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8" r:id="rId2"/>
    <p:sldId id="464" r:id="rId3"/>
    <p:sldId id="465" r:id="rId4"/>
    <p:sldId id="466" r:id="rId5"/>
    <p:sldId id="467" r:id="rId6"/>
    <p:sldId id="263" r:id="rId7"/>
    <p:sldId id="259" r:id="rId8"/>
    <p:sldId id="288" r:id="rId9"/>
    <p:sldId id="46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7" r:id="rId25"/>
    <p:sldId id="313" r:id="rId26"/>
    <p:sldId id="314" r:id="rId27"/>
    <p:sldId id="376"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8" r:id="rId46"/>
    <p:sldId id="339" r:id="rId47"/>
    <p:sldId id="340" r:id="rId48"/>
    <p:sldId id="341" r:id="rId49"/>
    <p:sldId id="342" r:id="rId50"/>
    <p:sldId id="343" r:id="rId51"/>
    <p:sldId id="344" r:id="rId52"/>
    <p:sldId id="418" r:id="rId53"/>
    <p:sldId id="345" r:id="rId54"/>
    <p:sldId id="346" r:id="rId55"/>
    <p:sldId id="347" r:id="rId56"/>
    <p:sldId id="348" r:id="rId57"/>
    <p:sldId id="349" r:id="rId58"/>
    <p:sldId id="352" r:id="rId59"/>
    <p:sldId id="353" r:id="rId60"/>
    <p:sldId id="354" r:id="rId61"/>
    <p:sldId id="355" r:id="rId62"/>
    <p:sldId id="356" r:id="rId63"/>
    <p:sldId id="358" r:id="rId64"/>
    <p:sldId id="359" r:id="rId65"/>
    <p:sldId id="369" r:id="rId66"/>
    <p:sldId id="370" r:id="rId67"/>
    <p:sldId id="371" r:id="rId68"/>
    <p:sldId id="372" r:id="rId69"/>
    <p:sldId id="373" r:id="rId70"/>
    <p:sldId id="374" r:id="rId71"/>
    <p:sldId id="360" r:id="rId72"/>
    <p:sldId id="361" r:id="rId73"/>
    <p:sldId id="362" r:id="rId74"/>
    <p:sldId id="363" r:id="rId75"/>
    <p:sldId id="364" r:id="rId76"/>
    <p:sldId id="365" r:id="rId77"/>
    <p:sldId id="366" r:id="rId78"/>
    <p:sldId id="367" r:id="rId79"/>
    <p:sldId id="368" r:id="rId80"/>
    <p:sldId id="332" r:id="rId81"/>
    <p:sldId id="333" r:id="rId82"/>
    <p:sldId id="334" r:id="rId83"/>
    <p:sldId id="335" r:id="rId84"/>
    <p:sldId id="413" r:id="rId8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0" autoAdjust="0"/>
    <p:restoredTop sz="95827" autoAdjust="0"/>
  </p:normalViewPr>
  <p:slideViewPr>
    <p:cSldViewPr snapToGrid="0" showGuides="1">
      <p:cViewPr varScale="1">
        <p:scale>
          <a:sx n="105" d="100"/>
          <a:sy n="105" d="100"/>
        </p:scale>
        <p:origin x="97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5" d="100"/>
          <a:sy n="55" d="100"/>
        </p:scale>
        <p:origin x="2880" y="90"/>
      </p:cViewPr>
      <p:guideLst>
        <p:guide orient="horz" pos="290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en-US" sz="2200" dirty="0" err="1"/>
            <a:t>Salud</a:t>
          </a:r>
          <a:r>
            <a:rPr lang="en-US" sz="2200" dirty="0"/>
            <a:t> mental y </a:t>
          </a:r>
          <a:r>
            <a:rPr lang="en-US" sz="2200" dirty="0" err="1"/>
            <a:t>bienestar</a:t>
          </a:r>
          <a:endParaRPr lang="en-US" sz="2200" dirty="0"/>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es-ES" sz="1500" b="1" u="none" dirty="0">
              <a:uFillTx/>
            </a:rPr>
            <a:t>Objetivo en la vida</a:t>
          </a:r>
          <a:endParaRPr lang="en-US" sz="1500" dirty="0"/>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es-ES" sz="1500" b="1" u="none" dirty="0">
              <a:uFillTx/>
            </a:rPr>
            <a:t>Necesidades básicas</a:t>
          </a:r>
          <a:endParaRPr lang="en-US" sz="1500" dirty="0"/>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es-ES" sz="1500" b="1" u="none" dirty="0">
              <a:uFillTx/>
            </a:rPr>
            <a:t>Control sobre la propia vida</a:t>
          </a:r>
          <a:endParaRPr lang="en-US" sz="1500" dirty="0"/>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es-ES" sz="1500" b="1" u="none" dirty="0">
              <a:uFillTx/>
            </a:rPr>
            <a:t>Actitud hacia un mismo</a:t>
          </a:r>
          <a:endParaRPr lang="en-US" sz="1500" dirty="0"/>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EA46B4CE-0F1E-C243-8323-A5A70001EF71}">
      <dgm:prSet phldrT="[Text]" custT="1"/>
      <dgm:spPr/>
      <dgm:t>
        <a:bodyPr/>
        <a:lstStyle/>
        <a:p>
          <a:pPr>
            <a:buNone/>
          </a:pPr>
          <a:r>
            <a:rPr lang="es-ES" sz="1500" b="1" u="none" dirty="0">
              <a:uFillTx/>
            </a:rPr>
            <a:t>Relaciones con los demás</a:t>
          </a:r>
          <a:endParaRPr lang="en-US" sz="1500" dirty="0"/>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088547D3-DB38-DD4D-9E16-3973EA10F2A6}">
      <dgm:prSet phldrT="[Text]" custT="1"/>
      <dgm:spPr/>
      <dgm:t>
        <a:bodyPr/>
        <a:lstStyle/>
        <a:p>
          <a:pPr>
            <a:buNone/>
          </a:pPr>
          <a:r>
            <a:rPr lang="es-ES" sz="1500" b="1" u="none" dirty="0">
              <a:uFillTx/>
            </a:rPr>
            <a:t>Implicación</a:t>
          </a:r>
          <a:endParaRPr lang="en-US" sz="1500" dirty="0"/>
        </a:p>
      </dgm:t>
    </dgm:pt>
    <dgm:pt modelId="{9837EFA2-263C-754C-8CBD-77D8179E10B1}" type="parTrans" cxnId="{99C9719B-37FE-424B-A343-125FF678F843}">
      <dgm:prSet custT="1"/>
      <dgm:spPr/>
      <dgm:t>
        <a:bodyPr/>
        <a:lstStyle/>
        <a:p>
          <a:endParaRPr lang="en-US" sz="1500"/>
        </a:p>
      </dgm:t>
    </dgm:pt>
    <dgm:pt modelId="{B34B0254-8F32-8640-A24F-C68398F0433D}" type="sibTrans" cxnId="{99C9719B-37FE-424B-A343-125FF678F843}">
      <dgm:prSet/>
      <dgm:spPr/>
      <dgm:t>
        <a:bodyPr/>
        <a:lstStyle/>
        <a:p>
          <a:endParaRPr lang="en-US" sz="1500"/>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60722" custScaleY="130720" custLinFactNeighborX="-1154" custLinFactNeighborY="6673"/>
      <dgm:spPr/>
    </dgm:pt>
    <dgm:pt modelId="{E5CED056-417E-D941-B6BC-825A036D147F}" type="pres">
      <dgm:prSet presAssocID="{D6CECDB7-B449-DB43-ADC4-B24771325A28}" presName="Name9" presStyleLbl="parChTrans1D2" presStyleIdx="0" presStyleCnt="6"/>
      <dgm:spPr/>
    </dgm:pt>
    <dgm:pt modelId="{0AAAE921-5C9D-1949-82B8-FEDA9E13040D}" type="pres">
      <dgm:prSet presAssocID="{D6CECDB7-B449-DB43-ADC4-B24771325A28}" presName="connTx" presStyleLbl="parChTrans1D2" presStyleIdx="0" presStyleCnt="6"/>
      <dgm:spPr/>
    </dgm:pt>
    <dgm:pt modelId="{FAFC0943-E373-9A42-9AB8-F1EDFEA68E83}" type="pres">
      <dgm:prSet presAssocID="{9BF1C847-8108-F042-A1AB-7FF8E7F50729}" presName="node" presStyleLbl="node1" presStyleIdx="0" presStyleCnt="6" custScaleX="118980" custScaleY="68360" custRadScaleRad="114613" custRadScaleInc="-106873">
        <dgm:presLayoutVars>
          <dgm:bulletEnabled val="1"/>
        </dgm:presLayoutVars>
      </dgm:prSet>
      <dgm:spPr/>
    </dgm:pt>
    <dgm:pt modelId="{6336A821-B926-9E4A-A7FA-54629DBEFC7A}" type="pres">
      <dgm:prSet presAssocID="{C0F72A5D-AFAE-8144-B353-48F26ACCA62D}" presName="Name9" presStyleLbl="parChTrans1D2" presStyleIdx="1" presStyleCnt="6"/>
      <dgm:spPr/>
    </dgm:pt>
    <dgm:pt modelId="{53B22C43-299B-B14A-905B-732AECFB2A67}" type="pres">
      <dgm:prSet presAssocID="{C0F72A5D-AFAE-8144-B353-48F26ACCA62D}" presName="connTx" presStyleLbl="parChTrans1D2" presStyleIdx="1" presStyleCnt="6"/>
      <dgm:spPr/>
    </dgm:pt>
    <dgm:pt modelId="{8EB5D3AB-EC7F-024E-831F-66D7252817C5}" type="pres">
      <dgm:prSet presAssocID="{EA46B4CE-0F1E-C243-8323-A5A70001EF71}" presName="node" presStyleLbl="node1" presStyleIdx="1" presStyleCnt="6" custScaleX="112387" custScaleY="84427" custRadScaleRad="142659" custRadScaleInc="-29371">
        <dgm:presLayoutVars>
          <dgm:bulletEnabled val="1"/>
        </dgm:presLayoutVars>
      </dgm:prSet>
      <dgm:spPr/>
    </dgm:pt>
    <dgm:pt modelId="{55A15C48-5694-9340-B052-9E0603452E0D}" type="pres">
      <dgm:prSet presAssocID="{9837EFA2-263C-754C-8CBD-77D8179E10B1}" presName="Name9" presStyleLbl="parChTrans1D2" presStyleIdx="2" presStyleCnt="6"/>
      <dgm:spPr/>
    </dgm:pt>
    <dgm:pt modelId="{A8651E87-B61B-734D-BC9F-13C06914EF01}" type="pres">
      <dgm:prSet presAssocID="{9837EFA2-263C-754C-8CBD-77D8179E10B1}" presName="connTx" presStyleLbl="parChTrans1D2" presStyleIdx="2" presStyleCnt="6"/>
      <dgm:spPr/>
    </dgm:pt>
    <dgm:pt modelId="{156AF676-2E8E-6D43-8CCA-B5874AD88AFC}" type="pres">
      <dgm:prSet presAssocID="{088547D3-DB38-DD4D-9E16-3973EA10F2A6}" presName="node" presStyleLbl="node1" presStyleIdx="2" presStyleCnt="6" custScaleX="115693" custScaleY="75940" custRadScaleRad="147998" custRadScaleInc="-89629">
        <dgm:presLayoutVars>
          <dgm:bulletEnabled val="1"/>
        </dgm:presLayoutVars>
      </dgm:prSet>
      <dgm:spPr/>
    </dgm:pt>
    <dgm:pt modelId="{E581B319-D890-6E4D-9F0F-11BB6D8E591F}" type="pres">
      <dgm:prSet presAssocID="{BF78F02F-C0A3-6344-B195-47F751727598}" presName="Name9" presStyleLbl="parChTrans1D2" presStyleIdx="3" presStyleCnt="6"/>
      <dgm:spPr/>
    </dgm:pt>
    <dgm:pt modelId="{A2E445D7-4008-6245-9146-D99E693DBD29}" type="pres">
      <dgm:prSet presAssocID="{BF78F02F-C0A3-6344-B195-47F751727598}" presName="connTx" presStyleLbl="parChTrans1D2" presStyleIdx="3" presStyleCnt="6"/>
      <dgm:spPr/>
    </dgm:pt>
    <dgm:pt modelId="{91CA2745-294B-0340-9694-D4EE98A8F7DE}" type="pres">
      <dgm:prSet presAssocID="{0BEE7EFD-9EA7-6C48-B123-78E6454B3B11}" presName="node" presStyleLbl="node1" presStyleIdx="3" presStyleCnt="6" custScaleX="98429" custScaleY="60580" custRadScaleRad="96293" custRadScaleInc="-21500">
        <dgm:presLayoutVars>
          <dgm:bulletEnabled val="1"/>
        </dgm:presLayoutVars>
      </dgm:prSet>
      <dgm:spPr/>
    </dgm:pt>
    <dgm:pt modelId="{FC083479-C54F-3E4E-A061-AFDEA0EB6FB4}" type="pres">
      <dgm:prSet presAssocID="{76917D0C-C464-9A40-9105-8B98B641B0A3}" presName="Name9" presStyleLbl="parChTrans1D2" presStyleIdx="4" presStyleCnt="6"/>
      <dgm:spPr/>
    </dgm:pt>
    <dgm:pt modelId="{FB5CC992-38C2-FC49-8217-1033AB50D757}" type="pres">
      <dgm:prSet presAssocID="{76917D0C-C464-9A40-9105-8B98B641B0A3}" presName="connTx" presStyleLbl="parChTrans1D2" presStyleIdx="4" presStyleCnt="6"/>
      <dgm:spPr/>
    </dgm:pt>
    <dgm:pt modelId="{09B8F2AE-4239-284E-8EF7-5E8012CA7E70}" type="pres">
      <dgm:prSet presAssocID="{FC6BD673-163F-6F42-B604-E1B37F1095E4}" presName="node" presStyleLbl="node1" presStyleIdx="4" presStyleCnt="6" custScaleX="116766" custScaleY="74142" custRadScaleRad="142340" custRadScaleInc="92195">
        <dgm:presLayoutVars>
          <dgm:bulletEnabled val="1"/>
        </dgm:presLayoutVars>
      </dgm:prSet>
      <dgm:spPr/>
    </dgm:pt>
    <dgm:pt modelId="{F4D8E349-DED6-3048-9F17-31002AF7C751}" type="pres">
      <dgm:prSet presAssocID="{D16449BC-0CA9-4A4A-8A20-316861D92BF0}" presName="Name9" presStyleLbl="parChTrans1D2" presStyleIdx="5" presStyleCnt="6"/>
      <dgm:spPr/>
    </dgm:pt>
    <dgm:pt modelId="{4352A56B-BDE4-1B4B-B191-898486598F03}" type="pres">
      <dgm:prSet presAssocID="{D16449BC-0CA9-4A4A-8A20-316861D92BF0}" presName="connTx" presStyleLbl="parChTrans1D2" presStyleIdx="5" presStyleCnt="6"/>
      <dgm:spPr/>
    </dgm:pt>
    <dgm:pt modelId="{9A84606C-06CA-E644-859C-A71D3BD0CC78}" type="pres">
      <dgm:prSet presAssocID="{BBD80314-7E15-5040-BCE7-B76841404511}" presName="node" presStyleLbl="node1" presStyleIdx="5" presStyleCnt="6" custScaleX="103970" custScaleY="68978" custRadScaleRad="188575" custRadScaleInc="-28305">
        <dgm:presLayoutVars>
          <dgm:bulletEnabled val="1"/>
        </dgm:presLayoutVars>
      </dgm:prSet>
      <dgm:spPr/>
    </dgm:pt>
  </dgm:ptLst>
  <dgm:cxnLst>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1DE5F617-6816-F544-BB6E-23A5FB5452B8}" srcId="{0F0F2363-552C-094A-82F6-B9ACCD9CC5BE}" destId="{EA46B4CE-0F1E-C243-8323-A5A70001EF71}" srcOrd="1" destOrd="0" parTransId="{C0F72A5D-AFAE-8144-B353-48F26ACCA62D}" sibTransId="{457CB34C-9D32-B94D-A731-8767AE7237D2}"/>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AF0A783D-97BE-8C42-91AC-AC512509FCFF}" type="presOf" srcId="{9837EFA2-263C-754C-8CBD-77D8179E10B1}" destId="{A8651E87-B61B-734D-BC9F-13C06914EF01}" srcOrd="1" destOrd="0" presId="urn:microsoft.com/office/officeart/2005/8/layout/radial1"/>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386586F-B624-6F4F-B434-686C0B299E77}" srcId="{0F0F2363-552C-094A-82F6-B9ACCD9CC5BE}" destId="{BBD80314-7E15-5040-BCE7-B76841404511}" srcOrd="5"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3"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2" destOrd="0" parTransId="{9837EFA2-263C-754C-8CBD-77D8179E10B1}" sibTransId="{B34B0254-8F32-8640-A24F-C68398F0433D}"/>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4"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FE4E55DB-8010-C044-BE9E-B046056665BA}" type="presParOf" srcId="{4D89ECA5-3736-F249-8085-21F872D046ED}" destId="{6336A821-B926-9E4A-A7FA-54629DBEFC7A}" srcOrd="3"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4" destOrd="0" presId="urn:microsoft.com/office/officeart/2005/8/layout/radial1"/>
    <dgm:cxn modelId="{73BBDA13-F5AE-C447-AB10-50F053320E31}" type="presParOf" srcId="{4D89ECA5-3736-F249-8085-21F872D046ED}" destId="{55A15C48-5694-9340-B052-9E0603452E0D}" srcOrd="5"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6" destOrd="0" presId="urn:microsoft.com/office/officeart/2005/8/layout/radial1"/>
    <dgm:cxn modelId="{C3A87226-4440-F240-B95E-CE49D6C7812E}" type="presParOf" srcId="{4D89ECA5-3736-F249-8085-21F872D046ED}" destId="{E581B319-D890-6E4D-9F0F-11BB6D8E591F}" srcOrd="7"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8" destOrd="0" presId="urn:microsoft.com/office/officeart/2005/8/layout/radial1"/>
    <dgm:cxn modelId="{CA684B4A-C4FC-5347-AE13-C985C9A2BD36}" type="presParOf" srcId="{4D89ECA5-3736-F249-8085-21F872D046ED}" destId="{FC083479-C54F-3E4E-A061-AFDEA0EB6FB4}" srcOrd="9"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0" destOrd="0" presId="urn:microsoft.com/office/officeart/2005/8/layout/radial1"/>
    <dgm:cxn modelId="{EC3A9309-438D-F54C-93B9-0A202029E7B6}" type="presParOf" srcId="{4D89ECA5-3736-F249-8085-21F872D046ED}" destId="{F4D8E349-DED6-3048-9F17-31002AF7C751}" srcOrd="11"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4692612" y="2022526"/>
          <a:ext cx="2397228" cy="1949737"/>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t>Salud</a:t>
          </a:r>
          <a:r>
            <a:rPr lang="en-US" sz="2200" kern="1200" dirty="0"/>
            <a:t> mental y </a:t>
          </a:r>
          <a:r>
            <a:rPr lang="en-US" sz="2200" kern="1200" dirty="0" err="1"/>
            <a:t>bienestar</a:t>
          </a:r>
          <a:endParaRPr lang="en-US" sz="2200" kern="1200" dirty="0"/>
        </a:p>
      </dsp:txBody>
      <dsp:txXfrm>
        <a:off x="5043678" y="2308058"/>
        <a:ext cx="1695096" cy="1378673"/>
      </dsp:txXfrm>
    </dsp:sp>
    <dsp:sp modelId="{E5CED056-417E-D941-B6BC-825A036D147F}">
      <dsp:nvSpPr>
        <dsp:cNvPr id="0" name=""/>
        <dsp:cNvSpPr/>
      </dsp:nvSpPr>
      <dsp:spPr>
        <a:xfrm rot="14525084">
          <a:off x="4784346" y="1710086"/>
          <a:ext cx="861682" cy="22629"/>
        </a:xfrm>
        <a:custGeom>
          <a:avLst/>
          <a:gdLst/>
          <a:ahLst/>
          <a:cxnLst/>
          <a:rect l="0" t="0" r="0" b="0"/>
          <a:pathLst>
            <a:path>
              <a:moveTo>
                <a:pt x="0" y="11314"/>
              </a:moveTo>
              <a:lnTo>
                <a:pt x="86168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193645" y="1699859"/>
        <a:ext cx="43084" cy="43084"/>
      </dsp:txXfrm>
    </dsp:sp>
    <dsp:sp modelId="{FAFC0943-E373-9A42-9AB8-F1EDFEA68E83}">
      <dsp:nvSpPr>
        <dsp:cNvPr id="0" name=""/>
        <dsp:cNvSpPr/>
      </dsp:nvSpPr>
      <dsp:spPr>
        <a:xfrm>
          <a:off x="3867770" y="343172"/>
          <a:ext cx="1774631" cy="101961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Objetivo en la vida</a:t>
          </a:r>
          <a:endParaRPr lang="en-US" sz="1500" kern="1200" dirty="0"/>
        </a:p>
      </dsp:txBody>
      <dsp:txXfrm>
        <a:off x="4127659" y="492491"/>
        <a:ext cx="1254853" cy="720976"/>
      </dsp:txXfrm>
    </dsp:sp>
    <dsp:sp modelId="{6336A821-B926-9E4A-A7FA-54629DBEFC7A}">
      <dsp:nvSpPr>
        <dsp:cNvPr id="0" name=""/>
        <dsp:cNvSpPr/>
      </dsp:nvSpPr>
      <dsp:spPr>
        <a:xfrm rot="19070157">
          <a:off x="6540874" y="1868441"/>
          <a:ext cx="1168983" cy="22629"/>
        </a:xfrm>
        <a:custGeom>
          <a:avLst/>
          <a:gdLst/>
          <a:ahLst/>
          <a:cxnLst/>
          <a:rect l="0" t="0" r="0" b="0"/>
          <a:pathLst>
            <a:path>
              <a:moveTo>
                <a:pt x="0" y="11314"/>
              </a:moveTo>
              <a:lnTo>
                <a:pt x="1168983"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96141" y="1850531"/>
        <a:ext cx="58449" cy="58449"/>
      </dsp:txXfrm>
    </dsp:sp>
    <dsp:sp modelId="{8EB5D3AB-EC7F-024E-831F-66D7252817C5}">
      <dsp:nvSpPr>
        <dsp:cNvPr id="0" name=""/>
        <dsp:cNvSpPr/>
      </dsp:nvSpPr>
      <dsp:spPr>
        <a:xfrm>
          <a:off x="7255575" y="373180"/>
          <a:ext cx="1676294" cy="125926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Relaciones con los demás</a:t>
          </a:r>
          <a:endParaRPr lang="en-US" sz="1500" kern="1200" dirty="0"/>
        </a:p>
      </dsp:txBody>
      <dsp:txXfrm>
        <a:off x="7501063" y="557594"/>
        <a:ext cx="1185318" cy="890432"/>
      </dsp:txXfrm>
    </dsp:sp>
    <dsp:sp modelId="{55A15C48-5694-9340-B052-9E0603452E0D}">
      <dsp:nvSpPr>
        <dsp:cNvPr id="0" name=""/>
        <dsp:cNvSpPr/>
      </dsp:nvSpPr>
      <dsp:spPr>
        <a:xfrm rot="21478350">
          <a:off x="7088439" y="2928567"/>
          <a:ext cx="854768" cy="22629"/>
        </a:xfrm>
        <a:custGeom>
          <a:avLst/>
          <a:gdLst/>
          <a:ahLst/>
          <a:cxnLst/>
          <a:rect l="0" t="0" r="0" b="0"/>
          <a:pathLst>
            <a:path>
              <a:moveTo>
                <a:pt x="0" y="11314"/>
              </a:moveTo>
              <a:lnTo>
                <a:pt x="854768"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94454" y="2918512"/>
        <a:ext cx="42738" cy="42738"/>
      </dsp:txXfrm>
    </dsp:sp>
    <dsp:sp modelId="{156AF676-2E8E-6D43-8CCA-B5874AD88AFC}">
      <dsp:nvSpPr>
        <dsp:cNvPr id="0" name=""/>
        <dsp:cNvSpPr/>
      </dsp:nvSpPr>
      <dsp:spPr>
        <a:xfrm>
          <a:off x="7941688" y="2327925"/>
          <a:ext cx="1725604" cy="11326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Implicación</a:t>
          </a:r>
          <a:endParaRPr lang="en-US" sz="1500" kern="1200" dirty="0"/>
        </a:p>
      </dsp:txBody>
      <dsp:txXfrm>
        <a:off x="8194397" y="2493801"/>
        <a:ext cx="1220186" cy="800921"/>
      </dsp:txXfrm>
    </dsp:sp>
    <dsp:sp modelId="{E581B319-D890-6E4D-9F0F-11BB6D8E591F}">
      <dsp:nvSpPr>
        <dsp:cNvPr id="0" name=""/>
        <dsp:cNvSpPr/>
      </dsp:nvSpPr>
      <dsp:spPr>
        <a:xfrm rot="4856571">
          <a:off x="5967781" y="4043756"/>
          <a:ext cx="184093" cy="22629"/>
        </a:xfrm>
        <a:custGeom>
          <a:avLst/>
          <a:gdLst/>
          <a:ahLst/>
          <a:cxnLst/>
          <a:rect l="0" t="0" r="0" b="0"/>
          <a:pathLst>
            <a:path>
              <a:moveTo>
                <a:pt x="0" y="11314"/>
              </a:moveTo>
              <a:lnTo>
                <a:pt x="184093"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55225" y="4050468"/>
        <a:ext cx="9204" cy="9204"/>
      </dsp:txXfrm>
    </dsp:sp>
    <dsp:sp modelId="{91CA2745-294B-0340-9694-D4EE98A8F7DE}">
      <dsp:nvSpPr>
        <dsp:cNvPr id="0" name=""/>
        <dsp:cNvSpPr/>
      </dsp:nvSpPr>
      <dsp:spPr>
        <a:xfrm>
          <a:off x="5411939" y="4143811"/>
          <a:ext cx="1468105" cy="9035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Necesidades básicas</a:t>
          </a:r>
          <a:endParaRPr lang="en-US" sz="1500" kern="1200" dirty="0"/>
        </a:p>
      </dsp:txBody>
      <dsp:txXfrm>
        <a:off x="5626938" y="4276136"/>
        <a:ext cx="1038107" cy="638923"/>
      </dsp:txXfrm>
    </dsp:sp>
    <dsp:sp modelId="{FC083479-C54F-3E4E-A061-AFDEA0EB6FB4}">
      <dsp:nvSpPr>
        <dsp:cNvPr id="0" name=""/>
        <dsp:cNvSpPr/>
      </dsp:nvSpPr>
      <dsp:spPr>
        <a:xfrm rot="10984853">
          <a:off x="4042678" y="2904158"/>
          <a:ext cx="653022" cy="22629"/>
        </a:xfrm>
        <a:custGeom>
          <a:avLst/>
          <a:gdLst/>
          <a:ahLst/>
          <a:cxnLst/>
          <a:rect l="0" t="0" r="0" b="0"/>
          <a:pathLst>
            <a:path>
              <a:moveTo>
                <a:pt x="0" y="11314"/>
              </a:moveTo>
              <a:lnTo>
                <a:pt x="65302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352863" y="2899147"/>
        <a:ext cx="32651" cy="32651"/>
      </dsp:txXfrm>
    </dsp:sp>
    <dsp:sp modelId="{09B8F2AE-4239-284E-8EF7-5E8012CA7E70}">
      <dsp:nvSpPr>
        <dsp:cNvPr id="0" name=""/>
        <dsp:cNvSpPr/>
      </dsp:nvSpPr>
      <dsp:spPr>
        <a:xfrm>
          <a:off x="2304653" y="2298294"/>
          <a:ext cx="1741608" cy="11058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Control sobre la propia vida</a:t>
          </a:r>
          <a:endParaRPr lang="en-US" sz="1500" kern="1200" dirty="0"/>
        </a:p>
      </dsp:txBody>
      <dsp:txXfrm>
        <a:off x="2559706" y="2460243"/>
        <a:ext cx="1231502" cy="781957"/>
      </dsp:txXfrm>
    </dsp:sp>
    <dsp:sp modelId="{F4D8E349-DED6-3048-9F17-31002AF7C751}">
      <dsp:nvSpPr>
        <dsp:cNvPr id="0" name=""/>
        <dsp:cNvSpPr/>
      </dsp:nvSpPr>
      <dsp:spPr>
        <a:xfrm rot="12328442">
          <a:off x="3069062" y="2089207"/>
          <a:ext cx="1879273" cy="22629"/>
        </a:xfrm>
        <a:custGeom>
          <a:avLst/>
          <a:gdLst/>
          <a:ahLst/>
          <a:cxnLst/>
          <a:rect l="0" t="0" r="0" b="0"/>
          <a:pathLst>
            <a:path>
              <a:moveTo>
                <a:pt x="0" y="11314"/>
              </a:moveTo>
              <a:lnTo>
                <a:pt x="1879273"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961717" y="2053540"/>
        <a:ext cx="93963" cy="93963"/>
      </dsp:txXfrm>
    </dsp:sp>
    <dsp:sp modelId="{9A84606C-06CA-E644-859C-A71D3BD0CC78}">
      <dsp:nvSpPr>
        <dsp:cNvPr id="0" name=""/>
        <dsp:cNvSpPr/>
      </dsp:nvSpPr>
      <dsp:spPr>
        <a:xfrm>
          <a:off x="1755228" y="881912"/>
          <a:ext cx="1550751" cy="102883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u="none" kern="1200" dirty="0">
              <a:uFillTx/>
            </a:rPr>
            <a:t>Actitud hacia un mismo</a:t>
          </a:r>
          <a:endParaRPr lang="en-US" sz="1500" kern="1200" dirty="0"/>
        </a:p>
      </dsp:txBody>
      <dsp:txXfrm>
        <a:off x="1982330" y="1032581"/>
        <a:ext cx="1096547" cy="7274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0D95-1969-4D7F-A47F-FC84636C819E}" type="datetimeFigureOut">
              <a:rPr lang="x-none" smtClean="0"/>
              <a:t>27/3/2023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7DB96-B4E3-48F2-8E35-A4648E993116}" type="slidenum">
              <a:rPr lang="x-none" smtClean="0"/>
              <a:t>‹#›</a:t>
            </a:fld>
            <a:endParaRPr lang="x-none"/>
          </a:p>
        </p:txBody>
      </p:sp>
    </p:spTree>
    <p:extLst>
      <p:ext uri="{BB962C8B-B14F-4D97-AF65-F5344CB8AC3E}">
        <p14:creationId xmlns:p14="http://schemas.microsoft.com/office/powerpoint/2010/main" val="74252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he-sme.org/wp-content/uploads/2018/09/A-short-guide-to-Psychiatric-Diagnosis-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1.bps.org.uk/system/files/Public%20files/rep03_understanding_psychosis.pdf" TargetMode="External"/><Relationship Id="rId4" Type="http://schemas.openxmlformats.org/officeDocument/2006/relationships/hyperlink" Target="https://www.bps.org.uk/system/files/user-files/Division%20of%20Clinical%20Psychology/public/DCP%20Diagnosi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_ENREF_12"/></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_ENREF_21"/><Relationship Id="rId5" Type="http://schemas.openxmlformats.org/officeDocument/2006/relationships/hyperlink" Target="#_ENREF_20"/><Relationship Id="rId4" Type="http://schemas.openxmlformats.org/officeDocument/2006/relationships/hyperlink" Target="#_ENREF_19"/></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7DB96-B4E3-48F2-8E35-A4648E993116}" type="slidenum">
              <a:rPr lang="x-none" smtClean="0"/>
              <a:t>1</a:t>
            </a:fld>
            <a:endParaRPr lang="x-none"/>
          </a:p>
        </p:txBody>
      </p:sp>
    </p:spTree>
    <p:extLst>
      <p:ext uri="{BB962C8B-B14F-4D97-AF65-F5344CB8AC3E}">
        <p14:creationId xmlns:p14="http://schemas.microsoft.com/office/powerpoint/2010/main" val="146695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Presentation: What does mental health mean? (25 mi</a:t>
            </a:r>
            <a:r>
              <a:rPr lang="en-GB" b="1" strike="sngStrike" dirty="0">
                <a:latin typeface="Calibri" panose="020F0502020204030204" pitchFamily="34" charset="0"/>
                <a:ea typeface="SimSun" panose="02010600030101010101" pitchFamily="2" charset="-122"/>
                <a:cs typeface="Arial" panose="020B0604020202020204" pitchFamily="34" charset="0"/>
              </a:rPr>
              <a:t>n.)</a:t>
            </a:r>
          </a:p>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Defining mental health and well-being is not easy.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The answer to the question “What is mental health?” is fundamentally personal and subjective. People should be able to define what mental health means for themselves. For instance, it may be: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sense of internal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in line with one’s own beliefs and values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at peace with oneself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positive and optimistic about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10</a:t>
            </a:fld>
            <a:endParaRPr lang="x-none"/>
          </a:p>
        </p:txBody>
      </p:sp>
    </p:spTree>
    <p:extLst>
      <p:ext uri="{BB962C8B-B14F-4D97-AF65-F5344CB8AC3E}">
        <p14:creationId xmlns:p14="http://schemas.microsoft.com/office/powerpoint/2010/main" val="8537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6865" cy="3600450"/>
          </a:xfrm>
        </p:spPr>
        <p:txBody>
          <a:bodyPr/>
          <a:lstStyle/>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Misunderstandings to be avoided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is equivalent to the absence of a mental health condition or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can be objectively defined.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There are specific standards or criteria to determine what good mental health 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11</a:t>
            </a:fld>
            <a:endParaRPr lang="x-none"/>
          </a:p>
        </p:txBody>
      </p:sp>
    </p:spTree>
    <p:extLst>
      <p:ext uri="{BB962C8B-B14F-4D97-AF65-F5344CB8AC3E}">
        <p14:creationId xmlns:p14="http://schemas.microsoft.com/office/powerpoint/2010/main" val="71787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84731"/>
            <a:ext cx="5486400" cy="4900482"/>
          </a:xfrm>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Trying to impose a definition or standards of good mental health that would apply to everybody can be problematic.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be used to impose beliefs, values and social norms on others and/or to single out people who do not conform to certain dominant beliefs, values and social norms of society.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can lead to exclusion, discrimination and, also, to medicalization of some </a:t>
            </a:r>
            <a:r>
              <a:rPr lang="en-US" dirty="0" err="1">
                <a:latin typeface="Calibri" panose="020F0502020204030204" pitchFamily="34" charset="0"/>
                <a:ea typeface="Times New Roman" panose="02020603050405020304" pitchFamily="18" charset="0"/>
                <a:cs typeface="Times New Roman" panose="02020603050405020304" pitchFamily="18" charset="0"/>
              </a:rPr>
              <a:t>behaviours</a:t>
            </a:r>
            <a:r>
              <a:rPr lang="en-US" dirty="0">
                <a:latin typeface="Calibri" panose="020F0502020204030204" pitchFamily="34" charset="0"/>
                <a:ea typeface="Times New Roman" panose="02020603050405020304" pitchFamily="18" charset="0"/>
                <a:cs typeface="Times New Roman" panose="02020603050405020304" pitchFamily="18" charset="0"/>
              </a:rPr>
              <a:t> that are considered to be “abnormal” in some societies or contexts.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Such beliefs, values and norms may include, for example, that people with good mental health should be able to work, should be able to get married and have a family, should be able to deal with high pressure and should be able to perform in a competitive work environment.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These types of standard are often linked to social expectations regarding gender or social roles. Examples may include the belief that men are more assertive and women more emotional.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12</a:t>
            </a:fld>
            <a:endParaRPr lang="x-none"/>
          </a:p>
        </p:txBody>
      </p:sp>
    </p:spTree>
    <p:extLst>
      <p:ext uri="{BB962C8B-B14F-4D97-AF65-F5344CB8AC3E}">
        <p14:creationId xmlns:p14="http://schemas.microsoft.com/office/powerpoint/2010/main" val="407271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Mental health and diagnosis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6 #330"/>
              </a:rPr>
              <a:t>2</a:t>
            </a:r>
            <a:r>
              <a:rPr lang="en-GB" b="1" i="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This is referred to in different ways by different groups and individuals – e.g. mental health diagnosis, psychiatric diagnosis or diagnosis of a mental disorder.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 medical term it is used to describe patterns of experiences and behaviours that may cause distress and/or be seen as difficult to understand. It includes labels such as depression, anxiety disorder, schizophrenia, psychosis and so on.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implies that what people experience are symptoms of a medical condition or illness.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13</a:t>
            </a:fld>
            <a:endParaRPr lang="x-none"/>
          </a:p>
        </p:txBody>
      </p:sp>
    </p:spTree>
    <p:extLst>
      <p:ext uri="{BB962C8B-B14F-4D97-AF65-F5344CB8AC3E}">
        <p14:creationId xmlns:p14="http://schemas.microsoft.com/office/powerpoint/2010/main" val="155895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284663"/>
          </a:xfrm>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have very different views about being diagnosed: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people may find it useful because it provides an explanation to their problems, makes them feel that they do not need to feel guilty or blamed for their difficulties and/or it makes them feel less alone.</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US" dirty="0"/>
              <a:t>Others find diagnoses stigmatizing because they imply that there is something wrong with the brain.  Commonly held beliefs are that mental health conditions are caused by a chemical imbalance or that genetic factors are major determinants, but there is no evidence to support this. </a:t>
            </a:r>
            <a:endParaRPr lang="en-GB" dirty="0"/>
          </a:p>
          <a:p>
            <a:pPr marL="342900" marR="0" lvl="0" indent="-342900">
              <a:lnSpc>
                <a:spcPct val="115000"/>
              </a:lnSpc>
              <a:spcBef>
                <a:spcPts val="0"/>
              </a:spcBef>
              <a:spcAft>
                <a:spcPts val="0"/>
              </a:spcAft>
              <a:buSzPts val="800"/>
              <a:buFont typeface="Calibri" panose="020F0502020204030204" pitchFamily="34" charset="0"/>
              <a:buChar char="●"/>
            </a:pPr>
            <a:r>
              <a:rPr lang="en-US" dirty="0"/>
              <a:t>Diagnoses are based on a judgement about what is “normal” </a:t>
            </a:r>
            <a:r>
              <a:rPr lang="en-US" dirty="0" err="1"/>
              <a:t>behaviour</a:t>
            </a:r>
            <a:r>
              <a:rPr lang="en-US" dirty="0"/>
              <a:t>. However, views about what is “normal” </a:t>
            </a:r>
            <a:r>
              <a:rPr lang="en-US" dirty="0" err="1"/>
              <a:t>behaviour</a:t>
            </a:r>
            <a:r>
              <a:rPr lang="en-US" dirty="0"/>
              <a:t> differ among people, groups and cultures. What is considered as “normal” may also vary greatly depending on what is expected from people on the basis of their gender or social class. Sometimes people receive a psychiatric diagnosis because their </a:t>
            </a:r>
            <a:r>
              <a:rPr lang="en-US" dirty="0" err="1"/>
              <a:t>behaviour</a:t>
            </a:r>
            <a:r>
              <a:rPr lang="en-US" dirty="0"/>
              <a:t> is not accepted in their society or culture. </a:t>
            </a:r>
            <a:endParaRPr lang="en-GB" dirty="0"/>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find that the diagnosis they are given has a more negative impact on their life and well-being than does their actual distress or experiences because diagnosis brings prejudice and discrimination and stands in the way of living the life they want.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14</a:t>
            </a:fld>
            <a:endParaRPr lang="x-none"/>
          </a:p>
        </p:txBody>
      </p:sp>
    </p:spTree>
    <p:extLst>
      <p:ext uri="{BB962C8B-B14F-4D97-AF65-F5344CB8AC3E}">
        <p14:creationId xmlns:p14="http://schemas.microsoft.com/office/powerpoint/2010/main" val="186307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choose alternative ways of thinking about their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For many people, what they experience may be the result of one or more traumatic events that have occurred in their lives and their distress or unusual experiences are natural responses or ways to cope with these events.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explain their distress as coming from, or being caused by, a difficult context or overwhelming events (poverty, unemployment, challenges in relationships, exclusion, discrimination).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Others find spiritual, cultural or other meanings for their experience.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15</a:t>
            </a:fld>
            <a:endParaRPr lang="x-none"/>
          </a:p>
        </p:txBody>
      </p:sp>
    </p:spTree>
    <p:extLst>
      <p:ext uri="{BB962C8B-B14F-4D97-AF65-F5344CB8AC3E}">
        <p14:creationId xmlns:p14="http://schemas.microsoft.com/office/powerpoint/2010/main" val="57996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0975"/>
            <a:ext cx="3421063" cy="1925638"/>
          </a:xfrm>
        </p:spPr>
      </p:sp>
      <p:sp>
        <p:nvSpPr>
          <p:cNvPr id="3" name="Notes Placeholder 2"/>
          <p:cNvSpPr>
            <a:spLocks noGrp="1"/>
          </p:cNvSpPr>
          <p:nvPr>
            <p:ph type="body" idx="1"/>
          </p:nvPr>
        </p:nvSpPr>
        <p:spPr>
          <a:xfrm>
            <a:off x="264405" y="2258457"/>
            <a:ext cx="6191479" cy="6544019"/>
          </a:xfrm>
        </p:spPr>
        <p:txBody>
          <a:bodyPr/>
          <a:lstStyle/>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alternative ways of thinking may be useful to people, helping them to overcome difficult situations or experiences and being a key component in their recovery. </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Consequently, these views should not be rejected or disregarded.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Despite this, people’s refusal to accept a diagnosis related to their mental health is attributed to a “lack of insight” by many mental health and other professionals.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lvl="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to understand that people have the right to define their difficulties, distress or other experiences in ways that makes sense to them. </a:t>
            </a: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who experience distress should be able to access the support they want to reach the state of mental health and well-being to which they aspire.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should retain their right to receive support and accommodation, no matter how they understand or define their distress or experiences.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words, a diagnosis should not be a prerequisite to receive care, support or accommodation.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Useful support may come from professionals or services but may also come from personal relationships, peer support and activities that may include relaxation, yoga and sport.</a:t>
            </a: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this topic, participants may find the following publications useful:</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short guide to psychiatric diagnosis. Mental Health Europe, 2018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https://mhe-sme.org/wp-content/uploads/2018/09/A-short-guide-to-Psychiatric-Diagnosis-FINAL.pdf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1 November 2018).</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psychiatric diagnosis in adult mental health. The British Psychological Society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https://www.bps.org.uk/system/files/user-files/Division%20of%20Clinical%20Psychology/public/DCP%20Diagnosis.pdf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4 July 2017).</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psychosis and schizophrenia. The British Psychological Society, 2014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https://www1.bps.org.uk/system/files/Public%20files/rep03_understanding_psychosis.pdf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8 July 2018).</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16</a:t>
            </a:fld>
            <a:endParaRPr lang="x-none"/>
          </a:p>
        </p:txBody>
      </p:sp>
    </p:spTree>
    <p:extLst>
      <p:ext uri="{BB962C8B-B14F-4D97-AF65-F5344CB8AC3E}">
        <p14:creationId xmlns:p14="http://schemas.microsoft.com/office/powerpoint/2010/main" val="17929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8650"/>
            <a:ext cx="5038725" cy="2833688"/>
          </a:xfrm>
        </p:spPr>
      </p:sp>
      <p:sp>
        <p:nvSpPr>
          <p:cNvPr id="3" name="Notes Placeholder 2"/>
          <p:cNvSpPr>
            <a:spLocks noGrp="1"/>
          </p:cNvSpPr>
          <p:nvPr>
            <p:ph type="body" idx="1"/>
          </p:nvPr>
        </p:nvSpPr>
        <p:spPr>
          <a:xfrm>
            <a:off x="685800" y="3598863"/>
            <a:ext cx="5486400" cy="4617720"/>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inter-relationship between mental health and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might living with a physical disability or condition have an impact on mental health and well-being?</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list negative impacts or challenges as well as potential positive impacts. If they feel comfortable enough, participants can provide examples from they own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negative impacts or challenges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having to deal with pain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isolated / feeling different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positive impacts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experience in overcoming challenges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developed resilience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being part of the disability movement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positive impact of support networks.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17</a:t>
            </a:fld>
            <a:endParaRPr lang="x-none"/>
          </a:p>
        </p:txBody>
      </p:sp>
    </p:spTree>
    <p:extLst>
      <p:ext uri="{BB962C8B-B14F-4D97-AF65-F5344CB8AC3E}">
        <p14:creationId xmlns:p14="http://schemas.microsoft.com/office/powerpoint/2010/main" val="221435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54749"/>
            <a:ext cx="5486400" cy="4930463"/>
          </a:xfrm>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people with physical disabilities or conditions may face mental health challenges in the same way as everyone else, they nevertheless often find it more difficult to access support for this.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for example, be because service providers assume that a person’s distress is caused by their physical disability and fail to acknowledge the same stresses, strains and challenges that affect everyone’s lives.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Yet stresses related to work, relationships, life events and so on also affect persons with physical disabilities.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cases service providers may acknowledge the mental health challenges a person with a physical disability is facing but may not believe that they have the skills to support this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social services give the same attention and support to the needs of people with physical disabilities or conditions as they do to the needs of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18</a:t>
            </a:fld>
            <a:endParaRPr lang="x-none"/>
          </a:p>
        </p:txBody>
      </p:sp>
    </p:spTree>
    <p:extLst>
      <p:ext uri="{BB962C8B-B14F-4D97-AF65-F5344CB8AC3E}">
        <p14:creationId xmlns:p14="http://schemas.microsoft.com/office/powerpoint/2010/main" val="312157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215900"/>
            <a:ext cx="3279775" cy="1844675"/>
          </a:xfrm>
        </p:spPr>
      </p:sp>
      <p:sp>
        <p:nvSpPr>
          <p:cNvPr id="3" name="Notes Placeholder 2"/>
          <p:cNvSpPr>
            <a:spLocks noGrp="1"/>
          </p:cNvSpPr>
          <p:nvPr>
            <p:ph type="body" idx="1"/>
          </p:nvPr>
        </p:nvSpPr>
        <p:spPr>
          <a:xfrm>
            <a:off x="394059" y="2223650"/>
            <a:ext cx="6069881" cy="6704450"/>
          </a:xfrm>
        </p:spPr>
        <p:txBody>
          <a:bodyPr/>
          <a:lstStyle/>
          <a:p>
            <a:pPr>
              <a:lnSpc>
                <a:spcPct val="115000"/>
              </a:lnSpc>
              <a:spcAft>
                <a:spcPts val="400"/>
              </a:spcAft>
            </a:pPr>
            <a:r>
              <a:rPr lang="en-GB" b="1" i="1" dirty="0">
                <a:latin typeface="Calibri" panose="020F0502020204030204" pitchFamily="34" charset="0"/>
                <a:ea typeface="SimSun" panose="02010600030101010101" pitchFamily="2" charset="-122"/>
                <a:cs typeface="Arial" panose="020B0604020202020204" pitchFamily="34" charset="0"/>
              </a:rPr>
              <a:t>Exercise 1.1: What helps you to enjoy mental health and well-being?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allow participants to explore the elements contributing to their mental health and well-being. As a starting point, this is a good place for the group to brainstorm and share their understanding of the key contributors and determinants of mental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3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helps you to feel mentally and emotionally well?</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split into small groups of 5 persons. Give participants 5–10 minutes to discuss within their group.</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small group discussion, regroup to enable all participants to contribute their ideas in plenary (i.e. full group discussion) using a spider diagram. Use the flipchart to create a spider diagram (see Figure 1 below), with “mental health and well-being” in the centre and with determinants and elements contributing to mental health and well-being as “legs” branching off. Add each “leg” as participants share their ideas during the discussion. Feel free to add related ideas as bullet points under each leg, and guide participants towards making connections between each category.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One potential way to categorize the key contributors and determinants of mental health and well-being is shown in the figure: attitude about self, relationships with others, purpose in life, overcoming challenges, and physical health.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Note that the spider diagram in Figure 1 is only an example and is not comprehensive. Participants will come up with their own ideas and lists.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also important to note that this exercise is about determining what mental health and well-being means </a:t>
            </a: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for participants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They should understand that their answers or responses will be unique and are neither correct nor incorrect. Some people may, for instance, grant high importance to physical health (exercise, eating properly, etc.) for well-being, while others may not. </a:t>
            </a: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should not feel that all the elements of the spider diagram below need to be achieved for good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Figure 1. Example of a spider diagram of elements of mental health</a:t>
            </a: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19</a:t>
            </a:fld>
            <a:endParaRPr lang="x-none" dirty="0"/>
          </a:p>
        </p:txBody>
      </p:sp>
    </p:spTree>
    <p:extLst>
      <p:ext uri="{BB962C8B-B14F-4D97-AF65-F5344CB8AC3E}">
        <p14:creationId xmlns:p14="http://schemas.microsoft.com/office/powerpoint/2010/main" val="9061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2</a:t>
            </a:fld>
            <a:endParaRPr lang="x-none"/>
          </a:p>
        </p:txBody>
      </p:sp>
    </p:spTree>
    <p:extLst>
      <p:ext uri="{BB962C8B-B14F-4D97-AF65-F5344CB8AC3E}">
        <p14:creationId xmlns:p14="http://schemas.microsoft.com/office/powerpoint/2010/main" val="35278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127000"/>
            <a:ext cx="1625600" cy="915988"/>
          </a:xfrm>
        </p:spPr>
      </p:sp>
      <p:sp>
        <p:nvSpPr>
          <p:cNvPr id="3" name="Notes Placeholder 2"/>
          <p:cNvSpPr>
            <a:spLocks noGrp="1"/>
          </p:cNvSpPr>
          <p:nvPr>
            <p:ph type="body" idx="1"/>
          </p:nvPr>
        </p:nvSpPr>
        <p:spPr>
          <a:xfrm>
            <a:off x="305408" y="1042988"/>
            <a:ext cx="6305254" cy="8101012"/>
          </a:xfrm>
        </p:spPr>
        <p:txBody>
          <a:bodyPr numCol="2"/>
          <a:lstStyle/>
          <a:p>
            <a:pPr lvl="0">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possible responses that participants may    give: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Attitude about self</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positive self-esteem/having confidence/being happy with who I am/feeling like I matter.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speak my opinion.</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self-respect.</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reach my full potential.</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suffering.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Purpose in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hope about life and the future.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desire to live a fulfilling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purpose.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set and achieve goals in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positive outlook.</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ability to enjoy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Experiencing growth.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Relationships with others</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being bullied or discriminated against, not subject to violence.</a:t>
            </a: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belonging.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respected as an individual in my own right.</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Emotional attachment to family and friends.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comfortable with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like and trust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express my views and being listened to by others.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network of people that I can trust and that is supportive.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buSzPts val="800"/>
              <a:tabLst>
                <a:tab pos="457200" algn="l"/>
              </a:tabLst>
            </a:pPr>
            <a:endPar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15000"/>
              </a:lnSpc>
              <a:buSzPts val="800"/>
              <a:tabLst>
                <a:tab pos="457200" algn="l"/>
              </a:tabLst>
            </a:pPr>
            <a:r>
              <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rPr>
              <a:t>Basic needs</a:t>
            </a: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Food and clean water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Shelter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Clothing</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Health care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Financial security</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Education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Sanitation</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Personal security.</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Engagement </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Engaging in activities that are personally rewarding.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Obtaining satisfaction from work or other activities.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access to spiritual, cultural or leisure activities of my choosing.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role and being respected in the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welcomed and participating in community matters.</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Overcoming challenges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Confidence to make decisions.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resilience.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cope with frustration.</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Coping with changes in environment and in life.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work–family life balance.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focus and manage activities.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Overcoming barriers to fulfil aspirations.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914400" lvl="0"/>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Having control over one’s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Autonomy.</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shape one’s life and recovery.</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say in community decisions.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that one’s wishes are listened to and respected.</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endPar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Control and choice are strongly linked to the right to legal capacity (article 12 of the Convention on the Rights of Persons with Disabilities, or CRPD)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val="tx"/>
                    </a:ext>
                  </a:extLst>
                </a:hlinkClick>
              </a:rPr>
              <a:t>3</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This topic is developed in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Legal capacity and the right to decide </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and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Supported decision-making and advance planning</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10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note that mental health and other practitioners often focus on addressing just a few limited elements that affect mental health but miss out other key elements which positively affect mental health and well-being – e.g. balance, goals and achievement, and work – despite the fact that they consider these positive elements important for their own mental health and well-being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4" action="ppaction://hlinkfile" tooltip="Schrank B, 2015 #393">
                  <a:extLst>
                    <a:ext uri="{A12FA001-AC4F-418D-AE19-62706E023703}">
                      <ahyp:hlinkClr xmlns:ahyp="http://schemas.microsoft.com/office/drawing/2018/hyperlinkcolor" val="tx"/>
                    </a:ext>
                  </a:extLst>
                </a:hlinkClick>
              </a:rPr>
              <a:t>4</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sz="1050" dirty="0"/>
          </a:p>
        </p:txBody>
      </p:sp>
      <p:sp>
        <p:nvSpPr>
          <p:cNvPr id="4" name="Slide Number Placeholder 3"/>
          <p:cNvSpPr>
            <a:spLocks noGrp="1"/>
          </p:cNvSpPr>
          <p:nvPr>
            <p:ph type="sldNum" sz="quarter" idx="5"/>
          </p:nvPr>
        </p:nvSpPr>
        <p:spPr/>
        <p:txBody>
          <a:bodyPr/>
          <a:lstStyle/>
          <a:p>
            <a:fld id="{F4F7DB96-B4E3-48F2-8E35-A4648E993116}" type="slidenum">
              <a:rPr lang="x-none" smtClean="0"/>
              <a:t>20</a:t>
            </a:fld>
            <a:endParaRPr lang="x-none"/>
          </a:p>
        </p:txBody>
      </p:sp>
    </p:spTree>
    <p:extLst>
      <p:ext uri="{BB962C8B-B14F-4D97-AF65-F5344CB8AC3E}">
        <p14:creationId xmlns:p14="http://schemas.microsoft.com/office/powerpoint/2010/main" val="2439013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Protecting and promoting mental health and well-being (25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can negatively affect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beginning of this presentation, 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a:t>
            </a:r>
            <a:r>
              <a:rPr lang="en-GB" b="1" dirty="0">
                <a:latin typeface="Calibri" panose="020F0502020204030204" pitchFamily="34" charset="0"/>
                <a:ea typeface="Times New Roman" panose="02020603050405020304" pitchFamily="18" charset="0"/>
                <a:cs typeface="Times New Roman" panose="02020603050405020304" pitchFamily="18" charset="0"/>
              </a:rPr>
              <a:t>are so</a:t>
            </a:r>
            <a:r>
              <a:rPr lang="en-US" b="1" dirty="0">
                <a:latin typeface="Calibri" panose="020F0502020204030204" pitchFamily="34" charset="0"/>
                <a:ea typeface="Times New Roman" panose="02020603050405020304" pitchFamily="18" charset="0"/>
                <a:cs typeface="Times New Roman" panose="02020603050405020304" pitchFamily="18" charset="0"/>
              </a:rPr>
              <a:t>m</a:t>
            </a:r>
            <a:r>
              <a:rPr lang="en-GB" b="1" dirty="0">
                <a:latin typeface="Calibri" panose="020F0502020204030204" pitchFamily="34" charset="0"/>
                <a:ea typeface="Times New Roman" panose="02020603050405020304" pitchFamily="18" charset="0"/>
                <a:cs typeface="Times New Roman" panose="02020603050405020304" pitchFamily="18" charset="0"/>
              </a:rPr>
              <a:t>e factors that</a:t>
            </a:r>
            <a:r>
              <a:rPr lang="en-US" b="1" dirty="0">
                <a:latin typeface="Calibri" panose="020F0502020204030204" pitchFamily="34" charset="0"/>
                <a:ea typeface="Times New Roman" panose="02020603050405020304" pitchFamily="18" charset="0"/>
                <a:cs typeface="Times New Roman" panose="02020603050405020304" pitchFamily="18" charset="0"/>
              </a:rPr>
              <a:t> can negatively impact, or act as a barrier to, mental health and well-being?</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participants some time to come up with their ideas about this question.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21</a:t>
            </a:fld>
            <a:endParaRPr lang="x-none"/>
          </a:p>
        </p:txBody>
      </p:sp>
    </p:spTree>
    <p:extLst>
      <p:ext uri="{BB962C8B-B14F-4D97-AF65-F5344CB8AC3E}">
        <p14:creationId xmlns:p14="http://schemas.microsoft.com/office/powerpoint/2010/main" val="20317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Mental health and well-being are influenced by many factors, both within our control and beyond it. It is very important to note that social factors are crucial to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22</a:t>
            </a:fld>
            <a:endParaRPr lang="x-none"/>
          </a:p>
        </p:txBody>
      </p:sp>
    </p:spTree>
    <p:extLst>
      <p:ext uri="{BB962C8B-B14F-4D97-AF65-F5344CB8AC3E}">
        <p14:creationId xmlns:p14="http://schemas.microsoft.com/office/powerpoint/2010/main" val="86517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187325"/>
            <a:ext cx="2613025" cy="1470025"/>
          </a:xfrm>
        </p:spPr>
      </p:sp>
      <p:sp>
        <p:nvSpPr>
          <p:cNvPr id="3" name="Notes Placeholder 2"/>
          <p:cNvSpPr>
            <a:spLocks noGrp="1"/>
          </p:cNvSpPr>
          <p:nvPr>
            <p:ph type="body" idx="1"/>
          </p:nvPr>
        </p:nvSpPr>
        <p:spPr>
          <a:xfrm>
            <a:off x="366311" y="1804805"/>
            <a:ext cx="6125378" cy="7151869"/>
          </a:xfrm>
        </p:spPr>
        <p:txBody>
          <a:bodyPr/>
          <a:lstStyle/>
          <a:p>
            <a:pPr>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show participants the following list of factors: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Poverty:</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Not having enough income to provide for basic necessities is detrimental to mental health and well-being as it gives rise to a wide range of social and psychosocial problems (stress, anxiety, anger, substance abuse, etc.).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Poverty also prevents access to nutritious food, specialized support, proper accommodation, and services and treatment for illness and can have a serious impact on health.</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spcAft>
                <a:spcPts val="0"/>
              </a:spcAft>
            </a:pPr>
            <a:r>
              <a:rPr lang="en-GB" dirty="0">
                <a:latin typeface="Times New Roman" panose="02020603050405020304" pitchFamily="18" charset="0"/>
                <a:ea typeface="Times New Roman" panose="02020603050405020304" pitchFamily="18" charset="0"/>
              </a:rPr>
              <a:t> </a:t>
            </a: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Inequality: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Disparities and inequalities between different groups of people in society may affect some people’s mental health and well-being negatively when they feel they have fewer resources and opportunities and less security than others.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a person or group experiences disadvantage or barriers to participation compared with another person or group (e.g. if they receive unequal wages for equal work or poorer quality of health care) this can detrimentally affect their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10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Social isolation and loneliness: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living in communities that are not inclusive experience a sense of marginalization and exclusion that negatively affects mental health and well-being.</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if persons do not have access to a supportive network of family and friends, their mental health and well-being is also likely to be negatively affected. Isolation has been found to be an important risk factor for mortality (5).</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Low levels of education: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low educational level reduces opportunities for full and active participation in society, for accessing services and supports, and for employment.</a:t>
            </a:r>
            <a:endParaRPr lang="en-GB"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changes (e.g. related to economics, politics, religion, family, education, science, technology etc.) can influence societal values, beliefs and behaviours, and can affect our well-being and the way we live.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certain events in one’s life (e.g. loss of family member, loss of job and income, starting a new job, becoming a parent) can produce strong feelings and emotions which can put a strain on a person’s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 </a:t>
            </a: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23</a:t>
            </a:fld>
            <a:endParaRPr lang="x-none"/>
          </a:p>
        </p:txBody>
      </p:sp>
    </p:spTree>
    <p:extLst>
      <p:ext uri="{BB962C8B-B14F-4D97-AF65-F5344CB8AC3E}">
        <p14:creationId xmlns:p14="http://schemas.microsoft.com/office/powerpoint/2010/main" val="83595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217488"/>
            <a:ext cx="2641600" cy="1485900"/>
          </a:xfrm>
        </p:spPr>
      </p:sp>
      <p:sp>
        <p:nvSpPr>
          <p:cNvPr id="3" name="Notes Placeholder 2"/>
          <p:cNvSpPr>
            <a:spLocks noGrp="1"/>
          </p:cNvSpPr>
          <p:nvPr>
            <p:ph type="body" idx="1"/>
          </p:nvPr>
        </p:nvSpPr>
        <p:spPr>
          <a:xfrm>
            <a:off x="350405" y="1703388"/>
            <a:ext cx="6157190" cy="7223124"/>
          </a:xfrm>
        </p:spPr>
        <p:txBody>
          <a:bodyPr/>
          <a:lstStyle/>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Emergencies</a:t>
            </a:r>
            <a:r>
              <a:rPr lang="en-GB" dirty="0">
                <a:latin typeface="Calibri" panose="020F0502020204030204" pitchFamily="34" charset="0"/>
                <a:ea typeface="SimSun" panose="02010600030101010101" pitchFamily="2" charset="-122"/>
                <a:cs typeface="Arial" panose="020B0604020202020204" pitchFamily="34" charset="0"/>
              </a:rPr>
              <a:t>: During and after emergencies people often face difficult situations (family separation, overcrowding, lack of safety, lack of food and other resources, lack of privacy, detention in refugee camps and other settings) which negatively impact on mental health and well-being and can have long-lasting effects.</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Stressful work conditions</a:t>
            </a:r>
            <a:r>
              <a:rPr lang="en-GB" dirty="0">
                <a:latin typeface="Calibri" panose="020F0502020204030204" pitchFamily="34" charset="0"/>
                <a:ea typeface="SimSun" panose="02010600030101010101" pitchFamily="2" charset="-122"/>
                <a:cs typeface="Arial" panose="020B0604020202020204" pitchFamily="34" charset="0"/>
              </a:rPr>
              <a:t>: Excessive demands, lack of support and encouragement, safety concerns and health hazards in the work environment can make a person feel vulnerable, undervalued and unable to cope.</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Discrimination and other human rights violations</a:t>
            </a:r>
            <a:r>
              <a:rPr lang="en-GB" dirty="0">
                <a:latin typeface="Calibri" panose="020F0502020204030204" pitchFamily="34" charset="0"/>
                <a:ea typeface="SimSun" panose="02010600030101010101" pitchFamily="2" charset="-122"/>
                <a:cs typeface="Arial" panose="020B0604020202020204" pitchFamily="34" charset="0"/>
              </a:rPr>
              <a:t>: Being discriminated against on the basis of social factors – including gender, age, disability, migrant status and other factors – and denied one’s rights has a negative impact on a person’s feelings of self-worth, confidence, control over their life and hope for the future.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Violence and abuse</a:t>
            </a:r>
            <a:r>
              <a:rPr lang="en-GB" dirty="0">
                <a:latin typeface="Calibri" panose="020F0502020204030204" pitchFamily="34" charset="0"/>
                <a:ea typeface="SimSun" panose="02010600030101010101" pitchFamily="2" charset="-122"/>
                <a:cs typeface="Arial" panose="020B0604020202020204" pitchFamily="34" charset="0"/>
              </a:rPr>
              <a:t>: In addition to the serious impact on physical health, there are many important negative psychological impacts of violence and abuse – including trauma, fear, loneliness, anger, depression, anxiety, suicidal thoughts, withdrawal and loss of trust in the community.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Gender-based violence is also highly prevalent, with many women, girls, transgender and other persons being subject to physical, sexual and emotional abuse which have serious impacts on mental health and well-being.</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Physical health conditions: </a:t>
            </a:r>
            <a:r>
              <a:rPr lang="en-GB" dirty="0">
                <a:latin typeface="Calibri" panose="020F0502020204030204" pitchFamily="34" charset="0"/>
                <a:ea typeface="SimSun" panose="02010600030101010101" pitchFamily="2" charset="-122"/>
                <a:cs typeface="Arial" panose="020B0604020202020204" pitchFamily="34" charset="0"/>
              </a:rPr>
              <a:t>Physical health conditions and illnesses can present everyday barriers and challenges.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a person (or someone close to the person) has a chronic physical illness, they may have more barriers to overcome and adjustments to make to live a fulfilling life.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Inexistent or inadequate services or support: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Without</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 to adequate health or social services and support people may be unable to address these factors.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Inadequate services may worsen these problems and cause further human rights violations which in turn has a negative impact on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24</a:t>
            </a:fld>
            <a:endParaRPr lang="x-none"/>
          </a:p>
        </p:txBody>
      </p:sp>
    </p:spTree>
    <p:extLst>
      <p:ext uri="{BB962C8B-B14F-4D97-AF65-F5344CB8AC3E}">
        <p14:creationId xmlns:p14="http://schemas.microsoft.com/office/powerpoint/2010/main" val="133253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These factors can interact to affect mental health and well-being differently in different groups of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We should also remember, in relation to people with psychosocial, intellectual or cognitive disabilities, that it is often the stigma, negative attitudes, discrimination and other human rights violations that they face which have the most negative impact on their lives.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Human rights instruments aim to protect people from the factors described above. Many instruments specifically protect the right to health.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25</a:t>
            </a:fld>
            <a:endParaRPr lang="x-none"/>
          </a:p>
        </p:txBody>
      </p:sp>
    </p:spTree>
    <p:extLst>
      <p:ext uri="{BB962C8B-B14F-4D97-AF65-F5344CB8AC3E}">
        <p14:creationId xmlns:p14="http://schemas.microsoft.com/office/powerpoint/2010/main" val="362406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58738"/>
            <a:ext cx="4397375" cy="2473325"/>
          </a:xfrm>
        </p:spPr>
      </p:sp>
      <p:sp>
        <p:nvSpPr>
          <p:cNvPr id="3" name="Notes Placeholder 2"/>
          <p:cNvSpPr>
            <a:spLocks noGrp="1"/>
          </p:cNvSpPr>
          <p:nvPr>
            <p:ph type="body" idx="1"/>
          </p:nvPr>
        </p:nvSpPr>
        <p:spPr>
          <a:xfrm>
            <a:off x="584410" y="2532063"/>
            <a:ext cx="5689180" cy="6280830"/>
          </a:xfrm>
        </p:spPr>
        <p:txBody>
          <a:bodyPr/>
          <a:lstStyle/>
          <a:p>
            <a:pPr algn="just">
              <a:lnSpc>
                <a:spcPct val="115000"/>
              </a:lnSpc>
              <a:spcAft>
                <a:spcPts val="600"/>
              </a:spcAft>
            </a:pPr>
            <a:r>
              <a:rPr lang="en-GB" sz="1150"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has been enshrined in international and regional human rights instruments and treaties as well as national constitutions all over the world.</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including its essential elements, was first articulated in WHO’s Constitution in 1946.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WHO Constitution states that “</a:t>
            </a:r>
            <a:r>
              <a:rPr lang="en-GB" sz="1150" i="1" dirty="0">
                <a:latin typeface="Calibri" panose="020F0502020204030204" pitchFamily="34" charset="0"/>
                <a:ea typeface="SimSun" panose="02010600030101010101" pitchFamily="2" charset="-122"/>
                <a:cs typeface="Arial" panose="020B0604020202020204" pitchFamily="34" charset="0"/>
              </a:rPr>
              <a:t>Health is a state of complete physical, mental and social well-being and not merely the absence of disease or infirmity</a:t>
            </a:r>
            <a:r>
              <a:rPr lang="en-GB" sz="1150" dirty="0">
                <a:latin typeface="Calibri" panose="020F0502020204030204" pitchFamily="34" charset="0"/>
                <a:ea typeface="SimSun" panose="02010600030101010101" pitchFamily="2" charset="-122"/>
                <a:cs typeface="Arial" panose="020B0604020202020204" pitchFamily="34" charset="0"/>
              </a:rPr>
              <a:t>” and that “</a:t>
            </a:r>
            <a:r>
              <a:rPr lang="en-GB" sz="1150" i="1" dirty="0">
                <a:latin typeface="Calibri" panose="020F0502020204030204" pitchFamily="34" charset="0"/>
                <a:ea typeface="SimSun" panose="02010600030101010101" pitchFamily="2" charset="-122"/>
                <a:cs typeface="Arial" panose="020B0604020202020204" pitchFamily="34" charset="0"/>
              </a:rPr>
              <a:t>The enjoyment of the highest attainable standard of health is one of the fundamental rights of every human being without distinction of race, religion, political belief, economic or social condition.</a:t>
            </a:r>
            <a:r>
              <a:rPr lang="en-GB" sz="1150" dirty="0">
                <a:latin typeface="Calibri" panose="020F0502020204030204" pitchFamily="34" charset="0"/>
                <a:ea typeface="SimSun" panose="02010600030101010101" pitchFamily="2" charset="-122"/>
                <a:cs typeface="Arial" panose="020B0604020202020204" pitchFamily="34" charset="0"/>
              </a:rPr>
              <a:t>” </a:t>
            </a:r>
            <a:r>
              <a:rPr lang="en-GB" sz="1150" i="1" dirty="0">
                <a:latin typeface="Calibri" panose="020F0502020204030204" pitchFamily="34" charset="0"/>
                <a:ea typeface="SimSun" panose="02010600030101010101" pitchFamily="2" charset="-122"/>
                <a:cs typeface="Arial" panose="020B0604020202020204" pitchFamily="34" charset="0"/>
              </a:rPr>
              <a:t>(</a:t>
            </a:r>
            <a:r>
              <a:rPr lang="en-GB" sz="1150" i="1" dirty="0">
                <a:latin typeface="Calibri" panose="020F0502020204030204" pitchFamily="34" charset="0"/>
                <a:ea typeface="SimSun" panose="02010600030101010101" pitchFamily="2" charset="-122"/>
                <a:cs typeface="Arial" panose="020B0604020202020204" pitchFamily="34" charset="0"/>
                <a:hlinkClick r:id="rId3" action="ppaction://hlinkfile" tooltip=", 1946 #65"/>
              </a:rPr>
              <a:t>6</a:t>
            </a:r>
            <a:r>
              <a:rPr lang="en-GB" sz="1150" i="1" dirty="0">
                <a:latin typeface="Calibri" panose="020F0502020204030204" pitchFamily="34" charset="0"/>
                <a:ea typeface="SimSun" panose="02010600030101010101" pitchFamily="2" charset="-122"/>
                <a:cs typeface="Arial" panose="020B0604020202020204" pitchFamily="34" charset="0"/>
              </a:rPr>
              <a:t>)</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other United Nations instruments and treaties, such as the Universal Declaration of Human Rights (UDHR, 1948) and article 12 of the International Covenant on Economic, Social and Cultural Rights (ICESCR, 1966). </a:t>
            </a: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article 25 of the CRPD. This article outlines the implications of the right to health for people with disabilities.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means inclusive health – in other words, governments have a duty to ensure that all people can live in optimal physical and mental health and that no-one is excluded on the basis of their disability.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This includes ensuring access to supportive services based on the will and preferences of the person concerned, as well as creating healthy and gender-sensitive environments that are oriented towards inclusion and well-being. </a:t>
            </a:r>
            <a:endParaRPr lang="x-none" sz="11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26</a:t>
            </a:fld>
            <a:endParaRPr lang="x-none"/>
          </a:p>
        </p:txBody>
      </p:sp>
    </p:spTree>
    <p:extLst>
      <p:ext uri="{BB962C8B-B14F-4D97-AF65-F5344CB8AC3E}">
        <p14:creationId xmlns:p14="http://schemas.microsoft.com/office/powerpoint/2010/main" val="284662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423863"/>
            <a:ext cx="4397375" cy="2473325"/>
          </a:xfrm>
        </p:spPr>
      </p:sp>
      <p:sp>
        <p:nvSpPr>
          <p:cNvPr id="3" name="Notes Placeholder 2"/>
          <p:cNvSpPr>
            <a:spLocks noGrp="1"/>
          </p:cNvSpPr>
          <p:nvPr>
            <p:ph type="body" idx="1"/>
          </p:nvPr>
        </p:nvSpPr>
        <p:spPr>
          <a:xfrm>
            <a:off x="513455" y="2995297"/>
            <a:ext cx="6035936" cy="5440044"/>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en-US" b="1"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enjoyment of the right to health is linked to the enjoyment of all the other human rights.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in order to be able to enjoy the right to health, people need to be free from exploitation, violence and abuses and need to enjoy an adequate standard of living and social protection.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Conversely, human rights violations have a huge negative impact on mental health.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people experience exploitation, violence and abuse, they are more likely to experience emotional distress.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poor living conditions, discrimination and no access to social protection can also have a negative impact on people’s mental health</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27</a:t>
            </a:fld>
            <a:endParaRPr lang="x-none"/>
          </a:p>
        </p:txBody>
      </p:sp>
    </p:spTree>
    <p:extLst>
      <p:ext uri="{BB962C8B-B14F-4D97-AF65-F5344CB8AC3E}">
        <p14:creationId xmlns:p14="http://schemas.microsoft.com/office/powerpoint/2010/main" val="383288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Show participants the following video to illustrate what is meant by inclusive health:</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Arial" panose="020B0604020202020204" pitchFamily="34" charset="0"/>
                <a:ea typeface="SimSun" panose="02010600030101010101" pitchFamily="2" charset="-122"/>
                <a:cs typeface="Arial" panose="020B0604020202020204" pitchFamily="34" charset="0"/>
              </a:rPr>
              <a:t>Inclusive health overview, Special Olympics [3:17] </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https://</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youtu.be</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CDGpKMgKWbU</a:t>
            </a:r>
            <a:r>
              <a:rPr lang="en-GB" dirty="0">
                <a:latin typeface="Calibri" panose="020F0502020204030204" pitchFamily="34" charset="0"/>
                <a:ea typeface="SimSun" panose="02010600030101010101" pitchFamily="2" charset="-122"/>
                <a:cs typeface="Arial" panose="020B0604020202020204" pitchFamily="34" charset="0"/>
              </a:rPr>
              <a:t>(accessed 9 April 2019).</a:t>
            </a: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28</a:t>
            </a:fld>
            <a:endParaRPr lang="x-none"/>
          </a:p>
        </p:txBody>
      </p:sp>
    </p:spTree>
    <p:extLst>
      <p:ext uri="{BB962C8B-B14F-4D97-AF65-F5344CB8AC3E}">
        <p14:creationId xmlns:p14="http://schemas.microsoft.com/office/powerpoint/2010/main" val="303348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206375"/>
            <a:ext cx="5486400" cy="3086100"/>
          </a:xfrm>
        </p:spPr>
      </p:sp>
      <p:sp>
        <p:nvSpPr>
          <p:cNvPr id="3" name="Notes Placeholder 2"/>
          <p:cNvSpPr>
            <a:spLocks noGrp="1"/>
          </p:cNvSpPr>
          <p:nvPr>
            <p:ph type="body" idx="1"/>
          </p:nvPr>
        </p:nvSpPr>
        <p:spPr>
          <a:xfrm>
            <a:off x="451692" y="3459297"/>
            <a:ext cx="5871990" cy="5478328"/>
          </a:xfrm>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Fostering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It is essential to c</a:t>
            </a:r>
            <a:r>
              <a:rPr lang="en-US" dirty="0" err="1">
                <a:latin typeface="Calibri" panose="020F0502020204030204" pitchFamily="34" charset="0"/>
                <a:ea typeface="Times New Roman" panose="02020603050405020304" pitchFamily="18" charset="0"/>
                <a:cs typeface="Times New Roman" panose="02020603050405020304" pitchFamily="18" charset="0"/>
              </a:rPr>
              <a:t>reate</a:t>
            </a:r>
            <a:r>
              <a:rPr lang="en-US" dirty="0">
                <a:latin typeface="Calibri" panose="020F0502020204030204" pitchFamily="34" charset="0"/>
                <a:ea typeface="Times New Roman" panose="02020603050405020304" pitchFamily="18" charset="0"/>
                <a:cs typeface="Times New Roman" panose="02020603050405020304" pitchFamily="18" charset="0"/>
              </a:rPr>
              <a:t> environments and living conditions that can contribute to good mental health and well-being.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As individuals, we can all play a role in </a:t>
            </a:r>
            <a:r>
              <a:rPr lang="en-GB" dirty="0">
                <a:latin typeface="Calibri" panose="020F0502020204030204" pitchFamily="34" charset="0"/>
                <a:ea typeface="Times New Roman" panose="02020603050405020304" pitchFamily="18" charset="0"/>
                <a:cs typeface="Times New Roman" panose="02020603050405020304" pitchFamily="18" charset="0"/>
              </a:rPr>
              <a:t>promoting people’s mental health and </a:t>
            </a:r>
            <a:r>
              <a:rPr lang="en-US" dirty="0">
                <a:latin typeface="Calibri" panose="020F0502020204030204" pitchFamily="34" charset="0"/>
                <a:ea typeface="Times New Roman" panose="02020603050405020304" pitchFamily="18" charset="0"/>
                <a:cs typeface="Times New Roman" panose="02020603050405020304" pitchFamily="18" charset="0"/>
              </a:rPr>
              <a:t>well-being.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For instance, we can treat others with dignity and respect, we can be with our relatives when they need emotional support, we can connect people to appropriate support options, and so on.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can advocate for better environments and improved living conditions, fight poverty and social injustice as determinants of poor mental health and we can make our communities fairer for everyone.</a:t>
            </a:r>
            <a:r>
              <a:rPr lang="en-US"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and social services also have an important role and responsibility to ensure that they provide quality care and support on the basis of free and informed consent.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will promote community inclusion, autonomy and respect for the will and preferences of the person.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Institutional care is not compatible with these goals or with the right to health.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CRPD calls for professionals to use their knowledge, ability and skills to create, develop and strengthen quality services.</a:t>
            </a:r>
            <a:endParaRPr lang="x-none" sz="1200" kern="120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29</a:t>
            </a:fld>
            <a:endParaRPr lang="x-none"/>
          </a:p>
        </p:txBody>
      </p:sp>
    </p:spTree>
    <p:extLst>
      <p:ext uri="{BB962C8B-B14F-4D97-AF65-F5344CB8AC3E}">
        <p14:creationId xmlns:p14="http://schemas.microsoft.com/office/powerpoint/2010/main" val="111394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45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30</a:t>
            </a:fld>
            <a:endParaRPr lang="x-none"/>
          </a:p>
        </p:txBody>
      </p:sp>
    </p:spTree>
    <p:extLst>
      <p:ext uri="{BB962C8B-B14F-4D97-AF65-F5344CB8AC3E}">
        <p14:creationId xmlns:p14="http://schemas.microsoft.com/office/powerpoint/2010/main" val="156700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365500"/>
            <a:ext cx="5486400" cy="549910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Grand designs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beginning of the exercise, make clear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1000"/>
              </a:spcAft>
              <a:buFont typeface="Symbol" panose="05050102010706020507" pitchFamily="18" charset="2"/>
              <a:buChar char=""/>
            </a:pPr>
            <a:r>
              <a:rPr lang="en-GB" dirty="0"/>
              <a:t>The purpose of this exercise is </a:t>
            </a:r>
            <a:r>
              <a:rPr lang="en-GB" b="1" u="sng" dirty="0"/>
              <a:t>not</a:t>
            </a:r>
            <a:r>
              <a:rPr lang="en-GB" dirty="0"/>
              <a:t> to imply that psychiatric hospitals or other institutions can become good places to live or to stay in for a long time. People should </a:t>
            </a:r>
            <a:r>
              <a:rPr lang="en-GB" b="1" u="sng" dirty="0"/>
              <a:t>never</a:t>
            </a:r>
            <a:r>
              <a:rPr lang="en-GB" dirty="0"/>
              <a:t> have to reside in institutions. </a:t>
            </a:r>
            <a:endParaRPr lang="x-none" dirty="0"/>
          </a:p>
          <a:p>
            <a:pPr marL="342900" lvl="0" indent="-342900">
              <a:spcBef>
                <a:spcPts val="0"/>
              </a:spcBef>
              <a:spcAft>
                <a:spcPts val="1000"/>
              </a:spcAft>
              <a:buFont typeface="Symbol" panose="05050102010706020507" pitchFamily="18" charset="2"/>
              <a:buChar char=""/>
            </a:pPr>
            <a:r>
              <a:rPr lang="en-GB" dirty="0"/>
              <a:t>Mental health facilities which are isolated from, and unconnected to, the community should be phased out and replaced with mental health and social services provided in the community. </a:t>
            </a:r>
            <a:endParaRPr lang="x-none" dirty="0"/>
          </a:p>
          <a:p>
            <a:pPr marL="342900" lvl="0" indent="-342900" algn="just">
              <a:spcBef>
                <a:spcPts val="0"/>
              </a:spcBef>
              <a:spcAft>
                <a:spcPts val="1000"/>
              </a:spcAft>
              <a:buFont typeface="Symbol" panose="05050102010706020507" pitchFamily="18" charset="2"/>
              <a:buChar char=""/>
            </a:pPr>
            <a:r>
              <a:rPr lang="en-GB" dirty="0"/>
              <a:t>When people want to stay somewhere which is not their home, they should have access, on a voluntary basis, to short-term community-based services which fully respect their rights, such as residential housing providing support in the community (e.g. </a:t>
            </a:r>
            <a:r>
              <a:rPr lang="en-GB" dirty="0" err="1"/>
              <a:t>Soteria</a:t>
            </a:r>
            <a:r>
              <a:rPr lang="en-GB" dirty="0"/>
              <a:t> houses) or high-quality mental health units in general hospitals.</a:t>
            </a:r>
            <a:endParaRPr lang="x-none" dirty="0"/>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ask participants to think about what features they would like to see in mental health services that provide for short-term accommodation and that are available to people with psychosocial, intellectual or cognitive disabilities on a voluntary basis and in the community to make the service welcoming, comfortable and desirable.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31</a:t>
            </a:fld>
            <a:endParaRPr lang="x-none"/>
          </a:p>
        </p:txBody>
      </p:sp>
    </p:spTree>
    <p:extLst>
      <p:ext uri="{BB962C8B-B14F-4D97-AF65-F5344CB8AC3E}">
        <p14:creationId xmlns:p14="http://schemas.microsoft.com/office/powerpoint/2010/main" val="38449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231775"/>
            <a:ext cx="2846387" cy="1600200"/>
          </a:xfrm>
        </p:spPr>
      </p:sp>
      <p:sp>
        <p:nvSpPr>
          <p:cNvPr id="3" name="Notes Placeholder 2"/>
          <p:cNvSpPr>
            <a:spLocks noGrp="1"/>
          </p:cNvSpPr>
          <p:nvPr>
            <p:ph type="body" idx="1"/>
          </p:nvPr>
        </p:nvSpPr>
        <p:spPr>
          <a:xfrm>
            <a:off x="486119" y="1954530"/>
            <a:ext cx="5885761" cy="6730683"/>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divide into two groups.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explain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First, think about the </a:t>
            </a:r>
            <a:r>
              <a:rPr lang="en-GB" b="1" u="sng" dirty="0">
                <a:latin typeface="Calibri" panose="020F0502020204030204" pitchFamily="34" charset="0"/>
                <a:ea typeface="SimSun" panose="02010600030101010101" pitchFamily="2" charset="-122"/>
                <a:cs typeface="Arial" panose="020B0604020202020204" pitchFamily="34" charset="0"/>
              </a:rPr>
              <a:t>current</a:t>
            </a:r>
            <a:r>
              <a:rPr lang="en-GB" dirty="0">
                <a:latin typeface="Calibri" panose="020F0502020204030204" pitchFamily="34" charset="0"/>
                <a:ea typeface="SimSun" panose="02010600030101010101" pitchFamily="2" charset="-122"/>
                <a:cs typeface="Arial" panose="020B0604020202020204" pitchFamily="34" charset="0"/>
              </a:rPr>
              <a:t> environment of a mental health inpatient or residential service (e.g. one where they are currently staying, have stayed at in the past, are working at or have visited).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Then discuss and compare </a:t>
            </a:r>
            <a:r>
              <a:rPr lang="en-GB" b="1" u="sng" dirty="0">
                <a:latin typeface="Calibri" panose="020F0502020204030204" pitchFamily="34" charset="0"/>
                <a:ea typeface="SimSun" panose="02010600030101010101" pitchFamily="2" charset="-122"/>
                <a:cs typeface="Arial" panose="020B0604020202020204" pitchFamily="34" charset="0"/>
              </a:rPr>
              <a:t>how it should be</a:t>
            </a:r>
            <a:r>
              <a:rPr lang="en-GB" dirty="0">
                <a:latin typeface="Calibri" panose="020F0502020204030204" pitchFamily="34" charset="0"/>
                <a:ea typeface="SimSun" panose="02010600030101010101" pitchFamily="2" charset="-122"/>
                <a:cs typeface="Arial" panose="020B0604020202020204" pitchFamily="34" charset="0"/>
              </a:rPr>
              <a:t>. Document your findings as you will be asked to report back.</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Each group will be given different areas to think about and we shall combine the ideas at the end.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1</a:t>
            </a:r>
            <a:r>
              <a:rPr lang="en-GB" dirty="0">
                <a:latin typeface="Calibri" panose="020F0502020204030204" pitchFamily="34" charset="0"/>
                <a:ea typeface="SimSun" panose="02010600030101010101" pitchFamily="2" charset="-122"/>
                <a:cs typeface="Arial" panose="020B0604020202020204" pitchFamily="34" charset="0"/>
              </a:rPr>
              <a:t> will concentrate on the physical environment of a mental health inpatient or residential service. Members of Group 1 should think about privacy, safety and what makes for a comfortable environment.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questions can be used to start the conversation, if relevant to the participants’ context.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lvl="0" indent="-228600">
              <a:spcBef>
                <a:spcPts val="0"/>
              </a:spcBef>
              <a:buFont typeface="Symbol" panose="05050102010706020507" pitchFamily="18" charset="2"/>
              <a:buChar char=""/>
            </a:pPr>
            <a:r>
              <a:rPr lang="en-GB" dirty="0">
                <a:solidFill>
                  <a:srgbClr val="4F81BD"/>
                </a:solidFill>
              </a:rPr>
              <a:t>Is the building in good physical condition? </a:t>
            </a:r>
            <a:endParaRPr lang="x-none" dirty="0"/>
          </a:p>
          <a:p>
            <a:pPr marL="228600" lvl="0" indent="-228600">
              <a:spcBef>
                <a:spcPts val="0"/>
              </a:spcBef>
              <a:buFont typeface="Symbol" panose="05050102010706020507" pitchFamily="18" charset="2"/>
              <a:buChar char=""/>
            </a:pPr>
            <a:r>
              <a:rPr lang="en-GB" dirty="0">
                <a:solidFill>
                  <a:srgbClr val="4F81BD"/>
                </a:solidFill>
              </a:rPr>
              <a:t>Is the building located in the community and is it easily accessible (e.g. through public transportation, etc.)?</a:t>
            </a:r>
            <a:endParaRPr lang="x-none" dirty="0"/>
          </a:p>
          <a:p>
            <a:pPr marL="228600" lvl="0" indent="-228600">
              <a:spcBef>
                <a:spcPts val="0"/>
              </a:spcBef>
              <a:buFont typeface="Symbol" panose="05050102010706020507" pitchFamily="18" charset="2"/>
              <a:buChar char=""/>
            </a:pPr>
            <a:r>
              <a:rPr lang="en-GB" dirty="0">
                <a:solidFill>
                  <a:srgbClr val="4F81BD"/>
                </a:solidFill>
              </a:rPr>
              <a:t>How accessible is the building? Could anyone gain access? What about people who have mobility difficulties, use wheelchairs etc.?</a:t>
            </a:r>
            <a:endParaRPr lang="x-none" dirty="0"/>
          </a:p>
          <a:p>
            <a:pPr marL="228600" lvl="0" indent="-228600">
              <a:spcBef>
                <a:spcPts val="0"/>
              </a:spcBef>
              <a:buFont typeface="Symbol" panose="05050102010706020507" pitchFamily="18" charset="2"/>
              <a:buChar char=""/>
            </a:pPr>
            <a:r>
              <a:rPr lang="en-GB" dirty="0">
                <a:solidFill>
                  <a:srgbClr val="4F81BD"/>
                </a:solidFill>
              </a:rPr>
              <a:t>Do people have comfortable sleeping areas? </a:t>
            </a:r>
            <a:endParaRPr lang="x-none" dirty="0"/>
          </a:p>
          <a:p>
            <a:pPr marL="228600" lvl="0" indent="-228600">
              <a:spcBef>
                <a:spcPts val="0"/>
              </a:spcBef>
              <a:buFont typeface="Symbol" panose="05050102010706020507" pitchFamily="18" charset="2"/>
              <a:buChar char=""/>
            </a:pPr>
            <a:r>
              <a:rPr lang="en-GB" dirty="0">
                <a:solidFill>
                  <a:srgbClr val="4F81BD"/>
                </a:solidFill>
              </a:rPr>
              <a:t>Do they have private spaces, including places to keep personal property?</a:t>
            </a:r>
            <a:endParaRPr lang="x-none" dirty="0"/>
          </a:p>
          <a:p>
            <a:pPr marL="228600" lvl="0" indent="-228600">
              <a:spcBef>
                <a:spcPts val="0"/>
              </a:spcBef>
              <a:buFont typeface="Symbol" panose="05050102010706020507" pitchFamily="18" charset="2"/>
              <a:buChar char=""/>
            </a:pPr>
            <a:r>
              <a:rPr lang="en-GB" dirty="0">
                <a:solidFill>
                  <a:srgbClr val="4F81BD"/>
                </a:solidFill>
              </a:rPr>
              <a:t>Do people have a clean toilet and shower or other bathing facility that allow for privacy?</a:t>
            </a:r>
            <a:endParaRPr lang="x-none" dirty="0"/>
          </a:p>
          <a:p>
            <a:pPr marL="228600" lvl="0" indent="-228600">
              <a:spcBef>
                <a:spcPts val="0"/>
              </a:spcBef>
              <a:buFont typeface="Symbol" panose="05050102010706020507" pitchFamily="18" charset="2"/>
              <a:buChar char=""/>
            </a:pPr>
            <a:r>
              <a:rPr lang="en-GB" dirty="0">
                <a:solidFill>
                  <a:srgbClr val="4F81BD"/>
                </a:solidFill>
              </a:rPr>
              <a:t>Is the environment hygienic?</a:t>
            </a:r>
            <a:endParaRPr lang="x-none" dirty="0"/>
          </a:p>
          <a:p>
            <a:pPr marL="228600" lvl="0" indent="-228600">
              <a:buFont typeface="Symbol" panose="05050102010706020507" pitchFamily="18" charset="2"/>
              <a:buChar char=""/>
            </a:pPr>
            <a:r>
              <a:rPr lang="en-GB" dirty="0">
                <a:solidFill>
                  <a:srgbClr val="4F81BD"/>
                </a:solidFill>
              </a:rPr>
              <a:t>Is the environment designed to be safe, secure and without any risks to the person’s health or well-being?</a:t>
            </a:r>
            <a:endParaRPr lang="x-none" dirty="0"/>
          </a:p>
          <a:p>
            <a:pPr marL="228600" lvl="0" indent="-228600">
              <a:buFont typeface="Symbol" panose="05050102010706020507" pitchFamily="18" charset="2"/>
              <a:buChar char=""/>
            </a:pPr>
            <a:r>
              <a:rPr lang="en-GB" dirty="0">
                <a:solidFill>
                  <a:srgbClr val="4F81BD"/>
                </a:solidFill>
              </a:rPr>
              <a:t>Where and how is food prepared? Is the food prepared by people themselves?</a:t>
            </a:r>
          </a:p>
          <a:p>
            <a:pPr marL="228600" lvl="0" indent="-228600">
              <a:buFont typeface="Symbol" panose="05050102010706020507" pitchFamily="18" charset="2"/>
              <a:buChar char=""/>
            </a:pPr>
            <a:r>
              <a:rPr lang="en-GB" dirty="0">
                <a:solidFill>
                  <a:srgbClr val="4F81BD"/>
                </a:solidFill>
              </a:rPr>
              <a:t>Is there the possibility for people to personalize the environment on the basis of their culture, interests and personal preferences? Are people able to add decorations and personal items?</a:t>
            </a:r>
            <a:endParaRPr lang="x-none" dirty="0"/>
          </a:p>
          <a:p>
            <a:pPr lvl="0"/>
            <a:endParaRPr lang="en-GB" dirty="0">
              <a:solidFill>
                <a:srgbClr val="4F81BD"/>
              </a:solidFill>
            </a:endParaRPr>
          </a:p>
          <a:p>
            <a:pPr marL="342900" lvl="0" indent="-342900">
              <a:buFont typeface="Symbol" panose="05050102010706020507" pitchFamily="18" charset="2"/>
              <a:buChar char=""/>
            </a:pPr>
            <a:endParaRPr lang="en-GB" dirty="0">
              <a:solidFill>
                <a:srgbClr val="4F81BD"/>
              </a:solidFill>
            </a:endParaRPr>
          </a:p>
          <a:p>
            <a:pPr lvl="0"/>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32</a:t>
            </a:fld>
            <a:endParaRPr lang="x-none"/>
          </a:p>
        </p:txBody>
      </p:sp>
    </p:spTree>
    <p:extLst>
      <p:ext uri="{BB962C8B-B14F-4D97-AF65-F5344CB8AC3E}">
        <p14:creationId xmlns:p14="http://schemas.microsoft.com/office/powerpoint/2010/main" val="922387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835025"/>
            <a:ext cx="2336800" cy="1314450"/>
          </a:xfrm>
        </p:spPr>
      </p:sp>
      <p:sp>
        <p:nvSpPr>
          <p:cNvPr id="3" name="Notes Placeholder 2"/>
          <p:cNvSpPr>
            <a:spLocks noGrp="1"/>
          </p:cNvSpPr>
          <p:nvPr>
            <p:ph type="body" idx="1"/>
          </p:nvPr>
        </p:nvSpPr>
        <p:spPr>
          <a:xfrm>
            <a:off x="385590" y="2628899"/>
            <a:ext cx="5786610" cy="6056313"/>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2</a:t>
            </a:r>
            <a:r>
              <a:rPr lang="en-GB" dirty="0">
                <a:latin typeface="Calibri" panose="020F0502020204030204" pitchFamily="34" charset="0"/>
                <a:ea typeface="SimSun" panose="02010600030101010101" pitchFamily="2" charset="-122"/>
                <a:cs typeface="Arial" panose="020B0604020202020204" pitchFamily="34" charset="0"/>
              </a:rPr>
              <a:t> will focus on the general atmosphere of the mental health inpatient or residential service.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Members of Group 2 should think about any unspoken or formal rules for behaving and communicating in these two different environments.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They should also consider how each environment relates to, and interacts with, the local community.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questions to start the conversation: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lvl="0" indent="-228600">
              <a:buFont typeface="Symbol" panose="05050102010706020507" pitchFamily="18" charset="2"/>
              <a:buChar char=""/>
            </a:pPr>
            <a:r>
              <a:rPr lang="en-GB" dirty="0">
                <a:solidFill>
                  <a:srgbClr val="4F81BD"/>
                </a:solidFill>
              </a:rPr>
              <a:t>How would you describe the general atmosphere?</a:t>
            </a:r>
            <a:endParaRPr lang="x-none" dirty="0"/>
          </a:p>
          <a:p>
            <a:pPr marL="228600" lvl="0" indent="-228600">
              <a:buFont typeface="Symbol" panose="05050102010706020507" pitchFamily="18" charset="2"/>
              <a:buChar char=""/>
            </a:pPr>
            <a:r>
              <a:rPr lang="en-GB" dirty="0">
                <a:solidFill>
                  <a:srgbClr val="4F81BD"/>
                </a:solidFill>
              </a:rPr>
              <a:t>Are there any rules about respecting privacy?</a:t>
            </a:r>
            <a:endParaRPr lang="x-none" dirty="0"/>
          </a:p>
          <a:p>
            <a:pPr marL="228600" lvl="0" indent="-228600">
              <a:buFont typeface="Symbol" panose="05050102010706020507" pitchFamily="18" charset="2"/>
              <a:buChar char=""/>
            </a:pPr>
            <a:r>
              <a:rPr lang="en-GB" dirty="0">
                <a:solidFill>
                  <a:srgbClr val="4F81BD"/>
                </a:solidFill>
              </a:rPr>
              <a:t>How do people behave towards one another? </a:t>
            </a:r>
            <a:endParaRPr lang="x-none" dirty="0"/>
          </a:p>
          <a:p>
            <a:pPr marL="228600" lvl="0" indent="-228600">
              <a:buFont typeface="Symbol" panose="05050102010706020507" pitchFamily="18" charset="2"/>
              <a:buChar char=""/>
            </a:pPr>
            <a:r>
              <a:rPr lang="en-GB" dirty="0">
                <a:solidFill>
                  <a:srgbClr val="4F81BD"/>
                </a:solidFill>
              </a:rPr>
              <a:t>How do people speak to each other in this environment?</a:t>
            </a:r>
            <a:endParaRPr lang="x-none" dirty="0"/>
          </a:p>
          <a:p>
            <a:pPr marL="228600" lvl="0" indent="-228600">
              <a:buFont typeface="Symbol" panose="05050102010706020507" pitchFamily="18" charset="2"/>
              <a:buChar char=""/>
            </a:pPr>
            <a:r>
              <a:rPr lang="en-GB" dirty="0">
                <a:solidFill>
                  <a:srgbClr val="4F81BD"/>
                </a:solidFill>
              </a:rPr>
              <a:t>Are people able to speak freely and openly whenever they want?</a:t>
            </a:r>
            <a:endParaRPr lang="x-none" dirty="0"/>
          </a:p>
          <a:p>
            <a:pPr marL="228600" lvl="0" indent="-228600">
              <a:buFont typeface="Symbol" panose="05050102010706020507" pitchFamily="18" charset="2"/>
              <a:buChar char=""/>
            </a:pPr>
            <a:r>
              <a:rPr lang="en-GB" dirty="0">
                <a:solidFill>
                  <a:srgbClr val="4F81BD"/>
                </a:solidFill>
              </a:rPr>
              <a:t>Are there opportunities to develop friendships or close social contacts?</a:t>
            </a:r>
            <a:endParaRPr lang="x-none" dirty="0"/>
          </a:p>
          <a:p>
            <a:pPr marL="228600" lvl="0" indent="-228600">
              <a:buFont typeface="Symbol" panose="05050102010706020507" pitchFamily="18" charset="2"/>
              <a:buChar char=""/>
            </a:pPr>
            <a:r>
              <a:rPr lang="en-GB" dirty="0">
                <a:solidFill>
                  <a:srgbClr val="4F81BD"/>
                </a:solidFill>
              </a:rPr>
              <a:t>Can people use means of communication (mobile telephones, Internet, etc.)?</a:t>
            </a:r>
            <a:endParaRPr lang="x-none" dirty="0"/>
          </a:p>
          <a:p>
            <a:pPr marL="228600" lvl="0" indent="-228600">
              <a:buFont typeface="Symbol" panose="05050102010706020507" pitchFamily="18" charset="2"/>
              <a:buChar char=""/>
            </a:pPr>
            <a:r>
              <a:rPr lang="en-GB" dirty="0">
                <a:solidFill>
                  <a:srgbClr val="4F81BD"/>
                </a:solidFill>
              </a:rPr>
              <a:t>Is there a uniform or can people wear what they like? Do people have to wear pyjamas during the day? </a:t>
            </a:r>
            <a:endParaRPr lang="x-none" dirty="0"/>
          </a:p>
          <a:p>
            <a:pPr marL="228600" lvl="0" indent="-228600">
              <a:buFont typeface="Symbol" panose="05050102010706020507" pitchFamily="18" charset="2"/>
              <a:buChar char=""/>
            </a:pPr>
            <a:r>
              <a:rPr lang="en-GB" dirty="0">
                <a:solidFill>
                  <a:srgbClr val="4F81BD"/>
                </a:solidFill>
              </a:rPr>
              <a:t>How are the residents spoken to and addressed?</a:t>
            </a:r>
            <a:endParaRPr lang="x-none" dirty="0"/>
          </a:p>
          <a:p>
            <a:pPr marL="228600" lvl="0" indent="-228600">
              <a:buFont typeface="Symbol" panose="05050102010706020507" pitchFamily="18" charset="2"/>
              <a:buChar char=""/>
            </a:pPr>
            <a:r>
              <a:rPr lang="en-GB" dirty="0">
                <a:solidFill>
                  <a:srgbClr val="4F81BD"/>
                </a:solidFill>
              </a:rPr>
              <a:t>Are people able to carry out religious, leisure or cultural activities?</a:t>
            </a:r>
            <a:endParaRPr lang="x-none" dirty="0"/>
          </a:p>
          <a:p>
            <a:pPr marL="228600" lvl="0" indent="-228600">
              <a:buFont typeface="Symbol" panose="05050102010706020507" pitchFamily="18" charset="2"/>
              <a:buChar char=""/>
            </a:pPr>
            <a:r>
              <a:rPr lang="en-GB" dirty="0">
                <a:solidFill>
                  <a:srgbClr val="4F81BD"/>
                </a:solidFill>
              </a:rPr>
              <a:t>Are people able to come and go as they please?</a:t>
            </a:r>
            <a:endParaRPr lang="x-none" dirty="0"/>
          </a:p>
          <a:p>
            <a:pPr marL="228600" lvl="0" indent="-228600">
              <a:buFont typeface="Symbol" panose="05050102010706020507" pitchFamily="18" charset="2"/>
              <a:buChar char=""/>
            </a:pPr>
            <a:r>
              <a:rPr lang="en-GB" dirty="0">
                <a:solidFill>
                  <a:srgbClr val="4F81BD"/>
                </a:solidFill>
              </a:rPr>
              <a:t>Are there rules around visitors and visiting times?</a:t>
            </a:r>
            <a:endParaRPr lang="x-none" dirty="0"/>
          </a:p>
          <a:p>
            <a:pPr marL="228600" lvl="0" indent="-228600">
              <a:buFont typeface="Symbol" panose="05050102010706020507" pitchFamily="18" charset="2"/>
              <a:buChar char=""/>
            </a:pPr>
            <a:r>
              <a:rPr lang="en-GB" dirty="0">
                <a:solidFill>
                  <a:srgbClr val="4F81BD"/>
                </a:solidFill>
              </a:rPr>
              <a:t>Are there regular interactions with the local community? Do people engage in local community activities?</a:t>
            </a:r>
            <a:endParaRPr lang="x-none" dirty="0"/>
          </a:p>
          <a:p>
            <a:pPr marL="228600" lvl="0" indent="-228600">
              <a:buFont typeface="Symbol" panose="05050102010706020507" pitchFamily="18" charset="2"/>
              <a:buChar char=""/>
            </a:pPr>
            <a:r>
              <a:rPr lang="en-GB" dirty="0">
                <a:solidFill>
                  <a:srgbClr val="4F81BD"/>
                </a:solidFill>
              </a:rPr>
              <a:t>Are there social and family events?</a:t>
            </a:r>
            <a:endParaRPr lang="x-none" dirty="0"/>
          </a:p>
          <a:p>
            <a:pPr marL="228600" lvl="0" indent="-228600">
              <a:buFont typeface="Symbol" panose="05050102010706020507" pitchFamily="18" charset="2"/>
              <a:buChar char=""/>
            </a:pPr>
            <a:r>
              <a:rPr lang="en-GB" dirty="0">
                <a:solidFill>
                  <a:srgbClr val="4F81BD"/>
                </a:solidFill>
              </a:rPr>
              <a:t>Are there differences in terms of power dynamics? (For instance, does everyone have equal status or are there hierarchies in terms of power – e.g. within the service, or between people using the service and staff? Are people who usually would be responsible for making decisions for their household being denied this opportunity within the service, thus leading to feelings of powerlessness?)</a:t>
            </a:r>
            <a:endParaRPr lang="x-none" dirty="0"/>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33</a:t>
            </a:fld>
            <a:endParaRPr lang="x-none"/>
          </a:p>
        </p:txBody>
      </p:sp>
    </p:spTree>
    <p:extLst>
      <p:ext uri="{BB962C8B-B14F-4D97-AF65-F5344CB8AC3E}">
        <p14:creationId xmlns:p14="http://schemas.microsoft.com/office/powerpoint/2010/main" val="2624150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 report back on their discussions. At the end of the discussion, ask the participants in the full plenary: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some of the changes discussed could be implemented in the service you know? Would it be difficult?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34</a:t>
            </a:fld>
            <a:endParaRPr lang="x-none"/>
          </a:p>
        </p:txBody>
      </p:sp>
    </p:spTree>
    <p:extLst>
      <p:ext uri="{BB962C8B-B14F-4D97-AF65-F5344CB8AC3E}">
        <p14:creationId xmlns:p14="http://schemas.microsoft.com/office/powerpoint/2010/main" val="408240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Conclude this exercise by explaining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the physical environment and the general atmosphere of mental health and social services have important impacts on people’s mental health and well-being.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Having a comfortable and stimulating environment where people feel safe, respected and supported is key to ensuring that services meet people’s needs and expectations.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services, however, will inherently fail to respect people rights and promote well-being (e.g. derelict institutions isolated from the community) and should be closed and replaced by community-based services that respect people’s rights.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35</a:t>
            </a:fld>
            <a:endParaRPr lang="x-none"/>
          </a:p>
        </p:txBody>
      </p:sp>
    </p:spTree>
    <p:extLst>
      <p:ext uri="{BB962C8B-B14F-4D97-AF65-F5344CB8AC3E}">
        <p14:creationId xmlns:p14="http://schemas.microsoft.com/office/powerpoint/2010/main" val="91161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example of community-based service, show participants the following video:</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err="1">
                <a:latin typeface="Calibri" panose="020F0502020204030204" pitchFamily="34" charset="0"/>
                <a:ea typeface="SimSun" panose="02010600030101010101" pitchFamily="2" charset="-122"/>
                <a:cs typeface="Arial" panose="020B0604020202020204" pitchFamily="34" charset="0"/>
              </a:rPr>
              <a:t>Seher</a:t>
            </a:r>
            <a:r>
              <a:rPr lang="en-GB" dirty="0">
                <a:latin typeface="Calibri" panose="020F0502020204030204" pitchFamily="34" charset="0"/>
                <a:ea typeface="SimSun" panose="02010600030101010101" pitchFamily="2" charset="-122"/>
                <a:cs typeface="Arial" panose="020B0604020202020204" pitchFamily="34" charset="0"/>
              </a:rPr>
              <a:t>, Urban community mental health programme, Pune. </a:t>
            </a:r>
            <a:r>
              <a:rPr lang="en-GB" dirty="0" err="1">
                <a:latin typeface="Calibri" panose="020F0502020204030204" pitchFamily="34" charset="0"/>
                <a:ea typeface="SimSun" panose="02010600030101010101" pitchFamily="2" charset="-122"/>
                <a:cs typeface="Arial" panose="020B0604020202020204" pitchFamily="34" charset="0"/>
              </a:rPr>
              <a:t>Bapu</a:t>
            </a:r>
            <a:r>
              <a:rPr lang="en-GB" dirty="0">
                <a:latin typeface="Calibri" panose="020F0502020204030204" pitchFamily="34" charset="0"/>
                <a:ea typeface="SimSun" panose="02010600030101010101" pitchFamily="2" charset="-122"/>
                <a:cs typeface="Arial" panose="020B0604020202020204" pitchFamily="34" charset="0"/>
              </a:rPr>
              <a:t> Trust for Research on Mind and discourse, 2013 (5:12)</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/Ozqq5rET9kk</a:t>
            </a:r>
            <a:r>
              <a:rPr lang="en-GB" dirty="0">
                <a:latin typeface="Calibri" panose="020F0502020204030204" pitchFamily="34" charset="0"/>
                <a:ea typeface="SimSun" panose="02010600030101010101" pitchFamily="2" charset="-122"/>
                <a:cs typeface="Arial" panose="020B0604020202020204" pitchFamily="34" charset="0"/>
              </a:rPr>
              <a:t>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36</a:t>
            </a:fld>
            <a:endParaRPr lang="x-none"/>
          </a:p>
        </p:txBody>
      </p:sp>
    </p:spTree>
    <p:extLst>
      <p:ext uri="{BB962C8B-B14F-4D97-AF65-F5344CB8AC3E}">
        <p14:creationId xmlns:p14="http://schemas.microsoft.com/office/powerpoint/2010/main" val="134143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207963"/>
            <a:ext cx="3368675" cy="1895475"/>
          </a:xfrm>
        </p:spPr>
      </p:sp>
      <p:sp>
        <p:nvSpPr>
          <p:cNvPr id="3" name="Notes Placeholder 2"/>
          <p:cNvSpPr>
            <a:spLocks noGrp="1"/>
          </p:cNvSpPr>
          <p:nvPr>
            <p:ph type="body" idx="1"/>
          </p:nvPr>
        </p:nvSpPr>
        <p:spPr>
          <a:xfrm>
            <a:off x="473037" y="2103438"/>
            <a:ext cx="6093498" cy="6742914"/>
          </a:xfrm>
        </p:spPr>
        <p:txBody>
          <a:bodyPr/>
          <a:lstStyle/>
          <a:p>
            <a:pPr>
              <a:lnSpc>
                <a:spcPct val="115000"/>
              </a:lnSpc>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2.2: </a:t>
            </a:r>
            <a:r>
              <a:rPr lang="en-US" sz="1050" b="1" i="1" dirty="0">
                <a:latin typeface="Calibri" panose="020F0502020204030204" pitchFamily="34" charset="0"/>
                <a:ea typeface="Times New Roman" panose="02020603050405020304" pitchFamily="18" charset="0"/>
                <a:cs typeface="Times New Roman" panose="02020603050405020304" pitchFamily="18" charset="0"/>
              </a:rPr>
              <a:t>Does this service adequately support mental health? (25 min.)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sz="105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Explain to participants that the purpose of this exercise is to explore in more depth what can be done to create a better service environment that benefits everyone. If participants are not directly connected to a particular mental health or related service, have them think of one that they may know of or are otherwise familiar with. This exercise is not about judging or blaming anyone. Encourage participants to share their thoughts openly in the spirit of learning, and to allow an exchange of ideas.</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brainstorm answers to the following question: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b="1" dirty="0">
                <a:latin typeface="Calibri" panose="020F0502020204030204" pitchFamily="34" charset="0"/>
                <a:ea typeface="SimSun" panose="02010600030101010101" pitchFamily="2" charset="-122"/>
                <a:cs typeface="Arial" panose="020B0604020202020204" pitchFamily="34" charset="0"/>
              </a:rPr>
              <a:t>How does your service promote mental health and well-being?</a:t>
            </a: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think about the relationship between respect for human rights in the service and the promotion of mental health and well-being.</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go beyond discussing only mental health “treatment”. Explore and keep in mind what has been said in previous exercises and discussions concerning the different elements that contribute to mental health and well-being (including the social determinants of mental health). </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Write participants’ ideas on the flipchart. Note that these answers may vary considerably due to differences between services. Try to encourage participants to describe real situations and examples from their service. </a:t>
            </a:r>
            <a:endParaRPr lang="x-none" sz="105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supportive staff who listen to people and treat people as human beings who deserve kindness and respect.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forcing people into treatment and intervention they do not want.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Recruiting peer workers to offer hope, support and encouragement.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autonomy and independent decision-making and respecting service users’ will and preferences.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positive, hopeful messages about well-being and recovery.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an atmosphere that is supportive and conducive to healing (that is pleasant, safe, friendly, not stressful and is non-discriminatory).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attention to physical health-care needs.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and sufficient food and water.</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social and sports activities.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other opportunities for self-help.</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Supporting people to build their own social networks.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counselling or psychotherapy.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Linking people to social supports, services and housing opportunities.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access to educational and employment/income-generating opportunities.</a:t>
            </a:r>
            <a:endParaRPr lang="x-none" sz="10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37</a:t>
            </a:fld>
            <a:endParaRPr lang="x-none"/>
          </a:p>
        </p:txBody>
      </p:sp>
    </p:spTree>
    <p:extLst>
      <p:ext uri="{BB962C8B-B14F-4D97-AF65-F5344CB8AC3E}">
        <p14:creationId xmlns:p14="http://schemas.microsoft.com/office/powerpoint/2010/main" val="275854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228600"/>
            <a:ext cx="3549650" cy="1997075"/>
          </a:xfrm>
        </p:spPr>
      </p:sp>
      <p:sp>
        <p:nvSpPr>
          <p:cNvPr id="3" name="Notes Placeholder 2"/>
          <p:cNvSpPr>
            <a:spLocks noGrp="1"/>
          </p:cNvSpPr>
          <p:nvPr>
            <p:ph type="body" idx="1"/>
          </p:nvPr>
        </p:nvSpPr>
        <p:spPr>
          <a:xfrm>
            <a:off x="308472" y="2379642"/>
            <a:ext cx="6191480" cy="6305569"/>
          </a:xfrm>
        </p:spPr>
        <p:txBody>
          <a:bodyPr/>
          <a:lstStyle/>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Next ask participants the question below. Note that they may have already started to provide some answers when responding to the previous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sz="1100" b="1" dirty="0">
                <a:latin typeface="Calibri" panose="020F0502020204030204" pitchFamily="34" charset="0"/>
                <a:ea typeface="SimSun" panose="02010600030101010101" pitchFamily="2" charset="-122"/>
                <a:cs typeface="Arial" panose="020B0604020202020204" pitchFamily="34" charset="0"/>
              </a:rPr>
              <a:t>What can your service do, and how can it improve, to promote mental health and well-being?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force people into treatment and interventions they do not want; offer alternatives that are acceptable to people.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Listen to individual concerns; ask people what will make them feel better.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without discrimination when they need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Empower people to express their own wishes proactively.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Be flexible in accommodating various needs for support.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to develop coping skills for use in difficult situations.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Treat people with dignity and respect.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shout at people, treat them unpleasantly or be in any way violent or abusive towards them.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If the service environment is depressing, dreary,  uncomfortable or unhygienic, make changes and improvements to it so that it becomes a more pleasant place.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sure people are allowed to see their family and friends when they want so that they can stay connected to their lives and social networks in their communities.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not isolated from their social networks.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Ask people about how the staff and service can improve their care and about what makes them feel better and more satisfied.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Inform people about a range of options that might help them to recover.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Talk to people and make every effort to understand them and their particular needs and requirements – including needs related to gender, affordability, language requirements, etc.</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access or contact to peer supporters.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Communicate positive messages of hope and messages that convey the fact that people can lead satisfactory and successful lives with symptoms of mental health conditions.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the environment less oppressive; ensure that people feel free to be themselves and express themselves across all of their diversity.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Implement gender sensitivity training for service providers.</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38</a:t>
            </a:fld>
            <a:endParaRPr lang="x-none"/>
          </a:p>
        </p:txBody>
      </p:sp>
    </p:spTree>
    <p:extLst>
      <p:ext uri="{BB962C8B-B14F-4D97-AF65-F5344CB8AC3E}">
        <p14:creationId xmlns:p14="http://schemas.microsoft.com/office/powerpoint/2010/main" val="901463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265113"/>
            <a:ext cx="4108450" cy="2311400"/>
          </a:xfrm>
        </p:spPr>
      </p:sp>
      <p:sp>
        <p:nvSpPr>
          <p:cNvPr id="3" name="Notes Placeholder 2"/>
          <p:cNvSpPr>
            <a:spLocks noGrp="1"/>
          </p:cNvSpPr>
          <p:nvPr>
            <p:ph type="body" idx="1"/>
          </p:nvPr>
        </p:nvSpPr>
        <p:spPr>
          <a:xfrm>
            <a:off x="297455" y="2617470"/>
            <a:ext cx="6229075" cy="597789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role of mental health and social services in promoting physical health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The physical health needs of persons using mental health and social services are often disregarded.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Some treatment provided in mental health and social services (e.g. medication, ECT) can have very serious impacts on physical health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Young SL, 2015 #395"/>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European Society of Cardiology (ESC), 2018 #378"/>
              </a:rPr>
              <a:t>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Maslej MM, 2017 #379"/>
              </a:rPr>
              <a:t>10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It is very important that people are informed about these potential risks in order to be able to give or refuse consent to these treatments.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using services are frequently not offered screening and treatment for physical health conditions.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This may be problematic because some mental health issues may have physical causes.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or cognitive disabilities may be at risk of physical health problems, including diabetes and cardiovascular disease. These may be related to lifestyle but may also result from the direct impact of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not always taken seriously when they complain about physical health symptoms because their complaints are disregarded as being the consequence of the mental health condition they are diagnosed with. </a:t>
            </a:r>
          </a:p>
          <a:p>
            <a:pPr marL="171450" marR="0" lvl="0" indent="-171450">
              <a:lnSpc>
                <a:spcPct val="115000"/>
              </a:lnSpc>
              <a:spcBef>
                <a:spcPts val="0"/>
              </a:spcBef>
              <a:spcAft>
                <a:spcPts val="3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Finally, people with psychosocial, intellectual or cognitive disabilities are sometimes denied health services or have to wait longer for them because other people are given priority.</a:t>
            </a:r>
          </a:p>
          <a:p>
            <a:pPr marL="171450" indent="-171450" algn="just">
              <a:lnSpc>
                <a:spcPct val="115000"/>
              </a:lnSpc>
              <a:spcAft>
                <a:spcPts val="10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 a consequence, these people are often at increased risk of ill-health and premature death.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39</a:t>
            </a:fld>
            <a:endParaRPr lang="x-none"/>
          </a:p>
        </p:txBody>
      </p:sp>
    </p:spTree>
    <p:extLst>
      <p:ext uri="{BB962C8B-B14F-4D97-AF65-F5344CB8AC3E}">
        <p14:creationId xmlns:p14="http://schemas.microsoft.com/office/powerpoint/2010/main" val="158180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1143000"/>
            <a:ext cx="3759200" cy="2114550"/>
          </a:xfrm>
        </p:spPr>
      </p:sp>
      <p:sp>
        <p:nvSpPr>
          <p:cNvPr id="3" name="Notes Placeholder 2"/>
          <p:cNvSpPr>
            <a:spLocks noGrp="1"/>
          </p:cNvSpPr>
          <p:nvPr>
            <p:ph type="body" idx="1"/>
          </p:nvPr>
        </p:nvSpPr>
        <p:spPr>
          <a:xfrm>
            <a:off x="209320" y="3669030"/>
            <a:ext cx="6088610" cy="4891076"/>
          </a:xfrm>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we saw in the module on </a:t>
            </a:r>
            <a:r>
              <a:rPr lang="en-GB" i="1" dirty="0">
                <a:latin typeface="Calibri" panose="020F0502020204030204" pitchFamily="34" charset="0"/>
                <a:ea typeface="SimSun" panose="02010600030101010101" pitchFamily="2" charset="-122"/>
                <a:cs typeface="Arial" panose="020B0604020202020204" pitchFamily="34" charset="0"/>
              </a:rPr>
              <a:t>Human rights</a:t>
            </a:r>
            <a:r>
              <a:rPr lang="en-GB" dirty="0">
                <a:latin typeface="Calibri" panose="020F0502020204030204" pitchFamily="34" charset="0"/>
                <a:ea typeface="SimSun" panose="02010600030101010101" pitchFamily="2" charset="-122"/>
                <a:cs typeface="Arial" panose="020B0604020202020204" pitchFamily="34" charset="0"/>
              </a:rPr>
              <a:t>, studies have found that people with severe mental health conditions die on average 10–20 years earlier than the rest of the population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9"/>
              </a:rPr>
              <a:t>11</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Lawrence, 2013 #20"/>
              </a:rPr>
              <a:t>12</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It is therefore essential that people have access to the range of physical health services that are available to the rest of the population. </a:t>
            </a: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the standards of physical health care they receive should be of equal quality.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should: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Provide accurate and comprehensive information on potentially harmful effects of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Pay close attention to any adverse effects of medication on physical or mental health (e.g. tardive dyskinesia, diabetes, kidney problems, liver problems, increased suicidal thoughts, agitation, aggression).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Listen to complaints, regularly ask questions and conduct examinations to find out if the person is experiencing adverse effects.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Assist in withdrawal of medications when the person desires this.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prescribing multiple drugs.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promoting the idea of chemical imbalance or brain disorder as it can stop people from exploring other non-pharmacological solutions which can be beneficial to understanding and dealing with the emotional distress that they are experiencing.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40</a:t>
            </a:fld>
            <a:endParaRPr lang="x-none"/>
          </a:p>
        </p:txBody>
      </p:sp>
    </p:spTree>
    <p:extLst>
      <p:ext uri="{BB962C8B-B14F-4D97-AF65-F5344CB8AC3E}">
        <p14:creationId xmlns:p14="http://schemas.microsoft.com/office/powerpoint/2010/main" val="228637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2630805" algn="l"/>
              </a:tabLst>
            </a:pPr>
            <a:r>
              <a:rPr lang="en-GB" b="1" i="1" dirty="0">
                <a:latin typeface="Calibri" panose="020F0502020204030204" pitchFamily="34" charset="0"/>
                <a:ea typeface="SimSun" panose="02010600030101010101" pitchFamily="2" charset="-122"/>
                <a:cs typeface="Arial" panose="020B0604020202020204" pitchFamily="34" charset="0"/>
              </a:rPr>
              <a:t>Exercise 2.2: Does my service adequately support physical health?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ask participants to answer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1000"/>
              </a:spcAft>
              <a:tabLst>
                <a:tab pos="2630805" algn="l"/>
              </a:tabLst>
            </a:pPr>
            <a:r>
              <a:rPr lang="en-GB" b="1" dirty="0">
                <a:latin typeface="Calibri" panose="020F0502020204030204" pitchFamily="34" charset="0"/>
                <a:ea typeface="SimSun" panose="02010600030101010101" pitchFamily="2" charset="-122"/>
                <a:cs typeface="Arial" panose="020B0604020202020204" pitchFamily="34" charset="0"/>
              </a:rPr>
              <a:t>What is my service doing to promote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Health complaints of service users are always taken seriously.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are referred to general practitioners or to a hospital when they need further assessment or treatment for physical health concerns.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arrive at the service, they are offered a complete physical health examination with treatment as appropriate.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41</a:t>
            </a:fld>
            <a:endParaRPr lang="x-none"/>
          </a:p>
        </p:txBody>
      </p:sp>
    </p:spTree>
    <p:extLst>
      <p:ext uri="{BB962C8B-B14F-4D97-AF65-F5344CB8AC3E}">
        <p14:creationId xmlns:p14="http://schemas.microsoft.com/office/powerpoint/2010/main" val="1435728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45021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when asking the following question, note that participants may have already provided some of the answers.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0" algn="l"/>
              </a:tabLst>
            </a:pPr>
            <a:r>
              <a:rPr lang="en-GB" b="1" dirty="0">
                <a:latin typeface="Calibri" panose="020F0502020204030204" pitchFamily="34" charset="0"/>
                <a:ea typeface="SimSun" panose="02010600030101010101" pitchFamily="2" charset="-122"/>
                <a:cs typeface="Arial" panose="020B0604020202020204" pitchFamily="34" charset="0"/>
              </a:rPr>
              <a:t>What can my service do to improve access to physical health care and services?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provide more information on sexual and reproductive health as well as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supply healthier food.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offer more opportunities for physical exercise (e.g. sports, walks,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referrals to other health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access to support relating to health insurance schemes and procedures.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staff could pay closer attention and be more responsive to people’s physical health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42</a:t>
            </a:fld>
            <a:endParaRPr lang="x-none"/>
          </a:p>
        </p:txBody>
      </p:sp>
    </p:spTree>
    <p:extLst>
      <p:ext uri="{BB962C8B-B14F-4D97-AF65-F5344CB8AC3E}">
        <p14:creationId xmlns:p14="http://schemas.microsoft.com/office/powerpoint/2010/main" val="85994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dirty="0">
                <a:latin typeface="Calibri" panose="020F0502020204030204" pitchFamily="34" charset="0"/>
                <a:ea typeface="SimSun" panose="02010600030101010101" pitchFamily="2" charset="-122"/>
                <a:cs typeface="Calibri" panose="020F0502020204030204" pitchFamily="34" charset="0"/>
              </a:rPr>
              <a:t>Approximately 1 hour and 35 minutes.</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43</a:t>
            </a:fld>
            <a:endParaRPr lang="x-none"/>
          </a:p>
        </p:txBody>
      </p:sp>
    </p:spTree>
    <p:extLst>
      <p:ext uri="{BB962C8B-B14F-4D97-AF65-F5344CB8AC3E}">
        <p14:creationId xmlns:p14="http://schemas.microsoft.com/office/powerpoint/2010/main" val="120943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811213"/>
            <a:ext cx="3736975" cy="2103437"/>
          </a:xfrm>
        </p:spPr>
      </p:sp>
      <p:sp>
        <p:nvSpPr>
          <p:cNvPr id="3" name="Notes Placeholder 2"/>
          <p:cNvSpPr>
            <a:spLocks noGrp="1"/>
          </p:cNvSpPr>
          <p:nvPr>
            <p:ph type="body" idx="1"/>
          </p:nvPr>
        </p:nvSpPr>
        <p:spPr>
          <a:xfrm>
            <a:off x="685800" y="3177540"/>
            <a:ext cx="5486400" cy="482346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3.1: Feeling better (40 min.)</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activity can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and, prior to this activity, should let participants know that they should feel free to voice their emotions, take a pause or step out of the training session until the end of the activity. The facilitator should also be mindful of any sign of distress shown by participants and should be prepared to provide support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(please refer to the document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Guidance for facilitators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encourage participants to think about the challenges and helpful factors involved in the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Think about a time when you had to recover from something – it can be now or in the past. </a:t>
            </a:r>
            <a:r>
              <a:rPr lang="en-US" dirty="0">
                <a:latin typeface="Calibri" panose="020F0502020204030204" pitchFamily="34" charset="0"/>
                <a:ea typeface="Times New Roman" panose="02020603050405020304" pitchFamily="18" charset="0"/>
                <a:cs typeface="Times New Roman" panose="02020603050405020304" pitchFamily="18" charset="0"/>
              </a:rPr>
              <a:t>For instance, it may be battling physical illness, losing someone you loved, being the victim of abuse, losing an important opportunity or job. It can be anything you can think of, not necessarily related to mental health. </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emotional challenges did you have?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How did you deal with these (either positively or negatively)?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was difficult about recovering from the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44</a:t>
            </a:fld>
            <a:endParaRPr lang="x-none"/>
          </a:p>
        </p:txBody>
      </p:sp>
      <p:pic>
        <p:nvPicPr>
          <p:cNvPr id="5" name="Picture 4" descr="C:\Users\baudelm\AppData\Local\Microsoft\Windows\Temporary Internet Files\Content.IE5\4MHX7CRP\Warning-sign-4504-large[1].png">
            <a:extLst>
              <a:ext uri="{FF2B5EF4-FFF2-40B4-BE49-F238E27FC236}">
                <a16:creationId xmlns:a16="http://schemas.microsoft.com/office/drawing/2014/main" id="{BC76411A-8600-425F-88F3-5437EAACC1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 y="3565723"/>
            <a:ext cx="224790" cy="224790"/>
          </a:xfrm>
          <a:prstGeom prst="rect">
            <a:avLst/>
          </a:prstGeom>
          <a:noFill/>
          <a:ln>
            <a:noFill/>
          </a:ln>
        </p:spPr>
      </p:pic>
    </p:spTree>
    <p:extLst>
      <p:ext uri="{BB962C8B-B14F-4D97-AF65-F5344CB8AC3E}">
        <p14:creationId xmlns:p14="http://schemas.microsoft.com/office/powerpoint/2010/main" val="246705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discussion, 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helped you to get better / overcome this situation?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2–3 minutes to think about or write down their personal recovery experiences. It may be useful for them to think of their recovery as a journey. Ask for one or more volunteers to share their experience. The goal is to let the group think about what is involved in recovery in general.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the following table: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45</a:t>
            </a:fld>
            <a:endParaRPr lang="x-none"/>
          </a:p>
        </p:txBody>
      </p:sp>
    </p:spTree>
    <p:extLst>
      <p:ext uri="{BB962C8B-B14F-4D97-AF65-F5344CB8AC3E}">
        <p14:creationId xmlns:p14="http://schemas.microsoft.com/office/powerpoint/2010/main" val="398519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1143000"/>
            <a:ext cx="4878388" cy="2743200"/>
          </a:xfrm>
        </p:spPr>
      </p:sp>
      <p:sp>
        <p:nvSpPr>
          <p:cNvPr id="3" name="Notes Placeholder 2"/>
          <p:cNvSpPr>
            <a:spLocks noGrp="1"/>
          </p:cNvSpPr>
          <p:nvPr>
            <p:ph type="body" idx="1"/>
          </p:nvPr>
        </p:nvSpPr>
        <p:spPr>
          <a:xfrm>
            <a:off x="685800" y="4126230"/>
            <a:ext cx="5486400" cy="4240530"/>
          </a:xfrm>
        </p:spPr>
        <p:txBody>
          <a:bodyPr/>
          <a:lstStyle/>
          <a:p>
            <a:pPr>
              <a:lnSpc>
                <a:spcPct val="115000"/>
              </a:lnSpc>
              <a:spcAft>
                <a:spcPts val="600"/>
              </a:spcAft>
            </a:pPr>
            <a:r>
              <a:rPr lang="en-US" dirty="0">
                <a:latin typeface="Calibri" panose="020F0502020204030204" pitchFamily="34" charset="0"/>
                <a:ea typeface="Times New Roman" panose="02020603050405020304" pitchFamily="18" charset="0"/>
                <a:cs typeface="Times New Roman" panose="02020603050405020304" pitchFamily="18" charset="0"/>
              </a:rPr>
              <a:t>Research based in Scotland has found that important factors on the road to recovery include the following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 2011 #70"/>
              </a:rPr>
              <a:t>13</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is this table similar to or different from the factors that were important in your own recovery process or journey?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Participants are likely to be able to identify a number of common factors.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46</a:t>
            </a:fld>
            <a:endParaRPr lang="x-none"/>
          </a:p>
        </p:txBody>
      </p:sp>
    </p:spTree>
    <p:extLst>
      <p:ext uri="{BB962C8B-B14F-4D97-AF65-F5344CB8AC3E}">
        <p14:creationId xmlns:p14="http://schemas.microsoft.com/office/powerpoint/2010/main" val="288026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Once participants have identified similarities, highlight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the recovery factors listed in this table do not apply only to people with psychosocial, intellectual or cognitive disabilities. Everyone is recovering or has recovered from something in their lives. Therefore, these recovery factors may apply to everyone.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However, recovery may be more difficult for some people than for others as people may recover from different things in vastly different contexts. People may also be at very different points in their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47</a:t>
            </a:fld>
            <a:endParaRPr lang="x-none"/>
          </a:p>
        </p:txBody>
      </p:sp>
    </p:spTree>
    <p:extLst>
      <p:ext uri="{BB962C8B-B14F-4D97-AF65-F5344CB8AC3E}">
        <p14:creationId xmlns:p14="http://schemas.microsoft.com/office/powerpoint/2010/main" val="1083911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641" y="4400549"/>
            <a:ext cx="5753559" cy="4203623"/>
          </a:xfrm>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presentation is to introduce the recovery approach. Remind the participants that the recovery approach will be covered in more detail in a separate module on</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practices for mental health and well-being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meaning of recovery</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meaning of recovery can be different for each person. For many people recovery is about regaining control of their identity and life, having hope for their life, and living a life that has meaning for them, whether that be through work, relationships, community engagement, spirituality or some or all of these.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understanding of recovery moves us away from the idea or goal of “being cured” or “being normal again”.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Instead, this concept of recovery focuses more in gaining new meaning and purpose in life,  being empowered and able to live a self-directed life, despite what one may have lived through and despite any emotional distress that may still be a part of one’s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48</a:t>
            </a:fld>
            <a:endParaRPr lang="x-none"/>
          </a:p>
        </p:txBody>
      </p:sp>
    </p:spTree>
    <p:extLst>
      <p:ext uri="{BB962C8B-B14F-4D97-AF65-F5344CB8AC3E}">
        <p14:creationId xmlns:p14="http://schemas.microsoft.com/office/powerpoint/2010/main" val="1695481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this point, you can show participants the following video:</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ASHA International (2015) 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India, You Can Recover Project (1:34 min.) https://</a:t>
            </a:r>
            <a:r>
              <a:rPr lang="en-GB" dirty="0" err="1">
                <a:latin typeface="Calibri" panose="020F0502020204030204" pitchFamily="34" charset="0"/>
                <a:ea typeface="SimSun" panose="02010600030101010101" pitchFamily="2" charset="-122"/>
                <a:cs typeface="Arial" panose="020B0604020202020204" pitchFamily="34" charset="0"/>
              </a:rPr>
              <a:t>youtu.be</a:t>
            </a:r>
            <a:r>
              <a:rPr lang="en-GB" dirty="0">
                <a:latin typeface="Calibri" panose="020F0502020204030204" pitchFamily="34" charset="0"/>
                <a:ea typeface="SimSun" panose="02010600030101010101" pitchFamily="2" charset="-122"/>
                <a:cs typeface="Arial" panose="020B0604020202020204" pitchFamily="34" charset="0"/>
              </a:rPr>
              <a:t>/E0YbpciUxRk (accessed 9 April 2019).</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tells her personal story of what recovery means for her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49</a:t>
            </a:fld>
            <a:endParaRPr lang="x-none"/>
          </a:p>
        </p:txBody>
      </p:sp>
    </p:spTree>
    <p:extLst>
      <p:ext uri="{BB962C8B-B14F-4D97-AF65-F5344CB8AC3E}">
        <p14:creationId xmlns:p14="http://schemas.microsoft.com/office/powerpoint/2010/main" val="243708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Everyone experiences challenges on the road to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unique and personal</a:t>
            </a:r>
            <a:r>
              <a:rPr lang="en-US" dirty="0">
                <a:latin typeface="Calibri" panose="020F0502020204030204" pitchFamily="34" charset="0"/>
                <a:ea typeface="Times New Roman" panose="02020603050405020304" pitchFamily="18" charset="0"/>
                <a:cs typeface="Times New Roman" panose="02020603050405020304" pitchFamily="18" charset="0"/>
              </a:rPr>
              <a:t>, many elements are influenced by relationships and interactions between people as well as by the social and political environment – including poverty, exclusion and other human rights violations.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Often, these elements create barriers to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50</a:t>
            </a:fld>
            <a:endParaRPr lang="x-none"/>
          </a:p>
        </p:txBody>
      </p:sp>
    </p:spTree>
    <p:extLst>
      <p:ext uri="{BB962C8B-B14F-4D97-AF65-F5344CB8AC3E}">
        <p14:creationId xmlns:p14="http://schemas.microsoft.com/office/powerpoint/2010/main" val="142081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of the presentation,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may hinder recovery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brainstorm ideas and write them on the flipchart.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51</a:t>
            </a:fld>
            <a:endParaRPr lang="x-none"/>
          </a:p>
        </p:txBody>
      </p:sp>
    </p:spTree>
    <p:extLst>
      <p:ext uri="{BB962C8B-B14F-4D97-AF65-F5344CB8AC3E}">
        <p14:creationId xmlns:p14="http://schemas.microsoft.com/office/powerpoint/2010/main" val="2330478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33425"/>
            <a:ext cx="3867150" cy="2174875"/>
          </a:xfrm>
        </p:spPr>
      </p:sp>
      <p:sp>
        <p:nvSpPr>
          <p:cNvPr id="3" name="Notes Placeholder 2"/>
          <p:cNvSpPr>
            <a:spLocks noGrp="1"/>
          </p:cNvSpPr>
          <p:nvPr>
            <p:ph type="body" idx="1"/>
          </p:nvPr>
        </p:nvSpPr>
        <p:spPr>
          <a:xfrm>
            <a:off x="768091" y="3454977"/>
            <a:ext cx="5321817" cy="4683184"/>
          </a:xfrm>
        </p:spPr>
        <p:txBody>
          <a:bodyPr numCol="1"/>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participants the following list as a point of comparison with the answers they provided.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may include:</a:t>
            </a:r>
            <a:endParaRPr lang="x-none"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 sense of identity, self-respect, hope.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Mistreatment, neglect, abuse or trauma.</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Poverty.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educational, income-generating, social and other opportunities.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excluded from family, friends, social/support networks and one’s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Feelings of isolation and lack of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Experiencing stigma and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Staff </a:t>
            </a:r>
            <a:r>
              <a:rPr lang="en-GB" dirty="0">
                <a:latin typeface="Calibri" panose="020F0502020204030204" pitchFamily="34" charset="0"/>
                <a:ea typeface="Times New Roman" panose="02020603050405020304" pitchFamily="18" charset="0"/>
                <a:cs typeface="Times New Roman" panose="02020603050405020304" pitchFamily="18" charset="0"/>
              </a:rPr>
              <a:t>or</a:t>
            </a:r>
            <a:r>
              <a:rPr lang="en-US" dirty="0">
                <a:latin typeface="Calibri" panose="020F0502020204030204" pitchFamily="34" charset="0"/>
                <a:ea typeface="Times New Roman" panose="02020603050405020304" pitchFamily="18" charset="0"/>
                <a:cs typeface="Times New Roman" panose="02020603050405020304" pitchFamily="18" charset="0"/>
              </a:rPr>
              <a:t> families’ lack of belief in people’s ability to get better and claim and reclaim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Not knowing or being informed of one’s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being allowed or trusted to make decisions for yourself any longer.</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that one’s opinion is not respected by others (mental health and other practitioners, families,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Others defining what they see as recovery or success (e.g. others around us having low expectations or excessively high expectations about our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Lack of available/accessible/affordable/acceptable mental health and social services and/or alternatives.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52</a:t>
            </a:fld>
            <a:endParaRPr lang="x-none"/>
          </a:p>
        </p:txBody>
      </p:sp>
    </p:spTree>
    <p:extLst>
      <p:ext uri="{BB962C8B-B14F-4D97-AF65-F5344CB8AC3E}">
        <p14:creationId xmlns:p14="http://schemas.microsoft.com/office/powerpoint/2010/main" val="3382936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585788"/>
            <a:ext cx="3867150" cy="2174875"/>
          </a:xfrm>
        </p:spPr>
      </p:sp>
      <p:sp>
        <p:nvSpPr>
          <p:cNvPr id="3" name="Notes Placeholder 2"/>
          <p:cNvSpPr>
            <a:spLocks noGrp="1"/>
          </p:cNvSpPr>
          <p:nvPr>
            <p:ph type="body" idx="1"/>
          </p:nvPr>
        </p:nvSpPr>
        <p:spPr>
          <a:xfrm>
            <a:off x="242371" y="3257550"/>
            <a:ext cx="6400800" cy="5743231"/>
          </a:xfrm>
        </p:spPr>
        <p:txBody>
          <a:bodyPr numCol="1"/>
          <a:lstStyle/>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a:t>
            </a:r>
            <a:r>
              <a:rPr lang="en-US" b="1" dirty="0" err="1">
                <a:latin typeface="Calibri" panose="020F0502020204030204" pitchFamily="34" charset="0"/>
                <a:ea typeface="Times New Roman" panose="02020603050405020304" pitchFamily="18" charset="0"/>
                <a:cs typeface="Times New Roman" panose="02020603050405020304" pitchFamily="18" charset="0"/>
              </a:rPr>
              <a:t>con’t</a:t>
            </a:r>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Being denied, or facing barriers to, treatment or recovery approaches they believe could be helpful, such as counselling or psychotherapy.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access to information, treatment and support options, psychosocial alternatives to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Pathologizing normal grieving processes which can lead to unnecessary and harmful treatment. This also leads people to think they are “not normal”, interferes with normal healing processes and discourages people from feeling emotions because they are seen as “symptoms of a disorder”.</a:t>
            </a: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effects of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attitudes from mental health and other practitioners.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Loss of trust in the mental health system and the people working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Overprotection by family opposing discharge from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told that you have a lifelong illness that you won’t recover from.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contact with other people who have gone through similar experiences or who have been through a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53</a:t>
            </a:fld>
            <a:endParaRPr lang="x-none"/>
          </a:p>
        </p:txBody>
      </p:sp>
    </p:spTree>
    <p:extLst>
      <p:ext uri="{BB962C8B-B14F-4D97-AF65-F5344CB8AC3E}">
        <p14:creationId xmlns:p14="http://schemas.microsoft.com/office/powerpoint/2010/main" val="1028719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Many of these problems can be addressed through good communication and by building a trusting relationship between those </a:t>
            </a:r>
            <a:r>
              <a:rPr lang="en-GB" dirty="0">
                <a:latin typeface="Calibri" panose="020F0502020204030204" pitchFamily="34" charset="0"/>
                <a:ea typeface="SimSun" panose="02010600030101010101" pitchFamily="2" charset="-122"/>
                <a:cs typeface="Arial" panose="020B0604020202020204" pitchFamily="34" charset="0"/>
              </a:rPr>
              <a:t>people going through recovery and their </a:t>
            </a:r>
            <a:r>
              <a:rPr lang="en-US" dirty="0">
                <a:latin typeface="Calibri" panose="020F0502020204030204" pitchFamily="34" charset="0"/>
                <a:ea typeface="Times New Roman" panose="02020603050405020304" pitchFamily="18" charset="0"/>
                <a:cs typeface="Times New Roman" panose="02020603050405020304" pitchFamily="18" charset="0"/>
              </a:rPr>
              <a:t>families, peers, other supporters and mental health and other practitioners.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Building a trusting relationship requires a personal connection which cannot be forced.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When this does not seem possible, efforts should not be stopped, but it is advisable to seek other persons who may be able to connect to the patient more easily.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Efforts should always be made to ensure good communication, understanding and respect for the will and preference of the person who is going through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54</a:t>
            </a:fld>
            <a:endParaRPr lang="x-none"/>
          </a:p>
        </p:txBody>
      </p:sp>
    </p:spTree>
    <p:extLst>
      <p:ext uri="{BB962C8B-B14F-4D97-AF65-F5344CB8AC3E}">
        <p14:creationId xmlns:p14="http://schemas.microsoft.com/office/powerpoint/2010/main" val="480064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446088"/>
            <a:ext cx="5343525" cy="3006725"/>
          </a:xfrm>
        </p:spPr>
      </p:sp>
      <p:sp>
        <p:nvSpPr>
          <p:cNvPr id="3" name="Notes Placeholder 2"/>
          <p:cNvSpPr>
            <a:spLocks noGrp="1"/>
          </p:cNvSpPr>
          <p:nvPr>
            <p:ph type="body" idx="1"/>
          </p:nvPr>
        </p:nvSpPr>
        <p:spPr>
          <a:xfrm>
            <a:off x="484673" y="3595203"/>
            <a:ext cx="5888653" cy="5308954"/>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recovery approach in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this approach, recovery is understood to be about helping people regain or stay in control of their lives, and having meaning and purpose in life.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recovery may or may not involve treating or managing symptoms.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Arial" panose="020B0604020202020204" pitchFamily="34" charset="0"/>
              </a:rPr>
              <a:t>Recovery is different for everyone</a:t>
            </a:r>
            <a:r>
              <a:rPr lang="en-US" dirty="0">
                <a:latin typeface="Calibri" panose="020F0502020204030204" pitchFamily="34" charset="0"/>
                <a:ea typeface="SimSun" panose="02010600030101010101" pitchFamily="2" charset="-122"/>
                <a:cs typeface="Arial" panose="020B0604020202020204" pitchFamily="34" charset="0"/>
              </a:rPr>
              <a:t>. It</a:t>
            </a:r>
            <a:r>
              <a:rPr lang="en-US" dirty="0">
                <a:latin typeface="Calibri" panose="020F0502020204030204" pitchFamily="34" charset="0"/>
                <a:ea typeface="Times New Roman" panose="02020603050405020304" pitchFamily="18" charset="0"/>
                <a:cs typeface="Times New Roman" panose="02020603050405020304" pitchFamily="18" charset="0"/>
              </a:rPr>
              <a:t> is a deeply personal process; its significance and what it constitutes will vary from person to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is an ongoing journey.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mean developing or strengthening relationships.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involve (re)gaining independence, finding a job or going back into education.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mean participating more actively in community life and activities.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also mean an absence of what are considered as symptoms (but not always).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redefining what people’s experience means to them (e.g. identifying themselves as trauma survivors).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creating safe places to acknowledge trauma and explore ways of healing.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55</a:t>
            </a:fld>
            <a:endParaRPr lang="x-none"/>
          </a:p>
        </p:txBody>
      </p:sp>
    </p:spTree>
    <p:extLst>
      <p:ext uri="{BB962C8B-B14F-4D97-AF65-F5344CB8AC3E}">
        <p14:creationId xmlns:p14="http://schemas.microsoft.com/office/powerpoint/2010/main" val="30539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based on </a:t>
            </a:r>
            <a:r>
              <a:rPr lang="en-US" u="sng" dirty="0">
                <a:latin typeface="Calibri" panose="020F0502020204030204" pitchFamily="34" charset="0"/>
                <a:ea typeface="Times New Roman" panose="02020603050405020304" pitchFamily="18" charset="0"/>
                <a:cs typeface="Times New Roman" panose="02020603050405020304" pitchFamily="18" charset="0"/>
              </a:rPr>
              <a:t>hope and optimism for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Hope is a core principle of recovery that mental health and other practitioners, family members and other supporters should promote.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different people may define hope differently, the essence of hope in recovery is the affirmation that it is possible to live a meaningful life in the presence or absence of “symptoms”.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Central to the concept of recovery is a belief that one’s situation or circumstances can change and/or that one will be able to manage and overcome the situation. This can be fostered by hope-inspiring relationships. </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symptoms, illness or disability do not mark the end of dreams, aspirations and possibilities. Therefore, dreams and aspirations need to be encouraged and valued.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56</a:t>
            </a:fld>
            <a:endParaRPr lang="x-none"/>
          </a:p>
        </p:txBody>
      </p:sp>
    </p:spTree>
    <p:extLst>
      <p:ext uri="{BB962C8B-B14F-4D97-AF65-F5344CB8AC3E}">
        <p14:creationId xmlns:p14="http://schemas.microsoft.com/office/powerpoint/2010/main" val="3685481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9063"/>
            <a:ext cx="1766887" cy="993775"/>
          </a:xfrm>
        </p:spPr>
      </p:sp>
      <p:sp>
        <p:nvSpPr>
          <p:cNvPr id="3" name="Notes Placeholder 2"/>
          <p:cNvSpPr>
            <a:spLocks noGrp="1"/>
          </p:cNvSpPr>
          <p:nvPr>
            <p:ph type="body" idx="1"/>
          </p:nvPr>
        </p:nvSpPr>
        <p:spPr>
          <a:xfrm>
            <a:off x="176270" y="1112838"/>
            <a:ext cx="6400799" cy="7755740"/>
          </a:xfrm>
        </p:spPr>
        <p:txBody>
          <a:bodyPr/>
          <a:lstStyle/>
          <a:p>
            <a:pPr marR="0" lvl="0">
              <a:lnSpc>
                <a:spcPct val="115000"/>
              </a:lnSpc>
              <a:spcBef>
                <a:spcPts val="0"/>
              </a:spcBef>
              <a:spcAft>
                <a:spcPts val="6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Connectedness</a:t>
            </a:r>
            <a:r>
              <a:rPr lang="en-US" b="1" dirty="0">
                <a:latin typeface="Calibri" panose="020F0502020204030204" pitchFamily="34" charset="0"/>
                <a:ea typeface="Times New Roman" panose="02020603050405020304" pitchFamily="18" charset="0"/>
                <a:cs typeface="Times New Roman" panose="02020603050405020304" pitchFamily="18" charset="0"/>
              </a:rPr>
              <a:t> is key to recovery</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People need to be included in their community on an equal basis with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may involve reconnecting with family and friends or developing new meaningful relationships. It may also involve connecting with peer support groups or other groups in the community.</a:t>
            </a:r>
            <a:endPar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Meaning and purpose</a:t>
            </a: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are important aspects of recovery</a:t>
            </a:r>
            <a:endParaRPr lang="x-none"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supports people in rebuilding their lives and gaining or regaining meaning and purpose according to their own choices and preferences.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also about empowering people to achieve their dreams and goals in life.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also means exploring your </a:t>
            </a: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identity</a:t>
            </a:r>
            <a:endParaRPr lang="x-none"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recovery approach can help people to accept who they are or strengthen their sense of self and self-worth, as well as help them to overcome self-stigma that can put one’s sense of identity at risk.</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tabLst>
                <a:tab pos="697230" algn="l"/>
              </a:tabLst>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based on respect for people and their unique identities and self-determination, as people themselves are the experts on their own lives.</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supports </a:t>
            </a:r>
            <a:r>
              <a:rPr lang="en-US" b="1" u="sng" dirty="0">
                <a:latin typeface="Calibri" panose="020F0502020204030204" pitchFamily="34" charset="0"/>
                <a:ea typeface="Times New Roman" panose="02020603050405020304" pitchFamily="18" charset="0"/>
                <a:cs typeface="Times New Roman" panose="02020603050405020304" pitchFamily="18" charset="0"/>
              </a:rPr>
              <a:t>empowerment</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promotes a positive outlook that empowers people and enables them to regain 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Having control and choice is central to a person’s recovery and is intrinsically tied to </a:t>
            </a:r>
            <a:r>
              <a:rPr lang="en-GB" dirty="0">
                <a:latin typeface="Calibri" panose="020F0502020204030204" pitchFamily="34" charset="0"/>
                <a:ea typeface="Times New Roman" panose="02020603050405020304" pitchFamily="18" charset="0"/>
                <a:cs typeface="Times New Roman" panose="02020603050405020304" pitchFamily="18" charset="0"/>
              </a:rPr>
              <a:t>legal capacity.</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b="1" u="sng" dirty="0">
                <a:latin typeface="Calibri" panose="020F0502020204030204" pitchFamily="34" charset="0"/>
                <a:ea typeface="Times New Roman" panose="02020603050405020304" pitchFamily="18" charset="0"/>
                <a:cs typeface="Times New Roman" panose="02020603050405020304" pitchFamily="18" charset="0"/>
              </a:rPr>
              <a:t>taking risks </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Risk-taking can be an important part of embarking on one’s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natural to take risks in life and either </a:t>
            </a:r>
            <a:r>
              <a:rPr lang="en-GB" dirty="0">
                <a:latin typeface="Calibri" panose="020F0502020204030204" pitchFamily="34" charset="0"/>
                <a:ea typeface="Times New Roman" panose="02020603050405020304" pitchFamily="18" charset="0"/>
                <a:cs typeface="Times New Roman" panose="02020603050405020304" pitchFamily="18" charset="0"/>
              </a:rPr>
              <a:t>succeed or fail as a result. This is a learning process that is essential for living. Without taking risks we cannot progress or build a life for ourselves, and this can lead to stagnation.</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requires courage and creativity to support positive risk-taking to help people move forward and achieve goals.  </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holistic</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 action is not just treating or managing symptoms. Recovery is an approach that looks at the whole person, extending to include social, emotional, physical and other aspects of life.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may involve addressing social adversities (e.g. poverty, unemployment, discrimination) that have a negative impact on people’s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0" lvl="1" indent="-28575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57</a:t>
            </a:fld>
            <a:endParaRPr lang="x-none"/>
          </a:p>
        </p:txBody>
      </p:sp>
    </p:spTree>
    <p:extLst>
      <p:ext uri="{BB962C8B-B14F-4D97-AF65-F5344CB8AC3E}">
        <p14:creationId xmlns:p14="http://schemas.microsoft.com/office/powerpoint/2010/main" val="4219942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24769"/>
            <a:ext cx="5486400" cy="4960443"/>
          </a:xfrm>
        </p:spPr>
        <p:txBody>
          <a:bodyPr/>
          <a:lstStyle/>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u="sng" dirty="0">
                <a:latin typeface="Calibri" panose="020F0502020204030204" pitchFamily="34" charset="0"/>
                <a:ea typeface="Times New Roman" panose="02020603050405020304" pitchFamily="18" charset="0"/>
                <a:cs typeface="Times New Roman" panose="02020603050405020304" pitchFamily="18" charset="0"/>
              </a:rPr>
              <a:t>healing from trauma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Sweeney A, 2016 #396"/>
              </a:rPr>
              <a:t>16</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171450" marR="0" lvl="0" indent="-171450">
              <a:lnSpc>
                <a:spcPct val="115000"/>
              </a:lnSpc>
              <a:spcBef>
                <a:spcPts val="0"/>
              </a:spcBef>
              <a:spcAft>
                <a:spcPts val="0"/>
              </a:spcAft>
              <a:buFont typeface="Arial" panose="020B0604020202020204" pitchFamily="34" charset="0"/>
              <a:buChar char="•"/>
            </a:pPr>
            <a:endParaRPr lang="en-US" i="1"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Trauma-informed services recognize that many people have experienced trauma in their lives (e.g. childhood trauma, trauma due to abuses in service settings, etc.) and this experience negatively affects their mental well-being and quality of life. </a:t>
            </a:r>
          </a:p>
          <a:p>
            <a:pPr marL="171450" marR="0" lvl="0" indent="-1714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provide care in a way that is sensitive to this issue and avoid traumatizing or re-traumatizing people. </a:t>
            </a:r>
          </a:p>
          <a:p>
            <a:pPr marR="0" lvl="0">
              <a:lnSpc>
                <a:spcPct val="115000"/>
              </a:lnSpc>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means that services must refrain from practices of violence or coercion, such as seclusion, restraints and forced treatment, which are inherently traumatizing, hinder recovery and lead to re-traumatization.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58</a:t>
            </a:fld>
            <a:endParaRPr lang="x-none"/>
          </a:p>
        </p:txBody>
      </p:sp>
    </p:spTree>
    <p:extLst>
      <p:ext uri="{BB962C8B-B14F-4D97-AF65-F5344CB8AC3E}">
        <p14:creationId xmlns:p14="http://schemas.microsoft.com/office/powerpoint/2010/main" val="1382104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means </a:t>
            </a:r>
            <a:r>
              <a:rPr lang="en-US" u="sng" dirty="0">
                <a:latin typeface="Calibri" panose="020F0502020204030204" pitchFamily="34" charset="0"/>
                <a:ea typeface="Times New Roman" panose="02020603050405020304" pitchFamily="18" charset="0"/>
                <a:cs typeface="Times New Roman" panose="02020603050405020304" pitchFamily="18" charset="0"/>
              </a:rPr>
              <a:t>being seen as a</a:t>
            </a:r>
            <a:r>
              <a:rPr lang="en-US" b="1" u="sng" dirty="0">
                <a:latin typeface="Calibri" panose="020F0502020204030204" pitchFamily="34" charset="0"/>
                <a:ea typeface="Times New Roman" panose="02020603050405020304" pitchFamily="18" charset="0"/>
                <a:cs typeface="Times New Roman" panose="02020603050405020304" pitchFamily="18" charset="0"/>
              </a:rPr>
              <a:t> </a:t>
            </a:r>
            <a:r>
              <a:rPr lang="en-US" u="sng" dirty="0">
                <a:latin typeface="Calibri" panose="020F0502020204030204" pitchFamily="34" charset="0"/>
                <a:ea typeface="Times New Roman" panose="02020603050405020304" pitchFamily="18" charset="0"/>
                <a:cs typeface="Times New Roman" panose="02020603050405020304" pitchFamily="18" charset="0"/>
              </a:rPr>
              <a:t>person and not just as a condition/disability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about being seen as a whole person, focusing on one’s abilities and strengths and using support when needed to achieve one’s goals and aspirations in life. What some people may see as a deficit may in fact be an important strength for the person concerned. </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and human rights are strongly linked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recovery approach respects people’s choices and supports them in living fulfilling lives.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59</a:t>
            </a:fld>
            <a:endParaRPr lang="x-none"/>
          </a:p>
        </p:txBody>
      </p:sp>
    </p:spTree>
    <p:extLst>
      <p:ext uri="{BB962C8B-B14F-4D97-AF65-F5344CB8AC3E}">
        <p14:creationId xmlns:p14="http://schemas.microsoft.com/office/powerpoint/2010/main" val="298598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solidFill>
                <a:latin typeface="Calibri" panose="020F0502020204030204" pitchFamily="34" charset="0"/>
                <a:ea typeface="SimSun" panose="02010600030101010101" pitchFamily="2" charset="-122"/>
                <a:cs typeface="Arial" panose="020B0604020202020204" pitchFamily="34" charset="0"/>
              </a:rPr>
              <a:t>Learning objectives </a:t>
            </a:r>
            <a:endParaRPr lang="x-none"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understand the concepts of mental health and well-being; </a:t>
            </a:r>
            <a:endParaRPr lang="x-none"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explore what mental health and related services can do to promote people’s health and well-being;</a:t>
            </a:r>
            <a:endParaRPr lang="x-none"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understand the key components of, and barriers to, recovery; </a:t>
            </a:r>
            <a:endParaRPr lang="x-none"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develop an understanding of the role of mental health and related services in promoting and supporting health and recovery;</a:t>
            </a:r>
            <a:endParaRPr lang="x-none" dirty="0"/>
          </a:p>
          <a:p>
            <a:pPr marL="342900" marR="0" lvl="0" indent="-342900">
              <a:spcBef>
                <a:spcPts val="0"/>
              </a:spcBef>
              <a:spcAft>
                <a:spcPts val="0"/>
              </a:spcAft>
              <a:buSzPts val="1100"/>
              <a:buFont typeface="Symbol" panose="05050102010706020507" pitchFamily="18" charset="2"/>
              <a:buChar char=""/>
            </a:pPr>
            <a:r>
              <a:rPr lang="en-GB" dirty="0">
                <a:cs typeface="Calibri" panose="020F0502020204030204" pitchFamily="34" charset="0"/>
              </a:rPr>
              <a:t>explore how individuals and services can respect, protect and fulfil people’s right to health and recovery.</a:t>
            </a:r>
            <a:endParaRPr lang="x-none"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Respecting all human rights is essential to implementing a recovery approach. </a:t>
            </a:r>
          </a:p>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 turn, adopting a recovery approach helps to uphold human rights.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60</a:t>
            </a:fld>
            <a:endParaRPr lang="x-none"/>
          </a:p>
        </p:txBody>
      </p:sp>
    </p:spTree>
    <p:extLst>
      <p:ext uri="{BB962C8B-B14F-4D97-AF65-F5344CB8AC3E}">
        <p14:creationId xmlns:p14="http://schemas.microsoft.com/office/powerpoint/2010/main" val="163200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393700"/>
            <a:ext cx="2901950" cy="1631950"/>
          </a:xfrm>
        </p:spPr>
      </p:sp>
      <p:sp>
        <p:nvSpPr>
          <p:cNvPr id="3" name="Notes Placeholder 2"/>
          <p:cNvSpPr>
            <a:spLocks noGrp="1"/>
          </p:cNvSpPr>
          <p:nvPr>
            <p:ph type="body" idx="1"/>
          </p:nvPr>
        </p:nvSpPr>
        <p:spPr>
          <a:xfrm>
            <a:off x="281618" y="2224246"/>
            <a:ext cx="6294763" cy="6721316"/>
          </a:xfrm>
        </p:spPr>
        <p:txBody>
          <a:bodyPr/>
          <a:lstStyle/>
          <a:p>
            <a:pPr algn="just">
              <a:lnSpc>
                <a:spcPct val="115000"/>
              </a:lnSpc>
              <a:spcAft>
                <a:spcPts val="600"/>
              </a:spcAft>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 to read Youssef’s experience and then the two potential outcomes. Then 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600"/>
              </a:spcAft>
              <a:buFont typeface="Arial" panose="020B0604020202020204" pitchFamily="34" charset="0"/>
              <a:buChar char="•"/>
            </a:pP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each of the two outcomes, explain how recovery was or was not promoted</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Youssef</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Scenario (Annex 1):</a:t>
            </a:r>
            <a:r>
              <a:rPr lang="en-GB" sz="1100" dirty="0">
                <a:latin typeface="Calibri" panose="020F0502020204030204" pitchFamily="34" charset="0"/>
                <a:ea typeface="SimSun" panose="02010600030101010101" pitchFamily="2" charset="-122"/>
                <a:cs typeface="Arial" panose="020B0604020202020204" pitchFamily="34" charset="0"/>
              </a:rPr>
              <a:t> Youssef has been experiencing deep and incapacitating sadness for several years and is not getting better. He has attempted suicide twice in the past 3 months. Youssef is seeing Dr Sharma. He arrives at his appointment.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1:</a:t>
            </a:r>
            <a:r>
              <a:rPr lang="en-GB" sz="1100" dirty="0">
                <a:latin typeface="Calibri" panose="020F0502020204030204" pitchFamily="34" charset="0"/>
                <a:ea typeface="SimSun" panose="02010600030101010101" pitchFamily="2" charset="-122"/>
                <a:cs typeface="Arial" panose="020B0604020202020204" pitchFamily="34" charset="0"/>
              </a:rPr>
              <a:t> Upon his arrival, Dr Sharma gives Youssef a prescription refill for his antidepressants. Youssef goes to the pharmacy to get his medication and leaves.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2:</a:t>
            </a:r>
            <a:r>
              <a:rPr lang="en-GB" sz="1100" dirty="0">
                <a:latin typeface="Calibri" panose="020F0502020204030204" pitchFamily="34" charset="0"/>
                <a:ea typeface="SimSun" panose="02010600030101010101" pitchFamily="2" charset="-122"/>
                <a:cs typeface="Arial" panose="020B0604020202020204" pitchFamily="34" charset="0"/>
              </a:rPr>
              <a:t> Upon Youssef’s arrival, Dr Sharma asks him how he has been doing since his last visit. When Youssef mentions that he has been feeling worse in the last few weeks, Dr Sharma asks why and asks what he can do to help. Dr Sharma also takes the opportunity to discuss Youssef’s goals for the future as well as what goals he could focus on right now in order to feel better.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Youssef tells Dr Sharma that he feels very alone in his life and is estranged from his family and friends who do not understand the situation he is facing. Youssef is also stressed because he has not been performing well at work and has had to take some time off to recover. He tells Dr Sharma that he would feel a lot better if he could reconnect with his family and friends and go back to work.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Dr Sharma suggests that, if Youssef wishes, they could arrange a meeting that involves Youssef’s closest family and friends to discuss what he is experiencing and how they can all best support him. She connects Youssef with a social worker and local NGOs that support people in managing difficult times and </a:t>
            </a:r>
            <a:r>
              <a:rPr lang="en-GB" sz="1100" dirty="0" err="1">
                <a:latin typeface="Calibri" panose="020F0502020204030204" pitchFamily="34" charset="0"/>
                <a:ea typeface="SimSun" panose="02010600030101010101" pitchFamily="2" charset="-122"/>
                <a:cs typeface="Arial" panose="020B0604020202020204" pitchFamily="34" charset="0"/>
              </a:rPr>
              <a:t>rejoining</a:t>
            </a:r>
            <a:r>
              <a:rPr lang="en-GB" sz="1100" dirty="0">
                <a:latin typeface="Calibri" panose="020F0502020204030204" pitchFamily="34" charset="0"/>
                <a:ea typeface="SimSun" panose="02010600030101010101" pitchFamily="2" charset="-122"/>
                <a:cs typeface="Arial" panose="020B0604020202020204" pitchFamily="34" charset="0"/>
              </a:rPr>
              <a:t> the workforce. She also gives him a list of local peer support groups whom he can contact in order to rebuild his support network. Youssef and Dr Sharma agree to meet regularly for the coming weeks to continue to discuss and work towards his recovery and recovery goals.</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does not put Youssef at the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of his care and does not focus on providing him with hope or supporting him to identify goals that he can work towards for his recovery or to find meaning in his life. The only focus is on treating the symptoms with medication.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2</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illustrates the recovery approach, where Youssef decides on his needs and objectives for recovery, while the health practitioner, by engaging in supportive dialogue, helps him to move forward in his recovery journey. This process takes longer than </a:t>
            </a: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but has more potential to support Youssef to be more effective in the long term.</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F4F7DB96-B4E3-48F2-8E35-A4648E993116}" type="slidenum">
              <a:rPr lang="x-none" smtClean="0"/>
              <a:t>61</a:t>
            </a:fld>
            <a:endParaRPr lang="x-none" dirty="0"/>
          </a:p>
        </p:txBody>
      </p:sp>
    </p:spTree>
    <p:extLst>
      <p:ext uri="{BB962C8B-B14F-4D97-AF65-F5344CB8AC3E}">
        <p14:creationId xmlns:p14="http://schemas.microsoft.com/office/powerpoint/2010/main" val="4229259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end of this presentation, show participants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is recovery? Mental Health Europe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Mental Health Europe, 2016 #69">
                  <a:extLst>
                    <a:ext uri="{A12FA001-AC4F-418D-AE19-62706E023703}">
                      <ahyp:hlinkClr xmlns:ahyp="http://schemas.microsoft.com/office/drawing/2018/hyperlinkcolor" val="tx"/>
                    </a:ext>
                  </a:extLst>
                </a:hlinkClick>
              </a:rPr>
              <a:t>17</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(6:38 min.)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https://</a:t>
            </a:r>
            <a:r>
              <a:rPr lang="en-US" u="sng"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youtu.be</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/kkDi0WvoR4o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(accessed 9 April 2019).</a:t>
            </a:r>
          </a:p>
          <a:p>
            <a:pPr>
              <a:lnSpc>
                <a:spcPct val="115000"/>
              </a:lnSpc>
              <a:spcAft>
                <a:spcPts val="1000"/>
              </a:spcAft>
            </a:pPr>
            <a:endParaRPr lang="en-US"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kern="1200" dirty="0">
                <a:solidFill>
                  <a:schemeClr val="tx1"/>
                </a:solidFill>
                <a:effectLst/>
                <a:latin typeface="+mn-lt"/>
                <a:ea typeface="+mn-ea"/>
                <a:cs typeface="+mn-cs"/>
              </a:rPr>
              <a:t>Recovery from mental disorders, a lecture by Patricia Deegan (4.08) https://</a:t>
            </a:r>
            <a:r>
              <a:rPr lang="en-GB" sz="1200" b="1" kern="1200" dirty="0" err="1">
                <a:solidFill>
                  <a:schemeClr val="tx1"/>
                </a:solidFill>
                <a:effectLst/>
                <a:latin typeface="+mn-lt"/>
                <a:ea typeface="+mn-ea"/>
                <a:cs typeface="+mn-cs"/>
              </a:rPr>
              <a:t>youtu.be</a:t>
            </a:r>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ZdONPEyGknI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(accessed 9 April 2019)</a:t>
            </a:r>
          </a:p>
          <a:p>
            <a:pPr>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62</a:t>
            </a:fld>
            <a:endParaRPr lang="x-none"/>
          </a:p>
        </p:txBody>
      </p:sp>
    </p:spTree>
    <p:extLst>
      <p:ext uri="{BB962C8B-B14F-4D97-AF65-F5344CB8AC3E}">
        <p14:creationId xmlns:p14="http://schemas.microsoft.com/office/powerpoint/2010/main" val="683965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15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4F7DB96-B4E3-48F2-8E35-A4648E993116}" type="slidenum">
              <a:rPr lang="x-none" smtClean="0"/>
              <a:t>63</a:t>
            </a:fld>
            <a:endParaRPr lang="x-none"/>
          </a:p>
        </p:txBody>
      </p:sp>
    </p:spTree>
    <p:extLst>
      <p:ext uri="{BB962C8B-B14F-4D97-AF65-F5344CB8AC3E}">
        <p14:creationId xmlns:p14="http://schemas.microsoft.com/office/powerpoint/2010/main" val="3942989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59916" cy="4284664"/>
          </a:xfrm>
        </p:spPr>
        <p:txBody>
          <a:bodyPr/>
          <a:lstStyle/>
          <a:p>
            <a:pPr>
              <a:lnSpc>
                <a:spcPct val="115000"/>
              </a:lnSpc>
              <a:spcAft>
                <a:spcPts val="1000"/>
              </a:spcAft>
            </a:pP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Presentation:</a:t>
            </a: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latin typeface="Calibri" panose="020F0502020204030204" pitchFamily="34" charset="0"/>
                <a:ea typeface="Times New Roman" panose="02020603050405020304" pitchFamily="18" charset="0"/>
                <a:cs typeface="Times New Roman" panose="02020603050405020304" pitchFamily="18" charset="0"/>
              </a:rPr>
              <a:t>What supports recovery? (20 min.)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One of the key features of the recovery approach is that it is not up to mental health and other practitioners, families or others to decide what recovery will look like for a person. This must be the decision of the individual who is going through the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role of others, including mental health and other practitioners, is to support people in the best way possible along their recovery journey. Key components of effective support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Using good communication skills (e.g. active listening, using positive messages focusing on hope, etc.). More information on communication skills is provided in the module on </a:t>
            </a:r>
            <a:r>
              <a:rPr lang="en-US" i="1" dirty="0">
                <a:latin typeface="Calibri" panose="020F0502020204030204" pitchFamily="34" charset="0"/>
                <a:cs typeface="Times New Roman" panose="02020603050405020304" pitchFamily="18" charset="0"/>
              </a:rPr>
              <a:t>Recovery practices for mental health and well-being</a:t>
            </a:r>
            <a:r>
              <a:rPr lang="en-US" dirty="0">
                <a:latin typeface="Calibri" panose="020F0502020204030204" pitchFamily="34" charset="0"/>
                <a:cs typeface="Times New Roman" panose="02020603050405020304" pitchFamily="18" charset="0"/>
              </a:rPr>
              <a:t>. </a:t>
            </a:r>
            <a:endParaRPr lang="x-none" dirty="0">
              <a:latin typeface="Calibri" panose="020F0502020204030204" pitchFamily="34" charset="0"/>
              <a:cs typeface="Times New Roman" panose="02020603050405020304" pitchFamily="18"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Understanding and acknowledging that the person is an expert by experience and that this expertise is as valid as the skill and expertise that mental health and other practitioners have gained through professional training and experience. A recovery approach means encouraging persons to identify and express what recovery means for them. </a:t>
            </a:r>
            <a:endParaRPr lang="x-none" dirty="0">
              <a:latin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64</a:t>
            </a:fld>
            <a:endParaRPr lang="x-none"/>
          </a:p>
        </p:txBody>
      </p:sp>
    </p:spTree>
    <p:extLst>
      <p:ext uri="{BB962C8B-B14F-4D97-AF65-F5344CB8AC3E}">
        <p14:creationId xmlns:p14="http://schemas.microsoft.com/office/powerpoint/2010/main" val="2319544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and social inclusion</a:t>
            </a:r>
            <a:endParaRPr lang="x-none" u="sng"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Taking part in social, educational, training, volunteering and employment can support individual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empower people to move forward and regain or create their place in the community. Institutional models of care which isolate people from the community are therefore incompatible with a recovery approach.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all have a role to play in fostering inclusion and openness and, as such, support people’s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65</a:t>
            </a:fld>
            <a:endParaRPr lang="x-none"/>
          </a:p>
        </p:txBody>
      </p:sp>
    </p:spTree>
    <p:extLst>
      <p:ext uri="{BB962C8B-B14F-4D97-AF65-F5344CB8AC3E}">
        <p14:creationId xmlns:p14="http://schemas.microsoft.com/office/powerpoint/2010/main" val="2420321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708" y="4400549"/>
            <a:ext cx="5709492" cy="420362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plans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is a document that it is written and implemented by a person to guide them along their recovery journey, regain or stay in control of their life, and find meaning and purpose in life.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can be a useful tool to</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Support a person to work out a direction and steps for moving forward in life.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Help a person get the support of important people in their life, if they wish to do so (such as family, friends, peers, health practitioners and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a recovery plan is a potential tool for people to use in their recovery, and not an end in itself.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Also, some people may find it more useful to have support and build connections at the moment and may not need a plan to achieve their goals in life.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66</a:t>
            </a:fld>
            <a:endParaRPr lang="x-none"/>
          </a:p>
        </p:txBody>
      </p:sp>
    </p:spTree>
    <p:extLst>
      <p:ext uri="{BB962C8B-B14F-4D97-AF65-F5344CB8AC3E}">
        <p14:creationId xmlns:p14="http://schemas.microsoft.com/office/powerpoint/2010/main" val="1612127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14711"/>
            <a:ext cx="5486400" cy="4870502"/>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does a recovery plan look like?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outlines the person’s own goals in life. Depending on the person, it may include: reconnecting with friends, going back to school, managing difficult situations,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outlines how the person will work to achieve these goals.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is driven by the person concerned and reflects their choices, will and preferences for support and care.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include a personal plan for dealing with distress, for which the person can list possible actions that can be taken to prevent the situation getting worse.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may also include an advance directive about care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This topic is developed further in the module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Recovery practices for mental health and well-being.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In addition a recovery plan template can be accessed in the module entitled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Person-</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recovery planning for mental health and well being–self-help tool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67</a:t>
            </a:fld>
            <a:endParaRPr lang="x-none"/>
          </a:p>
        </p:txBody>
      </p:sp>
    </p:spTree>
    <p:extLst>
      <p:ext uri="{BB962C8B-B14F-4D97-AF65-F5344CB8AC3E}">
        <p14:creationId xmlns:p14="http://schemas.microsoft.com/office/powerpoint/2010/main" val="2267446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868363"/>
            <a:ext cx="2944813" cy="1657350"/>
          </a:xfrm>
        </p:spPr>
      </p:sp>
      <p:sp>
        <p:nvSpPr>
          <p:cNvPr id="3" name="Notes Placeholder 2"/>
          <p:cNvSpPr>
            <a:spLocks noGrp="1"/>
          </p:cNvSpPr>
          <p:nvPr>
            <p:ph type="body" idx="1"/>
          </p:nvPr>
        </p:nvSpPr>
        <p:spPr>
          <a:xfrm>
            <a:off x="685800" y="2526030"/>
            <a:ext cx="5486400" cy="5474970"/>
          </a:xfrm>
        </p:spPr>
        <p:txBody>
          <a:bodyPr/>
          <a:lstStyle/>
          <a:p>
            <a:pPr>
              <a:lnSpc>
                <a:spcPct val="115000"/>
              </a:lnSpc>
              <a:spcAft>
                <a:spcPts val="600"/>
              </a:spcAft>
            </a:pPr>
            <a:r>
              <a:rPr lang="en-US" b="1" i="1" dirty="0">
                <a:latin typeface="Calibri" panose="020F0502020204030204" pitchFamily="34" charset="0"/>
                <a:ea typeface="Times New Roman" panose="02020603050405020304" pitchFamily="18" charset="0"/>
                <a:cs typeface="Times New Roman" panose="02020603050405020304" pitchFamily="18" charset="0"/>
              </a:rPr>
              <a:t>Exercise 4.1: The role of the individual as well as families, friends and other supporters in promoting recovery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The purpose of this exercise is to allow participants to explore how promoting a recovery approach can start with the person. It then explores how family members, friends and other supporters can also play an important role in the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can people promote their own recovery?</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practices that make you feel better and identify strategies that promote and maintain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cultural and spiritual practices for growth and self-knowledge.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Reject disempowering labels and narratives that limit one’s potential.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relationships with those who can act as peers and equals who value one another’s knowledge and autonomy, whether or not the person has had the same type of lived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not blame yourself for having been abused or for having been discriminated against.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 clear with others that recovery is possible and that they are at the centre of their recovery and that they drive all the decisions about their own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their own plan based on strategies that they find helpful along their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Listen to others’ experiences and share your own story.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Explore opportunities to be more active and engaged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68</a:t>
            </a:fld>
            <a:endParaRPr lang="x-none"/>
          </a:p>
        </p:txBody>
      </p:sp>
    </p:spTree>
    <p:extLst>
      <p:ext uri="{BB962C8B-B14F-4D97-AF65-F5344CB8AC3E}">
        <p14:creationId xmlns:p14="http://schemas.microsoft.com/office/powerpoint/2010/main" val="968564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143000"/>
            <a:ext cx="3108325" cy="1749425"/>
          </a:xfrm>
        </p:spPr>
      </p:sp>
      <p:sp>
        <p:nvSpPr>
          <p:cNvPr id="3" name="Notes Placeholder 2"/>
          <p:cNvSpPr>
            <a:spLocks noGrp="1"/>
          </p:cNvSpPr>
          <p:nvPr>
            <p:ph type="body" idx="1"/>
          </p:nvPr>
        </p:nvSpPr>
        <p:spPr>
          <a:xfrm>
            <a:off x="685800" y="3200400"/>
            <a:ext cx="5486400" cy="4800600"/>
          </a:xfrm>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discuss the first question,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can families and other supporters promote recovery?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Some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Make sure that services and supporters respect the opinions, decisions and choices of the individual on their treatment, care and other areas of life rather than making decisions on their behalf. (For more information on this topic, see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and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Supported decision-making and advance planning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Acknowledge that differences of opinion can arise but that, ultimately, the individual’s decisions should be respected. Support their right to make their own choices, and to establish their own identity and understanding of what they are experiencing.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Find out more about the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support options and strategies</a:t>
            </a:r>
            <a:r>
              <a:rPr lang="en-GB"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that the individual finds it helpful to maintain to improve wellness.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individuals to be actively engaged in their local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Include the individual in family life and decisions on an equal basis with other family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the individual to ensure that they are being treated fairly and without discrimination by health services and local agencies.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69</a:t>
            </a:fld>
            <a:endParaRPr lang="x-none"/>
          </a:p>
        </p:txBody>
      </p:sp>
    </p:spTree>
    <p:extLst>
      <p:ext uri="{BB962C8B-B14F-4D97-AF65-F5344CB8AC3E}">
        <p14:creationId xmlns:p14="http://schemas.microsoft.com/office/powerpoint/2010/main" val="51672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600"/>
              </a:spcAft>
            </a:pPr>
            <a:r>
              <a:rPr lang="en-GB" sz="1400" b="1" dirty="0">
                <a:latin typeface="Calibri" panose="020F0502020204030204" pitchFamily="34" charset="0"/>
                <a:ea typeface="SimSun" panose="02010600030101010101" pitchFamily="2" charset="-122"/>
                <a:cs typeface="Calibri" panose="020F0502020204030204" pitchFamily="34" charset="0"/>
              </a:rPr>
              <a:t>Five related topics are dealt with in this module. They are: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is mental health? (1 hour 30 minutes) </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Promoting the right to health in mental health and social services (1 hour 45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is recovery? (1 hour and 35 minutes)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Promoting recovery (1 hour 15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The role of practitioners and mental health and social services in promoting recovery (40 minutes) </a:t>
            </a:r>
          </a:p>
          <a:p>
            <a:endParaRPr lang="en-US" dirty="0"/>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147638"/>
            <a:ext cx="3540125" cy="1990725"/>
          </a:xfrm>
        </p:spPr>
      </p:sp>
      <p:sp>
        <p:nvSpPr>
          <p:cNvPr id="3" name="Notes Placeholder 2"/>
          <p:cNvSpPr>
            <a:spLocks noGrp="1"/>
          </p:cNvSpPr>
          <p:nvPr>
            <p:ph type="body" idx="1"/>
          </p:nvPr>
        </p:nvSpPr>
        <p:spPr>
          <a:xfrm>
            <a:off x="685800" y="2160270"/>
            <a:ext cx="5486400" cy="584073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4.2: Personal recovery stories (20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Select 3 personal recovery stories from among the videos available from the Open Paradigm Project: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Open Paradigm Project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J. Moynihan – Digital Eyes Film Producer, 2013 #331">
                  <a:extLst>
                    <a:ext uri="{A12FA001-AC4F-418D-AE19-62706E023703}">
                      <ahyp:hlinkClr xmlns:ahyp="http://schemas.microsoft.com/office/drawing/2018/hyperlinkcolor" val="tx"/>
                    </a:ext>
                  </a:extLst>
                </a:hlinkClick>
              </a:rPr>
              <a:t>18</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/wbu6VWhe86U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Personal experiences available through the above link Include: Celia Brown, Oryx Cohen, Sera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Sean Donovan, Dorothy Dundas, Will Eberle, Dr Dan Fisher, Jenna Fogle, Marty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Hadge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Leah Harris,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Kerins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Amy Long, Daniel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Mackler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McCollum, Steven Morgan, Matt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Samet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Cheryl Sharp, Laura Nicole Sisson,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Ciceley</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Spencer, Lauren Spiro, Leonard Roy Frank, Lauren Spiro, Michael Therrien Jr, Faith Rhyne, Anne Weaver, Paris Williams,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Wilusz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3 people from the list above have made important contributions to these training materials: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Celia Brown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he Open Paradigm Project and Mindfreedom International, 2013 #71">
                  <a:extLst>
                    <a:ext uri="{A12FA001-AC4F-418D-AE19-62706E023703}">
                      <ahyp:hlinkClr xmlns:ahyp="http://schemas.microsoft.com/office/drawing/2018/hyperlinkcolor" val="tx"/>
                    </a:ext>
                  </a:extLst>
                </a:hlinkClick>
              </a:rPr>
              <a:t>19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(7:15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/7cEj_rE5Z-c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Oryx Cohen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The Open Paradigm Project and the National Empowerment Center, 2013 #72">
                  <a:extLst>
                    <a:ext uri="{A12FA001-AC4F-418D-AE19-62706E023703}">
                      <ahyp:hlinkClr xmlns:ahyp="http://schemas.microsoft.com/office/drawing/2018/hyperlinkcolor" val="tx"/>
                    </a:ext>
                  </a:extLst>
                </a:hlinkClick>
              </a:rPr>
              <a:t>20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(4:03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/0k0odQZZlBI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Sera </a:t>
            </a:r>
            <a:r>
              <a:rPr lang="en-GB" dirty="0" err="1">
                <a:latin typeface="Calibri" panose="020F0502020204030204" pitchFamily="34" charset="0"/>
                <a:ea typeface="SimSun" panose="02010600030101010101" pitchFamily="2" charset="-122"/>
                <a:cs typeface="Arial" panose="020B0604020202020204" pitchFamily="34" charset="0"/>
              </a:rPr>
              <a:t>Davidow</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The Open Paradigm Project and the Western Mass Recovery Learning, 2013 #73">
                  <a:extLst>
                    <a:ext uri="{A12FA001-AC4F-418D-AE19-62706E023703}">
                      <ahyp:hlinkClr xmlns:ahyp="http://schemas.microsoft.com/office/drawing/2018/hyperlinkcolor" val="tx"/>
                    </a:ext>
                  </a:extLst>
                </a:hlinkClick>
              </a:rPr>
              <a:t>21</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(5:46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/IEvYDb7f7dk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watching three videos, ask the participants to share their thoughts and comments on what was important for people during their recovery journeys.</a:t>
            </a:r>
            <a:r>
              <a:rPr lang="x-none" dirty="0"/>
              <a:t> </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70</a:t>
            </a:fld>
            <a:endParaRPr lang="x-none"/>
          </a:p>
        </p:txBody>
      </p:sp>
    </p:spTree>
    <p:extLst>
      <p:ext uri="{BB962C8B-B14F-4D97-AF65-F5344CB8AC3E}">
        <p14:creationId xmlns:p14="http://schemas.microsoft.com/office/powerpoint/2010/main" val="109426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x-none"/>
          </a:p>
        </p:txBody>
      </p:sp>
      <p:sp>
        <p:nvSpPr>
          <p:cNvPr id="4" name="Slide Number Placeholder 3"/>
          <p:cNvSpPr>
            <a:spLocks noGrp="1"/>
          </p:cNvSpPr>
          <p:nvPr>
            <p:ph type="sldNum" sz="quarter" idx="5"/>
          </p:nvPr>
        </p:nvSpPr>
        <p:spPr/>
        <p:txBody>
          <a:bodyPr/>
          <a:lstStyle/>
          <a:p>
            <a:fld id="{F4F7DB96-B4E3-48F2-8E35-A4648E993116}" type="slidenum">
              <a:rPr lang="x-none" smtClean="0"/>
              <a:t>71</a:t>
            </a:fld>
            <a:endParaRPr lang="x-none"/>
          </a:p>
        </p:txBody>
      </p:sp>
    </p:spTree>
    <p:extLst>
      <p:ext uri="{BB962C8B-B14F-4D97-AF65-F5344CB8AC3E}">
        <p14:creationId xmlns:p14="http://schemas.microsoft.com/office/powerpoint/2010/main" val="3248864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4650" y="77788"/>
            <a:ext cx="654050" cy="368300"/>
          </a:xfrm>
        </p:spPr>
      </p:sp>
      <p:sp>
        <p:nvSpPr>
          <p:cNvPr id="3" name="Notes Placeholder 2"/>
          <p:cNvSpPr>
            <a:spLocks noGrp="1"/>
          </p:cNvSpPr>
          <p:nvPr>
            <p:ph type="body" idx="1"/>
          </p:nvPr>
        </p:nvSpPr>
        <p:spPr>
          <a:xfrm>
            <a:off x="114122" y="462708"/>
            <a:ext cx="6606167" cy="8681291"/>
          </a:xfrm>
        </p:spPr>
        <p:txBody>
          <a:bodyPr/>
          <a:lstStyle/>
          <a:p>
            <a:pPr algn="just">
              <a:lnSpc>
                <a:spcPct val="115000"/>
              </a:lnSpc>
              <a:spcAft>
                <a:spcPts val="600"/>
              </a:spcAft>
            </a:pPr>
            <a:r>
              <a:rPr lang="en-GB" sz="900" b="1" i="1" dirty="0">
                <a:latin typeface="Calibri" panose="020F0502020204030204" pitchFamily="34" charset="0"/>
                <a:ea typeface="SimSun" panose="02010600030101010101" pitchFamily="2" charset="-122"/>
                <a:cs typeface="Arial" panose="020B0604020202020204" pitchFamily="34" charset="0"/>
              </a:rPr>
              <a:t>Exercise 5.1: Improving practices to promote recovery in mental health and social services (40 min.)</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activity is to encourage participants to think specifically about a mental health or related service they are familiar with and how to translate what they have learned about recovery into sustainable changes within it. It is important that participants think about specific day-to-day actions that they can implement in their service, in addition to broader forms of action such as advocacy and awareness-raising. </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draw three columns on the flipchart (as in the table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A:</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Change in staff and service practices to support a recovery approach</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B:</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Potential barriers</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C:</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Steps to overcome the barriers </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First, ask participants to brainstorm about changes that should happen in the service to better support mental well-being and to implement a recovery approach. List all their ideas for change in column A.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mj-lt"/>
              <a:buAutoNum type="alphaUcParenR"/>
            </a:pPr>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changes/improvements are required for staff and service practices to support a recovery approach?</a:t>
            </a:r>
            <a:endParaRPr lang="x-none" sz="9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Immediately end coercive, harmful and abusive practices.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Respect people’s ownership of their own lives, bodies, narratives and recovery journey.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Take responsibility, at the service level, to undertake immediate actions to remedy the situation.</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Focus more attention on achieving inclusion in the community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empowerment and decision-making power.</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in overcoming social isolation and in building their own social support networks, including by reconnecting with family and friends, peer or others, in line with their wishes.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other mainstream community services and supports, such as social services and benefits, housing, employment agencies.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training and skills-building opportunities (e.g. vocational training, paid employment and any other relevant skills or educational training).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and encourage peer support in the service.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Create a relaxed and welcoming environment where people feel free to consult with their mental health or other practitioners when they wish to do so.</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discuss their concerns, express their opinions and take ownership of how they want to live their life.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identify their personal goals for recovery and, if useful, to draw up and follow a recovery plan on their own or with the assistance of a trusted person.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Demonstrate compassion and kindness.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wishes to access spiritual, religious and cultural resources and experiences if requested (e.g. prayer room, religious scriptures, traditional cultural healing).</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access uplifting and therapeutic experiences – such as art, music, nature, sport, journal writing, self-help – in line with their personal preferences.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informed about the different support options available to them.</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are trained about people’s rights and are familiar with international human rights standards.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have the skills to provide counselling, information, education and support to individuals and their families and care partners.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self-reflection and critical evaluation among staff about how staff might be helping or hindering recovery for different people (e.g. discrimination, gender-sensitive services, how to best address diverse people’s needs and contexts, etc.).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Be open to learning from and being changed by people with psychosocial, intellectual or cognitive disabilities or any other person using the services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Recognize people as experts by experience.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Involve people with psychosocial, intellectual or cognitive disabilities at all levels of the service, including service reform, management and governance.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Welcome the involvement of family, care partners, friends and other supporters in the planning and delivery of the service.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Adopt a trauma-informed approach to recovery which recognizes and addresses trauma that has been experienced by some people.</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participants, in particular mental health and other practitioners, may express concern that they lack resources and time to carry out all the above actions. This should be openly discussed. At this point the facilitator may emphasize that advocacy and lobbying are also key to making changes and moving in the right direction. The facilitator might also emphasize that simple reflection, such as this activity, is a crucial first step in improving services.</a:t>
            </a:r>
            <a:endParaRPr lang="x-none" sz="90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72</a:t>
            </a:fld>
            <a:endParaRPr lang="x-none"/>
          </a:p>
        </p:txBody>
      </p:sp>
    </p:spTree>
    <p:extLst>
      <p:ext uri="{BB962C8B-B14F-4D97-AF65-F5344CB8AC3E}">
        <p14:creationId xmlns:p14="http://schemas.microsoft.com/office/powerpoint/2010/main" val="458258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brainstorming exercise, go back to each change listed in column A and ask the group to think about: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 What barriers are going to make it difficult to implement these measures?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C) What can be done to overcome these barriers?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ask participants to sort options into what can be achieved in the short, medium and long term. This is an opportunity to highlight that changing the culture within a service takes time, and that not all results will be achieved immediately.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73</a:t>
            </a:fld>
            <a:endParaRPr lang="x-none"/>
          </a:p>
        </p:txBody>
      </p:sp>
    </p:spTree>
    <p:extLst>
      <p:ext uri="{BB962C8B-B14F-4D97-AF65-F5344CB8AC3E}">
        <p14:creationId xmlns:p14="http://schemas.microsoft.com/office/powerpoint/2010/main" val="782857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table includes examples of steps that can be taken to implement a recovery approach and to support people along their recovery journeys. The facilitator can select a few examples to discuss with participants in addition to their own ideas.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74</a:t>
            </a:fld>
            <a:endParaRPr lang="x-none"/>
          </a:p>
        </p:txBody>
      </p:sp>
    </p:spTree>
    <p:extLst>
      <p:ext uri="{BB962C8B-B14F-4D97-AF65-F5344CB8AC3E}">
        <p14:creationId xmlns:p14="http://schemas.microsoft.com/office/powerpoint/2010/main" val="63337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75</a:t>
            </a:fld>
            <a:endParaRPr lang="x-none"/>
          </a:p>
        </p:txBody>
      </p:sp>
    </p:spTree>
    <p:extLst>
      <p:ext uri="{BB962C8B-B14F-4D97-AF65-F5344CB8AC3E}">
        <p14:creationId xmlns:p14="http://schemas.microsoft.com/office/powerpoint/2010/main" val="11865471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F4F7DB96-B4E3-48F2-8E35-A4648E993116}" type="slidenum">
              <a:rPr lang="x-none" smtClean="0"/>
              <a:t>76</a:t>
            </a:fld>
            <a:endParaRPr lang="x-none"/>
          </a:p>
        </p:txBody>
      </p:sp>
    </p:spTree>
    <p:extLst>
      <p:ext uri="{BB962C8B-B14F-4D97-AF65-F5344CB8AC3E}">
        <p14:creationId xmlns:p14="http://schemas.microsoft.com/office/powerpoint/2010/main" val="31177411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77</a:t>
            </a:fld>
            <a:endParaRPr lang="x-none"/>
          </a:p>
        </p:txBody>
      </p:sp>
    </p:spTree>
    <p:extLst>
      <p:ext uri="{BB962C8B-B14F-4D97-AF65-F5344CB8AC3E}">
        <p14:creationId xmlns:p14="http://schemas.microsoft.com/office/powerpoint/2010/main" val="1878969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78</a:t>
            </a:fld>
            <a:endParaRPr lang="x-none"/>
          </a:p>
        </p:txBody>
      </p:sp>
    </p:spTree>
    <p:extLst>
      <p:ext uri="{BB962C8B-B14F-4D97-AF65-F5344CB8AC3E}">
        <p14:creationId xmlns:p14="http://schemas.microsoft.com/office/powerpoint/2010/main" val="25925895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79</a:t>
            </a:fld>
            <a:endParaRPr lang="x-none"/>
          </a:p>
        </p:txBody>
      </p:sp>
    </p:spTree>
    <p:extLst>
      <p:ext uri="{BB962C8B-B14F-4D97-AF65-F5344CB8AC3E}">
        <p14:creationId xmlns:p14="http://schemas.microsoft.com/office/powerpoint/2010/main" val="54786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a:t>
            </a:fld>
            <a:endParaRPr lang="x-none"/>
          </a:p>
        </p:txBody>
      </p:sp>
    </p:spTree>
    <p:extLst>
      <p:ext uri="{BB962C8B-B14F-4D97-AF65-F5344CB8AC3E}">
        <p14:creationId xmlns:p14="http://schemas.microsoft.com/office/powerpoint/2010/main" val="20666069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80</a:t>
            </a:fld>
            <a:endParaRPr lang="x-none"/>
          </a:p>
        </p:txBody>
      </p:sp>
    </p:spTree>
    <p:extLst>
      <p:ext uri="{BB962C8B-B14F-4D97-AF65-F5344CB8AC3E}">
        <p14:creationId xmlns:p14="http://schemas.microsoft.com/office/powerpoint/2010/main" val="65872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81</a:t>
            </a:fld>
            <a:endParaRPr lang="x-none"/>
          </a:p>
        </p:txBody>
      </p:sp>
    </p:spTree>
    <p:extLst>
      <p:ext uri="{BB962C8B-B14F-4D97-AF65-F5344CB8AC3E}">
        <p14:creationId xmlns:p14="http://schemas.microsoft.com/office/powerpoint/2010/main" val="17773994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Concluding the training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are the 3 key points that you have learned from this session?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82</a:t>
            </a:fld>
            <a:endParaRPr lang="x-none"/>
          </a:p>
        </p:txBody>
      </p:sp>
    </p:spTree>
    <p:extLst>
      <p:ext uri="{BB962C8B-B14F-4D97-AF65-F5344CB8AC3E}">
        <p14:creationId xmlns:p14="http://schemas.microsoft.com/office/powerpoint/2010/main" val="18984196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the discussion with these take-home messages from the session today.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well-being and recovery are inherently personal.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Respect for human rights is key to protecting mental health and well-being and promoting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Stimulating the development of fair and inclusive communities is an essential but neglected part of supporting mental health and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Individuals and services can do a lot to support people along their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83</a:t>
            </a:fld>
            <a:endParaRPr lang="x-none"/>
          </a:p>
        </p:txBody>
      </p:sp>
    </p:spTree>
    <p:extLst>
      <p:ext uri="{BB962C8B-B14F-4D97-AF65-F5344CB8AC3E}">
        <p14:creationId xmlns:p14="http://schemas.microsoft.com/office/powerpoint/2010/main" val="41582051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84</a:t>
            </a:fld>
            <a:endParaRPr lang="en-GB"/>
          </a:p>
        </p:txBody>
      </p:sp>
      <p:sp>
        <p:nvSpPr>
          <p:cNvPr id="6" name="Notes Placeholder 2">
            <a:extLst>
              <a:ext uri="{FF2B5EF4-FFF2-40B4-BE49-F238E27FC236}">
                <a16:creationId xmlns:a16="http://schemas.microsoft.com/office/drawing/2014/main" id="{E39834B2-9B84-4A40-99CA-4C54F183263D}"/>
              </a:ext>
            </a:extLst>
          </p:cNvPr>
          <p:cNvSpPr txBox="1">
            <a:spLocks/>
          </p:cNvSpPr>
          <p:nvPr/>
        </p:nvSpPr>
        <p:spPr>
          <a:xfrm>
            <a:off x="307298" y="202367"/>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t>Conceptualization </a:t>
            </a:r>
          </a:p>
          <a:p>
            <a:r>
              <a:rPr lang="en-US" sz="1100" dirty="0"/>
              <a:t>Michelle Funk (Coordinator) and Natalie Drew Bold (Technical Officer) Mental Health Policy and Service Development, Department of Mental Health and Substance Abuse (WHO, Geneva)</a:t>
            </a:r>
          </a:p>
          <a:p>
            <a:endParaRPr lang="en-US" sz="1100" dirty="0"/>
          </a:p>
          <a:p>
            <a:r>
              <a:rPr lang="en-US" sz="1100" b="1" dirty="0"/>
              <a:t>Writing and editorial team</a:t>
            </a:r>
          </a:p>
          <a:p>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endParaRPr lang="en-US" sz="1100" dirty="0"/>
          </a:p>
          <a:p>
            <a:r>
              <a:rPr lang="en-US" sz="1100" b="1" dirty="0"/>
              <a:t>Key international experts</a:t>
            </a:r>
          </a:p>
          <a:p>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endParaRPr lang="en-US" sz="1100" dirty="0"/>
          </a:p>
          <a:p>
            <a:r>
              <a:rPr lang="en-US" sz="1100" b="1" dirty="0"/>
              <a:t>Contributions</a:t>
            </a:r>
          </a:p>
          <a:p>
            <a:r>
              <a:rPr lang="en-US" sz="1100" dirty="0">
                <a:solidFill>
                  <a:schemeClr val="accent2"/>
                </a:solidFill>
              </a:rPr>
              <a:t>Technical reviewers</a:t>
            </a:r>
          </a:p>
          <a:p>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t>Prosecutor's</a:t>
            </a:r>
            <a:r>
              <a:rPr lang="lt-LT" sz="1100" dirty="0"/>
              <a:t> Office (</a:t>
            </a:r>
            <a:r>
              <a:rPr lang="lt-LT" sz="1100" dirty="0" err="1"/>
              <a:t>Brazil</a:t>
            </a:r>
            <a:r>
              <a:rPr lang="lt-LT" sz="1100" dirty="0"/>
              <a:t>); </a:t>
            </a:r>
            <a:r>
              <a:rPr lang="lt-LT" sz="1100" dirty="0" err="1"/>
              <a:t>Patricia</a:t>
            </a:r>
            <a:r>
              <a:rPr lang="lt-LT" sz="1100" dirty="0"/>
              <a:t> </a:t>
            </a:r>
            <a:r>
              <a:rPr lang="lt-LT" sz="1100" dirty="0" err="1"/>
              <a:t>Brogna</a:t>
            </a:r>
            <a:r>
              <a:rPr lang="lt-LT" sz="1100" dirty="0"/>
              <a:t>, </a:t>
            </a:r>
            <a:r>
              <a:rPr lang="lt-LT" sz="1100" dirty="0" err="1"/>
              <a:t>National</a:t>
            </a:r>
            <a:r>
              <a:rPr lang="lt-LT" sz="1100" dirty="0"/>
              <a:t> </a:t>
            </a:r>
            <a:r>
              <a:rPr lang="lt-LT" sz="1100" dirty="0" err="1"/>
              <a:t>School</a:t>
            </a:r>
            <a:r>
              <a:rPr lang="lt-LT" sz="1100" dirty="0"/>
              <a:t> </a:t>
            </a:r>
            <a:r>
              <a:rPr lang="lt-LT" sz="1100" dirty="0" err="1"/>
              <a:t>of</a:t>
            </a:r>
            <a:r>
              <a:rPr lang="lt-LT" sz="1100" dirty="0"/>
              <a:t> </a:t>
            </a:r>
            <a:r>
              <a:rPr lang="lt-LT" sz="1100" dirty="0" err="1"/>
              <a:t>Occupational</a:t>
            </a:r>
            <a:r>
              <a:rPr lang="lt-LT" sz="1100" dirty="0"/>
              <a:t> </a:t>
            </a:r>
            <a:r>
              <a:rPr lang="lt-LT" sz="1100" dirty="0" err="1"/>
              <a:t>Therapy</a:t>
            </a:r>
            <a:r>
              <a:rPr lang="lt-LT" sz="1100" dirty="0"/>
              <a:t>, (Argentina); </a:t>
            </a:r>
            <a:r>
              <a:rPr lang="lt-LT" sz="1100" dirty="0" err="1"/>
              <a:t>Celia</a:t>
            </a:r>
            <a:r>
              <a:rPr lang="lt-LT" sz="1100" dirty="0"/>
              <a:t> </a:t>
            </a:r>
            <a:r>
              <a:rPr lang="lt-LT" sz="1100" dirty="0" err="1"/>
              <a:t>Brown</a:t>
            </a:r>
            <a:r>
              <a:rPr lang="lt-LT" sz="1100" dirty="0"/>
              <a:t>, </a:t>
            </a:r>
            <a:r>
              <a:rPr lang="lt-LT" sz="1100" dirty="0" err="1"/>
              <a:t>MindFreedom</a:t>
            </a:r>
            <a:r>
              <a:rPr lang="lt-LT" sz="1100" dirty="0"/>
              <a:t> International, (United </a:t>
            </a:r>
            <a:r>
              <a:rPr lang="lt-LT" sz="1100" dirty="0" err="1"/>
              <a:t>States</a:t>
            </a:r>
            <a:r>
              <a:rPr lang="lt-LT" sz="1100" dirty="0"/>
              <a:t> </a:t>
            </a:r>
            <a:r>
              <a:rPr lang="lt-LT" sz="1100" dirty="0" err="1"/>
              <a:t>of</a:t>
            </a:r>
            <a:r>
              <a:rPr lang="lt-LT" sz="1100" dirty="0"/>
              <a:t> America); </a:t>
            </a:r>
            <a:r>
              <a:rPr lang="lt-LT" sz="1100" dirty="0" err="1"/>
              <a:t>Kimberly</a:t>
            </a:r>
            <a:r>
              <a:rPr lang="lt-LT" sz="1100" dirty="0"/>
              <a:t> </a:t>
            </a:r>
            <a:r>
              <a:rPr lang="lt-LT" sz="1100" dirty="0" err="1"/>
              <a:t>Budnick</a:t>
            </a:r>
            <a:r>
              <a:rPr lang="lt-LT" sz="1100" dirty="0"/>
              <a:t>, </a:t>
            </a:r>
            <a:r>
              <a:rPr lang="lt-LT" sz="1100" dirty="0" err="1"/>
              <a:t>Head</a:t>
            </a:r>
            <a:r>
              <a:rPr lang="lt-LT" sz="1100" dirty="0"/>
              <a:t> </a:t>
            </a:r>
            <a:r>
              <a:rPr lang="lt-LT" sz="1100" dirty="0" err="1"/>
              <a:t>Start</a:t>
            </a:r>
            <a:r>
              <a:rPr lang="lt-LT" sz="1100" dirty="0"/>
              <a:t> </a:t>
            </a:r>
            <a:r>
              <a:rPr lang="lt-LT" sz="1100" dirty="0" err="1"/>
              <a:t>Teacher</a:t>
            </a:r>
            <a:r>
              <a:rPr lang="lt-LT" sz="1100" dirty="0"/>
              <a:t>/</a:t>
            </a:r>
            <a:r>
              <a:rPr lang="lt-LT" sz="1100" dirty="0" err="1"/>
              <a:t>Early</a:t>
            </a:r>
            <a:r>
              <a:rPr lang="lt-LT" sz="1100" dirty="0"/>
              <a:t> </a:t>
            </a:r>
            <a:r>
              <a:rPr lang="lt-LT" sz="1100" dirty="0" err="1"/>
              <a:t>Childhood</a:t>
            </a:r>
            <a:r>
              <a:rPr lang="lt-LT" sz="1100" dirty="0"/>
              <a:t> </a:t>
            </a:r>
            <a:r>
              <a:rPr lang="lt-LT" sz="1100" dirty="0" err="1"/>
              <a:t>Educator</a:t>
            </a:r>
            <a:r>
              <a:rPr lang="lt-LT" sz="1100" dirty="0"/>
              <a:t> (United </a:t>
            </a:r>
            <a:r>
              <a:rPr lang="lt-LT" sz="1100" dirty="0" err="1"/>
              <a:t>States</a:t>
            </a:r>
            <a:r>
              <a:rPr lang="lt-LT" sz="1100" dirty="0"/>
              <a:t> </a:t>
            </a:r>
            <a:r>
              <a:rPr lang="lt-LT" sz="1100" dirty="0" err="1"/>
              <a:t>of</a:t>
            </a:r>
            <a:r>
              <a:rPr lang="lt-LT" sz="1100" dirty="0"/>
              <a:t> America); </a:t>
            </a:r>
            <a:r>
              <a:rPr lang="lt-LT" sz="1100" dirty="0" err="1"/>
              <a:t>Janice</a:t>
            </a:r>
            <a:r>
              <a:rPr lang="lt-LT" sz="1100" dirty="0"/>
              <a:t> </a:t>
            </a:r>
            <a:r>
              <a:rPr lang="lt-LT" sz="1100" dirty="0" err="1"/>
              <a:t>Cambri</a:t>
            </a:r>
            <a:r>
              <a:rPr lang="lt-LT" sz="1100" dirty="0"/>
              <a:t>, </a:t>
            </a:r>
            <a:r>
              <a:rPr lang="lt-LT" sz="1100" dirty="0" err="1"/>
              <a:t>Psychosocial</a:t>
            </a:r>
            <a:r>
              <a:rPr lang="lt-LT" sz="1100" dirty="0"/>
              <a:t> </a:t>
            </a:r>
            <a:r>
              <a:rPr lang="lt-LT" sz="1100" dirty="0" err="1"/>
              <a:t>Disability</a:t>
            </a:r>
            <a:r>
              <a:rPr lang="lt-LT" sz="1100" dirty="0"/>
              <a:t> </a:t>
            </a:r>
            <a:r>
              <a:rPr lang="lt-LT" sz="1100" dirty="0" err="1"/>
              <a:t>Inclusive</a:t>
            </a:r>
            <a:r>
              <a:rPr lang="lt-LT" sz="1100" dirty="0"/>
              <a:t> </a:t>
            </a:r>
            <a:r>
              <a:rPr lang="lt-LT" sz="1100" dirty="0" err="1"/>
              <a:t>Philippines</a:t>
            </a:r>
            <a:r>
              <a:rPr lang="lt-LT" sz="1100" dirty="0"/>
              <a:t> (</a:t>
            </a:r>
            <a:r>
              <a:rPr lang="lt-LT" sz="1100" dirty="0" err="1"/>
              <a:t>Philippines</a:t>
            </a:r>
            <a:r>
              <a:rPr lang="lt-LT" sz="1100" dirty="0"/>
              <a:t>); </a:t>
            </a:r>
            <a:r>
              <a:rPr lang="lt-LT" sz="1100" dirty="0" err="1"/>
              <a:t>Aleisha</a:t>
            </a:r>
            <a:r>
              <a:rPr lang="lt-LT" sz="1100" dirty="0"/>
              <a:t> </a:t>
            </a:r>
            <a:r>
              <a:rPr lang="lt-LT" sz="1100" dirty="0" err="1"/>
              <a:t>Carroll</a:t>
            </a:r>
            <a:r>
              <a:rPr lang="lt-LT" sz="1100" dirty="0"/>
              <a:t>, CBM </a:t>
            </a:r>
            <a:r>
              <a:rPr lang="lt-LT" sz="1100" dirty="0" err="1"/>
              <a:t>Australia</a:t>
            </a:r>
            <a:r>
              <a:rPr lang="lt-LT" sz="1100" dirty="0"/>
              <a:t> (</a:t>
            </a:r>
            <a:r>
              <a:rPr lang="lt-LT" sz="1100" dirty="0" err="1"/>
              <a:t>Australia</a:t>
            </a:r>
            <a:r>
              <a:rPr lang="lt-LT" sz="1100" dirty="0"/>
              <a:t>); Mauro </a:t>
            </a:r>
            <a:r>
              <a:rPr lang="lt-LT" sz="1100" dirty="0" err="1"/>
              <a:t>Giovanni</a:t>
            </a:r>
            <a:r>
              <a:rPr lang="lt-LT" sz="1100" dirty="0"/>
              <a:t> </a:t>
            </a:r>
            <a:r>
              <a:rPr lang="lt-LT" sz="1100" dirty="0" err="1"/>
              <a:t>Carta</a:t>
            </a:r>
            <a:r>
              <a:rPr lang="lt-LT" sz="1100" dirty="0"/>
              <a:t>, </a:t>
            </a:r>
            <a:r>
              <a:rPr lang="lt-LT" sz="1100" dirty="0" err="1"/>
              <a:t>Università</a:t>
            </a:r>
            <a:r>
              <a:rPr lang="lt-LT" sz="1100" dirty="0"/>
              <a:t> degli </a:t>
            </a:r>
            <a:r>
              <a:rPr lang="lt-LT" sz="1100" dirty="0" err="1"/>
              <a:t>studi</a:t>
            </a:r>
            <a:r>
              <a:rPr lang="lt-LT" sz="1100" dirty="0"/>
              <a:t> di </a:t>
            </a:r>
            <a:r>
              <a:rPr lang="lt-LT" sz="1100" dirty="0" err="1"/>
              <a:t>Cagliari</a:t>
            </a:r>
            <a:r>
              <a:rPr lang="lt-LT" sz="1100" dirty="0"/>
              <a:t> (</a:t>
            </a:r>
            <a:r>
              <a:rPr lang="lt-LT" sz="1100" dirty="0" err="1"/>
              <a:t>Italy</a:t>
            </a:r>
            <a:r>
              <a:rPr lang="lt-LT" sz="1100" dirty="0"/>
              <a:t>); </a:t>
            </a:r>
            <a:r>
              <a:rPr lang="lt-LT" sz="1100" dirty="0" err="1"/>
              <a:t>Chauhan</a:t>
            </a:r>
            <a:r>
              <a:rPr lang="lt-LT" sz="1100" dirty="0"/>
              <a:t> </a:t>
            </a:r>
            <a:r>
              <a:rPr lang="lt-LT" sz="1100" dirty="0" err="1"/>
              <a:t>Ajay</a:t>
            </a:r>
            <a:r>
              <a:rPr lang="lt-LT" sz="1100" dirty="0"/>
              <a:t>, </a:t>
            </a:r>
            <a:r>
              <a:rPr lang="lt-LT" sz="1100" dirty="0" err="1"/>
              <a:t>State</a:t>
            </a:r>
            <a:r>
              <a:rPr lang="lt-LT" sz="1100" dirty="0"/>
              <a:t> </a:t>
            </a:r>
            <a:r>
              <a:rPr lang="lt-LT" sz="1100" dirty="0" err="1"/>
              <a:t>Mental</a:t>
            </a:r>
            <a:r>
              <a:rPr lang="lt-LT" sz="1100" dirty="0"/>
              <a:t> </a:t>
            </a:r>
            <a:r>
              <a:rPr lang="lt-LT" sz="1100" dirty="0" err="1"/>
              <a:t>Health</a:t>
            </a:r>
            <a:r>
              <a:rPr lang="lt-LT" sz="1100" dirty="0"/>
              <a:t> </a:t>
            </a:r>
            <a:r>
              <a:rPr lang="lt-LT" sz="1100" dirty="0" err="1"/>
              <a:t>Authority</a:t>
            </a:r>
            <a:r>
              <a:rPr lang="lt-LT" sz="1100" dirty="0"/>
              <a:t>, </a:t>
            </a:r>
            <a:r>
              <a:rPr lang="lt-LT" sz="1100" dirty="0" err="1"/>
              <a:t>Gujarat</a:t>
            </a:r>
            <a:r>
              <a:rPr lang="lt-LT" sz="1100" dirty="0"/>
              <a:t>, (</a:t>
            </a:r>
            <a:r>
              <a:rPr lang="lt-LT" sz="1100" dirty="0" err="1"/>
              <a:t>India</a:t>
            </a:r>
            <a:r>
              <a:rPr lang="lt-LT" sz="1100" dirty="0"/>
              <a:t>); </a:t>
            </a:r>
            <a:r>
              <a:rPr lang="lt-LT" sz="1100" dirty="0" err="1"/>
              <a:t>Facundo</a:t>
            </a:r>
            <a:r>
              <a:rPr lang="lt-LT" sz="1100" dirty="0"/>
              <a:t> </a:t>
            </a:r>
            <a:r>
              <a:rPr lang="lt-LT" sz="1100" dirty="0" err="1"/>
              <a:t>Chavez</a:t>
            </a:r>
            <a:r>
              <a:rPr lang="lt-LT" sz="1100" dirty="0"/>
              <a:t> </a:t>
            </a:r>
            <a:r>
              <a:rPr lang="lt-LT" sz="1100" dirty="0" err="1"/>
              <a:t>Penillas</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Daniel</a:t>
            </a:r>
            <a:r>
              <a:rPr lang="lt-LT" sz="1100" dirty="0"/>
              <a:t> </a:t>
            </a:r>
            <a:r>
              <a:rPr lang="lt-LT" sz="1100" dirty="0" err="1"/>
              <a:t>Chisholm</a:t>
            </a:r>
            <a:r>
              <a:rPr lang="lt-LT" sz="1100" dirty="0"/>
              <a:t>, WHO </a:t>
            </a:r>
            <a:r>
              <a:rPr lang="lt-LT" sz="1100" dirty="0" err="1"/>
              <a:t>Regional</a:t>
            </a:r>
            <a:r>
              <a:rPr lang="lt-LT" sz="1100" dirty="0"/>
              <a:t> Office </a:t>
            </a:r>
            <a:r>
              <a:rPr lang="lt-LT" sz="1100" dirty="0" err="1"/>
              <a:t>for</a:t>
            </a:r>
            <a:r>
              <a:rPr lang="lt-LT" sz="1100" dirty="0"/>
              <a:t> </a:t>
            </a:r>
            <a:r>
              <a:rPr lang="lt-LT" sz="1100" dirty="0" err="1"/>
              <a:t>Europe</a:t>
            </a:r>
            <a:r>
              <a:rPr lang="lt-LT" sz="1100" dirty="0"/>
              <a:t> (</a:t>
            </a:r>
            <a:r>
              <a:rPr lang="lt-LT" sz="1100" dirty="0" err="1"/>
              <a:t>Denmark</a:t>
            </a:r>
            <a:r>
              <a:rPr lang="lt-LT" sz="1100" dirty="0"/>
              <a:t>); </a:t>
            </a:r>
            <a:endParaRPr lang="en-US" sz="1100" dirty="0"/>
          </a:p>
        </p:txBody>
      </p:sp>
    </p:spTree>
    <p:extLst>
      <p:ext uri="{BB962C8B-B14F-4D97-AF65-F5344CB8AC3E}">
        <p14:creationId xmlns:p14="http://schemas.microsoft.com/office/powerpoint/2010/main" val="312461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F7DB96-B4E3-48F2-8E35-A4648E993116}" type="slidenum">
              <a:rPr lang="x-none" smtClean="0"/>
              <a:t>9</a:t>
            </a:fld>
            <a:endParaRPr lang="x-none"/>
          </a:p>
        </p:txBody>
      </p:sp>
    </p:spTree>
    <p:extLst>
      <p:ext uri="{BB962C8B-B14F-4D97-AF65-F5344CB8AC3E}">
        <p14:creationId xmlns:p14="http://schemas.microsoft.com/office/powerpoint/2010/main" val="235171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66806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5918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41857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5948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4827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7746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205710741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 name="Picture 2">
            <a:extLst>
              <a:ext uri="{FF2B5EF4-FFF2-40B4-BE49-F238E27FC236}">
                <a16:creationId xmlns:a16="http://schemas.microsoft.com/office/drawing/2014/main" id="{95E54E74-F366-2848-BEB3-9B41F6F182CA}"/>
              </a:ext>
            </a:extLst>
          </p:cNvPr>
          <p:cNvPicPr>
            <a:picLocks noChangeAspect="1"/>
          </p:cNvPicPr>
          <p:nvPr userDrawn="1"/>
        </p:nvPicPr>
        <p:blipFill>
          <a:blip r:embed="rId8"/>
          <a:stretch>
            <a:fillRect/>
          </a:stretch>
        </p:blipFill>
        <p:spPr>
          <a:xfrm>
            <a:off x="0" y="6623100"/>
            <a:ext cx="12192000" cy="254000"/>
          </a:xfrm>
          <a:prstGeom prst="rect">
            <a:avLst/>
          </a:prstGeom>
        </p:spPr>
      </p:pic>
      <p:sp>
        <p:nvSpPr>
          <p:cNvPr id="11" name="Slide Number Placeholder 5">
            <a:extLst>
              <a:ext uri="{FF2B5EF4-FFF2-40B4-BE49-F238E27FC236}">
                <a16:creationId xmlns:a16="http://schemas.microsoft.com/office/drawing/2014/main" id="{42FD4ADF-9930-B540-A57A-78538EA59913}"/>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156171111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3580012"/>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32772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09904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7351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6872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27/3/2023</a:t>
            </a:fld>
            <a:endParaRPr lang="x-none"/>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42077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30538503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DGpKMgKWb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Ozqq5rET9k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E0YbpciUxR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kkDi0WvoR4o"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youtu.be/ZdONPEyGknI"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7cEj_rE5Z-c"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youtu.be/IEvYDb7f7dk" TargetMode="External"/><Relationship Id="rId4" Type="http://schemas.openxmlformats.org/officeDocument/2006/relationships/hyperlink" Target="https://youtu.be/0k0odQZZlBI"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33C6F5-CE3A-4008-BC56-DBA1F76257E5}"/>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 t="56586" r="119" b="1277"/>
          <a:stretch/>
        </p:blipFill>
        <p:spPr bwMode="auto">
          <a:xfrm>
            <a:off x="-14516" y="-1"/>
            <a:ext cx="12206515"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03068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468954"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La </a:t>
              </a:r>
              <a:r>
                <a:rPr kumimoji="0" lang="en-US" altLang="en-US" sz="4800" b="1" i="0" u="none" strike="noStrike" cap="none" normalizeH="0" baseline="0" dirty="0" err="1">
                  <a:ln>
                    <a:noFill/>
                  </a:ln>
                  <a:solidFill>
                    <a:srgbClr val="FFFFFE"/>
                  </a:solidFill>
                  <a:effectLst/>
                  <a:latin typeface="Calibri" panose="020F0502020204030204" pitchFamily="34" charset="0"/>
                </a:rPr>
                <a:t>recuperación</a:t>
              </a:r>
              <a:r>
                <a:rPr kumimoji="0" lang="en-US" altLang="en-US" sz="4800" b="1" i="0" u="none" strike="noStrike" cap="none" normalizeH="0" dirty="0">
                  <a:ln>
                    <a:noFill/>
                  </a:ln>
                  <a:solidFill>
                    <a:srgbClr val="FFFFFE"/>
                  </a:solidFill>
                  <a:effectLst/>
                  <a:latin typeface="Calibri" panose="020F0502020204030204" pitchFamily="34" charset="0"/>
                </a:rPr>
                <a:t> y el derecho a la </a:t>
              </a:r>
              <a:r>
                <a:rPr kumimoji="0" lang="en-US" altLang="en-US" sz="4800" b="1" i="0" u="none" strike="noStrike" cap="none" normalizeH="0" dirty="0" err="1">
                  <a:ln>
                    <a:noFill/>
                  </a:ln>
                  <a:solidFill>
                    <a:srgbClr val="FFFFFE"/>
                  </a:solidFill>
                  <a:effectLst/>
                  <a:latin typeface="Calibri" panose="020F0502020204030204" pitchFamily="34" charset="0"/>
                </a:rPr>
                <a:t>salud</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2379" y="5809759"/>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50789"/>
            <a:ext cx="3376387"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baseline="0" dirty="0">
                <a:ln>
                  <a:noFill/>
                </a:ln>
                <a:solidFill>
                  <a:srgbClr val="FFFFFE"/>
                </a:solidFill>
                <a:effectLst/>
                <a:latin typeface="Calibri" panose="020F0502020204030204" pitchFamily="34" charset="0"/>
              </a:rPr>
              <a:t> del </a:t>
            </a:r>
            <a:r>
              <a:rPr kumimoji="0" lang="en-GB" altLang="en-US" sz="2800" b="0" u="none" strike="noStrike" cap="none" normalizeH="0" baseline="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16" name="Text Box 2">
            <a:extLst>
              <a:ext uri="{FF2B5EF4-FFF2-40B4-BE49-F238E27FC236}">
                <a16:creationId xmlns:a16="http://schemas.microsoft.com/office/drawing/2014/main" id="{2E5E10E5-E027-4D7D-9A44-3DD9E69055D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s-ES" altLang="en-US" sz="3000" dirty="0">
                <a:solidFill>
                  <a:srgbClr val="00B0F0"/>
                </a:solidFill>
                <a:latin typeface="Calibri" panose="020F0502020204030204" pitchFamily="34" charset="0"/>
              </a:rPr>
              <a:t>Formación básica de </a:t>
            </a:r>
            <a:r>
              <a:rPr lang="es-ES" altLang="en-US" sz="3000" dirty="0" err="1">
                <a:solidFill>
                  <a:srgbClr val="00B0F0"/>
                </a:solidFill>
                <a:latin typeface="Calibri" panose="020F0502020204030204" pitchFamily="34" charset="0"/>
              </a:rPr>
              <a:t>QualityRights</a:t>
            </a:r>
            <a:r>
              <a:rPr lang="es-ES" altLang="en-US" sz="3000" dirty="0">
                <a:solidFill>
                  <a:srgbClr val="00B0F0"/>
                </a:solidFill>
                <a:latin typeface="Calibri" panose="020F0502020204030204" pitchFamily="34" charset="0"/>
              </a:rPr>
              <a:t> de la OMS: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00B0F0"/>
                </a:solidFill>
                <a:latin typeface="Calibri" panose="020F0502020204030204" pitchFamily="34" charset="0"/>
              </a:rPr>
              <a:t>s</a:t>
            </a:r>
            <a:r>
              <a:rPr kumimoji="0" lang="en-GB" altLang="en-US" sz="3000" b="0" i="0" u="none" strike="noStrike" cap="none" normalizeH="0" baseline="0" dirty="0" err="1">
                <a:ln>
                  <a:noFill/>
                </a:ln>
                <a:solidFill>
                  <a:srgbClr val="00B0F0"/>
                </a:solidFill>
                <a:effectLst/>
                <a:latin typeface="Calibri" panose="020F0502020204030204" pitchFamily="34" charset="0"/>
              </a:rPr>
              <a:t>alud</a:t>
            </a:r>
            <a:r>
              <a:rPr kumimoji="0" lang="en-GB" altLang="en-US" sz="3000" b="0" i="0" u="none" strike="noStrike" cap="none" normalizeH="0" dirty="0">
                <a:ln>
                  <a:noFill/>
                </a:ln>
                <a:solidFill>
                  <a:srgbClr val="00B0F0"/>
                </a:solidFill>
                <a:effectLst/>
                <a:latin typeface="Calibri" panose="020F0502020204030204" pitchFamily="34" charset="0"/>
              </a:rPr>
              <a:t> mental </a:t>
            </a:r>
            <a:r>
              <a:rPr lang="en-GB" altLang="en-US" sz="3000" dirty="0">
                <a:solidFill>
                  <a:srgbClr val="00B0F0"/>
                </a:solidFill>
                <a:latin typeface="Calibri" panose="020F0502020204030204" pitchFamily="34" charset="0"/>
              </a:rPr>
              <a:t>y </a:t>
            </a:r>
            <a:r>
              <a:rPr lang="en-GB" altLang="en-US" sz="3000" dirty="0" err="1">
                <a:solidFill>
                  <a:srgbClr val="00B0F0"/>
                </a:solidFill>
                <a:latin typeface="Calibri" panose="020F0502020204030204" pitchFamily="34" charset="0"/>
              </a:rPr>
              <a:t>servicios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sociales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 Box 2">
            <a:extLst>
              <a:ext uri="{FF2B5EF4-FFF2-40B4-BE49-F238E27FC236}">
                <a16:creationId xmlns:a16="http://schemas.microsoft.com/office/drawing/2014/main" id="{23C38957-8F97-45B3-84EE-D59774EDD948}"/>
              </a:ext>
            </a:extLst>
          </p:cNvPr>
          <p:cNvSpPr txBox="1">
            <a:spLocks noChangeArrowheads="1"/>
          </p:cNvSpPr>
          <p:nvPr/>
        </p:nvSpPr>
        <p:spPr bwMode="auto">
          <a:xfrm>
            <a:off x="10685742" y="3148890"/>
            <a:ext cx="1573213"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Photo/Martine Perret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Imatge 3">
            <a:extLst>
              <a:ext uri="{FF2B5EF4-FFF2-40B4-BE49-F238E27FC236}">
                <a16:creationId xmlns:a16="http://schemas.microsoft.com/office/drawing/2014/main" id="{7A5635BF-C279-C9DE-A93C-F2ADFE3FE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507" y="5906688"/>
            <a:ext cx="1942900" cy="499956"/>
          </a:xfrm>
          <a:prstGeom prst="rect">
            <a:avLst/>
          </a:prstGeom>
        </p:spPr>
      </p:pic>
    </p:spTree>
    <p:extLst>
      <p:ext uri="{BB962C8B-B14F-4D97-AF65-F5344CB8AC3E}">
        <p14:creationId xmlns:p14="http://schemas.microsoft.com/office/powerpoint/2010/main" val="4274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p:txBody>
          <a:bodyPr>
            <a:normAutofit/>
          </a:bodyPr>
          <a:lstStyle/>
          <a:p>
            <a:pPr algn="just">
              <a:spcBef>
                <a:spcPts val="0"/>
              </a:spcBef>
              <a:spcAft>
                <a:spcPts val="600"/>
              </a:spcAft>
            </a:pPr>
            <a:r>
              <a:rPr lang="en-US" dirty="0"/>
              <a:t> </a:t>
            </a:r>
            <a:r>
              <a:rPr lang="es-ES" dirty="0"/>
              <a:t>La respuesta a la pregunta «¿Qué es la salud mental?» es fundamentalmente personal y subjetiva</a:t>
            </a:r>
            <a:r>
              <a:rPr lang="en-US" dirty="0"/>
              <a:t>. </a:t>
            </a:r>
          </a:p>
          <a:p>
            <a:pPr lvl="1" algn="just" fontAlgn="base">
              <a:lnSpc>
                <a:spcPct val="100000"/>
              </a:lnSpc>
              <a:spcAft>
                <a:spcPts val="600"/>
              </a:spcAft>
            </a:pPr>
            <a:r>
              <a:rPr lang="es-ES" sz="2200" dirty="0"/>
              <a:t>La sensación de bienestar interior.</a:t>
            </a:r>
          </a:p>
          <a:p>
            <a:pPr lvl="1" algn="just" fontAlgn="base"/>
            <a:r>
              <a:rPr lang="es-ES" sz="2200" dirty="0"/>
              <a:t>Sentirse en consonancia con las creencias y valores personales.</a:t>
            </a:r>
          </a:p>
          <a:p>
            <a:pPr lvl="1" algn="just" fontAlgn="base"/>
            <a:r>
              <a:rPr lang="es-ES" sz="2200" dirty="0"/>
              <a:t>Sentirse en paz con uno mismo.</a:t>
            </a:r>
          </a:p>
          <a:p>
            <a:pPr lvl="1" algn="just"/>
            <a:r>
              <a:rPr lang="es-ES" sz="2200" dirty="0"/>
              <a:t>Tener un sentimiento positivo y optimista hacia la vida</a:t>
            </a:r>
            <a:r>
              <a:rPr lang="en-US" sz="2200" dirty="0"/>
              <a:t>.</a:t>
            </a:r>
          </a:p>
          <a:p>
            <a:pPr marL="0" indent="0" algn="just">
              <a:buNone/>
            </a:pPr>
            <a:endParaRPr lang="en-US" dirty="0"/>
          </a:p>
          <a:p>
            <a:pPr algn="just"/>
            <a:endParaRPr lang="x-none" dirty="0"/>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p:txBody>
          <a:bodyPr>
            <a:noAutofit/>
          </a:bodyPr>
          <a:lstStyle/>
          <a:p>
            <a:r>
              <a:rPr lang="es-ES" dirty="0">
                <a:ea typeface="SimSun" panose="02010600030101010101" pitchFamily="2" charset="-122"/>
                <a:cs typeface="Calibri Light" panose="020F0302020204030204" pitchFamily="34" charset="0"/>
              </a:rPr>
              <a:t>Presentación: ¿Qué quiere decir salud mental? </a:t>
            </a:r>
            <a:r>
              <a:rPr lang="en-GB" dirty="0">
                <a:ea typeface="SimSun" panose="02010600030101010101" pitchFamily="2" charset="-122"/>
                <a:cs typeface="Calibri Light" panose="020F0302020204030204" pitchFamily="34" charset="0"/>
              </a:rPr>
              <a:t>- 1</a:t>
            </a:r>
            <a:endParaRPr lang="x-none" b="1" dirty="0">
              <a:cs typeface="Calibri Light" panose="020F0302020204030204" pitchFamily="34" charset="0"/>
            </a:endParaRPr>
          </a:p>
        </p:txBody>
      </p:sp>
    </p:spTree>
    <p:extLst>
      <p:ext uri="{BB962C8B-B14F-4D97-AF65-F5344CB8AC3E}">
        <p14:creationId xmlns:p14="http://schemas.microsoft.com/office/powerpoint/2010/main" val="7265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D52D0-3F41-42B1-9B20-0A02CCD27BFB}"/>
              </a:ext>
            </a:extLst>
          </p:cNvPr>
          <p:cNvSpPr>
            <a:spLocks noGrp="1"/>
          </p:cNvSpPr>
          <p:nvPr>
            <p:ph sz="quarter" idx="14"/>
          </p:nvPr>
        </p:nvSpPr>
        <p:spPr/>
        <p:txBody>
          <a:bodyPr/>
          <a:lstStyle/>
          <a:p>
            <a:pPr algn="just">
              <a:lnSpc>
                <a:spcPct val="115000"/>
              </a:lnSpc>
            </a:pPr>
            <a:r>
              <a:rPr lang="es-ES" b="1" dirty="0">
                <a:ea typeface="Times New Roman" panose="02020603050405020304" pitchFamily="18" charset="0"/>
                <a:cs typeface="Times New Roman" panose="02020603050405020304" pitchFamily="18" charset="0"/>
              </a:rPr>
              <a:t>Habría que evitar malentendidos del tipo:</a:t>
            </a:r>
          </a:p>
          <a:p>
            <a:pPr marL="0" indent="0" algn="just">
              <a:lnSpc>
                <a:spcPct val="115000"/>
              </a:lnSpc>
              <a:buNone/>
            </a:pPr>
            <a:endParaRPr lang="es-ES" b="1" dirty="0">
              <a:ea typeface="Times New Roman" panose="02020603050405020304" pitchFamily="18" charset="0"/>
              <a:cs typeface="Times New Roman" panose="02020603050405020304" pitchFamily="18" charset="0"/>
            </a:endParaRPr>
          </a:p>
          <a:p>
            <a:pPr algn="just">
              <a:lnSpc>
                <a:spcPct val="115000"/>
              </a:lnSpc>
            </a:pPr>
            <a:r>
              <a:rPr lang="es-ES" dirty="0">
                <a:ea typeface="Times New Roman" panose="02020603050405020304" pitchFamily="18" charset="0"/>
                <a:cs typeface="Times New Roman" panose="02020603050405020304" pitchFamily="18" charset="0"/>
              </a:rPr>
              <a:t>Salud mental equivale a la ausencia de enfermedad o de discapacidad mental.</a:t>
            </a:r>
          </a:p>
          <a:p>
            <a:pPr algn="just">
              <a:lnSpc>
                <a:spcPct val="115000"/>
              </a:lnSpc>
            </a:pPr>
            <a:r>
              <a:rPr lang="es-ES" dirty="0">
                <a:ea typeface="Times New Roman" panose="02020603050405020304" pitchFamily="18" charset="0"/>
                <a:cs typeface="Times New Roman" panose="02020603050405020304" pitchFamily="18" charset="0"/>
              </a:rPr>
              <a:t>La salud mental se puede definir de una manera objetiva.</a:t>
            </a:r>
          </a:p>
          <a:p>
            <a:pPr algn="just">
              <a:lnSpc>
                <a:spcPct val="115000"/>
              </a:lnSpc>
            </a:pPr>
            <a:r>
              <a:rPr lang="es-ES" dirty="0">
                <a:ea typeface="Times New Roman" panose="02020603050405020304" pitchFamily="18" charset="0"/>
                <a:cs typeface="Times New Roman" panose="02020603050405020304" pitchFamily="18" charset="0"/>
              </a:rPr>
              <a:t>Hay unos estándares o criterios específicos para determinar qué es una buena salud mental. </a:t>
            </a:r>
          </a:p>
        </p:txBody>
      </p:sp>
      <p:sp>
        <p:nvSpPr>
          <p:cNvPr id="2" name="Title 1">
            <a:extLst>
              <a:ext uri="{FF2B5EF4-FFF2-40B4-BE49-F238E27FC236}">
                <a16:creationId xmlns:a16="http://schemas.microsoft.com/office/drawing/2014/main" id="{56628987-A8E4-469D-A037-132EFCB21E45}"/>
              </a:ext>
            </a:extLst>
          </p:cNvPr>
          <p:cNvSpPr>
            <a:spLocks noGrp="1"/>
          </p:cNvSpPr>
          <p:nvPr>
            <p:ph type="title"/>
          </p:nvPr>
        </p:nvSpPr>
        <p:spPr>
          <a:xfrm>
            <a:off x="388630" y="514613"/>
            <a:ext cx="11021492" cy="459421"/>
          </a:xfrm>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b="1" dirty="0">
                <a:ea typeface="SimSun" panose="02010600030101010101" pitchFamily="2" charset="-122"/>
                <a:cs typeface="Calibri Light" panose="020F0302020204030204" pitchFamily="34" charset="0"/>
              </a:rPr>
              <a:t>- 2</a:t>
            </a:r>
            <a:endParaRPr lang="x-none" dirty="0"/>
          </a:p>
        </p:txBody>
      </p:sp>
    </p:spTree>
    <p:extLst>
      <p:ext uri="{BB962C8B-B14F-4D97-AF65-F5344CB8AC3E}">
        <p14:creationId xmlns:p14="http://schemas.microsoft.com/office/powerpoint/2010/main" val="49163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5416E-709B-4370-AA2D-BEF55B198A1D}"/>
              </a:ext>
            </a:extLst>
          </p:cNvPr>
          <p:cNvSpPr>
            <a:spLocks noGrp="1"/>
          </p:cNvSpPr>
          <p:nvPr>
            <p:ph sz="quarter" idx="14"/>
          </p:nvPr>
        </p:nvSpPr>
        <p:spPr/>
        <p:txBody>
          <a:bodyPr/>
          <a:lstStyle/>
          <a:p>
            <a:pPr algn="just"/>
            <a:r>
              <a:rPr lang="es-ES" sz="2000" dirty="0"/>
              <a:t>Intentar imponer una definición o unos estándares de buena salud mental aplicables a todo el mundo sería problemático.</a:t>
            </a:r>
            <a:r>
              <a:rPr lang="en-US" sz="2000" dirty="0"/>
              <a:t>. </a:t>
            </a:r>
          </a:p>
          <a:p>
            <a:pPr algn="just"/>
            <a:r>
              <a:rPr lang="es-ES" sz="2000" dirty="0"/>
              <a:t>Se podría emplear para imponer creencias, valores y normas sociales a otras personas y/o para señalar a las personas que no se ajustan a determinadas creencias, valores o normas sociales dominantes en la sociedad</a:t>
            </a:r>
            <a:r>
              <a:rPr lang="en-US" sz="2000" dirty="0"/>
              <a:t>. </a:t>
            </a:r>
          </a:p>
          <a:p>
            <a:pPr algn="just"/>
            <a:r>
              <a:rPr lang="es-ES" sz="2000" dirty="0"/>
              <a:t>Puede llevar a la exclusión, a la discriminación y también a la medicalización de algunos comportamientos considerados «anormales».</a:t>
            </a:r>
          </a:p>
          <a:p>
            <a:pPr algn="just"/>
            <a:r>
              <a:rPr lang="es-ES" sz="2000" dirty="0"/>
              <a:t>Este tipo de creencias, valores y normas pueden ser, entre otros, que las personas con una buena salud mental deben poder trabajar, casarse y formar una familia, que deben poder gestionar situaciones de mucha presión y que se deben poder defender en un entorno de trabajo competitivo</a:t>
            </a:r>
            <a:r>
              <a:rPr lang="en-US" sz="2000" dirty="0"/>
              <a:t>. </a:t>
            </a:r>
          </a:p>
          <a:p>
            <a:pPr algn="just"/>
            <a:r>
              <a:rPr lang="es-ES" sz="2000" dirty="0"/>
              <a:t>Este tipo de estándares se relacionan con expectativas sociales que tienen que ver con el rol de género o el rol social</a:t>
            </a:r>
            <a:r>
              <a:rPr lang="en-US" sz="2000" dirty="0"/>
              <a:t>. </a:t>
            </a:r>
            <a:endParaRPr lang="x-none" sz="2000" dirty="0"/>
          </a:p>
          <a:p>
            <a:pPr algn="just"/>
            <a:endParaRPr lang="x-none" sz="2000" dirty="0"/>
          </a:p>
          <a:p>
            <a:pPr algn="just"/>
            <a:endParaRPr lang="x-none" sz="2000" dirty="0"/>
          </a:p>
        </p:txBody>
      </p:sp>
      <p:sp>
        <p:nvSpPr>
          <p:cNvPr id="2" name="Title 1">
            <a:extLst>
              <a:ext uri="{FF2B5EF4-FFF2-40B4-BE49-F238E27FC236}">
                <a16:creationId xmlns:a16="http://schemas.microsoft.com/office/drawing/2014/main" id="{D681F3DF-C22F-4A11-B877-C8CC0A3FCA00}"/>
              </a:ext>
            </a:extLst>
          </p:cNvPr>
          <p:cNvSpPr>
            <a:spLocks noGrp="1"/>
          </p:cNvSpPr>
          <p:nvPr>
            <p:ph type="title"/>
          </p:nvPr>
        </p:nvSpPr>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dirty="0"/>
              <a:t>- 3</a:t>
            </a:r>
            <a:endParaRPr lang="x-none" dirty="0"/>
          </a:p>
        </p:txBody>
      </p:sp>
    </p:spTree>
    <p:extLst>
      <p:ext uri="{BB962C8B-B14F-4D97-AF65-F5344CB8AC3E}">
        <p14:creationId xmlns:p14="http://schemas.microsoft.com/office/powerpoint/2010/main" val="371353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E04501-0243-934B-8AE3-8E386CBD6830}"/>
              </a:ext>
            </a:extLst>
          </p:cNvPr>
          <p:cNvSpPr>
            <a:spLocks noGrp="1"/>
          </p:cNvSpPr>
          <p:nvPr>
            <p:ph type="body" sz="quarter" idx="13"/>
          </p:nvPr>
        </p:nvSpPr>
        <p:spPr/>
        <p:txBody>
          <a:bodyPr/>
          <a:lstStyle/>
          <a:p>
            <a:r>
              <a:rPr lang="es-ES" dirty="0"/>
              <a:t>Salud mental y diagnóstico </a:t>
            </a:r>
            <a:r>
              <a:rPr lang="en-GB" dirty="0"/>
              <a:t>(a)</a:t>
            </a:r>
            <a:endParaRPr lang="en-US" dirty="0"/>
          </a:p>
        </p:txBody>
      </p:sp>
      <p:sp>
        <p:nvSpPr>
          <p:cNvPr id="3" name="Content Placeholder 2">
            <a:extLst>
              <a:ext uri="{FF2B5EF4-FFF2-40B4-BE49-F238E27FC236}">
                <a16:creationId xmlns:a16="http://schemas.microsoft.com/office/drawing/2014/main" id="{64240C3D-2D67-4DCE-A229-B13EB0ABF0D9}"/>
              </a:ext>
            </a:extLst>
          </p:cNvPr>
          <p:cNvSpPr>
            <a:spLocks noGrp="1"/>
          </p:cNvSpPr>
          <p:nvPr>
            <p:ph sz="quarter" idx="14"/>
          </p:nvPr>
        </p:nvSpPr>
        <p:spPr/>
        <p:txBody>
          <a:bodyPr/>
          <a:lstStyle/>
          <a:p>
            <a:pPr algn="just">
              <a:spcAft>
                <a:spcPts val="600"/>
              </a:spcAft>
            </a:pPr>
            <a:r>
              <a:rPr lang="es-ES" dirty="0"/>
              <a:t>Como término médico, </a:t>
            </a:r>
            <a:r>
              <a:rPr lang="es-ES" i="1" dirty="0"/>
              <a:t>diagnósticos de salud mental, diagnósticos psiquiátricos o diagnósticos de trastorno mental,</a:t>
            </a:r>
            <a:r>
              <a:rPr lang="es-ES" dirty="0"/>
              <a:t> se emplea para describir patrones de experiencias y comportamientos que pueden generar malestar y/o se consideran difíciles de comprender</a:t>
            </a:r>
            <a:r>
              <a:rPr lang="en-GB" dirty="0"/>
              <a:t>. </a:t>
            </a:r>
          </a:p>
          <a:p>
            <a:pPr algn="just">
              <a:spcAft>
                <a:spcPts val="600"/>
              </a:spcAft>
            </a:pPr>
            <a:r>
              <a:rPr lang="es-ES" dirty="0"/>
              <a:t>Implica que lo que experimentan las personas son síntomas de enfermedad o problemas de salud.</a:t>
            </a:r>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F3CD44E9-A2EB-4717-A151-5062F14BDB33}"/>
              </a:ext>
            </a:extLst>
          </p:cNvPr>
          <p:cNvSpPr>
            <a:spLocks noGrp="1"/>
          </p:cNvSpPr>
          <p:nvPr>
            <p:ph type="title"/>
          </p:nvPr>
        </p:nvSpPr>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dirty="0"/>
              <a:t> 4</a:t>
            </a:r>
            <a:endParaRPr lang="x-none" dirty="0"/>
          </a:p>
        </p:txBody>
      </p:sp>
    </p:spTree>
    <p:extLst>
      <p:ext uri="{BB962C8B-B14F-4D97-AF65-F5344CB8AC3E}">
        <p14:creationId xmlns:p14="http://schemas.microsoft.com/office/powerpoint/2010/main" val="181934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3DDB36-6043-134B-A996-B688611E56CB}"/>
              </a:ext>
            </a:extLst>
          </p:cNvPr>
          <p:cNvSpPr>
            <a:spLocks noGrp="1"/>
          </p:cNvSpPr>
          <p:nvPr>
            <p:ph type="body" sz="quarter" idx="13"/>
          </p:nvPr>
        </p:nvSpPr>
        <p:spPr/>
        <p:txBody>
          <a:bodyPr/>
          <a:lstStyle/>
          <a:p>
            <a:r>
              <a:rPr lang="es-ES" dirty="0"/>
              <a:t>Salud mental y diagnóstico </a:t>
            </a:r>
            <a:r>
              <a:rPr lang="en-GB" dirty="0">
                <a:ea typeface="SimSun" panose="02010600030101010101" pitchFamily="2" charset="-122"/>
                <a:cs typeface="Calibri Light" panose="020F0302020204030204" pitchFamily="34" charset="0"/>
              </a:rPr>
              <a:t>(b)</a:t>
            </a:r>
            <a:endParaRPr lang="en-US" dirty="0"/>
          </a:p>
        </p:txBody>
      </p:sp>
      <p:sp>
        <p:nvSpPr>
          <p:cNvPr id="3" name="Content Placeholder 2">
            <a:extLst>
              <a:ext uri="{FF2B5EF4-FFF2-40B4-BE49-F238E27FC236}">
                <a16:creationId xmlns:a16="http://schemas.microsoft.com/office/drawing/2014/main" id="{4B10A9F3-6DE5-47A1-966A-0E702C09D2ED}"/>
              </a:ext>
            </a:extLst>
          </p:cNvPr>
          <p:cNvSpPr>
            <a:spLocks noGrp="1"/>
          </p:cNvSpPr>
          <p:nvPr>
            <p:ph sz="quarter" idx="14"/>
          </p:nvPr>
        </p:nvSpPr>
        <p:spPr/>
        <p:txBody>
          <a:bodyPr>
            <a:normAutofit/>
          </a:bodyPr>
          <a:lstStyle/>
          <a:p>
            <a:pPr marL="342900" marR="0" lvl="0" indent="-342900" algn="just">
              <a:lnSpc>
                <a:spcPct val="115000"/>
              </a:lnSpc>
              <a:spcBef>
                <a:spcPts val="0"/>
              </a:spcBef>
              <a:spcAft>
                <a:spcPts val="0"/>
              </a:spcAft>
              <a:buSzPts val="800"/>
              <a:buFont typeface="Calibri" panose="020F0502020204030204" pitchFamily="34" charset="0"/>
              <a:buChar char="●"/>
            </a:pPr>
            <a:r>
              <a:rPr lang="es-ES" dirty="0"/>
              <a:t>Algunas personas pueden encontrarlo útil porque les proporciona una explicación de sus problemas</a:t>
            </a:r>
            <a:r>
              <a:rPr lang="en-GB" dirty="0">
                <a:ea typeface="SimSun" panose="02010600030101010101" pitchFamily="2" charset="-122"/>
                <a:cs typeface="Times New Roman" panose="02020603050405020304" pitchFamily="18" charset="0"/>
              </a:rPr>
              <a:t>.</a:t>
            </a:r>
            <a:endParaRPr lang="x-none" dirty="0">
              <a:ea typeface="SimSun" panose="02010600030101010101" pitchFamily="2" charset="-122"/>
              <a:cs typeface="Times New Roman" panose="02020603050405020304" pitchFamily="18" charset="0"/>
            </a:endParaRPr>
          </a:p>
          <a:p>
            <a:pPr marL="342900" marR="0" lvl="0" indent="-342900" algn="just">
              <a:lnSpc>
                <a:spcPct val="115000"/>
              </a:lnSpc>
              <a:spcBef>
                <a:spcPts val="0"/>
              </a:spcBef>
              <a:spcAft>
                <a:spcPts val="0"/>
              </a:spcAft>
              <a:buSzPts val="800"/>
              <a:buFont typeface="Calibri" panose="020F0502020204030204" pitchFamily="34" charset="0"/>
              <a:buChar char="●"/>
            </a:pPr>
            <a:r>
              <a:rPr lang="es-ES" dirty="0"/>
              <a:t>Otros consideran que los diagnósticos estigmatizan a las personas porque implican que les pasa algo en el cerebro</a:t>
            </a:r>
            <a:r>
              <a:rPr lang="en-US" dirty="0"/>
              <a:t>. </a:t>
            </a:r>
          </a:p>
          <a:p>
            <a:pPr marL="342900" marR="0" lvl="0" indent="-342900" algn="just">
              <a:lnSpc>
                <a:spcPct val="115000"/>
              </a:lnSpc>
              <a:spcBef>
                <a:spcPts val="0"/>
              </a:spcBef>
              <a:spcAft>
                <a:spcPts val="0"/>
              </a:spcAft>
              <a:buSzPts val="800"/>
              <a:buFont typeface="Calibri" panose="020F0502020204030204" pitchFamily="34" charset="0"/>
              <a:buChar char="●"/>
            </a:pPr>
            <a:r>
              <a:rPr lang="es-ES" dirty="0"/>
              <a:t>Los diagnósticos se basan en un juicio de qué es un comportamiento «normal».</a:t>
            </a:r>
            <a:r>
              <a:rPr lang="en-US" dirty="0"/>
              <a:t> </a:t>
            </a:r>
            <a:r>
              <a:rPr lang="es-ES" dirty="0"/>
              <a:t>En ocasiones hay personas que reciben un diagnóstico psiquiátrico porque su comportamiento no es aceptado en su sociedad o cultura .</a:t>
            </a:r>
          </a:p>
          <a:p>
            <a:pPr marL="342900" marR="0" lvl="0" indent="-342900" algn="just">
              <a:lnSpc>
                <a:spcPct val="115000"/>
              </a:lnSpc>
              <a:spcBef>
                <a:spcPts val="0"/>
              </a:spcBef>
              <a:spcAft>
                <a:spcPts val="0"/>
              </a:spcAft>
              <a:buSzPts val="800"/>
              <a:buFont typeface="Calibri" panose="020F0502020204030204" pitchFamily="34" charset="0"/>
              <a:buChar char="●"/>
            </a:pPr>
            <a:r>
              <a:rPr lang="es-ES" dirty="0"/>
              <a:t>Algunas personas también piensan que el diagnóstico que les dan tiene un efecto negativo mayor en su vida y en su bienestar que el malestar emocional o las experiencias propiamente.</a:t>
            </a:r>
            <a:endParaRPr lang="x-none" dirty="0">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9E63A671-065C-41D1-8811-E37B6F0273EB}"/>
              </a:ext>
            </a:extLst>
          </p:cNvPr>
          <p:cNvSpPr>
            <a:spLocks noGrp="1"/>
          </p:cNvSpPr>
          <p:nvPr>
            <p:ph type="title"/>
          </p:nvPr>
        </p:nvSpPr>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dirty="0">
                <a:ea typeface="SimSun" panose="02010600030101010101" pitchFamily="2" charset="-122"/>
                <a:cs typeface="Calibri Light" panose="020F0302020204030204" pitchFamily="34" charset="0"/>
              </a:rPr>
              <a:t> 5</a:t>
            </a:r>
            <a:endParaRPr lang="x-none" dirty="0"/>
          </a:p>
        </p:txBody>
      </p:sp>
    </p:spTree>
    <p:extLst>
      <p:ext uri="{BB962C8B-B14F-4D97-AF65-F5344CB8AC3E}">
        <p14:creationId xmlns:p14="http://schemas.microsoft.com/office/powerpoint/2010/main" val="26767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BF50F9-B535-704F-AE95-8116B1B4A4E2}"/>
              </a:ext>
            </a:extLst>
          </p:cNvPr>
          <p:cNvSpPr>
            <a:spLocks noGrp="1"/>
          </p:cNvSpPr>
          <p:nvPr>
            <p:ph type="body" sz="quarter" idx="13"/>
          </p:nvPr>
        </p:nvSpPr>
        <p:spPr/>
        <p:txBody>
          <a:bodyPr/>
          <a:lstStyle/>
          <a:p>
            <a:r>
              <a:rPr lang="es-ES" dirty="0"/>
              <a:t>Salud mental y diagnóstico </a:t>
            </a:r>
            <a:r>
              <a:rPr lang="en-GB" dirty="0">
                <a:ea typeface="SimSun" panose="02010600030101010101" pitchFamily="2" charset="-122"/>
                <a:cs typeface="Calibri Light" panose="020F0302020204030204" pitchFamily="34" charset="0"/>
              </a:rPr>
              <a:t>(c)</a:t>
            </a:r>
            <a:endParaRPr lang="en-US" dirty="0"/>
          </a:p>
        </p:txBody>
      </p:sp>
      <p:sp>
        <p:nvSpPr>
          <p:cNvPr id="3" name="Content Placeholder 2">
            <a:extLst>
              <a:ext uri="{FF2B5EF4-FFF2-40B4-BE49-F238E27FC236}">
                <a16:creationId xmlns:a16="http://schemas.microsoft.com/office/drawing/2014/main" id="{D17F214D-14B4-44ED-B99A-E3B5F3C2D85D}"/>
              </a:ext>
            </a:extLst>
          </p:cNvPr>
          <p:cNvSpPr>
            <a:spLocks noGrp="1"/>
          </p:cNvSpPr>
          <p:nvPr>
            <p:ph sz="quarter" idx="14"/>
          </p:nvPr>
        </p:nvSpPr>
        <p:spPr/>
        <p:txBody>
          <a:bodyPr>
            <a:normAutofit/>
          </a:bodyPr>
          <a:lstStyle/>
          <a:p>
            <a:pPr marL="0" marR="0" indent="0" algn="just">
              <a:lnSpc>
                <a:spcPct val="115000"/>
              </a:lnSpc>
              <a:spcBef>
                <a:spcPts val="0"/>
              </a:spcBef>
              <a:spcAft>
                <a:spcPts val="1000"/>
              </a:spcAft>
              <a:buNone/>
            </a:pPr>
            <a:r>
              <a:rPr lang="es-ES" dirty="0"/>
              <a:t>Cada uno escoge maneras alternativas de pensar sobre su experiencia </a:t>
            </a:r>
            <a:r>
              <a:rPr lang="en-GB" dirty="0">
                <a:ea typeface="SimSun" panose="02010600030101010101" pitchFamily="2" charset="-122"/>
                <a:cs typeface="Arial" panose="020B0604020202020204" pitchFamily="34" charset="0"/>
              </a:rPr>
              <a:t>:</a:t>
            </a:r>
            <a:endParaRPr lang="en-US" dirty="0">
              <a:ea typeface="SimSun" panose="02010600030101010101" pitchFamily="2" charset="-122"/>
              <a:cs typeface="Arial" panose="020B0604020202020204" pitchFamily="34" charset="0"/>
            </a:endParaRPr>
          </a:p>
          <a:p>
            <a:pPr algn="just">
              <a:lnSpc>
                <a:spcPct val="115000"/>
              </a:lnSpc>
              <a:spcBef>
                <a:spcPts val="0"/>
              </a:spcBef>
              <a:spcAft>
                <a:spcPts val="1000"/>
              </a:spcAft>
            </a:pPr>
            <a:r>
              <a:rPr lang="es-ES" dirty="0"/>
              <a:t>Para muchas personas, lo que experimentan puede ser el resultado de uno o más acontecimientos traumáticos que han sufrido en la vida</a:t>
            </a:r>
            <a:r>
              <a:rPr lang="en-GB" dirty="0">
                <a:ea typeface="SimSun" panose="02010600030101010101" pitchFamily="2" charset="-122"/>
                <a:cs typeface="Times New Roman" panose="02020603050405020304" pitchFamily="18" charset="0"/>
              </a:rPr>
              <a:t>.</a:t>
            </a:r>
            <a:endParaRPr lang="en-US" dirty="0">
              <a:ea typeface="SimSun" panose="02010600030101010101" pitchFamily="2" charset="-122"/>
              <a:cs typeface="Times New Roman" panose="02020603050405020304" pitchFamily="18" charset="0"/>
            </a:endParaRPr>
          </a:p>
          <a:p>
            <a:pPr algn="just">
              <a:lnSpc>
                <a:spcPct val="115000"/>
              </a:lnSpc>
              <a:spcBef>
                <a:spcPts val="0"/>
              </a:spcBef>
              <a:spcAft>
                <a:spcPts val="1000"/>
              </a:spcAft>
            </a:pPr>
            <a:r>
              <a:rPr lang="es-ES" dirty="0"/>
              <a:t>También pueden explicar su malestar emocional como derivado o causado por un contexto difícil o eventos abrumadores</a:t>
            </a:r>
            <a:r>
              <a:rPr lang="en-GB" dirty="0">
                <a:ea typeface="SimSun" panose="02010600030101010101" pitchFamily="2" charset="-122"/>
                <a:cs typeface="Times New Roman" panose="02020603050405020304" pitchFamily="18" charset="0"/>
              </a:rPr>
              <a:t>.</a:t>
            </a:r>
            <a:endParaRPr lang="en-US" dirty="0">
              <a:ea typeface="SimSun" panose="02010600030101010101" pitchFamily="2" charset="-122"/>
              <a:cs typeface="Times New Roman" panose="02020603050405020304" pitchFamily="18" charset="0"/>
            </a:endParaRPr>
          </a:p>
          <a:p>
            <a:pPr algn="just">
              <a:lnSpc>
                <a:spcPct val="115000"/>
              </a:lnSpc>
              <a:spcBef>
                <a:spcPts val="0"/>
              </a:spcBef>
              <a:spcAft>
                <a:spcPts val="1000"/>
              </a:spcAft>
            </a:pPr>
            <a:r>
              <a:rPr lang="es-ES" dirty="0"/>
              <a:t>Otros encuentran en su experiencia un significado espiritual, cultural o de algún otro tipo</a:t>
            </a:r>
            <a:r>
              <a:rPr lang="en-GB" dirty="0">
                <a:ea typeface="SimSun" panose="02010600030101010101" pitchFamily="2" charset="-122"/>
                <a:cs typeface="Times New Roman" panose="02020603050405020304" pitchFamily="18" charset="0"/>
              </a:rPr>
              <a:t>.</a:t>
            </a:r>
            <a:endParaRPr lang="x-none" dirty="0">
              <a:ea typeface="SimSun" panose="02010600030101010101" pitchFamily="2" charset="-122"/>
              <a:cs typeface="Times New Roman" panose="02020603050405020304" pitchFamily="18" charset="0"/>
            </a:endParaRPr>
          </a:p>
          <a:p>
            <a:pPr algn="just"/>
            <a:endParaRPr lang="x-none" dirty="0"/>
          </a:p>
        </p:txBody>
      </p:sp>
      <p:sp>
        <p:nvSpPr>
          <p:cNvPr id="2" name="Title 1">
            <a:extLst>
              <a:ext uri="{FF2B5EF4-FFF2-40B4-BE49-F238E27FC236}">
                <a16:creationId xmlns:a16="http://schemas.microsoft.com/office/drawing/2014/main" id="{E80C37AA-C41A-416E-BD6C-9C263CB877B5}"/>
              </a:ext>
            </a:extLst>
          </p:cNvPr>
          <p:cNvSpPr>
            <a:spLocks noGrp="1"/>
          </p:cNvSpPr>
          <p:nvPr>
            <p:ph type="title"/>
          </p:nvPr>
        </p:nvSpPr>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b="1" dirty="0">
                <a:ea typeface="SimSun" panose="02010600030101010101" pitchFamily="2" charset="-122"/>
                <a:cs typeface="Calibri Light" panose="020F0302020204030204" pitchFamily="34" charset="0"/>
              </a:rPr>
              <a:t> 6</a:t>
            </a:r>
            <a:endParaRPr lang="x-none" dirty="0"/>
          </a:p>
        </p:txBody>
      </p:sp>
    </p:spTree>
    <p:extLst>
      <p:ext uri="{BB962C8B-B14F-4D97-AF65-F5344CB8AC3E}">
        <p14:creationId xmlns:p14="http://schemas.microsoft.com/office/powerpoint/2010/main" val="35329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D48D90-8467-3C43-A1FF-57E540376777}"/>
              </a:ext>
            </a:extLst>
          </p:cNvPr>
          <p:cNvSpPr>
            <a:spLocks noGrp="1"/>
          </p:cNvSpPr>
          <p:nvPr>
            <p:ph type="body" sz="quarter" idx="13"/>
          </p:nvPr>
        </p:nvSpPr>
        <p:spPr/>
        <p:txBody>
          <a:bodyPr/>
          <a:lstStyle/>
          <a:p>
            <a:r>
              <a:rPr lang="es-ES" dirty="0"/>
              <a:t>Salud mental y diagnóstico </a:t>
            </a:r>
            <a:r>
              <a:rPr lang="en-GB" dirty="0"/>
              <a:t>(d)</a:t>
            </a:r>
            <a:endParaRPr lang="en-US" dirty="0"/>
          </a:p>
        </p:txBody>
      </p:sp>
      <p:sp>
        <p:nvSpPr>
          <p:cNvPr id="3" name="Content Placeholder 2">
            <a:extLst>
              <a:ext uri="{FF2B5EF4-FFF2-40B4-BE49-F238E27FC236}">
                <a16:creationId xmlns:a16="http://schemas.microsoft.com/office/drawing/2014/main" id="{FE0CEEBD-417B-4E9C-BAD3-FF3B66A73389}"/>
              </a:ext>
            </a:extLst>
          </p:cNvPr>
          <p:cNvSpPr>
            <a:spLocks noGrp="1"/>
          </p:cNvSpPr>
          <p:nvPr>
            <p:ph sz="quarter" idx="14"/>
          </p:nvPr>
        </p:nvSpPr>
        <p:spPr/>
        <p:txBody>
          <a:bodyPr/>
          <a:lstStyle/>
          <a:p>
            <a:pPr algn="just"/>
            <a:r>
              <a:rPr lang="es-ES" dirty="0"/>
              <a:t>Estas formas alternativas de pensar pueden resultarles útiles a las personas, porque les puede ayudar a superar situaciones o experiencias difíciles</a:t>
            </a:r>
            <a:r>
              <a:rPr lang="en-GB" dirty="0"/>
              <a:t>. </a:t>
            </a:r>
            <a:endParaRPr lang="x-none" dirty="0"/>
          </a:p>
          <a:p>
            <a:pPr algn="just"/>
            <a:r>
              <a:rPr lang="es-ES" dirty="0"/>
              <a:t>Sin embargo, muchos profesionales del ámbito de la salud mental y otros ámbitos atribuyen la negativa de algunas personas a aceptar un diagnóstico de salud mental a su «falta de conciencia de la enfermedad»</a:t>
            </a:r>
            <a:r>
              <a:rPr lang="en-GB" dirty="0"/>
              <a:t>.</a:t>
            </a:r>
            <a:endParaRPr lang="x-none" dirty="0"/>
          </a:p>
          <a:p>
            <a:pPr algn="just"/>
            <a:r>
              <a:rPr lang="es-ES" dirty="0"/>
              <a:t>Las personas tienen el derecho a definir sus dificultades, su malestar emocional u otras experiencias de una manera que tenga sentido para ellas</a:t>
            </a:r>
            <a:r>
              <a:rPr lang="en-GB" dirty="0"/>
              <a:t>. </a:t>
            </a:r>
          </a:p>
          <a:p>
            <a:pPr algn="just"/>
            <a:r>
              <a:rPr lang="es-ES" dirty="0"/>
              <a:t>Las personas tienen el derecho a definir sus dificultades, su malestar emocional u otras experiencias de una manera que tenga sentido para ellas</a:t>
            </a:r>
            <a:r>
              <a:rPr lang="en-GB" dirty="0"/>
              <a:t>. </a:t>
            </a:r>
            <a:endParaRPr lang="x-none" dirty="0"/>
          </a:p>
        </p:txBody>
      </p:sp>
      <p:sp>
        <p:nvSpPr>
          <p:cNvPr id="7" name="Title 1">
            <a:extLst>
              <a:ext uri="{FF2B5EF4-FFF2-40B4-BE49-F238E27FC236}">
                <a16:creationId xmlns:a16="http://schemas.microsoft.com/office/drawing/2014/main" id="{E80C37AA-C41A-416E-BD6C-9C263CB877B5}"/>
              </a:ext>
            </a:extLst>
          </p:cNvPr>
          <p:cNvSpPr>
            <a:spLocks noGrp="1"/>
          </p:cNvSpPr>
          <p:nvPr>
            <p:ph type="title"/>
          </p:nvPr>
        </p:nvSpPr>
        <p:spPr>
          <a:xfrm>
            <a:off x="388630" y="514614"/>
            <a:ext cx="9792000" cy="432000"/>
          </a:xfrm>
        </p:spPr>
        <p:txBody>
          <a:bodyPr/>
          <a:lstStyle/>
          <a:p>
            <a:r>
              <a:rPr lang="es-ES" dirty="0">
                <a:ea typeface="SimSun" panose="02010600030101010101" pitchFamily="2" charset="-122"/>
                <a:cs typeface="Calibri Light" panose="020F0302020204030204" pitchFamily="34" charset="0"/>
              </a:rPr>
              <a:t>Presentación: ¿Qué quiere decir salud mental? -</a:t>
            </a:r>
            <a:r>
              <a:rPr lang="en-GB" b="1" dirty="0">
                <a:ea typeface="SimSun" panose="02010600030101010101" pitchFamily="2" charset="-122"/>
                <a:cs typeface="Calibri Light" panose="020F0302020204030204" pitchFamily="34" charset="0"/>
              </a:rPr>
              <a:t> </a:t>
            </a:r>
            <a:r>
              <a:rPr lang="en-GB" dirty="0">
                <a:ea typeface="SimSun" panose="02010600030101010101" pitchFamily="2" charset="-122"/>
                <a:cs typeface="Calibri Light" panose="020F0302020204030204" pitchFamily="34" charset="0"/>
              </a:rPr>
              <a:t>7</a:t>
            </a:r>
            <a:endParaRPr lang="x-none" dirty="0"/>
          </a:p>
        </p:txBody>
      </p:sp>
    </p:spTree>
    <p:extLst>
      <p:ext uri="{BB962C8B-B14F-4D97-AF65-F5344CB8AC3E}">
        <p14:creationId xmlns:p14="http://schemas.microsoft.com/office/powerpoint/2010/main" val="96970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5A76ACB-70D3-D649-96BC-509A969EDDFF}"/>
              </a:ext>
            </a:extLst>
          </p:cNvPr>
          <p:cNvSpPr>
            <a:spLocks noGrp="1"/>
          </p:cNvSpPr>
          <p:nvPr>
            <p:ph type="body" sz="quarter" idx="13"/>
          </p:nvPr>
        </p:nvSpPr>
        <p:spPr/>
        <p:txBody>
          <a:bodyPr/>
          <a:lstStyle/>
          <a:p>
            <a:r>
              <a:rPr lang="es-ES" dirty="0"/>
              <a:t>Interrelación entre salud mental y salud física </a:t>
            </a:r>
            <a:r>
              <a:rPr lang="en-GB" dirty="0"/>
              <a:t>(a)</a:t>
            </a:r>
            <a:endParaRPr lang="en-US" dirty="0"/>
          </a:p>
        </p:txBody>
      </p:sp>
      <p:sp>
        <p:nvSpPr>
          <p:cNvPr id="3" name="Content Placeholder 2">
            <a:extLst>
              <a:ext uri="{FF2B5EF4-FFF2-40B4-BE49-F238E27FC236}">
                <a16:creationId xmlns:a16="http://schemas.microsoft.com/office/drawing/2014/main" id="{BCEA3948-C622-4DD0-B998-7C8BE87BD035}"/>
              </a:ext>
            </a:extLst>
          </p:cNvPr>
          <p:cNvSpPr>
            <a:spLocks noGrp="1"/>
          </p:cNvSpPr>
          <p:nvPr>
            <p:ph sz="quarter" idx="14"/>
          </p:nvPr>
        </p:nvSpPr>
        <p:spPr>
          <a:xfrm>
            <a:off x="488145" y="1511188"/>
            <a:ext cx="11174412" cy="4500000"/>
          </a:xfrm>
        </p:spPr>
        <p:txBody>
          <a:bodyPr/>
          <a:lstStyle/>
          <a:p>
            <a:endParaRPr lang="en-GB" dirty="0"/>
          </a:p>
          <a:p>
            <a:endParaRPr lang="en-GB" dirty="0"/>
          </a:p>
          <a:p>
            <a:endParaRPr lang="en-GB" dirty="0"/>
          </a:p>
          <a:p>
            <a:pPr marL="0" indent="0" algn="ctr">
              <a:buNone/>
            </a:pPr>
            <a:r>
              <a:rPr lang="es-ES" sz="2500" b="1" i="1" dirty="0"/>
              <a:t>¿En qué medida vivir con una discapacidad o trastorno físico puede influir en la salud mental y el bienestar? </a:t>
            </a:r>
            <a:endParaRPr lang="x-none" dirty="0"/>
          </a:p>
        </p:txBody>
      </p:sp>
      <p:sp>
        <p:nvSpPr>
          <p:cNvPr id="2" name="Title 1">
            <a:extLst>
              <a:ext uri="{FF2B5EF4-FFF2-40B4-BE49-F238E27FC236}">
                <a16:creationId xmlns:a16="http://schemas.microsoft.com/office/drawing/2014/main" id="{B120CE68-A7C4-4C80-BBD5-3C585EA2DC2E}"/>
              </a:ext>
            </a:extLst>
          </p:cNvPr>
          <p:cNvSpPr>
            <a:spLocks noGrp="1"/>
          </p:cNvSpPr>
          <p:nvPr>
            <p:ph type="title"/>
          </p:nvPr>
        </p:nvSpPr>
        <p:spPr/>
        <p:txBody>
          <a:bodyPr/>
          <a:lstStyle/>
          <a:p>
            <a:r>
              <a:rPr lang="es-ES" dirty="0"/>
              <a:t>Presentación: ¿Qué quiere decir salud mental? -</a:t>
            </a:r>
            <a:r>
              <a:rPr lang="en-GB" dirty="0"/>
              <a:t> 8</a:t>
            </a:r>
            <a:endParaRPr lang="x-none" dirty="0"/>
          </a:p>
        </p:txBody>
      </p:sp>
    </p:spTree>
    <p:extLst>
      <p:ext uri="{BB962C8B-B14F-4D97-AF65-F5344CB8AC3E}">
        <p14:creationId xmlns:p14="http://schemas.microsoft.com/office/powerpoint/2010/main" val="15384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088E84-08B2-A048-9A9E-998B55E17243}"/>
              </a:ext>
            </a:extLst>
          </p:cNvPr>
          <p:cNvSpPr>
            <a:spLocks noGrp="1"/>
          </p:cNvSpPr>
          <p:nvPr>
            <p:ph type="body" sz="quarter" idx="13"/>
          </p:nvPr>
        </p:nvSpPr>
        <p:spPr/>
        <p:txBody>
          <a:bodyPr/>
          <a:lstStyle/>
          <a:p>
            <a:r>
              <a:rPr lang="es-ES" dirty="0"/>
              <a:t>Interrelación entre salud mental y salud física</a:t>
            </a:r>
            <a:r>
              <a:rPr lang="en-GB" dirty="0"/>
              <a:t>(b)</a:t>
            </a:r>
            <a:endParaRPr lang="en-US" dirty="0"/>
          </a:p>
        </p:txBody>
      </p:sp>
      <p:sp>
        <p:nvSpPr>
          <p:cNvPr id="3" name="Content Placeholder 2">
            <a:extLst>
              <a:ext uri="{FF2B5EF4-FFF2-40B4-BE49-F238E27FC236}">
                <a16:creationId xmlns:a16="http://schemas.microsoft.com/office/drawing/2014/main" id="{91DBE8FC-52C7-48F8-8A5C-04A54CD02190}"/>
              </a:ext>
            </a:extLst>
          </p:cNvPr>
          <p:cNvSpPr>
            <a:spLocks noGrp="1"/>
          </p:cNvSpPr>
          <p:nvPr>
            <p:ph sz="quarter" idx="14"/>
          </p:nvPr>
        </p:nvSpPr>
        <p:spPr/>
        <p:txBody>
          <a:bodyPr/>
          <a:lstStyle/>
          <a:p>
            <a:pPr algn="just"/>
            <a:r>
              <a:rPr lang="es-ES" dirty="0"/>
              <a:t>Aunque las personas con discapacidad o enfermedad física pueden afrontar los problemas de salud mental igual que el resto de personas, a menudo les resulta más difícil acceder al apoyo correspondiente</a:t>
            </a:r>
            <a:r>
              <a:rPr lang="en-GB" dirty="0"/>
              <a:t>. </a:t>
            </a:r>
          </a:p>
          <a:p>
            <a:pPr algn="just"/>
            <a:r>
              <a:rPr lang="es-ES" dirty="0"/>
              <a:t>Muchos profesionales de los servicios dan por hecho que el malestar emocional de una persona radica en su discapacidad física. Sin embargo, las tensiones relacionadas con el trabajo, las relaciones, los eventos de la vida y otros también afectan a las personas con discapacidad física</a:t>
            </a:r>
            <a:r>
              <a:rPr lang="en-GB" sz="2200" dirty="0"/>
              <a:t>. </a:t>
            </a:r>
          </a:p>
          <a:p>
            <a:pPr algn="just"/>
            <a:r>
              <a:rPr lang="es-ES" dirty="0"/>
              <a:t>Puede que los profesionales de los servicios reconozcan los problemas de salud mental que afronta una persona con discapacidad física, pero pueden pensar que no tienen suficientes conocimientos para darle el apoyo necesario</a:t>
            </a:r>
            <a:r>
              <a:rPr lang="en-GB" dirty="0"/>
              <a:t>.</a:t>
            </a:r>
          </a:p>
          <a:p>
            <a:pPr algn="just"/>
            <a:r>
              <a:rPr lang="es-ES" dirty="0"/>
              <a:t>Es muy importante que los servicios sociales y de salud mental dediquen la misma atención y apoyo a las necesidades de las personas con discapacidad o problemas físicos que dedican a las necesidades de otras personas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4F695D7-0E91-4DB1-8B9C-B7FF6629DDA2}"/>
              </a:ext>
            </a:extLst>
          </p:cNvPr>
          <p:cNvSpPr>
            <a:spLocks noGrp="1"/>
          </p:cNvSpPr>
          <p:nvPr>
            <p:ph type="title"/>
          </p:nvPr>
        </p:nvSpPr>
        <p:spPr/>
        <p:txBody>
          <a:bodyPr/>
          <a:lstStyle/>
          <a:p>
            <a:r>
              <a:rPr lang="es-ES" dirty="0"/>
              <a:t>Presentación: ¿Qué quiere decir salud mental? -</a:t>
            </a:r>
            <a:r>
              <a:rPr lang="en-GB" dirty="0"/>
              <a:t> 9</a:t>
            </a:r>
            <a:endParaRPr lang="x-none" dirty="0"/>
          </a:p>
        </p:txBody>
      </p:sp>
    </p:spTree>
    <p:extLst>
      <p:ext uri="{BB962C8B-B14F-4D97-AF65-F5344CB8AC3E}">
        <p14:creationId xmlns:p14="http://schemas.microsoft.com/office/powerpoint/2010/main" val="9078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E41A2-6F34-4BD5-9717-B0271723632C}"/>
              </a:ext>
            </a:extLst>
          </p:cNvPr>
          <p:cNvSpPr>
            <a:spLocks noGrp="1"/>
          </p:cNvSpPr>
          <p:nvPr>
            <p:ph sz="quarter" idx="14"/>
          </p:nvPr>
        </p:nvSpPr>
        <p:spPr/>
        <p:txBody>
          <a:bodyPr/>
          <a:lstStyle/>
          <a:p>
            <a:pPr lvl="0"/>
            <a:endParaRPr lang="en-GB" dirty="0"/>
          </a:p>
          <a:p>
            <a:pPr lvl="0"/>
            <a:endParaRPr lang="en-GB" dirty="0"/>
          </a:p>
          <a:p>
            <a:pPr marL="0" lvl="0" indent="0" algn="ctr">
              <a:buNone/>
            </a:pPr>
            <a:endParaRPr lang="en-GB" dirty="0"/>
          </a:p>
          <a:p>
            <a:pPr marL="0" lvl="0" indent="0" algn="ctr">
              <a:buNone/>
            </a:pPr>
            <a:r>
              <a:rPr lang="es-ES" sz="2500" b="1" i="1" dirty="0"/>
              <a:t>¿Qué os ayuda a sentiros bien mental y emocionalmente? </a:t>
            </a:r>
            <a:endParaRPr lang="x-none" dirty="0"/>
          </a:p>
        </p:txBody>
      </p:sp>
      <p:sp>
        <p:nvSpPr>
          <p:cNvPr id="2" name="Title 1">
            <a:extLst>
              <a:ext uri="{FF2B5EF4-FFF2-40B4-BE49-F238E27FC236}">
                <a16:creationId xmlns:a16="http://schemas.microsoft.com/office/drawing/2014/main" id="{733EC134-4EE3-46AE-8DE1-9DCC63C54582}"/>
              </a:ext>
            </a:extLst>
          </p:cNvPr>
          <p:cNvSpPr>
            <a:spLocks noGrp="1"/>
          </p:cNvSpPr>
          <p:nvPr>
            <p:ph type="title"/>
          </p:nvPr>
        </p:nvSpPr>
        <p:spPr>
          <a:xfrm>
            <a:off x="388630" y="514614"/>
            <a:ext cx="11200396" cy="419664"/>
          </a:xfrm>
        </p:spPr>
        <p:txBody>
          <a:bodyPr/>
          <a:lstStyle/>
          <a:p>
            <a:r>
              <a:rPr lang="es-ES" dirty="0"/>
              <a:t>Ejercicio 1.1: ¿Qué os ayuda a gozar de la salud mental y del bienestar? </a:t>
            </a:r>
            <a:r>
              <a:rPr lang="en-GB" dirty="0"/>
              <a:t>- 1 </a:t>
            </a:r>
            <a:endParaRPr lang="x-none" dirty="0"/>
          </a:p>
        </p:txBody>
      </p:sp>
    </p:spTree>
    <p:extLst>
      <p:ext uri="{BB962C8B-B14F-4D97-AF65-F5344CB8AC3E}">
        <p14:creationId xmlns:p14="http://schemas.microsoft.com/office/powerpoint/2010/main" val="15400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BFB679-F41F-48EC-A471-3EB0FC80B9A5}"/>
              </a:ext>
            </a:extLst>
          </p:cNvPr>
          <p:cNvSpPr/>
          <p:nvPr/>
        </p:nvSpPr>
        <p:spPr>
          <a:xfrm>
            <a:off x="422189" y="273497"/>
            <a:ext cx="11347622" cy="5416868"/>
          </a:xfrm>
          <a:prstGeom prst="rect">
            <a:avLst/>
          </a:prstGeom>
        </p:spPr>
        <p:txBody>
          <a:bodyPr wrap="square">
            <a:spAutoFit/>
          </a:bodyPr>
          <a:lstStyle/>
          <a:p>
            <a:pPr algn="just" fontAlgn="base"/>
            <a:endParaRPr lang="en-GB" sz="1000" b="1"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s-ES" sz="1400" b="1" dirty="0">
                <a:latin typeface="Calibri" panose="020F0502020204030204" pitchFamily="34" charset="0"/>
                <a:ea typeface="Times New Roman" panose="02020603050405020304" pitchFamily="18" charset="0"/>
                <a:cs typeface="Calibri" panose="020F0502020204030204" pitchFamily="34" charset="0"/>
              </a:rPr>
              <a:t>2022, ©Generalitat de Catalunya</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Commons</a:t>
            </a:r>
            <a:r>
              <a:rPr lang="es-ES" sz="1400" dirty="0">
                <a:latin typeface="Calibri Light" panose="020F0302020204030204" pitchFamily="34" charset="0"/>
                <a:ea typeface="Times New Roman" panose="02020603050405020304" pitchFamily="18" charset="0"/>
                <a:cs typeface="Calibri Light" panose="020F0302020204030204" pitchFamily="34" charset="0"/>
              </a:rPr>
              <a:t> CC BY-NC-SA 3.0  IGO, del texto original de la OMS escrito en inglés.</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traducción no es obra de la OMS, y por tanto no se hace responsable del contenido ni de la exactitud de la traducción. La edición original en inglés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Recovery</a:t>
            </a:r>
            <a:r>
              <a:rPr lang="es-ES" sz="1400" dirty="0">
                <a:latin typeface="Calibri Light" panose="020F0302020204030204" pitchFamily="34" charset="0"/>
                <a:ea typeface="Times New Roman" panose="02020603050405020304" pitchFamily="18" charset="0"/>
                <a:cs typeface="Calibri Light" panose="020F0302020204030204" pitchFamily="34" charset="0"/>
              </a:rPr>
              <a:t> and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the</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right</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to</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WHO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QualityRights</a:t>
            </a:r>
            <a:r>
              <a:rPr lang="es-ES" sz="1400" dirty="0">
                <a:latin typeface="Calibri Light" panose="020F0302020204030204" pitchFamily="34" charset="0"/>
                <a:ea typeface="Times New Roman" panose="02020603050405020304" pitchFamily="18" charset="0"/>
                <a:cs typeface="Calibri Light" panose="020F0302020204030204" pitchFamily="34" charset="0"/>
              </a:rPr>
              <a:t> Core training: mental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and social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services</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Course</a:t>
            </a:r>
            <a:r>
              <a:rPr lang="es-ES" sz="1400" dirty="0">
                <a:latin typeface="Calibri Light" panose="020F0302020204030204" pitchFamily="34" charset="0"/>
                <a:ea typeface="Times New Roman" panose="02020603050405020304" pitchFamily="18" charset="0"/>
                <a:cs typeface="Calibri Light" panose="020F0302020204030204" pitchFamily="34" charset="0"/>
              </a:rPr>
              <a:t> guide. Geneva: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World</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Organization</a:t>
            </a:r>
            <a:r>
              <a:rPr lang="es-ES" sz="1400" dirty="0">
                <a:latin typeface="Calibri Light" panose="020F0302020204030204" pitchFamily="34" charset="0"/>
                <a:ea typeface="Times New Roman" panose="02020603050405020304" pitchFamily="18" charset="0"/>
                <a:cs typeface="Calibri Light" panose="020F0302020204030204" pitchFamily="34" charset="0"/>
              </a:rPr>
              <a:t>; 2019 es el texto auténtico y vinculante.</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Edita: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Pacto Nacional de Salud Mental. Generalitat de Catalunya.</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Traducción: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Servicio de Planificación Lingüística del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Departament</a:t>
            </a:r>
            <a:r>
              <a:rPr lang="es-ES" sz="1400" dirty="0">
                <a:latin typeface="Calibri Light" panose="020F0302020204030204" pitchFamily="34" charset="0"/>
                <a:ea typeface="Times New Roman" panose="02020603050405020304" pitchFamily="18" charset="0"/>
                <a:cs typeface="Calibri Light" panose="020F0302020204030204" pitchFamily="34" charset="0"/>
              </a:rPr>
              <a:t> de Salut.</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Primera edición: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Octubre de 2022</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La guía del curso está disponible aquí: https://supportgirona.cat/es/quality-rights</a:t>
            </a:r>
          </a:p>
          <a:p>
            <a:pPr algn="just" fontAlgn="base"/>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UN Photo/Martine Perret</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p:txBody>
      </p:sp>
      <p:pic>
        <p:nvPicPr>
          <p:cNvPr id="4" name="Imatge 3">
            <a:extLst>
              <a:ext uri="{FF2B5EF4-FFF2-40B4-BE49-F238E27FC236}">
                <a16:creationId xmlns:a16="http://schemas.microsoft.com/office/drawing/2014/main" id="{F4FBE5B2-044F-D2AC-8B75-4E46D519B7E9}"/>
              </a:ext>
            </a:extLst>
          </p:cNvPr>
          <p:cNvPicPr>
            <a:picLocks noChangeAspect="1"/>
          </p:cNvPicPr>
          <p:nvPr/>
        </p:nvPicPr>
        <p:blipFill>
          <a:blip r:embed="rId3"/>
          <a:stretch>
            <a:fillRect/>
          </a:stretch>
        </p:blipFill>
        <p:spPr>
          <a:xfrm>
            <a:off x="505923" y="801843"/>
            <a:ext cx="1030313" cy="365792"/>
          </a:xfrm>
          <a:prstGeom prst="rect">
            <a:avLst/>
          </a:prstGeom>
        </p:spPr>
      </p:pic>
    </p:spTree>
    <p:extLst>
      <p:ext uri="{BB962C8B-B14F-4D97-AF65-F5344CB8AC3E}">
        <p14:creationId xmlns:p14="http://schemas.microsoft.com/office/powerpoint/2010/main" val="212306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A32B52-E311-2D4D-B9C9-F76790117DF3}"/>
              </a:ext>
            </a:extLst>
          </p:cNvPr>
          <p:cNvGraphicFramePr/>
          <p:nvPr>
            <p:extLst>
              <p:ext uri="{D42A27DB-BD31-4B8C-83A1-F6EECF244321}">
                <p14:modId xmlns:p14="http://schemas.microsoft.com/office/powerpoint/2010/main" val="499447615"/>
              </p:ext>
            </p:extLst>
          </p:nvPr>
        </p:nvGraphicFramePr>
        <p:xfrm>
          <a:off x="163975" y="1080428"/>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589895-DE7B-1344-8568-7E2A39B4604F}"/>
              </a:ext>
            </a:extLst>
          </p:cNvPr>
          <p:cNvSpPr txBox="1"/>
          <p:nvPr/>
        </p:nvSpPr>
        <p:spPr>
          <a:xfrm>
            <a:off x="5637415" y="1225571"/>
            <a:ext cx="1406601" cy="1815882"/>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mj-lt"/>
              </a:rPr>
              <a:t>Tener esperanzas sobre la vida y el futuro. </a:t>
            </a:r>
          </a:p>
          <a:p>
            <a:pPr marL="285750" indent="-285750">
              <a:buFont typeface="Arial" panose="020B0604020202020204" pitchFamily="34" charset="0"/>
              <a:buChar char="•"/>
            </a:pPr>
            <a:r>
              <a:rPr lang="es-ES" sz="1400" dirty="0">
                <a:latin typeface="+mj-lt"/>
              </a:rPr>
              <a:t>Tener el deseo de vivir una vida plena</a:t>
            </a:r>
          </a:p>
        </p:txBody>
      </p:sp>
      <p:sp>
        <p:nvSpPr>
          <p:cNvPr id="7" name="TextBox 6">
            <a:extLst>
              <a:ext uri="{FF2B5EF4-FFF2-40B4-BE49-F238E27FC236}">
                <a16:creationId xmlns:a16="http://schemas.microsoft.com/office/drawing/2014/main" id="{31DFFFCF-D178-3647-BD35-81B9DB985545}"/>
              </a:ext>
            </a:extLst>
          </p:cNvPr>
          <p:cNvSpPr txBox="1"/>
          <p:nvPr/>
        </p:nvSpPr>
        <p:spPr>
          <a:xfrm>
            <a:off x="0" y="1961799"/>
            <a:ext cx="1885950" cy="2893100"/>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mj-lt"/>
              </a:rPr>
              <a:t>Tener una autoestima positiva / tener confianza / estar contentos con quien somos / sentir que importamos. </a:t>
            </a:r>
          </a:p>
          <a:p>
            <a:pPr marL="285750" indent="-285750">
              <a:buFont typeface="Arial" panose="020B0604020202020204" pitchFamily="34" charset="0"/>
              <a:buChar char="•"/>
            </a:pPr>
            <a:r>
              <a:rPr lang="es-ES" sz="1400" dirty="0">
                <a:latin typeface="+mj-lt"/>
              </a:rPr>
              <a:t>Sentirse empoderado para poder manifestar la propia opinión. </a:t>
            </a:r>
          </a:p>
          <a:p>
            <a:pPr marL="285750" indent="-285750">
              <a:buFont typeface="Arial" panose="020B0604020202020204" pitchFamily="34" charset="0"/>
              <a:buChar char="•"/>
            </a:pPr>
            <a:r>
              <a:rPr lang="es-ES" sz="1400" dirty="0">
                <a:latin typeface="+mj-lt"/>
              </a:rPr>
              <a:t>Respetarse a uno mismo</a:t>
            </a:r>
          </a:p>
        </p:txBody>
      </p:sp>
      <p:sp>
        <p:nvSpPr>
          <p:cNvPr id="8" name="TextBox 7">
            <a:extLst>
              <a:ext uri="{FF2B5EF4-FFF2-40B4-BE49-F238E27FC236}">
                <a16:creationId xmlns:a16="http://schemas.microsoft.com/office/drawing/2014/main" id="{63B62B7E-C3C2-C443-BC02-3B807DACFE77}"/>
              </a:ext>
            </a:extLst>
          </p:cNvPr>
          <p:cNvSpPr txBox="1"/>
          <p:nvPr/>
        </p:nvSpPr>
        <p:spPr>
          <a:xfrm>
            <a:off x="2152650" y="4470942"/>
            <a:ext cx="2277093" cy="2031325"/>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mj-lt"/>
              </a:rPr>
              <a:t>Poder modelar la propia vida y la propia recuperación. </a:t>
            </a:r>
          </a:p>
          <a:p>
            <a:pPr marL="285750" indent="-285750">
              <a:buFont typeface="Arial" panose="020B0604020202020204" pitchFamily="34" charset="0"/>
              <a:buChar char="•"/>
            </a:pPr>
            <a:r>
              <a:rPr lang="es-ES" sz="1400" dirty="0">
                <a:latin typeface="+mj-lt"/>
              </a:rPr>
              <a:t>Tener voz en las decisiones de la comunidad. </a:t>
            </a:r>
          </a:p>
          <a:p>
            <a:pPr marL="285750" indent="-285750">
              <a:buFont typeface="Arial" panose="020B0604020202020204" pitchFamily="34" charset="0"/>
              <a:buChar char="•"/>
            </a:pPr>
            <a:r>
              <a:rPr lang="es-ES" sz="1400" dirty="0">
                <a:latin typeface="+mj-lt"/>
              </a:rPr>
              <a:t>Sentir que nuestros deseos se escuchan y respetan</a:t>
            </a:r>
          </a:p>
        </p:txBody>
      </p:sp>
      <p:sp>
        <p:nvSpPr>
          <p:cNvPr id="10" name="TextBox 9">
            <a:extLst>
              <a:ext uri="{FF2B5EF4-FFF2-40B4-BE49-F238E27FC236}">
                <a16:creationId xmlns:a16="http://schemas.microsoft.com/office/drawing/2014/main" id="{60658F29-63B2-8946-A9D7-E3D5E05D092C}"/>
              </a:ext>
            </a:extLst>
          </p:cNvPr>
          <p:cNvSpPr txBox="1"/>
          <p:nvPr/>
        </p:nvSpPr>
        <p:spPr>
          <a:xfrm>
            <a:off x="7044016" y="5042118"/>
            <a:ext cx="2560902" cy="1815882"/>
          </a:xfrm>
          <a:prstGeom prst="rect">
            <a:avLst/>
          </a:prstGeom>
          <a:noFill/>
        </p:spPr>
        <p:txBody>
          <a:bodyPr wrap="square" numCol="2" rtlCol="0">
            <a:spAutoFit/>
          </a:bodyPr>
          <a:lstStyle/>
          <a:p>
            <a:pPr marL="285750" indent="-285750">
              <a:buFont typeface="Arial" panose="020B0604020202020204" pitchFamily="34" charset="0"/>
              <a:buChar char="•"/>
            </a:pPr>
            <a:r>
              <a:rPr lang="es-ES" sz="1400" dirty="0">
                <a:latin typeface="+mj-lt"/>
              </a:rPr>
              <a:t>Comida y agua limpia.</a:t>
            </a:r>
          </a:p>
          <a:p>
            <a:pPr marL="285750" indent="-285750">
              <a:buFont typeface="Arial" panose="020B0604020202020204" pitchFamily="34" charset="0"/>
              <a:buChar char="•"/>
            </a:pPr>
            <a:r>
              <a:rPr lang="es-ES" sz="1400" dirty="0">
                <a:latin typeface="+mj-lt"/>
              </a:rPr>
              <a:t>Cobijo.</a:t>
            </a:r>
          </a:p>
          <a:p>
            <a:pPr marL="285750" indent="-285750">
              <a:buFont typeface="Arial" panose="020B0604020202020204" pitchFamily="34" charset="0"/>
              <a:buChar char="•"/>
            </a:pPr>
            <a:r>
              <a:rPr lang="es-ES" sz="1400" dirty="0">
                <a:latin typeface="+mj-lt"/>
              </a:rPr>
              <a:t>Ropa.</a:t>
            </a:r>
          </a:p>
          <a:p>
            <a:pPr marL="285750" indent="-285750">
              <a:buFont typeface="Arial" panose="020B0604020202020204" pitchFamily="34" charset="0"/>
              <a:buChar char="•"/>
            </a:pPr>
            <a:r>
              <a:rPr lang="es-ES" sz="1400" dirty="0">
                <a:latin typeface="+mj-lt"/>
              </a:rPr>
              <a:t>Atención de salud.</a:t>
            </a:r>
          </a:p>
          <a:p>
            <a:pPr marL="285750" indent="-285750">
              <a:buFont typeface="Arial" panose="020B0604020202020204" pitchFamily="34" charset="0"/>
              <a:buChar char="•"/>
            </a:pPr>
            <a:endParaRPr lang="es-ES" sz="1400" dirty="0">
              <a:latin typeface="+mj-lt"/>
            </a:endParaRPr>
          </a:p>
          <a:p>
            <a:endParaRPr lang="es-ES" sz="1400" dirty="0">
              <a:latin typeface="+mj-lt"/>
            </a:endParaRPr>
          </a:p>
          <a:p>
            <a:pPr marL="285750" indent="-285750">
              <a:buFont typeface="Arial" panose="020B0604020202020204" pitchFamily="34" charset="0"/>
              <a:buChar char="•"/>
            </a:pPr>
            <a:r>
              <a:rPr lang="es-ES" sz="1400" dirty="0">
                <a:latin typeface="+mj-lt"/>
              </a:rPr>
              <a:t>Seguridad económica.</a:t>
            </a:r>
          </a:p>
          <a:p>
            <a:pPr marL="285750" indent="-285750">
              <a:buFont typeface="Arial" panose="020B0604020202020204" pitchFamily="34" charset="0"/>
              <a:buChar char="•"/>
            </a:pPr>
            <a:r>
              <a:rPr lang="es-ES" sz="1400" dirty="0">
                <a:latin typeface="+mj-lt"/>
              </a:rPr>
              <a:t>Educación</a:t>
            </a:r>
          </a:p>
        </p:txBody>
      </p:sp>
      <p:sp>
        <p:nvSpPr>
          <p:cNvPr id="11" name="TextBox 10">
            <a:extLst>
              <a:ext uri="{FF2B5EF4-FFF2-40B4-BE49-F238E27FC236}">
                <a16:creationId xmlns:a16="http://schemas.microsoft.com/office/drawing/2014/main" id="{07EE5D15-35C6-8A47-B8C1-24B2E0E0EF3B}"/>
              </a:ext>
            </a:extLst>
          </p:cNvPr>
          <p:cNvSpPr txBox="1"/>
          <p:nvPr/>
        </p:nvSpPr>
        <p:spPr>
          <a:xfrm>
            <a:off x="9837730" y="3408349"/>
            <a:ext cx="1911854" cy="1815882"/>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mj-lt"/>
              </a:rPr>
              <a:t>Participar en actividades que nos compensen como personas.</a:t>
            </a:r>
          </a:p>
          <a:p>
            <a:pPr marL="285750" indent="-285750">
              <a:buFont typeface="Arial" panose="020B0604020202020204" pitchFamily="34" charset="0"/>
              <a:buChar char="•"/>
            </a:pPr>
            <a:r>
              <a:rPr lang="es-ES" sz="1400" dirty="0">
                <a:latin typeface="+mj-lt"/>
              </a:rPr>
              <a:t>Obtener satisfacción del trabajo o de otras actividades</a:t>
            </a:r>
          </a:p>
        </p:txBody>
      </p:sp>
      <p:sp>
        <p:nvSpPr>
          <p:cNvPr id="12" name="TextBox 11">
            <a:extLst>
              <a:ext uri="{FF2B5EF4-FFF2-40B4-BE49-F238E27FC236}">
                <a16:creationId xmlns:a16="http://schemas.microsoft.com/office/drawing/2014/main" id="{565DE7D1-73B5-A844-8DA2-2FC4A839DDDF}"/>
              </a:ext>
            </a:extLst>
          </p:cNvPr>
          <p:cNvSpPr txBox="1"/>
          <p:nvPr/>
        </p:nvSpPr>
        <p:spPr>
          <a:xfrm>
            <a:off x="9192474" y="1441014"/>
            <a:ext cx="1911854" cy="1384995"/>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mj-lt"/>
              </a:rPr>
              <a:t>Tener un sentimiento de pertenencia. </a:t>
            </a:r>
          </a:p>
          <a:p>
            <a:pPr marL="285750" indent="-285750">
              <a:buFont typeface="Arial" panose="020B0604020202020204" pitchFamily="34" charset="0"/>
              <a:buChar char="•"/>
            </a:pPr>
            <a:r>
              <a:rPr lang="es-ES" sz="1400" dirty="0">
                <a:latin typeface="+mj-lt"/>
              </a:rPr>
              <a:t>Tener un vínculo emocional con familiares y amigos</a:t>
            </a:r>
          </a:p>
        </p:txBody>
      </p:sp>
      <p:sp>
        <p:nvSpPr>
          <p:cNvPr id="13" name="Title 1">
            <a:extLst>
              <a:ext uri="{FF2B5EF4-FFF2-40B4-BE49-F238E27FC236}">
                <a16:creationId xmlns:a16="http://schemas.microsoft.com/office/drawing/2014/main" id="{733EC134-4EE3-46AE-8DE1-9DCC63C54582}"/>
              </a:ext>
            </a:extLst>
          </p:cNvPr>
          <p:cNvSpPr>
            <a:spLocks noGrp="1"/>
          </p:cNvSpPr>
          <p:nvPr>
            <p:ph type="title"/>
          </p:nvPr>
        </p:nvSpPr>
        <p:spPr>
          <a:xfrm>
            <a:off x="388630" y="514614"/>
            <a:ext cx="11200396" cy="419664"/>
          </a:xfrm>
        </p:spPr>
        <p:txBody>
          <a:bodyPr/>
          <a:lstStyle/>
          <a:p>
            <a:r>
              <a:rPr lang="es-ES" dirty="0"/>
              <a:t>Ejercicio 1.1: ¿Qué os ayuda a gozar de la salud mental y del bienestar? </a:t>
            </a:r>
            <a:r>
              <a:rPr lang="en-GB" dirty="0"/>
              <a:t>- 2 </a:t>
            </a:r>
            <a:endParaRPr lang="x-none" dirty="0"/>
          </a:p>
        </p:txBody>
      </p:sp>
    </p:spTree>
    <p:extLst>
      <p:ext uri="{BB962C8B-B14F-4D97-AF65-F5344CB8AC3E}">
        <p14:creationId xmlns:p14="http://schemas.microsoft.com/office/powerpoint/2010/main" val="197690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8018F8-7752-9643-87BE-1806984FC2B5}"/>
              </a:ext>
            </a:extLst>
          </p:cNvPr>
          <p:cNvSpPr>
            <a:spLocks noGrp="1"/>
          </p:cNvSpPr>
          <p:nvPr>
            <p:ph type="body" sz="quarter" idx="13"/>
          </p:nvPr>
        </p:nvSpPr>
        <p:spPr>
          <a:xfrm>
            <a:off x="507207" y="1382042"/>
            <a:ext cx="11174400" cy="360000"/>
          </a:xfrm>
        </p:spPr>
        <p:txBody>
          <a:bodyPr/>
          <a:lstStyle/>
          <a:p>
            <a:r>
              <a:rPr lang="es-ES" dirty="0"/>
              <a:t>¿Qué puede afectar de una manera negativa en la salud mental y el bienestar? </a:t>
            </a:r>
            <a:r>
              <a:rPr lang="en-US" dirty="0"/>
              <a:t>(a)</a:t>
            </a:r>
          </a:p>
        </p:txBody>
      </p:sp>
      <p:sp>
        <p:nvSpPr>
          <p:cNvPr id="3" name="Content Placeholder 2">
            <a:extLst>
              <a:ext uri="{FF2B5EF4-FFF2-40B4-BE49-F238E27FC236}">
                <a16:creationId xmlns:a16="http://schemas.microsoft.com/office/drawing/2014/main" id="{63A3BE60-A2F7-4C73-A790-9EF759F98D29}"/>
              </a:ext>
            </a:extLst>
          </p:cNvPr>
          <p:cNvSpPr>
            <a:spLocks noGrp="1"/>
          </p:cNvSpPr>
          <p:nvPr>
            <p:ph sz="quarter" idx="14"/>
          </p:nvPr>
        </p:nvSpPr>
        <p:spPr>
          <a:xfrm>
            <a:off x="507195" y="1771650"/>
            <a:ext cx="11174412" cy="4239538"/>
          </a:xfrm>
        </p:spPr>
        <p:txBody>
          <a:bodyPr/>
          <a:lstStyle/>
          <a:p>
            <a:endParaRPr lang="en-US" dirty="0"/>
          </a:p>
          <a:p>
            <a:pPr marL="0" indent="0" algn="ctr">
              <a:buNone/>
            </a:pPr>
            <a:endParaRPr lang="en-US" b="1" i="1" dirty="0"/>
          </a:p>
          <a:p>
            <a:pPr marL="0" indent="0" algn="ctr">
              <a:buNone/>
            </a:pPr>
            <a:endParaRPr lang="en-US" b="1" i="1" dirty="0"/>
          </a:p>
          <a:p>
            <a:pPr marL="0" indent="0" algn="ctr">
              <a:buNone/>
            </a:pPr>
            <a:r>
              <a:rPr lang="es-ES" sz="2500" b="1" i="1" dirty="0"/>
              <a:t>¿Cuáles son los factores que pueden tener un efecto negativo o actuar como obstáculos para la salud mental y el bienestar? </a:t>
            </a:r>
            <a:endParaRPr lang="x-none" dirty="0"/>
          </a:p>
        </p:txBody>
      </p:sp>
      <p:sp>
        <p:nvSpPr>
          <p:cNvPr id="2" name="Title 1">
            <a:extLst>
              <a:ext uri="{FF2B5EF4-FFF2-40B4-BE49-F238E27FC236}">
                <a16:creationId xmlns:a16="http://schemas.microsoft.com/office/drawing/2014/main" id="{8FADA645-E552-4828-80FE-F82850FDCEA8}"/>
              </a:ext>
            </a:extLst>
          </p:cNvPr>
          <p:cNvSpPr>
            <a:spLocks noGrp="1"/>
          </p:cNvSpPr>
          <p:nvPr>
            <p:ph type="title"/>
          </p:nvPr>
        </p:nvSpPr>
        <p:spPr>
          <a:xfrm>
            <a:off x="388630" y="514613"/>
            <a:ext cx="11339544" cy="439543"/>
          </a:xfrm>
        </p:spPr>
        <p:txBody>
          <a:bodyPr/>
          <a:lstStyle/>
          <a:p>
            <a:r>
              <a:rPr lang="es-ES" dirty="0"/>
              <a:t>Presentación: La protección y la promoción de la salud mental y del bienestar </a:t>
            </a:r>
            <a:r>
              <a:rPr lang="en-US" dirty="0"/>
              <a:t>-1</a:t>
            </a:r>
            <a:endParaRPr lang="x-none" dirty="0"/>
          </a:p>
        </p:txBody>
      </p:sp>
    </p:spTree>
    <p:extLst>
      <p:ext uri="{BB962C8B-B14F-4D97-AF65-F5344CB8AC3E}">
        <p14:creationId xmlns:p14="http://schemas.microsoft.com/office/powerpoint/2010/main" val="11403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257BE8-77FB-2A46-B4F1-D322E3336F3D}"/>
              </a:ext>
            </a:extLst>
          </p:cNvPr>
          <p:cNvSpPr>
            <a:spLocks noGrp="1"/>
          </p:cNvSpPr>
          <p:nvPr>
            <p:ph type="body" sz="quarter" idx="13"/>
          </p:nvPr>
        </p:nvSpPr>
        <p:spPr>
          <a:xfrm>
            <a:off x="507207" y="1396557"/>
            <a:ext cx="11174400" cy="360000"/>
          </a:xfrm>
        </p:spPr>
        <p:txBody>
          <a:bodyPr/>
          <a:lstStyle/>
          <a:p>
            <a:r>
              <a:rPr lang="es-ES" dirty="0"/>
              <a:t>¿Qué puede afectar de una manera negativa en la salud mental y el bienestar? </a:t>
            </a:r>
            <a:r>
              <a:rPr lang="en-US" dirty="0"/>
              <a:t>(b)</a:t>
            </a:r>
          </a:p>
        </p:txBody>
      </p:sp>
      <p:sp>
        <p:nvSpPr>
          <p:cNvPr id="3" name="Content Placeholder 2">
            <a:extLst>
              <a:ext uri="{FF2B5EF4-FFF2-40B4-BE49-F238E27FC236}">
                <a16:creationId xmlns:a16="http://schemas.microsoft.com/office/drawing/2014/main" id="{68B97AE7-0E6F-491D-9EB7-BEF3D8E148E9}"/>
              </a:ext>
            </a:extLst>
          </p:cNvPr>
          <p:cNvSpPr>
            <a:spLocks noGrp="1"/>
          </p:cNvSpPr>
          <p:nvPr>
            <p:ph sz="quarter" idx="14"/>
          </p:nvPr>
        </p:nvSpPr>
        <p:spPr>
          <a:xfrm>
            <a:off x="507195" y="1733550"/>
            <a:ext cx="11174412" cy="4277638"/>
          </a:xfrm>
        </p:spPr>
        <p:txBody>
          <a:bodyPr/>
          <a:lstStyle/>
          <a:p>
            <a:pPr algn="just"/>
            <a:endParaRPr lang="en-US" dirty="0"/>
          </a:p>
          <a:p>
            <a:pPr algn="just"/>
            <a:r>
              <a:rPr lang="es-ES" dirty="0"/>
              <a:t>Hay muchos factores que influyen en la salud mental y el bienestar. Algunos los podemos controlar y otros, no. Es muy importante tener en cuenta que los factores sociales son fundamentales para la salud mental y el bienestar</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6AD5B362-35F0-4D35-BB5F-8918A42AAC4C}"/>
              </a:ext>
            </a:extLst>
          </p:cNvPr>
          <p:cNvSpPr>
            <a:spLocks noGrp="1"/>
          </p:cNvSpPr>
          <p:nvPr>
            <p:ph type="title"/>
          </p:nvPr>
        </p:nvSpPr>
        <p:spPr>
          <a:xfrm>
            <a:off x="388630" y="514614"/>
            <a:ext cx="11319666" cy="419664"/>
          </a:xfrm>
        </p:spPr>
        <p:txBody>
          <a:bodyPr/>
          <a:lstStyle/>
          <a:p>
            <a:r>
              <a:rPr lang="es-ES" dirty="0"/>
              <a:t>Presentación: La protección y la promoción de la salud mental y del bienestar </a:t>
            </a:r>
            <a:r>
              <a:rPr lang="en-US" dirty="0"/>
              <a:t>-2</a:t>
            </a:r>
            <a:endParaRPr lang="x-none" dirty="0"/>
          </a:p>
        </p:txBody>
      </p:sp>
    </p:spTree>
    <p:extLst>
      <p:ext uri="{BB962C8B-B14F-4D97-AF65-F5344CB8AC3E}">
        <p14:creationId xmlns:p14="http://schemas.microsoft.com/office/powerpoint/2010/main" val="20124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878B93-3601-ED43-B71D-7E62E4EC2DAC}"/>
              </a:ext>
            </a:extLst>
          </p:cNvPr>
          <p:cNvSpPr>
            <a:spLocks noGrp="1"/>
          </p:cNvSpPr>
          <p:nvPr>
            <p:ph type="body" sz="quarter" idx="13"/>
          </p:nvPr>
        </p:nvSpPr>
        <p:spPr>
          <a:xfrm>
            <a:off x="507207" y="1396556"/>
            <a:ext cx="11174400" cy="360000"/>
          </a:xfrm>
        </p:spPr>
        <p:txBody>
          <a:bodyPr/>
          <a:lstStyle/>
          <a:p>
            <a:r>
              <a:rPr lang="es-ES" dirty="0"/>
              <a:t>¿Qué puede afectar de una manera negativa en la salud mental y el bienestar? </a:t>
            </a:r>
            <a:r>
              <a:rPr lang="en-US" dirty="0"/>
              <a:t>(c)</a:t>
            </a:r>
          </a:p>
        </p:txBody>
      </p:sp>
      <p:sp>
        <p:nvSpPr>
          <p:cNvPr id="3" name="Content Placeholder 2">
            <a:extLst>
              <a:ext uri="{FF2B5EF4-FFF2-40B4-BE49-F238E27FC236}">
                <a16:creationId xmlns:a16="http://schemas.microsoft.com/office/drawing/2014/main" id="{A1665B2B-557D-436B-86CC-CCB0E713E124}"/>
              </a:ext>
            </a:extLst>
          </p:cNvPr>
          <p:cNvSpPr>
            <a:spLocks noGrp="1"/>
          </p:cNvSpPr>
          <p:nvPr>
            <p:ph sz="quarter" idx="14"/>
          </p:nvPr>
        </p:nvSpPr>
        <p:spPr>
          <a:xfrm>
            <a:off x="507195" y="1901370"/>
            <a:ext cx="11174412" cy="4109817"/>
          </a:xfrm>
        </p:spPr>
        <p:txBody>
          <a:bodyPr/>
          <a:lstStyle/>
          <a:p>
            <a:pPr algn="just"/>
            <a:r>
              <a:rPr lang="es-ES" b="1" dirty="0"/>
              <a:t>Pobreza:</a:t>
            </a:r>
            <a:r>
              <a:rPr lang="es-ES" dirty="0"/>
              <a:t> no disponer de unos ingresos suficientes para satisfacer las necesidades básicas </a:t>
            </a:r>
          </a:p>
          <a:p>
            <a:pPr algn="just"/>
            <a:r>
              <a:rPr lang="es-ES" b="1" dirty="0"/>
              <a:t>Desigualdad: </a:t>
            </a:r>
            <a:r>
              <a:rPr lang="es-ES" dirty="0"/>
              <a:t>las disparidades y desigualdades entre los diversos grupos de personas que integran la sociedad pueden afectar a la salud mental y al bienestar</a:t>
            </a:r>
            <a:r>
              <a:rPr lang="en-GB" sz="2200" dirty="0"/>
              <a:t>. </a:t>
            </a:r>
          </a:p>
          <a:p>
            <a:pPr algn="just"/>
            <a:r>
              <a:rPr lang="es-ES" b="1" dirty="0"/>
              <a:t>Aislamiento social y soledad</a:t>
            </a:r>
            <a:r>
              <a:rPr lang="es-ES" dirty="0"/>
              <a:t>: las personas que viven en comunidades que no son inclusivas tienen una sensación de marginación y exclusión que afecta negativamente su salud mental y bienestar</a:t>
            </a:r>
            <a:r>
              <a:rPr lang="en-GB" dirty="0"/>
              <a:t>. </a:t>
            </a:r>
          </a:p>
          <a:p>
            <a:pPr algn="just"/>
            <a:r>
              <a:rPr lang="es-ES" b="1" dirty="0"/>
              <a:t>Bajo nivel de estudios</a:t>
            </a:r>
            <a:r>
              <a:rPr lang="es-ES" dirty="0"/>
              <a:t>: un bajo nivel de estudios reduce las oportunidades de participar de una manera activa y completa en la sociedad .</a:t>
            </a:r>
          </a:p>
          <a:p>
            <a:pPr algn="just"/>
            <a:r>
              <a:rPr lang="es-ES" b="1" dirty="0"/>
              <a:t>Cambios sociales rápidos</a:t>
            </a:r>
            <a:r>
              <a:rPr lang="es-ES" dirty="0"/>
              <a:t>: que la sociedad cambie rápidamente puede influir en los valores sociales, las creencias y los comportamientos, y esto puede afectar nuestro bienestar y la manera en que vivimos</a:t>
            </a:r>
            <a:r>
              <a:rPr lang="en-GB" sz="2200" dirty="0"/>
              <a:t>. </a:t>
            </a:r>
            <a:endParaRPr lang="x-none" sz="2200" dirty="0"/>
          </a:p>
          <a:p>
            <a:pPr algn="just"/>
            <a:endParaRPr lang="en-GB" dirty="0"/>
          </a:p>
          <a:p>
            <a:pPr lvl="1" algn="just"/>
            <a:endParaRPr lang="en-GB" dirty="0"/>
          </a:p>
          <a:p>
            <a:pPr algn="just"/>
            <a:endParaRPr lang="x-none" dirty="0"/>
          </a:p>
        </p:txBody>
      </p:sp>
      <p:sp>
        <p:nvSpPr>
          <p:cNvPr id="2" name="Title 1">
            <a:extLst>
              <a:ext uri="{FF2B5EF4-FFF2-40B4-BE49-F238E27FC236}">
                <a16:creationId xmlns:a16="http://schemas.microsoft.com/office/drawing/2014/main" id="{865D619F-7B4B-44D8-84C7-A20FD7D77A0C}"/>
              </a:ext>
            </a:extLst>
          </p:cNvPr>
          <p:cNvSpPr>
            <a:spLocks noGrp="1"/>
          </p:cNvSpPr>
          <p:nvPr>
            <p:ph type="title"/>
          </p:nvPr>
        </p:nvSpPr>
        <p:spPr>
          <a:xfrm>
            <a:off x="388629" y="514613"/>
            <a:ext cx="11101005" cy="439543"/>
          </a:xfrm>
        </p:spPr>
        <p:txBody>
          <a:bodyPr/>
          <a:lstStyle/>
          <a:p>
            <a:r>
              <a:rPr lang="es-ES" dirty="0"/>
              <a:t>Presentación: La protección y la promoción de la salud mental y del bienestar </a:t>
            </a:r>
            <a:r>
              <a:rPr lang="en-US" dirty="0"/>
              <a:t>-3</a:t>
            </a:r>
            <a:endParaRPr lang="x-none" dirty="0"/>
          </a:p>
        </p:txBody>
      </p:sp>
    </p:spTree>
    <p:extLst>
      <p:ext uri="{BB962C8B-B14F-4D97-AF65-F5344CB8AC3E}">
        <p14:creationId xmlns:p14="http://schemas.microsoft.com/office/powerpoint/2010/main" val="111545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1C71D-F681-CA4D-BEAB-C7B0412DFA7C}"/>
              </a:ext>
            </a:extLst>
          </p:cNvPr>
          <p:cNvSpPr>
            <a:spLocks noGrp="1"/>
          </p:cNvSpPr>
          <p:nvPr>
            <p:ph type="body" sz="quarter" idx="13"/>
          </p:nvPr>
        </p:nvSpPr>
        <p:spPr>
          <a:xfrm>
            <a:off x="507207" y="1367528"/>
            <a:ext cx="11174400" cy="360000"/>
          </a:xfrm>
        </p:spPr>
        <p:txBody>
          <a:bodyPr/>
          <a:lstStyle/>
          <a:p>
            <a:r>
              <a:rPr lang="es-ES" dirty="0"/>
              <a:t>¿Qué puede afectar de una manera negativa en la salud mental y el bienestar? </a:t>
            </a:r>
            <a:r>
              <a:rPr lang="en-US" dirty="0"/>
              <a:t>(d)</a:t>
            </a:r>
          </a:p>
        </p:txBody>
      </p:sp>
      <p:sp>
        <p:nvSpPr>
          <p:cNvPr id="2" name="Title 1">
            <a:extLst>
              <a:ext uri="{FF2B5EF4-FFF2-40B4-BE49-F238E27FC236}">
                <a16:creationId xmlns:a16="http://schemas.microsoft.com/office/drawing/2014/main" id="{ACEE9C09-55F2-4395-B485-534D2C5398D7}"/>
              </a:ext>
            </a:extLst>
          </p:cNvPr>
          <p:cNvSpPr>
            <a:spLocks noGrp="1"/>
          </p:cNvSpPr>
          <p:nvPr>
            <p:ph type="title"/>
          </p:nvPr>
        </p:nvSpPr>
        <p:spPr>
          <a:xfrm>
            <a:off x="388630" y="514614"/>
            <a:ext cx="11174412" cy="340151"/>
          </a:xfrm>
        </p:spPr>
        <p:txBody>
          <a:bodyPr/>
          <a:lstStyle/>
          <a:p>
            <a:r>
              <a:rPr lang="es-ES" dirty="0"/>
              <a:t>Presentación: La protección y la promoción de la salud mental y del bienestar </a:t>
            </a:r>
            <a:r>
              <a:rPr lang="en-US" dirty="0"/>
              <a:t>- 4</a:t>
            </a:r>
            <a:endParaRPr lang="x-none" dirty="0"/>
          </a:p>
        </p:txBody>
      </p:sp>
      <p:sp>
        <p:nvSpPr>
          <p:cNvPr id="7" name="Content Placeholder 2">
            <a:extLst>
              <a:ext uri="{FF2B5EF4-FFF2-40B4-BE49-F238E27FC236}">
                <a16:creationId xmlns:a16="http://schemas.microsoft.com/office/drawing/2014/main" id="{FF5E9C08-C98F-C84E-B075-5B43092E628F}"/>
              </a:ext>
            </a:extLst>
          </p:cNvPr>
          <p:cNvSpPr txBox="1">
            <a:spLocks/>
          </p:cNvSpPr>
          <p:nvPr/>
        </p:nvSpPr>
        <p:spPr>
          <a:xfrm>
            <a:off x="388630" y="1790700"/>
            <a:ext cx="11174412" cy="4305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500"/>
              </a:spcAft>
            </a:pPr>
            <a:r>
              <a:rPr lang="es-ES" sz="1800" b="1" dirty="0"/>
              <a:t>Emergencias</a:t>
            </a:r>
            <a:r>
              <a:rPr lang="es-ES" sz="1800" dirty="0"/>
              <a:t>: durante las situaciones de emergencia y una vez estas se han sucedido, las personas suelen afrontar dificultades que tienen una repercusión negativa sobre la salud mental y el bienestar y que pueden tener efectos de larga duración</a:t>
            </a:r>
            <a:r>
              <a:rPr lang="en-GB" sz="1800" dirty="0"/>
              <a:t>.</a:t>
            </a:r>
          </a:p>
          <a:p>
            <a:pPr algn="just">
              <a:spcAft>
                <a:spcPts val="500"/>
              </a:spcAft>
            </a:pPr>
            <a:r>
              <a:rPr lang="es-ES" sz="1800" b="1" dirty="0"/>
              <a:t>Condiciones de trabajos estresantes</a:t>
            </a:r>
            <a:r>
              <a:rPr lang="es-ES" sz="1800" dirty="0"/>
              <a:t>: una exigencia excesiva, la falta de apoyo y de ánimos, la preocupación por la seguridad y los riesgos para la salud en el entorno de trabajo pueden hacer que una persona se sienta vulnerable, infravalorada e incapaz de gestionar la situación</a:t>
            </a:r>
            <a:r>
              <a:rPr lang="en-GB" sz="1800" dirty="0"/>
              <a:t>.</a:t>
            </a:r>
          </a:p>
          <a:p>
            <a:pPr lvl="0" algn="just">
              <a:spcAft>
                <a:spcPts val="500"/>
              </a:spcAft>
            </a:pPr>
            <a:r>
              <a:rPr lang="es-ES" sz="1800" b="1" dirty="0"/>
              <a:t>Discriminación y otras vulneraciones de los derechos humanos</a:t>
            </a:r>
            <a:r>
              <a:rPr lang="es-ES" sz="1800" dirty="0"/>
              <a:t>: cuando una persona se siente discriminada por factores sociales y siente que se le niegan derechos, los sentimientos de valía personal, la confianza, el control sobre su vida y la esperanza en el futuro, sufre un impacto negativo.</a:t>
            </a:r>
            <a:r>
              <a:rPr lang="en-GB" sz="1800" dirty="0"/>
              <a:t> </a:t>
            </a:r>
          </a:p>
          <a:p>
            <a:pPr algn="just">
              <a:spcAft>
                <a:spcPts val="500"/>
              </a:spcAft>
            </a:pPr>
            <a:r>
              <a:rPr lang="es-ES" sz="1800" b="1" dirty="0"/>
              <a:t>Violencia y abusos</a:t>
            </a:r>
            <a:r>
              <a:rPr lang="es-ES" sz="1800" dirty="0"/>
              <a:t>: graves efectos sobre la salud física, la violencia y los abusos tienen muchos más efectos psicológicos negativos</a:t>
            </a:r>
            <a:r>
              <a:rPr lang="en-GB" sz="1800" dirty="0"/>
              <a:t>. </a:t>
            </a:r>
          </a:p>
          <a:p>
            <a:pPr algn="just">
              <a:spcAft>
                <a:spcPts val="500"/>
              </a:spcAft>
            </a:pPr>
            <a:r>
              <a:rPr lang="es-ES" sz="1800" b="1" dirty="0"/>
              <a:t>Problemas de salud física: </a:t>
            </a:r>
            <a:r>
              <a:rPr lang="es-ES" sz="1800" dirty="0"/>
              <a:t>las enfermedades y los problemas físicos pueden implicar obstáculos y dificultades diarias</a:t>
            </a:r>
            <a:r>
              <a:rPr lang="en-GB" sz="1800" dirty="0"/>
              <a:t>. </a:t>
            </a:r>
          </a:p>
          <a:p>
            <a:pPr lvl="1" algn="just">
              <a:spcAft>
                <a:spcPts val="500"/>
              </a:spcAft>
            </a:pPr>
            <a:r>
              <a:rPr lang="es-ES" sz="1800" b="1" dirty="0"/>
              <a:t>Servicios o ayuda inexistentes o inadecuados </a:t>
            </a:r>
            <a:r>
              <a:rPr lang="en-GB" sz="1800" dirty="0"/>
              <a:t>: </a:t>
            </a:r>
            <a:r>
              <a:rPr lang="es-ES" sz="1800" dirty="0"/>
              <a:t>Unos servicios inadecuados pueden empeorar los problemas y comportar más vulneraciones de los derechos humanos.</a:t>
            </a:r>
            <a:endParaRPr lang="en-GB" sz="1800" dirty="0"/>
          </a:p>
          <a:p>
            <a:pPr algn="just"/>
            <a:endParaRPr lang="x-none" sz="1800" dirty="0"/>
          </a:p>
        </p:txBody>
      </p:sp>
    </p:spTree>
    <p:extLst>
      <p:ext uri="{BB962C8B-B14F-4D97-AF65-F5344CB8AC3E}">
        <p14:creationId xmlns:p14="http://schemas.microsoft.com/office/powerpoint/2010/main" val="32804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C34247-3C2C-5A49-8220-4FAD5967DFB1}"/>
              </a:ext>
            </a:extLst>
          </p:cNvPr>
          <p:cNvSpPr>
            <a:spLocks noGrp="1"/>
          </p:cNvSpPr>
          <p:nvPr>
            <p:ph type="body" sz="quarter" idx="13"/>
          </p:nvPr>
        </p:nvSpPr>
        <p:spPr>
          <a:xfrm>
            <a:off x="507207" y="1396557"/>
            <a:ext cx="11174400" cy="360000"/>
          </a:xfrm>
        </p:spPr>
        <p:txBody>
          <a:bodyPr/>
          <a:lstStyle/>
          <a:p>
            <a:r>
              <a:rPr lang="en-US" dirty="0"/>
              <a:t> </a:t>
            </a:r>
            <a:r>
              <a:rPr lang="es-ES" dirty="0"/>
              <a:t>¿Qué puede afectar de una manera negativa en la salud mental y el bienestar?</a:t>
            </a:r>
            <a:r>
              <a:rPr lang="en-US" dirty="0"/>
              <a:t>(e)</a:t>
            </a:r>
          </a:p>
        </p:txBody>
      </p:sp>
      <p:sp>
        <p:nvSpPr>
          <p:cNvPr id="3" name="Content Placeholder 2">
            <a:extLst>
              <a:ext uri="{FF2B5EF4-FFF2-40B4-BE49-F238E27FC236}">
                <a16:creationId xmlns:a16="http://schemas.microsoft.com/office/drawing/2014/main" id="{24936650-6333-4063-982B-8D169B9F0DAD}"/>
              </a:ext>
            </a:extLst>
          </p:cNvPr>
          <p:cNvSpPr>
            <a:spLocks noGrp="1"/>
          </p:cNvSpPr>
          <p:nvPr>
            <p:ph sz="quarter" idx="14"/>
          </p:nvPr>
        </p:nvSpPr>
        <p:spPr>
          <a:xfrm>
            <a:off x="507195" y="1872342"/>
            <a:ext cx="11174412" cy="4138845"/>
          </a:xfrm>
        </p:spPr>
        <p:txBody>
          <a:bodyPr/>
          <a:lstStyle/>
          <a:p>
            <a:pPr algn="just"/>
            <a:r>
              <a:rPr lang="es-ES" dirty="0"/>
              <a:t>Estos factores pueden interactuar y afectar a la salud mental y al bienestar de maneras diferente en grupos diferentes de personas</a:t>
            </a:r>
            <a:r>
              <a:rPr lang="en-US" dirty="0"/>
              <a:t>. </a:t>
            </a:r>
            <a:endParaRPr lang="x-none" dirty="0"/>
          </a:p>
          <a:p>
            <a:pPr algn="just"/>
            <a:r>
              <a:rPr lang="es-ES" dirty="0"/>
              <a:t>A veces la estigmatización, las actitudes negativas, la discriminación y otras vulneraciones de los derechos humanos que deben afrontar son los factores que tendrán el máximo impacto negativo en sus vidas</a:t>
            </a:r>
            <a:r>
              <a:rPr lang="en-GB" dirty="0"/>
              <a:t>. </a:t>
            </a:r>
            <a:endParaRPr lang="x-none" dirty="0"/>
          </a:p>
          <a:p>
            <a:pPr algn="just"/>
            <a:r>
              <a:rPr lang="es-ES" dirty="0"/>
              <a:t>Los instrumentos en materia de derechos humanos tienen como objetivo proteger a las personas de los factores descritos más arriba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71160A69-B009-49D3-A708-5904E8899C3C}"/>
              </a:ext>
            </a:extLst>
          </p:cNvPr>
          <p:cNvSpPr>
            <a:spLocks noGrp="1"/>
          </p:cNvSpPr>
          <p:nvPr>
            <p:ph type="title"/>
          </p:nvPr>
        </p:nvSpPr>
        <p:spPr>
          <a:xfrm>
            <a:off x="388629" y="514613"/>
            <a:ext cx="11240153" cy="499177"/>
          </a:xfrm>
        </p:spPr>
        <p:txBody>
          <a:bodyPr/>
          <a:lstStyle/>
          <a:p>
            <a:r>
              <a:rPr lang="es-ES" dirty="0"/>
              <a:t>Presentación: La protección y la promoción de la salud mental y del bienestar </a:t>
            </a:r>
            <a:r>
              <a:rPr lang="en-US" dirty="0"/>
              <a:t>- 5</a:t>
            </a:r>
            <a:endParaRPr lang="x-none" dirty="0"/>
          </a:p>
        </p:txBody>
      </p:sp>
    </p:spTree>
    <p:extLst>
      <p:ext uri="{BB962C8B-B14F-4D97-AF65-F5344CB8AC3E}">
        <p14:creationId xmlns:p14="http://schemas.microsoft.com/office/powerpoint/2010/main" val="18804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AF9287-F8C1-024E-9E99-D2875B4EF021}"/>
              </a:ext>
            </a:extLst>
          </p:cNvPr>
          <p:cNvSpPr>
            <a:spLocks noGrp="1"/>
          </p:cNvSpPr>
          <p:nvPr>
            <p:ph type="body" sz="quarter" idx="13"/>
          </p:nvPr>
        </p:nvSpPr>
        <p:spPr>
          <a:xfrm>
            <a:off x="507207" y="1382042"/>
            <a:ext cx="11174400" cy="360000"/>
          </a:xfrm>
        </p:spPr>
        <p:txBody>
          <a:bodyPr/>
          <a:lstStyle/>
          <a:p>
            <a:r>
              <a:rPr lang="en-US" dirty="0"/>
              <a:t> </a:t>
            </a:r>
            <a:r>
              <a:rPr lang="es-ES" dirty="0"/>
              <a:t>El derecho a la salud como derecho humano </a:t>
            </a:r>
            <a:r>
              <a:rPr lang="en-US" dirty="0"/>
              <a:t>(a)</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438150" y="1930399"/>
            <a:ext cx="11277600" cy="4153359"/>
          </a:xfrm>
        </p:spPr>
        <p:txBody>
          <a:bodyPr/>
          <a:lstStyle/>
          <a:p>
            <a:pPr algn="just"/>
            <a:r>
              <a:rPr lang="es-ES" sz="1800" dirty="0"/>
              <a:t>El derecho a la salud se ha recogido en tratados e instrumentos en materia de derechos humanos internacionales y regionales, y también en constituciones de los estados de todo el mundo</a:t>
            </a:r>
            <a:r>
              <a:rPr lang="en-GB" sz="1800" dirty="0"/>
              <a:t>.</a:t>
            </a:r>
            <a:endParaRPr lang="x-none" sz="1800" dirty="0"/>
          </a:p>
          <a:p>
            <a:pPr algn="just"/>
            <a:r>
              <a:rPr lang="es-ES" sz="1800" dirty="0"/>
              <a:t>Se articuló por primera vez en la Constitución de la OMS de 1946</a:t>
            </a:r>
          </a:p>
          <a:p>
            <a:pPr marL="457200" lvl="1" indent="0" algn="just">
              <a:buNone/>
            </a:pPr>
            <a:r>
              <a:rPr lang="es-ES" sz="1800" dirty="0"/>
              <a:t>«Poder conseguir el disfrute del grado máximo de salud es uno de los derechos fundamentales de todo ser humano sin distinción de raza, religión, ideología política o condición económica o social» </a:t>
            </a:r>
          </a:p>
          <a:p>
            <a:pPr algn="just"/>
            <a:r>
              <a:rPr lang="es-ES" sz="1800" dirty="0"/>
              <a:t>El derecho a la salud también está incluido en otros instrumentos y tratados de las Naciones Unida </a:t>
            </a:r>
            <a:r>
              <a:rPr lang="en-GB" sz="1800" dirty="0"/>
              <a:t>(DUDH, PIDESC). </a:t>
            </a:r>
          </a:p>
          <a:p>
            <a:pPr marL="457200" lvl="1" indent="0" algn="just">
              <a:buNone/>
            </a:pPr>
            <a:r>
              <a:rPr lang="es-ES" sz="1800" i="1" dirty="0"/>
              <a:t>Para que se pueda alcanzar el nivel más alto de salud mental y física es necesario que los gobiernos garanticen que los servicios de salud, que incluyen los servicios de salud mental, estén disponibles y sean accesibles, aceptables y de buena calidad</a:t>
            </a:r>
            <a:r>
              <a:rPr lang="en-GB" sz="1800" i="1" dirty="0"/>
              <a:t>. </a:t>
            </a:r>
            <a:endParaRPr lang="x-none" sz="1800" i="1" dirty="0"/>
          </a:p>
          <a:p>
            <a:pPr algn="just"/>
            <a:r>
              <a:rPr lang="es-ES" sz="1800" dirty="0"/>
              <a:t>El derecho a la salud también está incluido en el artículo 25 de la CDPD </a:t>
            </a:r>
          </a:p>
          <a:p>
            <a:pPr marL="457200" lvl="1" indent="0" algn="just">
              <a:buNone/>
            </a:pPr>
            <a:r>
              <a:rPr lang="es-ES" sz="1800" i="1" dirty="0"/>
              <a:t>El derecho a la salud significa salud inclusiva, es decir, que los gobiernos tienen el deber de velar por que todas las personas puedan vivir con una salud física y mental óptima, y que nadie sea excluido debido a su discapacidad.</a:t>
            </a:r>
            <a:endParaRPr lang="x-none" sz="1800" i="1"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30" y="514614"/>
            <a:ext cx="11180518" cy="399786"/>
          </a:xfrm>
        </p:spPr>
        <p:txBody>
          <a:bodyPr/>
          <a:lstStyle/>
          <a:p>
            <a:r>
              <a:rPr lang="es-ES" dirty="0"/>
              <a:t>Presentación: La protección y la promoción de la salud mental y del bienestar </a:t>
            </a:r>
            <a:r>
              <a:rPr lang="en-US" dirty="0"/>
              <a:t>- 6</a:t>
            </a:r>
            <a:endParaRPr lang="x-none" dirty="0"/>
          </a:p>
        </p:txBody>
      </p:sp>
    </p:spTree>
    <p:extLst>
      <p:ext uri="{BB962C8B-B14F-4D97-AF65-F5344CB8AC3E}">
        <p14:creationId xmlns:p14="http://schemas.microsoft.com/office/powerpoint/2010/main" val="191692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07D4B6-A91E-7F49-86B7-87ECC5816DBC}"/>
              </a:ext>
            </a:extLst>
          </p:cNvPr>
          <p:cNvSpPr>
            <a:spLocks noGrp="1"/>
          </p:cNvSpPr>
          <p:nvPr>
            <p:ph type="body" sz="quarter" idx="13"/>
          </p:nvPr>
        </p:nvSpPr>
        <p:spPr>
          <a:xfrm>
            <a:off x="507207" y="1382042"/>
            <a:ext cx="11174400" cy="360000"/>
          </a:xfrm>
        </p:spPr>
        <p:txBody>
          <a:bodyPr/>
          <a:lstStyle/>
          <a:p>
            <a:r>
              <a:rPr lang="en-US" dirty="0"/>
              <a:t> </a:t>
            </a:r>
            <a:r>
              <a:rPr lang="es-ES" dirty="0"/>
              <a:t>El derecho a la salud como derecho humano </a:t>
            </a:r>
            <a:r>
              <a:rPr lang="en-US" dirty="0"/>
              <a:t>(b)</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507195" y="1872342"/>
            <a:ext cx="11174412" cy="4138845"/>
          </a:xfrm>
        </p:spPr>
        <p:txBody>
          <a:bodyPr/>
          <a:lstStyle/>
          <a:p>
            <a:pPr algn="just">
              <a:lnSpc>
                <a:spcPct val="100000"/>
              </a:lnSpc>
            </a:pPr>
            <a:r>
              <a:rPr lang="es-ES" dirty="0"/>
              <a:t>El disfrute del derecho a la salud está relacionado con el disfrute de todo el resto de derechos humanos </a:t>
            </a:r>
            <a:r>
              <a:rPr lang="en-GB" dirty="0"/>
              <a:t>: </a:t>
            </a:r>
          </a:p>
          <a:p>
            <a:pPr lvl="1" algn="just">
              <a:lnSpc>
                <a:spcPct val="100000"/>
              </a:lnSpc>
            </a:pPr>
            <a:r>
              <a:rPr lang="es-ES" sz="2200" dirty="0"/>
              <a:t>Por ejemplo, para poder disfrutar del derecho a la salud, una persona no debe sufrir explotación, violencia ni abusos, y es necesario que tenga un estándar de vida y una protección social adecuados</a:t>
            </a:r>
            <a:r>
              <a:rPr lang="en-GB" sz="2200" dirty="0"/>
              <a:t>. </a:t>
            </a:r>
          </a:p>
          <a:p>
            <a:pPr algn="just">
              <a:lnSpc>
                <a:spcPct val="100000"/>
              </a:lnSpc>
            </a:pPr>
            <a:r>
              <a:rPr lang="es-ES" dirty="0"/>
              <a:t>Por otra parte, las vulneraciones de los derechos humanos tienen una repercusión negativa enorme en la salud mental </a:t>
            </a:r>
            <a:r>
              <a:rPr lang="en-GB" dirty="0"/>
              <a:t>: </a:t>
            </a:r>
          </a:p>
          <a:p>
            <a:pPr lvl="1" algn="just">
              <a:lnSpc>
                <a:spcPct val="100000"/>
              </a:lnSpc>
            </a:pPr>
            <a:r>
              <a:rPr lang="es-ES" sz="2200" dirty="0"/>
              <a:t>Alguien que sufra explotación, violencia y abusos es más proclive a sufrir malestar emocional</a:t>
            </a:r>
            <a:r>
              <a:rPr lang="en-GB" sz="2200" dirty="0"/>
              <a:t>. </a:t>
            </a:r>
          </a:p>
          <a:p>
            <a:pPr lvl="1" algn="just">
              <a:lnSpc>
                <a:spcPct val="100000"/>
              </a:lnSpc>
            </a:pPr>
            <a:r>
              <a:rPr lang="es-ES" sz="2200" dirty="0"/>
              <a:t>La pobreza en las condiciones de vida, la discriminación y la falta de acceso a la protección social pueden tener efectos negativos en la salud mental de las personas</a:t>
            </a:r>
            <a:r>
              <a:rPr lang="en-GB" sz="2200" dirty="0"/>
              <a:t>. </a:t>
            </a:r>
            <a:endParaRPr lang="x-none" sz="2200" dirty="0"/>
          </a:p>
          <a:p>
            <a:pPr algn="just">
              <a:lnSpc>
                <a:spcPct val="100000"/>
              </a:lnSpc>
            </a:pPr>
            <a:endParaRPr lang="x-none"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29" y="514613"/>
            <a:ext cx="11299787" cy="459421"/>
          </a:xfrm>
        </p:spPr>
        <p:txBody>
          <a:bodyPr/>
          <a:lstStyle/>
          <a:p>
            <a:r>
              <a:rPr lang="es-ES" dirty="0"/>
              <a:t>Presentación: La protección y la promoción de la salud mental y del bienestar </a:t>
            </a:r>
            <a:r>
              <a:rPr lang="en-US" dirty="0"/>
              <a:t>- 7</a:t>
            </a:r>
            <a:endParaRPr lang="x-none" dirty="0"/>
          </a:p>
        </p:txBody>
      </p:sp>
    </p:spTree>
    <p:extLst>
      <p:ext uri="{BB962C8B-B14F-4D97-AF65-F5344CB8AC3E}">
        <p14:creationId xmlns:p14="http://schemas.microsoft.com/office/powerpoint/2010/main" val="15198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41669-C0F4-4E4C-BDE8-92FC3C1FB023}"/>
              </a:ext>
            </a:extLst>
          </p:cNvPr>
          <p:cNvSpPr>
            <a:spLocks noGrp="1"/>
          </p:cNvSpPr>
          <p:nvPr>
            <p:ph type="body" sz="quarter" idx="13"/>
          </p:nvPr>
        </p:nvSpPr>
        <p:spPr>
          <a:xfrm>
            <a:off x="507207" y="1367524"/>
            <a:ext cx="11174400" cy="360000"/>
          </a:xfrm>
        </p:spPr>
        <p:txBody>
          <a:bodyPr/>
          <a:lstStyle/>
          <a:p>
            <a:r>
              <a:rPr lang="en-US" dirty="0"/>
              <a:t> </a:t>
            </a:r>
            <a:r>
              <a:rPr lang="es-ES" dirty="0"/>
              <a:t>El derecho a la salud como derecho humano </a:t>
            </a:r>
            <a:r>
              <a:rPr lang="en-US" dirty="0"/>
              <a:t>(c)</a:t>
            </a:r>
          </a:p>
        </p:txBody>
      </p:sp>
      <p:sp>
        <p:nvSpPr>
          <p:cNvPr id="4" name="Text Box 4">
            <a:extLst>
              <a:ext uri="{FF2B5EF4-FFF2-40B4-BE49-F238E27FC236}">
                <a16:creationId xmlns:a16="http://schemas.microsoft.com/office/drawing/2014/main" id="{204A1C54-360B-49CA-9E39-8D7062194770}"/>
              </a:ext>
            </a:extLst>
          </p:cNvPr>
          <p:cNvSpPr txBox="1">
            <a:spLocks noGrp="1"/>
          </p:cNvSpPr>
          <p:nvPr>
            <p:ph sz="quarter" idx="14"/>
          </p:nvPr>
        </p:nvSpPr>
        <p:spPr>
          <a:xfrm>
            <a:off x="507195" y="1695450"/>
            <a:ext cx="11174412" cy="4315738"/>
          </a:xfrm>
        </p:spPr>
        <p:txBody>
          <a:bodyPr/>
          <a:lstStyle/>
          <a:p>
            <a:pPr lvl="0"/>
            <a:endParaRPr lang="en-GB" noProof="0" dirty="0"/>
          </a:p>
          <a:p>
            <a:pPr lvl="0"/>
            <a:r>
              <a:rPr lang="en-GB" i="1" noProof="0" dirty="0"/>
              <a:t>Inclusive health overview</a:t>
            </a:r>
            <a:r>
              <a:rPr lang="en-GB" noProof="0" dirty="0"/>
              <a:t>, Special Olympics [3:17.] </a:t>
            </a:r>
            <a:r>
              <a:rPr lang="en-GB" dirty="0">
                <a:hlinkClick r:id="rId3"/>
              </a:rPr>
              <a:t>https://youtu.be/CDGpKMgKWbU</a:t>
            </a:r>
            <a:r>
              <a:rPr lang="en-GB" dirty="0"/>
              <a:t> </a:t>
            </a:r>
            <a:endParaRPr lang="x-none" noProof="0" dirty="0"/>
          </a:p>
        </p:txBody>
      </p:sp>
      <p:sp>
        <p:nvSpPr>
          <p:cNvPr id="2" name="Title 1">
            <a:extLst>
              <a:ext uri="{FF2B5EF4-FFF2-40B4-BE49-F238E27FC236}">
                <a16:creationId xmlns:a16="http://schemas.microsoft.com/office/drawing/2014/main" id="{3E651E49-ADF5-4FD8-B047-B4868C5DDF00}"/>
              </a:ext>
            </a:extLst>
          </p:cNvPr>
          <p:cNvSpPr>
            <a:spLocks noGrp="1"/>
          </p:cNvSpPr>
          <p:nvPr>
            <p:ph type="title"/>
          </p:nvPr>
        </p:nvSpPr>
        <p:spPr>
          <a:xfrm>
            <a:off x="388629" y="514614"/>
            <a:ext cx="11240153" cy="419664"/>
          </a:xfrm>
        </p:spPr>
        <p:txBody>
          <a:bodyPr/>
          <a:lstStyle/>
          <a:p>
            <a:r>
              <a:rPr lang="es-ES" dirty="0"/>
              <a:t>Presentación: La protección y la promoción de la salud mental y del bienestar </a:t>
            </a:r>
            <a:r>
              <a:rPr lang="en-US" dirty="0"/>
              <a:t>- 8</a:t>
            </a:r>
            <a:endParaRPr lang="x-none" dirty="0"/>
          </a:p>
        </p:txBody>
      </p:sp>
    </p:spTree>
    <p:extLst>
      <p:ext uri="{BB962C8B-B14F-4D97-AF65-F5344CB8AC3E}">
        <p14:creationId xmlns:p14="http://schemas.microsoft.com/office/powerpoint/2010/main" val="2701744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18838D-22AD-5E4B-845C-EDF0D5466FD2}"/>
              </a:ext>
            </a:extLst>
          </p:cNvPr>
          <p:cNvSpPr>
            <a:spLocks noGrp="1"/>
          </p:cNvSpPr>
          <p:nvPr>
            <p:ph type="body" sz="quarter" idx="13"/>
          </p:nvPr>
        </p:nvSpPr>
        <p:spPr>
          <a:xfrm>
            <a:off x="507207" y="1396557"/>
            <a:ext cx="11174400" cy="360000"/>
          </a:xfrm>
        </p:spPr>
        <p:txBody>
          <a:bodyPr/>
          <a:lstStyle/>
          <a:p>
            <a:r>
              <a:rPr lang="en-US" dirty="0"/>
              <a:t> </a:t>
            </a:r>
            <a:r>
              <a:rPr lang="es-ES" dirty="0"/>
              <a:t>Fomentar la salud mental y el bienestar</a:t>
            </a:r>
          </a:p>
        </p:txBody>
      </p:sp>
      <p:sp>
        <p:nvSpPr>
          <p:cNvPr id="3" name="Content Placeholder 2">
            <a:extLst>
              <a:ext uri="{FF2B5EF4-FFF2-40B4-BE49-F238E27FC236}">
                <a16:creationId xmlns:a16="http://schemas.microsoft.com/office/drawing/2014/main" id="{339815D7-2163-430E-9627-ED6E37029163}"/>
              </a:ext>
            </a:extLst>
          </p:cNvPr>
          <p:cNvSpPr>
            <a:spLocks noGrp="1"/>
          </p:cNvSpPr>
          <p:nvPr>
            <p:ph sz="quarter" idx="14"/>
          </p:nvPr>
        </p:nvSpPr>
        <p:spPr>
          <a:xfrm>
            <a:off x="507195" y="1756556"/>
            <a:ext cx="11174412" cy="4529944"/>
          </a:xfrm>
        </p:spPr>
        <p:txBody>
          <a:bodyPr/>
          <a:lstStyle/>
          <a:p>
            <a:pPr algn="just"/>
            <a:r>
              <a:rPr lang="es-ES" sz="1900" dirty="0"/>
              <a:t>Es fundamental crear entornos y condiciones de vida que puedan contribuir a una buena salud mental y bienestar</a:t>
            </a:r>
            <a:r>
              <a:rPr lang="en-US" sz="1900" dirty="0"/>
              <a:t>. </a:t>
            </a:r>
          </a:p>
          <a:p>
            <a:pPr algn="just"/>
            <a:r>
              <a:rPr lang="es-ES" sz="1900" dirty="0"/>
              <a:t>Todos podemos hacer algo para fomentar la salud mental y el bienestar de los demás</a:t>
            </a:r>
            <a:r>
              <a:rPr lang="en-US" sz="1900" dirty="0"/>
              <a:t>. </a:t>
            </a:r>
          </a:p>
          <a:p>
            <a:pPr lvl="1" algn="just"/>
            <a:r>
              <a:rPr lang="es-ES" sz="1900" dirty="0"/>
              <a:t>podemos tratar a los demás con dignidad y respeto, podemos brindar apoyo emocional, podemos hacer de mediadores entre algunas personas </a:t>
            </a:r>
          </a:p>
          <a:p>
            <a:pPr lvl="1" algn="just"/>
            <a:r>
              <a:rPr lang="es-ES" sz="1900" dirty="0"/>
              <a:t>Podemos defender entornos y condiciones de vida mejores, luchar contra la pobreza y la injusticia social </a:t>
            </a:r>
          </a:p>
          <a:p>
            <a:pPr algn="just"/>
            <a:r>
              <a:rPr lang="es-ES" sz="1900" dirty="0"/>
              <a:t>Los servicios de salud mental y los servicios sociales también tienen un papel y una responsabilidad clave para garantizar que ofrecen atención y apoyo de calidad basados en las decisiones libres e informadas de los usuarios</a:t>
            </a:r>
            <a:r>
              <a:rPr lang="en-US" sz="1900" dirty="0"/>
              <a:t>. </a:t>
            </a:r>
          </a:p>
          <a:p>
            <a:pPr lvl="1" algn="just"/>
            <a:r>
              <a:rPr lang="es-ES" sz="1800" dirty="0"/>
              <a:t>Eso fomentará la inclusión en la comunidad, la autonomía y el respeto por la voluntad y las preferencias de la persona</a:t>
            </a:r>
            <a:r>
              <a:rPr lang="en-US" sz="1900" dirty="0"/>
              <a:t>. </a:t>
            </a:r>
          </a:p>
          <a:p>
            <a:pPr lvl="1" algn="just"/>
            <a:r>
              <a:rPr lang="es-ES" sz="1800" dirty="0"/>
              <a:t>La atención institucional no es compatible con estos objetivos o con el derecho a la salud</a:t>
            </a:r>
            <a:r>
              <a:rPr lang="en-US" sz="1900" dirty="0"/>
              <a:t>. </a:t>
            </a:r>
          </a:p>
          <a:p>
            <a:pPr lvl="1" algn="just"/>
            <a:r>
              <a:rPr lang="es-ES" sz="1800" dirty="0"/>
              <a:t>La CDPD hace un llamamiento a los profesionales para que empleen sus conocimientos, habilidades y capacidades para crear, impulsar y reforzar servicios de calidad</a:t>
            </a:r>
            <a:r>
              <a:rPr lang="en-US" sz="1900" dirty="0"/>
              <a:t>.</a:t>
            </a:r>
            <a:endParaRPr lang="x-none" sz="1900" dirty="0"/>
          </a:p>
        </p:txBody>
      </p:sp>
      <p:sp>
        <p:nvSpPr>
          <p:cNvPr id="2" name="Title 1">
            <a:extLst>
              <a:ext uri="{FF2B5EF4-FFF2-40B4-BE49-F238E27FC236}">
                <a16:creationId xmlns:a16="http://schemas.microsoft.com/office/drawing/2014/main" id="{23AADB34-372C-4A2B-AB26-EC31F98AFF19}"/>
              </a:ext>
            </a:extLst>
          </p:cNvPr>
          <p:cNvSpPr>
            <a:spLocks noGrp="1"/>
          </p:cNvSpPr>
          <p:nvPr>
            <p:ph type="title"/>
          </p:nvPr>
        </p:nvSpPr>
        <p:spPr>
          <a:xfrm>
            <a:off x="388630" y="514614"/>
            <a:ext cx="11200396" cy="360029"/>
          </a:xfrm>
        </p:spPr>
        <p:txBody>
          <a:bodyPr/>
          <a:lstStyle/>
          <a:p>
            <a:r>
              <a:rPr lang="es-ES" dirty="0"/>
              <a:t>Presentación: La protección y la promoción de la salud mental y del bienestar </a:t>
            </a:r>
            <a:r>
              <a:rPr lang="en-US" dirty="0"/>
              <a:t>- 9</a:t>
            </a:r>
            <a:endParaRPr lang="x-none" dirty="0"/>
          </a:p>
        </p:txBody>
      </p:sp>
    </p:spTree>
    <p:extLst>
      <p:ext uri="{BB962C8B-B14F-4D97-AF65-F5344CB8AC3E}">
        <p14:creationId xmlns:p14="http://schemas.microsoft.com/office/powerpoint/2010/main" val="240000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sz="2800"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281959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E00A-6422-4FB6-8940-A60007EEAD4E}"/>
              </a:ext>
            </a:extLst>
          </p:cNvPr>
          <p:cNvSpPr>
            <a:spLocks noGrp="1"/>
          </p:cNvSpPr>
          <p:nvPr>
            <p:ph type="title"/>
          </p:nvPr>
        </p:nvSpPr>
        <p:spPr/>
        <p:txBody>
          <a:bodyPr>
            <a:normAutofit fontScale="90000"/>
          </a:bodyPr>
          <a:lstStyle/>
          <a:p>
            <a:pPr marL="0" marR="0">
              <a:lnSpc>
                <a:spcPct val="100000"/>
              </a:lnSpc>
              <a:spcBef>
                <a:spcPts val="600"/>
              </a:spcBef>
              <a:spcAft>
                <a:spcPts val="600"/>
              </a:spcAft>
            </a:pPr>
            <a:r>
              <a:rPr lang="es-ES" sz="4900" dirty="0">
                <a:ea typeface="SimSun" panose="02010600030101010101" pitchFamily="2" charset="-122"/>
                <a:cs typeface="Times New Roman" panose="02020603050405020304" pitchFamily="18" charset="0"/>
              </a:rPr>
              <a:t>Tema 2. La promoción del derecho a la salud en los servicios sociales                 y de salud mental</a:t>
            </a:r>
            <a:endParaRPr lang="x-none" sz="4900" dirty="0"/>
          </a:p>
        </p:txBody>
      </p:sp>
    </p:spTree>
    <p:extLst>
      <p:ext uri="{BB962C8B-B14F-4D97-AF65-F5344CB8AC3E}">
        <p14:creationId xmlns:p14="http://schemas.microsoft.com/office/powerpoint/2010/main" val="167187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0100E-6E5D-402D-8548-CC3AAC36A26B}"/>
              </a:ext>
            </a:extLst>
          </p:cNvPr>
          <p:cNvSpPr>
            <a:spLocks noGrp="1"/>
          </p:cNvSpPr>
          <p:nvPr>
            <p:ph sz="quarter" idx="14"/>
          </p:nvPr>
        </p:nvSpPr>
        <p:spPr/>
        <p:txBody>
          <a:bodyPr/>
          <a:lstStyle/>
          <a:p>
            <a:pPr lvl="0" algn="just"/>
            <a:r>
              <a:rPr lang="es-ES" dirty="0"/>
              <a:t>Las personas </a:t>
            </a:r>
            <a:r>
              <a:rPr lang="es-ES" b="1" dirty="0"/>
              <a:t>nunca</a:t>
            </a:r>
            <a:r>
              <a:rPr lang="es-ES" dirty="0"/>
              <a:t> deberían tener que residir en instituciones</a:t>
            </a:r>
            <a:r>
              <a:rPr lang="en-GB" dirty="0"/>
              <a:t>. </a:t>
            </a:r>
            <a:endParaRPr lang="x-none" dirty="0"/>
          </a:p>
          <a:p>
            <a:pPr lvl="0" algn="just"/>
            <a:r>
              <a:rPr lang="es-ES" dirty="0"/>
              <a:t>Habría que eliminar los centros de salud mental que estén aislados o desconectados de la comunidad y sustituirlos por servicios sociales y de salud mental que se ofrecieran en  la comunidad</a:t>
            </a:r>
            <a:r>
              <a:rPr lang="en-GB" dirty="0"/>
              <a:t>. </a:t>
            </a:r>
            <a:endParaRPr lang="x-none" dirty="0"/>
          </a:p>
          <a:p>
            <a:pPr lvl="0" algn="just"/>
            <a:r>
              <a:rPr lang="es-ES" dirty="0"/>
              <a:t>Cuando una persona prefiere estar en un lugar que no es su casa, debería tener acceso, por voluntad propia, a servicios comunitarios a corto plazo que respetaran completamente sus derechos</a:t>
            </a:r>
            <a:r>
              <a:rPr lang="en-GB" dirty="0"/>
              <a:t>.</a:t>
            </a:r>
            <a:endParaRPr lang="x-none" dirty="0"/>
          </a:p>
        </p:txBody>
      </p:sp>
      <p:sp>
        <p:nvSpPr>
          <p:cNvPr id="2" name="Title 1">
            <a:extLst>
              <a:ext uri="{FF2B5EF4-FFF2-40B4-BE49-F238E27FC236}">
                <a16:creationId xmlns:a16="http://schemas.microsoft.com/office/drawing/2014/main" id="{EF86D9BA-2B89-4F5A-8413-772C22A2EF15}"/>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- 1</a:t>
            </a:r>
            <a:endParaRPr lang="x-none" dirty="0"/>
          </a:p>
        </p:txBody>
      </p:sp>
    </p:spTree>
    <p:extLst>
      <p:ext uri="{BB962C8B-B14F-4D97-AF65-F5344CB8AC3E}">
        <p14:creationId xmlns:p14="http://schemas.microsoft.com/office/powerpoint/2010/main" val="37012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83C0F-4F99-4F69-B97B-4E2FE0AE0373}"/>
              </a:ext>
            </a:extLst>
          </p:cNvPr>
          <p:cNvSpPr>
            <a:spLocks noGrp="1"/>
          </p:cNvSpPr>
          <p:nvPr>
            <p:ph sz="quarter" idx="14"/>
          </p:nvPr>
        </p:nvSpPr>
        <p:spPr/>
        <p:txBody>
          <a:bodyPr/>
          <a:lstStyle/>
          <a:p>
            <a:pPr algn="just"/>
            <a:r>
              <a:rPr lang="es-ES" dirty="0"/>
              <a:t>En primer lugar, pensad en el entorno </a:t>
            </a:r>
            <a:r>
              <a:rPr lang="es-ES" b="1" dirty="0"/>
              <a:t>actual</a:t>
            </a:r>
            <a:r>
              <a:rPr lang="es-ES" dirty="0"/>
              <a:t> de un servicio hospitalario o residencial de salud mental</a:t>
            </a:r>
            <a:r>
              <a:rPr lang="en-US" dirty="0"/>
              <a:t>.</a:t>
            </a:r>
          </a:p>
          <a:p>
            <a:pPr algn="just"/>
            <a:r>
              <a:rPr lang="es-ES" dirty="0"/>
              <a:t>Después, iniciad un debate y comparad </a:t>
            </a:r>
            <a:r>
              <a:rPr lang="es-ES" b="1" dirty="0"/>
              <a:t>cómo creéis que debería ser</a:t>
            </a:r>
            <a:r>
              <a:rPr lang="es-ES" dirty="0"/>
              <a:t>. Documentad todo lo que averigüéis porque más adelante se os pedirá que hagáis un informe</a:t>
            </a:r>
            <a:r>
              <a:rPr lang="en-GB" dirty="0"/>
              <a:t>.</a:t>
            </a:r>
            <a:endParaRPr lang="en-US" dirty="0"/>
          </a:p>
          <a:p>
            <a:pPr algn="just"/>
            <a:r>
              <a:rPr lang="es-ES" dirty="0"/>
              <a:t>El</a:t>
            </a:r>
            <a:r>
              <a:rPr lang="es-ES" b="1" dirty="0"/>
              <a:t> grupo 1</a:t>
            </a:r>
            <a:r>
              <a:rPr lang="es-ES" dirty="0"/>
              <a:t> se concentrará en el entorno físico de un servicio hospitalario o residencial de salud mental. </a:t>
            </a:r>
          </a:p>
          <a:p>
            <a:pPr algn="just"/>
            <a:r>
              <a:rPr lang="es-ES" dirty="0"/>
              <a:t>Los miembros de este grupo deberán pensar en la privacidad, la seguridad y qué hace que el entorno sea cómodo</a:t>
            </a:r>
            <a:r>
              <a:rPr lang="en-US" dirty="0"/>
              <a:t>. </a:t>
            </a:r>
          </a:p>
          <a:p>
            <a:pPr marL="0" indent="0" algn="just">
              <a:buNone/>
            </a:pPr>
            <a:endParaRPr lang="x-none" dirty="0"/>
          </a:p>
        </p:txBody>
      </p:sp>
      <p:sp>
        <p:nvSpPr>
          <p:cNvPr id="2" name="Title 1">
            <a:extLst>
              <a:ext uri="{FF2B5EF4-FFF2-40B4-BE49-F238E27FC236}">
                <a16:creationId xmlns:a16="http://schemas.microsoft.com/office/drawing/2014/main" id="{3A5A8D98-931E-4496-91E2-8EE2605C9574}"/>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- 2</a:t>
            </a:r>
            <a:endParaRPr lang="x-none" dirty="0"/>
          </a:p>
        </p:txBody>
      </p:sp>
    </p:spTree>
    <p:extLst>
      <p:ext uri="{BB962C8B-B14F-4D97-AF65-F5344CB8AC3E}">
        <p14:creationId xmlns:p14="http://schemas.microsoft.com/office/powerpoint/2010/main" val="136158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8F736-D279-47A6-9F62-2F6408028876}"/>
              </a:ext>
            </a:extLst>
          </p:cNvPr>
          <p:cNvSpPr>
            <a:spLocks noGrp="1"/>
          </p:cNvSpPr>
          <p:nvPr>
            <p:ph sz="quarter" idx="14"/>
          </p:nvPr>
        </p:nvSpPr>
        <p:spPr/>
        <p:txBody>
          <a:bodyPr/>
          <a:lstStyle/>
          <a:p>
            <a:pPr algn="just"/>
            <a:r>
              <a:rPr lang="es-ES" dirty="0"/>
              <a:t>El</a:t>
            </a:r>
            <a:r>
              <a:rPr lang="es-ES" b="1" dirty="0"/>
              <a:t> grupo 2</a:t>
            </a:r>
            <a:r>
              <a:rPr lang="es-ES" dirty="0"/>
              <a:t> se concentrará en el ambiente general del servicio hospitalario o residencial de salud mental</a:t>
            </a:r>
            <a:r>
              <a:rPr lang="en-US" dirty="0"/>
              <a:t>. </a:t>
            </a:r>
          </a:p>
          <a:p>
            <a:pPr algn="just"/>
            <a:r>
              <a:rPr lang="es-ES" dirty="0"/>
              <a:t>Los miembros de este grupo deberán pensar en todas las reglas formales o no escritas que regulan el comportamiento y la comunicación en estos dos entornos</a:t>
            </a:r>
            <a:r>
              <a:rPr lang="en-US" dirty="0"/>
              <a:t>.</a:t>
            </a:r>
          </a:p>
          <a:p>
            <a:pPr algn="just"/>
            <a:r>
              <a:rPr lang="es-ES" dirty="0"/>
              <a:t>También deberán considerar la manera en que cada entorno se relaciona con la comunidad local e interactúa</a:t>
            </a:r>
            <a:r>
              <a:rPr lang="en-US" dirty="0"/>
              <a:t>.</a:t>
            </a:r>
          </a:p>
          <a:p>
            <a:pPr algn="just"/>
            <a:endParaRPr lang="x-none" dirty="0"/>
          </a:p>
        </p:txBody>
      </p:sp>
      <p:sp>
        <p:nvSpPr>
          <p:cNvPr id="2" name="Title 1">
            <a:extLst>
              <a:ext uri="{FF2B5EF4-FFF2-40B4-BE49-F238E27FC236}">
                <a16:creationId xmlns:a16="http://schemas.microsoft.com/office/drawing/2014/main" id="{F361262A-D4CB-4E4E-B571-66987EDFD962}"/>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- 3</a:t>
            </a:r>
            <a:endParaRPr lang="x-none" dirty="0"/>
          </a:p>
        </p:txBody>
      </p:sp>
    </p:spTree>
    <p:extLst>
      <p:ext uri="{BB962C8B-B14F-4D97-AF65-F5344CB8AC3E}">
        <p14:creationId xmlns:p14="http://schemas.microsoft.com/office/powerpoint/2010/main" val="260263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213EF-8982-4D81-8E02-3002AEAC2864}"/>
              </a:ext>
            </a:extLst>
          </p:cNvPr>
          <p:cNvSpPr>
            <a:spLocks noGrp="1"/>
          </p:cNvSpPr>
          <p:nvPr>
            <p:ph sz="quarter" idx="14"/>
          </p:nvPr>
        </p:nvSpPr>
        <p:spPr/>
        <p:txBody>
          <a:bodyPr/>
          <a:lstStyle/>
          <a:p>
            <a:endParaRPr lang="en-GB" dirty="0"/>
          </a:p>
          <a:p>
            <a:pPr marL="0" indent="0" algn="ctr">
              <a:buNone/>
            </a:pPr>
            <a:r>
              <a:rPr lang="es-ES" sz="2500" b="1" i="1" dirty="0"/>
              <a:t>¿Creéis que algunos de los cambios de los que se ha hablado se podrían aplicar al servicio que conocéis? ¿Sería difícil? </a:t>
            </a:r>
            <a:endParaRPr lang="x-none" dirty="0"/>
          </a:p>
        </p:txBody>
      </p:sp>
      <p:sp>
        <p:nvSpPr>
          <p:cNvPr id="2" name="Title 1">
            <a:extLst>
              <a:ext uri="{FF2B5EF4-FFF2-40B4-BE49-F238E27FC236}">
                <a16:creationId xmlns:a16="http://schemas.microsoft.com/office/drawing/2014/main" id="{338B8243-DAB1-4AF6-AC7F-D13A8E70C89B}"/>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- 4</a:t>
            </a:r>
            <a:endParaRPr lang="x-none" dirty="0"/>
          </a:p>
        </p:txBody>
      </p:sp>
    </p:spTree>
    <p:extLst>
      <p:ext uri="{BB962C8B-B14F-4D97-AF65-F5344CB8AC3E}">
        <p14:creationId xmlns:p14="http://schemas.microsoft.com/office/powerpoint/2010/main" val="118515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461E3-F78F-4D17-B5A8-006A6CB7FA54}"/>
              </a:ext>
            </a:extLst>
          </p:cNvPr>
          <p:cNvSpPr>
            <a:spLocks noGrp="1"/>
          </p:cNvSpPr>
          <p:nvPr>
            <p:ph sz="quarter" idx="14"/>
          </p:nvPr>
        </p:nvSpPr>
        <p:spPr/>
        <p:txBody>
          <a:bodyPr/>
          <a:lstStyle/>
          <a:p>
            <a:r>
              <a:rPr lang="es-ES" dirty="0"/>
              <a:t>Tanto el entorno físico como el ambiente general de los servicios sociales y de salud mental tienen un impacto relevante en la salud mental y el bienestar de las personas</a:t>
            </a:r>
            <a:r>
              <a:rPr lang="en-GB" dirty="0"/>
              <a:t>. </a:t>
            </a:r>
          </a:p>
          <a:p>
            <a:r>
              <a:rPr lang="es-ES" dirty="0"/>
              <a:t>Que un ambiente sea agradable y estimulante y que la gente se sienta segura, respetada y ayudada es clave para garantizar que los servicios satisfacen las necesidades y las expectativas de los usuarios</a:t>
            </a:r>
            <a:r>
              <a:rPr lang="en-GB" dirty="0"/>
              <a:t>.</a:t>
            </a:r>
            <a:endParaRPr lang="x-none" dirty="0"/>
          </a:p>
          <a:p>
            <a:r>
              <a:rPr lang="es-ES" dirty="0"/>
              <a:t>algunos servicios no respetan los derechos de los usuarios ni fomentan el bienestar y habría que cerrarlos y sustituirlos por servicios comunitarios que respeten los derechos de las personas</a:t>
            </a:r>
            <a:r>
              <a:rPr lang="en-GB" dirty="0"/>
              <a:t>.</a:t>
            </a:r>
            <a:endParaRPr lang="x-none" dirty="0"/>
          </a:p>
          <a:p>
            <a:endParaRPr lang="x-none" dirty="0"/>
          </a:p>
        </p:txBody>
      </p:sp>
      <p:sp>
        <p:nvSpPr>
          <p:cNvPr id="2" name="Title 1">
            <a:extLst>
              <a:ext uri="{FF2B5EF4-FFF2-40B4-BE49-F238E27FC236}">
                <a16:creationId xmlns:a16="http://schemas.microsoft.com/office/drawing/2014/main" id="{2640481C-B988-4D90-8485-135275068169}"/>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- 5</a:t>
            </a:r>
            <a:endParaRPr lang="x-none" dirty="0"/>
          </a:p>
        </p:txBody>
      </p:sp>
    </p:spTree>
    <p:extLst>
      <p:ext uri="{BB962C8B-B14F-4D97-AF65-F5344CB8AC3E}">
        <p14:creationId xmlns:p14="http://schemas.microsoft.com/office/powerpoint/2010/main" val="274950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A5409-64BA-4777-A418-C1EE984EABAF}"/>
              </a:ext>
            </a:extLst>
          </p:cNvPr>
          <p:cNvSpPr>
            <a:spLocks noGrp="1"/>
          </p:cNvSpPr>
          <p:nvPr>
            <p:ph sz="quarter" idx="14"/>
          </p:nvPr>
        </p:nvSpPr>
        <p:spPr/>
        <p:txBody>
          <a:bodyPr/>
          <a:lstStyle/>
          <a:p>
            <a:endParaRPr lang="en-GB" dirty="0"/>
          </a:p>
          <a:p>
            <a:r>
              <a:rPr lang="en-GB" i="1" dirty="0" err="1"/>
              <a:t>Seher</a:t>
            </a:r>
            <a:r>
              <a:rPr lang="en-GB" i="1" dirty="0"/>
              <a:t>, Urban community mental health programme, Pune. </a:t>
            </a:r>
            <a:r>
              <a:rPr lang="en-GB" i="1" dirty="0" err="1"/>
              <a:t>Bapu</a:t>
            </a:r>
            <a:r>
              <a:rPr lang="en-GB" i="1" dirty="0"/>
              <a:t> Trust for Research on Mind and Discourse</a:t>
            </a:r>
            <a:r>
              <a:rPr lang="en-GB" dirty="0"/>
              <a:t>, 2013. </a:t>
            </a:r>
            <a:r>
              <a:rPr lang="en-GB" dirty="0">
                <a:hlinkClick r:id="rId3"/>
              </a:rPr>
              <a:t>https://youtu.be/Ozqq5rET9kk</a:t>
            </a:r>
            <a:r>
              <a:rPr lang="en-GB" dirty="0"/>
              <a:t> </a:t>
            </a:r>
            <a:endParaRPr lang="x-none" dirty="0"/>
          </a:p>
        </p:txBody>
      </p:sp>
      <p:sp>
        <p:nvSpPr>
          <p:cNvPr id="2" name="Title 1">
            <a:extLst>
              <a:ext uri="{FF2B5EF4-FFF2-40B4-BE49-F238E27FC236}">
                <a16:creationId xmlns:a16="http://schemas.microsoft.com/office/drawing/2014/main" id="{C4E33631-372B-4429-9FB2-8AD85A39B38F}"/>
              </a:ext>
            </a:extLst>
          </p:cNvPr>
          <p:cNvSpPr>
            <a:spLocks noGrp="1"/>
          </p:cNvSpPr>
          <p:nvPr>
            <p:ph type="title"/>
          </p:nvPr>
        </p:nvSpPr>
        <p:spPr/>
        <p:txBody>
          <a:bodyPr/>
          <a:lstStyle/>
          <a:p>
            <a:r>
              <a:rPr lang="en-US" dirty="0" err="1"/>
              <a:t>Ejercicio</a:t>
            </a:r>
            <a:r>
              <a:rPr lang="en-US" dirty="0"/>
              <a:t> 2.1: </a:t>
            </a:r>
            <a:r>
              <a:rPr lang="en-US" dirty="0" err="1"/>
              <a:t>Grandes</a:t>
            </a:r>
            <a:r>
              <a:rPr lang="en-US" dirty="0"/>
              <a:t> </a:t>
            </a:r>
            <a:r>
              <a:rPr lang="en-US" dirty="0" err="1"/>
              <a:t>diseños</a:t>
            </a:r>
            <a:r>
              <a:rPr lang="en-US" dirty="0"/>
              <a:t> - 6</a:t>
            </a:r>
            <a:endParaRPr lang="x-none" dirty="0"/>
          </a:p>
        </p:txBody>
      </p:sp>
    </p:spTree>
    <p:extLst>
      <p:ext uri="{BB962C8B-B14F-4D97-AF65-F5344CB8AC3E}">
        <p14:creationId xmlns:p14="http://schemas.microsoft.com/office/powerpoint/2010/main" val="376015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B43FB-39D3-3543-BD2B-B3202153CCFA}"/>
              </a:ext>
            </a:extLst>
          </p:cNvPr>
          <p:cNvSpPr>
            <a:spLocks noGrp="1"/>
          </p:cNvSpPr>
          <p:nvPr>
            <p:ph type="body" sz="quarter" idx="13"/>
          </p:nvPr>
        </p:nvSpPr>
        <p:spPr>
          <a:xfrm>
            <a:off x="507207" y="1382042"/>
            <a:ext cx="11174400" cy="360000"/>
          </a:xfrm>
        </p:spPr>
        <p:txBody>
          <a:bodyPr/>
          <a:lstStyle/>
          <a:p>
            <a:pPr lvl="0"/>
            <a:r>
              <a:rPr lang="es-ES" dirty="0"/>
              <a:t>¿De qué manera fomenta la salud mental y el bienestar vuestro servicio?</a:t>
            </a:r>
            <a:r>
              <a:rPr lang="en-GB" dirty="0"/>
              <a:t> </a:t>
            </a:r>
            <a:endParaRPr lang="x-none"/>
          </a:p>
        </p:txBody>
      </p:sp>
      <p:sp>
        <p:nvSpPr>
          <p:cNvPr id="3" name="Content Placeholder 2">
            <a:extLst>
              <a:ext uri="{FF2B5EF4-FFF2-40B4-BE49-F238E27FC236}">
                <a16:creationId xmlns:a16="http://schemas.microsoft.com/office/drawing/2014/main" id="{1C1544CD-D41B-4D31-A2B8-BE283BF959AE}"/>
              </a:ext>
            </a:extLst>
          </p:cNvPr>
          <p:cNvSpPr>
            <a:spLocks noGrp="1"/>
          </p:cNvSpPr>
          <p:nvPr>
            <p:ph sz="quarter" idx="14"/>
          </p:nvPr>
        </p:nvSpPr>
        <p:spPr>
          <a:xfrm>
            <a:off x="507195" y="1944914"/>
            <a:ext cx="11174412" cy="4066274"/>
          </a:xfrm>
        </p:spPr>
        <p:txBody>
          <a:bodyPr/>
          <a:lstStyle/>
          <a:p>
            <a:pPr lvl="0" algn="just"/>
            <a:r>
              <a:rPr lang="es-ES" dirty="0"/>
              <a:t>Reflexiona sobre la relación entre el respeto por los derechos humanos en el servicio y el fomento de la salud mental y el bienestar</a:t>
            </a:r>
            <a:r>
              <a:rPr lang="en-GB" dirty="0"/>
              <a:t>.</a:t>
            </a:r>
            <a:endParaRPr lang="x-none" dirty="0"/>
          </a:p>
          <a:p>
            <a:pPr lvl="0" algn="just" fontAlgn="base"/>
            <a:r>
              <a:rPr lang="es-ES" dirty="0"/>
              <a:t>Intentad ir más allá de debatir solo «tratamientos» de salud mental. Examinad y tened en cuenta lo dicho en ejercicios y debates anteriores sobre los diferentes elementos que contribuyen a la salud mental y al bienestar (incluidos los factores sociales determinantes de la salud mental).</a:t>
            </a:r>
          </a:p>
          <a:p>
            <a:pPr marL="0" indent="0" algn="just">
              <a:buNone/>
            </a:pPr>
            <a:endParaRPr lang="x-none" dirty="0"/>
          </a:p>
        </p:txBody>
      </p:sp>
      <p:sp>
        <p:nvSpPr>
          <p:cNvPr id="2" name="Title 1">
            <a:extLst>
              <a:ext uri="{FF2B5EF4-FFF2-40B4-BE49-F238E27FC236}">
                <a16:creationId xmlns:a16="http://schemas.microsoft.com/office/drawing/2014/main" id="{2062C8DA-7A70-4E08-AC4E-01CB0145BDD1}"/>
              </a:ext>
            </a:extLst>
          </p:cNvPr>
          <p:cNvSpPr>
            <a:spLocks noGrp="1"/>
          </p:cNvSpPr>
          <p:nvPr>
            <p:ph type="title"/>
          </p:nvPr>
        </p:nvSpPr>
        <p:spPr>
          <a:xfrm>
            <a:off x="388629" y="514614"/>
            <a:ext cx="11299787" cy="399786"/>
          </a:xfrm>
        </p:spPr>
        <p:txBody>
          <a:bodyPr/>
          <a:lstStyle/>
          <a:p>
            <a:r>
              <a:rPr lang="es-ES" dirty="0"/>
              <a:t>Ejercicio 2.2: ¿Este servicio da un apoyo adecuado a la salud mental? </a:t>
            </a:r>
            <a:r>
              <a:rPr lang="en-US" dirty="0"/>
              <a:t>- 1</a:t>
            </a:r>
            <a:endParaRPr lang="x-none" dirty="0"/>
          </a:p>
        </p:txBody>
      </p:sp>
    </p:spTree>
    <p:extLst>
      <p:ext uri="{BB962C8B-B14F-4D97-AF65-F5344CB8AC3E}">
        <p14:creationId xmlns:p14="http://schemas.microsoft.com/office/powerpoint/2010/main" val="7423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4AEEC-36B6-4D06-9F7C-9438F945FB98}"/>
              </a:ext>
            </a:extLst>
          </p:cNvPr>
          <p:cNvSpPr>
            <a:spLocks noGrp="1"/>
          </p:cNvSpPr>
          <p:nvPr>
            <p:ph sz="quarter" idx="14"/>
          </p:nvPr>
        </p:nvSpPr>
        <p:spPr/>
        <p:txBody>
          <a:bodyPr/>
          <a:lstStyle/>
          <a:p>
            <a:pPr marL="0" lvl="0" indent="0">
              <a:buNone/>
            </a:pPr>
            <a:endParaRPr lang="en-GB" b="1" i="1" dirty="0"/>
          </a:p>
          <a:p>
            <a:pPr marL="0" lvl="0" indent="0">
              <a:buNone/>
            </a:pPr>
            <a:endParaRPr lang="en-GB" b="1" i="1" dirty="0"/>
          </a:p>
          <a:p>
            <a:pPr marL="0" lvl="0" indent="0">
              <a:buNone/>
            </a:pPr>
            <a:endParaRPr lang="en-GB" b="1" i="1" dirty="0"/>
          </a:p>
          <a:p>
            <a:pPr marL="0" lvl="0" indent="0">
              <a:buNone/>
            </a:pPr>
            <a:endParaRPr lang="en-GB" b="1" i="1" dirty="0"/>
          </a:p>
          <a:p>
            <a:pPr marL="0" lvl="0" indent="0" algn="ctr">
              <a:buNone/>
            </a:pPr>
            <a:r>
              <a:rPr lang="es-ES" sz="2500" b="1" i="1" dirty="0"/>
              <a:t>¿Qué hace vuestro servicio para fomentar la salud mental y el bienestar, y cómo puede mejorar?</a:t>
            </a:r>
            <a:endParaRPr lang="x-none" dirty="0"/>
          </a:p>
        </p:txBody>
      </p:sp>
      <p:sp>
        <p:nvSpPr>
          <p:cNvPr id="5" name="Title 1">
            <a:extLst>
              <a:ext uri="{FF2B5EF4-FFF2-40B4-BE49-F238E27FC236}">
                <a16:creationId xmlns:a16="http://schemas.microsoft.com/office/drawing/2014/main" id="{2062C8DA-7A70-4E08-AC4E-01CB0145BDD1}"/>
              </a:ext>
            </a:extLst>
          </p:cNvPr>
          <p:cNvSpPr>
            <a:spLocks noGrp="1"/>
          </p:cNvSpPr>
          <p:nvPr>
            <p:ph type="title"/>
          </p:nvPr>
        </p:nvSpPr>
        <p:spPr>
          <a:xfrm>
            <a:off x="388629" y="514614"/>
            <a:ext cx="11299787" cy="399786"/>
          </a:xfrm>
        </p:spPr>
        <p:txBody>
          <a:bodyPr/>
          <a:lstStyle/>
          <a:p>
            <a:r>
              <a:rPr lang="es-ES" dirty="0"/>
              <a:t>Ejercicio 2.2: ¿Este servicio da un apoyo adecuado a la salud mental? </a:t>
            </a:r>
            <a:r>
              <a:rPr lang="en-US" dirty="0"/>
              <a:t>- 2</a:t>
            </a:r>
            <a:endParaRPr lang="x-none" dirty="0"/>
          </a:p>
        </p:txBody>
      </p:sp>
    </p:spTree>
    <p:extLst>
      <p:ext uri="{BB962C8B-B14F-4D97-AF65-F5344CB8AC3E}">
        <p14:creationId xmlns:p14="http://schemas.microsoft.com/office/powerpoint/2010/main" val="263951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41FD7-D1D4-4B3A-92B5-71A3047AD183}"/>
              </a:ext>
            </a:extLst>
          </p:cNvPr>
          <p:cNvSpPr>
            <a:spLocks noGrp="1"/>
          </p:cNvSpPr>
          <p:nvPr>
            <p:ph sz="quarter" idx="14"/>
          </p:nvPr>
        </p:nvSpPr>
        <p:spPr/>
        <p:txBody>
          <a:bodyPr/>
          <a:lstStyle/>
          <a:p>
            <a:pPr algn="just">
              <a:lnSpc>
                <a:spcPct val="100000"/>
              </a:lnSpc>
            </a:pPr>
            <a:r>
              <a:rPr lang="es-ES" sz="2000" dirty="0"/>
              <a:t>A menudo se desprecian las necesidades de salud física de las personas usuarias de los servicios sociales y de salud mental</a:t>
            </a:r>
            <a:r>
              <a:rPr lang="en-US" sz="2000" dirty="0"/>
              <a:t>. </a:t>
            </a:r>
          </a:p>
          <a:p>
            <a:pPr lvl="1" algn="just">
              <a:lnSpc>
                <a:spcPct val="100000"/>
              </a:lnSpc>
            </a:pPr>
            <a:r>
              <a:rPr lang="es-ES" dirty="0"/>
              <a:t>Algunos tratamientos prescritos por los servicios sociales y de salud mental (como la medicación) pueden tener efectos muy graves sobre la salud física </a:t>
            </a:r>
          </a:p>
          <a:p>
            <a:pPr lvl="1" algn="just">
              <a:lnSpc>
                <a:spcPct val="100000"/>
              </a:lnSpc>
            </a:pPr>
            <a:r>
              <a:rPr lang="es-ES" dirty="0"/>
              <a:t>A los usuarios de estos servicios a menudo no se les hace ninguna evaluación ni se les prescribe ningún tratamiento para los problemas de salud física</a:t>
            </a:r>
            <a:r>
              <a:rPr lang="en-GB" dirty="0"/>
              <a:t>. </a:t>
            </a:r>
          </a:p>
          <a:p>
            <a:pPr lvl="1" algn="just">
              <a:lnSpc>
                <a:spcPct val="100000"/>
              </a:lnSpc>
            </a:pPr>
            <a:r>
              <a:rPr lang="es-ES" dirty="0"/>
              <a:t>A las personas con discapacidad cognitiva, intelectual o psicosocial no siempre se las toma en serio cuando se quejan de síntomas de salud física: se desprecian sus quejas porque se consideran consecuencia del trastorno mental que se les ha diagnosticado </a:t>
            </a:r>
          </a:p>
          <a:p>
            <a:pPr lvl="1" algn="just">
              <a:lnSpc>
                <a:spcPct val="100000"/>
              </a:lnSpc>
            </a:pPr>
            <a:r>
              <a:rPr lang="es-ES" dirty="0"/>
              <a:t>A las personas con discapacidad cognitiva, intelectual o psicosocial a veces se les niegan servicios de salud o deben esperar más tiempo para conseguirlos porque se da prioridad a otras personas</a:t>
            </a:r>
            <a:r>
              <a:rPr lang="en-GB" dirty="0"/>
              <a:t>.</a:t>
            </a:r>
            <a:endParaRPr lang="x-none" dirty="0"/>
          </a:p>
          <a:p>
            <a:pPr algn="just">
              <a:lnSpc>
                <a:spcPct val="100000"/>
              </a:lnSpc>
            </a:pPr>
            <a:r>
              <a:rPr lang="es-ES" sz="2000" b="1" dirty="0"/>
              <a:t>En consecuencia, estos usuarios tienen un riesgo más alto de sufrir enfermedades letales y muerte prematura</a:t>
            </a:r>
            <a:r>
              <a:rPr lang="en-GB" sz="2000" b="1" dirty="0"/>
              <a:t>. </a:t>
            </a:r>
            <a:endParaRPr lang="x-none" sz="2000" b="1" dirty="0"/>
          </a:p>
          <a:p>
            <a:pPr algn="just">
              <a:lnSpc>
                <a:spcPct val="100000"/>
              </a:lnSpc>
            </a:pPr>
            <a:endParaRPr lang="x-none" sz="2000" dirty="0"/>
          </a:p>
        </p:txBody>
      </p:sp>
      <p:sp>
        <p:nvSpPr>
          <p:cNvPr id="2" name="Title 1">
            <a:extLst>
              <a:ext uri="{FF2B5EF4-FFF2-40B4-BE49-F238E27FC236}">
                <a16:creationId xmlns:a16="http://schemas.microsoft.com/office/drawing/2014/main" id="{0DCE6623-2895-431F-83E1-D5BD28FE12A9}"/>
              </a:ext>
            </a:extLst>
          </p:cNvPr>
          <p:cNvSpPr>
            <a:spLocks noGrp="1"/>
          </p:cNvSpPr>
          <p:nvPr>
            <p:ph type="title"/>
          </p:nvPr>
        </p:nvSpPr>
        <p:spPr>
          <a:xfrm>
            <a:off x="388629" y="514614"/>
            <a:ext cx="11299787" cy="379908"/>
          </a:xfrm>
        </p:spPr>
        <p:txBody>
          <a:bodyPr/>
          <a:lstStyle/>
          <a:p>
            <a:r>
              <a:rPr lang="es-ES" dirty="0"/>
              <a:t>Presentación: El papel de los servicios sociales y de salud mental en la promoción de la salud física </a:t>
            </a:r>
            <a:r>
              <a:rPr lang="en-GB" dirty="0"/>
              <a:t>- 1</a:t>
            </a:r>
            <a:endParaRPr lang="x-none" dirty="0"/>
          </a:p>
        </p:txBody>
      </p:sp>
    </p:spTree>
    <p:extLst>
      <p:ext uri="{BB962C8B-B14F-4D97-AF65-F5344CB8AC3E}">
        <p14:creationId xmlns:p14="http://schemas.microsoft.com/office/powerpoint/2010/main" val="421518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a:t>
            </a:r>
            <a:r>
              <a:rPr lang="es-ES" sz="2000"/>
              <a:t>la CDPD.</a:t>
            </a:r>
          </a:p>
          <a:p>
            <a:pPr marL="0" indent="0" algn="just">
              <a:buNone/>
            </a:pP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3409298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FECF5-6A51-4D00-816C-1A723A984A5E}"/>
              </a:ext>
            </a:extLst>
          </p:cNvPr>
          <p:cNvSpPr>
            <a:spLocks noGrp="1"/>
          </p:cNvSpPr>
          <p:nvPr>
            <p:ph sz="quarter" idx="14"/>
          </p:nvPr>
        </p:nvSpPr>
        <p:spPr/>
        <p:txBody>
          <a:bodyPr/>
          <a:lstStyle/>
          <a:p>
            <a:pPr algn="just"/>
            <a:r>
              <a:rPr lang="es-ES" sz="2000" dirty="0"/>
              <a:t>Los estudios revelan que las personas con trastorno grave de salud mental mueren de media entre diez y veinte años antes que el resto de la población</a:t>
            </a:r>
            <a:r>
              <a:rPr lang="en-GB" sz="2000" dirty="0"/>
              <a:t>.</a:t>
            </a:r>
          </a:p>
          <a:p>
            <a:pPr algn="just"/>
            <a:r>
              <a:rPr lang="es-ES" sz="2000" dirty="0"/>
              <a:t>Es crucial que estas personas tengan acceso al abanico de servicios de salud física disponibles para el resto de la población</a:t>
            </a:r>
            <a:r>
              <a:rPr lang="en-GB" sz="2000" dirty="0"/>
              <a:t>. </a:t>
            </a:r>
          </a:p>
          <a:p>
            <a:pPr algn="just"/>
            <a:r>
              <a:rPr lang="es-ES" sz="2000" dirty="0"/>
              <a:t>Además, los estándares de atención en salud física que reciben deberían ser de una calidad equivalente</a:t>
            </a:r>
            <a:r>
              <a:rPr lang="en-GB" sz="2000" dirty="0"/>
              <a:t>.</a:t>
            </a:r>
            <a:endParaRPr lang="x-none" sz="2000" dirty="0"/>
          </a:p>
          <a:p>
            <a:pPr algn="just"/>
            <a:r>
              <a:rPr lang="es-ES" sz="2000" dirty="0"/>
              <a:t>Los servicios sociales y de salud mental deberían</a:t>
            </a:r>
            <a:r>
              <a:rPr lang="en-GB" sz="2000" dirty="0"/>
              <a:t>:</a:t>
            </a:r>
            <a:endParaRPr lang="x-none" sz="2000" dirty="0"/>
          </a:p>
          <a:p>
            <a:pPr lvl="1" algn="just"/>
            <a:r>
              <a:rPr lang="es-ES" dirty="0"/>
              <a:t>Ofrecer información precisa y exhaustiva sobre los posibles efectos nocivos de los tratamientos.</a:t>
            </a:r>
          </a:p>
          <a:p>
            <a:pPr lvl="1" algn="just"/>
            <a:r>
              <a:rPr lang="es-ES" dirty="0"/>
              <a:t>Prestar especial atención a cualquier efecto adverso de la medicación en la salud física o mental.</a:t>
            </a:r>
            <a:r>
              <a:rPr lang="en-GB" dirty="0"/>
              <a:t> </a:t>
            </a:r>
            <a:endParaRPr lang="x-none"/>
          </a:p>
          <a:p>
            <a:pPr lvl="1" algn="just"/>
            <a:r>
              <a:rPr lang="es-ES" dirty="0"/>
              <a:t>Escuchar las quejas, hacer preguntas periódicamente y hacer reconocimientos</a:t>
            </a:r>
            <a:r>
              <a:rPr lang="en-GB" dirty="0"/>
              <a:t>.</a:t>
            </a:r>
            <a:endParaRPr lang="x-none" dirty="0"/>
          </a:p>
          <a:p>
            <a:pPr lvl="1" algn="just"/>
            <a:r>
              <a:rPr lang="es-ES" dirty="0"/>
              <a:t>Contribuir al retiro de la medicación cuando la persona que la recibe lo desee</a:t>
            </a:r>
            <a:r>
              <a:rPr lang="en-GB" dirty="0"/>
              <a:t>.</a:t>
            </a:r>
            <a:endParaRPr lang="x-none" dirty="0"/>
          </a:p>
          <a:p>
            <a:pPr lvl="1" algn="just"/>
            <a:r>
              <a:rPr lang="es-ES" dirty="0"/>
              <a:t>Evitar prescribir múltiples fármacos</a:t>
            </a:r>
            <a:r>
              <a:rPr lang="en-GB" dirty="0"/>
              <a:t>.</a:t>
            </a:r>
            <a:endParaRPr lang="x-none" dirty="0"/>
          </a:p>
          <a:p>
            <a:pPr lvl="1" algn="just"/>
            <a:r>
              <a:rPr lang="es-ES" dirty="0"/>
              <a:t>Evitar fomentar la idea del desequilibrio químico o trastorno mental</a:t>
            </a:r>
            <a:r>
              <a:rPr lang="en-GB" dirty="0"/>
              <a:t>.</a:t>
            </a:r>
            <a:endParaRPr lang="x-none" dirty="0"/>
          </a:p>
          <a:p>
            <a:pPr algn="just"/>
            <a:endParaRPr lang="x-none" sz="2000" dirty="0"/>
          </a:p>
        </p:txBody>
      </p:sp>
      <p:sp>
        <p:nvSpPr>
          <p:cNvPr id="2" name="Title 1">
            <a:extLst>
              <a:ext uri="{FF2B5EF4-FFF2-40B4-BE49-F238E27FC236}">
                <a16:creationId xmlns:a16="http://schemas.microsoft.com/office/drawing/2014/main" id="{1C96C166-550B-423D-8B98-E303A4FF91D4}"/>
              </a:ext>
            </a:extLst>
          </p:cNvPr>
          <p:cNvSpPr>
            <a:spLocks noGrp="1"/>
          </p:cNvSpPr>
          <p:nvPr>
            <p:ph type="title"/>
          </p:nvPr>
        </p:nvSpPr>
        <p:spPr>
          <a:xfrm>
            <a:off x="388629" y="514614"/>
            <a:ext cx="11279909" cy="538934"/>
          </a:xfrm>
        </p:spPr>
        <p:txBody>
          <a:bodyPr/>
          <a:lstStyle/>
          <a:p>
            <a:r>
              <a:rPr lang="es-ES" dirty="0"/>
              <a:t>Presentación: El papel de los servicios sociales y de salud mental en la promoción de la salud física </a:t>
            </a:r>
            <a:r>
              <a:rPr lang="en-GB" dirty="0"/>
              <a:t>- 2</a:t>
            </a:r>
            <a:endParaRPr lang="x-none" dirty="0"/>
          </a:p>
        </p:txBody>
      </p:sp>
    </p:spTree>
    <p:extLst>
      <p:ext uri="{BB962C8B-B14F-4D97-AF65-F5344CB8AC3E}">
        <p14:creationId xmlns:p14="http://schemas.microsoft.com/office/powerpoint/2010/main" val="325770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BCA5E-9DD2-491C-88AD-0DA57ACA417D}"/>
              </a:ext>
            </a:extLst>
          </p:cNvPr>
          <p:cNvSpPr>
            <a:spLocks noGrp="1"/>
          </p:cNvSpPr>
          <p:nvPr>
            <p:ph sz="quarter" idx="14"/>
          </p:nvPr>
        </p:nvSpPr>
        <p:spPr/>
        <p:txBody>
          <a:bodyPr/>
          <a:lstStyle/>
          <a:p>
            <a:endParaRPr lang="en-GB" dirty="0"/>
          </a:p>
          <a:p>
            <a:pPr marL="0" indent="0" algn="ctr">
              <a:buNone/>
            </a:pPr>
            <a:endParaRPr lang="en-GB" sz="2500" b="1" i="1" dirty="0"/>
          </a:p>
          <a:p>
            <a:pPr marL="0" indent="0" algn="ctr">
              <a:buNone/>
            </a:pPr>
            <a:endParaRPr lang="en-GB" sz="2500" b="1" i="1" dirty="0"/>
          </a:p>
          <a:p>
            <a:pPr marL="0" indent="0" algn="ctr">
              <a:buNone/>
            </a:pPr>
            <a:r>
              <a:rPr lang="es-ES" sz="2500" b="1" i="1" dirty="0"/>
              <a:t>¿Qué hace mi servicio para fomentar la salud física? </a:t>
            </a:r>
            <a:endParaRPr lang="x-none" sz="2500" b="1" i="1" dirty="0"/>
          </a:p>
        </p:txBody>
      </p:sp>
      <p:sp>
        <p:nvSpPr>
          <p:cNvPr id="2" name="Title 1">
            <a:extLst>
              <a:ext uri="{FF2B5EF4-FFF2-40B4-BE49-F238E27FC236}">
                <a16:creationId xmlns:a16="http://schemas.microsoft.com/office/drawing/2014/main" id="{4625E8CF-CC00-4C69-B70C-A18F5C254B3E}"/>
              </a:ext>
            </a:extLst>
          </p:cNvPr>
          <p:cNvSpPr>
            <a:spLocks noGrp="1"/>
          </p:cNvSpPr>
          <p:nvPr>
            <p:ph type="title"/>
          </p:nvPr>
        </p:nvSpPr>
        <p:spPr>
          <a:xfrm>
            <a:off x="388630" y="514614"/>
            <a:ext cx="11200396" cy="419664"/>
          </a:xfrm>
        </p:spPr>
        <p:txBody>
          <a:bodyPr/>
          <a:lstStyle/>
          <a:p>
            <a:r>
              <a:rPr lang="es-ES" dirty="0"/>
              <a:t>Ejercicio 2.3: ¿Presta mi servicio un apoyo adecuado a la salud física? </a:t>
            </a:r>
            <a:r>
              <a:rPr lang="en-GB" dirty="0"/>
              <a:t>- 1</a:t>
            </a:r>
            <a:endParaRPr lang="x-none" dirty="0"/>
          </a:p>
        </p:txBody>
      </p:sp>
    </p:spTree>
    <p:extLst>
      <p:ext uri="{BB962C8B-B14F-4D97-AF65-F5344CB8AC3E}">
        <p14:creationId xmlns:p14="http://schemas.microsoft.com/office/powerpoint/2010/main" val="352924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B6CB3-08CA-40ED-996E-AB22558CAF8A}"/>
              </a:ext>
            </a:extLst>
          </p:cNvPr>
          <p:cNvSpPr>
            <a:spLocks noGrp="1"/>
          </p:cNvSpPr>
          <p:nvPr>
            <p:ph sz="quarter" idx="14"/>
          </p:nvPr>
        </p:nvSpPr>
        <p:spPr/>
        <p:txBody>
          <a:bodyPr/>
          <a:lstStyle/>
          <a:p>
            <a:endParaRPr lang="en-US" dirty="0"/>
          </a:p>
          <a:p>
            <a:endParaRPr lang="en-US" dirty="0"/>
          </a:p>
          <a:p>
            <a:endParaRPr lang="en-US" dirty="0"/>
          </a:p>
          <a:p>
            <a:endParaRPr lang="en-US" dirty="0"/>
          </a:p>
          <a:p>
            <a:pPr marL="0" indent="0" algn="ctr">
              <a:buNone/>
            </a:pPr>
            <a:r>
              <a:rPr lang="es-ES" sz="2500" b="1" i="1" dirty="0"/>
              <a:t>¿Qué puede hacer el servicio para mejorar el acceso a la atención y a los servicios de salud física? </a:t>
            </a:r>
            <a:endParaRPr lang="x-none" dirty="0"/>
          </a:p>
        </p:txBody>
      </p:sp>
      <p:sp>
        <p:nvSpPr>
          <p:cNvPr id="2" name="Title 1">
            <a:extLst>
              <a:ext uri="{FF2B5EF4-FFF2-40B4-BE49-F238E27FC236}">
                <a16:creationId xmlns:a16="http://schemas.microsoft.com/office/drawing/2014/main" id="{90C725FF-4E9A-4360-911C-270780BAA2C5}"/>
              </a:ext>
            </a:extLst>
          </p:cNvPr>
          <p:cNvSpPr>
            <a:spLocks noGrp="1"/>
          </p:cNvSpPr>
          <p:nvPr>
            <p:ph type="title"/>
          </p:nvPr>
        </p:nvSpPr>
        <p:spPr>
          <a:xfrm>
            <a:off x="388630" y="514614"/>
            <a:ext cx="11319666" cy="419664"/>
          </a:xfrm>
        </p:spPr>
        <p:txBody>
          <a:bodyPr/>
          <a:lstStyle/>
          <a:p>
            <a:r>
              <a:rPr lang="es-ES" dirty="0"/>
              <a:t>Ejercicio 2.3: ¿Presta mi servicio un apoyo adecuado a la salud física? </a:t>
            </a:r>
            <a:r>
              <a:rPr lang="en-GB" dirty="0"/>
              <a:t>- 2</a:t>
            </a:r>
            <a:endParaRPr lang="x-none" dirty="0"/>
          </a:p>
        </p:txBody>
      </p:sp>
    </p:spTree>
    <p:extLst>
      <p:ext uri="{BB962C8B-B14F-4D97-AF65-F5344CB8AC3E}">
        <p14:creationId xmlns:p14="http://schemas.microsoft.com/office/powerpoint/2010/main" val="182971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AB70-344F-4EC8-92C7-C6DB86EE8788}"/>
              </a:ext>
            </a:extLst>
          </p:cNvPr>
          <p:cNvSpPr>
            <a:spLocks noGrp="1"/>
          </p:cNvSpPr>
          <p:nvPr>
            <p:ph type="title"/>
          </p:nvPr>
        </p:nvSpPr>
        <p:spPr/>
        <p:txBody>
          <a:bodyPr/>
          <a:lstStyle/>
          <a:p>
            <a:r>
              <a:rPr lang="es-ES" dirty="0"/>
              <a:t>Tema 3. ¿Qué es la recuperación?</a:t>
            </a:r>
          </a:p>
        </p:txBody>
      </p:sp>
    </p:spTree>
    <p:extLst>
      <p:ext uri="{BB962C8B-B14F-4D97-AF65-F5344CB8AC3E}">
        <p14:creationId xmlns:p14="http://schemas.microsoft.com/office/powerpoint/2010/main" val="2381027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D16D-DF87-427B-8090-CD663A49970B}"/>
              </a:ext>
            </a:extLst>
          </p:cNvPr>
          <p:cNvSpPr>
            <a:spLocks noGrp="1"/>
          </p:cNvSpPr>
          <p:nvPr>
            <p:ph sz="quarter" idx="14"/>
          </p:nvPr>
        </p:nvSpPr>
        <p:spPr/>
        <p:txBody>
          <a:bodyPr/>
          <a:lstStyle/>
          <a:p>
            <a:pPr algn="just">
              <a:lnSpc>
                <a:spcPct val="100000"/>
              </a:lnSpc>
            </a:pPr>
            <a:r>
              <a:rPr lang="es-ES" dirty="0"/>
              <a:t>Pensad en un momento en el que os hayáis tenido que recuperar de algo (puede ser recientemente o hace tiempo), </a:t>
            </a:r>
          </a:p>
          <a:p>
            <a:pPr marL="457200" lvl="1" indent="0" algn="just">
              <a:lnSpc>
                <a:spcPct val="100000"/>
              </a:lnSpc>
              <a:buNone/>
            </a:pPr>
            <a:r>
              <a:rPr lang="es-ES" dirty="0"/>
              <a:t>como combatir una enfermedad física, perder a alguien que queríais, ser víctima de abusos, perder un trabajo o una oportunidad importante. Puede ser cualquier cosa que se os ocurra, no es necesario que esté relacionada con la salud mental.</a:t>
            </a:r>
          </a:p>
          <a:p>
            <a:pPr algn="just">
              <a:lnSpc>
                <a:spcPct val="100000"/>
              </a:lnSpc>
            </a:pPr>
            <a:r>
              <a:rPr lang="es-ES" dirty="0"/>
              <a:t>¿Qué cambios emocionales vivisteis? </a:t>
            </a:r>
          </a:p>
          <a:p>
            <a:pPr algn="just">
              <a:lnSpc>
                <a:spcPct val="100000"/>
              </a:lnSpc>
            </a:pPr>
            <a:r>
              <a:rPr lang="es-ES" dirty="0"/>
              <a:t>¿Cómo los gestionasteis (tanto positiva como negativamente)? </a:t>
            </a:r>
          </a:p>
          <a:p>
            <a:pPr algn="just">
              <a:lnSpc>
                <a:spcPct val="100000"/>
              </a:lnSpc>
            </a:pPr>
            <a:r>
              <a:rPr lang="es-ES" dirty="0"/>
              <a:t>¿Qué dificultades encontrasteis en el proceso de recuperación? </a:t>
            </a:r>
          </a:p>
          <a:p>
            <a:pPr algn="just">
              <a:lnSpc>
                <a:spcPct val="100000"/>
              </a:lnSpc>
            </a:pPr>
            <a:endParaRPr lang="x-none" dirty="0"/>
          </a:p>
        </p:txBody>
      </p:sp>
      <p:sp>
        <p:nvSpPr>
          <p:cNvPr id="2" name="Title 1">
            <a:extLst>
              <a:ext uri="{FF2B5EF4-FFF2-40B4-BE49-F238E27FC236}">
                <a16:creationId xmlns:a16="http://schemas.microsoft.com/office/drawing/2014/main" id="{1F3E9E8F-D019-4AE0-8675-EB1FA1ADE89D}"/>
              </a:ext>
            </a:extLst>
          </p:cNvPr>
          <p:cNvSpPr>
            <a:spLocks noGrp="1"/>
          </p:cNvSpPr>
          <p:nvPr>
            <p:ph type="title"/>
          </p:nvPr>
        </p:nvSpPr>
        <p:spPr/>
        <p:txBody>
          <a:bodyPr/>
          <a:lstStyle/>
          <a:p>
            <a:r>
              <a:rPr lang="es-ES" dirty="0"/>
              <a:t>Ejercicio 3.1: Sentirse mejor </a:t>
            </a:r>
            <a:r>
              <a:rPr lang="en-GB" dirty="0"/>
              <a:t>- 1</a:t>
            </a:r>
            <a:endParaRPr lang="x-none" dirty="0"/>
          </a:p>
        </p:txBody>
      </p:sp>
    </p:spTree>
    <p:extLst>
      <p:ext uri="{BB962C8B-B14F-4D97-AF65-F5344CB8AC3E}">
        <p14:creationId xmlns:p14="http://schemas.microsoft.com/office/powerpoint/2010/main" val="355699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DB099-D9EB-4EB7-85A7-6963E72BAFB3}"/>
              </a:ext>
            </a:extLst>
          </p:cNvPr>
          <p:cNvSpPr>
            <a:spLocks noGrp="1"/>
          </p:cNvSpPr>
          <p:nvPr>
            <p:ph sz="quarter" idx="14"/>
          </p:nvPr>
        </p:nvSpPr>
        <p:spPr/>
        <p:txBody>
          <a:bodyPr/>
          <a:lstStyle/>
          <a:p>
            <a:pPr marL="0" lvl="0" indent="0" algn="ctr">
              <a:buNone/>
            </a:pPr>
            <a:endParaRPr lang="en-US" sz="2500" b="1" i="1" dirty="0"/>
          </a:p>
          <a:p>
            <a:pPr marL="0" lvl="0" indent="0" algn="ctr">
              <a:buNone/>
            </a:pPr>
            <a:endParaRPr lang="en-US" sz="2500" b="1" i="1" dirty="0"/>
          </a:p>
          <a:p>
            <a:pPr marL="0" lvl="0" indent="0" algn="ctr">
              <a:buNone/>
            </a:pPr>
            <a:endParaRPr lang="en-US" sz="2500" b="1" i="1" dirty="0"/>
          </a:p>
          <a:p>
            <a:pPr marL="0" lvl="0" indent="0" algn="ctr">
              <a:buNone/>
            </a:pPr>
            <a:r>
              <a:rPr lang="es-ES" sz="2500" b="1" i="1" dirty="0"/>
              <a:t>¿Qué os ayudó a rehaceros de/superar aquella situación? </a:t>
            </a:r>
            <a:endParaRPr lang="x-none" dirty="0"/>
          </a:p>
        </p:txBody>
      </p:sp>
      <p:sp>
        <p:nvSpPr>
          <p:cNvPr id="2" name="Title 1">
            <a:extLst>
              <a:ext uri="{FF2B5EF4-FFF2-40B4-BE49-F238E27FC236}">
                <a16:creationId xmlns:a16="http://schemas.microsoft.com/office/drawing/2014/main" id="{6E9ABE4D-89F6-4084-90B7-3435E740FEF2}"/>
              </a:ext>
            </a:extLst>
          </p:cNvPr>
          <p:cNvSpPr>
            <a:spLocks noGrp="1"/>
          </p:cNvSpPr>
          <p:nvPr>
            <p:ph type="title"/>
          </p:nvPr>
        </p:nvSpPr>
        <p:spPr/>
        <p:txBody>
          <a:bodyPr/>
          <a:lstStyle/>
          <a:p>
            <a:r>
              <a:rPr lang="es-ES" dirty="0"/>
              <a:t>Ejercicio 3.1: Sentirse mejor </a:t>
            </a:r>
            <a:r>
              <a:rPr lang="en-GB" dirty="0"/>
              <a:t>- 2</a:t>
            </a:r>
            <a:endParaRPr lang="x-none" dirty="0"/>
          </a:p>
        </p:txBody>
      </p:sp>
    </p:spTree>
    <p:extLst>
      <p:ext uri="{BB962C8B-B14F-4D97-AF65-F5344CB8AC3E}">
        <p14:creationId xmlns:p14="http://schemas.microsoft.com/office/powerpoint/2010/main" val="128618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500CB3-F97B-1741-B27E-1A83F96FC99F}"/>
              </a:ext>
            </a:extLst>
          </p:cNvPr>
          <p:cNvSpPr>
            <a:spLocks noGrp="1"/>
          </p:cNvSpPr>
          <p:nvPr>
            <p:ph sz="quarter" idx="14"/>
          </p:nvPr>
        </p:nvSpPr>
        <p:spPr>
          <a:xfrm>
            <a:off x="388630" y="1088571"/>
            <a:ext cx="2754620" cy="2873829"/>
          </a:xfrm>
        </p:spPr>
        <p:txBody>
          <a:bodyPr/>
          <a:lstStyle/>
          <a:p>
            <a:r>
              <a:rPr lang="es-ES" sz="2000" dirty="0"/>
              <a:t>Una investigación realizada en Escocia revela que, entre los factores que hallamos en la senda hacia la recuperación, se encuentran los siguientes </a:t>
            </a:r>
            <a:r>
              <a:rPr lang="en-US" sz="2000" dirty="0">
                <a:ea typeface="Times New Roman" panose="02020603050405020304" pitchFamily="18" charset="0"/>
                <a:cs typeface="Times New Roman" panose="02020603050405020304" pitchFamily="18" charset="0"/>
              </a:rPr>
              <a:t>:</a:t>
            </a:r>
            <a:endParaRPr lang="x-none" sz="2000"/>
          </a:p>
          <a:p>
            <a:endParaRPr lang="en-US" dirty="0"/>
          </a:p>
        </p:txBody>
      </p:sp>
      <p:sp>
        <p:nvSpPr>
          <p:cNvPr id="2" name="Title 1">
            <a:extLst>
              <a:ext uri="{FF2B5EF4-FFF2-40B4-BE49-F238E27FC236}">
                <a16:creationId xmlns:a16="http://schemas.microsoft.com/office/drawing/2014/main" id="{00252EFF-F95F-4643-8B62-C9AA9BA6BA2C}"/>
              </a:ext>
            </a:extLst>
          </p:cNvPr>
          <p:cNvSpPr>
            <a:spLocks noGrp="1"/>
          </p:cNvSpPr>
          <p:nvPr>
            <p:ph type="title"/>
          </p:nvPr>
        </p:nvSpPr>
        <p:spPr/>
        <p:txBody>
          <a:bodyPr/>
          <a:lstStyle/>
          <a:p>
            <a:r>
              <a:rPr lang="es-ES" dirty="0"/>
              <a:t>Ejercicio 3.1: Sentirse mejor </a:t>
            </a:r>
            <a:r>
              <a:rPr lang="en-GB" dirty="0"/>
              <a:t>- 3</a:t>
            </a:r>
            <a:endParaRPr lang="x-none" dirty="0"/>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050" y="1085850"/>
            <a:ext cx="7856539"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55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97B00-5B6B-40C3-A09F-AFD665A921C4}"/>
              </a:ext>
            </a:extLst>
          </p:cNvPr>
          <p:cNvSpPr>
            <a:spLocks noGrp="1"/>
          </p:cNvSpPr>
          <p:nvPr>
            <p:ph sz="quarter" idx="14"/>
          </p:nvPr>
        </p:nvSpPr>
        <p:spPr/>
        <p:txBody>
          <a:bodyPr/>
          <a:lstStyle/>
          <a:p>
            <a:pPr lvl="0" algn="just"/>
            <a:r>
              <a:rPr lang="es-ES" dirty="0"/>
              <a:t>Es importante tener en cuenta que los factores de recuperación de esta tabla no son aplicables solo a personas con discapacidad cognitiva, intelectual o psicosocial. Todo el mundo se recupera o se ha recuperado alguna vez de algo en la vida</a:t>
            </a:r>
            <a:r>
              <a:rPr lang="en-US" dirty="0"/>
              <a:t>.</a:t>
            </a:r>
            <a:endParaRPr lang="x-none" dirty="0"/>
          </a:p>
          <a:p>
            <a:pPr lvl="0" algn="just" fontAlgn="base"/>
            <a:r>
              <a:rPr lang="es-ES" dirty="0"/>
              <a:t>No obstante, la recuperación puede resultar más dificultosa para algunas personas que para otras porque se recuperaron de experiencias diferentes en contextos absolutamente dispares. También hay que tener en cuenta que cada persona se puede encontrar en un estadio muy diferente en su proceso de recuperación. </a:t>
            </a:r>
          </a:p>
        </p:txBody>
      </p:sp>
      <p:sp>
        <p:nvSpPr>
          <p:cNvPr id="2" name="Title 1">
            <a:extLst>
              <a:ext uri="{FF2B5EF4-FFF2-40B4-BE49-F238E27FC236}">
                <a16:creationId xmlns:a16="http://schemas.microsoft.com/office/drawing/2014/main" id="{01E57E5F-BBA7-4210-9080-C2434F2DD7D0}"/>
              </a:ext>
            </a:extLst>
          </p:cNvPr>
          <p:cNvSpPr>
            <a:spLocks noGrp="1"/>
          </p:cNvSpPr>
          <p:nvPr>
            <p:ph type="title"/>
          </p:nvPr>
        </p:nvSpPr>
        <p:spPr/>
        <p:txBody>
          <a:bodyPr/>
          <a:lstStyle/>
          <a:p>
            <a:r>
              <a:rPr lang="es-ES" dirty="0"/>
              <a:t>Ejercicio 3.1: Sentirse mejor </a:t>
            </a:r>
            <a:r>
              <a:rPr lang="en-GB" dirty="0"/>
              <a:t>- 4</a:t>
            </a:r>
            <a:endParaRPr lang="x-none" dirty="0"/>
          </a:p>
        </p:txBody>
      </p:sp>
    </p:spTree>
    <p:extLst>
      <p:ext uri="{BB962C8B-B14F-4D97-AF65-F5344CB8AC3E}">
        <p14:creationId xmlns:p14="http://schemas.microsoft.com/office/powerpoint/2010/main" val="14770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736F12-E767-F548-A43E-21005A49554C}"/>
              </a:ext>
            </a:extLst>
          </p:cNvPr>
          <p:cNvSpPr>
            <a:spLocks noGrp="1"/>
          </p:cNvSpPr>
          <p:nvPr>
            <p:ph type="body" sz="quarter" idx="13"/>
          </p:nvPr>
        </p:nvSpPr>
        <p:spPr/>
        <p:txBody>
          <a:bodyPr/>
          <a:lstStyle/>
          <a:p>
            <a:r>
              <a:rPr lang="es-ES" dirty="0"/>
              <a:t>El significado de </a:t>
            </a:r>
            <a:r>
              <a:rPr lang="es-ES" i="1" dirty="0"/>
              <a:t>recuperación</a:t>
            </a:r>
            <a:r>
              <a:rPr lang="es-ES" dirty="0"/>
              <a:t>  </a:t>
            </a:r>
            <a:r>
              <a:rPr lang="en-GB" dirty="0"/>
              <a:t>(a)</a:t>
            </a:r>
            <a:endParaRPr lang="en-US" dirty="0"/>
          </a:p>
        </p:txBody>
      </p:sp>
      <p:sp>
        <p:nvSpPr>
          <p:cNvPr id="3" name="Content Placeholder 2">
            <a:extLst>
              <a:ext uri="{FF2B5EF4-FFF2-40B4-BE49-F238E27FC236}">
                <a16:creationId xmlns:a16="http://schemas.microsoft.com/office/drawing/2014/main" id="{88C4CFF4-1B34-4B6D-936C-5D36DAA08176}"/>
              </a:ext>
            </a:extLst>
          </p:cNvPr>
          <p:cNvSpPr>
            <a:spLocks noGrp="1"/>
          </p:cNvSpPr>
          <p:nvPr>
            <p:ph sz="quarter" idx="14"/>
          </p:nvPr>
        </p:nvSpPr>
        <p:spPr/>
        <p:txBody>
          <a:bodyPr/>
          <a:lstStyle/>
          <a:p>
            <a:pPr lvl="0" algn="just">
              <a:lnSpc>
                <a:spcPct val="100000"/>
              </a:lnSpc>
            </a:pPr>
            <a:r>
              <a:rPr lang="es-ES" dirty="0"/>
              <a:t>El significado del término </a:t>
            </a:r>
            <a:r>
              <a:rPr lang="es-ES" i="1" dirty="0"/>
              <a:t>recuperación</a:t>
            </a:r>
            <a:r>
              <a:rPr lang="es-ES" dirty="0"/>
              <a:t> puede ser diferente para cada persona. Por ejemplo:</a:t>
            </a:r>
          </a:p>
          <a:p>
            <a:pPr lvl="1" algn="just">
              <a:lnSpc>
                <a:spcPct val="100000"/>
              </a:lnSpc>
            </a:pPr>
            <a:r>
              <a:rPr lang="es-ES" dirty="0"/>
              <a:t>recobrar el control sobre su identidad y su vida</a:t>
            </a:r>
          </a:p>
          <a:p>
            <a:pPr lvl="1" algn="just">
              <a:lnSpc>
                <a:spcPct val="100000"/>
              </a:lnSpc>
            </a:pPr>
            <a:r>
              <a:rPr lang="es-ES" dirty="0"/>
              <a:t>sentirse esperanzado en el día a día </a:t>
            </a:r>
          </a:p>
          <a:p>
            <a:pPr lvl="1" algn="just">
              <a:lnSpc>
                <a:spcPct val="100000"/>
              </a:lnSpc>
            </a:pPr>
            <a:r>
              <a:rPr lang="es-ES" dirty="0"/>
              <a:t>vivir una vida plena con sentido,</a:t>
            </a:r>
            <a:r>
              <a:rPr lang="en-US" dirty="0"/>
              <a:t>.</a:t>
            </a:r>
            <a:endParaRPr lang="x-none" dirty="0"/>
          </a:p>
          <a:p>
            <a:pPr lvl="0" algn="just">
              <a:lnSpc>
                <a:spcPct val="100000"/>
              </a:lnSpc>
            </a:pPr>
            <a:r>
              <a:rPr lang="es-ES" dirty="0"/>
              <a:t>Este concepto de recuperación nos aleja de la idea u objetivo de «curarse» o de «volver a estar como siempre». </a:t>
            </a:r>
          </a:p>
          <a:p>
            <a:pPr lvl="0" algn="just">
              <a:lnSpc>
                <a:spcPct val="100000"/>
              </a:lnSpc>
            </a:pPr>
            <a:r>
              <a:rPr lang="es-ES" dirty="0"/>
              <a:t>Se centra más bien en encontrar un nuevo significado y unos nuevos objetivos en la vida, a empoderarse y ser capaces de vivir una vida regida por uno mismo, independientemente de lo que hayamos tenido que superar pasar</a:t>
            </a:r>
            <a:r>
              <a:rPr lang="en-US" dirty="0"/>
              <a:t>.</a:t>
            </a:r>
            <a:endParaRPr lang="x-none" dirty="0"/>
          </a:p>
          <a:p>
            <a:pPr algn="just">
              <a:lnSpc>
                <a:spcPct val="100000"/>
              </a:lnSpc>
            </a:pPr>
            <a:endParaRPr lang="x-none" dirty="0"/>
          </a:p>
        </p:txBody>
      </p:sp>
      <p:sp>
        <p:nvSpPr>
          <p:cNvPr id="2" name="Title 1">
            <a:extLst>
              <a:ext uri="{FF2B5EF4-FFF2-40B4-BE49-F238E27FC236}">
                <a16:creationId xmlns:a16="http://schemas.microsoft.com/office/drawing/2014/main" id="{9BADF651-4143-42D8-BD3D-3D5CE9A5A142}"/>
              </a:ext>
            </a:extLst>
          </p:cNvPr>
          <p:cNvSpPr>
            <a:spLocks noGrp="1"/>
          </p:cNvSpPr>
          <p:nvPr>
            <p:ph type="title"/>
          </p:nvPr>
        </p:nvSpPr>
        <p:spPr/>
        <p:txBody>
          <a:bodyPr/>
          <a:lstStyle/>
          <a:p>
            <a:r>
              <a:rPr lang="es-ES" dirty="0"/>
              <a:t>Presentación: La recuperación -</a:t>
            </a:r>
            <a:r>
              <a:rPr lang="en-GB" dirty="0"/>
              <a:t> 1</a:t>
            </a:r>
            <a:endParaRPr lang="x-none" dirty="0"/>
          </a:p>
        </p:txBody>
      </p:sp>
    </p:spTree>
    <p:extLst>
      <p:ext uri="{BB962C8B-B14F-4D97-AF65-F5344CB8AC3E}">
        <p14:creationId xmlns:p14="http://schemas.microsoft.com/office/powerpoint/2010/main" val="184248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F434C9-47C1-C640-B3D7-D0A33F06772A}"/>
              </a:ext>
            </a:extLst>
          </p:cNvPr>
          <p:cNvSpPr>
            <a:spLocks noGrp="1"/>
          </p:cNvSpPr>
          <p:nvPr>
            <p:ph type="body" sz="quarter" idx="13"/>
          </p:nvPr>
        </p:nvSpPr>
        <p:spPr/>
        <p:txBody>
          <a:bodyPr/>
          <a:lstStyle/>
          <a:p>
            <a:r>
              <a:rPr lang="es-ES" dirty="0"/>
              <a:t>El significado de </a:t>
            </a:r>
            <a:r>
              <a:rPr lang="es-ES" i="1" dirty="0"/>
              <a:t>recuperación </a:t>
            </a:r>
            <a:r>
              <a:rPr lang="en-GB" dirty="0"/>
              <a:t>(b)</a:t>
            </a:r>
            <a:endParaRPr lang="en-US" dirty="0"/>
          </a:p>
        </p:txBody>
      </p:sp>
      <p:sp>
        <p:nvSpPr>
          <p:cNvPr id="3" name="Content Placeholder 2">
            <a:extLst>
              <a:ext uri="{FF2B5EF4-FFF2-40B4-BE49-F238E27FC236}">
                <a16:creationId xmlns:a16="http://schemas.microsoft.com/office/drawing/2014/main" id="{EB84450E-A189-417F-9463-B155C8A5F752}"/>
              </a:ext>
            </a:extLst>
          </p:cNvPr>
          <p:cNvSpPr>
            <a:spLocks noGrp="1"/>
          </p:cNvSpPr>
          <p:nvPr>
            <p:ph sz="quarter" idx="14"/>
          </p:nvPr>
        </p:nvSpPr>
        <p:spPr/>
        <p:txBody>
          <a:bodyPr/>
          <a:lstStyle/>
          <a:p>
            <a:endParaRPr lang="en-GB" dirty="0"/>
          </a:p>
          <a:p>
            <a:r>
              <a:rPr lang="en-GB" i="1" dirty="0"/>
              <a:t>ASHA International (2015) Reshma </a:t>
            </a:r>
            <a:r>
              <a:rPr lang="en-GB" i="1" dirty="0" err="1"/>
              <a:t>Valliappan</a:t>
            </a:r>
            <a:r>
              <a:rPr lang="en-GB" i="1" dirty="0"/>
              <a:t>, India. You Can Recover Project</a:t>
            </a:r>
            <a:r>
              <a:rPr lang="en-GB" dirty="0"/>
              <a:t>. </a:t>
            </a:r>
            <a:r>
              <a:rPr lang="en-GB" dirty="0">
                <a:hlinkClick r:id="rId3"/>
              </a:rPr>
              <a:t>https://youtu.be/E0YbpciUxRk</a:t>
            </a:r>
            <a:r>
              <a:rPr lang="en-GB" dirty="0"/>
              <a:t> </a:t>
            </a:r>
          </a:p>
          <a:p>
            <a:endParaRPr lang="en-GB" dirty="0"/>
          </a:p>
          <a:p>
            <a:pPr marL="0" indent="0">
              <a:buNone/>
            </a:pPr>
            <a:r>
              <a:rPr lang="es-ES" dirty="0" err="1"/>
              <a:t>Reshma</a:t>
            </a:r>
            <a:r>
              <a:rPr lang="es-ES" dirty="0"/>
              <a:t> </a:t>
            </a:r>
            <a:r>
              <a:rPr lang="es-ES" dirty="0" err="1"/>
              <a:t>Valliappan</a:t>
            </a:r>
            <a:r>
              <a:rPr lang="es-ES" dirty="0"/>
              <a:t> cuenta la historia personal de lo que la recuperación significa en su vida</a:t>
            </a:r>
            <a:endParaRPr lang="x-none" dirty="0"/>
          </a:p>
        </p:txBody>
      </p:sp>
      <p:sp>
        <p:nvSpPr>
          <p:cNvPr id="2" name="Title 1">
            <a:extLst>
              <a:ext uri="{FF2B5EF4-FFF2-40B4-BE49-F238E27FC236}">
                <a16:creationId xmlns:a16="http://schemas.microsoft.com/office/drawing/2014/main" id="{8E3B27F0-B30C-40BE-AA90-4B42845417BF}"/>
              </a:ext>
            </a:extLst>
          </p:cNvPr>
          <p:cNvSpPr>
            <a:spLocks noGrp="1"/>
          </p:cNvSpPr>
          <p:nvPr>
            <p:ph type="title"/>
          </p:nvPr>
        </p:nvSpPr>
        <p:spPr/>
        <p:txBody>
          <a:bodyPr/>
          <a:lstStyle/>
          <a:p>
            <a:r>
              <a:rPr lang="es-ES" dirty="0"/>
              <a:t>Presentación: La recuperación -</a:t>
            </a:r>
            <a:r>
              <a:rPr lang="en-GB" dirty="0"/>
              <a:t> 2</a:t>
            </a:r>
            <a:endParaRPr lang="x-none" dirty="0"/>
          </a:p>
        </p:txBody>
      </p:sp>
    </p:spTree>
    <p:extLst>
      <p:ext uri="{BB962C8B-B14F-4D97-AF65-F5344CB8AC3E}">
        <p14:creationId xmlns:p14="http://schemas.microsoft.com/office/powerpoint/2010/main" val="104005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- 2</a:t>
            </a:r>
          </a:p>
        </p:txBody>
      </p:sp>
    </p:spTree>
    <p:extLst>
      <p:ext uri="{BB962C8B-B14F-4D97-AF65-F5344CB8AC3E}">
        <p14:creationId xmlns:p14="http://schemas.microsoft.com/office/powerpoint/2010/main" val="3948279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23623-ECDA-9A4E-A161-090872F6D11F}"/>
              </a:ext>
            </a:extLst>
          </p:cNvPr>
          <p:cNvSpPr>
            <a:spLocks noGrp="1"/>
          </p:cNvSpPr>
          <p:nvPr>
            <p:ph type="body" sz="quarter" idx="13"/>
          </p:nvPr>
        </p:nvSpPr>
        <p:spPr/>
        <p:txBody>
          <a:bodyPr/>
          <a:lstStyle/>
          <a:p>
            <a:r>
              <a:rPr lang="es-ES" dirty="0"/>
              <a:t>El significado de </a:t>
            </a:r>
            <a:r>
              <a:rPr lang="es-ES" i="1" dirty="0"/>
              <a:t>recuperación </a:t>
            </a:r>
            <a:r>
              <a:rPr lang="en-GB" dirty="0"/>
              <a:t>(c) </a:t>
            </a:r>
            <a:endParaRPr lang="en-US" dirty="0"/>
          </a:p>
        </p:txBody>
      </p:sp>
      <p:sp>
        <p:nvSpPr>
          <p:cNvPr id="3" name="Content Placeholder 2">
            <a:extLst>
              <a:ext uri="{FF2B5EF4-FFF2-40B4-BE49-F238E27FC236}">
                <a16:creationId xmlns:a16="http://schemas.microsoft.com/office/drawing/2014/main" id="{0D024986-B5D1-48AA-95D5-9D34E7426839}"/>
              </a:ext>
            </a:extLst>
          </p:cNvPr>
          <p:cNvSpPr>
            <a:spLocks noGrp="1"/>
          </p:cNvSpPr>
          <p:nvPr>
            <p:ph sz="quarter" idx="14"/>
          </p:nvPr>
        </p:nvSpPr>
        <p:spPr/>
        <p:txBody>
          <a:bodyPr/>
          <a:lstStyle/>
          <a:p>
            <a:pPr lvl="0" algn="just"/>
            <a:r>
              <a:rPr lang="es-ES" dirty="0"/>
              <a:t>Todo el mundo encuentra dificultades en su camino hacia la recuperación</a:t>
            </a:r>
            <a:r>
              <a:rPr lang="en-US" dirty="0"/>
              <a:t>.</a:t>
            </a:r>
          </a:p>
          <a:p>
            <a:pPr lvl="0" algn="just"/>
            <a:endParaRPr lang="x-none" dirty="0"/>
          </a:p>
          <a:p>
            <a:pPr lvl="0" algn="just"/>
            <a:r>
              <a:rPr lang="es-ES" dirty="0"/>
              <a:t>A pesar de que sea un proceso </a:t>
            </a:r>
            <a:r>
              <a:rPr lang="es-ES" b="1" dirty="0"/>
              <a:t>único y personal</a:t>
            </a:r>
            <a:r>
              <a:rPr lang="es-ES" dirty="0"/>
              <a:t>, muchos elementos dependen de las relaciones y las interacciones entre las personas, además de la interacción con el entorno político y social</a:t>
            </a:r>
            <a:r>
              <a:rPr lang="en-US" dirty="0"/>
              <a:t>. </a:t>
            </a:r>
          </a:p>
          <a:p>
            <a:pPr lvl="0" algn="just"/>
            <a:endParaRPr lang="x-none" dirty="0"/>
          </a:p>
          <a:p>
            <a:pPr lvl="0" algn="just"/>
            <a:r>
              <a:rPr lang="es-ES" dirty="0"/>
              <a:t>A menudo, estos elementos suponen obstáculos para la recuperación</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F3214C71-B713-4BC2-BCCC-FEA98F366868}"/>
              </a:ext>
            </a:extLst>
          </p:cNvPr>
          <p:cNvSpPr>
            <a:spLocks noGrp="1"/>
          </p:cNvSpPr>
          <p:nvPr>
            <p:ph type="title"/>
          </p:nvPr>
        </p:nvSpPr>
        <p:spPr/>
        <p:txBody>
          <a:bodyPr/>
          <a:lstStyle/>
          <a:p>
            <a:r>
              <a:rPr lang="es-ES" dirty="0"/>
              <a:t>Presentación: La recuperación -</a:t>
            </a:r>
            <a:r>
              <a:rPr lang="en-GB" dirty="0"/>
              <a:t> 3</a:t>
            </a:r>
            <a:endParaRPr lang="x-none" dirty="0"/>
          </a:p>
        </p:txBody>
      </p:sp>
    </p:spTree>
    <p:extLst>
      <p:ext uri="{BB962C8B-B14F-4D97-AF65-F5344CB8AC3E}">
        <p14:creationId xmlns:p14="http://schemas.microsoft.com/office/powerpoint/2010/main" val="62880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8021A-9090-5547-A083-F97D041C4E8B}"/>
              </a:ext>
            </a:extLst>
          </p:cNvPr>
          <p:cNvSpPr>
            <a:spLocks noGrp="1"/>
          </p:cNvSpPr>
          <p:nvPr>
            <p:ph type="body" sz="quarter" idx="13"/>
          </p:nvPr>
        </p:nvSpPr>
        <p:spPr/>
        <p:txBody>
          <a:bodyPr/>
          <a:lstStyle/>
          <a:p>
            <a:r>
              <a:rPr lang="es-ES" dirty="0"/>
              <a:t>Obstáculos a la recuperación </a:t>
            </a:r>
            <a:r>
              <a:rPr lang="en-GB" dirty="0"/>
              <a:t>(a) </a:t>
            </a:r>
            <a:endParaRPr lang="en-US" dirty="0"/>
          </a:p>
        </p:txBody>
      </p:sp>
      <p:sp>
        <p:nvSpPr>
          <p:cNvPr id="3" name="Content Placeholder 2">
            <a:extLst>
              <a:ext uri="{FF2B5EF4-FFF2-40B4-BE49-F238E27FC236}">
                <a16:creationId xmlns:a16="http://schemas.microsoft.com/office/drawing/2014/main" id="{B353CC39-8896-4BA5-803D-A42F89D10143}"/>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endParaRPr lang="en-US" sz="2500" b="1" i="1" dirty="0"/>
          </a:p>
          <a:p>
            <a:pPr marL="0" indent="0" algn="ctr">
              <a:buNone/>
            </a:pPr>
            <a:r>
              <a:rPr lang="es-ES" sz="2500" b="1" i="1" dirty="0"/>
              <a:t>¿Qué puede obstaculizar la recuperación de las personas con discapacidad cognitiva, intelectual o psicosocial?</a:t>
            </a:r>
            <a:endParaRPr lang="x-none" dirty="0"/>
          </a:p>
        </p:txBody>
      </p:sp>
      <p:sp>
        <p:nvSpPr>
          <p:cNvPr id="2" name="Title 1">
            <a:extLst>
              <a:ext uri="{FF2B5EF4-FFF2-40B4-BE49-F238E27FC236}">
                <a16:creationId xmlns:a16="http://schemas.microsoft.com/office/drawing/2014/main" id="{7D47419F-8203-4803-8EEE-BBE6BEC48EB7}"/>
              </a:ext>
            </a:extLst>
          </p:cNvPr>
          <p:cNvSpPr>
            <a:spLocks noGrp="1"/>
          </p:cNvSpPr>
          <p:nvPr>
            <p:ph type="title"/>
          </p:nvPr>
        </p:nvSpPr>
        <p:spPr/>
        <p:txBody>
          <a:bodyPr/>
          <a:lstStyle/>
          <a:p>
            <a:r>
              <a:rPr lang="es-ES" dirty="0"/>
              <a:t>Presentación: La recuperación -</a:t>
            </a:r>
            <a:r>
              <a:rPr lang="en-GB" dirty="0"/>
              <a:t> 4</a:t>
            </a:r>
            <a:endParaRPr lang="x-none" dirty="0"/>
          </a:p>
        </p:txBody>
      </p:sp>
    </p:spTree>
    <p:extLst>
      <p:ext uri="{BB962C8B-B14F-4D97-AF65-F5344CB8AC3E}">
        <p14:creationId xmlns:p14="http://schemas.microsoft.com/office/powerpoint/2010/main" val="1113808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23948E-CE74-794D-B0E5-05B967A730DA}"/>
              </a:ext>
            </a:extLst>
          </p:cNvPr>
          <p:cNvSpPr>
            <a:spLocks noGrp="1"/>
          </p:cNvSpPr>
          <p:nvPr>
            <p:ph type="body" sz="quarter" idx="13"/>
          </p:nvPr>
        </p:nvSpPr>
        <p:spPr/>
        <p:txBody>
          <a:bodyPr/>
          <a:lstStyle/>
          <a:p>
            <a:r>
              <a:rPr lang="es-ES" dirty="0"/>
              <a:t>Obstáculos a la recuperación </a:t>
            </a:r>
            <a:r>
              <a:rPr lang="en-GB" dirty="0"/>
              <a:t>(b) </a:t>
            </a:r>
            <a:endParaRPr lang="en-US"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594279" y="1371600"/>
            <a:ext cx="5588805" cy="4639588"/>
          </a:xfrm>
        </p:spPr>
        <p:txBody>
          <a:bodyPr/>
          <a:lstStyle/>
          <a:p>
            <a:pPr marL="0" indent="0">
              <a:buNone/>
            </a:pPr>
            <a:r>
              <a:rPr lang="es-ES" sz="1800" b="1" dirty="0"/>
              <a:t>Entre los obstáculos para la recuperación puede haber los siguientes: </a:t>
            </a:r>
          </a:p>
          <a:p>
            <a:pPr lvl="0"/>
            <a:r>
              <a:rPr lang="es-ES" sz="1800" dirty="0"/>
              <a:t>Falta de sentido de la identidad, de respeto por la propia persona, de esperanza. </a:t>
            </a:r>
          </a:p>
          <a:p>
            <a:pPr lvl="0"/>
            <a:r>
              <a:rPr lang="es-ES" sz="1800" dirty="0"/>
              <a:t>Maltrato, trato negligente, abusos o traumas. </a:t>
            </a:r>
          </a:p>
          <a:p>
            <a:pPr lvl="0"/>
            <a:r>
              <a:rPr lang="es-ES" sz="1800" dirty="0"/>
              <a:t>Pobreza. </a:t>
            </a:r>
          </a:p>
          <a:p>
            <a:pPr lvl="0"/>
            <a:r>
              <a:rPr lang="es-ES" sz="1800" dirty="0"/>
              <a:t>Falta de oportunidades educativas, sociales, de generación de ingresos.</a:t>
            </a:r>
            <a:endParaRPr lang="x-none" sz="1800" dirty="0"/>
          </a:p>
          <a:p>
            <a:pPr lvl="0"/>
            <a:r>
              <a:rPr lang="es-ES" sz="1800" dirty="0"/>
              <a:t>Ser excluidos de la familia, los amigos, las redes sociales o de apoyo y de la propia comunidad. </a:t>
            </a:r>
          </a:p>
          <a:p>
            <a:pPr lvl="0"/>
            <a:r>
              <a:rPr lang="es-ES" sz="1800" dirty="0"/>
              <a:t>Sentimiento de aislamiento y de falta de apoyo. </a:t>
            </a:r>
          </a:p>
          <a:p>
            <a:pPr lvl="0"/>
            <a:r>
              <a:rPr lang="es-ES" sz="1800" dirty="0"/>
              <a:t>Estigmatización y discriminación. </a:t>
            </a:r>
          </a:p>
          <a:p>
            <a:pPr lvl="0"/>
            <a:r>
              <a:rPr lang="es-ES" sz="1800" dirty="0"/>
              <a:t>Que el personal o las familias no crean en nuestra capacidad de mejorar y de recuperar las riendas de nuestra vida.</a:t>
            </a:r>
            <a:endParaRPr lang="x-none" sz="2000"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p:txBody>
          <a:bodyPr/>
          <a:lstStyle/>
          <a:p>
            <a:r>
              <a:rPr lang="es-ES" dirty="0"/>
              <a:t>Presentación: La recuperación -</a:t>
            </a:r>
            <a:r>
              <a:rPr lang="en-GB" dirty="0"/>
              <a:t> 5</a:t>
            </a:r>
            <a:endParaRPr lang="x-none" dirty="0"/>
          </a:p>
        </p:txBody>
      </p:sp>
      <p:sp>
        <p:nvSpPr>
          <p:cNvPr id="9" name="Content Placeholder 2">
            <a:extLst>
              <a:ext uri="{FF2B5EF4-FFF2-40B4-BE49-F238E27FC236}">
                <a16:creationId xmlns:a16="http://schemas.microsoft.com/office/drawing/2014/main" id="{AF34F1C6-E55C-5943-826A-953E5E29336B}"/>
              </a:ext>
            </a:extLst>
          </p:cNvPr>
          <p:cNvSpPr txBox="1">
            <a:spLocks/>
          </p:cNvSpPr>
          <p:nvPr/>
        </p:nvSpPr>
        <p:spPr>
          <a:xfrm>
            <a:off x="6361104" y="1784126"/>
            <a:ext cx="5588805" cy="475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r>
              <a:rPr lang="es-ES" sz="1800" dirty="0"/>
              <a:t>No saber o no estar informados de nuestros derechos. </a:t>
            </a:r>
          </a:p>
          <a:p>
            <a:pPr lvl="0" fontAlgn="base"/>
            <a:r>
              <a:rPr lang="es-ES" sz="1800" dirty="0"/>
              <a:t>Que ya no se nos permita o no se nos dé confianza para tomar decisiones por nosotros mismos. </a:t>
            </a:r>
          </a:p>
          <a:p>
            <a:r>
              <a:rPr lang="es-ES" sz="1800" dirty="0"/>
              <a:t>Sentir que los demás no respetan nuestra opinión (profesionales de salud mental y otros servicios, familias, etc.). </a:t>
            </a:r>
          </a:p>
          <a:p>
            <a:r>
              <a:rPr lang="es-ES" sz="1800" dirty="0"/>
              <a:t>Que los demás definan lo que consideran recuperación o éxito (por ejemplo, que los que nos rodean tengan expectativas bajas o expectativas excesivamente elevadas sobre nuestra recuperación). </a:t>
            </a:r>
          </a:p>
          <a:p>
            <a:r>
              <a:rPr lang="es-ES" sz="1800" dirty="0"/>
              <a:t>La falta de servicios sociales y de salud mental y/o servicios alternativos disponibles/accesibles/asequibles/aceptables</a:t>
            </a:r>
            <a:r>
              <a:rPr lang="en-US" sz="1800" dirty="0"/>
              <a:t>.</a:t>
            </a:r>
            <a:endParaRPr lang="x-none" sz="1800"/>
          </a:p>
          <a:p>
            <a:endParaRPr lang="x-none" sz="2000" dirty="0"/>
          </a:p>
        </p:txBody>
      </p:sp>
    </p:spTree>
    <p:extLst>
      <p:ext uri="{BB962C8B-B14F-4D97-AF65-F5344CB8AC3E}">
        <p14:creationId xmlns:p14="http://schemas.microsoft.com/office/powerpoint/2010/main" val="3453901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EE59E2-D756-0A4C-B0F0-963C05CF7C82}"/>
              </a:ext>
            </a:extLst>
          </p:cNvPr>
          <p:cNvSpPr>
            <a:spLocks noGrp="1"/>
          </p:cNvSpPr>
          <p:nvPr>
            <p:ph type="body" sz="quarter" idx="13"/>
          </p:nvPr>
        </p:nvSpPr>
        <p:spPr/>
        <p:txBody>
          <a:bodyPr/>
          <a:lstStyle/>
          <a:p>
            <a:r>
              <a:rPr lang="es-ES" dirty="0"/>
              <a:t>Obstáculos a la recuperación </a:t>
            </a:r>
            <a:r>
              <a:rPr lang="en-GB" dirty="0"/>
              <a:t>(c) </a:t>
            </a:r>
            <a:endParaRPr lang="en-US"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739424" y="1511188"/>
            <a:ext cx="5588805" cy="4500000"/>
          </a:xfrm>
        </p:spPr>
        <p:txBody>
          <a:bodyPr/>
          <a:lstStyle/>
          <a:p>
            <a:pPr marL="0" indent="0">
              <a:buNone/>
            </a:pPr>
            <a:r>
              <a:rPr lang="es-ES" sz="1800" b="1" dirty="0"/>
              <a:t>Obstáculos para la recuperación</a:t>
            </a:r>
            <a:r>
              <a:rPr lang="en-US" sz="1800" b="1" dirty="0"/>
              <a:t>:</a:t>
            </a:r>
            <a:endParaRPr lang="x-none" sz="1800" b="1" dirty="0"/>
          </a:p>
          <a:p>
            <a:pPr lvl="0"/>
            <a:r>
              <a:rPr lang="es-ES" sz="1800" dirty="0"/>
              <a:t>Que se nos niegue o se nos dificulte el acceso a los tratamientos o estrategias de recuperación que consideramos que nos pueden ayudar, como un servicio de asesoramiento o psicoterapia. </a:t>
            </a:r>
          </a:p>
          <a:p>
            <a:pPr lvl="0"/>
            <a:r>
              <a:rPr lang="es-ES" sz="1800" dirty="0"/>
              <a:t>La falta de acceso a opciones de apoyo, tratamiento e información, y alternativas psicosociales a la medicación.</a:t>
            </a:r>
          </a:p>
          <a:p>
            <a:pPr lvl="0"/>
            <a:r>
              <a:rPr lang="es-ES" sz="1800" dirty="0"/>
              <a:t>Convertir en patología los procesos de duelo normales, lo que puede conllevar un tratamiento innecesario y dañino. Eso también nos hace creer que «no somos normales», interfiere en los procesos de curación normales y desanima en cuanto a sentir emociones porque se consideran «síntomas de un trastorno».</a:t>
            </a:r>
          </a:p>
          <a:p>
            <a:pPr lvl="0"/>
            <a:endParaRPr lang="x-none" sz="1800" dirty="0"/>
          </a:p>
          <a:p>
            <a:endParaRPr lang="x-none" sz="1800"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p:txBody>
          <a:bodyPr/>
          <a:lstStyle/>
          <a:p>
            <a:r>
              <a:rPr lang="es-ES" dirty="0"/>
              <a:t>Presentación: La recuperación -</a:t>
            </a:r>
            <a:r>
              <a:rPr lang="en-GB" dirty="0"/>
              <a:t> 6</a:t>
            </a:r>
            <a:endParaRPr lang="x-none" dirty="0"/>
          </a:p>
        </p:txBody>
      </p:sp>
      <p:sp>
        <p:nvSpPr>
          <p:cNvPr id="7" name="Content Placeholder 2">
            <a:extLst>
              <a:ext uri="{FF2B5EF4-FFF2-40B4-BE49-F238E27FC236}">
                <a16:creationId xmlns:a16="http://schemas.microsoft.com/office/drawing/2014/main" id="{62F8FFF2-6FFD-AE46-AE67-B0D3FA659DA5}"/>
              </a:ext>
            </a:extLst>
          </p:cNvPr>
          <p:cNvSpPr txBox="1">
            <a:spLocks/>
          </p:cNvSpPr>
          <p:nvPr/>
        </p:nvSpPr>
        <p:spPr>
          <a:xfrm>
            <a:off x="6233081" y="1511188"/>
            <a:ext cx="5588805" cy="45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t>Los efectos negativos de la medicación.</a:t>
            </a:r>
          </a:p>
          <a:p>
            <a:r>
              <a:rPr lang="es-ES" sz="1800" dirty="0"/>
              <a:t>Las actitudes negativas de los profesionales de la salud mental y otros servicios. </a:t>
            </a:r>
          </a:p>
          <a:p>
            <a:r>
              <a:rPr lang="es-ES" sz="1800" dirty="0"/>
              <a:t>La falta de confianza en el sistema de salud mental y en las personas que trabajan en el servicio. </a:t>
            </a:r>
          </a:p>
          <a:p>
            <a:r>
              <a:rPr lang="es-ES" sz="1800" dirty="0"/>
              <a:t>La sobreprotección de la familia que se opone a que nos den el alta del servicio. </a:t>
            </a:r>
          </a:p>
          <a:p>
            <a:r>
              <a:rPr lang="es-ES" sz="1800" dirty="0"/>
              <a:t>Que nos digan que tenemos una enfermedad crónica de la que no nos recuperaremos. </a:t>
            </a:r>
          </a:p>
          <a:p>
            <a:r>
              <a:rPr lang="es-ES" sz="1800" dirty="0"/>
              <a:t>La falta de contacto con otras personas que hayan vivido experiencias similares o que hayan superado un proceso de recuperación</a:t>
            </a:r>
          </a:p>
        </p:txBody>
      </p:sp>
    </p:spTree>
    <p:extLst>
      <p:ext uri="{BB962C8B-B14F-4D97-AF65-F5344CB8AC3E}">
        <p14:creationId xmlns:p14="http://schemas.microsoft.com/office/powerpoint/2010/main" val="338769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2326D3-EBFF-FE46-9F55-63238CF7E1F3}"/>
              </a:ext>
            </a:extLst>
          </p:cNvPr>
          <p:cNvSpPr>
            <a:spLocks noGrp="1"/>
          </p:cNvSpPr>
          <p:nvPr>
            <p:ph type="body" sz="quarter" idx="13"/>
          </p:nvPr>
        </p:nvSpPr>
        <p:spPr/>
        <p:txBody>
          <a:bodyPr/>
          <a:lstStyle/>
          <a:p>
            <a:r>
              <a:rPr lang="es-ES" dirty="0"/>
              <a:t>Obstáculos a la recuperación </a:t>
            </a:r>
            <a:r>
              <a:rPr lang="en-GB" dirty="0"/>
              <a:t>(d) </a:t>
            </a:r>
            <a:endParaRPr lang="en-US" dirty="0"/>
          </a:p>
        </p:txBody>
      </p:sp>
      <p:sp>
        <p:nvSpPr>
          <p:cNvPr id="3" name="Content Placeholder 2">
            <a:extLst>
              <a:ext uri="{FF2B5EF4-FFF2-40B4-BE49-F238E27FC236}">
                <a16:creationId xmlns:a16="http://schemas.microsoft.com/office/drawing/2014/main" id="{6FEE7A99-A9C1-4881-A9F3-866D989E6B8E}"/>
              </a:ext>
            </a:extLst>
          </p:cNvPr>
          <p:cNvSpPr>
            <a:spLocks noGrp="1"/>
          </p:cNvSpPr>
          <p:nvPr>
            <p:ph sz="quarter" idx="14"/>
          </p:nvPr>
        </p:nvSpPr>
        <p:spPr/>
        <p:txBody>
          <a:bodyPr/>
          <a:lstStyle/>
          <a:p>
            <a:pPr algn="just">
              <a:lnSpc>
                <a:spcPct val="100000"/>
              </a:lnSpc>
            </a:pPr>
            <a:r>
              <a:rPr lang="es-ES" dirty="0"/>
              <a:t>Muchos de estos problemas se pueden gestionar con una buena comunicación y con la creación de relaciones de confianza</a:t>
            </a:r>
            <a:r>
              <a:rPr lang="en-US" dirty="0"/>
              <a:t>.</a:t>
            </a:r>
          </a:p>
          <a:p>
            <a:pPr lvl="1" algn="just">
              <a:lnSpc>
                <a:spcPct val="100000"/>
              </a:lnSpc>
            </a:pPr>
            <a:r>
              <a:rPr lang="es-ES" sz="2200" dirty="0"/>
              <a:t>Para establecer una relación de confianza existe una relación personal que no se puede forzar.</a:t>
            </a:r>
          </a:p>
          <a:p>
            <a:pPr lvl="1" algn="just">
              <a:lnSpc>
                <a:spcPct val="100000"/>
              </a:lnSpc>
            </a:pPr>
            <a:r>
              <a:rPr lang="es-ES" sz="2200" dirty="0"/>
              <a:t>En las situaciones en que parece que no es posible establecerla, no se deben detener los esfuerzos, sino que es aconsejable buscar otras personas que puedan establecer esta relación con el paciente de manera más fácil. </a:t>
            </a:r>
          </a:p>
          <a:p>
            <a:pPr lvl="1" algn="just">
              <a:lnSpc>
                <a:spcPct val="100000"/>
              </a:lnSpc>
            </a:pPr>
            <a:r>
              <a:rPr lang="es-ES" sz="2200" dirty="0"/>
              <a:t>Hay que trabajar siempre para garantizar una buena comunicación, una buena comprensión de la situación y manteniendo en todo momento el respeto por la voluntad y las preferencias de la persona que se está recuperando</a:t>
            </a:r>
            <a:r>
              <a:rPr lang="en-US" sz="2200" dirty="0"/>
              <a:t>.</a:t>
            </a:r>
            <a:endParaRPr lang="x-none" sz="2200" dirty="0"/>
          </a:p>
          <a:p>
            <a:pPr algn="just">
              <a:lnSpc>
                <a:spcPct val="150000"/>
              </a:lnSpc>
            </a:pPr>
            <a:endParaRPr lang="x-none" dirty="0"/>
          </a:p>
        </p:txBody>
      </p:sp>
      <p:sp>
        <p:nvSpPr>
          <p:cNvPr id="2" name="Title 1">
            <a:extLst>
              <a:ext uri="{FF2B5EF4-FFF2-40B4-BE49-F238E27FC236}">
                <a16:creationId xmlns:a16="http://schemas.microsoft.com/office/drawing/2014/main" id="{DB6B5CD3-1926-4DDB-847A-D9661786DC38}"/>
              </a:ext>
            </a:extLst>
          </p:cNvPr>
          <p:cNvSpPr>
            <a:spLocks noGrp="1"/>
          </p:cNvSpPr>
          <p:nvPr>
            <p:ph type="title"/>
          </p:nvPr>
        </p:nvSpPr>
        <p:spPr/>
        <p:txBody>
          <a:bodyPr/>
          <a:lstStyle/>
          <a:p>
            <a:r>
              <a:rPr lang="es-ES" dirty="0"/>
              <a:t>Presentación: La recuperación -</a:t>
            </a:r>
            <a:r>
              <a:rPr lang="en-GB" dirty="0"/>
              <a:t> 7</a:t>
            </a:r>
            <a:endParaRPr lang="x-none" dirty="0"/>
          </a:p>
        </p:txBody>
      </p:sp>
    </p:spTree>
    <p:extLst>
      <p:ext uri="{BB962C8B-B14F-4D97-AF65-F5344CB8AC3E}">
        <p14:creationId xmlns:p14="http://schemas.microsoft.com/office/powerpoint/2010/main" val="1934094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90AE80E-2EB2-F64C-A44B-A7C9B59CFB87}"/>
              </a:ext>
            </a:extLst>
          </p:cNvPr>
          <p:cNvSpPr>
            <a:spLocks noGrp="1"/>
          </p:cNvSpPr>
          <p:nvPr>
            <p:ph type="body" sz="quarter" idx="13"/>
          </p:nvPr>
        </p:nvSpPr>
        <p:spPr/>
        <p:txBody>
          <a:bodyPr/>
          <a:lstStyle/>
          <a:p>
            <a:r>
              <a:rPr lang="es-ES" dirty="0"/>
              <a:t>La estrategia de la recuperación en salud mental </a:t>
            </a:r>
            <a:r>
              <a:rPr lang="en-GB" dirty="0"/>
              <a:t>(a) </a:t>
            </a:r>
            <a:endParaRPr lang="en-US" dirty="0"/>
          </a:p>
        </p:txBody>
      </p:sp>
      <p:sp>
        <p:nvSpPr>
          <p:cNvPr id="3" name="Content Placeholder 2">
            <a:extLst>
              <a:ext uri="{FF2B5EF4-FFF2-40B4-BE49-F238E27FC236}">
                <a16:creationId xmlns:a16="http://schemas.microsoft.com/office/drawing/2014/main" id="{0FF2AA09-04C6-4E52-B831-E9DC041FC993}"/>
              </a:ext>
            </a:extLst>
          </p:cNvPr>
          <p:cNvSpPr>
            <a:spLocks noGrp="1"/>
          </p:cNvSpPr>
          <p:nvPr>
            <p:ph sz="quarter" idx="14"/>
          </p:nvPr>
        </p:nvSpPr>
        <p:spPr>
          <a:xfrm>
            <a:off x="579765" y="1352550"/>
            <a:ext cx="11174412" cy="4972050"/>
          </a:xfrm>
        </p:spPr>
        <p:txBody>
          <a:bodyPr/>
          <a:lstStyle/>
          <a:p>
            <a:pPr marL="0" indent="0" algn="just">
              <a:lnSpc>
                <a:spcPct val="150000"/>
              </a:lnSpc>
              <a:spcBef>
                <a:spcPts val="0"/>
              </a:spcBef>
              <a:spcAft>
                <a:spcPts val="500"/>
              </a:spcAft>
              <a:buNone/>
            </a:pPr>
            <a:r>
              <a:rPr lang="es-ES" sz="1900" b="1" dirty="0"/>
              <a:t>La estrategia de la recuperación en salud mental</a:t>
            </a:r>
          </a:p>
          <a:p>
            <a:pPr algn="just">
              <a:lnSpc>
                <a:spcPct val="100000"/>
              </a:lnSpc>
              <a:spcBef>
                <a:spcPts val="0"/>
              </a:spcBef>
              <a:spcAft>
                <a:spcPts val="500"/>
              </a:spcAft>
            </a:pPr>
            <a:r>
              <a:rPr lang="es-ES" sz="1900" b="1" dirty="0"/>
              <a:t> </a:t>
            </a:r>
            <a:r>
              <a:rPr lang="es-ES" sz="1900" dirty="0"/>
              <a:t>Según este modelo, la recuperación se entiende como el hecho de ayudar a una persona a recobrar o mantener el control de su vida y a que encuentre un sentido y un objetivo.</a:t>
            </a:r>
          </a:p>
          <a:p>
            <a:pPr algn="just">
              <a:spcBef>
                <a:spcPts val="0"/>
              </a:spcBef>
              <a:spcAft>
                <a:spcPts val="500"/>
              </a:spcAft>
            </a:pPr>
            <a:r>
              <a:rPr lang="es-ES" sz="1900" dirty="0"/>
              <a:t>Según este modelo, la recuperación puede implicar o no el tratamiento y el abordaje de los síntomas.</a:t>
            </a:r>
          </a:p>
          <a:p>
            <a:pPr algn="just">
              <a:spcBef>
                <a:spcPts val="0"/>
              </a:spcBef>
              <a:spcAft>
                <a:spcPts val="500"/>
              </a:spcAft>
            </a:pPr>
            <a:r>
              <a:rPr lang="es-ES" sz="1900" b="1" dirty="0"/>
              <a:t>Recuperarse significa algo diferente para cada uno</a:t>
            </a:r>
            <a:r>
              <a:rPr lang="en-US" sz="1900" dirty="0"/>
              <a:t>. </a:t>
            </a:r>
          </a:p>
          <a:p>
            <a:pPr lvl="0" algn="just">
              <a:spcBef>
                <a:spcPts val="0"/>
              </a:spcBef>
            </a:pPr>
            <a:endParaRPr lang="x-none" sz="1900" dirty="0"/>
          </a:p>
          <a:p>
            <a:pPr marL="0" lvl="0" indent="0" algn="just">
              <a:spcBef>
                <a:spcPts val="0"/>
              </a:spcBef>
              <a:buNone/>
            </a:pPr>
            <a:r>
              <a:rPr lang="es-ES" sz="1900" dirty="0"/>
              <a:t>Para algunos </a:t>
            </a:r>
            <a:r>
              <a:rPr lang="en-GB" sz="1900" dirty="0"/>
              <a:t>: </a:t>
            </a:r>
            <a:endParaRPr lang="x-none" sz="1900" dirty="0"/>
          </a:p>
          <a:p>
            <a:pPr lvl="0" algn="just" fontAlgn="base">
              <a:lnSpc>
                <a:spcPct val="100000"/>
              </a:lnSpc>
              <a:spcBef>
                <a:spcPts val="0"/>
              </a:spcBef>
            </a:pPr>
            <a:r>
              <a:rPr lang="es-ES" sz="1900" dirty="0"/>
              <a:t>La recuperación es un viaje continuo. </a:t>
            </a:r>
          </a:p>
          <a:p>
            <a:pPr lvl="0" algn="just" fontAlgn="base">
              <a:lnSpc>
                <a:spcPct val="100000"/>
              </a:lnSpc>
              <a:spcBef>
                <a:spcPts val="0"/>
              </a:spcBef>
            </a:pPr>
            <a:r>
              <a:rPr lang="es-ES" sz="1900" dirty="0"/>
              <a:t>Puede implicar el desarrollo o fortalecimiento de las relaciones. </a:t>
            </a:r>
          </a:p>
          <a:p>
            <a:pPr algn="just">
              <a:lnSpc>
                <a:spcPct val="100000"/>
              </a:lnSpc>
              <a:spcBef>
                <a:spcPts val="0"/>
              </a:spcBef>
            </a:pPr>
            <a:r>
              <a:rPr lang="es-ES" sz="1900" dirty="0"/>
              <a:t>Puede implicar (re)cobrar la independencia, encontrar un trabajo o volver a estudiar</a:t>
            </a:r>
            <a:r>
              <a:rPr lang="en-GB" sz="1900" dirty="0"/>
              <a:t>.</a:t>
            </a:r>
          </a:p>
          <a:p>
            <a:pPr algn="just">
              <a:lnSpc>
                <a:spcPct val="100000"/>
              </a:lnSpc>
              <a:spcBef>
                <a:spcPts val="0"/>
              </a:spcBef>
            </a:pPr>
            <a:r>
              <a:rPr lang="es-ES" sz="1900" dirty="0"/>
              <a:t>Recuperarse puede querer decir participar de una manera más activa en la vida y las actividades de la comunidad.</a:t>
            </a:r>
          </a:p>
          <a:p>
            <a:pPr algn="just">
              <a:lnSpc>
                <a:spcPct val="100000"/>
              </a:lnSpc>
              <a:spcBef>
                <a:spcPts val="0"/>
              </a:spcBef>
            </a:pPr>
            <a:r>
              <a:rPr lang="es-ES" sz="1900" dirty="0"/>
              <a:t>La recuperación también puede implicar la ausencia de lo que se consideran síntomas</a:t>
            </a:r>
            <a:r>
              <a:rPr lang="en-GB" sz="1900" dirty="0"/>
              <a:t>.</a:t>
            </a:r>
            <a:endParaRPr lang="x-none" sz="1900" dirty="0"/>
          </a:p>
          <a:p>
            <a:pPr marL="457200" lvl="0" algn="just">
              <a:lnSpc>
                <a:spcPct val="100000"/>
              </a:lnSpc>
              <a:spcBef>
                <a:spcPts val="0"/>
              </a:spcBef>
            </a:pPr>
            <a:r>
              <a:rPr lang="es-ES" sz="1900" dirty="0"/>
              <a:t>Implica redefinir lo que significa para cada persona su experiencia</a:t>
            </a:r>
            <a:r>
              <a:rPr lang="en-GB" sz="1900" dirty="0"/>
              <a:t>.</a:t>
            </a:r>
          </a:p>
          <a:p>
            <a:pPr marL="457200" lvl="0" algn="just">
              <a:lnSpc>
                <a:spcPct val="100000"/>
              </a:lnSpc>
              <a:spcBef>
                <a:spcPts val="0"/>
              </a:spcBef>
            </a:pPr>
            <a:r>
              <a:rPr lang="es-ES" sz="1900" dirty="0"/>
              <a:t>Implica crear entornos seguros para reconocer el trauma y explorar los modos de superarlo</a:t>
            </a:r>
            <a:r>
              <a:rPr lang="en-GB" sz="1900" dirty="0"/>
              <a:t>.</a:t>
            </a:r>
            <a:endParaRPr lang="x-none" sz="1900" dirty="0"/>
          </a:p>
          <a:p>
            <a:pPr algn="just">
              <a:lnSpc>
                <a:spcPct val="100000"/>
              </a:lnSpc>
            </a:pPr>
            <a:endParaRPr lang="x-none" sz="1900" dirty="0"/>
          </a:p>
        </p:txBody>
      </p:sp>
      <p:sp>
        <p:nvSpPr>
          <p:cNvPr id="2" name="Title 1">
            <a:extLst>
              <a:ext uri="{FF2B5EF4-FFF2-40B4-BE49-F238E27FC236}">
                <a16:creationId xmlns:a16="http://schemas.microsoft.com/office/drawing/2014/main" id="{0EAA81F4-6D6A-416C-BD18-7D34EE98B5BA}"/>
              </a:ext>
            </a:extLst>
          </p:cNvPr>
          <p:cNvSpPr>
            <a:spLocks noGrp="1"/>
          </p:cNvSpPr>
          <p:nvPr>
            <p:ph type="title"/>
          </p:nvPr>
        </p:nvSpPr>
        <p:spPr/>
        <p:txBody>
          <a:bodyPr/>
          <a:lstStyle/>
          <a:p>
            <a:r>
              <a:rPr lang="es-ES" dirty="0"/>
              <a:t>Presentación: La recuperación -</a:t>
            </a:r>
            <a:r>
              <a:rPr lang="en-GB" dirty="0"/>
              <a:t> 8</a:t>
            </a:r>
            <a:endParaRPr lang="x-none" dirty="0"/>
          </a:p>
        </p:txBody>
      </p:sp>
    </p:spTree>
    <p:extLst>
      <p:ext uri="{BB962C8B-B14F-4D97-AF65-F5344CB8AC3E}">
        <p14:creationId xmlns:p14="http://schemas.microsoft.com/office/powerpoint/2010/main" val="97148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02BA1A-0E98-4949-BD51-0FED84A6F5B9}"/>
              </a:ext>
            </a:extLst>
          </p:cNvPr>
          <p:cNvSpPr>
            <a:spLocks noGrp="1"/>
          </p:cNvSpPr>
          <p:nvPr>
            <p:ph type="body" sz="quarter" idx="13"/>
          </p:nvPr>
        </p:nvSpPr>
        <p:spPr/>
        <p:txBody>
          <a:bodyPr/>
          <a:lstStyle/>
          <a:p>
            <a:r>
              <a:rPr lang="es-ES" dirty="0"/>
              <a:t>La estrategia de la recuperación en salud mental </a:t>
            </a:r>
            <a:r>
              <a:rPr lang="en-GB" dirty="0"/>
              <a:t>(b) </a:t>
            </a:r>
            <a:endParaRPr lang="en-US" dirty="0"/>
          </a:p>
        </p:txBody>
      </p:sp>
      <p:sp>
        <p:nvSpPr>
          <p:cNvPr id="3" name="Content Placeholder 2">
            <a:extLst>
              <a:ext uri="{FF2B5EF4-FFF2-40B4-BE49-F238E27FC236}">
                <a16:creationId xmlns:a16="http://schemas.microsoft.com/office/drawing/2014/main" id="{6FB26E81-6C7F-4A9D-8238-5E65D86BF4AF}"/>
              </a:ext>
            </a:extLst>
          </p:cNvPr>
          <p:cNvSpPr>
            <a:spLocks noGrp="1"/>
          </p:cNvSpPr>
          <p:nvPr>
            <p:ph sz="quarter" idx="14"/>
          </p:nvPr>
        </p:nvSpPr>
        <p:spPr>
          <a:xfrm>
            <a:off x="507195" y="1511188"/>
            <a:ext cx="11018055" cy="4500000"/>
          </a:xfrm>
        </p:spPr>
        <p:txBody>
          <a:bodyPr/>
          <a:lstStyle/>
          <a:p>
            <a:pPr lvl="0" algn="just">
              <a:lnSpc>
                <a:spcPct val="100000"/>
              </a:lnSpc>
            </a:pPr>
            <a:r>
              <a:rPr lang="es-ES" dirty="0"/>
              <a:t>La recuperación se basa en el hecho de </a:t>
            </a:r>
            <a:r>
              <a:rPr lang="es-ES" i="1" u="sng" dirty="0"/>
              <a:t>ver el futuro con esperanza y optimismo </a:t>
            </a:r>
            <a:r>
              <a:rPr lang="es-ES" sz="2000" i="1" dirty="0"/>
              <a:t>:</a:t>
            </a:r>
          </a:p>
          <a:p>
            <a:pPr lvl="0" algn="just">
              <a:lnSpc>
                <a:spcPct val="100000"/>
              </a:lnSpc>
            </a:pPr>
            <a:endParaRPr lang="es-ES" sz="2000" i="1" dirty="0"/>
          </a:p>
          <a:p>
            <a:pPr lvl="1" algn="just">
              <a:lnSpc>
                <a:spcPct val="100000"/>
              </a:lnSpc>
            </a:pPr>
            <a:r>
              <a:rPr lang="es-ES" dirty="0"/>
              <a:t>La esperanza es un principio fundamental de la recuperación</a:t>
            </a:r>
            <a:r>
              <a:rPr lang="en-US" dirty="0"/>
              <a:t>. </a:t>
            </a:r>
            <a:endParaRPr lang="x-none" dirty="0"/>
          </a:p>
          <a:p>
            <a:pPr lvl="1" algn="just">
              <a:lnSpc>
                <a:spcPct val="100000"/>
              </a:lnSpc>
            </a:pPr>
            <a:r>
              <a:rPr lang="es-ES" dirty="0"/>
              <a:t>La esencia de este concepto en el ámbito de la recuperación es la afirmación de que es posible vivir una vida plena y con sentido tanto si hay «síntomas» como si no los hay</a:t>
            </a:r>
            <a:r>
              <a:rPr lang="en-US" dirty="0"/>
              <a:t>. </a:t>
            </a:r>
            <a:endParaRPr lang="x-none" dirty="0"/>
          </a:p>
          <a:p>
            <a:pPr lvl="1" algn="just">
              <a:lnSpc>
                <a:spcPct val="100000"/>
              </a:lnSpc>
            </a:pPr>
            <a:r>
              <a:rPr lang="es-ES" dirty="0"/>
              <a:t>El concepto de recuperación implica la creencia esencial de que la situación que vivimos o las circunstancias que nos rodean pueden cambiar y/o que podremos gestionar y superar la situación</a:t>
            </a:r>
            <a:r>
              <a:rPr lang="en-US" dirty="0"/>
              <a:t>. </a:t>
            </a:r>
            <a:endParaRPr lang="x-none" dirty="0"/>
          </a:p>
          <a:p>
            <a:pPr lvl="1" algn="just">
              <a:lnSpc>
                <a:spcPct val="100000"/>
              </a:lnSpc>
            </a:pPr>
            <a:r>
              <a:rPr lang="es-ES" dirty="0"/>
              <a:t>En el modelo de recuperación, los síntomas, la enfermedad o la discapacidad no ponen fin a los sueños, las aspiraciones ni las posibilidades</a:t>
            </a:r>
            <a:r>
              <a:rPr lang="en-US" dirty="0"/>
              <a:t>. </a:t>
            </a:r>
          </a:p>
          <a:p>
            <a:pPr lvl="1" algn="just">
              <a:lnSpc>
                <a:spcPct val="100000"/>
              </a:lnSpc>
            </a:pPr>
            <a:r>
              <a:rPr lang="es-ES" dirty="0"/>
              <a:t>Hay que promover y valorar los sueños y las aspiraciones de la persona en proceso de recuperación</a:t>
            </a:r>
            <a:r>
              <a:rPr lang="en-US" dirty="0"/>
              <a:t>.</a:t>
            </a:r>
            <a:endParaRPr lang="x-none" dirty="0"/>
          </a:p>
          <a:p>
            <a:pPr algn="just">
              <a:lnSpc>
                <a:spcPct val="100000"/>
              </a:lnSpc>
            </a:pPr>
            <a:endParaRPr lang="x-none" sz="2000" dirty="0"/>
          </a:p>
        </p:txBody>
      </p:sp>
      <p:sp>
        <p:nvSpPr>
          <p:cNvPr id="2" name="Title 1">
            <a:extLst>
              <a:ext uri="{FF2B5EF4-FFF2-40B4-BE49-F238E27FC236}">
                <a16:creationId xmlns:a16="http://schemas.microsoft.com/office/drawing/2014/main" id="{07CB4CB7-5DFE-4D01-A34E-DC3B33480B82}"/>
              </a:ext>
            </a:extLst>
          </p:cNvPr>
          <p:cNvSpPr>
            <a:spLocks noGrp="1"/>
          </p:cNvSpPr>
          <p:nvPr>
            <p:ph type="title"/>
          </p:nvPr>
        </p:nvSpPr>
        <p:spPr/>
        <p:txBody>
          <a:bodyPr/>
          <a:lstStyle/>
          <a:p>
            <a:r>
              <a:rPr lang="es-ES" dirty="0"/>
              <a:t>Presentación: La recuperación -</a:t>
            </a:r>
            <a:r>
              <a:rPr lang="en-GB" dirty="0"/>
              <a:t> 9</a:t>
            </a:r>
            <a:endParaRPr lang="x-none" dirty="0"/>
          </a:p>
        </p:txBody>
      </p:sp>
    </p:spTree>
    <p:extLst>
      <p:ext uri="{BB962C8B-B14F-4D97-AF65-F5344CB8AC3E}">
        <p14:creationId xmlns:p14="http://schemas.microsoft.com/office/powerpoint/2010/main" val="213955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4EDB34B-3EEB-C04E-951F-E266531DC24D}"/>
              </a:ext>
            </a:extLst>
          </p:cNvPr>
          <p:cNvSpPr>
            <a:spLocks noGrp="1"/>
          </p:cNvSpPr>
          <p:nvPr>
            <p:ph type="body" sz="quarter" idx="13"/>
          </p:nvPr>
        </p:nvSpPr>
        <p:spPr/>
        <p:txBody>
          <a:bodyPr/>
          <a:lstStyle/>
          <a:p>
            <a:r>
              <a:rPr lang="es-ES" dirty="0"/>
              <a:t>La estrategia de la recuperación en salud mental </a:t>
            </a:r>
            <a:r>
              <a:rPr lang="en-GB" dirty="0"/>
              <a:t>(c)</a:t>
            </a:r>
            <a:endParaRPr lang="en-US" dirty="0"/>
          </a:p>
        </p:txBody>
      </p:sp>
      <p:sp>
        <p:nvSpPr>
          <p:cNvPr id="3" name="Content Placeholder 2">
            <a:extLst>
              <a:ext uri="{FF2B5EF4-FFF2-40B4-BE49-F238E27FC236}">
                <a16:creationId xmlns:a16="http://schemas.microsoft.com/office/drawing/2014/main" id="{398F8B01-53D4-42E1-B921-92EA07903010}"/>
              </a:ext>
            </a:extLst>
          </p:cNvPr>
          <p:cNvSpPr>
            <a:spLocks noGrp="1"/>
          </p:cNvSpPr>
          <p:nvPr>
            <p:ph sz="quarter" idx="14"/>
          </p:nvPr>
        </p:nvSpPr>
        <p:spPr>
          <a:xfrm>
            <a:off x="434623" y="1249934"/>
            <a:ext cx="11174412" cy="4500000"/>
          </a:xfrm>
        </p:spPr>
        <p:txBody>
          <a:bodyPr/>
          <a:lstStyle/>
          <a:p>
            <a:pPr>
              <a:lnSpc>
                <a:spcPct val="100000"/>
              </a:lnSpc>
              <a:spcBef>
                <a:spcPts val="0"/>
              </a:spcBef>
            </a:pPr>
            <a:r>
              <a:rPr lang="x-none" sz="1500"/>
              <a:t> </a:t>
            </a:r>
            <a:r>
              <a:rPr lang="es-ES" sz="1500" i="1" u="sng" dirty="0"/>
              <a:t>Estar conectados</a:t>
            </a:r>
            <a:r>
              <a:rPr lang="es-ES" sz="1500" u="sng" dirty="0"/>
              <a:t> </a:t>
            </a:r>
            <a:r>
              <a:rPr lang="es-ES" sz="1500" dirty="0"/>
              <a:t>es clave para la recuperación</a:t>
            </a:r>
            <a:endParaRPr lang="x-none" sz="1500" dirty="0"/>
          </a:p>
          <a:p>
            <a:pPr lvl="1">
              <a:lnSpc>
                <a:spcPct val="100000"/>
              </a:lnSpc>
              <a:spcBef>
                <a:spcPts val="0"/>
              </a:spcBef>
            </a:pPr>
            <a:r>
              <a:rPr lang="es-ES" sz="1500" dirty="0"/>
              <a:t>Es necesario que las personas en proceso de recuperación estén integradas en su comunidad, exactamente igual que el resto</a:t>
            </a:r>
            <a:r>
              <a:rPr lang="en-US" sz="1500" dirty="0"/>
              <a:t>.</a:t>
            </a:r>
          </a:p>
          <a:p>
            <a:pPr lvl="1">
              <a:lnSpc>
                <a:spcPct val="100000"/>
              </a:lnSpc>
              <a:spcBef>
                <a:spcPts val="0"/>
              </a:spcBef>
            </a:pPr>
            <a:r>
              <a:rPr lang="es-ES" sz="1500" dirty="0"/>
              <a:t>Puede implicar recuperar el contacto con familiares y amigos o desarrollar relaciones nuevas y significativas</a:t>
            </a:r>
            <a:r>
              <a:rPr lang="en-US" sz="1500" dirty="0"/>
              <a:t>.</a:t>
            </a:r>
          </a:p>
          <a:p>
            <a:pPr>
              <a:lnSpc>
                <a:spcPct val="100000"/>
              </a:lnSpc>
              <a:spcBef>
                <a:spcPts val="0"/>
              </a:spcBef>
            </a:pPr>
            <a:r>
              <a:rPr lang="es-ES" sz="1500" i="1" u="sng" dirty="0"/>
              <a:t>Las cosas significativas y los objetivos</a:t>
            </a:r>
            <a:r>
              <a:rPr lang="es-ES" sz="1500" dirty="0"/>
              <a:t> son aspectos importantes de la recuperación </a:t>
            </a:r>
          </a:p>
          <a:p>
            <a:pPr lvl="1">
              <a:lnSpc>
                <a:spcPct val="100000"/>
              </a:lnSpc>
              <a:spcBef>
                <a:spcPts val="0"/>
              </a:spcBef>
            </a:pPr>
            <a:r>
              <a:rPr lang="es-ES" sz="1500" dirty="0"/>
              <a:t>El proceso de recuperación ayuda a las personas a reconstruir su vida</a:t>
            </a:r>
            <a:r>
              <a:rPr lang="en-US" sz="1500" dirty="0"/>
              <a:t>.</a:t>
            </a:r>
            <a:endParaRPr lang="x-none" sz="1500" dirty="0"/>
          </a:p>
          <a:p>
            <a:pPr lvl="1">
              <a:lnSpc>
                <a:spcPct val="100000"/>
              </a:lnSpc>
              <a:spcBef>
                <a:spcPts val="0"/>
              </a:spcBef>
            </a:pPr>
            <a:r>
              <a:rPr lang="es-ES" sz="1500" dirty="0"/>
              <a:t>Empodera a las personas para que persigan sus sueños y objetivos en la vida. </a:t>
            </a:r>
            <a:endParaRPr lang="en-US" sz="1500" dirty="0"/>
          </a:p>
          <a:p>
            <a:pPr>
              <a:lnSpc>
                <a:spcPct val="100000"/>
              </a:lnSpc>
              <a:spcBef>
                <a:spcPts val="0"/>
              </a:spcBef>
            </a:pPr>
            <a:r>
              <a:rPr lang="es-ES" sz="1500" dirty="0"/>
              <a:t>Recuperarse también significa explorar la propia</a:t>
            </a:r>
            <a:r>
              <a:rPr lang="es-ES" sz="1500" i="1" dirty="0"/>
              <a:t> </a:t>
            </a:r>
            <a:r>
              <a:rPr lang="es-ES" sz="1500" i="1" u="sng" dirty="0"/>
              <a:t>identidad </a:t>
            </a:r>
          </a:p>
          <a:p>
            <a:pPr lvl="1">
              <a:lnSpc>
                <a:spcPct val="100000"/>
              </a:lnSpc>
              <a:spcBef>
                <a:spcPts val="0"/>
              </a:spcBef>
            </a:pPr>
            <a:r>
              <a:rPr lang="es-ES" sz="1500" dirty="0"/>
              <a:t>El modelo de recuperación puede ayudar a las personas a aceptar quienes son o a reforzar su sentido y su valía como personas</a:t>
            </a:r>
            <a:r>
              <a:rPr lang="en-US" sz="1500" dirty="0"/>
              <a:t>.</a:t>
            </a:r>
            <a:endParaRPr lang="x-none" sz="1500" dirty="0"/>
          </a:p>
          <a:p>
            <a:pPr lvl="1">
              <a:lnSpc>
                <a:spcPct val="100000"/>
              </a:lnSpc>
              <a:spcBef>
                <a:spcPts val="0"/>
              </a:spcBef>
            </a:pPr>
            <a:r>
              <a:rPr lang="es-ES" sz="1500" dirty="0"/>
              <a:t>La recuperación se basa en el respeto por las personas y su identidad única y la autodeterminación personal</a:t>
            </a:r>
            <a:r>
              <a:rPr lang="en-US" sz="1500" dirty="0"/>
              <a:t>.</a:t>
            </a:r>
            <a:endParaRPr lang="x-none" sz="1500" dirty="0"/>
          </a:p>
          <a:p>
            <a:pPr>
              <a:lnSpc>
                <a:spcPct val="100000"/>
              </a:lnSpc>
              <a:spcBef>
                <a:spcPts val="0"/>
              </a:spcBef>
            </a:pPr>
            <a:r>
              <a:rPr lang="es-ES" sz="1500" dirty="0"/>
              <a:t>La recuperación fomenta el </a:t>
            </a:r>
            <a:r>
              <a:rPr lang="es-ES" sz="1500" i="1" u="sng" dirty="0"/>
              <a:t>empoderamiento </a:t>
            </a:r>
          </a:p>
          <a:p>
            <a:pPr lvl="1">
              <a:lnSpc>
                <a:spcPct val="100000"/>
              </a:lnSpc>
              <a:spcBef>
                <a:spcPts val="0"/>
              </a:spcBef>
            </a:pPr>
            <a:r>
              <a:rPr lang="es-ES" sz="1500" dirty="0"/>
              <a:t>Fomenta una actitud positiva que empodera a las personas y les permite recuperar el control. </a:t>
            </a:r>
          </a:p>
          <a:p>
            <a:pPr lvl="1">
              <a:lnSpc>
                <a:spcPct val="100000"/>
              </a:lnSpc>
              <a:spcBef>
                <a:spcPts val="0"/>
              </a:spcBef>
            </a:pPr>
            <a:r>
              <a:rPr lang="es-ES" sz="1500" dirty="0"/>
              <a:t>Poder controlar y poder escoger es fundamental para que una persona se recupere</a:t>
            </a:r>
          </a:p>
          <a:p>
            <a:pPr>
              <a:lnSpc>
                <a:spcPct val="100000"/>
              </a:lnSpc>
              <a:spcBef>
                <a:spcPts val="0"/>
              </a:spcBef>
            </a:pPr>
            <a:r>
              <a:rPr lang="es-ES" sz="1500" dirty="0"/>
              <a:t>Recuperarse comporta </a:t>
            </a:r>
            <a:r>
              <a:rPr lang="es-ES" sz="1500" i="1" u="sng" dirty="0"/>
              <a:t>correr riesgos </a:t>
            </a:r>
          </a:p>
          <a:p>
            <a:pPr lvl="1">
              <a:lnSpc>
                <a:spcPct val="100000"/>
              </a:lnSpc>
              <a:spcBef>
                <a:spcPts val="0"/>
              </a:spcBef>
            </a:pPr>
            <a:r>
              <a:rPr lang="es-ES" sz="1500" dirty="0"/>
              <a:t>Asumir riesgos puede ser una parte importante de los primeros pasos en el camino hacia la recuperación.</a:t>
            </a:r>
          </a:p>
          <a:p>
            <a:pPr lvl="1">
              <a:lnSpc>
                <a:spcPct val="100000"/>
              </a:lnSpc>
              <a:spcBef>
                <a:spcPts val="0"/>
              </a:spcBef>
            </a:pPr>
            <a:r>
              <a:rPr lang="es-ES" sz="1500" dirty="0"/>
              <a:t>Arriesgarse en la vida es algo natural, que a veces desemboca en éxito y otras, en fracaso. Todo ello conforma un proceso de aprendizaje esencial para vivir</a:t>
            </a:r>
            <a:r>
              <a:rPr lang="en-GB" sz="1500" dirty="0"/>
              <a:t>. </a:t>
            </a:r>
          </a:p>
          <a:p>
            <a:pPr lvl="1">
              <a:lnSpc>
                <a:spcPct val="100000"/>
              </a:lnSpc>
              <a:spcBef>
                <a:spcPts val="0"/>
              </a:spcBef>
            </a:pPr>
            <a:r>
              <a:rPr lang="es-ES" sz="1500" dirty="0"/>
              <a:t>Se necesita valor y creatividad para fomentar que las personas asuman riesgos de una manera positiva para ayudarlas a avanzar y lograr sus objetivos</a:t>
            </a:r>
            <a:r>
              <a:rPr lang="en-US" sz="1500" dirty="0"/>
              <a:t>. </a:t>
            </a:r>
          </a:p>
          <a:p>
            <a:pPr>
              <a:lnSpc>
                <a:spcPct val="100000"/>
              </a:lnSpc>
              <a:spcBef>
                <a:spcPts val="0"/>
              </a:spcBef>
            </a:pPr>
            <a:r>
              <a:rPr lang="es-ES" sz="1500" dirty="0"/>
              <a:t>El proceso de recuperación es </a:t>
            </a:r>
            <a:r>
              <a:rPr lang="es-ES" sz="1500" i="1" u="sng" dirty="0"/>
              <a:t>holístico.</a:t>
            </a:r>
            <a:r>
              <a:rPr lang="es-ES" sz="1500" i="1" dirty="0"/>
              <a:t> </a:t>
            </a:r>
          </a:p>
          <a:p>
            <a:pPr lvl="1">
              <a:lnSpc>
                <a:spcPct val="100000"/>
              </a:lnSpc>
              <a:spcBef>
                <a:spcPts val="0"/>
              </a:spcBef>
            </a:pPr>
            <a:r>
              <a:rPr lang="es-ES" sz="1500" dirty="0"/>
              <a:t>El proceso de recuperación es una estrategia que tiene en cuenta la globalidad de la persona y que se amplía a aspectos sociales, emocionales, físicos y otros.</a:t>
            </a:r>
          </a:p>
          <a:p>
            <a:pPr lvl="1">
              <a:lnSpc>
                <a:spcPct val="100000"/>
              </a:lnSpc>
              <a:spcBef>
                <a:spcPts val="0"/>
              </a:spcBef>
            </a:pPr>
            <a:r>
              <a:rPr lang="es-ES" sz="1500" dirty="0"/>
              <a:t>Puede implicar tener que afrontar adversidades sociales</a:t>
            </a:r>
            <a:r>
              <a:rPr lang="en-US" sz="1500" dirty="0"/>
              <a:t>.</a:t>
            </a:r>
            <a:endParaRPr lang="x-none" sz="1500" dirty="0"/>
          </a:p>
          <a:p>
            <a:pPr lvl="1"/>
            <a:endParaRPr lang="x-none" sz="1500" dirty="0"/>
          </a:p>
          <a:p>
            <a:pPr lvl="1"/>
            <a:endParaRPr lang="x-none" sz="1500" dirty="0"/>
          </a:p>
          <a:p>
            <a:endParaRPr lang="x-none" sz="1500" dirty="0"/>
          </a:p>
        </p:txBody>
      </p:sp>
      <p:sp>
        <p:nvSpPr>
          <p:cNvPr id="2" name="Title 1">
            <a:extLst>
              <a:ext uri="{FF2B5EF4-FFF2-40B4-BE49-F238E27FC236}">
                <a16:creationId xmlns:a16="http://schemas.microsoft.com/office/drawing/2014/main" id="{14CF75FA-06D7-4BE1-9B14-00009CC2AA20}"/>
              </a:ext>
            </a:extLst>
          </p:cNvPr>
          <p:cNvSpPr>
            <a:spLocks noGrp="1"/>
          </p:cNvSpPr>
          <p:nvPr>
            <p:ph type="title"/>
          </p:nvPr>
        </p:nvSpPr>
        <p:spPr/>
        <p:txBody>
          <a:bodyPr/>
          <a:lstStyle/>
          <a:p>
            <a:r>
              <a:rPr lang="es-ES" dirty="0"/>
              <a:t>Presentación: La recuperación -</a:t>
            </a:r>
            <a:r>
              <a:rPr lang="en-GB" dirty="0"/>
              <a:t> 10</a:t>
            </a:r>
            <a:endParaRPr lang="x-none" dirty="0"/>
          </a:p>
        </p:txBody>
      </p:sp>
    </p:spTree>
    <p:extLst>
      <p:ext uri="{BB962C8B-B14F-4D97-AF65-F5344CB8AC3E}">
        <p14:creationId xmlns:p14="http://schemas.microsoft.com/office/powerpoint/2010/main" val="4060897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012B73-7411-004B-812C-2BC856DA56D8}"/>
              </a:ext>
            </a:extLst>
          </p:cNvPr>
          <p:cNvSpPr>
            <a:spLocks noGrp="1"/>
          </p:cNvSpPr>
          <p:nvPr>
            <p:ph type="body" sz="quarter" idx="13"/>
          </p:nvPr>
        </p:nvSpPr>
        <p:spPr/>
        <p:txBody>
          <a:bodyPr/>
          <a:lstStyle/>
          <a:p>
            <a:r>
              <a:rPr lang="es-ES" dirty="0"/>
              <a:t>La estrategia de la recuperación en salud mental </a:t>
            </a:r>
            <a:r>
              <a:rPr lang="en-GB" dirty="0"/>
              <a:t>(d)</a:t>
            </a:r>
            <a:endParaRPr lang="en-US" dirty="0"/>
          </a:p>
        </p:txBody>
      </p:sp>
      <p:sp>
        <p:nvSpPr>
          <p:cNvPr id="3" name="Content Placeholder 2">
            <a:extLst>
              <a:ext uri="{FF2B5EF4-FFF2-40B4-BE49-F238E27FC236}">
                <a16:creationId xmlns:a16="http://schemas.microsoft.com/office/drawing/2014/main" id="{4CA17FBA-3227-4851-BE96-B39B24FB92E8}"/>
              </a:ext>
            </a:extLst>
          </p:cNvPr>
          <p:cNvSpPr>
            <a:spLocks noGrp="1"/>
          </p:cNvSpPr>
          <p:nvPr>
            <p:ph sz="quarter" idx="14"/>
          </p:nvPr>
        </p:nvSpPr>
        <p:spPr/>
        <p:txBody>
          <a:bodyPr/>
          <a:lstStyle/>
          <a:p>
            <a:pPr lvl="0" algn="just"/>
            <a:r>
              <a:rPr lang="es-ES" dirty="0"/>
              <a:t>Recuperarse implica </a:t>
            </a:r>
            <a:r>
              <a:rPr lang="es-ES" u="sng" dirty="0"/>
              <a:t>curarse de un trauma </a:t>
            </a:r>
          </a:p>
          <a:p>
            <a:pPr lvl="0" algn="just"/>
            <a:r>
              <a:rPr lang="es-ES" dirty="0"/>
              <a:t>Muchas personas han sufrido algún trauma en la vida y esta experiencia afecta de una manera negativa su bienestar mental y su calidad de vida</a:t>
            </a:r>
            <a:r>
              <a:rPr lang="en-US" dirty="0"/>
              <a:t>. </a:t>
            </a:r>
          </a:p>
          <a:p>
            <a:pPr lvl="0" algn="just"/>
            <a:r>
              <a:rPr lang="es-ES" dirty="0"/>
              <a:t>Los servicios deben atender al usuario de una manera sensible en este aspecto y evitar traumatizar o </a:t>
            </a:r>
            <a:r>
              <a:rPr lang="es-ES" dirty="0" err="1"/>
              <a:t>retraumatizar</a:t>
            </a:r>
            <a:r>
              <a:rPr lang="es-ES" dirty="0"/>
              <a:t> a las personas</a:t>
            </a:r>
            <a:r>
              <a:rPr lang="en-US" dirty="0"/>
              <a:t>. </a:t>
            </a:r>
          </a:p>
          <a:p>
            <a:pPr lvl="0" algn="just"/>
            <a:r>
              <a:rPr lang="es-ES" dirty="0"/>
              <a:t>Esto significa que deben evitar prácticas de violencia o coerción como el aislamiento</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9C0C18E2-EAC7-4272-9230-742B201FCBDD}"/>
              </a:ext>
            </a:extLst>
          </p:cNvPr>
          <p:cNvSpPr>
            <a:spLocks noGrp="1"/>
          </p:cNvSpPr>
          <p:nvPr>
            <p:ph type="title"/>
          </p:nvPr>
        </p:nvSpPr>
        <p:spPr/>
        <p:txBody>
          <a:bodyPr/>
          <a:lstStyle/>
          <a:p>
            <a:r>
              <a:rPr lang="es-ES" dirty="0"/>
              <a:t>Presentación: La recuperación -</a:t>
            </a:r>
            <a:r>
              <a:rPr lang="en-GB" dirty="0"/>
              <a:t> 11</a:t>
            </a:r>
            <a:endParaRPr lang="x-none" dirty="0"/>
          </a:p>
        </p:txBody>
      </p:sp>
    </p:spTree>
    <p:extLst>
      <p:ext uri="{BB962C8B-B14F-4D97-AF65-F5344CB8AC3E}">
        <p14:creationId xmlns:p14="http://schemas.microsoft.com/office/powerpoint/2010/main" val="3373625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690A21-3B99-BE4C-A495-3868300BB09F}"/>
              </a:ext>
            </a:extLst>
          </p:cNvPr>
          <p:cNvSpPr>
            <a:spLocks noGrp="1"/>
          </p:cNvSpPr>
          <p:nvPr>
            <p:ph type="body" sz="quarter" idx="13"/>
          </p:nvPr>
        </p:nvSpPr>
        <p:spPr/>
        <p:txBody>
          <a:bodyPr/>
          <a:lstStyle/>
          <a:p>
            <a:r>
              <a:rPr lang="es-ES" dirty="0"/>
              <a:t>La estrategia de la recuperación en salud mental </a:t>
            </a:r>
            <a:r>
              <a:rPr lang="en-GB" dirty="0"/>
              <a:t>(e)</a:t>
            </a:r>
            <a:endParaRPr lang="en-US" dirty="0"/>
          </a:p>
        </p:txBody>
      </p:sp>
      <p:sp>
        <p:nvSpPr>
          <p:cNvPr id="3" name="Content Placeholder 2">
            <a:extLst>
              <a:ext uri="{FF2B5EF4-FFF2-40B4-BE49-F238E27FC236}">
                <a16:creationId xmlns:a16="http://schemas.microsoft.com/office/drawing/2014/main" id="{DC005146-78B3-42CB-BE67-12B9C5557C35}"/>
              </a:ext>
            </a:extLst>
          </p:cNvPr>
          <p:cNvSpPr>
            <a:spLocks noGrp="1"/>
          </p:cNvSpPr>
          <p:nvPr>
            <p:ph sz="quarter" idx="14"/>
          </p:nvPr>
        </p:nvSpPr>
        <p:spPr/>
        <p:txBody>
          <a:bodyPr/>
          <a:lstStyle/>
          <a:p>
            <a:pPr lvl="0" fontAlgn="base"/>
            <a:r>
              <a:rPr lang="es-ES" dirty="0"/>
              <a:t>Recuperarse significa </a:t>
            </a:r>
            <a:r>
              <a:rPr lang="es-ES" u="sng" dirty="0"/>
              <a:t>ser vistos como personas y no solo como un trastorno o una enfermedad</a:t>
            </a:r>
            <a:r>
              <a:rPr lang="es-ES" dirty="0"/>
              <a:t>.</a:t>
            </a:r>
          </a:p>
          <a:p>
            <a:pPr lvl="1" algn="just">
              <a:lnSpc>
                <a:spcPct val="100000"/>
              </a:lnSpc>
            </a:pPr>
            <a:r>
              <a:rPr lang="es-ES" sz="2200" dirty="0"/>
              <a:t>Recuperarse significa ser vistos como personas integralmente, centrando los esfuerzos en las capacidades y los puntos fuertes, y poder disponer de ayuda cuando sea necesario para alcanzar nuestros objetivos y aspiraciones en la vida</a:t>
            </a:r>
            <a:r>
              <a:rPr lang="en-US" sz="2200" dirty="0"/>
              <a:t>.  </a:t>
            </a:r>
          </a:p>
          <a:p>
            <a:pPr lvl="0" algn="just">
              <a:lnSpc>
                <a:spcPct val="100000"/>
              </a:lnSpc>
            </a:pPr>
            <a:r>
              <a:rPr lang="es-ES" dirty="0"/>
              <a:t>La recuperación y los derechos humanos tienen un vínculo muy fuerte</a:t>
            </a:r>
          </a:p>
          <a:p>
            <a:pPr lvl="1" algn="just">
              <a:lnSpc>
                <a:spcPct val="100000"/>
              </a:lnSpc>
            </a:pPr>
            <a:r>
              <a:rPr lang="es-ES" sz="2200" dirty="0"/>
              <a:t>El modelo de recuperación respeta las decisiones de las personas y las apoya para que vivan una vida plena</a:t>
            </a:r>
            <a:r>
              <a:rPr lang="en-US" sz="2200" dirty="0"/>
              <a:t>.</a:t>
            </a:r>
            <a:endParaRPr lang="x-none" sz="2200" dirty="0"/>
          </a:p>
          <a:p>
            <a:pPr algn="just">
              <a:lnSpc>
                <a:spcPct val="100000"/>
              </a:lnSpc>
            </a:pPr>
            <a:endParaRPr lang="x-none" dirty="0"/>
          </a:p>
        </p:txBody>
      </p:sp>
      <p:sp>
        <p:nvSpPr>
          <p:cNvPr id="2" name="Title 1">
            <a:extLst>
              <a:ext uri="{FF2B5EF4-FFF2-40B4-BE49-F238E27FC236}">
                <a16:creationId xmlns:a16="http://schemas.microsoft.com/office/drawing/2014/main" id="{3B6CA8A3-D4B9-4307-9E77-5ADFC3F4DE86}"/>
              </a:ext>
            </a:extLst>
          </p:cNvPr>
          <p:cNvSpPr>
            <a:spLocks noGrp="1"/>
          </p:cNvSpPr>
          <p:nvPr>
            <p:ph type="title"/>
          </p:nvPr>
        </p:nvSpPr>
        <p:spPr/>
        <p:txBody>
          <a:bodyPr/>
          <a:lstStyle/>
          <a:p>
            <a:r>
              <a:rPr lang="es-ES" dirty="0"/>
              <a:t>Presentación: La recuperación -</a:t>
            </a:r>
            <a:r>
              <a:rPr lang="en-GB" dirty="0"/>
              <a:t> 12</a:t>
            </a:r>
            <a:endParaRPr lang="x-none" dirty="0"/>
          </a:p>
        </p:txBody>
      </p:sp>
    </p:spTree>
    <p:extLst>
      <p:ext uri="{BB962C8B-B14F-4D97-AF65-F5344CB8AC3E}">
        <p14:creationId xmlns:p14="http://schemas.microsoft.com/office/powerpoint/2010/main" val="41383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BECBF-A385-9841-A530-99181BBE344C}"/>
              </a:ext>
            </a:extLst>
          </p:cNvPr>
          <p:cNvSpPr>
            <a:spLocks noGrp="1"/>
          </p:cNvSpPr>
          <p:nvPr>
            <p:ph type="body" sz="quarter" idx="13"/>
          </p:nvPr>
        </p:nvSpPr>
        <p:spPr/>
        <p:txBody>
          <a:bodyPr/>
          <a:lstStyle/>
          <a:p>
            <a:r>
              <a:rPr lang="en-US" dirty="0"/>
              <a:t>Al </a:t>
            </a:r>
            <a:r>
              <a:rPr lang="en-US" dirty="0" err="1"/>
              <a:t>finalizar</a:t>
            </a:r>
            <a:r>
              <a:rPr lang="en-US" dirty="0"/>
              <a:t> la </a:t>
            </a:r>
            <a:r>
              <a:rPr lang="en-US" dirty="0" err="1"/>
              <a:t>formación</a:t>
            </a:r>
            <a:r>
              <a:rPr lang="en-US" dirty="0"/>
              <a:t>, </a:t>
            </a:r>
            <a:r>
              <a:rPr lang="en-US" sz="2000" dirty="0" err="1"/>
              <a:t>los</a:t>
            </a:r>
            <a:r>
              <a:rPr lang="en-US" dirty="0"/>
              <a:t> </a:t>
            </a:r>
            <a:r>
              <a:rPr lang="en-US" dirty="0" err="1"/>
              <a:t>participantes</a:t>
            </a:r>
            <a:r>
              <a:rPr lang="en-US" dirty="0"/>
              <a:t> </a:t>
            </a:r>
            <a:r>
              <a:rPr lang="en-US" dirty="0" err="1"/>
              <a:t>deben</a:t>
            </a:r>
            <a:r>
              <a:rPr lang="en-US" dirty="0"/>
              <a:t>:</a:t>
            </a:r>
          </a:p>
        </p:txBody>
      </p:sp>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pPr lvl="0" fontAlgn="base"/>
            <a:r>
              <a:rPr lang="es-ES" dirty="0"/>
              <a:t>Comprender los conceptos de salud mental y bienestar. </a:t>
            </a:r>
          </a:p>
          <a:p>
            <a:pPr lvl="0" fontAlgn="base"/>
            <a:r>
              <a:rPr lang="es-ES" dirty="0"/>
              <a:t>Estudiar qué pueden hacer los servicios de salud mental y otros servicios relacionados para promover la salud y el bienestar de las personas. </a:t>
            </a:r>
          </a:p>
          <a:p>
            <a:pPr lvl="0" fontAlgn="base"/>
            <a:r>
              <a:rPr lang="es-ES" dirty="0"/>
              <a:t>Entender los componentes clave de la recuperación y los obstáculos con que se encuentra.</a:t>
            </a:r>
          </a:p>
          <a:p>
            <a:pPr lvl="0" fontAlgn="base"/>
            <a:r>
              <a:rPr lang="es-ES" dirty="0"/>
              <a:t>Entender el papel de los servicios de salud mental y otros servicios relacionados en la promoción y el apoyo de la salud y la recuperación.</a:t>
            </a:r>
          </a:p>
          <a:p>
            <a:r>
              <a:rPr lang="es-ES" dirty="0"/>
              <a:t>Explorar de qué manera las personas y los servicios pueden respetar, proteger y reconocer el derecho de las personas a la salud y a la recuperación.</a:t>
            </a:r>
            <a:endParaRPr lang="x-none"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sz="3200" dirty="0" err="1"/>
              <a:t>Objetivos</a:t>
            </a:r>
            <a:r>
              <a:rPr lang="en-US" sz="3200" dirty="0"/>
              <a:t> de </a:t>
            </a:r>
            <a:r>
              <a:rPr lang="en-US" sz="3200" dirty="0" err="1"/>
              <a:t>aprendizaje</a:t>
            </a:r>
            <a:r>
              <a:rPr lang="en-US" sz="3200" dirty="0"/>
              <a:t> del </a:t>
            </a:r>
            <a:r>
              <a:rPr lang="en-US" sz="3200" dirty="0" err="1"/>
              <a:t>módulo</a:t>
            </a:r>
            <a:endParaRPr lang="x-none"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4F41A-C3FC-E548-B5B9-D13003246D11}"/>
              </a:ext>
            </a:extLst>
          </p:cNvPr>
          <p:cNvSpPr>
            <a:spLocks noGrp="1"/>
          </p:cNvSpPr>
          <p:nvPr>
            <p:ph type="body" sz="quarter" idx="13"/>
          </p:nvPr>
        </p:nvSpPr>
        <p:spPr/>
        <p:txBody>
          <a:bodyPr/>
          <a:lstStyle/>
          <a:p>
            <a:r>
              <a:rPr lang="es-ES" dirty="0"/>
              <a:t>La estrategia de la recuperación en salud mental </a:t>
            </a:r>
            <a:r>
              <a:rPr lang="en-GB" dirty="0"/>
              <a:t>(f)</a:t>
            </a:r>
            <a:endParaRPr lang="en-US" dirty="0"/>
          </a:p>
        </p:txBody>
      </p:sp>
      <p:sp>
        <p:nvSpPr>
          <p:cNvPr id="3" name="Content Placeholder 2">
            <a:extLst>
              <a:ext uri="{FF2B5EF4-FFF2-40B4-BE49-F238E27FC236}">
                <a16:creationId xmlns:a16="http://schemas.microsoft.com/office/drawing/2014/main" id="{818DDB5A-EFCA-41F0-B7A5-59B2F3DD2602}"/>
              </a:ext>
            </a:extLst>
          </p:cNvPr>
          <p:cNvSpPr>
            <a:spLocks noGrp="1"/>
          </p:cNvSpPr>
          <p:nvPr>
            <p:ph sz="quarter" idx="14"/>
          </p:nvPr>
        </p:nvSpPr>
        <p:spPr>
          <a:xfrm>
            <a:off x="507195" y="1492138"/>
            <a:ext cx="11174412" cy="4500000"/>
          </a:xfrm>
        </p:spPr>
        <p:txBody>
          <a:bodyPr/>
          <a:lstStyle/>
          <a:p>
            <a:r>
              <a:rPr lang="es-ES" dirty="0"/>
              <a:t>Para poner en marcha un modelo de recuperación, es fundamental respetar todos los derechos humanos</a:t>
            </a:r>
            <a:r>
              <a:rPr lang="en-US" dirty="0"/>
              <a:t>. </a:t>
            </a:r>
          </a:p>
          <a:p>
            <a:r>
              <a:rPr lang="es-ES" dirty="0"/>
              <a:t>Al mismo tiempo, poner en práctica un modelo de recuperación contribuye a salvaguardar los derechos humanos</a:t>
            </a:r>
            <a:r>
              <a:rPr lang="en-US" dirty="0"/>
              <a:t>.</a:t>
            </a:r>
            <a:endParaRPr lang="x-none" dirty="0"/>
          </a:p>
          <a:p>
            <a:endParaRPr lang="x-none" dirty="0"/>
          </a:p>
        </p:txBody>
      </p:sp>
      <p:sp>
        <p:nvSpPr>
          <p:cNvPr id="2" name="Title 1">
            <a:extLst>
              <a:ext uri="{FF2B5EF4-FFF2-40B4-BE49-F238E27FC236}">
                <a16:creationId xmlns:a16="http://schemas.microsoft.com/office/drawing/2014/main" id="{06ADC2D0-4341-40B2-9A5F-64C5DB4C8976}"/>
              </a:ext>
            </a:extLst>
          </p:cNvPr>
          <p:cNvSpPr>
            <a:spLocks noGrp="1"/>
          </p:cNvSpPr>
          <p:nvPr>
            <p:ph type="title"/>
          </p:nvPr>
        </p:nvSpPr>
        <p:spPr/>
        <p:txBody>
          <a:bodyPr/>
          <a:lstStyle/>
          <a:p>
            <a:r>
              <a:rPr lang="es-ES" dirty="0"/>
              <a:t>Presentación: La recuperación -</a:t>
            </a:r>
            <a:r>
              <a:rPr lang="en-GB" dirty="0"/>
              <a:t> 13</a:t>
            </a:r>
            <a:endParaRPr lang="x-none" dirty="0"/>
          </a:p>
        </p:txBody>
      </p:sp>
    </p:spTree>
    <p:extLst>
      <p:ext uri="{BB962C8B-B14F-4D97-AF65-F5344CB8AC3E}">
        <p14:creationId xmlns:p14="http://schemas.microsoft.com/office/powerpoint/2010/main" val="2587500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327B67-247D-1C4D-93B6-F923D25C26B3}"/>
              </a:ext>
            </a:extLst>
          </p:cNvPr>
          <p:cNvSpPr>
            <a:spLocks noGrp="1"/>
          </p:cNvSpPr>
          <p:nvPr>
            <p:ph type="body" sz="quarter" idx="13"/>
          </p:nvPr>
        </p:nvSpPr>
        <p:spPr>
          <a:xfrm>
            <a:off x="507207" y="813264"/>
            <a:ext cx="11174400" cy="360000"/>
          </a:xfrm>
        </p:spPr>
        <p:txBody>
          <a:bodyPr/>
          <a:lstStyle/>
          <a:p>
            <a:r>
              <a:rPr lang="es-ES" dirty="0"/>
              <a:t>La estrategia de la recuperación en salud mental </a:t>
            </a:r>
            <a:r>
              <a:rPr lang="en-GB" dirty="0"/>
              <a:t>(g)</a:t>
            </a:r>
            <a:endParaRPr lang="en-US" dirty="0"/>
          </a:p>
        </p:txBody>
      </p:sp>
      <p:sp>
        <p:nvSpPr>
          <p:cNvPr id="3" name="Content Placeholder 2">
            <a:extLst>
              <a:ext uri="{FF2B5EF4-FFF2-40B4-BE49-F238E27FC236}">
                <a16:creationId xmlns:a16="http://schemas.microsoft.com/office/drawing/2014/main" id="{441393FD-FADE-48C2-9FB0-64AEDEEEC824}"/>
              </a:ext>
            </a:extLst>
          </p:cNvPr>
          <p:cNvSpPr>
            <a:spLocks noGrp="1"/>
          </p:cNvSpPr>
          <p:nvPr>
            <p:ph sz="quarter" idx="14"/>
          </p:nvPr>
        </p:nvSpPr>
        <p:spPr>
          <a:xfrm>
            <a:off x="400050" y="1143000"/>
            <a:ext cx="11368641" cy="5162550"/>
          </a:xfrm>
        </p:spPr>
        <p:txBody>
          <a:bodyPr/>
          <a:lstStyle/>
          <a:p>
            <a:pPr marL="0" lvl="0" indent="0" algn="just">
              <a:lnSpc>
                <a:spcPct val="100000"/>
              </a:lnSpc>
              <a:spcBef>
                <a:spcPts val="0"/>
              </a:spcBef>
              <a:buNone/>
            </a:pPr>
            <a:r>
              <a:rPr lang="es-ES" sz="1550" dirty="0"/>
              <a:t>Para cada posibilidad, explicad cómo se fomentó o no la recuperación</a:t>
            </a:r>
            <a:r>
              <a:rPr lang="en-US" sz="1550" dirty="0"/>
              <a:t>? (</a:t>
            </a:r>
            <a:r>
              <a:rPr lang="en-US" sz="1550" dirty="0" err="1"/>
              <a:t>Annexo</a:t>
            </a:r>
            <a:r>
              <a:rPr lang="en-US" sz="1550" dirty="0"/>
              <a:t> 1)</a:t>
            </a:r>
            <a:endParaRPr lang="x-none" sz="1550" dirty="0"/>
          </a:p>
          <a:p>
            <a:pPr marL="0" indent="0" algn="just">
              <a:buNone/>
            </a:pPr>
            <a:r>
              <a:rPr lang="es-ES" sz="1550" b="1" dirty="0"/>
              <a:t>El caso de </a:t>
            </a:r>
            <a:r>
              <a:rPr lang="es-ES" sz="1550" b="1" dirty="0" err="1"/>
              <a:t>Youssef</a:t>
            </a:r>
            <a:r>
              <a:rPr lang="es-ES" sz="1550" b="1" dirty="0"/>
              <a:t> </a:t>
            </a:r>
            <a:endParaRPr lang="es-ES" sz="1550" dirty="0"/>
          </a:p>
          <a:p>
            <a:pPr marL="0" indent="0" algn="just">
              <a:buNone/>
            </a:pPr>
            <a:r>
              <a:rPr lang="es-ES" sz="1550" dirty="0" err="1"/>
              <a:t>Youssef</a:t>
            </a:r>
            <a:r>
              <a:rPr lang="es-ES" sz="1550" dirty="0"/>
              <a:t> vive desde hace varios años en una tristeza profunda e incapacitante que no mejora. Se ha intentado suicidar dos veces en los últimos tres meses. </a:t>
            </a:r>
            <a:r>
              <a:rPr lang="es-ES" sz="1550" dirty="0" err="1"/>
              <a:t>Youssef</a:t>
            </a:r>
            <a:r>
              <a:rPr lang="es-ES" sz="1550" dirty="0"/>
              <a:t> se visita con la doctora </a:t>
            </a:r>
            <a:r>
              <a:rPr lang="es-ES" sz="1550" dirty="0" err="1"/>
              <a:t>Sharma</a:t>
            </a:r>
            <a:r>
              <a:rPr lang="es-ES" sz="1550" dirty="0"/>
              <a:t>. Llega a la consulta. </a:t>
            </a:r>
          </a:p>
          <a:p>
            <a:pPr algn="just">
              <a:spcBef>
                <a:spcPts val="600"/>
              </a:spcBef>
            </a:pPr>
            <a:r>
              <a:rPr lang="es-ES" sz="1550" b="1" dirty="0"/>
              <a:t>Posibilidad 1</a:t>
            </a:r>
            <a:r>
              <a:rPr lang="es-ES" sz="1550" dirty="0"/>
              <a:t>: Cuando llega, la doctora </a:t>
            </a:r>
            <a:r>
              <a:rPr lang="es-ES" sz="1550" dirty="0" err="1"/>
              <a:t>Sharma</a:t>
            </a:r>
            <a:r>
              <a:rPr lang="es-ES" sz="1550" dirty="0"/>
              <a:t> prescribe una nueva receta a </a:t>
            </a:r>
            <a:r>
              <a:rPr lang="es-ES" sz="1550" dirty="0" err="1"/>
              <a:t>Youssef</a:t>
            </a:r>
            <a:r>
              <a:rPr lang="es-ES" sz="1550" dirty="0"/>
              <a:t> de los antidepresivos que toma. </a:t>
            </a:r>
            <a:r>
              <a:rPr lang="es-ES" sz="1550" dirty="0" err="1"/>
              <a:t>Youssef</a:t>
            </a:r>
            <a:r>
              <a:rPr lang="es-ES" sz="1550" dirty="0"/>
              <a:t> se dirige a la farmacia a comprar la medicación y se va.</a:t>
            </a:r>
          </a:p>
          <a:p>
            <a:pPr algn="just">
              <a:spcBef>
                <a:spcPts val="600"/>
              </a:spcBef>
              <a:spcAft>
                <a:spcPts val="600"/>
              </a:spcAft>
            </a:pPr>
            <a:r>
              <a:rPr lang="es-ES" sz="1550" b="1" dirty="0"/>
              <a:t>Posibilidad 2</a:t>
            </a:r>
            <a:r>
              <a:rPr lang="es-ES" sz="1550" dirty="0"/>
              <a:t>: Cuando llega </a:t>
            </a:r>
            <a:r>
              <a:rPr lang="es-ES" sz="1550" dirty="0" err="1"/>
              <a:t>Youssef</a:t>
            </a:r>
            <a:r>
              <a:rPr lang="es-ES" sz="1550" dirty="0"/>
              <a:t>, la doctora </a:t>
            </a:r>
            <a:r>
              <a:rPr lang="es-ES" sz="1550" dirty="0" err="1"/>
              <a:t>Sharma</a:t>
            </a:r>
            <a:r>
              <a:rPr lang="es-ES" sz="1550" dirty="0"/>
              <a:t> le pregunta cómo se ha encontrado desde la última visita. Cuando </a:t>
            </a:r>
            <a:r>
              <a:rPr lang="es-ES" sz="1550" dirty="0" err="1"/>
              <a:t>Youssef</a:t>
            </a:r>
            <a:r>
              <a:rPr lang="es-ES" sz="1550" dirty="0"/>
              <a:t> dice que las últimas semanas se ha sentido peor, la doctora </a:t>
            </a:r>
            <a:r>
              <a:rPr lang="es-ES" sz="1550" dirty="0" err="1"/>
              <a:t>Sharma</a:t>
            </a:r>
            <a:r>
              <a:rPr lang="es-ES" sz="1550" dirty="0"/>
              <a:t> le pregunta por el motivo y por las acciones que puede hacer él mismo para revertir la situación. La doctora </a:t>
            </a:r>
            <a:r>
              <a:rPr lang="es-ES" sz="1550" dirty="0" err="1"/>
              <a:t>Sharma</a:t>
            </a:r>
            <a:r>
              <a:rPr lang="es-ES" sz="1550" dirty="0"/>
              <a:t> también aprovecha la ocasión para hablar de los objetivos que tiene </a:t>
            </a:r>
            <a:r>
              <a:rPr lang="es-ES" sz="1550" dirty="0" err="1"/>
              <a:t>Youssef</a:t>
            </a:r>
            <a:r>
              <a:rPr lang="es-ES" sz="1550" dirty="0"/>
              <a:t> para el futuro y los objetivos en que podría concentrarse en estos momentos para encontrarse mejor.</a:t>
            </a:r>
          </a:p>
          <a:p>
            <a:pPr marL="0" indent="0" algn="just">
              <a:spcBef>
                <a:spcPts val="0"/>
              </a:spcBef>
              <a:spcAft>
                <a:spcPts val="600"/>
              </a:spcAft>
              <a:buNone/>
            </a:pPr>
            <a:r>
              <a:rPr lang="es-ES" sz="1550" dirty="0" err="1"/>
              <a:t>Youssef</a:t>
            </a:r>
            <a:r>
              <a:rPr lang="es-ES" sz="1550" dirty="0"/>
              <a:t> le dice a la doctora </a:t>
            </a:r>
            <a:r>
              <a:rPr lang="es-ES" sz="1550" dirty="0" err="1"/>
              <a:t>Sharma</a:t>
            </a:r>
            <a:r>
              <a:rPr lang="es-ES" sz="1550" dirty="0"/>
              <a:t> que se siente muy solo en la vida y que se ha distanciado de la familia y los amigos, que no entienden la situación por la que está pasando. </a:t>
            </a:r>
            <a:r>
              <a:rPr lang="es-ES" sz="1550" dirty="0" err="1"/>
              <a:t>Youssef</a:t>
            </a:r>
            <a:r>
              <a:rPr lang="es-ES" sz="1550" dirty="0"/>
              <a:t> también está estresado porque el trabajo no le iba muy bien y se ha tenido que coger un tiempo para recuperarse. Le cuenta a la doctora </a:t>
            </a:r>
            <a:r>
              <a:rPr lang="es-ES" sz="1550" dirty="0" err="1"/>
              <a:t>Sharma</a:t>
            </a:r>
            <a:r>
              <a:rPr lang="es-ES" sz="1550" dirty="0"/>
              <a:t> que se sentiría mucho mejor si pudiera recuperar el contacto con su familia y amigos y volver al trabajo.</a:t>
            </a:r>
          </a:p>
          <a:p>
            <a:pPr marL="0" indent="0" algn="just">
              <a:spcBef>
                <a:spcPts val="0"/>
              </a:spcBef>
              <a:buNone/>
            </a:pPr>
            <a:r>
              <a:rPr lang="es-ES" sz="1550" dirty="0"/>
              <a:t>La doctora </a:t>
            </a:r>
            <a:r>
              <a:rPr lang="es-ES" sz="1550" dirty="0" err="1"/>
              <a:t>Sharma</a:t>
            </a:r>
            <a:r>
              <a:rPr lang="es-ES" sz="1550" dirty="0"/>
              <a:t> le propone que, si quiere, pueden fijar una reunión con sus familiares y amigos más cercanos para hablar sobre lo que le ocurre y sobre cuál sería la manera de que le ayudasen. La doctora lo pone en contacto con los servicios sociales y con ONG locales que ayudan a las personas a gestionar momentos difíciles y a reincorporarse al mercado laboral. También le da una lista de grupos de apoyo en su zona con los que</a:t>
            </a:r>
          </a:p>
          <a:p>
            <a:pPr marL="0" indent="0" algn="just">
              <a:spcBef>
                <a:spcPts val="0"/>
              </a:spcBef>
              <a:buNone/>
            </a:pPr>
            <a:r>
              <a:rPr lang="es-ES" sz="1550" dirty="0"/>
              <a:t>           se puede poner en contacto para poder rehacer su red de ayuda. </a:t>
            </a:r>
            <a:r>
              <a:rPr lang="es-ES" sz="1550" dirty="0" err="1"/>
              <a:t>Youssef</a:t>
            </a:r>
            <a:r>
              <a:rPr lang="es-ES" sz="1550" dirty="0"/>
              <a:t> y la doctora </a:t>
            </a:r>
            <a:r>
              <a:rPr lang="es-ES" sz="1550" dirty="0" err="1"/>
              <a:t>Sharma</a:t>
            </a:r>
            <a:r>
              <a:rPr lang="es-ES" sz="1550" dirty="0"/>
              <a:t> acuerdan encontrarse de una manera</a:t>
            </a:r>
          </a:p>
          <a:p>
            <a:pPr marL="0" indent="0" algn="just">
              <a:spcBef>
                <a:spcPts val="0"/>
              </a:spcBef>
              <a:buNone/>
            </a:pPr>
            <a:r>
              <a:rPr lang="es-ES" sz="1550" dirty="0"/>
              <a:t>           periódica durante las próximas semanas para continuar hablando y trabajando sobre su proceso y sus objetivos de</a:t>
            </a:r>
          </a:p>
          <a:p>
            <a:pPr marL="0" indent="0" algn="just">
              <a:spcBef>
                <a:spcPts val="0"/>
              </a:spcBef>
              <a:buNone/>
            </a:pPr>
            <a:r>
              <a:rPr lang="es-ES" sz="1550" dirty="0"/>
              <a:t>           recuperación. </a:t>
            </a:r>
          </a:p>
        </p:txBody>
      </p:sp>
      <p:sp>
        <p:nvSpPr>
          <p:cNvPr id="2" name="Title 1">
            <a:extLst>
              <a:ext uri="{FF2B5EF4-FFF2-40B4-BE49-F238E27FC236}">
                <a16:creationId xmlns:a16="http://schemas.microsoft.com/office/drawing/2014/main" id="{77CEDB8A-0F39-4D09-987A-B28249B096E9}"/>
              </a:ext>
            </a:extLst>
          </p:cNvPr>
          <p:cNvSpPr>
            <a:spLocks noGrp="1"/>
          </p:cNvSpPr>
          <p:nvPr>
            <p:ph type="title"/>
          </p:nvPr>
        </p:nvSpPr>
        <p:spPr>
          <a:xfrm>
            <a:off x="388630" y="362214"/>
            <a:ext cx="9792000" cy="432000"/>
          </a:xfrm>
        </p:spPr>
        <p:txBody>
          <a:bodyPr/>
          <a:lstStyle/>
          <a:p>
            <a:r>
              <a:rPr lang="es-ES" dirty="0"/>
              <a:t>Presentación: La recuperación -</a:t>
            </a:r>
            <a:r>
              <a:rPr lang="en-GB" dirty="0"/>
              <a:t> 14</a:t>
            </a:r>
            <a:endParaRPr lang="x-none" dirty="0"/>
          </a:p>
        </p:txBody>
      </p:sp>
    </p:spTree>
    <p:extLst>
      <p:ext uri="{BB962C8B-B14F-4D97-AF65-F5344CB8AC3E}">
        <p14:creationId xmlns:p14="http://schemas.microsoft.com/office/powerpoint/2010/main" val="51712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7A34A9-A135-2E45-9617-0883A523BFFF}"/>
              </a:ext>
            </a:extLst>
          </p:cNvPr>
          <p:cNvSpPr>
            <a:spLocks noGrp="1"/>
          </p:cNvSpPr>
          <p:nvPr>
            <p:ph type="body" sz="quarter" idx="13"/>
          </p:nvPr>
        </p:nvSpPr>
        <p:spPr/>
        <p:txBody>
          <a:bodyPr/>
          <a:lstStyle/>
          <a:p>
            <a:r>
              <a:rPr lang="es-ES" dirty="0"/>
              <a:t>La estrategia de la recuperación en salud mental </a:t>
            </a:r>
            <a:r>
              <a:rPr lang="en-GB" dirty="0"/>
              <a:t>(h)</a:t>
            </a:r>
            <a:endParaRPr lang="en-US" dirty="0"/>
          </a:p>
        </p:txBody>
      </p:sp>
      <p:sp>
        <p:nvSpPr>
          <p:cNvPr id="3" name="Content Placeholder 2">
            <a:extLst>
              <a:ext uri="{FF2B5EF4-FFF2-40B4-BE49-F238E27FC236}">
                <a16:creationId xmlns:a16="http://schemas.microsoft.com/office/drawing/2014/main" id="{694F89E3-1D1B-4027-AF84-14187E6AC374}"/>
              </a:ext>
            </a:extLst>
          </p:cNvPr>
          <p:cNvSpPr>
            <a:spLocks noGrp="1"/>
          </p:cNvSpPr>
          <p:nvPr>
            <p:ph sz="quarter" idx="14"/>
          </p:nvPr>
        </p:nvSpPr>
        <p:spPr/>
        <p:txBody>
          <a:bodyPr/>
          <a:lstStyle/>
          <a:p>
            <a:endParaRPr lang="en-US" sz="2000" dirty="0"/>
          </a:p>
          <a:p>
            <a:r>
              <a:rPr lang="en-US" sz="2000" i="1" dirty="0"/>
              <a:t>What is recovery? Mental Health Europe</a:t>
            </a:r>
            <a:r>
              <a:rPr lang="en-US" sz="2000" dirty="0"/>
              <a:t>. </a:t>
            </a:r>
            <a:r>
              <a:rPr lang="en-US" sz="2000" dirty="0">
                <a:hlinkClick r:id="rId3"/>
              </a:rPr>
              <a:t>https://youtu.be/kkDi0WvoR4o</a:t>
            </a:r>
            <a:r>
              <a:rPr lang="en-US" sz="2000" dirty="0"/>
              <a:t> </a:t>
            </a:r>
          </a:p>
          <a:p>
            <a:r>
              <a:rPr lang="en-GB" sz="2000" i="1" dirty="0"/>
              <a:t>Recovery from mental disorders, a lecture by Patricia Deegan </a:t>
            </a:r>
            <a:r>
              <a:rPr lang="en-GB" sz="2000" dirty="0"/>
              <a:t>(4.08) </a:t>
            </a:r>
            <a:r>
              <a:rPr lang="en-GB" sz="2000" dirty="0">
                <a:hlinkClick r:id="rId4"/>
              </a:rPr>
              <a:t>https://youtu.be/ZdONPEyGknI</a:t>
            </a:r>
            <a:r>
              <a:rPr lang="en-GB" sz="2000" dirty="0"/>
              <a:t> </a:t>
            </a:r>
          </a:p>
          <a:p>
            <a:endParaRPr lang="en-US" sz="2000" dirty="0"/>
          </a:p>
        </p:txBody>
      </p:sp>
      <p:sp>
        <p:nvSpPr>
          <p:cNvPr id="2" name="Title 1">
            <a:extLst>
              <a:ext uri="{FF2B5EF4-FFF2-40B4-BE49-F238E27FC236}">
                <a16:creationId xmlns:a16="http://schemas.microsoft.com/office/drawing/2014/main" id="{D8999B84-CB15-4815-A41D-534BFD9BD0EC}"/>
              </a:ext>
            </a:extLst>
          </p:cNvPr>
          <p:cNvSpPr>
            <a:spLocks noGrp="1"/>
          </p:cNvSpPr>
          <p:nvPr>
            <p:ph type="title"/>
          </p:nvPr>
        </p:nvSpPr>
        <p:spPr/>
        <p:txBody>
          <a:bodyPr/>
          <a:lstStyle/>
          <a:p>
            <a:r>
              <a:rPr lang="es-ES" dirty="0"/>
              <a:t>Presentación: La recuperación -</a:t>
            </a:r>
            <a:r>
              <a:rPr lang="en-GB" dirty="0"/>
              <a:t> 15</a:t>
            </a:r>
            <a:endParaRPr lang="x-none" dirty="0"/>
          </a:p>
        </p:txBody>
      </p:sp>
    </p:spTree>
    <p:extLst>
      <p:ext uri="{BB962C8B-B14F-4D97-AF65-F5344CB8AC3E}">
        <p14:creationId xmlns:p14="http://schemas.microsoft.com/office/powerpoint/2010/main" val="1949502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2866-E9E9-496B-8E48-D12BF8D2CB75}"/>
              </a:ext>
            </a:extLst>
          </p:cNvPr>
          <p:cNvSpPr>
            <a:spLocks noGrp="1"/>
          </p:cNvSpPr>
          <p:nvPr>
            <p:ph type="title"/>
          </p:nvPr>
        </p:nvSpPr>
        <p:spPr>
          <a:xfrm>
            <a:off x="507205" y="2313946"/>
            <a:ext cx="10962551" cy="349741"/>
          </a:xfrm>
        </p:spPr>
        <p:txBody>
          <a:bodyPr/>
          <a:lstStyle/>
          <a:p>
            <a:r>
              <a:rPr lang="es-ES" dirty="0"/>
              <a:t>Tema 4. La promoción de la recuperación</a:t>
            </a:r>
            <a:br>
              <a:rPr lang="es-ES" dirty="0"/>
            </a:br>
            <a:br>
              <a:rPr lang="x-none" dirty="0"/>
            </a:br>
            <a:endParaRPr lang="x-none" dirty="0"/>
          </a:p>
        </p:txBody>
      </p:sp>
    </p:spTree>
    <p:extLst>
      <p:ext uri="{BB962C8B-B14F-4D97-AF65-F5344CB8AC3E}">
        <p14:creationId xmlns:p14="http://schemas.microsoft.com/office/powerpoint/2010/main" val="3080864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3E035-1427-4F5A-911E-4B327E57B363}"/>
              </a:ext>
            </a:extLst>
          </p:cNvPr>
          <p:cNvSpPr>
            <a:spLocks noGrp="1"/>
          </p:cNvSpPr>
          <p:nvPr>
            <p:ph sz="quarter" idx="14"/>
          </p:nvPr>
        </p:nvSpPr>
        <p:spPr/>
        <p:txBody>
          <a:bodyPr/>
          <a:lstStyle/>
          <a:p>
            <a:pPr algn="just"/>
            <a:r>
              <a:rPr lang="es-ES" dirty="0"/>
              <a:t>No depende de los profesionales de la salud mental u otros profesionales, ni de los familiares u otras personas, decidir cómo será la recuperación. Es una decisión del propio individuo que está en proceso de recuperación</a:t>
            </a:r>
            <a:r>
              <a:rPr lang="en-US" dirty="0"/>
              <a:t>. </a:t>
            </a:r>
            <a:endParaRPr lang="x-none" dirty="0"/>
          </a:p>
          <a:p>
            <a:pPr algn="just"/>
            <a:r>
              <a:rPr lang="es-ES" dirty="0"/>
              <a:t>La función de los demás es ayudar a las personas de la mejor manera posible durante el proceso de recuperación. Entre los componentes clave de ayuda eficaz encontramos los siguientes </a:t>
            </a:r>
            <a:r>
              <a:rPr lang="en-US" dirty="0"/>
              <a:t>: </a:t>
            </a:r>
            <a:endParaRPr lang="x-none" dirty="0"/>
          </a:p>
          <a:p>
            <a:pPr lvl="1" algn="just"/>
            <a:r>
              <a:rPr lang="es-ES" dirty="0"/>
              <a:t>Que la comunicación sea de calidad (es decir, que incluya la escucha activa, el uso de mensajes positivos centrados en la esperanza, </a:t>
            </a:r>
            <a:r>
              <a:rPr lang="es-ES" dirty="0" err="1"/>
              <a:t>etc</a:t>
            </a:r>
            <a:r>
              <a:rPr lang="en-US" dirty="0"/>
              <a:t>.).</a:t>
            </a:r>
          </a:p>
          <a:p>
            <a:pPr lvl="1" algn="just"/>
            <a:r>
              <a:rPr lang="es-ES" dirty="0"/>
              <a:t>Comprender y reconocer que la persona es experta, por la propia experiencia, y que los conocimientos que tiene son tan válidos como las habilidades y los conocimientos que han ido adquiriendo a lo largo de su formación y experiencia los profesionales de la salud mental y otros ámbitos</a:t>
            </a:r>
            <a:endParaRPr lang="x-none" dirty="0"/>
          </a:p>
        </p:txBody>
      </p:sp>
      <p:sp>
        <p:nvSpPr>
          <p:cNvPr id="2" name="Title 1">
            <a:extLst>
              <a:ext uri="{FF2B5EF4-FFF2-40B4-BE49-F238E27FC236}">
                <a16:creationId xmlns:a16="http://schemas.microsoft.com/office/drawing/2014/main" id="{C1774337-2DF8-470F-AF01-E65B3FF83C02}"/>
              </a:ext>
            </a:extLst>
          </p:cNvPr>
          <p:cNvSpPr>
            <a:spLocks noGrp="1"/>
          </p:cNvSpPr>
          <p:nvPr>
            <p:ph type="title"/>
          </p:nvPr>
        </p:nvSpPr>
        <p:spPr/>
        <p:txBody>
          <a:bodyPr/>
          <a:lstStyle/>
          <a:p>
            <a:r>
              <a:rPr lang="es-ES" dirty="0"/>
              <a:t>Presentación: ¿Qué ayuda a la recuperación? </a:t>
            </a:r>
            <a:r>
              <a:rPr lang="en-US" dirty="0"/>
              <a:t>- 1</a:t>
            </a:r>
            <a:endParaRPr lang="x-none" dirty="0"/>
          </a:p>
        </p:txBody>
      </p:sp>
    </p:spTree>
    <p:extLst>
      <p:ext uri="{BB962C8B-B14F-4D97-AF65-F5344CB8AC3E}">
        <p14:creationId xmlns:p14="http://schemas.microsoft.com/office/powerpoint/2010/main" val="257617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2BAD1-5BBC-5E48-9056-8568D6DAEE8B}"/>
              </a:ext>
            </a:extLst>
          </p:cNvPr>
          <p:cNvSpPr>
            <a:spLocks noGrp="1"/>
          </p:cNvSpPr>
          <p:nvPr>
            <p:ph type="body" sz="quarter" idx="13"/>
          </p:nvPr>
        </p:nvSpPr>
        <p:spPr/>
        <p:txBody>
          <a:bodyPr/>
          <a:lstStyle/>
          <a:p>
            <a:r>
              <a:rPr lang="es-ES" dirty="0"/>
              <a:t>Recuperación e inclusión social</a:t>
            </a:r>
          </a:p>
        </p:txBody>
      </p:sp>
      <p:sp>
        <p:nvSpPr>
          <p:cNvPr id="6" name="Content Placeholder 5">
            <a:extLst>
              <a:ext uri="{FF2B5EF4-FFF2-40B4-BE49-F238E27FC236}">
                <a16:creationId xmlns:a16="http://schemas.microsoft.com/office/drawing/2014/main" id="{E6174075-B51C-4B0B-A176-773C94B5E965}"/>
              </a:ext>
            </a:extLst>
          </p:cNvPr>
          <p:cNvSpPr>
            <a:spLocks noGrp="1"/>
          </p:cNvSpPr>
          <p:nvPr>
            <p:ph sz="quarter" idx="14"/>
          </p:nvPr>
        </p:nvSpPr>
        <p:spPr/>
        <p:txBody>
          <a:bodyPr/>
          <a:lstStyle/>
          <a:p>
            <a:pPr lvl="0" algn="just"/>
            <a:r>
              <a:rPr lang="es-ES" dirty="0"/>
              <a:t>Participar en actividades sociales, educativas, formativas, de voluntariado y laborales puede contribuir a la recuperación individual</a:t>
            </a:r>
            <a:r>
              <a:rPr lang="en-US" dirty="0"/>
              <a:t>.</a:t>
            </a:r>
            <a:endParaRPr lang="x-none" dirty="0"/>
          </a:p>
          <a:p>
            <a:pPr lvl="0" algn="just"/>
            <a:r>
              <a:rPr lang="es-ES" dirty="0"/>
              <a:t>Los servicios deberían empoderar a las personas para avanzar y recuperar o crear su lugar en la comunidad</a:t>
            </a:r>
            <a:r>
              <a:rPr lang="en-US" dirty="0"/>
              <a:t>. </a:t>
            </a:r>
            <a:endParaRPr lang="x-none" dirty="0"/>
          </a:p>
          <a:p>
            <a:pPr lvl="0" algn="just"/>
            <a:r>
              <a:rPr lang="es-ES" dirty="0"/>
              <a:t>Todos tenemos posibilidades de fomentar la inclusión y la amplitud de miras y, por tanto, de contribuir a la recuperación de las personas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31ED5C28-5351-4F1E-AF66-C16DBD8B2BBE}"/>
              </a:ext>
            </a:extLst>
          </p:cNvPr>
          <p:cNvSpPr>
            <a:spLocks noGrp="1"/>
          </p:cNvSpPr>
          <p:nvPr>
            <p:ph type="title"/>
          </p:nvPr>
        </p:nvSpPr>
        <p:spPr/>
        <p:txBody>
          <a:bodyPr/>
          <a:lstStyle/>
          <a:p>
            <a:r>
              <a:rPr lang="es-ES" dirty="0"/>
              <a:t>Presentación: ¿Qué ayuda a la recuperación? -</a:t>
            </a:r>
            <a:r>
              <a:rPr lang="en-US" dirty="0"/>
              <a:t> 2</a:t>
            </a:r>
            <a:endParaRPr lang="x-none" dirty="0"/>
          </a:p>
        </p:txBody>
      </p:sp>
    </p:spTree>
    <p:extLst>
      <p:ext uri="{BB962C8B-B14F-4D97-AF65-F5344CB8AC3E}">
        <p14:creationId xmlns:p14="http://schemas.microsoft.com/office/powerpoint/2010/main" val="3427268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6F823B-8F2A-E146-BC30-045F6266602C}"/>
              </a:ext>
            </a:extLst>
          </p:cNvPr>
          <p:cNvSpPr>
            <a:spLocks noGrp="1"/>
          </p:cNvSpPr>
          <p:nvPr>
            <p:ph type="body" sz="quarter" idx="13"/>
          </p:nvPr>
        </p:nvSpPr>
        <p:spPr/>
        <p:txBody>
          <a:bodyPr/>
          <a:lstStyle/>
          <a:p>
            <a:r>
              <a:rPr lang="es-ES" dirty="0"/>
              <a:t>Planes de recuperación</a:t>
            </a:r>
          </a:p>
        </p:txBody>
      </p:sp>
      <p:sp>
        <p:nvSpPr>
          <p:cNvPr id="3" name="Content Placeholder 2">
            <a:extLst>
              <a:ext uri="{FF2B5EF4-FFF2-40B4-BE49-F238E27FC236}">
                <a16:creationId xmlns:a16="http://schemas.microsoft.com/office/drawing/2014/main" id="{106D0849-C435-4BE5-A62F-1B3A2DC006C3}"/>
              </a:ext>
            </a:extLst>
          </p:cNvPr>
          <p:cNvSpPr>
            <a:spLocks noGrp="1"/>
          </p:cNvSpPr>
          <p:nvPr>
            <p:ph sz="quarter" idx="14"/>
          </p:nvPr>
        </p:nvSpPr>
        <p:spPr/>
        <p:txBody>
          <a:bodyPr/>
          <a:lstStyle/>
          <a:p>
            <a:pPr algn="just"/>
            <a:r>
              <a:rPr lang="es-ES" dirty="0"/>
              <a:t>Un plan de recuperación es un documento escrito y puesto en práctica por una persona para tener una guía durante su proceso de recuperación, recuperar o mantener el control de su vida y darle sentido y propósito</a:t>
            </a:r>
            <a:r>
              <a:rPr lang="en-US" dirty="0"/>
              <a:t>.</a:t>
            </a:r>
          </a:p>
          <a:p>
            <a:pPr algn="just"/>
            <a:r>
              <a:rPr lang="es-ES" dirty="0"/>
              <a:t>Un plan de recuperación puede ser una herramienta útil para </a:t>
            </a:r>
            <a:r>
              <a:rPr lang="en-GB" dirty="0"/>
              <a:t>: </a:t>
            </a:r>
          </a:p>
          <a:p>
            <a:pPr lvl="1" algn="just"/>
            <a:r>
              <a:rPr lang="es-ES" dirty="0"/>
              <a:t>Ayudar a una persona a determinar una dirección y unos pasos para sacar adelante a la vida.</a:t>
            </a:r>
          </a:p>
          <a:p>
            <a:pPr lvl="1" algn="just"/>
            <a:r>
              <a:rPr lang="es-ES" dirty="0"/>
              <a:t>Ayudar a una persona a obtener el apoyo de gente importante en su vida, si así lo desea </a:t>
            </a:r>
            <a:r>
              <a:rPr lang="en-US" dirty="0"/>
              <a:t>.</a:t>
            </a:r>
            <a:endParaRPr lang="x-none"/>
          </a:p>
          <a:p>
            <a:pPr algn="just"/>
            <a:r>
              <a:rPr lang="es-ES" dirty="0"/>
              <a:t>Un plan de recuperación es una herramienta que pueden usar las personas a lo largo de su proceso de recuperación y no un fin en sí mismo</a:t>
            </a:r>
            <a:r>
              <a:rPr lang="en-US" dirty="0"/>
              <a:t>. </a:t>
            </a:r>
            <a:endParaRPr lang="x-none" dirty="0"/>
          </a:p>
          <a:p>
            <a:pPr algn="just"/>
            <a:r>
              <a:rPr lang="es-ES" dirty="0"/>
              <a:t>Algunas personas tal vez encuentren más útil recibir ayuda y construir relaciones en un momento concreto y no necesitarán un plan para ir alcanzando objetivos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6D212A1D-BE4F-4572-90A1-07A7E441296A}"/>
              </a:ext>
            </a:extLst>
          </p:cNvPr>
          <p:cNvSpPr>
            <a:spLocks noGrp="1"/>
          </p:cNvSpPr>
          <p:nvPr>
            <p:ph type="title"/>
          </p:nvPr>
        </p:nvSpPr>
        <p:spPr/>
        <p:txBody>
          <a:bodyPr/>
          <a:lstStyle/>
          <a:p>
            <a:r>
              <a:rPr lang="es-ES" dirty="0"/>
              <a:t>Presentación: ¿Qué ayuda a la recuperación? -</a:t>
            </a:r>
            <a:r>
              <a:rPr lang="en-US" dirty="0"/>
              <a:t> 3</a:t>
            </a:r>
            <a:endParaRPr lang="x-none" dirty="0"/>
          </a:p>
        </p:txBody>
      </p:sp>
    </p:spTree>
    <p:extLst>
      <p:ext uri="{BB962C8B-B14F-4D97-AF65-F5344CB8AC3E}">
        <p14:creationId xmlns:p14="http://schemas.microsoft.com/office/powerpoint/2010/main" val="1467767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FD6F67-04DD-6147-A6DC-D7B93301752F}"/>
              </a:ext>
            </a:extLst>
          </p:cNvPr>
          <p:cNvSpPr>
            <a:spLocks noGrp="1"/>
          </p:cNvSpPr>
          <p:nvPr>
            <p:ph type="body" sz="quarter" idx="13"/>
          </p:nvPr>
        </p:nvSpPr>
        <p:spPr/>
        <p:txBody>
          <a:bodyPr/>
          <a:lstStyle/>
          <a:p>
            <a:r>
              <a:rPr lang="es-ES" dirty="0"/>
              <a:t>¿Cómo es un plan de recuperación?</a:t>
            </a:r>
          </a:p>
        </p:txBody>
      </p:sp>
      <p:sp>
        <p:nvSpPr>
          <p:cNvPr id="3" name="Content Placeholder 2">
            <a:extLst>
              <a:ext uri="{FF2B5EF4-FFF2-40B4-BE49-F238E27FC236}">
                <a16:creationId xmlns:a16="http://schemas.microsoft.com/office/drawing/2014/main" id="{C09A04F9-D03C-4D30-B532-121B1B00746A}"/>
              </a:ext>
            </a:extLst>
          </p:cNvPr>
          <p:cNvSpPr>
            <a:spLocks noGrp="1"/>
          </p:cNvSpPr>
          <p:nvPr>
            <p:ph sz="quarter" idx="14"/>
          </p:nvPr>
        </p:nvSpPr>
        <p:spPr/>
        <p:txBody>
          <a:bodyPr/>
          <a:lstStyle/>
          <a:p>
            <a:pPr algn="just"/>
            <a:r>
              <a:rPr lang="es-ES" dirty="0"/>
              <a:t>Un plan de recuperación perfila los objetivos de una persona en la vida</a:t>
            </a:r>
            <a:r>
              <a:rPr lang="en-US" dirty="0"/>
              <a:t>.</a:t>
            </a:r>
          </a:p>
          <a:p>
            <a:pPr algn="just"/>
            <a:r>
              <a:rPr lang="es-ES" dirty="0"/>
              <a:t>El plan esboza cómo trabajará la persona para alcanzar esos objetivos.</a:t>
            </a:r>
          </a:p>
          <a:p>
            <a:pPr algn="just"/>
            <a:r>
              <a:rPr lang="es-ES" dirty="0"/>
              <a:t>El plan lo dirige la persona en cuestión, que refleja sus decisiones, voluntad y preferencias en relación con la atención y el apoyo que necesita.</a:t>
            </a:r>
            <a:endParaRPr lang="en-US" dirty="0"/>
          </a:p>
          <a:p>
            <a:pPr algn="just"/>
            <a:r>
              <a:rPr lang="es-ES" dirty="0"/>
              <a:t>Puede incluir un plan personal para abordar el malestar</a:t>
            </a:r>
            <a:r>
              <a:rPr lang="en-US" dirty="0"/>
              <a:t>.</a:t>
            </a:r>
            <a:endParaRPr lang="es-ES" dirty="0"/>
          </a:p>
          <a:p>
            <a:pPr algn="just"/>
            <a:r>
              <a:rPr lang="es-ES" dirty="0"/>
              <a:t>También puede incluir un documento de voluntades anticipadas sobre la atención y el tratamiento que quiere recibir la persona que lo diseña</a:t>
            </a:r>
            <a:r>
              <a:rPr lang="en-US" dirty="0"/>
              <a:t>.</a:t>
            </a:r>
          </a:p>
          <a:p>
            <a:pPr algn="just"/>
            <a:endParaRPr lang="x-none" dirty="0"/>
          </a:p>
        </p:txBody>
      </p:sp>
      <p:sp>
        <p:nvSpPr>
          <p:cNvPr id="2" name="Title 1">
            <a:extLst>
              <a:ext uri="{FF2B5EF4-FFF2-40B4-BE49-F238E27FC236}">
                <a16:creationId xmlns:a16="http://schemas.microsoft.com/office/drawing/2014/main" id="{5EAF753E-D3BD-40F0-BB1E-DE1C837D0D0B}"/>
              </a:ext>
            </a:extLst>
          </p:cNvPr>
          <p:cNvSpPr>
            <a:spLocks noGrp="1"/>
          </p:cNvSpPr>
          <p:nvPr>
            <p:ph type="title"/>
          </p:nvPr>
        </p:nvSpPr>
        <p:spPr/>
        <p:txBody>
          <a:bodyPr/>
          <a:lstStyle/>
          <a:p>
            <a:r>
              <a:rPr lang="es-ES" dirty="0"/>
              <a:t>Presentación: ¿Qué ayuda a la recuperación? -</a:t>
            </a:r>
            <a:r>
              <a:rPr lang="en-US" dirty="0"/>
              <a:t> 4</a:t>
            </a:r>
            <a:endParaRPr lang="x-none" dirty="0"/>
          </a:p>
        </p:txBody>
      </p:sp>
    </p:spTree>
    <p:extLst>
      <p:ext uri="{BB962C8B-B14F-4D97-AF65-F5344CB8AC3E}">
        <p14:creationId xmlns:p14="http://schemas.microsoft.com/office/powerpoint/2010/main" val="1870739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97A21-24D2-4CBD-8F5C-0AAFA65792C6}"/>
              </a:ext>
            </a:extLst>
          </p:cNvPr>
          <p:cNvSpPr>
            <a:spLocks noGrp="1"/>
          </p:cNvSpPr>
          <p:nvPr>
            <p:ph sz="quarter" idx="14"/>
          </p:nvPr>
        </p:nvSpPr>
        <p:spPr/>
        <p:txBody>
          <a:bodyPr/>
          <a:lstStyle/>
          <a:p>
            <a:pPr marL="0" indent="0">
              <a:buNone/>
            </a:pPr>
            <a:endParaRPr lang="en-US" b="1" i="1" dirty="0"/>
          </a:p>
          <a:p>
            <a:pPr marL="0" indent="0">
              <a:buNone/>
            </a:pPr>
            <a:endParaRPr lang="en-US" b="1" i="1" dirty="0"/>
          </a:p>
          <a:p>
            <a:pPr marL="0" indent="0">
              <a:buNone/>
            </a:pPr>
            <a:endParaRPr lang="en-US" b="1" i="1" dirty="0"/>
          </a:p>
          <a:p>
            <a:pPr marL="0" indent="0" algn="ctr">
              <a:buNone/>
            </a:pPr>
            <a:r>
              <a:rPr lang="es-ES" sz="2500" b="1" i="1" dirty="0"/>
              <a:t>En tanto que individuos, ¿cómo podemos promover nuestra propia recuperación? </a:t>
            </a:r>
            <a:endParaRPr lang="en-US" dirty="0"/>
          </a:p>
          <a:p>
            <a:endParaRPr lang="x-none" dirty="0"/>
          </a:p>
        </p:txBody>
      </p:sp>
      <p:sp>
        <p:nvSpPr>
          <p:cNvPr id="2" name="Title 1">
            <a:extLst>
              <a:ext uri="{FF2B5EF4-FFF2-40B4-BE49-F238E27FC236}">
                <a16:creationId xmlns:a16="http://schemas.microsoft.com/office/drawing/2014/main" id="{A89786F5-D502-43D9-B354-E802879E0446}"/>
              </a:ext>
            </a:extLst>
          </p:cNvPr>
          <p:cNvSpPr>
            <a:spLocks noGrp="1"/>
          </p:cNvSpPr>
          <p:nvPr>
            <p:ph type="title"/>
          </p:nvPr>
        </p:nvSpPr>
        <p:spPr>
          <a:xfrm>
            <a:off x="388629" y="514614"/>
            <a:ext cx="11240153" cy="399786"/>
          </a:xfrm>
        </p:spPr>
        <p:txBody>
          <a:bodyPr/>
          <a:lstStyle/>
          <a:p>
            <a:pPr algn="just"/>
            <a:r>
              <a:rPr lang="es-ES" dirty="0"/>
              <a:t>Ejercicio 4.1: El papel del individuo y el de las familias, amigos y otras personas de apoyo en la promoción de la recuperación </a:t>
            </a:r>
            <a:r>
              <a:rPr lang="en-US" dirty="0"/>
              <a:t>- 1</a:t>
            </a:r>
            <a:endParaRPr lang="x-none" dirty="0"/>
          </a:p>
        </p:txBody>
      </p:sp>
    </p:spTree>
    <p:extLst>
      <p:ext uri="{BB962C8B-B14F-4D97-AF65-F5344CB8AC3E}">
        <p14:creationId xmlns:p14="http://schemas.microsoft.com/office/powerpoint/2010/main" val="2057652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92BEF-144A-47B2-AF29-8ED459C6FB09}"/>
              </a:ext>
            </a:extLst>
          </p:cNvPr>
          <p:cNvSpPr>
            <a:spLocks noGrp="1"/>
          </p:cNvSpPr>
          <p:nvPr>
            <p:ph sz="quarter" idx="14"/>
          </p:nvPr>
        </p:nvSpPr>
        <p:spPr/>
        <p:txBody>
          <a:bodyPr/>
          <a:lstStyle/>
          <a:p>
            <a:pPr lvl="0"/>
            <a:endParaRPr lang="en-GB" dirty="0"/>
          </a:p>
          <a:p>
            <a:pPr marL="0" lvl="0" indent="0">
              <a:buNone/>
            </a:pPr>
            <a:endParaRPr lang="en-GB" sz="2500" b="1" i="1" dirty="0"/>
          </a:p>
          <a:p>
            <a:pPr marL="0" lvl="0" indent="0">
              <a:buNone/>
            </a:pPr>
            <a:endParaRPr lang="en-GB" sz="2500" b="1" i="1" dirty="0"/>
          </a:p>
          <a:p>
            <a:pPr marL="0" lvl="0" indent="0" algn="ctr">
              <a:buNone/>
            </a:pPr>
            <a:r>
              <a:rPr lang="es-ES" sz="2500" b="1" i="1" dirty="0"/>
              <a:t>Las familias y otras personas de apoyo, ¿cómo pueden fomentar la recuperación?</a:t>
            </a:r>
            <a:endParaRPr lang="x-none" dirty="0"/>
          </a:p>
        </p:txBody>
      </p:sp>
      <p:sp>
        <p:nvSpPr>
          <p:cNvPr id="2" name="Title 1">
            <a:extLst>
              <a:ext uri="{FF2B5EF4-FFF2-40B4-BE49-F238E27FC236}">
                <a16:creationId xmlns:a16="http://schemas.microsoft.com/office/drawing/2014/main" id="{42B71330-D6D8-4FDE-8079-8D51B7613CDC}"/>
              </a:ext>
            </a:extLst>
          </p:cNvPr>
          <p:cNvSpPr>
            <a:spLocks noGrp="1"/>
          </p:cNvSpPr>
          <p:nvPr>
            <p:ph type="title"/>
          </p:nvPr>
        </p:nvSpPr>
        <p:spPr>
          <a:xfrm>
            <a:off x="388630" y="514613"/>
            <a:ext cx="11220274" cy="439543"/>
          </a:xfrm>
        </p:spPr>
        <p:txBody>
          <a:bodyPr/>
          <a:lstStyle/>
          <a:p>
            <a:pPr algn="just"/>
            <a:r>
              <a:rPr lang="es-ES" dirty="0"/>
              <a:t>Ejercicio 4.1: El papel del individuo y el de las familias, amigos y otras personas de apoyo en la promoción de la recuperación </a:t>
            </a:r>
            <a:r>
              <a:rPr lang="en-US" dirty="0"/>
              <a:t>- 2</a:t>
            </a:r>
            <a:endParaRPr lang="x-none" dirty="0"/>
          </a:p>
        </p:txBody>
      </p:sp>
    </p:spTree>
    <p:extLst>
      <p:ext uri="{BB962C8B-B14F-4D97-AF65-F5344CB8AC3E}">
        <p14:creationId xmlns:p14="http://schemas.microsoft.com/office/powerpoint/2010/main" val="26940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p:txBody>
          <a:bodyPr>
            <a:normAutofit/>
          </a:bodyPr>
          <a:lstStyle/>
          <a:p>
            <a:r>
              <a:rPr lang="es-ES" b="1" dirty="0"/>
              <a:t>Tema 1.</a:t>
            </a:r>
            <a:r>
              <a:rPr lang="es-ES" dirty="0"/>
              <a:t> ¿Qué es la salud mental? </a:t>
            </a:r>
          </a:p>
          <a:p>
            <a:r>
              <a:rPr lang="es-ES" b="1" dirty="0"/>
              <a:t>Tema 2</a:t>
            </a:r>
            <a:r>
              <a:rPr lang="es-ES" dirty="0"/>
              <a:t>. La promoción del derecho a la salud en los servicios sociales y de salud mental </a:t>
            </a:r>
          </a:p>
          <a:p>
            <a:r>
              <a:rPr lang="es-ES" b="1" dirty="0"/>
              <a:t>Tema 3.</a:t>
            </a:r>
            <a:r>
              <a:rPr lang="es-ES" dirty="0"/>
              <a:t> ¿Qué es la recuperación? </a:t>
            </a:r>
          </a:p>
          <a:p>
            <a:r>
              <a:rPr lang="es-ES" b="1" dirty="0"/>
              <a:t>Tema 4</a:t>
            </a:r>
            <a:r>
              <a:rPr lang="es-ES" dirty="0"/>
              <a:t>. La promoción de la recuperación </a:t>
            </a:r>
          </a:p>
          <a:p>
            <a:r>
              <a:rPr lang="es-ES" b="1" dirty="0"/>
              <a:t>Tema 5</a:t>
            </a:r>
            <a:r>
              <a:rPr lang="es-ES" dirty="0"/>
              <a:t>. El papel de los profesionales y los servicios sociales y de salud mental en la promoción de la recuperación</a:t>
            </a:r>
            <a:endParaRPr lang="x-none"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b="1" dirty="0" err="1"/>
              <a:t>Temas</a:t>
            </a:r>
            <a:r>
              <a:rPr lang="en-US" b="1" dirty="0"/>
              <a:t> del </a:t>
            </a:r>
            <a:r>
              <a:rPr lang="en-US" b="1" dirty="0" err="1"/>
              <a:t>módulo</a:t>
            </a:r>
            <a:endParaRPr lang="x-none" b="1"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5DF1F-9931-4405-AC2A-9396C3AC1890}"/>
              </a:ext>
            </a:extLst>
          </p:cNvPr>
          <p:cNvSpPr>
            <a:spLocks noGrp="1"/>
          </p:cNvSpPr>
          <p:nvPr>
            <p:ph sz="quarter" idx="14"/>
          </p:nvPr>
        </p:nvSpPr>
        <p:spPr/>
        <p:txBody>
          <a:bodyPr/>
          <a:lstStyle/>
          <a:p>
            <a:r>
              <a:rPr lang="en-US" dirty="0"/>
              <a:t>Celia Brown: </a:t>
            </a:r>
            <a:r>
              <a:rPr lang="en-US" dirty="0">
                <a:hlinkClick r:id="rId3"/>
              </a:rPr>
              <a:t>https://youtu.be/7cEj_rE5Z-c</a:t>
            </a:r>
            <a:endParaRPr lang="en-US" dirty="0"/>
          </a:p>
          <a:p>
            <a:r>
              <a:rPr lang="en-US" dirty="0"/>
              <a:t>Oryx Cohen: </a:t>
            </a:r>
            <a:r>
              <a:rPr lang="en-US" dirty="0">
                <a:hlinkClick r:id="rId4"/>
              </a:rPr>
              <a:t>https://youtu.be/0k0odQZZlBI</a:t>
            </a:r>
            <a:r>
              <a:rPr lang="en-US" dirty="0"/>
              <a:t> </a:t>
            </a:r>
          </a:p>
          <a:p>
            <a:r>
              <a:rPr lang="en-US" dirty="0"/>
              <a:t>Sera </a:t>
            </a:r>
            <a:r>
              <a:rPr lang="en-US" dirty="0" err="1"/>
              <a:t>Davidow</a:t>
            </a:r>
            <a:r>
              <a:rPr lang="en-US" dirty="0"/>
              <a:t>: </a:t>
            </a:r>
            <a:r>
              <a:rPr lang="en-US" dirty="0">
                <a:hlinkClick r:id="rId5"/>
              </a:rPr>
              <a:t>https://youtu.be/IEvYDb7f7dk</a:t>
            </a:r>
            <a:r>
              <a:rPr lang="en-US" dirty="0"/>
              <a:t> </a:t>
            </a:r>
            <a:endParaRPr lang="x-none" dirty="0"/>
          </a:p>
        </p:txBody>
      </p:sp>
      <p:sp>
        <p:nvSpPr>
          <p:cNvPr id="2" name="Title 1">
            <a:extLst>
              <a:ext uri="{FF2B5EF4-FFF2-40B4-BE49-F238E27FC236}">
                <a16:creationId xmlns:a16="http://schemas.microsoft.com/office/drawing/2014/main" id="{BF5FD1FC-59D0-46FB-8D40-CD66D7559311}"/>
              </a:ext>
            </a:extLst>
          </p:cNvPr>
          <p:cNvSpPr>
            <a:spLocks noGrp="1"/>
          </p:cNvSpPr>
          <p:nvPr>
            <p:ph type="title"/>
          </p:nvPr>
        </p:nvSpPr>
        <p:spPr/>
        <p:txBody>
          <a:bodyPr/>
          <a:lstStyle/>
          <a:p>
            <a:r>
              <a:rPr lang="es-ES" dirty="0"/>
              <a:t>Ejercicio 4.2: Historia sobre recuperación personal</a:t>
            </a:r>
            <a:endParaRPr lang="x-none" dirty="0"/>
          </a:p>
        </p:txBody>
      </p:sp>
    </p:spTree>
    <p:extLst>
      <p:ext uri="{BB962C8B-B14F-4D97-AF65-F5344CB8AC3E}">
        <p14:creationId xmlns:p14="http://schemas.microsoft.com/office/powerpoint/2010/main" val="3355478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B0F1-AC13-4740-BF04-2570523C5195}"/>
              </a:ext>
            </a:extLst>
          </p:cNvPr>
          <p:cNvSpPr>
            <a:spLocks noGrp="1"/>
          </p:cNvSpPr>
          <p:nvPr>
            <p:ph type="title"/>
          </p:nvPr>
        </p:nvSpPr>
        <p:spPr/>
        <p:txBody>
          <a:bodyPr/>
          <a:lstStyle/>
          <a:p>
            <a:r>
              <a:rPr lang="en-GB" dirty="0" err="1"/>
              <a:t>Tema</a:t>
            </a:r>
            <a:r>
              <a:rPr lang="en-GB" dirty="0"/>
              <a:t> 5: </a:t>
            </a:r>
            <a:r>
              <a:rPr lang="es-ES" dirty="0"/>
              <a:t>El papel de los profesionales y de los servicios sociales y de salud mental en la promoción de la recuperación</a:t>
            </a:r>
            <a:br>
              <a:rPr lang="x-none"/>
            </a:br>
            <a:endParaRPr lang="x-none" dirty="0"/>
          </a:p>
        </p:txBody>
      </p:sp>
    </p:spTree>
    <p:extLst>
      <p:ext uri="{BB962C8B-B14F-4D97-AF65-F5344CB8AC3E}">
        <p14:creationId xmlns:p14="http://schemas.microsoft.com/office/powerpoint/2010/main" val="47926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p:txBody>
          <a:bodyPr/>
          <a:lstStyle/>
          <a:p>
            <a:pPr lvl="0"/>
            <a:endParaRPr lang="en-US" dirty="0"/>
          </a:p>
          <a:p>
            <a:pPr marL="0" indent="0">
              <a:buNone/>
            </a:pPr>
            <a:r>
              <a:rPr lang="es-ES" b="1" dirty="0"/>
              <a:t>A) ¿Qué cambios o mejoras hay que poner en marcha para que las prácticas del personal y del servicio fomenten un modelo de recuperación?</a:t>
            </a:r>
            <a:endParaRPr lang="es-ES" dirty="0"/>
          </a:p>
          <a:p>
            <a:pPr marL="0" lvl="0" indent="0">
              <a:buNone/>
            </a:pPr>
            <a:endParaRPr lang="x-none" dirty="0"/>
          </a:p>
          <a:p>
            <a:endParaRPr lang="x-none"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a:xfrm>
            <a:off x="388629" y="514613"/>
            <a:ext cx="11240153" cy="459421"/>
          </a:xfrm>
        </p:spPr>
        <p:txBody>
          <a:bodyPr/>
          <a:lstStyle/>
          <a:p>
            <a:r>
              <a:rPr lang="es-ES" dirty="0"/>
              <a:t>Ejercicio 5.1: La mejora de las prácticas para promover la recuperación en los servicios sociales y de salud mental </a:t>
            </a:r>
            <a:r>
              <a:rPr lang="en-GB" dirty="0"/>
              <a:t>- 1</a:t>
            </a:r>
            <a:endParaRPr lang="x-none" dirty="0"/>
          </a:p>
        </p:txBody>
      </p:sp>
    </p:spTree>
    <p:extLst>
      <p:ext uri="{BB962C8B-B14F-4D97-AF65-F5344CB8AC3E}">
        <p14:creationId xmlns:p14="http://schemas.microsoft.com/office/powerpoint/2010/main" val="2816709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77C7-2031-4D82-97CC-DA3D43A39C67}"/>
              </a:ext>
            </a:extLst>
          </p:cNvPr>
          <p:cNvSpPr>
            <a:spLocks noGrp="1"/>
          </p:cNvSpPr>
          <p:nvPr>
            <p:ph sz="quarter" idx="14"/>
          </p:nvPr>
        </p:nvSpPr>
        <p:spPr/>
        <p:txBody>
          <a:bodyPr/>
          <a:lstStyle/>
          <a:p>
            <a:pPr marL="0" indent="0">
              <a:buNone/>
            </a:pPr>
            <a:endParaRPr lang="es-ES" b="1" dirty="0"/>
          </a:p>
          <a:p>
            <a:pPr marL="0" indent="0">
              <a:buNone/>
            </a:pPr>
            <a:r>
              <a:rPr lang="es-ES" b="1" dirty="0"/>
              <a:t>B)¿Qué obstáculos dificultarán la aplicación de estas medidas?</a:t>
            </a:r>
          </a:p>
          <a:p>
            <a:pPr marL="0" indent="0">
              <a:buNone/>
            </a:pPr>
            <a:r>
              <a:rPr lang="es-ES" b="1" dirty="0"/>
              <a:t> </a:t>
            </a:r>
          </a:p>
          <a:p>
            <a:pPr marL="0" indent="0">
              <a:buNone/>
            </a:pPr>
            <a:r>
              <a:rPr lang="es-ES" b="1" dirty="0"/>
              <a:t>C)¿Qué se puede hacer para superar estos obstáculos?</a:t>
            </a:r>
          </a:p>
          <a:p>
            <a:pPr marL="0" indent="0">
              <a:buNone/>
            </a:pPr>
            <a:r>
              <a:rPr lang="es-ES" dirty="0"/>
              <a:t> </a:t>
            </a:r>
          </a:p>
          <a:p>
            <a:endParaRPr lang="x-none" dirty="0"/>
          </a:p>
        </p:txBody>
      </p:sp>
      <p:sp>
        <p:nvSpPr>
          <p:cNvPr id="2" name="Title 1">
            <a:extLst>
              <a:ext uri="{FF2B5EF4-FFF2-40B4-BE49-F238E27FC236}">
                <a16:creationId xmlns:a16="http://schemas.microsoft.com/office/drawing/2014/main" id="{A96363B2-2832-4185-BF89-617A73CA0F22}"/>
              </a:ext>
            </a:extLst>
          </p:cNvPr>
          <p:cNvSpPr>
            <a:spLocks noGrp="1"/>
          </p:cNvSpPr>
          <p:nvPr>
            <p:ph type="title"/>
          </p:nvPr>
        </p:nvSpPr>
        <p:spPr>
          <a:xfrm>
            <a:off x="388630" y="514614"/>
            <a:ext cx="11319666" cy="419664"/>
          </a:xfrm>
        </p:spPr>
        <p:txBody>
          <a:bodyPr/>
          <a:lstStyle/>
          <a:p>
            <a:r>
              <a:rPr lang="es-ES" dirty="0"/>
              <a:t>Ejercicio 5.1: La mejora de las prácticas para promover la recuperación en los servicios sociales y de salud mental </a:t>
            </a:r>
            <a:r>
              <a:rPr lang="en-GB" dirty="0"/>
              <a:t>- 2</a:t>
            </a:r>
            <a:endParaRPr lang="x-none" dirty="0"/>
          </a:p>
        </p:txBody>
      </p:sp>
    </p:spTree>
    <p:extLst>
      <p:ext uri="{BB962C8B-B14F-4D97-AF65-F5344CB8AC3E}">
        <p14:creationId xmlns:p14="http://schemas.microsoft.com/office/powerpoint/2010/main" val="2641899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F4582-1B8A-4283-AFF8-DA5E34F03F23}"/>
              </a:ext>
            </a:extLst>
          </p:cNvPr>
          <p:cNvGraphicFramePr>
            <a:graphicFrameLocks noGrp="1"/>
          </p:cNvGraphicFramePr>
          <p:nvPr>
            <p:ph sz="quarter" idx="14"/>
            <p:extLst>
              <p:ext uri="{D42A27DB-BD31-4B8C-83A1-F6EECF244321}">
                <p14:modId xmlns:p14="http://schemas.microsoft.com/office/powerpoint/2010/main" val="3074139011"/>
              </p:ext>
            </p:extLst>
          </p:nvPr>
        </p:nvGraphicFramePr>
        <p:xfrm>
          <a:off x="506413" y="1511300"/>
          <a:ext cx="11132457" cy="4109561"/>
        </p:xfrm>
        <a:graphic>
          <a:graphicData uri="http://schemas.openxmlformats.org/drawingml/2006/table">
            <a:tbl>
              <a:tblPr firstRow="1" firstCol="1" bandRow="1">
                <a:tableStyleId>{2D5ABB26-0587-4C30-8999-92F81FD0307C}</a:tableStyleId>
              </a:tblPr>
              <a:tblGrid>
                <a:gridCol w="3710819">
                  <a:extLst>
                    <a:ext uri="{9D8B030D-6E8A-4147-A177-3AD203B41FA5}">
                      <a16:colId xmlns:a16="http://schemas.microsoft.com/office/drawing/2014/main" val="2440405337"/>
                    </a:ext>
                  </a:extLst>
                </a:gridCol>
                <a:gridCol w="3710819">
                  <a:extLst>
                    <a:ext uri="{9D8B030D-6E8A-4147-A177-3AD203B41FA5}">
                      <a16:colId xmlns:a16="http://schemas.microsoft.com/office/drawing/2014/main" val="3607877893"/>
                    </a:ext>
                  </a:extLst>
                </a:gridCol>
                <a:gridCol w="3710819">
                  <a:extLst>
                    <a:ext uri="{9D8B030D-6E8A-4147-A177-3AD203B41FA5}">
                      <a16:colId xmlns:a16="http://schemas.microsoft.com/office/drawing/2014/main" val="3327239865"/>
                    </a:ext>
                  </a:extLst>
                </a:gridCol>
              </a:tblGrid>
              <a:tr h="336793">
                <a:tc gridSpan="3">
                  <a:txBody>
                    <a:bodyPr/>
                    <a:lstStyle/>
                    <a:p>
                      <a:pPr marL="0" marR="0" algn="ctr">
                        <a:lnSpc>
                          <a:spcPct val="115000"/>
                        </a:lnSpc>
                        <a:spcBef>
                          <a:spcPts val="0"/>
                        </a:spcBef>
                        <a:spcAft>
                          <a:spcPts val="0"/>
                        </a:spcAft>
                      </a:pPr>
                      <a:r>
                        <a:rPr lang="es-ES" sz="1800" b="1" dirty="0">
                          <a:solidFill>
                            <a:schemeClr val="bg1"/>
                          </a:solidFill>
                          <a:effectLst/>
                          <a:latin typeface="Century Gothic" panose="020B0502020202020204" pitchFamily="34" charset="0"/>
                        </a:rPr>
                        <a:t>Aplicación de una estrategia de recuperación en el servicio X</a:t>
                      </a:r>
                      <a:endParaRPr lang="x-none"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728547764"/>
                  </a:ext>
                </a:extLst>
              </a:tr>
              <a:tr h="336793">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A</a:t>
                      </a:r>
                      <a:endParaRPr lang="x-none" sz="18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B</a:t>
                      </a:r>
                      <a:endParaRPr lang="x-none"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C</a:t>
                      </a:r>
                      <a:endParaRPr lang="x-none"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66881297"/>
                  </a:ext>
                </a:extLst>
              </a:tr>
              <a:tr h="930773">
                <a:tc>
                  <a:txBody>
                    <a:bodyPr/>
                    <a:lstStyle/>
                    <a:p>
                      <a:pPr marL="0" marR="0" algn="ctr">
                        <a:lnSpc>
                          <a:spcPct val="115000"/>
                        </a:lnSpc>
                        <a:spcBef>
                          <a:spcPts val="0"/>
                        </a:spcBef>
                        <a:spcAft>
                          <a:spcPts val="0"/>
                        </a:spcAft>
                      </a:pPr>
                      <a:r>
                        <a:rPr lang="es-ES" sz="1800" b="1" dirty="0">
                          <a:effectLst/>
                          <a:latin typeface="+mj-lt"/>
                        </a:rPr>
                        <a:t>Cambios en las prácticas del personal y del servicio que contribuyan al proceso de recuperación </a:t>
                      </a:r>
                      <a:endParaRPr lang="x-none"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err="1">
                          <a:effectLst/>
                          <a:latin typeface="+mj-lt"/>
                        </a:rPr>
                        <a:t>Obstáculos</a:t>
                      </a:r>
                      <a:r>
                        <a:rPr lang="en-GB" sz="1800" b="1" dirty="0">
                          <a:effectLst/>
                          <a:latin typeface="+mj-lt"/>
                        </a:rPr>
                        <a:t> </a:t>
                      </a:r>
                      <a:r>
                        <a:rPr lang="en-GB" sz="1800" b="1" dirty="0" err="1">
                          <a:effectLst/>
                          <a:latin typeface="+mj-lt"/>
                        </a:rPr>
                        <a:t>potenciales</a:t>
                      </a:r>
                      <a:r>
                        <a:rPr lang="en-GB" sz="1800" b="1" dirty="0">
                          <a:effectLst/>
                          <a:latin typeface="+mj-lt"/>
                        </a:rPr>
                        <a:t> </a:t>
                      </a:r>
                      <a:endParaRPr lang="x-none"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err="1">
                          <a:effectLst/>
                          <a:latin typeface="+mj-lt"/>
                        </a:rPr>
                        <a:t>Pasos</a:t>
                      </a:r>
                      <a:r>
                        <a:rPr lang="en-GB" sz="1800" b="1" dirty="0">
                          <a:effectLst/>
                          <a:latin typeface="+mj-lt"/>
                        </a:rPr>
                        <a:t> para </a:t>
                      </a:r>
                      <a:r>
                        <a:rPr lang="en-GB" sz="1800" b="1" dirty="0" err="1">
                          <a:effectLst/>
                          <a:latin typeface="+mj-lt"/>
                        </a:rPr>
                        <a:t>superar</a:t>
                      </a:r>
                      <a:r>
                        <a:rPr lang="en-GB" sz="1800" b="1" dirty="0">
                          <a:effectLst/>
                          <a:latin typeface="+mj-lt"/>
                        </a:rPr>
                        <a:t> </a:t>
                      </a:r>
                      <a:r>
                        <a:rPr lang="en-GB" sz="1800" b="1" dirty="0" err="1">
                          <a:effectLst/>
                          <a:latin typeface="+mj-lt"/>
                        </a:rPr>
                        <a:t>los</a:t>
                      </a:r>
                      <a:r>
                        <a:rPr lang="en-GB" sz="1800" b="1" dirty="0">
                          <a:effectLst/>
                          <a:latin typeface="+mj-lt"/>
                        </a:rPr>
                        <a:t> </a:t>
                      </a:r>
                      <a:r>
                        <a:rPr lang="en-GB" sz="1800" b="1" dirty="0" err="1">
                          <a:effectLst/>
                          <a:latin typeface="+mj-lt"/>
                        </a:rPr>
                        <a:t>obstáculos</a:t>
                      </a:r>
                      <a:endParaRPr lang="x-none"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795272"/>
                  </a:ext>
                </a:extLst>
              </a:tr>
              <a:tr h="2196570">
                <a:tc>
                  <a:txBody>
                    <a:bodyPr/>
                    <a:lstStyle/>
                    <a:p>
                      <a:pPr marL="0" marR="0">
                        <a:lnSpc>
                          <a:spcPct val="115000"/>
                        </a:lnSpc>
                        <a:spcBef>
                          <a:spcPts val="0"/>
                        </a:spcBef>
                        <a:spcAft>
                          <a:spcPts val="0"/>
                        </a:spcAft>
                      </a:pPr>
                      <a:r>
                        <a:rPr lang="es-ES" sz="1800" b="1" dirty="0">
                          <a:effectLst/>
                          <a:latin typeface="+mj-lt"/>
                        </a:rPr>
                        <a:t>Ejemplo 1: Ayudar a las personas a integrarse en la comunidad para encontrar trabajo y estabilidad económica. </a:t>
                      </a:r>
                      <a:endParaRPr lang="x-none"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dirty="0">
                          <a:effectLst/>
                          <a:latin typeface="+mj-lt"/>
                        </a:rPr>
                        <a:t>Escasez de empleos para todos en general. </a:t>
                      </a:r>
                    </a:p>
                    <a:p>
                      <a:pPr marL="0" marR="0">
                        <a:lnSpc>
                          <a:spcPct val="115000"/>
                        </a:lnSpc>
                        <a:spcBef>
                          <a:spcPts val="0"/>
                        </a:spcBef>
                        <a:spcAft>
                          <a:spcPts val="0"/>
                        </a:spcAft>
                      </a:pPr>
                      <a:r>
                        <a:rPr lang="es-ES" sz="1800" dirty="0">
                          <a:effectLst/>
                          <a:latin typeface="+mj-lt"/>
                        </a:rPr>
                        <a:t> </a:t>
                      </a:r>
                    </a:p>
                    <a:p>
                      <a:pPr marL="0" marR="0">
                        <a:lnSpc>
                          <a:spcPct val="115000"/>
                        </a:lnSpc>
                        <a:spcBef>
                          <a:spcPts val="0"/>
                        </a:spcBef>
                        <a:spcAft>
                          <a:spcPts val="0"/>
                        </a:spcAft>
                      </a:pPr>
                      <a:endParaRPr lang="es-ES" sz="1800" dirty="0">
                        <a:effectLst/>
                        <a:latin typeface="+mj-lt"/>
                      </a:endParaRPr>
                    </a:p>
                    <a:p>
                      <a:pPr marL="0" marR="0">
                        <a:lnSpc>
                          <a:spcPct val="115000"/>
                        </a:lnSpc>
                        <a:spcBef>
                          <a:spcPts val="0"/>
                        </a:spcBef>
                        <a:spcAft>
                          <a:spcPts val="0"/>
                        </a:spcAft>
                      </a:pPr>
                      <a:r>
                        <a:rPr lang="es-ES" sz="1800" dirty="0">
                          <a:effectLst/>
                          <a:latin typeface="+mj-lt"/>
                        </a:rPr>
                        <a:t>Falta de tiempo y recursos del personal para asumir estas funciones. </a:t>
                      </a: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s-ES" sz="1800" dirty="0">
                          <a:effectLst/>
                          <a:latin typeface="+mj-lt"/>
                        </a:rPr>
                        <a:t>El personal puede poner en contacto a las personas con ONG que puedan ofrecer oportunidades y/o formación para generar ingresos. </a:t>
                      </a:r>
                    </a:p>
                    <a:p>
                      <a:pPr marL="0" marR="0">
                        <a:lnSpc>
                          <a:spcPct val="115000"/>
                        </a:lnSpc>
                        <a:spcBef>
                          <a:spcPts val="0"/>
                        </a:spcBef>
                        <a:spcAft>
                          <a:spcPts val="0"/>
                        </a:spcAft>
                      </a:pPr>
                      <a:r>
                        <a:rPr lang="es-ES" sz="1800" dirty="0">
                          <a:effectLst/>
                          <a:latin typeface="+mj-lt"/>
                        </a:rPr>
                        <a:t> </a:t>
                      </a:r>
                    </a:p>
                    <a:p>
                      <a:pPr marL="0" marR="0">
                        <a:lnSpc>
                          <a:spcPct val="115000"/>
                        </a:lnSpc>
                        <a:spcBef>
                          <a:spcPts val="0"/>
                        </a:spcBef>
                        <a:spcAft>
                          <a:spcPts val="0"/>
                        </a:spcAft>
                      </a:pPr>
                      <a:r>
                        <a:rPr lang="es-ES" sz="1800" dirty="0">
                          <a:effectLst/>
                          <a:latin typeface="+mj-lt"/>
                        </a:rPr>
                        <a:t>Grupo de presión para conseguir cambios en las políticas y recursos adicionales. </a:t>
                      </a: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968228"/>
                  </a:ext>
                </a:extLst>
              </a:tr>
            </a:tbl>
          </a:graphicData>
        </a:graphic>
      </p:graphicFrame>
      <p:sp>
        <p:nvSpPr>
          <p:cNvPr id="2" name="Title 1">
            <a:extLst>
              <a:ext uri="{FF2B5EF4-FFF2-40B4-BE49-F238E27FC236}">
                <a16:creationId xmlns:a16="http://schemas.microsoft.com/office/drawing/2014/main" id="{31B1DDF5-CDCE-4988-926A-0C76345327BA}"/>
              </a:ext>
            </a:extLst>
          </p:cNvPr>
          <p:cNvSpPr>
            <a:spLocks noGrp="1"/>
          </p:cNvSpPr>
          <p:nvPr>
            <p:ph type="title"/>
          </p:nvPr>
        </p:nvSpPr>
        <p:spPr>
          <a:xfrm>
            <a:off x="388629" y="514614"/>
            <a:ext cx="11299787" cy="360029"/>
          </a:xfrm>
        </p:spPr>
        <p:txBody>
          <a:bodyPr/>
          <a:lstStyle/>
          <a:p>
            <a:r>
              <a:rPr lang="es-ES" dirty="0"/>
              <a:t>Ejercicio 5.1: La mejora de las prácticas para promover la recuperación en los servicios sociales y de salud mental </a:t>
            </a:r>
            <a:r>
              <a:rPr lang="en-GB" dirty="0"/>
              <a:t>- 3</a:t>
            </a:r>
            <a:endParaRPr lang="x-none" dirty="0"/>
          </a:p>
        </p:txBody>
      </p:sp>
    </p:spTree>
    <p:extLst>
      <p:ext uri="{BB962C8B-B14F-4D97-AF65-F5344CB8AC3E}">
        <p14:creationId xmlns:p14="http://schemas.microsoft.com/office/powerpoint/2010/main" val="2220774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40A66F-2B29-4DB5-BDFF-9AD626DA25F5}"/>
              </a:ext>
            </a:extLst>
          </p:cNvPr>
          <p:cNvGraphicFramePr>
            <a:graphicFrameLocks noGrp="1"/>
          </p:cNvGraphicFramePr>
          <p:nvPr>
            <p:ph sz="quarter" idx="14"/>
            <p:extLst>
              <p:ext uri="{D42A27DB-BD31-4B8C-83A1-F6EECF244321}">
                <p14:modId xmlns:p14="http://schemas.microsoft.com/office/powerpoint/2010/main" val="679294319"/>
              </p:ext>
            </p:extLst>
          </p:nvPr>
        </p:nvGraphicFramePr>
        <p:xfrm>
          <a:off x="506413" y="1511300"/>
          <a:ext cx="11132457" cy="4409970"/>
        </p:xfrm>
        <a:graphic>
          <a:graphicData uri="http://schemas.openxmlformats.org/drawingml/2006/table">
            <a:tbl>
              <a:tblPr firstRow="1" firstCol="1" bandRow="1">
                <a:tableStyleId>{2D5ABB26-0587-4C30-8999-92F81FD0307C}</a:tableStyleId>
              </a:tblPr>
              <a:tblGrid>
                <a:gridCol w="1727200">
                  <a:extLst>
                    <a:ext uri="{9D8B030D-6E8A-4147-A177-3AD203B41FA5}">
                      <a16:colId xmlns:a16="http://schemas.microsoft.com/office/drawing/2014/main" val="4172857672"/>
                    </a:ext>
                  </a:extLst>
                </a:gridCol>
                <a:gridCol w="3595306">
                  <a:extLst>
                    <a:ext uri="{9D8B030D-6E8A-4147-A177-3AD203B41FA5}">
                      <a16:colId xmlns:a16="http://schemas.microsoft.com/office/drawing/2014/main" val="4059956182"/>
                    </a:ext>
                  </a:extLst>
                </a:gridCol>
                <a:gridCol w="5809951">
                  <a:extLst>
                    <a:ext uri="{9D8B030D-6E8A-4147-A177-3AD203B41FA5}">
                      <a16:colId xmlns:a16="http://schemas.microsoft.com/office/drawing/2014/main" val="1193555891"/>
                    </a:ext>
                  </a:extLst>
                </a:gridCol>
              </a:tblGrid>
              <a:tr h="205384">
                <a:tc gridSpan="3">
                  <a:txBody>
                    <a:bodyPr/>
                    <a:lstStyle/>
                    <a:p>
                      <a:pPr marL="0" marR="0" algn="ctr">
                        <a:lnSpc>
                          <a:spcPct val="115000"/>
                        </a:lnSpc>
                        <a:spcBef>
                          <a:spcPts val="0"/>
                        </a:spcBef>
                        <a:spcAft>
                          <a:spcPts val="0"/>
                        </a:spcAft>
                      </a:pPr>
                      <a:r>
                        <a:rPr lang="es-ES" sz="1400" b="1" dirty="0">
                          <a:solidFill>
                            <a:schemeClr val="bg1"/>
                          </a:solidFill>
                          <a:effectLst/>
                          <a:latin typeface="Century Gothic" panose="020B0502020202020204" pitchFamily="34" charset="0"/>
                        </a:rPr>
                        <a:t>Aplicación de una estrategia de recuperación en el servicio X</a:t>
                      </a:r>
                      <a:endParaRPr lang="x-non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276232785"/>
                  </a:ext>
                </a:extLst>
              </a:tr>
              <a:tr h="205384">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x-none"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23244689"/>
                  </a:ext>
                </a:extLst>
              </a:tr>
              <a:tr h="1102761">
                <a:tc>
                  <a:txBody>
                    <a:bodyPr/>
                    <a:lstStyle/>
                    <a:p>
                      <a:pPr marL="0" marR="0" algn="l">
                        <a:lnSpc>
                          <a:spcPct val="115000"/>
                        </a:lnSpc>
                        <a:spcBef>
                          <a:spcPts val="0"/>
                        </a:spcBef>
                        <a:spcAft>
                          <a:spcPts val="0"/>
                        </a:spcAft>
                      </a:pPr>
                      <a:r>
                        <a:rPr lang="es-ES" sz="1400" b="1" dirty="0">
                          <a:effectLst/>
                          <a:latin typeface="+mj-lt"/>
                        </a:rPr>
                        <a:t>Cambios en las prácticas del personal y del servicio que contribuyan al proceso de recuperación </a:t>
                      </a:r>
                      <a:endParaRPr lang="x-none"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err="1">
                          <a:effectLst/>
                          <a:latin typeface="+mj-lt"/>
                        </a:rPr>
                        <a:t>Obstáculos</a:t>
                      </a:r>
                      <a:r>
                        <a:rPr lang="en-GB" sz="1400" b="1" dirty="0">
                          <a:effectLst/>
                          <a:latin typeface="+mj-lt"/>
                        </a:rPr>
                        <a:t> </a:t>
                      </a:r>
                      <a:r>
                        <a:rPr lang="en-GB" sz="1400" b="1" dirty="0" err="1">
                          <a:effectLst/>
                          <a:latin typeface="+mj-lt"/>
                        </a:rPr>
                        <a:t>potenciales</a:t>
                      </a:r>
                      <a:r>
                        <a:rPr lang="en-GB" sz="1400" b="1" dirty="0">
                          <a:effectLst/>
                          <a:latin typeface="+mj-lt"/>
                        </a:rPr>
                        <a:t> </a:t>
                      </a:r>
                      <a:endParaRPr lang="x-none"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err="1">
                          <a:effectLst/>
                          <a:latin typeface="+mj-lt"/>
                        </a:rPr>
                        <a:t>Pasos</a:t>
                      </a:r>
                      <a:r>
                        <a:rPr lang="en-GB" sz="1400" b="1" dirty="0">
                          <a:effectLst/>
                          <a:latin typeface="+mj-lt"/>
                        </a:rPr>
                        <a:t> para </a:t>
                      </a:r>
                      <a:r>
                        <a:rPr lang="en-GB" sz="1400" b="1" dirty="0" err="1">
                          <a:effectLst/>
                          <a:latin typeface="+mj-lt"/>
                        </a:rPr>
                        <a:t>superar</a:t>
                      </a:r>
                      <a:r>
                        <a:rPr lang="en-GB" sz="1400" b="1" dirty="0">
                          <a:effectLst/>
                          <a:latin typeface="+mj-lt"/>
                        </a:rPr>
                        <a:t> </a:t>
                      </a:r>
                      <a:r>
                        <a:rPr lang="en-GB" sz="1400" b="1" dirty="0" err="1">
                          <a:effectLst/>
                          <a:latin typeface="+mj-lt"/>
                        </a:rPr>
                        <a:t>los</a:t>
                      </a:r>
                      <a:r>
                        <a:rPr lang="en-GB" sz="1400" b="1" dirty="0">
                          <a:effectLst/>
                          <a:latin typeface="+mj-lt"/>
                        </a:rPr>
                        <a:t> </a:t>
                      </a:r>
                      <a:r>
                        <a:rPr lang="en-GB" sz="1400" b="1" dirty="0" err="1">
                          <a:effectLst/>
                          <a:latin typeface="+mj-lt"/>
                        </a:rPr>
                        <a:t>obstáculos</a:t>
                      </a:r>
                      <a:endParaRPr lang="x-none"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364597"/>
                  </a:ext>
                </a:extLst>
              </a:tr>
              <a:tr h="2447058">
                <a:tc>
                  <a:txBody>
                    <a:bodyPr/>
                    <a:lstStyle/>
                    <a:p>
                      <a:pPr marL="0" marR="0">
                        <a:lnSpc>
                          <a:spcPct val="115000"/>
                        </a:lnSpc>
                        <a:spcBef>
                          <a:spcPts val="0"/>
                        </a:spcBef>
                        <a:spcAft>
                          <a:spcPts val="0"/>
                        </a:spcAft>
                      </a:pPr>
                      <a:r>
                        <a:rPr lang="es-ES" sz="1200" b="1" dirty="0">
                          <a:effectLst/>
                          <a:latin typeface="+mj-lt"/>
                        </a:rPr>
                        <a:t>Ejemplo 2: Trabajar con los usuarios para identificar los objetivos personales de recuperación y trabajar juntos para diseñar un plan de recuperación. </a:t>
                      </a:r>
                    </a:p>
                    <a:p>
                      <a:pPr marL="0" marR="0">
                        <a:lnSpc>
                          <a:spcPct val="115000"/>
                        </a:lnSpc>
                        <a:spcBef>
                          <a:spcPts val="0"/>
                        </a:spcBef>
                        <a:spcAft>
                          <a:spcPts val="0"/>
                        </a:spcAft>
                      </a:pPr>
                      <a:r>
                        <a:rPr lang="es-ES" sz="1200" b="1" dirty="0">
                          <a:effectLst/>
                          <a:latin typeface="+mj-lt"/>
                        </a:rPr>
                        <a:t> </a:t>
                      </a:r>
                    </a:p>
                    <a:p>
                      <a:pPr marL="0" marR="0">
                        <a:lnSpc>
                          <a:spcPct val="115000"/>
                        </a:lnSpc>
                        <a:spcBef>
                          <a:spcPts val="0"/>
                        </a:spcBef>
                        <a:spcAft>
                          <a:spcPts val="0"/>
                        </a:spcAft>
                      </a:pPr>
                      <a:r>
                        <a:rPr lang="en-GB" sz="1200" b="1" dirty="0">
                          <a:effectLst/>
                          <a:latin typeface="+mj-lt"/>
                        </a:rPr>
                        <a:t> </a:t>
                      </a:r>
                      <a:endParaRPr lang="x-none" sz="1200" b="1" dirty="0">
                        <a:effectLst/>
                        <a:latin typeface="+mj-lt"/>
                      </a:endParaRPr>
                    </a:p>
                    <a:p>
                      <a:pPr marL="0" marR="0">
                        <a:lnSpc>
                          <a:spcPct val="115000"/>
                        </a:lnSpc>
                        <a:spcBef>
                          <a:spcPts val="0"/>
                        </a:spcBef>
                        <a:spcAft>
                          <a:spcPts val="0"/>
                        </a:spcAft>
                      </a:pPr>
                      <a:r>
                        <a:rPr lang="en-GB" sz="1200" b="1" dirty="0">
                          <a:effectLst/>
                          <a:latin typeface="+mj-lt"/>
                        </a:rPr>
                        <a:t> </a:t>
                      </a:r>
                      <a:endParaRPr lang="x-none" sz="1200" b="1"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0000"/>
                        </a:lnSpc>
                        <a:spcAft>
                          <a:spcPts val="0"/>
                        </a:spcAft>
                      </a:pPr>
                      <a:r>
                        <a:rPr lang="es-ES" sz="1200" dirty="0">
                          <a:solidFill>
                            <a:srgbClr val="000000"/>
                          </a:solidFill>
                          <a:effectLst/>
                          <a:latin typeface="Calibri"/>
                          <a:ea typeface="Calibri"/>
                          <a:cs typeface="Arial"/>
                        </a:rPr>
                        <a:t>Esta estrategia requiere más tiempo y atención para cada usuario, cosa que puede resultar difícil en servicios con pocos recursos donde faltan profesionales de salud. También hay tiempo para hacer el seguimiento con las personas con el fin de actualizar el plan y hablar de los progresos.</a:t>
                      </a:r>
                      <a:endParaRPr lang="es-ES" sz="2000" dirty="0">
                        <a:solidFill>
                          <a:srgbClr val="000000"/>
                        </a:solidFill>
                        <a:effectLst/>
                        <a:latin typeface="Calibri"/>
                        <a:ea typeface="Calibri"/>
                        <a:cs typeface="Arial"/>
                      </a:endParaRPr>
                    </a:p>
                    <a:p>
                      <a:pPr marL="635" marR="228600" indent="-6350" algn="l">
                        <a:lnSpc>
                          <a:spcPct val="100000"/>
                        </a:lnSpc>
                        <a:spcAft>
                          <a:spcPts val="65"/>
                        </a:spcAft>
                      </a:pPr>
                      <a:r>
                        <a:rPr lang="es-ES" sz="1200" dirty="0">
                          <a:solidFill>
                            <a:srgbClr val="000000"/>
                          </a:solidFill>
                          <a:effectLst/>
                          <a:latin typeface="Calibri"/>
                          <a:ea typeface="Calibri"/>
                          <a:cs typeface="Arial"/>
                        </a:rPr>
                        <a:t> </a:t>
                      </a:r>
                      <a:endParaRPr lang="es-ES" sz="2000" dirty="0">
                        <a:solidFill>
                          <a:srgbClr val="000000"/>
                        </a:solidFill>
                        <a:effectLst/>
                        <a:latin typeface="Calibri"/>
                        <a:ea typeface="Calibri"/>
                        <a:cs typeface="Arial"/>
                      </a:endParaRPr>
                    </a:p>
                    <a:p>
                      <a:pPr marL="635" marR="228600" indent="-6350" algn="l">
                        <a:lnSpc>
                          <a:spcPct val="100000"/>
                        </a:lnSpc>
                        <a:spcAft>
                          <a:spcPts val="75"/>
                        </a:spcAft>
                      </a:pPr>
                      <a:r>
                        <a:rPr lang="es-ES" sz="1200" dirty="0">
                          <a:solidFill>
                            <a:srgbClr val="000000"/>
                          </a:solidFill>
                          <a:effectLst/>
                          <a:latin typeface="Calibri"/>
                          <a:ea typeface="Calibri"/>
                          <a:cs typeface="Arial"/>
                        </a:rPr>
                        <a:t>Retos en la comunicación de objetivos personales. </a:t>
                      </a:r>
                      <a:endParaRPr lang="es-ES" sz="2000" dirty="0">
                        <a:solidFill>
                          <a:srgbClr val="000000"/>
                        </a:solidFill>
                        <a:effectLst/>
                        <a:latin typeface="Calibri"/>
                        <a:ea typeface="Calibri"/>
                        <a:cs typeface="Arial"/>
                      </a:endParaRPr>
                    </a:p>
                    <a:p>
                      <a:pPr marL="635" marR="228600" indent="-6350" algn="l">
                        <a:lnSpc>
                          <a:spcPct val="100000"/>
                        </a:lnSpc>
                        <a:spcAft>
                          <a:spcPts val="75"/>
                        </a:spcAft>
                      </a:pPr>
                      <a:r>
                        <a:rPr lang="es-ES" sz="1200" dirty="0">
                          <a:solidFill>
                            <a:srgbClr val="000000"/>
                          </a:solidFill>
                          <a:effectLst/>
                          <a:latin typeface="Calibri"/>
                          <a:ea typeface="Calibri"/>
                          <a:cs typeface="Arial"/>
                        </a:rPr>
                        <a:t> </a:t>
                      </a:r>
                      <a:endParaRPr lang="es-ES" sz="2000" dirty="0">
                        <a:solidFill>
                          <a:srgbClr val="000000"/>
                        </a:solidFill>
                        <a:effectLst/>
                        <a:latin typeface="Calibri"/>
                        <a:ea typeface="Calibri"/>
                        <a:cs typeface="Arial"/>
                      </a:endParaRPr>
                    </a:p>
                    <a:p>
                      <a:pPr marL="635" marR="228600" indent="-6350" algn="l">
                        <a:lnSpc>
                          <a:spcPct val="100000"/>
                        </a:lnSpc>
                        <a:spcAft>
                          <a:spcPts val="0"/>
                        </a:spcAft>
                      </a:pPr>
                      <a:r>
                        <a:rPr lang="es-ES" sz="1200" dirty="0">
                          <a:solidFill>
                            <a:srgbClr val="000000"/>
                          </a:solidFill>
                          <a:effectLst/>
                          <a:latin typeface="Calibri"/>
                          <a:ea typeface="Calibri"/>
                          <a:cs typeface="Arial"/>
                        </a:rPr>
                        <a:t>Puede que el personal crea que ellos saben qué es lo mejor para el tratamiento y la recuperación de la persona.</a:t>
                      </a:r>
                      <a:endParaRPr lang="es-ES" sz="20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s-ES" sz="1200" dirty="0">
                          <a:effectLst/>
                          <a:latin typeface="+mn-lt"/>
                        </a:rPr>
                        <a:t>Formar a más personas (incluidos los profesionales de ámbitos diferentes del de la salud) que puedan ofrecer ayuda a la hora de desarrollar planes de recuperación. </a:t>
                      </a:r>
                    </a:p>
                    <a:p>
                      <a:pPr marL="0" marR="0">
                        <a:lnSpc>
                          <a:spcPct val="100000"/>
                        </a:lnSpc>
                        <a:spcBef>
                          <a:spcPts val="0"/>
                        </a:spcBef>
                        <a:spcAft>
                          <a:spcPts val="0"/>
                        </a:spcAft>
                      </a:pPr>
                      <a:r>
                        <a:rPr lang="es-ES" sz="1200" dirty="0">
                          <a:effectLst/>
                          <a:latin typeface="+mn-lt"/>
                        </a:rPr>
                        <a:t>Desarrollar un programa o sistema transversal en el servicio para dar a los usuarios oportunidades para debatir, desarrollar y revisar los planes de recuperación según sus deseos.</a:t>
                      </a:r>
                    </a:p>
                    <a:p>
                      <a:pPr marL="0" marR="0">
                        <a:lnSpc>
                          <a:spcPct val="100000"/>
                        </a:lnSpc>
                        <a:spcBef>
                          <a:spcPts val="0"/>
                        </a:spcBef>
                        <a:spcAft>
                          <a:spcPts val="0"/>
                        </a:spcAft>
                      </a:pPr>
                      <a:r>
                        <a:rPr lang="es-ES" sz="1200" dirty="0">
                          <a:effectLst/>
                          <a:latin typeface="+mn-lt"/>
                        </a:rPr>
                        <a:t> Explorar diferentes métodos de comunicación, tales como métodos de comunicación no verbal, para garantizar que se entienden los objetivos de recuperación de cada individuo. </a:t>
                      </a:r>
                    </a:p>
                    <a:p>
                      <a:pPr marL="0" marR="0">
                        <a:lnSpc>
                          <a:spcPct val="100000"/>
                        </a:lnSpc>
                        <a:spcBef>
                          <a:spcPts val="0"/>
                        </a:spcBef>
                        <a:spcAft>
                          <a:spcPts val="0"/>
                        </a:spcAft>
                      </a:pPr>
                      <a:r>
                        <a:rPr lang="es-ES" sz="1200" dirty="0">
                          <a:effectLst/>
                          <a:latin typeface="+mn-lt"/>
                        </a:rPr>
                        <a:t> Modificar la cultura institucional y las actitudes del personal sobre la recuperación. La formación en temas de recuperación dentro del servicio sería un medio importante para conseguirlo. </a:t>
                      </a:r>
                    </a:p>
                    <a:p>
                      <a:pPr marL="0" marR="0">
                        <a:lnSpc>
                          <a:spcPct val="100000"/>
                        </a:lnSpc>
                        <a:spcBef>
                          <a:spcPts val="0"/>
                        </a:spcBef>
                        <a:spcAft>
                          <a:spcPts val="0"/>
                        </a:spcAft>
                      </a:pPr>
                      <a:r>
                        <a:rPr lang="es-ES" sz="1200" dirty="0">
                          <a:effectLst/>
                          <a:latin typeface="+mn-lt"/>
                        </a:rPr>
                        <a:t> Identificar líderes dentro del servicio que puedan hacer avanzar los principios de recuperación. </a:t>
                      </a: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176833"/>
                  </a:ext>
                </a:extLst>
              </a:tr>
            </a:tbl>
          </a:graphicData>
        </a:graphic>
      </p:graphicFrame>
      <p:sp>
        <p:nvSpPr>
          <p:cNvPr id="2" name="Title 1">
            <a:extLst>
              <a:ext uri="{FF2B5EF4-FFF2-40B4-BE49-F238E27FC236}">
                <a16:creationId xmlns:a16="http://schemas.microsoft.com/office/drawing/2014/main" id="{A6B3256A-0F5B-4C26-8F55-CBE6926D47F5}"/>
              </a:ext>
            </a:extLst>
          </p:cNvPr>
          <p:cNvSpPr>
            <a:spLocks noGrp="1"/>
          </p:cNvSpPr>
          <p:nvPr>
            <p:ph type="title"/>
          </p:nvPr>
        </p:nvSpPr>
        <p:spPr>
          <a:xfrm>
            <a:off x="388630" y="514613"/>
            <a:ext cx="11319666" cy="439543"/>
          </a:xfrm>
        </p:spPr>
        <p:txBody>
          <a:bodyPr/>
          <a:lstStyle/>
          <a:p>
            <a:r>
              <a:rPr lang="es-ES" dirty="0"/>
              <a:t>Ejercicio 5.1: La mejora de las prácticas para promover la recuperación en los servicios sociales y de salud mental </a:t>
            </a:r>
            <a:r>
              <a:rPr lang="en-GB" dirty="0"/>
              <a:t>- 4</a:t>
            </a:r>
            <a:endParaRPr lang="x-none" dirty="0"/>
          </a:p>
        </p:txBody>
      </p:sp>
    </p:spTree>
    <p:extLst>
      <p:ext uri="{BB962C8B-B14F-4D97-AF65-F5344CB8AC3E}">
        <p14:creationId xmlns:p14="http://schemas.microsoft.com/office/powerpoint/2010/main" val="3301369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E5A2C4-354C-4BB1-B8EB-981D89FCB6C5}"/>
              </a:ext>
            </a:extLst>
          </p:cNvPr>
          <p:cNvGraphicFramePr>
            <a:graphicFrameLocks noGrp="1"/>
          </p:cNvGraphicFramePr>
          <p:nvPr>
            <p:ph sz="quarter" idx="14"/>
            <p:extLst>
              <p:ext uri="{D42A27DB-BD31-4B8C-83A1-F6EECF244321}">
                <p14:modId xmlns:p14="http://schemas.microsoft.com/office/powerpoint/2010/main" val="1336776999"/>
              </p:ext>
            </p:extLst>
          </p:nvPr>
        </p:nvGraphicFramePr>
        <p:xfrm>
          <a:off x="506413" y="1511300"/>
          <a:ext cx="11174630" cy="3922713"/>
        </p:xfrm>
        <a:graphic>
          <a:graphicData uri="http://schemas.openxmlformats.org/drawingml/2006/table">
            <a:tbl>
              <a:tblPr firstRow="1" firstCol="1" bandRow="1">
                <a:tableStyleId>{2D5ABB26-0587-4C30-8999-92F81FD0307C}</a:tableStyleId>
              </a:tblPr>
              <a:tblGrid>
                <a:gridCol w="2947987">
                  <a:extLst>
                    <a:ext uri="{9D8B030D-6E8A-4147-A177-3AD203B41FA5}">
                      <a16:colId xmlns:a16="http://schemas.microsoft.com/office/drawing/2014/main" val="4050101317"/>
                    </a:ext>
                  </a:extLst>
                </a:gridCol>
                <a:gridCol w="2423886">
                  <a:extLst>
                    <a:ext uri="{9D8B030D-6E8A-4147-A177-3AD203B41FA5}">
                      <a16:colId xmlns:a16="http://schemas.microsoft.com/office/drawing/2014/main" val="3387276033"/>
                    </a:ext>
                  </a:extLst>
                </a:gridCol>
                <a:gridCol w="5802757">
                  <a:extLst>
                    <a:ext uri="{9D8B030D-6E8A-4147-A177-3AD203B41FA5}">
                      <a16:colId xmlns:a16="http://schemas.microsoft.com/office/drawing/2014/main" val="3931902521"/>
                    </a:ext>
                  </a:extLst>
                </a:gridCol>
              </a:tblGrid>
              <a:tr h="204782">
                <a:tc gridSpan="3">
                  <a:txBody>
                    <a:bodyPr/>
                    <a:lstStyle/>
                    <a:p>
                      <a:pPr marL="0" marR="0" algn="ctr">
                        <a:lnSpc>
                          <a:spcPct val="115000"/>
                        </a:lnSpc>
                        <a:spcBef>
                          <a:spcPts val="0"/>
                        </a:spcBef>
                        <a:spcAft>
                          <a:spcPts val="0"/>
                        </a:spcAft>
                      </a:pPr>
                      <a:r>
                        <a:rPr lang="es-ES" sz="1400" b="1" dirty="0">
                          <a:solidFill>
                            <a:schemeClr val="bg1"/>
                          </a:solidFill>
                          <a:effectLst/>
                          <a:latin typeface="Century Gothic" panose="020B0502020202020204" pitchFamily="34" charset="0"/>
                        </a:rPr>
                        <a:t>Aplicación de una estrategia de recuperación en el servicio X</a:t>
                      </a:r>
                      <a:endParaRPr lang="x-non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88794708"/>
                  </a:ext>
                </a:extLst>
              </a:tr>
              <a:tr h="204782">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x-none"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93807666"/>
                  </a:ext>
                </a:extLst>
              </a:tr>
              <a:tr h="422358">
                <a:tc>
                  <a:txBody>
                    <a:bodyPr/>
                    <a:lstStyle/>
                    <a:p>
                      <a:pPr marL="0" marR="0" algn="l">
                        <a:lnSpc>
                          <a:spcPct val="115000"/>
                        </a:lnSpc>
                        <a:spcBef>
                          <a:spcPts val="0"/>
                        </a:spcBef>
                        <a:spcAft>
                          <a:spcPts val="0"/>
                        </a:spcAft>
                      </a:pPr>
                      <a:r>
                        <a:rPr lang="es-ES" sz="1400" b="1" dirty="0">
                          <a:effectLst/>
                          <a:latin typeface="+mj-lt"/>
                        </a:rPr>
                        <a:t>Cambios en las prácticas del personal y del servicio que contribuyan al proceso de recuperación </a:t>
                      </a:r>
                      <a:endParaRPr lang="x-none"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err="1">
                          <a:effectLst/>
                          <a:latin typeface="+mj-lt"/>
                        </a:rPr>
                        <a:t>Obstáculos</a:t>
                      </a:r>
                      <a:r>
                        <a:rPr lang="en-GB" sz="1400" b="1" dirty="0">
                          <a:effectLst/>
                          <a:latin typeface="+mj-lt"/>
                        </a:rPr>
                        <a:t> </a:t>
                      </a:r>
                      <a:r>
                        <a:rPr lang="en-GB" sz="1400" b="1" dirty="0" err="1">
                          <a:effectLst/>
                          <a:latin typeface="+mj-lt"/>
                        </a:rPr>
                        <a:t>potenciales</a:t>
                      </a:r>
                      <a:r>
                        <a:rPr lang="en-GB" sz="1400" b="1" dirty="0">
                          <a:effectLst/>
                          <a:latin typeface="+mj-lt"/>
                        </a:rPr>
                        <a:t> </a:t>
                      </a:r>
                      <a:endParaRPr lang="x-none"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err="1">
                          <a:effectLst/>
                          <a:latin typeface="+mj-lt"/>
                        </a:rPr>
                        <a:t>Pasos</a:t>
                      </a:r>
                      <a:r>
                        <a:rPr lang="en-GB" sz="1400" b="1" dirty="0">
                          <a:effectLst/>
                          <a:latin typeface="+mj-lt"/>
                        </a:rPr>
                        <a:t> para </a:t>
                      </a:r>
                      <a:r>
                        <a:rPr lang="en-GB" sz="1400" b="1" dirty="0" err="1">
                          <a:effectLst/>
                          <a:latin typeface="+mj-lt"/>
                        </a:rPr>
                        <a:t>superar</a:t>
                      </a:r>
                      <a:r>
                        <a:rPr lang="en-GB" sz="1400" b="1" dirty="0">
                          <a:effectLst/>
                          <a:latin typeface="+mj-lt"/>
                        </a:rPr>
                        <a:t> </a:t>
                      </a:r>
                      <a:r>
                        <a:rPr lang="en-GB" sz="1400" b="1" dirty="0" err="1">
                          <a:effectLst/>
                          <a:latin typeface="+mj-lt"/>
                        </a:rPr>
                        <a:t>los</a:t>
                      </a:r>
                      <a:r>
                        <a:rPr lang="en-GB" sz="1400" b="1" dirty="0">
                          <a:effectLst/>
                          <a:latin typeface="+mj-lt"/>
                        </a:rPr>
                        <a:t> </a:t>
                      </a:r>
                      <a:r>
                        <a:rPr lang="en-GB" sz="1400" b="1" dirty="0" err="1">
                          <a:effectLst/>
                          <a:latin typeface="+mj-lt"/>
                        </a:rPr>
                        <a:t>obstáculos</a:t>
                      </a:r>
                      <a:endParaRPr lang="x-none"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222245"/>
                  </a:ext>
                </a:extLst>
              </a:tr>
              <a:tr h="0">
                <a:tc>
                  <a:txBody>
                    <a:bodyPr/>
                    <a:lstStyle/>
                    <a:p>
                      <a:pPr marL="0" marR="0">
                        <a:lnSpc>
                          <a:spcPct val="115000"/>
                        </a:lnSpc>
                        <a:spcBef>
                          <a:spcPts val="0"/>
                        </a:spcBef>
                        <a:spcAft>
                          <a:spcPts val="0"/>
                        </a:spcAft>
                      </a:pPr>
                      <a:r>
                        <a:rPr lang="es-ES" sz="1300" b="1" dirty="0">
                          <a:effectLst/>
                          <a:latin typeface="+mj-lt"/>
                        </a:rPr>
                        <a:t>Ejemplo 3: Emplear una comunicación bidireccional en que se pidan las preferencias de las personas cuando se recomiendan algunos servicios u opciones de atención particulares, en lugar de una comunicación prescriptiva unidireccional (por ejemplo, «Estas son las opciones de atención disponibles. ¿Cuál crees que te ayudaría más?» En lugar de «Necesitas este tipo de atención/tratamiento».)</a:t>
                      </a:r>
                      <a:endParaRPr lang="x-none" sz="1300" b="1"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s-ES" sz="1300" dirty="0">
                          <a:effectLst/>
                          <a:latin typeface="+mj-lt"/>
                        </a:rPr>
                        <a:t>Que el tiempo de las sesiones sea insuficiente puede limitar la capacidad de preguntar a los usuarios cuáles son sus preferencias y hablar de ello. </a:t>
                      </a:r>
                    </a:p>
                    <a:p>
                      <a:pPr marL="0" marR="0">
                        <a:lnSpc>
                          <a:spcPct val="115000"/>
                        </a:lnSpc>
                        <a:spcBef>
                          <a:spcPts val="0"/>
                        </a:spcBef>
                        <a:spcAft>
                          <a:spcPts val="600"/>
                        </a:spcAft>
                      </a:pPr>
                      <a:r>
                        <a:rPr lang="es-ES" sz="1300" dirty="0">
                          <a:effectLst/>
                          <a:latin typeface="+mj-lt"/>
                        </a:rPr>
                        <a:t> Cuando los usuarios no están de acuerdo con las recomendaciones de tratamiento, puede que el personal no tenga alternativas a ofrecer, o les puede preocupar no estar dando el mejor servicio. </a:t>
                      </a: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15875" indent="-6350" algn="l">
                        <a:lnSpc>
                          <a:spcPct val="115000"/>
                        </a:lnSpc>
                        <a:spcAft>
                          <a:spcPts val="0"/>
                        </a:spcAft>
                      </a:pPr>
                      <a:r>
                        <a:rPr lang="es-ES" sz="1200" dirty="0">
                          <a:solidFill>
                            <a:srgbClr val="000000"/>
                          </a:solidFill>
                          <a:effectLst/>
                          <a:latin typeface="Calibri"/>
                          <a:ea typeface="Calibri"/>
                          <a:cs typeface="Arial"/>
                        </a:rPr>
                        <a:t>Reservar un tiempo dentro de la hora de visita para hablar de las opciones y preferencias en la atención, o bien permitir que los </a:t>
                      </a:r>
                      <a:r>
                        <a:rPr lang="es-ES" sz="1200" dirty="0" err="1">
                          <a:solidFill>
                            <a:srgbClr val="000000"/>
                          </a:solidFill>
                          <a:effectLst/>
                          <a:latin typeface="Calibri"/>
                          <a:ea typeface="Calibri"/>
                          <a:cs typeface="Arial"/>
                        </a:rPr>
                        <a:t>usuarioss</a:t>
                      </a:r>
                      <a:r>
                        <a:rPr lang="es-ES" sz="1200" dirty="0">
                          <a:solidFill>
                            <a:srgbClr val="000000"/>
                          </a:solidFill>
                          <a:effectLst/>
                          <a:latin typeface="Calibri"/>
                          <a:ea typeface="Calibri"/>
                          <a:cs typeface="Arial"/>
                        </a:rPr>
                        <a:t> piensen opciones y preferencias hasta para la próxima visita y acordar que, ese día, se hablará y posiblemente se tomará una decisión. </a:t>
                      </a:r>
                      <a:endParaRPr lang="es-ES" sz="2000" dirty="0">
                        <a:solidFill>
                          <a:srgbClr val="000000"/>
                        </a:solidFill>
                        <a:effectLst/>
                        <a:latin typeface="Calibri"/>
                        <a:ea typeface="Calibri"/>
                        <a:cs typeface="Arial"/>
                      </a:endParaRPr>
                    </a:p>
                    <a:p>
                      <a:pPr marL="635" marR="2540" indent="-6350" algn="l">
                        <a:lnSpc>
                          <a:spcPct val="114000"/>
                        </a:lnSpc>
                        <a:spcAft>
                          <a:spcPts val="5"/>
                        </a:spcAft>
                      </a:pPr>
                      <a:r>
                        <a:rPr lang="es-ES" sz="1200" dirty="0">
                          <a:solidFill>
                            <a:srgbClr val="000000"/>
                          </a:solidFill>
                          <a:effectLst/>
                          <a:latin typeface="Calibri"/>
                          <a:ea typeface="Calibri"/>
                          <a:cs typeface="Arial"/>
                        </a:rPr>
                        <a:t>Preguntar a los usuarios los motivos por los que no están de acuerdo con las recomendaciones, escucharlos y respetar lo que les preocupa. Hablar de las distintas formas de gestionar esas preocupaciones y otras posibles opciones. Recordarnos a nosotros mismos que cada usuario tiene un contexto social único y que la recuperación es personal, y que los profesionales no siempre saben qué es mejor para ellos.</a:t>
                      </a:r>
                      <a:endParaRPr lang="es-ES" sz="2000" dirty="0">
                        <a:solidFill>
                          <a:srgbClr val="000000"/>
                        </a:solidFill>
                        <a:effectLst/>
                        <a:latin typeface="Calibri"/>
                        <a:ea typeface="Calibri"/>
                        <a:cs typeface="Arial"/>
                      </a:endParaRPr>
                    </a:p>
                    <a:p>
                      <a:pPr marL="635" marR="228600" indent="-6350" algn="l">
                        <a:lnSpc>
                          <a:spcPct val="115000"/>
                        </a:lnSpc>
                        <a:spcAft>
                          <a:spcPts val="0"/>
                        </a:spcAft>
                      </a:pPr>
                      <a:r>
                        <a:rPr lang="es-ES" sz="1200" dirty="0">
                          <a:solidFill>
                            <a:srgbClr val="000000"/>
                          </a:solidFill>
                          <a:effectLst/>
                          <a:latin typeface="Calibri"/>
                          <a:ea typeface="Calibri"/>
                          <a:cs typeface="Arial"/>
                        </a:rPr>
                        <a:t>Recordarnos a nosotros mismos que hay que animar a los usuarios a impulsar sus propios procesos de atención y recuperación.</a:t>
                      </a:r>
                      <a:endParaRPr lang="es-ES" sz="2000" dirty="0">
                        <a:solidFill>
                          <a:srgbClr val="000000"/>
                        </a:solidFill>
                        <a:effectLst/>
                        <a:latin typeface="Calibri"/>
                        <a:ea typeface="Calibri"/>
                        <a:cs typeface="Arial"/>
                      </a:endParaRPr>
                    </a:p>
                    <a:p>
                      <a:pPr marL="635" marR="228600" indent="-6350" algn="l">
                        <a:lnSpc>
                          <a:spcPct val="107000"/>
                        </a:lnSpc>
                        <a:spcAft>
                          <a:spcPts val="0"/>
                        </a:spcAft>
                      </a:pPr>
                      <a:r>
                        <a:rPr lang="es-ES" sz="1200" dirty="0">
                          <a:solidFill>
                            <a:srgbClr val="000000"/>
                          </a:solidFill>
                          <a:effectLst/>
                          <a:latin typeface="Calibri"/>
                          <a:ea typeface="Calibri"/>
                          <a:cs typeface="Arial"/>
                        </a:rPr>
                        <a:t>Recordar cómo nos sentimos cuando nos niegan opciones y se nos fuerza a aceptar un tratamiento que no queremos. Tratar a todos los usuarios con compasión, dignidad y respeto. </a:t>
                      </a:r>
                      <a:endParaRPr lang="es-ES" sz="20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12961"/>
                  </a:ext>
                </a:extLst>
              </a:tr>
            </a:tbl>
          </a:graphicData>
        </a:graphic>
      </p:graphicFrame>
      <p:sp>
        <p:nvSpPr>
          <p:cNvPr id="2" name="Title 1">
            <a:extLst>
              <a:ext uri="{FF2B5EF4-FFF2-40B4-BE49-F238E27FC236}">
                <a16:creationId xmlns:a16="http://schemas.microsoft.com/office/drawing/2014/main" id="{9512BE98-B9D1-4329-908E-8F18058A97B4}"/>
              </a:ext>
            </a:extLst>
          </p:cNvPr>
          <p:cNvSpPr>
            <a:spLocks noGrp="1"/>
          </p:cNvSpPr>
          <p:nvPr>
            <p:ph type="title"/>
          </p:nvPr>
        </p:nvSpPr>
        <p:spPr>
          <a:xfrm>
            <a:off x="388629" y="514614"/>
            <a:ext cx="11240153" cy="320273"/>
          </a:xfrm>
        </p:spPr>
        <p:txBody>
          <a:bodyPr/>
          <a:lstStyle/>
          <a:p>
            <a:r>
              <a:rPr lang="es-ES" dirty="0"/>
              <a:t>Ejercicio 5.1: La mejora de las prácticas para promover la recuperación en los servicios sociales y de salud mental </a:t>
            </a:r>
            <a:r>
              <a:rPr lang="en-GB" dirty="0"/>
              <a:t>- 5</a:t>
            </a:r>
            <a:endParaRPr lang="x-none" dirty="0"/>
          </a:p>
        </p:txBody>
      </p:sp>
    </p:spTree>
    <p:extLst>
      <p:ext uri="{BB962C8B-B14F-4D97-AF65-F5344CB8AC3E}">
        <p14:creationId xmlns:p14="http://schemas.microsoft.com/office/powerpoint/2010/main" val="201472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EEF361-8E46-47A6-B64D-90498E4BC82D}"/>
              </a:ext>
            </a:extLst>
          </p:cNvPr>
          <p:cNvGraphicFramePr>
            <a:graphicFrameLocks noGrp="1"/>
          </p:cNvGraphicFramePr>
          <p:nvPr>
            <p:ph sz="quarter" idx="14"/>
            <p:extLst>
              <p:ext uri="{D42A27DB-BD31-4B8C-83A1-F6EECF244321}">
                <p14:modId xmlns:p14="http://schemas.microsoft.com/office/powerpoint/2010/main" val="3791951583"/>
              </p:ext>
            </p:extLst>
          </p:nvPr>
        </p:nvGraphicFramePr>
        <p:xfrm>
          <a:off x="506413" y="1511300"/>
          <a:ext cx="11174413" cy="3890682"/>
        </p:xfrm>
        <a:graphic>
          <a:graphicData uri="http://schemas.openxmlformats.org/drawingml/2006/table">
            <a:tbl>
              <a:tblPr firstRow="1" firstCol="1" bandRow="1">
                <a:tableStyleId>{2D5ABB26-0587-4C30-8999-92F81FD0307C}</a:tableStyleId>
              </a:tblPr>
              <a:tblGrid>
                <a:gridCol w="3583742">
                  <a:extLst>
                    <a:ext uri="{9D8B030D-6E8A-4147-A177-3AD203B41FA5}">
                      <a16:colId xmlns:a16="http://schemas.microsoft.com/office/drawing/2014/main" val="2031914121"/>
                    </a:ext>
                  </a:extLst>
                </a:gridCol>
                <a:gridCol w="3587372">
                  <a:extLst>
                    <a:ext uri="{9D8B030D-6E8A-4147-A177-3AD203B41FA5}">
                      <a16:colId xmlns:a16="http://schemas.microsoft.com/office/drawing/2014/main" val="3811282478"/>
                    </a:ext>
                  </a:extLst>
                </a:gridCol>
                <a:gridCol w="4003299">
                  <a:extLst>
                    <a:ext uri="{9D8B030D-6E8A-4147-A177-3AD203B41FA5}">
                      <a16:colId xmlns:a16="http://schemas.microsoft.com/office/drawing/2014/main" val="3062805522"/>
                    </a:ext>
                  </a:extLst>
                </a:gridCol>
              </a:tblGrid>
              <a:tr h="370446">
                <a:tc gridSpan="3">
                  <a:txBody>
                    <a:bodyPr/>
                    <a:lstStyle/>
                    <a:p>
                      <a:pPr marL="0" marR="0" algn="ctr">
                        <a:lnSpc>
                          <a:spcPct val="115000"/>
                        </a:lnSpc>
                        <a:spcBef>
                          <a:spcPts val="0"/>
                        </a:spcBef>
                        <a:spcAft>
                          <a:spcPts val="0"/>
                        </a:spcAft>
                      </a:pPr>
                      <a:r>
                        <a:rPr lang="es-ES" sz="1600" b="1" dirty="0">
                          <a:solidFill>
                            <a:schemeClr val="bg1"/>
                          </a:solidFill>
                          <a:effectLst/>
                          <a:latin typeface="Century Gothic" panose="020B0502020202020204" pitchFamily="34" charset="0"/>
                        </a:rPr>
                        <a:t>Aplicación de una estrategia de recuperación en el servicio X</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331291083"/>
                  </a:ext>
                </a:extLst>
              </a:tr>
              <a:tr h="37044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56418000"/>
                  </a:ext>
                </a:extLst>
              </a:tr>
              <a:tr h="868357">
                <a:tc>
                  <a:txBody>
                    <a:bodyPr/>
                    <a:lstStyle/>
                    <a:p>
                      <a:pPr marL="0" marR="0" algn="l">
                        <a:lnSpc>
                          <a:spcPct val="115000"/>
                        </a:lnSpc>
                        <a:spcBef>
                          <a:spcPts val="0"/>
                        </a:spcBef>
                        <a:spcAft>
                          <a:spcPts val="0"/>
                        </a:spcAft>
                      </a:pPr>
                      <a:r>
                        <a:rPr lang="es-ES" sz="1600" b="1" dirty="0">
                          <a:effectLst/>
                          <a:latin typeface="+mj-lt"/>
                        </a:rPr>
                        <a:t>Cambios en las prácticas del personal y del servicio que contribuyan al proceso de recuperación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Obstáculos</a:t>
                      </a:r>
                      <a:r>
                        <a:rPr lang="en-GB" sz="1600" b="1" dirty="0">
                          <a:effectLst/>
                          <a:latin typeface="+mj-lt"/>
                        </a:rPr>
                        <a:t> </a:t>
                      </a:r>
                      <a:r>
                        <a:rPr lang="en-GB" sz="1600" b="1" dirty="0" err="1">
                          <a:effectLst/>
                          <a:latin typeface="+mj-lt"/>
                        </a:rPr>
                        <a:t>potenciales</a:t>
                      </a:r>
                      <a:r>
                        <a:rPr lang="en-GB" sz="1600" b="1" dirty="0">
                          <a:effectLst/>
                          <a:latin typeface="+mj-lt"/>
                        </a:rPr>
                        <a:t>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Pasos</a:t>
                      </a:r>
                      <a:r>
                        <a:rPr lang="en-GB" sz="1600" b="1" dirty="0">
                          <a:effectLst/>
                          <a:latin typeface="+mj-lt"/>
                        </a:rPr>
                        <a:t> para </a:t>
                      </a:r>
                      <a:r>
                        <a:rPr lang="en-GB" sz="1600" b="1" dirty="0" err="1">
                          <a:effectLst/>
                          <a:latin typeface="+mj-lt"/>
                        </a:rPr>
                        <a:t>superar</a:t>
                      </a:r>
                      <a:r>
                        <a:rPr lang="en-GB" sz="1600" b="1" dirty="0">
                          <a:effectLst/>
                          <a:latin typeface="+mj-lt"/>
                        </a:rPr>
                        <a:t> </a:t>
                      </a:r>
                      <a:r>
                        <a:rPr lang="en-GB" sz="1600" b="1" dirty="0" err="1">
                          <a:effectLst/>
                          <a:latin typeface="+mj-lt"/>
                        </a:rPr>
                        <a:t>los</a:t>
                      </a:r>
                      <a:r>
                        <a:rPr lang="en-GB" sz="1600" b="1" dirty="0">
                          <a:effectLst/>
                          <a:latin typeface="+mj-lt"/>
                        </a:rPr>
                        <a:t> </a:t>
                      </a:r>
                      <a:r>
                        <a:rPr lang="en-GB" sz="1600" b="1" dirty="0" err="1">
                          <a:effectLst/>
                          <a:latin typeface="+mj-lt"/>
                        </a:rPr>
                        <a:t>obstáculos</a:t>
                      </a:r>
                      <a:endParaRPr lang="x-none" sz="16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010007"/>
                  </a:ext>
                </a:extLst>
              </a:tr>
              <a:tr h="2281433">
                <a:tc>
                  <a:txBody>
                    <a:bodyPr/>
                    <a:lstStyle/>
                    <a:p>
                      <a:pPr marL="6350" marR="228600" indent="-6350" algn="l">
                        <a:lnSpc>
                          <a:spcPct val="107000"/>
                        </a:lnSpc>
                        <a:spcAft>
                          <a:spcPts val="0"/>
                        </a:spcAft>
                      </a:pPr>
                      <a:r>
                        <a:rPr lang="es-ES" sz="1600" b="1">
                          <a:solidFill>
                            <a:srgbClr val="000000"/>
                          </a:solidFill>
                          <a:effectLst/>
                          <a:latin typeface="Calibri"/>
                          <a:ea typeface="Calibri"/>
                          <a:cs typeface="Arial"/>
                        </a:rPr>
                        <a:t>Ejemplo 4: Informar a los compañeros y a las personas usuarias de los servicios sobre la estrategia de recuperación, y comentarla. </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7000"/>
                        </a:lnSpc>
                        <a:spcAft>
                          <a:spcPts val="0"/>
                        </a:spcAft>
                      </a:pPr>
                      <a:r>
                        <a:rPr lang="es-ES" sz="1600">
                          <a:solidFill>
                            <a:srgbClr val="000000"/>
                          </a:solidFill>
                          <a:effectLst/>
                          <a:latin typeface="Calibri"/>
                          <a:ea typeface="Calibri"/>
                          <a:cs typeface="Arial"/>
                        </a:rPr>
                        <a:t>Puede que nuestros compañeros se sientan desbordados con su trabajo actual y no presten suficiente atención a las nuevas formas de prestar servicio en el ámbito de la salud mental. También puede que piensen que ya dispensan una atención orientada a la recuperación aunque no sea así.</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985" indent="-6350" algn="l">
                        <a:lnSpc>
                          <a:spcPct val="114000"/>
                        </a:lnSpc>
                        <a:spcAft>
                          <a:spcPts val="10"/>
                        </a:spcAft>
                      </a:pPr>
                      <a:r>
                        <a:rPr lang="es-ES" sz="1600" dirty="0">
                          <a:solidFill>
                            <a:srgbClr val="000000"/>
                          </a:solidFill>
                          <a:effectLst/>
                          <a:latin typeface="Calibri"/>
                          <a:ea typeface="Calibri"/>
                          <a:cs typeface="Arial"/>
                        </a:rPr>
                        <a:t>Ofrecer fichas de datos o enlaces a páginas web o historias/vídeos sobre recuperación para que los usuarios o trabajadores las puedan leer o mirar cuando tengan tiempo. </a:t>
                      </a:r>
                      <a:endParaRPr lang="es-ES" sz="2800" dirty="0">
                        <a:solidFill>
                          <a:srgbClr val="000000"/>
                        </a:solidFill>
                        <a:effectLst/>
                        <a:latin typeface="Calibri"/>
                        <a:ea typeface="Calibri"/>
                        <a:cs typeface="Arial"/>
                      </a:endParaRPr>
                    </a:p>
                    <a:p>
                      <a:pPr marL="635" marR="228600" indent="-6350" algn="l">
                        <a:lnSpc>
                          <a:spcPct val="107000"/>
                        </a:lnSpc>
                        <a:spcAft>
                          <a:spcPts val="65"/>
                        </a:spcAft>
                      </a:pPr>
                      <a:r>
                        <a:rPr lang="es-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p>
                      <a:pPr marL="635" marR="228600" indent="-6350" algn="l">
                        <a:lnSpc>
                          <a:spcPct val="107000"/>
                        </a:lnSpc>
                        <a:spcAft>
                          <a:spcPts val="0"/>
                        </a:spcAft>
                      </a:pPr>
                      <a:r>
                        <a:rPr lang="es-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55331"/>
                  </a:ext>
                </a:extLst>
              </a:tr>
            </a:tbl>
          </a:graphicData>
        </a:graphic>
      </p:graphicFrame>
      <p:sp>
        <p:nvSpPr>
          <p:cNvPr id="2" name="Title 1">
            <a:extLst>
              <a:ext uri="{FF2B5EF4-FFF2-40B4-BE49-F238E27FC236}">
                <a16:creationId xmlns:a16="http://schemas.microsoft.com/office/drawing/2014/main" id="{635FB7F5-3139-4F33-B74C-5ECBF1AFB139}"/>
              </a:ext>
            </a:extLst>
          </p:cNvPr>
          <p:cNvSpPr>
            <a:spLocks noGrp="1"/>
          </p:cNvSpPr>
          <p:nvPr>
            <p:ph type="title"/>
          </p:nvPr>
        </p:nvSpPr>
        <p:spPr>
          <a:xfrm>
            <a:off x="388629" y="514614"/>
            <a:ext cx="11299787" cy="419664"/>
          </a:xfrm>
        </p:spPr>
        <p:txBody>
          <a:bodyPr/>
          <a:lstStyle/>
          <a:p>
            <a:r>
              <a:rPr lang="es-ES" dirty="0"/>
              <a:t>Ejercicio 5.1: La mejora de las prácticas para promover la recuperación en los servicios sociales y de salud mental </a:t>
            </a:r>
            <a:r>
              <a:rPr lang="en-GB" dirty="0"/>
              <a:t>- 6</a:t>
            </a:r>
            <a:endParaRPr lang="x-none" dirty="0"/>
          </a:p>
        </p:txBody>
      </p:sp>
    </p:spTree>
    <p:extLst>
      <p:ext uri="{BB962C8B-B14F-4D97-AF65-F5344CB8AC3E}">
        <p14:creationId xmlns:p14="http://schemas.microsoft.com/office/powerpoint/2010/main" val="3082843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26E33A-8B9D-4007-9883-6C73BE777560}"/>
              </a:ext>
            </a:extLst>
          </p:cNvPr>
          <p:cNvGraphicFramePr>
            <a:graphicFrameLocks noGrp="1"/>
          </p:cNvGraphicFramePr>
          <p:nvPr>
            <p:ph sz="quarter" idx="14"/>
            <p:extLst>
              <p:ext uri="{D42A27DB-BD31-4B8C-83A1-F6EECF244321}">
                <p14:modId xmlns:p14="http://schemas.microsoft.com/office/powerpoint/2010/main" val="648856361"/>
              </p:ext>
            </p:extLst>
          </p:nvPr>
        </p:nvGraphicFramePr>
        <p:xfrm>
          <a:off x="506413" y="1511300"/>
          <a:ext cx="11175235" cy="3984689"/>
        </p:xfrm>
        <a:graphic>
          <a:graphicData uri="http://schemas.openxmlformats.org/drawingml/2006/table">
            <a:tbl>
              <a:tblPr firstRow="1" firstCol="1" bandRow="1">
                <a:tableStyleId>{2D5ABB26-0587-4C30-8999-92F81FD0307C}</a:tableStyleId>
              </a:tblPr>
              <a:tblGrid>
                <a:gridCol w="4337961">
                  <a:extLst>
                    <a:ext uri="{9D8B030D-6E8A-4147-A177-3AD203B41FA5}">
                      <a16:colId xmlns:a16="http://schemas.microsoft.com/office/drawing/2014/main" val="1068601025"/>
                    </a:ext>
                  </a:extLst>
                </a:gridCol>
                <a:gridCol w="2833681">
                  <a:extLst>
                    <a:ext uri="{9D8B030D-6E8A-4147-A177-3AD203B41FA5}">
                      <a16:colId xmlns:a16="http://schemas.microsoft.com/office/drawing/2014/main" val="4272898320"/>
                    </a:ext>
                  </a:extLst>
                </a:gridCol>
                <a:gridCol w="4003593">
                  <a:extLst>
                    <a:ext uri="{9D8B030D-6E8A-4147-A177-3AD203B41FA5}">
                      <a16:colId xmlns:a16="http://schemas.microsoft.com/office/drawing/2014/main" val="3601855302"/>
                    </a:ext>
                  </a:extLst>
                </a:gridCol>
              </a:tblGrid>
              <a:tr h="0">
                <a:tc gridSpan="3">
                  <a:txBody>
                    <a:bodyPr/>
                    <a:lstStyle/>
                    <a:p>
                      <a:pPr marL="0" marR="0" algn="ctr">
                        <a:lnSpc>
                          <a:spcPct val="115000"/>
                        </a:lnSpc>
                        <a:spcBef>
                          <a:spcPts val="0"/>
                        </a:spcBef>
                        <a:spcAft>
                          <a:spcPts val="0"/>
                        </a:spcAft>
                      </a:pPr>
                      <a:r>
                        <a:rPr lang="es-ES" sz="1600" b="1" dirty="0">
                          <a:solidFill>
                            <a:schemeClr val="bg1"/>
                          </a:solidFill>
                          <a:effectLst/>
                          <a:latin typeface="Century Gothic" panose="020B0502020202020204" pitchFamily="34" charset="0"/>
                        </a:rPr>
                        <a:t>Aplicación de una estrategia de recuperación en el servicio X</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883210349"/>
                  </a:ext>
                </a:extLst>
              </a:tr>
              <a:tr h="0">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07168581"/>
                  </a:ext>
                </a:extLst>
              </a:tr>
              <a:tr h="696849">
                <a:tc>
                  <a:txBody>
                    <a:bodyPr/>
                    <a:lstStyle/>
                    <a:p>
                      <a:pPr marL="0" marR="0" algn="l">
                        <a:lnSpc>
                          <a:spcPct val="115000"/>
                        </a:lnSpc>
                        <a:spcBef>
                          <a:spcPts val="0"/>
                        </a:spcBef>
                        <a:spcAft>
                          <a:spcPts val="0"/>
                        </a:spcAft>
                      </a:pPr>
                      <a:r>
                        <a:rPr lang="es-ES" sz="1600" b="1" dirty="0">
                          <a:effectLst/>
                          <a:latin typeface="+mj-lt"/>
                        </a:rPr>
                        <a:t>Cambios en las prácticas del personal y del servicio que contribuyan al proceso de recuperación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Obstáculos</a:t>
                      </a:r>
                      <a:r>
                        <a:rPr lang="en-GB" sz="1600" b="1" dirty="0">
                          <a:effectLst/>
                          <a:latin typeface="+mj-lt"/>
                        </a:rPr>
                        <a:t> </a:t>
                      </a:r>
                      <a:r>
                        <a:rPr lang="en-GB" sz="1600" b="1" dirty="0" err="1">
                          <a:effectLst/>
                          <a:latin typeface="+mj-lt"/>
                        </a:rPr>
                        <a:t>potenciales</a:t>
                      </a:r>
                      <a:r>
                        <a:rPr lang="en-GB" sz="1600" b="1" dirty="0">
                          <a:effectLst/>
                          <a:latin typeface="+mj-lt"/>
                        </a:rPr>
                        <a:t>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Pasos</a:t>
                      </a:r>
                      <a:r>
                        <a:rPr lang="en-GB" sz="1600" b="1" dirty="0">
                          <a:effectLst/>
                          <a:latin typeface="+mj-lt"/>
                        </a:rPr>
                        <a:t> para </a:t>
                      </a:r>
                      <a:r>
                        <a:rPr lang="en-GB" sz="1600" b="1" dirty="0" err="1">
                          <a:effectLst/>
                          <a:latin typeface="+mj-lt"/>
                        </a:rPr>
                        <a:t>superar</a:t>
                      </a:r>
                      <a:r>
                        <a:rPr lang="en-GB" sz="1600" b="1" dirty="0">
                          <a:effectLst/>
                          <a:latin typeface="+mj-lt"/>
                        </a:rPr>
                        <a:t> </a:t>
                      </a:r>
                      <a:r>
                        <a:rPr lang="en-GB" sz="1600" b="1" dirty="0" err="1">
                          <a:effectLst/>
                          <a:latin typeface="+mj-lt"/>
                        </a:rPr>
                        <a:t>los</a:t>
                      </a:r>
                      <a:r>
                        <a:rPr lang="en-GB" sz="1600" b="1" dirty="0">
                          <a:effectLst/>
                          <a:latin typeface="+mj-lt"/>
                        </a:rPr>
                        <a:t> </a:t>
                      </a:r>
                      <a:r>
                        <a:rPr lang="en-GB" sz="1600" b="1" dirty="0" err="1">
                          <a:effectLst/>
                          <a:latin typeface="+mj-lt"/>
                        </a:rPr>
                        <a:t>obstáculos</a:t>
                      </a:r>
                      <a:endParaRPr lang="x-none" sz="16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707162"/>
                  </a:ext>
                </a:extLst>
              </a:tr>
              <a:tr h="0">
                <a:tc>
                  <a:txBody>
                    <a:bodyPr/>
                    <a:lstStyle/>
                    <a:p>
                      <a:pPr marL="6350" marR="10795" indent="-6350" algn="l">
                        <a:lnSpc>
                          <a:spcPct val="107000"/>
                        </a:lnSpc>
                        <a:spcAft>
                          <a:spcPts val="0"/>
                        </a:spcAft>
                      </a:pPr>
                      <a:r>
                        <a:rPr lang="es-ES" sz="1400" b="1" dirty="0">
                          <a:solidFill>
                            <a:srgbClr val="000000"/>
                          </a:solidFill>
                          <a:effectLst/>
                          <a:latin typeface="Calibri"/>
                          <a:ea typeface="Calibri"/>
                          <a:cs typeface="Arial"/>
                        </a:rPr>
                        <a:t>Ejemplo 5: Elaborar un folleto o una hoja de cálculo sobre los recursos y organizaciones que la comunidad tiene disponibles (por ejemplo, programas de generación de ingresos de ONG de la comunidad; órganos gubernamentales de servicios sociales como vivienda, alimentación u otros subsidios; oportunidades de estudios o de formación profesional; grupos de ayuda entre iguales; programas sociales y culturales, actividades y eventos, etc.). El folleto debe ser fácilmente consultable por el personal o los usuarios del servicio para acceder a otros servicios fuera del ámbito de la salud mental.</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7000"/>
                        </a:lnSpc>
                        <a:spcAft>
                          <a:spcPts val="0"/>
                        </a:spcAft>
                      </a:pPr>
                      <a:r>
                        <a:rPr lang="es-ES" sz="1400" dirty="0">
                          <a:solidFill>
                            <a:srgbClr val="000000"/>
                          </a:solidFill>
                          <a:effectLst/>
                          <a:latin typeface="Calibri"/>
                          <a:ea typeface="Calibri"/>
                          <a:cs typeface="Arial"/>
                        </a:rPr>
                        <a:t>Puede que el personal no tenga conocimientos suficientes sobre todos los recursos de la comunidad o tiempo para elaborar una guía exhaustiva de recursos.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4445" indent="-6350" algn="l">
                        <a:lnSpc>
                          <a:spcPct val="114000"/>
                        </a:lnSpc>
                        <a:spcAft>
                          <a:spcPts val="0"/>
                        </a:spcAft>
                      </a:pPr>
                      <a:r>
                        <a:rPr lang="es-ES" sz="1400" dirty="0">
                          <a:solidFill>
                            <a:srgbClr val="000000"/>
                          </a:solidFill>
                          <a:effectLst/>
                          <a:latin typeface="Calibri"/>
                          <a:ea typeface="Calibri"/>
                          <a:cs typeface="Arial"/>
                        </a:rPr>
                        <a:t>Convertirlo en una actividad en grupo, en la que cada miembro del personal investiga y redacta diferentes fragmentos de la guía de recursos; compartir conocimientos y carga de trabajo con otros agentes de la comunidad para elaborar la guía de recursos; hacer que los usuarios de los proporcionen información sobre qué tipo de servicios comunitarios quieren conocer, quieren utilizar o ya han utilizado.</a:t>
                      </a:r>
                      <a:endParaRPr lang="es-ES" sz="2400" dirty="0">
                        <a:solidFill>
                          <a:srgbClr val="000000"/>
                        </a:solidFill>
                        <a:effectLst/>
                        <a:latin typeface="Calibri"/>
                        <a:ea typeface="Calibri"/>
                        <a:cs typeface="Arial"/>
                      </a:endParaRPr>
                    </a:p>
                    <a:p>
                      <a:pPr marL="635" marR="228600" indent="-6350" algn="l">
                        <a:lnSpc>
                          <a:spcPct val="107000"/>
                        </a:lnSpc>
                        <a:spcAft>
                          <a:spcPts val="0"/>
                        </a:spcAft>
                      </a:pPr>
                      <a:r>
                        <a:rPr lang="es-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52824"/>
                  </a:ext>
                </a:extLst>
              </a:tr>
            </a:tbl>
          </a:graphicData>
        </a:graphic>
      </p:graphicFrame>
      <p:sp>
        <p:nvSpPr>
          <p:cNvPr id="2" name="Title 1">
            <a:extLst>
              <a:ext uri="{FF2B5EF4-FFF2-40B4-BE49-F238E27FC236}">
                <a16:creationId xmlns:a16="http://schemas.microsoft.com/office/drawing/2014/main" id="{84263478-ED1F-4577-B252-C44C3478613C}"/>
              </a:ext>
            </a:extLst>
          </p:cNvPr>
          <p:cNvSpPr>
            <a:spLocks noGrp="1"/>
          </p:cNvSpPr>
          <p:nvPr>
            <p:ph type="title"/>
          </p:nvPr>
        </p:nvSpPr>
        <p:spPr>
          <a:xfrm>
            <a:off x="388630" y="514614"/>
            <a:ext cx="11319666" cy="399786"/>
          </a:xfrm>
        </p:spPr>
        <p:txBody>
          <a:bodyPr/>
          <a:lstStyle/>
          <a:p>
            <a:r>
              <a:rPr lang="es-ES" dirty="0"/>
              <a:t>Ejercicio 5.1: La mejora de las prácticas para promover la recuperación en los servicios sociales y de salud mental </a:t>
            </a:r>
            <a:r>
              <a:rPr lang="en-GB" dirty="0"/>
              <a:t>- 7</a:t>
            </a:r>
            <a:endParaRPr lang="x-none" dirty="0"/>
          </a:p>
        </p:txBody>
      </p:sp>
    </p:spTree>
    <p:extLst>
      <p:ext uri="{BB962C8B-B14F-4D97-AF65-F5344CB8AC3E}">
        <p14:creationId xmlns:p14="http://schemas.microsoft.com/office/powerpoint/2010/main" val="2648391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F4CDC5-0656-4E34-9FA9-26D7A25BBAFE}"/>
              </a:ext>
            </a:extLst>
          </p:cNvPr>
          <p:cNvGraphicFramePr>
            <a:graphicFrameLocks noGrp="1"/>
          </p:cNvGraphicFramePr>
          <p:nvPr>
            <p:ph sz="quarter" idx="14"/>
            <p:extLst>
              <p:ext uri="{D42A27DB-BD31-4B8C-83A1-F6EECF244321}">
                <p14:modId xmlns:p14="http://schemas.microsoft.com/office/powerpoint/2010/main" val="4103215834"/>
              </p:ext>
            </p:extLst>
          </p:nvPr>
        </p:nvGraphicFramePr>
        <p:xfrm>
          <a:off x="506413" y="1511300"/>
          <a:ext cx="11174412" cy="4297844"/>
        </p:xfrm>
        <a:graphic>
          <a:graphicData uri="http://schemas.openxmlformats.org/drawingml/2006/table">
            <a:tbl>
              <a:tblPr firstRow="1" firstCol="1" bandRow="1">
                <a:tableStyleId>{2D5ABB26-0587-4C30-8999-92F81FD0307C}</a:tableStyleId>
              </a:tblPr>
              <a:tblGrid>
                <a:gridCol w="3583744">
                  <a:extLst>
                    <a:ext uri="{9D8B030D-6E8A-4147-A177-3AD203B41FA5}">
                      <a16:colId xmlns:a16="http://schemas.microsoft.com/office/drawing/2014/main" val="3653203845"/>
                    </a:ext>
                  </a:extLst>
                </a:gridCol>
                <a:gridCol w="3587370">
                  <a:extLst>
                    <a:ext uri="{9D8B030D-6E8A-4147-A177-3AD203B41FA5}">
                      <a16:colId xmlns:a16="http://schemas.microsoft.com/office/drawing/2014/main" val="2695785448"/>
                    </a:ext>
                  </a:extLst>
                </a:gridCol>
                <a:gridCol w="4003298">
                  <a:extLst>
                    <a:ext uri="{9D8B030D-6E8A-4147-A177-3AD203B41FA5}">
                      <a16:colId xmlns:a16="http://schemas.microsoft.com/office/drawing/2014/main" val="1466519943"/>
                    </a:ext>
                  </a:extLst>
                </a:gridCol>
              </a:tblGrid>
              <a:tr h="375367">
                <a:tc gridSpan="3">
                  <a:txBody>
                    <a:bodyPr/>
                    <a:lstStyle/>
                    <a:p>
                      <a:pPr marL="0" marR="0" algn="ctr">
                        <a:lnSpc>
                          <a:spcPct val="115000"/>
                        </a:lnSpc>
                        <a:spcBef>
                          <a:spcPts val="0"/>
                        </a:spcBef>
                        <a:spcAft>
                          <a:spcPts val="0"/>
                        </a:spcAft>
                      </a:pPr>
                      <a:r>
                        <a:rPr lang="es-ES" sz="1600" b="1" dirty="0">
                          <a:solidFill>
                            <a:schemeClr val="bg1"/>
                          </a:solidFill>
                          <a:effectLst/>
                          <a:latin typeface="Century Gothic" panose="020B0502020202020204" pitchFamily="34" charset="0"/>
                        </a:rPr>
                        <a:t>Aplicación de una estrategia de recuperación en el servicio X</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960068980"/>
                  </a:ext>
                </a:extLst>
              </a:tr>
              <a:tr h="375367">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95144639"/>
                  </a:ext>
                </a:extLst>
              </a:tr>
              <a:tr h="520613">
                <a:tc>
                  <a:txBody>
                    <a:bodyPr/>
                    <a:lstStyle/>
                    <a:p>
                      <a:pPr marL="0" marR="0" algn="l">
                        <a:lnSpc>
                          <a:spcPct val="115000"/>
                        </a:lnSpc>
                        <a:spcBef>
                          <a:spcPts val="0"/>
                        </a:spcBef>
                        <a:spcAft>
                          <a:spcPts val="0"/>
                        </a:spcAft>
                      </a:pPr>
                      <a:r>
                        <a:rPr lang="es-ES" sz="1600" b="1" dirty="0">
                          <a:effectLst/>
                          <a:latin typeface="+mj-lt"/>
                        </a:rPr>
                        <a:t>Cambios en las prácticas del personal y del servicio que contribuyan al proceso de recuperación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Obstáculos</a:t>
                      </a:r>
                      <a:r>
                        <a:rPr lang="en-GB" sz="1600" b="1" dirty="0">
                          <a:effectLst/>
                          <a:latin typeface="+mj-lt"/>
                        </a:rPr>
                        <a:t> </a:t>
                      </a:r>
                      <a:r>
                        <a:rPr lang="en-GB" sz="1600" b="1" dirty="0" err="1">
                          <a:effectLst/>
                          <a:latin typeface="+mj-lt"/>
                        </a:rPr>
                        <a:t>potenciales</a:t>
                      </a:r>
                      <a:r>
                        <a:rPr lang="en-GB" sz="1600" b="1" dirty="0">
                          <a:effectLst/>
                          <a:latin typeface="+mj-lt"/>
                        </a:rPr>
                        <a:t>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Pasos</a:t>
                      </a:r>
                      <a:r>
                        <a:rPr lang="en-GB" sz="1600" b="1" dirty="0">
                          <a:effectLst/>
                          <a:latin typeface="+mj-lt"/>
                        </a:rPr>
                        <a:t> para </a:t>
                      </a:r>
                      <a:r>
                        <a:rPr lang="en-GB" sz="1600" b="1" dirty="0" err="1">
                          <a:effectLst/>
                          <a:latin typeface="+mj-lt"/>
                        </a:rPr>
                        <a:t>superar</a:t>
                      </a:r>
                      <a:r>
                        <a:rPr lang="en-GB" sz="1600" b="1" dirty="0">
                          <a:effectLst/>
                          <a:latin typeface="+mj-lt"/>
                        </a:rPr>
                        <a:t> </a:t>
                      </a:r>
                      <a:r>
                        <a:rPr lang="en-GB" sz="1600" b="1" dirty="0" err="1">
                          <a:effectLst/>
                          <a:latin typeface="+mj-lt"/>
                        </a:rPr>
                        <a:t>los</a:t>
                      </a:r>
                      <a:r>
                        <a:rPr lang="en-GB" sz="1600" b="1" dirty="0">
                          <a:effectLst/>
                          <a:latin typeface="+mj-lt"/>
                        </a:rPr>
                        <a:t> </a:t>
                      </a:r>
                      <a:r>
                        <a:rPr lang="en-GB" sz="1600" b="1" dirty="0" err="1">
                          <a:effectLst/>
                          <a:latin typeface="+mj-lt"/>
                        </a:rPr>
                        <a:t>obstáculos</a:t>
                      </a:r>
                      <a:endParaRPr lang="x-none" sz="16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137158"/>
                  </a:ext>
                </a:extLst>
              </a:tr>
              <a:tr h="2674723">
                <a:tc>
                  <a:txBody>
                    <a:bodyPr/>
                    <a:lstStyle/>
                    <a:p>
                      <a:pPr marL="6350" marR="228600" indent="-6350" algn="l">
                        <a:lnSpc>
                          <a:spcPct val="107000"/>
                        </a:lnSpc>
                        <a:spcAft>
                          <a:spcPts val="0"/>
                        </a:spcAft>
                      </a:pPr>
                      <a:r>
                        <a:rPr lang="es-ES" sz="1600" b="1">
                          <a:solidFill>
                            <a:srgbClr val="000000"/>
                          </a:solidFill>
                          <a:effectLst/>
                          <a:latin typeface="Calibri"/>
                          <a:ea typeface="Calibri"/>
                          <a:cs typeface="Arial"/>
                        </a:rPr>
                        <a:t>Ejemplo 6: Utilizar vuestras habilidades de escucha activa para ayudar a las personas a sentirse comprendidas y escuchadas.  </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es-ES" sz="1600" dirty="0">
                          <a:solidFill>
                            <a:srgbClr val="000000"/>
                          </a:solidFill>
                          <a:effectLst/>
                          <a:latin typeface="Calibri"/>
                          <a:ea typeface="Calibri"/>
                          <a:cs typeface="Arial"/>
                        </a:rPr>
                        <a:t>En algunos momentos el personal puede sentirse superado e incapaz de escuchar con plena atención las necesidades de los usuarios. </a:t>
                      </a:r>
                    </a:p>
                    <a:p>
                      <a:pPr marL="635" marR="228600" indent="-6350" algn="l">
                        <a:lnSpc>
                          <a:spcPct val="115000"/>
                        </a:lnSpc>
                        <a:spcAft>
                          <a:spcPts val="0"/>
                        </a:spcAft>
                      </a:pPr>
                      <a:endParaRPr lang="es-ES" sz="1400" dirty="0">
                        <a:solidFill>
                          <a:srgbClr val="000000"/>
                        </a:solidFill>
                        <a:effectLst/>
                        <a:latin typeface="Calibri"/>
                        <a:ea typeface="Calibri"/>
                        <a:cs typeface="Arial"/>
                      </a:endParaRPr>
                    </a:p>
                    <a:p>
                      <a:pPr marL="6350" marR="228600" indent="-6350" algn="l">
                        <a:lnSpc>
                          <a:spcPct val="107000"/>
                        </a:lnSpc>
                        <a:spcAft>
                          <a:spcPts val="65"/>
                        </a:spcAft>
                      </a:pPr>
                      <a:r>
                        <a:rPr lang="es-ES" sz="1600" dirty="0">
                          <a:solidFill>
                            <a:srgbClr val="000000"/>
                          </a:solidFill>
                          <a:effectLst/>
                          <a:latin typeface="Calibri"/>
                          <a:ea typeface="Calibri"/>
                          <a:cs typeface="Arial"/>
                        </a:rPr>
                        <a:t>Puede que el personal no haya recibido la formación adecuada sobre cómo practicar la escucha activa.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4000"/>
                        </a:lnSpc>
                        <a:spcAft>
                          <a:spcPts val="10"/>
                        </a:spcAft>
                      </a:pPr>
                      <a:r>
                        <a:rPr lang="es-ES" sz="1600" dirty="0">
                          <a:solidFill>
                            <a:srgbClr val="000000"/>
                          </a:solidFill>
                          <a:effectLst/>
                          <a:latin typeface="Calibri"/>
                          <a:ea typeface="Calibri"/>
                          <a:cs typeface="Arial"/>
                        </a:rPr>
                        <a:t>Reconocer que nos sentimos superados y prestar especial atención a encontrar tiempo y espacios para cuidar de nosotros mismos, tanto en el trabajo como en casa. Hablar con el supervisor o compañeros para que nos ayuden. </a:t>
                      </a:r>
                    </a:p>
                    <a:p>
                      <a:pPr marL="635" marR="228600" indent="-6350" algn="l">
                        <a:lnSpc>
                          <a:spcPct val="114000"/>
                        </a:lnSpc>
                        <a:spcAft>
                          <a:spcPts val="10"/>
                        </a:spcAft>
                      </a:pPr>
                      <a:endParaRPr lang="es-ES" sz="1400" dirty="0">
                        <a:solidFill>
                          <a:srgbClr val="000000"/>
                        </a:solidFill>
                        <a:effectLst/>
                        <a:latin typeface="Calibri"/>
                        <a:ea typeface="Calibri"/>
                        <a:cs typeface="Arial"/>
                      </a:endParaRPr>
                    </a:p>
                    <a:p>
                      <a:pPr marL="635" marR="228600" indent="-6350" algn="l">
                        <a:lnSpc>
                          <a:spcPct val="107000"/>
                        </a:lnSpc>
                        <a:spcAft>
                          <a:spcPts val="65"/>
                        </a:spcAft>
                      </a:pPr>
                      <a:r>
                        <a:rPr lang="es-ES" sz="1600" dirty="0">
                          <a:solidFill>
                            <a:srgbClr val="000000"/>
                          </a:solidFill>
                          <a:effectLst/>
                          <a:latin typeface="Calibri"/>
                          <a:ea typeface="Calibri"/>
                          <a:cs typeface="Arial"/>
                        </a:rPr>
                        <a:t> Consultar el tema con el supervisor y/o aprender con libros, manuales o recursos en línea.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0336"/>
                  </a:ext>
                </a:extLst>
              </a:tr>
            </a:tbl>
          </a:graphicData>
        </a:graphic>
      </p:graphicFrame>
      <p:sp>
        <p:nvSpPr>
          <p:cNvPr id="2" name="Title 1">
            <a:extLst>
              <a:ext uri="{FF2B5EF4-FFF2-40B4-BE49-F238E27FC236}">
                <a16:creationId xmlns:a16="http://schemas.microsoft.com/office/drawing/2014/main" id="{80683ADE-CC5B-461A-8054-8C84B461166E}"/>
              </a:ext>
            </a:extLst>
          </p:cNvPr>
          <p:cNvSpPr>
            <a:spLocks noGrp="1"/>
          </p:cNvSpPr>
          <p:nvPr>
            <p:ph type="title"/>
          </p:nvPr>
        </p:nvSpPr>
        <p:spPr>
          <a:xfrm>
            <a:off x="388629" y="514613"/>
            <a:ext cx="11260031" cy="459421"/>
          </a:xfrm>
        </p:spPr>
        <p:txBody>
          <a:bodyPr/>
          <a:lstStyle/>
          <a:p>
            <a:r>
              <a:rPr lang="es-ES" dirty="0"/>
              <a:t>Ejercicio 5.1: La mejora de las prácticas para promover la recuperación en los servicios sociales y de salud mental </a:t>
            </a:r>
            <a:r>
              <a:rPr lang="en-GB" dirty="0"/>
              <a:t>- 8</a:t>
            </a:r>
            <a:endParaRPr lang="x-none" dirty="0"/>
          </a:p>
        </p:txBody>
      </p:sp>
    </p:spTree>
    <p:extLst>
      <p:ext uri="{BB962C8B-B14F-4D97-AF65-F5344CB8AC3E}">
        <p14:creationId xmlns:p14="http://schemas.microsoft.com/office/powerpoint/2010/main" val="26563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408E-791F-4F1D-A4A5-CA10D211D0DC}"/>
              </a:ext>
            </a:extLst>
          </p:cNvPr>
          <p:cNvSpPr>
            <a:spLocks noGrp="1"/>
          </p:cNvSpPr>
          <p:nvPr>
            <p:ph type="title"/>
          </p:nvPr>
        </p:nvSpPr>
        <p:spPr/>
        <p:txBody>
          <a:bodyPr/>
          <a:lstStyle/>
          <a:p>
            <a:r>
              <a:rPr lang="es-ES" dirty="0"/>
              <a:t>Tema 1. ¿Qué es la salud mental?</a:t>
            </a:r>
          </a:p>
        </p:txBody>
      </p:sp>
    </p:spTree>
    <p:extLst>
      <p:ext uri="{BB962C8B-B14F-4D97-AF65-F5344CB8AC3E}">
        <p14:creationId xmlns:p14="http://schemas.microsoft.com/office/powerpoint/2010/main" val="139580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383B17-7A99-4DA3-9B78-34ED96BDD5A8}"/>
              </a:ext>
            </a:extLst>
          </p:cNvPr>
          <p:cNvGraphicFramePr>
            <a:graphicFrameLocks noGrp="1"/>
          </p:cNvGraphicFramePr>
          <p:nvPr>
            <p:ph sz="quarter" idx="14"/>
            <p:extLst>
              <p:ext uri="{D42A27DB-BD31-4B8C-83A1-F6EECF244321}">
                <p14:modId xmlns:p14="http://schemas.microsoft.com/office/powerpoint/2010/main" val="3565277754"/>
              </p:ext>
            </p:extLst>
          </p:nvPr>
        </p:nvGraphicFramePr>
        <p:xfrm>
          <a:off x="506413" y="1467757"/>
          <a:ext cx="11175397" cy="4627715"/>
        </p:xfrm>
        <a:graphic>
          <a:graphicData uri="http://schemas.openxmlformats.org/drawingml/2006/table">
            <a:tbl>
              <a:tblPr firstRow="1" firstCol="1" bandRow="1">
                <a:tableStyleId>{2D5ABB26-0587-4C30-8999-92F81FD0307C}</a:tableStyleId>
              </a:tblPr>
              <a:tblGrid>
                <a:gridCol w="3006044">
                  <a:extLst>
                    <a:ext uri="{9D8B030D-6E8A-4147-A177-3AD203B41FA5}">
                      <a16:colId xmlns:a16="http://schemas.microsoft.com/office/drawing/2014/main" val="1236612447"/>
                    </a:ext>
                  </a:extLst>
                </a:gridCol>
                <a:gridCol w="2917372">
                  <a:extLst>
                    <a:ext uri="{9D8B030D-6E8A-4147-A177-3AD203B41FA5}">
                      <a16:colId xmlns:a16="http://schemas.microsoft.com/office/drawing/2014/main" val="3569360697"/>
                    </a:ext>
                  </a:extLst>
                </a:gridCol>
                <a:gridCol w="5251981">
                  <a:extLst>
                    <a:ext uri="{9D8B030D-6E8A-4147-A177-3AD203B41FA5}">
                      <a16:colId xmlns:a16="http://schemas.microsoft.com/office/drawing/2014/main" val="3041660891"/>
                    </a:ext>
                  </a:extLst>
                </a:gridCol>
              </a:tblGrid>
              <a:tr h="232094">
                <a:tc gridSpan="3">
                  <a:txBody>
                    <a:bodyPr/>
                    <a:lstStyle/>
                    <a:p>
                      <a:pPr marL="0" marR="0" algn="ctr">
                        <a:lnSpc>
                          <a:spcPct val="115000"/>
                        </a:lnSpc>
                        <a:spcBef>
                          <a:spcPts val="0"/>
                        </a:spcBef>
                        <a:spcAft>
                          <a:spcPts val="0"/>
                        </a:spcAft>
                      </a:pPr>
                      <a:r>
                        <a:rPr lang="es-ES" sz="1600" b="1" dirty="0">
                          <a:solidFill>
                            <a:schemeClr val="bg1"/>
                          </a:solidFill>
                          <a:effectLst/>
                          <a:latin typeface="Century Gothic" panose="020B0502020202020204" pitchFamily="34" charset="0"/>
                        </a:rPr>
                        <a:t>Aplicación de una estrategia de recuperación en el servicio X</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137259923"/>
                  </a:ext>
                </a:extLst>
              </a:tr>
              <a:tr h="232094">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2896564"/>
                  </a:ext>
                </a:extLst>
              </a:tr>
              <a:tr h="478742">
                <a:tc>
                  <a:txBody>
                    <a:bodyPr/>
                    <a:lstStyle/>
                    <a:p>
                      <a:pPr marL="0" marR="0" algn="l">
                        <a:lnSpc>
                          <a:spcPct val="115000"/>
                        </a:lnSpc>
                        <a:spcBef>
                          <a:spcPts val="0"/>
                        </a:spcBef>
                        <a:spcAft>
                          <a:spcPts val="0"/>
                        </a:spcAft>
                      </a:pPr>
                      <a:r>
                        <a:rPr lang="es-ES" sz="1600" b="1" dirty="0">
                          <a:effectLst/>
                          <a:latin typeface="+mj-lt"/>
                        </a:rPr>
                        <a:t>Cambios en las prácticas del personal y del servicio que contribuyan al proceso de recuperación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Obstáculos</a:t>
                      </a:r>
                      <a:r>
                        <a:rPr lang="en-GB" sz="1600" b="1" dirty="0">
                          <a:effectLst/>
                          <a:latin typeface="+mj-lt"/>
                        </a:rPr>
                        <a:t> </a:t>
                      </a:r>
                      <a:r>
                        <a:rPr lang="en-GB" sz="1600" b="1" dirty="0" err="1">
                          <a:effectLst/>
                          <a:latin typeface="+mj-lt"/>
                        </a:rPr>
                        <a:t>potenciales</a:t>
                      </a:r>
                      <a:r>
                        <a:rPr lang="en-GB" sz="1600" b="1" dirty="0">
                          <a:effectLst/>
                          <a:latin typeface="+mj-lt"/>
                        </a:rPr>
                        <a:t>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err="1">
                          <a:effectLst/>
                          <a:latin typeface="+mj-lt"/>
                        </a:rPr>
                        <a:t>Pasos</a:t>
                      </a:r>
                      <a:r>
                        <a:rPr lang="en-GB" sz="1600" b="1" dirty="0">
                          <a:effectLst/>
                          <a:latin typeface="+mj-lt"/>
                        </a:rPr>
                        <a:t> para </a:t>
                      </a:r>
                      <a:r>
                        <a:rPr lang="en-GB" sz="1600" b="1" dirty="0" err="1">
                          <a:effectLst/>
                          <a:latin typeface="+mj-lt"/>
                        </a:rPr>
                        <a:t>superar</a:t>
                      </a:r>
                      <a:r>
                        <a:rPr lang="en-GB" sz="1600" b="1" dirty="0">
                          <a:effectLst/>
                          <a:latin typeface="+mj-lt"/>
                        </a:rPr>
                        <a:t> </a:t>
                      </a:r>
                      <a:r>
                        <a:rPr lang="en-GB" sz="1600" b="1" dirty="0" err="1">
                          <a:effectLst/>
                          <a:latin typeface="+mj-lt"/>
                        </a:rPr>
                        <a:t>los</a:t>
                      </a:r>
                      <a:r>
                        <a:rPr lang="en-GB" sz="1600" b="1" dirty="0">
                          <a:effectLst/>
                          <a:latin typeface="+mj-lt"/>
                        </a:rPr>
                        <a:t> </a:t>
                      </a:r>
                      <a:r>
                        <a:rPr lang="en-GB" sz="1600" b="1" dirty="0" err="1">
                          <a:effectLst/>
                          <a:latin typeface="+mj-lt"/>
                        </a:rPr>
                        <a:t>obstáculos</a:t>
                      </a:r>
                      <a:endParaRPr lang="x-none" sz="16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94015"/>
                  </a:ext>
                </a:extLst>
              </a:tr>
              <a:tr h="2945219">
                <a:tc>
                  <a:txBody>
                    <a:bodyPr/>
                    <a:lstStyle/>
                    <a:p>
                      <a:pPr marL="6350" marR="228600" indent="-6350" algn="l">
                        <a:lnSpc>
                          <a:spcPct val="107000"/>
                        </a:lnSpc>
                        <a:spcAft>
                          <a:spcPts val="0"/>
                        </a:spcAft>
                      </a:pPr>
                      <a:r>
                        <a:rPr lang="es-ES" sz="1600" b="1" dirty="0">
                          <a:solidFill>
                            <a:srgbClr val="000000"/>
                          </a:solidFill>
                          <a:effectLst/>
                          <a:latin typeface="Calibri"/>
                          <a:ea typeface="Calibri"/>
                          <a:cs typeface="Arial"/>
                        </a:rPr>
                        <a:t>Ejemplo 7: Colgar material informativo o decorativo (por ejemplo, posters, material gráfico, etc.) por todo el servicio para transmitir mensajes de esperanza y recuperación.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0000"/>
                        </a:lnSpc>
                        <a:spcAft>
                          <a:spcPts val="10"/>
                        </a:spcAft>
                      </a:pPr>
                      <a:r>
                        <a:rPr lang="es-ES" sz="1400" dirty="0">
                          <a:solidFill>
                            <a:srgbClr val="000000"/>
                          </a:solidFill>
                          <a:effectLst/>
                          <a:latin typeface="Calibri"/>
                          <a:ea typeface="Calibri"/>
                          <a:cs typeface="Arial"/>
                        </a:rPr>
                        <a:t>Quizás el personal no sabe dónde encontrar este tipo de materiales o quizá el servicio no tenga fondos destinados a elaborar este tipo de materiales. </a:t>
                      </a:r>
                      <a:endParaRPr lang="es-ES" sz="2400" dirty="0">
                        <a:solidFill>
                          <a:srgbClr val="000000"/>
                        </a:solidFill>
                        <a:effectLst/>
                        <a:latin typeface="Calibri"/>
                        <a:ea typeface="Calibri"/>
                        <a:cs typeface="Arial"/>
                      </a:endParaRPr>
                    </a:p>
                    <a:p>
                      <a:pPr marL="635" marR="228600" indent="-6350" algn="l">
                        <a:lnSpc>
                          <a:spcPct val="100000"/>
                        </a:lnSpc>
                        <a:spcAft>
                          <a:spcPts val="65"/>
                        </a:spcAft>
                      </a:pPr>
                      <a:r>
                        <a:rPr lang="es-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00000"/>
                        </a:lnSpc>
                        <a:spcAft>
                          <a:spcPts val="0"/>
                        </a:spcAft>
                      </a:pPr>
                      <a:r>
                        <a:rPr lang="es-ES" sz="1400" dirty="0">
                          <a:solidFill>
                            <a:srgbClr val="000000"/>
                          </a:solidFill>
                          <a:effectLst/>
                          <a:latin typeface="Calibri"/>
                          <a:ea typeface="Calibri"/>
                          <a:cs typeface="Arial"/>
                        </a:rPr>
                        <a:t>Quizás el servicio no tenga claro qué tipo de materiales o motivos decorativos debe divulgar el servicio.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0000"/>
                        </a:lnSpc>
                        <a:spcAft>
                          <a:spcPts val="65"/>
                        </a:spcAft>
                      </a:pPr>
                      <a:r>
                        <a:rPr lang="es-ES" sz="1400" dirty="0">
                          <a:solidFill>
                            <a:srgbClr val="000000"/>
                          </a:solidFill>
                          <a:effectLst/>
                          <a:latin typeface="Calibri"/>
                          <a:ea typeface="Calibri"/>
                          <a:cs typeface="Arial"/>
                        </a:rPr>
                        <a:t>Buscar materiales (gratuitos) en línea. </a:t>
                      </a:r>
                      <a:endParaRPr lang="es-ES" sz="2400" dirty="0">
                        <a:solidFill>
                          <a:srgbClr val="000000"/>
                        </a:solidFill>
                        <a:effectLst/>
                        <a:latin typeface="Calibri"/>
                        <a:ea typeface="Calibri"/>
                        <a:cs typeface="Arial"/>
                      </a:endParaRPr>
                    </a:p>
                    <a:p>
                      <a:pPr marL="635" marR="228600" indent="-6350" algn="l">
                        <a:lnSpc>
                          <a:spcPct val="100000"/>
                        </a:lnSpc>
                        <a:spcAft>
                          <a:spcPts val="75"/>
                        </a:spcAft>
                      </a:pPr>
                      <a:r>
                        <a:rPr lang="es-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00000"/>
                        </a:lnSpc>
                        <a:spcAft>
                          <a:spcPts val="10"/>
                        </a:spcAft>
                      </a:pPr>
                      <a:r>
                        <a:rPr lang="es-ES" sz="1400" dirty="0">
                          <a:solidFill>
                            <a:srgbClr val="000000"/>
                          </a:solidFill>
                          <a:effectLst/>
                          <a:latin typeface="Calibri"/>
                          <a:ea typeface="Calibri"/>
                          <a:cs typeface="Arial"/>
                        </a:rPr>
                        <a:t>Animar a los usuarios que utilizan o han utilizado los servicios a crear materiales con mensajes de esperanza y recuperación para distribuir por todo el servicio. Dar a las personas el control y la responsabilidad de estas actividades. En su caso, dar a las personas una remuneración adecuada por el trabajo que han realizado. </a:t>
                      </a:r>
                      <a:endParaRPr lang="es-ES" sz="2400" dirty="0">
                        <a:solidFill>
                          <a:srgbClr val="000000"/>
                        </a:solidFill>
                        <a:effectLst/>
                        <a:latin typeface="Calibri"/>
                        <a:ea typeface="Calibri"/>
                        <a:cs typeface="Arial"/>
                      </a:endParaRPr>
                    </a:p>
                    <a:p>
                      <a:pPr marL="635" marR="228600" indent="-6350" algn="l">
                        <a:lnSpc>
                          <a:spcPct val="100000"/>
                        </a:lnSpc>
                        <a:spcAft>
                          <a:spcPts val="70"/>
                        </a:spcAft>
                      </a:pPr>
                      <a:r>
                        <a:rPr lang="es-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just">
                        <a:lnSpc>
                          <a:spcPct val="100000"/>
                        </a:lnSpc>
                        <a:spcAft>
                          <a:spcPts val="0"/>
                        </a:spcAft>
                      </a:pPr>
                      <a:r>
                        <a:rPr lang="es-ES" sz="1400" dirty="0">
                          <a:solidFill>
                            <a:srgbClr val="000000"/>
                          </a:solidFill>
                          <a:effectLst/>
                          <a:latin typeface="Calibri"/>
                          <a:ea typeface="Calibri"/>
                          <a:cs typeface="Arial"/>
                        </a:rPr>
                        <a:t>Pedir financiación a la dirección para poder comprar los materiales. </a:t>
                      </a:r>
                      <a:endParaRPr lang="es-ES" sz="2400" dirty="0">
                        <a:solidFill>
                          <a:srgbClr val="000000"/>
                        </a:solidFill>
                        <a:effectLst/>
                        <a:latin typeface="Calibri"/>
                        <a:ea typeface="Calibri"/>
                        <a:cs typeface="Arial"/>
                      </a:endParaRPr>
                    </a:p>
                    <a:p>
                      <a:pPr marL="635" marR="228600" indent="-6350" algn="l">
                        <a:lnSpc>
                          <a:spcPct val="100000"/>
                        </a:lnSpc>
                        <a:spcAft>
                          <a:spcPts val="65"/>
                        </a:spcAft>
                      </a:pPr>
                      <a:r>
                        <a:rPr lang="es-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0955" indent="-6350" algn="l">
                        <a:lnSpc>
                          <a:spcPct val="100000"/>
                        </a:lnSpc>
                        <a:spcAft>
                          <a:spcPts val="0"/>
                        </a:spcAft>
                      </a:pPr>
                      <a:r>
                        <a:rPr lang="es-ES" sz="1400" dirty="0">
                          <a:solidFill>
                            <a:srgbClr val="000000"/>
                          </a:solidFill>
                          <a:effectLst/>
                          <a:latin typeface="Calibri"/>
                          <a:ea typeface="Calibri"/>
                          <a:cs typeface="Arial"/>
                        </a:rPr>
                        <a:t>Pedir a las personas ideas y opiniones, aprender de otros servicios que hayan creado espacios orientados a la recuperación o leer libros o artículos sobre el tema para tener ideas.</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979583"/>
                  </a:ext>
                </a:extLst>
              </a:tr>
            </a:tbl>
          </a:graphicData>
        </a:graphic>
      </p:graphicFrame>
      <p:sp>
        <p:nvSpPr>
          <p:cNvPr id="2" name="Title 1">
            <a:extLst>
              <a:ext uri="{FF2B5EF4-FFF2-40B4-BE49-F238E27FC236}">
                <a16:creationId xmlns:a16="http://schemas.microsoft.com/office/drawing/2014/main" id="{D4D816FC-4699-4D2E-B8A4-F91FFE92C28F}"/>
              </a:ext>
            </a:extLst>
          </p:cNvPr>
          <p:cNvSpPr>
            <a:spLocks noGrp="1"/>
          </p:cNvSpPr>
          <p:nvPr>
            <p:ph type="title"/>
          </p:nvPr>
        </p:nvSpPr>
        <p:spPr>
          <a:xfrm>
            <a:off x="388630" y="514614"/>
            <a:ext cx="11339544" cy="538934"/>
          </a:xfrm>
        </p:spPr>
        <p:txBody>
          <a:bodyPr/>
          <a:lstStyle/>
          <a:p>
            <a:r>
              <a:rPr lang="es-ES" dirty="0"/>
              <a:t>Ejercicio 5.1: La mejora de las prácticas para promover la recuperación en los servicios sociales y de salud mental </a:t>
            </a:r>
            <a:r>
              <a:rPr lang="en-GB" dirty="0"/>
              <a:t>- 9</a:t>
            </a:r>
            <a:endParaRPr lang="x-none" dirty="0"/>
          </a:p>
        </p:txBody>
      </p:sp>
    </p:spTree>
    <p:extLst>
      <p:ext uri="{BB962C8B-B14F-4D97-AF65-F5344CB8AC3E}">
        <p14:creationId xmlns:p14="http://schemas.microsoft.com/office/powerpoint/2010/main" val="1970659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808AAE-69FB-48CF-8162-72731EDC242D}"/>
              </a:ext>
            </a:extLst>
          </p:cNvPr>
          <p:cNvGraphicFramePr>
            <a:graphicFrameLocks noGrp="1"/>
          </p:cNvGraphicFramePr>
          <p:nvPr>
            <p:ph sz="quarter" idx="14"/>
            <p:extLst>
              <p:ext uri="{D42A27DB-BD31-4B8C-83A1-F6EECF244321}">
                <p14:modId xmlns:p14="http://schemas.microsoft.com/office/powerpoint/2010/main" val="2640445702"/>
              </p:ext>
            </p:extLst>
          </p:nvPr>
        </p:nvGraphicFramePr>
        <p:xfrm>
          <a:off x="506413" y="1511300"/>
          <a:ext cx="11173402" cy="4153459"/>
        </p:xfrm>
        <a:graphic>
          <a:graphicData uri="http://schemas.openxmlformats.org/drawingml/2006/table">
            <a:tbl>
              <a:tblPr firstRow="1" firstCol="1" bandRow="1">
                <a:tableStyleId>{5940675A-B579-460E-94D1-54222C63F5DA}</a:tableStyleId>
              </a:tblPr>
              <a:tblGrid>
                <a:gridCol w="3583420">
                  <a:extLst>
                    <a:ext uri="{9D8B030D-6E8A-4147-A177-3AD203B41FA5}">
                      <a16:colId xmlns:a16="http://schemas.microsoft.com/office/drawing/2014/main" val="81717438"/>
                    </a:ext>
                  </a:extLst>
                </a:gridCol>
                <a:gridCol w="3587046">
                  <a:extLst>
                    <a:ext uri="{9D8B030D-6E8A-4147-A177-3AD203B41FA5}">
                      <a16:colId xmlns:a16="http://schemas.microsoft.com/office/drawing/2014/main" val="2165807983"/>
                    </a:ext>
                  </a:extLst>
                </a:gridCol>
                <a:gridCol w="4002936">
                  <a:extLst>
                    <a:ext uri="{9D8B030D-6E8A-4147-A177-3AD203B41FA5}">
                      <a16:colId xmlns:a16="http://schemas.microsoft.com/office/drawing/2014/main" val="3635626322"/>
                    </a:ext>
                  </a:extLst>
                </a:gridCol>
              </a:tblGrid>
              <a:tr h="304476">
                <a:tc gridSpan="3">
                  <a:txBody>
                    <a:bodyPr/>
                    <a:lstStyle/>
                    <a:p>
                      <a:pPr marL="0" marR="0" algn="ctr">
                        <a:lnSpc>
                          <a:spcPct val="115000"/>
                        </a:lnSpc>
                        <a:spcBef>
                          <a:spcPts val="0"/>
                        </a:spcBef>
                        <a:spcAft>
                          <a:spcPts val="0"/>
                        </a:spcAft>
                      </a:pPr>
                      <a:r>
                        <a:rPr lang="es-ES" sz="1600" b="1" dirty="0">
                          <a:solidFill>
                            <a:schemeClr val="bg1"/>
                          </a:solidFill>
                          <a:effectLst/>
                          <a:latin typeface="Century Gothic" panose="020B0502020202020204" pitchFamily="34" charset="0"/>
                        </a:rPr>
                        <a:t>Aplicación de una estrategia de recuperación en el servicio X</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4261486689"/>
                  </a:ext>
                </a:extLst>
              </a:tr>
              <a:tr h="30447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extLst>
                  <a:ext uri="{0D108BD9-81ED-4DB2-BD59-A6C34878D82A}">
                    <a16:rowId xmlns:a16="http://schemas.microsoft.com/office/drawing/2014/main" val="3298014069"/>
                  </a:ext>
                </a:extLst>
              </a:tr>
              <a:tr h="719562">
                <a:tc>
                  <a:txBody>
                    <a:bodyPr/>
                    <a:lstStyle/>
                    <a:p>
                      <a:pPr marL="0" marR="0" algn="l">
                        <a:lnSpc>
                          <a:spcPct val="115000"/>
                        </a:lnSpc>
                        <a:spcBef>
                          <a:spcPts val="0"/>
                        </a:spcBef>
                        <a:spcAft>
                          <a:spcPts val="0"/>
                        </a:spcAft>
                      </a:pPr>
                      <a:r>
                        <a:rPr lang="es-ES" sz="1600" b="1" dirty="0">
                          <a:effectLst/>
                          <a:latin typeface="+mj-lt"/>
                        </a:rPr>
                        <a:t>Cambios en las prácticas del personal y del servicio que contribuyan al proceso de recuperación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tc>
                  <a:txBody>
                    <a:bodyPr/>
                    <a:lstStyle/>
                    <a:p>
                      <a:pPr marL="0" marR="0" algn="ctr">
                        <a:lnSpc>
                          <a:spcPct val="115000"/>
                        </a:lnSpc>
                        <a:spcBef>
                          <a:spcPts val="0"/>
                        </a:spcBef>
                        <a:spcAft>
                          <a:spcPts val="0"/>
                        </a:spcAft>
                      </a:pPr>
                      <a:r>
                        <a:rPr lang="en-GB" sz="1600" b="1" dirty="0" err="1">
                          <a:effectLst/>
                          <a:latin typeface="+mj-lt"/>
                        </a:rPr>
                        <a:t>Obstáculos</a:t>
                      </a:r>
                      <a:r>
                        <a:rPr lang="en-GB" sz="1600" b="1" dirty="0">
                          <a:effectLst/>
                          <a:latin typeface="+mj-lt"/>
                        </a:rPr>
                        <a:t> </a:t>
                      </a:r>
                      <a:r>
                        <a:rPr lang="en-GB" sz="1600" b="1" dirty="0" err="1">
                          <a:effectLst/>
                          <a:latin typeface="+mj-lt"/>
                        </a:rPr>
                        <a:t>potenciales</a:t>
                      </a:r>
                      <a:r>
                        <a:rPr lang="en-GB" sz="1600" b="1" dirty="0">
                          <a:effectLst/>
                          <a:latin typeface="+mj-lt"/>
                        </a:rPr>
                        <a:t> </a:t>
                      </a:r>
                      <a:endParaRPr lang="x-none" sz="16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tc>
                  <a:txBody>
                    <a:bodyPr/>
                    <a:lstStyle/>
                    <a:p>
                      <a:pPr marL="0" marR="0" algn="ctr">
                        <a:lnSpc>
                          <a:spcPct val="115000"/>
                        </a:lnSpc>
                        <a:spcBef>
                          <a:spcPts val="0"/>
                        </a:spcBef>
                        <a:spcAft>
                          <a:spcPts val="0"/>
                        </a:spcAft>
                      </a:pPr>
                      <a:r>
                        <a:rPr lang="en-GB" sz="1600" b="1" dirty="0" err="1">
                          <a:effectLst/>
                          <a:latin typeface="+mj-lt"/>
                        </a:rPr>
                        <a:t>Pasos</a:t>
                      </a:r>
                      <a:r>
                        <a:rPr lang="en-GB" sz="1600" b="1" dirty="0">
                          <a:effectLst/>
                          <a:latin typeface="+mj-lt"/>
                        </a:rPr>
                        <a:t> para </a:t>
                      </a:r>
                      <a:r>
                        <a:rPr lang="en-GB" sz="1600" b="1" dirty="0" err="1">
                          <a:effectLst/>
                          <a:latin typeface="+mj-lt"/>
                        </a:rPr>
                        <a:t>superar</a:t>
                      </a:r>
                      <a:r>
                        <a:rPr lang="en-GB" sz="1600" b="1" dirty="0">
                          <a:effectLst/>
                          <a:latin typeface="+mj-lt"/>
                        </a:rPr>
                        <a:t> </a:t>
                      </a:r>
                      <a:r>
                        <a:rPr lang="en-GB" sz="1600" b="1" dirty="0" err="1">
                          <a:effectLst/>
                          <a:latin typeface="+mj-lt"/>
                        </a:rPr>
                        <a:t>los</a:t>
                      </a:r>
                      <a:r>
                        <a:rPr lang="en-GB" sz="1600" b="1" dirty="0">
                          <a:effectLst/>
                          <a:latin typeface="+mj-lt"/>
                        </a:rPr>
                        <a:t> </a:t>
                      </a:r>
                      <a:r>
                        <a:rPr lang="en-GB" sz="1600" b="1" dirty="0" err="1">
                          <a:effectLst/>
                          <a:latin typeface="+mj-lt"/>
                        </a:rPr>
                        <a:t>obstáculos</a:t>
                      </a:r>
                      <a:endParaRPr lang="x-none" sz="16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extLst>
                  <a:ext uri="{0D108BD9-81ED-4DB2-BD59-A6C34878D82A}">
                    <a16:rowId xmlns:a16="http://schemas.microsoft.com/office/drawing/2014/main" val="2914846311"/>
                  </a:ext>
                </a:extLst>
              </a:tr>
              <a:tr h="2266114">
                <a:tc>
                  <a:txBody>
                    <a:bodyPr/>
                    <a:lstStyle/>
                    <a:p>
                      <a:pPr marL="6350" marR="1905" indent="-6350" algn="l">
                        <a:lnSpc>
                          <a:spcPct val="107000"/>
                        </a:lnSpc>
                        <a:spcAft>
                          <a:spcPts val="0"/>
                        </a:spcAft>
                      </a:pPr>
                      <a:r>
                        <a:rPr lang="es-ES" sz="1500" b="1">
                          <a:solidFill>
                            <a:srgbClr val="000000"/>
                          </a:solidFill>
                          <a:effectLst/>
                          <a:latin typeface="Calibri"/>
                          <a:ea typeface="Calibri"/>
                          <a:cs typeface="Arial"/>
                        </a:rPr>
                        <a:t>Ejemplo 8: Ayudar y educar al personal sobre cuál es la mejor manera de enfocar la recuperación y la prestación de los servicios de forma que sea sensible a las cuestiones de género y diversidad. </a:t>
                      </a:r>
                      <a:endParaRPr lang="es-ES" sz="1500">
                        <a:solidFill>
                          <a:srgbClr val="000000"/>
                        </a:solidFill>
                        <a:effectLst/>
                        <a:latin typeface="Calibri"/>
                        <a:ea typeface="Calibri"/>
                        <a:cs typeface="Arial"/>
                      </a:endParaRPr>
                    </a:p>
                  </a:txBody>
                  <a:tcPr marL="67945" marR="46355" marT="23495" marB="0"/>
                </a:tc>
                <a:tc>
                  <a:txBody>
                    <a:bodyPr/>
                    <a:lstStyle/>
                    <a:p>
                      <a:pPr marL="635" marR="228600" indent="-6350" algn="l">
                        <a:lnSpc>
                          <a:spcPct val="99000"/>
                        </a:lnSpc>
                        <a:spcAft>
                          <a:spcPts val="10"/>
                        </a:spcAft>
                      </a:pPr>
                      <a:r>
                        <a:rPr lang="es-ES" sz="1500">
                          <a:solidFill>
                            <a:srgbClr val="000000"/>
                          </a:solidFill>
                          <a:effectLst/>
                          <a:latin typeface="Calibri"/>
                          <a:ea typeface="Calibri"/>
                          <a:cs typeface="Arial"/>
                        </a:rPr>
                        <a:t>Puede que el personal no se sienta preparado o capaz de atender la diversidad y la complejidad de los usuarios más allá de su experiencia (por ejemplo, necesidades relacionadas con el género, cultura o estatus socioeconómico). </a:t>
                      </a:r>
                    </a:p>
                  </a:txBody>
                  <a:tcPr marL="67945" marR="46355" marT="23495" marB="0"/>
                </a:tc>
                <a:tc>
                  <a:txBody>
                    <a:bodyPr/>
                    <a:lstStyle/>
                    <a:p>
                      <a:pPr marL="635" marR="228600" indent="-6350" algn="l">
                        <a:lnSpc>
                          <a:spcPct val="107000"/>
                        </a:lnSpc>
                        <a:spcAft>
                          <a:spcPts val="0"/>
                        </a:spcAft>
                      </a:pPr>
                      <a:r>
                        <a:rPr lang="es-ES" sz="1500" dirty="0">
                          <a:solidFill>
                            <a:srgbClr val="000000"/>
                          </a:solidFill>
                          <a:effectLst/>
                          <a:latin typeface="Calibri"/>
                          <a:ea typeface="Calibri"/>
                          <a:cs typeface="Arial"/>
                        </a:rPr>
                        <a:t>Reservar tiempo de formación en períodos regulares, reuniones y/o conferencias para generar debates y lluvias de ideas sobre cuál es la mejor manera de acompañar un proceso de recuperación en caso de personas que se enfrentan a obstáculos sociales que impiden el bienestar. Pueden aportar documentación a estas sesiones los usuarios con experiencia, otros servicios y grupos de la comunidad que defienden una atención en salud mental no discriminatoria.</a:t>
                      </a:r>
                    </a:p>
                  </a:txBody>
                  <a:tcPr marL="67945" marR="46355" marT="23495" marB="0"/>
                </a:tc>
                <a:extLst>
                  <a:ext uri="{0D108BD9-81ED-4DB2-BD59-A6C34878D82A}">
                    <a16:rowId xmlns:a16="http://schemas.microsoft.com/office/drawing/2014/main" val="1693732191"/>
                  </a:ext>
                </a:extLst>
              </a:tr>
            </a:tbl>
          </a:graphicData>
        </a:graphic>
      </p:graphicFrame>
      <p:sp>
        <p:nvSpPr>
          <p:cNvPr id="2" name="Title 1">
            <a:extLst>
              <a:ext uri="{FF2B5EF4-FFF2-40B4-BE49-F238E27FC236}">
                <a16:creationId xmlns:a16="http://schemas.microsoft.com/office/drawing/2014/main" id="{823F45BC-AD4B-4AFB-8542-DE44CE82F6C5}"/>
              </a:ext>
            </a:extLst>
          </p:cNvPr>
          <p:cNvSpPr>
            <a:spLocks noGrp="1"/>
          </p:cNvSpPr>
          <p:nvPr>
            <p:ph type="title"/>
          </p:nvPr>
        </p:nvSpPr>
        <p:spPr>
          <a:xfrm>
            <a:off x="388630" y="514614"/>
            <a:ext cx="11498570" cy="419664"/>
          </a:xfrm>
        </p:spPr>
        <p:txBody>
          <a:bodyPr/>
          <a:lstStyle/>
          <a:p>
            <a:r>
              <a:rPr lang="es-ES" dirty="0"/>
              <a:t>Ejercicio 5.1: La mejora de las prácticas para promover la recuperación en los servicios sociales y de salud mental</a:t>
            </a:r>
            <a:r>
              <a:rPr lang="en-GB" dirty="0"/>
              <a:t> - 10</a:t>
            </a:r>
            <a:endParaRPr lang="x-none" dirty="0"/>
          </a:p>
        </p:txBody>
      </p:sp>
    </p:spTree>
    <p:extLst>
      <p:ext uri="{BB962C8B-B14F-4D97-AF65-F5344CB8AC3E}">
        <p14:creationId xmlns:p14="http://schemas.microsoft.com/office/powerpoint/2010/main" val="595490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48301-A6CF-45FC-9591-EF4524B21026}"/>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endParaRPr lang="en-GB" sz="2500" b="1" i="1" dirty="0"/>
          </a:p>
          <a:p>
            <a:pPr marL="0" indent="0" algn="ctr">
              <a:buNone/>
            </a:pPr>
            <a:r>
              <a:rPr lang="es-ES" sz="2500" b="1" i="1" dirty="0"/>
              <a:t>¿Cuáles son los tres puntos clave que habéis aprendido en esta sesión?</a:t>
            </a:r>
            <a:endParaRPr lang="x-none" dirty="0"/>
          </a:p>
        </p:txBody>
      </p:sp>
      <p:sp>
        <p:nvSpPr>
          <p:cNvPr id="2" name="Title 1">
            <a:extLst>
              <a:ext uri="{FF2B5EF4-FFF2-40B4-BE49-F238E27FC236}">
                <a16:creationId xmlns:a16="http://schemas.microsoft.com/office/drawing/2014/main" id="{CF9BF845-0D05-4932-BD58-D47C4BA9FB21}"/>
              </a:ext>
            </a:extLst>
          </p:cNvPr>
          <p:cNvSpPr>
            <a:spLocks noGrp="1"/>
          </p:cNvSpPr>
          <p:nvPr>
            <p:ph type="title"/>
          </p:nvPr>
        </p:nvSpPr>
        <p:spPr/>
        <p:txBody>
          <a:bodyPr/>
          <a:lstStyle/>
          <a:p>
            <a:r>
              <a:rPr lang="es-ES" dirty="0"/>
              <a:t>Finalización de la formación </a:t>
            </a:r>
            <a:r>
              <a:rPr lang="en-GB" dirty="0"/>
              <a:t>- 1</a:t>
            </a:r>
            <a:endParaRPr lang="x-none" dirty="0"/>
          </a:p>
        </p:txBody>
      </p:sp>
    </p:spTree>
    <p:extLst>
      <p:ext uri="{BB962C8B-B14F-4D97-AF65-F5344CB8AC3E}">
        <p14:creationId xmlns:p14="http://schemas.microsoft.com/office/powerpoint/2010/main" val="1454244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D36A8-7045-4E20-9682-A0215674A332}"/>
              </a:ext>
            </a:extLst>
          </p:cNvPr>
          <p:cNvSpPr>
            <a:spLocks noGrp="1"/>
          </p:cNvSpPr>
          <p:nvPr>
            <p:ph sz="quarter" idx="14"/>
          </p:nvPr>
        </p:nvSpPr>
        <p:spPr/>
        <p:txBody>
          <a:bodyPr/>
          <a:lstStyle/>
          <a:p>
            <a:pPr lvl="0" algn="just"/>
            <a:r>
              <a:rPr lang="es-ES" dirty="0"/>
              <a:t>La salud mental y el bienestar, y también la recuperación, son de naturaleza personal.</a:t>
            </a:r>
          </a:p>
          <a:p>
            <a:pPr lvl="0" algn="just"/>
            <a:r>
              <a:rPr lang="es-ES" dirty="0"/>
              <a:t>El respeto por los derechos humanos es clave para proteger la salud mental y el bienestar y para fomentar la recuperación. </a:t>
            </a:r>
          </a:p>
          <a:p>
            <a:pPr lvl="0" algn="just"/>
            <a:r>
              <a:rPr lang="es-ES" dirty="0"/>
              <a:t>Estimular el desarrollo de comunidades justas e inclusivas es un aspecto esencial pero desatendido en el fomento de la salud mental y el bienestar.</a:t>
            </a:r>
          </a:p>
          <a:p>
            <a:pPr lvl="0" algn="just"/>
            <a:r>
              <a:rPr lang="es-ES" dirty="0"/>
              <a:t>Las personas y los servicios pueden hacer muchas cosas para ayudar a otras personas en su proceso de recuperación</a:t>
            </a:r>
          </a:p>
        </p:txBody>
      </p:sp>
      <p:sp>
        <p:nvSpPr>
          <p:cNvPr id="2" name="Title 1">
            <a:extLst>
              <a:ext uri="{FF2B5EF4-FFF2-40B4-BE49-F238E27FC236}">
                <a16:creationId xmlns:a16="http://schemas.microsoft.com/office/drawing/2014/main" id="{38C0B1B9-A37A-4611-A1E5-903A6E584527}"/>
              </a:ext>
            </a:extLst>
          </p:cNvPr>
          <p:cNvSpPr>
            <a:spLocks noGrp="1"/>
          </p:cNvSpPr>
          <p:nvPr>
            <p:ph type="title"/>
          </p:nvPr>
        </p:nvSpPr>
        <p:spPr/>
        <p:txBody>
          <a:bodyPr/>
          <a:lstStyle/>
          <a:p>
            <a:r>
              <a:rPr lang="es-ES" dirty="0"/>
              <a:t>Finalización de la formación </a:t>
            </a:r>
            <a:r>
              <a:rPr lang="en-GB" dirty="0"/>
              <a:t>- 2</a:t>
            </a:r>
            <a:endParaRPr lang="x-none" dirty="0"/>
          </a:p>
        </p:txBody>
      </p:sp>
    </p:spTree>
    <p:extLst>
      <p:ext uri="{BB962C8B-B14F-4D97-AF65-F5344CB8AC3E}">
        <p14:creationId xmlns:p14="http://schemas.microsoft.com/office/powerpoint/2010/main" val="580522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r>
              <a:rPr lang="en-US" dirty="0"/>
              <a:t>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31135-4F6E-5046-B8E5-667E1B0C4B27}"/>
              </a:ext>
            </a:extLst>
          </p:cNvPr>
          <p:cNvSpPr>
            <a:spLocks noGrp="1"/>
          </p:cNvSpPr>
          <p:nvPr>
            <p:ph type="title"/>
          </p:nvPr>
        </p:nvSpPr>
        <p:spPr/>
        <p:txBody>
          <a:bodyPr/>
          <a:lstStyle/>
          <a:p>
            <a:r>
              <a:rPr lang="es-ES" dirty="0"/>
              <a:t>Tema 1. ¿Qué es la salud mental?</a:t>
            </a:r>
          </a:p>
        </p:txBody>
      </p:sp>
      <p:sp>
        <p:nvSpPr>
          <p:cNvPr id="8" name="Content Placeholder 2">
            <a:extLst>
              <a:ext uri="{FF2B5EF4-FFF2-40B4-BE49-F238E27FC236}">
                <a16:creationId xmlns:a16="http://schemas.microsoft.com/office/drawing/2014/main" id="{0EA51499-7234-9640-9840-FEB1EB6A98A7}"/>
              </a:ext>
            </a:extLst>
          </p:cNvPr>
          <p:cNvSpPr>
            <a:spLocks noGrp="1"/>
          </p:cNvSpPr>
          <p:nvPr>
            <p:ph sz="quarter" idx="14"/>
          </p:nvPr>
        </p:nvSpPr>
        <p:spPr>
          <a:prstGeom prst="rect">
            <a:avLst/>
          </a:prstGeom>
        </p:spPr>
        <p:txBody>
          <a:bodyPr/>
          <a:lstStyle/>
          <a:p>
            <a:pPr marL="0" marR="0">
              <a:lnSpc>
                <a:spcPct val="115000"/>
              </a:lnSpc>
              <a:spcBef>
                <a:spcPts val="0"/>
              </a:spcBef>
              <a:spcAft>
                <a:spcPts val="1000"/>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r>
              <a:rPr lang="es-ES" sz="2500" b="1" i="1" dirty="0">
                <a:ea typeface="SimSun" panose="02010600030101010101" pitchFamily="2" charset="-122"/>
                <a:cs typeface="Arial" panose="020B0604020202020204" pitchFamily="34" charset="0"/>
              </a:rPr>
              <a:t>¿Qué entendéis por salud mental?</a:t>
            </a:r>
            <a:endParaRPr lang="x-none" dirty="0"/>
          </a:p>
        </p:txBody>
      </p:sp>
    </p:spTree>
    <p:extLst>
      <p:ext uri="{BB962C8B-B14F-4D97-AF65-F5344CB8AC3E}">
        <p14:creationId xmlns:p14="http://schemas.microsoft.com/office/powerpoint/2010/main" val="3498686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4185</TotalTime>
  <Words>22710</Words>
  <Application>Microsoft Office PowerPoint</Application>
  <PresentationFormat>Pantalla panoràmica</PresentationFormat>
  <Paragraphs>1362</Paragraphs>
  <Slides>84</Slides>
  <Notes>84</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84</vt:i4>
      </vt:variant>
    </vt:vector>
  </HeadingPairs>
  <TitlesOfParts>
    <vt:vector size="92" baseType="lpstr">
      <vt:lpstr>Arial</vt:lpstr>
      <vt:lpstr>Calibri</vt:lpstr>
      <vt:lpstr>Calibri Light</vt:lpstr>
      <vt:lpstr>Century Gothic</vt:lpstr>
      <vt:lpstr>Symbol</vt:lpstr>
      <vt:lpstr>Times New Roman</vt:lpstr>
      <vt:lpstr>1_Office Theme</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del módulo</vt:lpstr>
      <vt:lpstr>Temas del módulo</vt:lpstr>
      <vt:lpstr>Tema 1. ¿Qué es la salud mental?</vt:lpstr>
      <vt:lpstr>Tema 1. ¿Qué es la salud mental?</vt:lpstr>
      <vt:lpstr>Presentación: ¿Qué quiere decir salud mental? - 1</vt:lpstr>
      <vt:lpstr>Presentación: ¿Qué quiere decir salud mental? - 2</vt:lpstr>
      <vt:lpstr>Presentación: ¿Qué quiere decir salud mental? - 3</vt:lpstr>
      <vt:lpstr>Presentación: ¿Qué quiere decir salud mental? - 4</vt:lpstr>
      <vt:lpstr>Presentación: ¿Qué quiere decir salud mental? - 5</vt:lpstr>
      <vt:lpstr>Presentación: ¿Qué quiere decir salud mental? - 6</vt:lpstr>
      <vt:lpstr>Presentación: ¿Qué quiere decir salud mental? - 7</vt:lpstr>
      <vt:lpstr>Presentación: ¿Qué quiere decir salud mental? - 8</vt:lpstr>
      <vt:lpstr>Presentación: ¿Qué quiere decir salud mental? - 9</vt:lpstr>
      <vt:lpstr>Ejercicio 1.1: ¿Qué os ayuda a gozar de la salud mental y del bienestar? - 1 </vt:lpstr>
      <vt:lpstr>Ejercicio 1.1: ¿Qué os ayuda a gozar de la salud mental y del bienestar? - 2 </vt:lpstr>
      <vt:lpstr>Presentación: La protección y la promoción de la salud mental y del bienestar -1</vt:lpstr>
      <vt:lpstr>Presentación: La protección y la promoción de la salud mental y del bienestar -2</vt:lpstr>
      <vt:lpstr>Presentación: La protección y la promoción de la salud mental y del bienestar -3</vt:lpstr>
      <vt:lpstr>Presentación: La protección y la promoción de la salud mental y del bienestar - 4</vt:lpstr>
      <vt:lpstr>Presentación: La protección y la promoción de la salud mental y del bienestar - 5</vt:lpstr>
      <vt:lpstr>Presentación: La protección y la promoción de la salud mental y del bienestar - 6</vt:lpstr>
      <vt:lpstr>Presentación: La protección y la promoción de la salud mental y del bienestar - 7</vt:lpstr>
      <vt:lpstr>Presentación: La protección y la promoción de la salud mental y del bienestar - 8</vt:lpstr>
      <vt:lpstr>Presentación: La protección y la promoción de la salud mental y del bienestar - 9</vt:lpstr>
      <vt:lpstr>Tema 2. La promoción del derecho a la salud en los servicios sociales                 y de salud mental</vt:lpstr>
      <vt:lpstr>Ejercicio 2.1: Grandes diseños - 1</vt:lpstr>
      <vt:lpstr>Ejercicio 2.1: Grandes diseños - 2</vt:lpstr>
      <vt:lpstr>Ejercicio 2.1: Grandes diseños - 3</vt:lpstr>
      <vt:lpstr>Ejercicio 2.1: Grandes diseños - 4</vt:lpstr>
      <vt:lpstr>Ejercicio 2.1: Grandes diseños - 5</vt:lpstr>
      <vt:lpstr>Ejercicio 2.1: Grandes diseños - 6</vt:lpstr>
      <vt:lpstr>Ejercicio 2.2: ¿Este servicio da un apoyo adecuado a la salud mental? - 1</vt:lpstr>
      <vt:lpstr>Ejercicio 2.2: ¿Este servicio da un apoyo adecuado a la salud mental? - 2</vt:lpstr>
      <vt:lpstr>Presentación: El papel de los servicios sociales y de salud mental en la promoción de la salud física - 1</vt:lpstr>
      <vt:lpstr>Presentación: El papel de los servicios sociales y de salud mental en la promoción de la salud física - 2</vt:lpstr>
      <vt:lpstr>Ejercicio 2.3: ¿Presta mi servicio un apoyo adecuado a la salud física? - 1</vt:lpstr>
      <vt:lpstr>Ejercicio 2.3: ¿Presta mi servicio un apoyo adecuado a la salud física? - 2</vt:lpstr>
      <vt:lpstr>Tema 3. ¿Qué es la recuperación?</vt:lpstr>
      <vt:lpstr>Ejercicio 3.1: Sentirse mejor - 1</vt:lpstr>
      <vt:lpstr>Ejercicio 3.1: Sentirse mejor - 2</vt:lpstr>
      <vt:lpstr>Ejercicio 3.1: Sentirse mejor - 3</vt:lpstr>
      <vt:lpstr>Ejercicio 3.1: Sentirse mejor - 4</vt:lpstr>
      <vt:lpstr>Presentación: La recuperación - 1</vt:lpstr>
      <vt:lpstr>Presentación: La recuperación - 2</vt:lpstr>
      <vt:lpstr>Presentación: La recuperación - 3</vt:lpstr>
      <vt:lpstr>Presentación: La recuperación - 4</vt:lpstr>
      <vt:lpstr>Presentación: La recuperación - 5</vt:lpstr>
      <vt:lpstr>Presentación: La recuperación - 6</vt:lpstr>
      <vt:lpstr>Presentación: La recuperación - 7</vt:lpstr>
      <vt:lpstr>Presentación: La recuperación - 8</vt:lpstr>
      <vt:lpstr>Presentación: La recuperación - 9</vt:lpstr>
      <vt:lpstr>Presentación: La recuperación - 10</vt:lpstr>
      <vt:lpstr>Presentación: La recuperación - 11</vt:lpstr>
      <vt:lpstr>Presentación: La recuperación - 12</vt:lpstr>
      <vt:lpstr>Presentación: La recuperación - 13</vt:lpstr>
      <vt:lpstr>Presentación: La recuperación - 14</vt:lpstr>
      <vt:lpstr>Presentación: La recuperación - 15</vt:lpstr>
      <vt:lpstr>Tema 4. La promoción de la recuperación  </vt:lpstr>
      <vt:lpstr>Presentación: ¿Qué ayuda a la recuperación? - 1</vt:lpstr>
      <vt:lpstr>Presentación: ¿Qué ayuda a la recuperación? - 2</vt:lpstr>
      <vt:lpstr>Presentación: ¿Qué ayuda a la recuperación? - 3</vt:lpstr>
      <vt:lpstr>Presentación: ¿Qué ayuda a la recuperación? - 4</vt:lpstr>
      <vt:lpstr>Ejercicio 4.1: El papel del individuo y el de las familias, amigos y otras personas de apoyo en la promoción de la recuperación - 1</vt:lpstr>
      <vt:lpstr>Ejercicio 4.1: El papel del individuo y el de las familias, amigos y otras personas de apoyo en la promoción de la recuperación - 2</vt:lpstr>
      <vt:lpstr>Ejercicio 4.2: Historia sobre recuperación personal</vt:lpstr>
      <vt:lpstr>Tema 5: El papel de los profesionales y de los servicios sociales y de salud mental en la promoción de la recuperación </vt:lpstr>
      <vt:lpstr>Ejercicio 5.1: La mejora de las prácticas para promover la recuperación en los servicios sociales y de salud mental - 1</vt:lpstr>
      <vt:lpstr>Ejercicio 5.1: La mejora de las prácticas para promover la recuperación en los servicios sociales y de salud mental - 2</vt:lpstr>
      <vt:lpstr>Ejercicio 5.1: La mejora de las prácticas para promover la recuperación en los servicios sociales y de salud mental - 3</vt:lpstr>
      <vt:lpstr>Ejercicio 5.1: La mejora de las prácticas para promover la recuperación en los servicios sociales y de salud mental - 4</vt:lpstr>
      <vt:lpstr>Ejercicio 5.1: La mejora de las prácticas para promover la recuperación en los servicios sociales y de salud mental - 5</vt:lpstr>
      <vt:lpstr>Ejercicio 5.1: La mejora de las prácticas para promover la recuperación en los servicios sociales y de salud mental - 6</vt:lpstr>
      <vt:lpstr>Ejercicio 5.1: La mejora de las prácticas para promover la recuperación en los servicios sociales y de salud mental - 7</vt:lpstr>
      <vt:lpstr>Ejercicio 5.1: La mejora de las prácticas para promover la recuperación en los servicios sociales y de salud mental - 8</vt:lpstr>
      <vt:lpstr>Ejercicio 5.1: La mejora de las prácticas para promover la recuperación en los servicios sociales y de salud mental - 9</vt:lpstr>
      <vt:lpstr>Ejercicio 5.1: La mejora de las prácticas para promover la recuperación en los servicios sociales y de salud mental - 10</vt:lpstr>
      <vt:lpstr>Finalización de la formación - 1</vt:lpstr>
      <vt:lpstr>Finalización de la formación - 2</vt:lpstr>
      <vt:lpstr>Reconocimientos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Maria José Velasco</cp:lastModifiedBy>
  <cp:revision>307</cp:revision>
  <cp:lastPrinted>2019-10-27T14:20:13Z</cp:lastPrinted>
  <dcterms:created xsi:type="dcterms:W3CDTF">2019-01-06T13:00:55Z</dcterms:created>
  <dcterms:modified xsi:type="dcterms:W3CDTF">2023-03-27T20:42:52Z</dcterms:modified>
</cp:coreProperties>
</file>