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7.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heme/themeOverride8.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theme/themeOverride9.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heme/themeOverride10.xml" ContentType="application/vnd.openxmlformats-officedocument.themeOverride+xml"/>
  <Override PartName="/ppt/theme/themeOverride11.xml" ContentType="application/vnd.openxmlformats-officedocument.themeOverride+xml"/>
  <Override PartName="/ppt/tags/tag17.xml" ContentType="application/vnd.openxmlformats-officedocument.presentationml.tags+xml"/>
  <Override PartName="/ppt/theme/themeOverride12.xml" ContentType="application/vnd.openxmlformats-officedocument.themeOverride+xml"/>
  <Override PartName="/ppt/tags/tag18.xml" ContentType="application/vnd.openxmlformats-officedocument.presentationml.tags+xml"/>
  <Override PartName="/ppt/theme/themeOverride13.xml" ContentType="application/vnd.openxmlformats-officedocument.themeOverride+xml"/>
  <Override PartName="/ppt/theme/themeOverride14.xml" ContentType="application/vnd.openxmlformats-officedocument.themeOverride+xml"/>
  <Override PartName="/ppt/tags/tag19.xml" ContentType="application/vnd.openxmlformats-officedocument.presentationml.tags+xml"/>
  <Override PartName="/ppt/theme/themeOverride15.xml" ContentType="application/vnd.openxmlformats-officedocument.themeOverride+xml"/>
  <Override PartName="/ppt/tags/tag20.xml" ContentType="application/vnd.openxmlformats-officedocument.presentationml.tags+xml"/>
  <Override PartName="/ppt/theme/themeOverride16.xml" ContentType="application/vnd.openxmlformats-officedocument.themeOverride+xml"/>
  <Override PartName="/ppt/theme/themeOverride17.xml" ContentType="application/vnd.openxmlformats-officedocument.themeOverride+xml"/>
  <Override PartName="/ppt/tags/tag21.xml" ContentType="application/vnd.openxmlformats-officedocument.presentationml.tags+xml"/>
  <Override PartName="/ppt/theme/themeOverride18.xml" ContentType="application/vnd.openxmlformats-officedocument.themeOverride+xml"/>
  <Override PartName="/ppt/theme/themeOverride19.xml" ContentType="application/vnd.openxmlformats-officedocument.themeOverride+xml"/>
  <Override PartName="/ppt/tags/tag22.xml" ContentType="application/vnd.openxmlformats-officedocument.presentationml.tags+xml"/>
  <Override PartName="/ppt/theme/themeOverride20.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6"/>
  </p:notesMasterIdLst>
  <p:sldIdLst>
    <p:sldId id="269" r:id="rId2"/>
    <p:sldId id="516" r:id="rId3"/>
    <p:sldId id="517" r:id="rId4"/>
    <p:sldId id="518" r:id="rId5"/>
    <p:sldId id="519" r:id="rId6"/>
    <p:sldId id="511" r:id="rId7"/>
    <p:sldId id="287" r:id="rId8"/>
    <p:sldId id="289" r:id="rId9"/>
    <p:sldId id="290" r:id="rId10"/>
    <p:sldId id="291" r:id="rId11"/>
    <p:sldId id="292" r:id="rId12"/>
    <p:sldId id="293" r:id="rId13"/>
    <p:sldId id="294" r:id="rId14"/>
    <p:sldId id="295" r:id="rId15"/>
    <p:sldId id="296" r:id="rId16"/>
    <p:sldId id="297"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513" r:id="rId39"/>
    <p:sldId id="463" r:id="rId40"/>
    <p:sldId id="464" r:id="rId41"/>
    <p:sldId id="465" r:id="rId42"/>
    <p:sldId id="466" r:id="rId43"/>
    <p:sldId id="467" r:id="rId44"/>
    <p:sldId id="468" r:id="rId45"/>
    <p:sldId id="469" r:id="rId46"/>
    <p:sldId id="470" r:id="rId47"/>
    <p:sldId id="471" r:id="rId48"/>
    <p:sldId id="472" r:id="rId49"/>
    <p:sldId id="473" r:id="rId50"/>
    <p:sldId id="512" r:id="rId51"/>
    <p:sldId id="474" r:id="rId52"/>
    <p:sldId id="475" r:id="rId53"/>
    <p:sldId id="476" r:id="rId54"/>
    <p:sldId id="477" r:id="rId55"/>
    <p:sldId id="478" r:id="rId56"/>
    <p:sldId id="479" r:id="rId57"/>
    <p:sldId id="480" r:id="rId58"/>
    <p:sldId id="490" r:id="rId59"/>
    <p:sldId id="491" r:id="rId60"/>
    <p:sldId id="492" r:id="rId61"/>
    <p:sldId id="493" r:id="rId62"/>
    <p:sldId id="494" r:id="rId63"/>
    <p:sldId id="495" r:id="rId64"/>
    <p:sldId id="481" r:id="rId65"/>
    <p:sldId id="482" r:id="rId66"/>
    <p:sldId id="497" r:id="rId67"/>
    <p:sldId id="498" r:id="rId68"/>
    <p:sldId id="499" r:id="rId69"/>
    <p:sldId id="500" r:id="rId70"/>
    <p:sldId id="501" r:id="rId71"/>
    <p:sldId id="502" r:id="rId72"/>
    <p:sldId id="446" r:id="rId73"/>
    <p:sldId id="447" r:id="rId74"/>
    <p:sldId id="448" r:id="rId75"/>
    <p:sldId id="449" r:id="rId76"/>
    <p:sldId id="450" r:id="rId77"/>
    <p:sldId id="451" r:id="rId78"/>
    <p:sldId id="452" r:id="rId79"/>
    <p:sldId id="453" r:id="rId80"/>
    <p:sldId id="454" r:id="rId81"/>
    <p:sldId id="455" r:id="rId82"/>
    <p:sldId id="458" r:id="rId83"/>
    <p:sldId id="526" r:id="rId84"/>
    <p:sldId id="527" r:id="rId85"/>
    <p:sldId id="528" r:id="rId86"/>
    <p:sldId id="460" r:id="rId87"/>
    <p:sldId id="529" r:id="rId88"/>
    <p:sldId id="461" r:id="rId89"/>
    <p:sldId id="530" r:id="rId90"/>
    <p:sldId id="531" r:id="rId91"/>
    <p:sldId id="462" r:id="rId92"/>
    <p:sldId id="532" r:id="rId93"/>
    <p:sldId id="483" r:id="rId94"/>
    <p:sldId id="533" r:id="rId95"/>
    <p:sldId id="484" r:id="rId96"/>
    <p:sldId id="534" r:id="rId97"/>
    <p:sldId id="485" r:id="rId98"/>
    <p:sldId id="535" r:id="rId99"/>
    <p:sldId id="486" r:id="rId100"/>
    <p:sldId id="536" r:id="rId101"/>
    <p:sldId id="487" r:id="rId102"/>
    <p:sldId id="537" r:id="rId103"/>
    <p:sldId id="538" r:id="rId104"/>
    <p:sldId id="539" r:id="rId105"/>
    <p:sldId id="503" r:id="rId106"/>
    <p:sldId id="540" r:id="rId107"/>
    <p:sldId id="541" r:id="rId108"/>
    <p:sldId id="504" r:id="rId109"/>
    <p:sldId id="542" r:id="rId110"/>
    <p:sldId id="543" r:id="rId111"/>
    <p:sldId id="544" r:id="rId112"/>
    <p:sldId id="505" r:id="rId113"/>
    <p:sldId id="545" r:id="rId114"/>
    <p:sldId id="514" r:id="rId115"/>
    <p:sldId id="515" r:id="rId116"/>
    <p:sldId id="509" r:id="rId117"/>
    <p:sldId id="521" r:id="rId118"/>
    <p:sldId id="522" r:id="rId119"/>
    <p:sldId id="523" r:id="rId120"/>
    <p:sldId id="524" r:id="rId121"/>
    <p:sldId id="525" r:id="rId122"/>
    <p:sldId id="510" r:id="rId123"/>
    <p:sldId id="520" r:id="rId124"/>
    <p:sldId id="413" r:id="rId125"/>
  </p:sldIdLst>
  <p:sldSz cx="12192000" cy="6858000"/>
  <p:notesSz cx="6808788" cy="99409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FFC"/>
    <a:srgbClr val="FDE0FE"/>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7" autoAdjust="0"/>
    <p:restoredTop sz="95827" autoAdjust="0"/>
  </p:normalViewPr>
  <p:slideViewPr>
    <p:cSldViewPr snapToGrid="0" showGuides="1">
      <p:cViewPr varScale="1">
        <p:scale>
          <a:sx n="110" d="100"/>
          <a:sy n="110" d="100"/>
        </p:scale>
        <p:origin x="402" y="114"/>
      </p:cViewPr>
      <p:guideLst>
        <p:guide orient="horz" pos="2160"/>
        <p:guide pos="3840"/>
      </p:guideLst>
    </p:cSldViewPr>
  </p:slideViewPr>
  <p:outlineViewPr>
    <p:cViewPr>
      <p:scale>
        <a:sx n="33" d="100"/>
        <a:sy n="33" d="100"/>
      </p:scale>
      <p:origin x="0" y="-186336"/>
    </p:cViewPr>
  </p:outlineViewPr>
  <p:notesTextViewPr>
    <p:cViewPr>
      <p:scale>
        <a:sx n="1" d="1"/>
        <a:sy n="1" d="1"/>
      </p:scale>
      <p:origin x="0" y="0"/>
    </p:cViewPr>
  </p:notesTextViewPr>
  <p:notesViewPr>
    <p:cSldViewPr snapToGrid="0" showGuides="1">
      <p:cViewPr varScale="1">
        <p:scale>
          <a:sx n="78" d="100"/>
          <a:sy n="78" d="100"/>
        </p:scale>
        <p:origin x="4096" y="192"/>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FD881BB-AB77-48BF-B43E-28A73393FD8C}" type="datetimeFigureOut">
              <a:rPr lang="x-none" smtClean="0"/>
              <a:t>12/4/2023</a:t>
            </a:fld>
            <a:endParaRPr lang="x-none"/>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CD4026B6-B2B5-46C7-A32C-FE888EB50862}" type="slidenum">
              <a:rPr lang="x-none" smtClean="0"/>
              <a:t>‹#›</a:t>
            </a:fld>
            <a:endParaRPr lang="x-none"/>
          </a:p>
        </p:txBody>
      </p:sp>
    </p:spTree>
    <p:extLst>
      <p:ext uri="{BB962C8B-B14F-4D97-AF65-F5344CB8AC3E}">
        <p14:creationId xmlns:p14="http://schemas.microsoft.com/office/powerpoint/2010/main" val="143138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_ENREF_22"/><Relationship Id="rId7" Type="http://schemas.openxmlformats.org/officeDocument/2006/relationships/image" Target="../media/image16.png"/><Relationship Id="rId2" Type="http://schemas.openxmlformats.org/officeDocument/2006/relationships/slide" Target="../slides/slide100.xml"/><Relationship Id="rId1" Type="http://schemas.openxmlformats.org/officeDocument/2006/relationships/notesMaster" Target="../notesMasters/notesMaster1.xml"/><Relationship Id="rId6" Type="http://schemas.openxmlformats.org/officeDocument/2006/relationships/hyperlink" Target="http://igotbetter.org/" TargetMode="External"/><Relationship Id="rId5" Type="http://schemas.openxmlformats.org/officeDocument/2006/relationships/hyperlink" Target="http://www.mindfreedom.org/" TargetMode="External"/><Relationship Id="rId4" Type="http://schemas.openxmlformats.org/officeDocument/2006/relationships/hyperlink" Target="#_ENREF_23"/></Relationships>
</file>

<file path=ppt/notesSlides/_rels/notesSlide101.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06.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06.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07.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hyperlink" Target="#_ENREF_28"/></Relationships>
</file>

<file path=ppt/notesSlides/_rels/notesSlide108.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s://www.driadvocacy.org/victory-guatemala-right-live-community/" TargetMode="External"/><Relationship Id="rId2" Type="http://schemas.openxmlformats.org/officeDocument/2006/relationships/slide" Target="../slides/slide108.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i" TargetMode="External"/><Relationship Id="rId4" Type="http://schemas.openxmlformats.org/officeDocument/2006/relationships/hyperlink" Target="#_ENREF_30"/></Relationships>
</file>

<file path=ppt/notesSlides/_rels/notesSlide109.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s://www.driadvocacy.org/victory-guatemala-right-live-community/" TargetMode="External"/><Relationship Id="rId2" Type="http://schemas.openxmlformats.org/officeDocument/2006/relationships/slide" Target="../slides/slide109.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i" TargetMode="External"/><Relationship Id="rId4" Type="http://schemas.openxmlformats.org/officeDocument/2006/relationships/hyperlink" Target="#_ENREF_30"/></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PANPPD/"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inclusion-international.org/wp-content/uploads/2016/11/Global-report-on-self-advocacy.pdf" TargetMode="External"/></Relationships>
</file>

<file path=ppt/notesSlides/_rels/notesSlide110.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s://www.driadvocacy.org/victory-guatemala-right-live-community/"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i" TargetMode="External"/><Relationship Id="rId4" Type="http://schemas.openxmlformats.org/officeDocument/2006/relationships/hyperlink" Target="#_ENREF_30"/></Relationships>
</file>

<file path=ppt/notesSlides/_rels/notesSlide111.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s://www.driadvocacy.org/victory-guatemala-right-live-community/" TargetMode="External"/><Relationship Id="rId2" Type="http://schemas.openxmlformats.org/officeDocument/2006/relationships/slide" Target="../slides/slide111.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i" TargetMode="External"/><Relationship Id="rId4" Type="http://schemas.openxmlformats.org/officeDocument/2006/relationships/hyperlink" Target="#_ENREF_30"/></Relationships>
</file>

<file path=ppt/notesSlides/_rels/notesSlide112.xml.rels><?xml version="1.0" encoding="UTF-8" standalone="yes"?>
<Relationships xmlns="http://schemas.openxmlformats.org/package/2006/relationships"><Relationship Id="rId3" Type="http://schemas.openxmlformats.org/officeDocument/2006/relationships/hyperlink" Target="#_ENREF_32"/><Relationship Id="rId7" Type="http://schemas.openxmlformats.org/officeDocument/2006/relationships/hyperlink" Target="http://tbinternet.ohchr.org/_layouts/treatybodyexternal/SessionDetails1.aspx?SessionID=1204&amp;Lang=en" TargetMode="External"/><Relationship Id="rId2" Type="http://schemas.openxmlformats.org/officeDocument/2006/relationships/slide" Target="../slides/slide112.xml"/><Relationship Id="rId1" Type="http://schemas.openxmlformats.org/officeDocument/2006/relationships/notesMaster" Target="../notesMasters/notesMaster1.xml"/><Relationship Id="rId6" Type="http://schemas.openxmlformats.org/officeDocument/2006/relationships/hyperlink" Target="http://tbinternet.ohchr.org/_layouts/treatybodyexternal/Download.aspx?symbolno=INT/CRPD/ICO/HTI/27387&amp;Lang=en" TargetMode="External"/><Relationship Id="rId5" Type="http://schemas.openxmlformats.org/officeDocument/2006/relationships/hyperlink" Target="#_ENREF_33"/><Relationship Id="rId4" Type="http://schemas.openxmlformats.org/officeDocument/2006/relationships/hyperlink" Target="http://www.globaldisabilityrightsnow.org/" TargetMode="External"/></Relationships>
</file>

<file path=ppt/notesSlides/_rels/notesSlide113.xml.rels><?xml version="1.0" encoding="UTF-8" standalone="yes"?>
<Relationships xmlns="http://schemas.openxmlformats.org/package/2006/relationships"><Relationship Id="rId3" Type="http://schemas.openxmlformats.org/officeDocument/2006/relationships/hyperlink" Target="#_ENREF_32"/><Relationship Id="rId7" Type="http://schemas.openxmlformats.org/officeDocument/2006/relationships/hyperlink" Target="http://tbinternet.ohchr.org/_layouts/treatybodyexternal/SessionDetails1.aspx?SessionID=1204&amp;Lang=en" TargetMode="External"/><Relationship Id="rId2" Type="http://schemas.openxmlformats.org/officeDocument/2006/relationships/slide" Target="../slides/slide113.xml"/><Relationship Id="rId1" Type="http://schemas.openxmlformats.org/officeDocument/2006/relationships/notesMaster" Target="../notesMasters/notesMaster1.xml"/><Relationship Id="rId6" Type="http://schemas.openxmlformats.org/officeDocument/2006/relationships/hyperlink" Target="http://tbinternet.ohchr.org/_layouts/treatybodyexternal/Download.aspx?symbolno=INT/CRPD/ICO/HTI/27387&amp;Lang=en" TargetMode="External"/><Relationship Id="rId5" Type="http://schemas.openxmlformats.org/officeDocument/2006/relationships/hyperlink" Target="#_ENREF_33"/><Relationship Id="rId4" Type="http://schemas.openxmlformats.org/officeDocument/2006/relationships/hyperlink" Target="http://www.globaldisabilityrightsnow.org/" TargetMode="External"/></Relationships>
</file>

<file path=ppt/notesSlides/_rels/notesSlide1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_ENREF_36"/><Relationship Id="rId2" Type="http://schemas.openxmlformats.org/officeDocument/2006/relationships/slide" Target="../slides/slide115.xml"/><Relationship Id="rId1" Type="http://schemas.openxmlformats.org/officeDocument/2006/relationships/notesMaster" Target="../notesMasters/notesMaster1.xml"/><Relationship Id="rId6" Type="http://schemas.openxmlformats.org/officeDocument/2006/relationships/image" Target="../media/image20.png"/><Relationship Id="rId5" Type="http://schemas.openxmlformats.org/officeDocument/2006/relationships/hyperlink" Target="https://qualityrightsgujarat.wordpress.com/about/" TargetMode="External"/><Relationship Id="rId4" Type="http://schemas.openxmlformats.org/officeDocument/2006/relationships/hyperlink" Target="http://www.who.int/mental_health/policy/quality_rights/en" TargetMode="External"/></Relationships>
</file>

<file path=ppt/notesSlides/_rels/notesSlide116.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3" Type="http://schemas.openxmlformats.org/officeDocument/2006/relationships/hyperlink" Target="#_ENREF_39"/><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22.xml"/><Relationship Id="rId1" Type="http://schemas.openxmlformats.org/officeDocument/2006/relationships/notesMaster" Target="../notesMasters/notesMaster1.xml"/><Relationship Id="rId4" Type="http://schemas.openxmlformats.org/officeDocument/2006/relationships/hyperlink" Target="https://www.seemescotland.org/" TargetMode="External"/></Relationships>
</file>

<file path=ppt/notesSlides/_rels/notesSlide123.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123.xml"/><Relationship Id="rId1" Type="http://schemas.openxmlformats.org/officeDocument/2006/relationships/notesMaster" Target="../notesMasters/notesMaster1.xml"/><Relationship Id="rId4" Type="http://schemas.openxmlformats.org/officeDocument/2006/relationships/hyperlink" Target="https://www.seemescotland.org/" TargetMode="Externa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ENREF_6"/></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ikiciv.org.rs/images/8/89/An_Introduction_to_Advocacy.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repositorio.cepal.org/bitstream/handle/11362/5043/1/S2011963_en.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_ENREF_10"/><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absoluteprohibition.org/"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peoplesmentalhealthreport.co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_ENREF_14"/></Relationships>
</file>

<file path=ppt/notesSlides/_rels/notesSlide44.xml.rels><?xml version="1.0" encoding="UTF-8" standalone="yes"?>
<Relationships xmlns="http://schemas.openxmlformats.org/package/2006/relationships"><Relationship Id="rId3" Type="http://schemas.openxmlformats.org/officeDocument/2006/relationships/hyperlink" Target="#_ENREF_5"/><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_ENREF_15"/><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bm.ie/A-letter-to-the-Editor-of-the-Irish-Times--510367.php"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mencap.org.uk/blog/why-im-supporting-mencap"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un.org/en/events/disabilitiesday/"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_ENREF_20"/><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_ENREF_21"/><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mindfreedom.org/"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igotbetter.org/abou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_ENREF_24"/><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mdac.org/sites/mdac.org/files/mdac_kenya_legal_capacity_press_release_1apr2014_1.pdf" TargetMode="External"/><Relationship Id="rId5" Type="http://schemas.openxmlformats.org/officeDocument/2006/relationships/hyperlink" Target="#_ENREF_25"/><Relationship Id="rId4" Type="http://schemas.openxmlformats.org/officeDocument/2006/relationships/hyperlink" Target="http://www.who.int/mediacentre/news/releases/2010/mental_disabilities_20100916/en/"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_ENREF_11"/><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_ENREF_26"/></Relationships>
</file>

<file path=ppt/notesSlides/_rels/notesSlide64.xml.rels><?xml version="1.0" encoding="UTF-8" standalone="yes"?>
<Relationships xmlns="http://schemas.openxmlformats.org/package/2006/relationships"><Relationship Id="rId3" Type="http://schemas.openxmlformats.org/officeDocument/2006/relationships/hyperlink" Target="#_ENREF_27"/><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_ENREF_28"/><Relationship Id="rId4" Type="http://schemas.openxmlformats.org/officeDocument/2006/relationships/hyperlink" Target="http://inclusion-international.org/wp-content/uploads/2014/06/Independent-But-Not-Alone.pdf"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_ENREF_29"/><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ENREF_29"/><Relationship Id="rId7" Type="http://schemas.openxmlformats.org/officeDocument/2006/relationships/hyperlink" Target="http://www.driadvocacy.org/inter-american-commission-on-human-rights-orders-guatemala-to-protect-children-and-adults-from-abuses-in-psychiatric-facility/"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_ENREF_31"/><Relationship Id="rId5" Type="http://schemas.openxmlformats.org/officeDocument/2006/relationships/hyperlink" Target="http://www.mdac.org/en/content/europes-highest-human-rights-court-holds-russia-violated-rights-man-mental-health-disability" TargetMode="External"/><Relationship Id="rId4" Type="http://schemas.openxmlformats.org/officeDocument/2006/relationships/hyperlink" Target="http://mdac.org/en/what-we-do/strategic_litigation"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8" Type="http://schemas.openxmlformats.org/officeDocument/2006/relationships/hyperlink" Target="http://tbinternet.ohchr.org/_layouts/treatybodyexternal/SessionDetails1.aspx?SessionID=1204&amp;Lang=en" TargetMode="External"/><Relationship Id="rId3" Type="http://schemas.openxmlformats.org/officeDocument/2006/relationships/hyperlink" Target="#_ENREF_32"/><Relationship Id="rId7" Type="http://schemas.openxmlformats.org/officeDocument/2006/relationships/hyperlink" Target="http://tbinternet.ohchr.org/_layouts/treatybodyexternal/Download.aspx?symbolno=INT/CRPD/ICO/HTI/27387&amp;Lang=en"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disabilityrightsfund.org/our-impact/our-stories-of-change/haitian-dpos-dialogue-crpd-committee" TargetMode="External"/><Relationship Id="rId5" Type="http://schemas.openxmlformats.org/officeDocument/2006/relationships/hyperlink" Target="#_ENREF_33"/><Relationship Id="rId4" Type="http://schemas.openxmlformats.org/officeDocument/2006/relationships/hyperlink" Target="http://tbinternet.ohchr.org/_layouts/treatybodyexternal/SessionDetails1.aspx?SessionID=773&amp;Lang=e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_ENREF_34"/><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_ENREF_35"/><Relationship Id="rId7" Type="http://schemas.openxmlformats.org/officeDocument/2006/relationships/hyperlink" Target="http://www.who.int/mental_health/policy/quality_rights/en"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qualityrightsgujarat.wordpress.com/about/" TargetMode="External"/><Relationship Id="rId5" Type="http://schemas.openxmlformats.org/officeDocument/2006/relationships/hyperlink" Target="#_ENREF_36"/><Relationship Id="rId4" Type="http://schemas.openxmlformats.org/officeDocument/2006/relationships/hyperlink" Target="http://www.cbm.org/New-resources-on-Agenda-2030-and-the-CRPD-501728.php" TargetMode="Externa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8" Type="http://schemas.openxmlformats.org/officeDocument/2006/relationships/hyperlink" Target="http://www.mindfreedom.org/personal-stories/braunbeate" TargetMode="External"/><Relationship Id="rId3" Type="http://schemas.openxmlformats.org/officeDocument/2006/relationships/hyperlink" Target="#_ENREF_37"/><Relationship Id="rId7" Type="http://schemas.openxmlformats.org/officeDocument/2006/relationships/hyperlink" Target="#_ENREF_39"/><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mdac.info/en/kenya" TargetMode="External"/><Relationship Id="rId5" Type="http://schemas.openxmlformats.org/officeDocument/2006/relationships/hyperlink" Target="#_ENREF_38"/><Relationship Id="rId4" Type="http://schemas.openxmlformats.org/officeDocument/2006/relationships/hyperlink" Target="http://www.dementiaallianceinternational.org/dementia-new-world-kate-swaffer/"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_ENREF_40"/><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_ENREF_2"/></Relationships>
</file>

<file path=ppt/notesSlides/_rels/notesSlide80.xml.rels><?xml version="1.0" encoding="UTF-8" standalone="yes"?>
<Relationships xmlns="http://schemas.openxmlformats.org/package/2006/relationships"><Relationship Id="rId3" Type="http://schemas.openxmlformats.org/officeDocument/2006/relationships/hyperlink" Target="#_ENREF_7"/><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ikiciv.org.rs/images/8/89/An_Introduction_to_Advocacy.pdf"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inclusion-international.org/self-advocacy-2/" TargetMode="External"/><Relationship Id="rId5" Type="http://schemas.openxmlformats.org/officeDocument/2006/relationships/hyperlink" Target="#_ENREF_4"/><Relationship Id="rId4" Type="http://schemas.openxmlformats.org/officeDocument/2006/relationships/hyperlink" Target="https://www.facebook.com/PANPPD/" TargetMode="External"/></Relationships>
</file>

<file path=ppt/notesSlides/_rels/notesSlide84.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http://inclusion-international.org/self-advocacy-2/" TargetMode="External"/><Relationship Id="rId5" Type="http://schemas.openxmlformats.org/officeDocument/2006/relationships/hyperlink" Target="#_ENREF_4"/><Relationship Id="rId4" Type="http://schemas.openxmlformats.org/officeDocument/2006/relationships/hyperlink" Target="https://www.facebook.com/PANPPD/" TargetMode="External"/></Relationships>
</file>

<file path=ppt/notesSlides/_rels/notesSlide85.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inclusion-international.org/self-advocacy-2/" TargetMode="External"/><Relationship Id="rId5" Type="http://schemas.openxmlformats.org/officeDocument/2006/relationships/hyperlink" Target="#_ENREF_4"/><Relationship Id="rId4" Type="http://schemas.openxmlformats.org/officeDocument/2006/relationships/hyperlink" Target="https://www.facebook.com/PANPPD/" TargetMode="Externa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88.xml"/><Relationship Id="rId1" Type="http://schemas.openxmlformats.org/officeDocument/2006/relationships/notesMaster" Target="../notesMasters/notesMaster1.xml"/><Relationship Id="rId4" Type="http://schemas.openxmlformats.org/officeDocument/2006/relationships/hyperlink" Target="https://repositorio.cepal.org/bitstream/handle/11362/5043/1/S2011963_en.pdf" TargetMode="External"/></Relationships>
</file>

<file path=ppt/notesSlides/_rels/notesSlide89.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s://repositorio.cepal.org/bitstream/handle/11362/5043/1/S2011963_en.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slide" Target="../slides/slide90.xml"/><Relationship Id="rId1" Type="http://schemas.openxmlformats.org/officeDocument/2006/relationships/notesMaster" Target="../notesMasters/notesMaster1.xml"/><Relationship Id="rId4" Type="http://schemas.openxmlformats.org/officeDocument/2006/relationships/hyperlink" Target="https://repositorio.cepal.org/bitstream/handle/11362/5043/1/S2011963_en.pdf" TargetMode="Externa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s://www.youtube.com/watch?v=bhvRsSm4KHw" TargetMode="External"/><Relationship Id="rId5" Type="http://schemas.openxmlformats.org/officeDocument/2006/relationships/hyperlink" Target="http://www.chrusp.org/" TargetMode="External"/><Relationship Id="rId4" Type="http://schemas.openxmlformats.org/officeDocument/2006/relationships/hyperlink" Target="http://absoluteprohibition.org/" TargetMode="Externa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slide" Target="../slides/slide92.xml"/><Relationship Id="rId1" Type="http://schemas.openxmlformats.org/officeDocument/2006/relationships/notesMaster" Target="../notesMasters/notesMaster1.xml"/><Relationship Id="rId6" Type="http://schemas.openxmlformats.org/officeDocument/2006/relationships/hyperlink" Target="https://www.youtube.com/watch?v=bhvRsSm4KHw" TargetMode="External"/><Relationship Id="rId5" Type="http://schemas.openxmlformats.org/officeDocument/2006/relationships/hyperlink" Target="http://www.chrusp.org/" TargetMode="External"/><Relationship Id="rId4" Type="http://schemas.openxmlformats.org/officeDocument/2006/relationships/hyperlink" Target="http://absoluteprohibition.org/" TargetMode="Externa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www.peoplesmentalhealthreport.com/"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www.peoplesmentalhealthreport.com/" TargetMode="External"/><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_ENREF_13"/></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9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99.xml.rels><?xml version="1.0" encoding="UTF-8" standalone="yes"?>
<Relationships xmlns="http://schemas.openxmlformats.org/package/2006/relationships"><Relationship Id="rId3" Type="http://schemas.openxmlformats.org/officeDocument/2006/relationships/hyperlink" Target="#_ENREF_22"/><Relationship Id="rId7" Type="http://schemas.openxmlformats.org/officeDocument/2006/relationships/image" Target="../media/image16.png"/><Relationship Id="rId2" Type="http://schemas.openxmlformats.org/officeDocument/2006/relationships/slide" Target="../slides/slide99.xml"/><Relationship Id="rId1" Type="http://schemas.openxmlformats.org/officeDocument/2006/relationships/notesMaster" Target="../notesMasters/notesMaster1.xml"/><Relationship Id="rId6" Type="http://schemas.openxmlformats.org/officeDocument/2006/relationships/hyperlink" Target="http://igotbetter.org/" TargetMode="External"/><Relationship Id="rId5" Type="http://schemas.openxmlformats.org/officeDocument/2006/relationships/hyperlink" Target="http://www.mindfreedom.org/" TargetMode="External"/><Relationship Id="rId4" Type="http://schemas.openxmlformats.org/officeDocument/2006/relationships/hyperlink" Target="#_ENREF_23"/></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4026B6-B2B5-46C7-A32C-FE888EB50862}" type="slidenum">
              <a:rPr lang="x-none" smtClean="0"/>
              <a:t>1</a:t>
            </a:fld>
            <a:endParaRPr lang="x-none"/>
          </a:p>
        </p:txBody>
      </p:sp>
    </p:spTree>
    <p:extLst>
      <p:ext uri="{BB962C8B-B14F-4D97-AF65-F5344CB8AC3E}">
        <p14:creationId xmlns:p14="http://schemas.microsoft.com/office/powerpoint/2010/main" val="42177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393700"/>
            <a:ext cx="4575175" cy="2574925"/>
          </a:xfrm>
        </p:spPr>
      </p:sp>
      <p:sp>
        <p:nvSpPr>
          <p:cNvPr id="3" name="Notes Placeholder 2"/>
          <p:cNvSpPr>
            <a:spLocks noGrp="1"/>
          </p:cNvSpPr>
          <p:nvPr>
            <p:ph type="body" idx="1"/>
          </p:nvPr>
        </p:nvSpPr>
        <p:spPr>
          <a:xfrm>
            <a:off x="533176" y="3187408"/>
            <a:ext cx="5594734" cy="5510901"/>
          </a:xfrm>
        </p:spPr>
        <p:txBody>
          <a:bodyPr/>
          <a:lstStyle/>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module describes the process of designing and running an advocacy campaign to promote the human rights of people with psychosocial, intellectual or cognitive disabilities.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provides guidance on developing campaign goals and activities, identifying key stakeholders and target groups, taking action and, finally, monitoring and evaluating the advocacy campaign’s effectiveness.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includes a discussion on the challenges that may arise as a campaign is being developed and put into action.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are many different approaches to advocacy. Some organizations may try to build alliances and consensus among different people with psychosocial, intellectual or cognitive disabilities and their allies while others may keep a very strong line of advocacy and not seek consensus at all.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Both approaches can be highly effective in achieving change. Furthermore, some advocacy organizations, including grassroots organizations, may not do advocacy in a linear and structured manner as described in this module.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can be developed as a fluid and flexible process, responding and advocating on issues and needs as they arise. This may be equally effective. </a:t>
            </a: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Positive outcomes that can be achieved through advocacy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4000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prioritization of the rights of persons with psychosocial, </a:t>
            </a:r>
            <a:r>
              <a:rPr lang="en-US" dirty="0">
                <a:solidFill>
                  <a:srgbClr val="000000"/>
                </a:solidFill>
                <a:latin typeface="Calibri" panose="020F0502020204030204" pitchFamily="34" charset="0"/>
                <a:ea typeface="MS Mincho" panose="02020609040205080304" pitchFamily="49" charset="-128"/>
                <a:cs typeface="Calibri" panose="020F0502020204030204" pitchFamily="34" charset="0"/>
              </a:rPr>
              <a:t>intellectual or cognitive disabilities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on government agendas.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alignment of policies, plans, and laws with international human rights standards.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000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Ensuring that human rights and quality issues are at the core of mental health and social services.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a:t>
            </a:fld>
            <a:endParaRPr lang="x-none"/>
          </a:p>
        </p:txBody>
      </p:sp>
    </p:spTree>
    <p:extLst>
      <p:ext uri="{BB962C8B-B14F-4D97-AF65-F5344CB8AC3E}">
        <p14:creationId xmlns:p14="http://schemas.microsoft.com/office/powerpoint/2010/main" val="26250204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7388" y="239713"/>
            <a:ext cx="2714625" cy="1527175"/>
          </a:xfrm>
        </p:spPr>
      </p:sp>
      <p:sp>
        <p:nvSpPr>
          <p:cNvPr id="3" name="Notes Placeholder 2"/>
          <p:cNvSpPr>
            <a:spLocks noGrp="1"/>
          </p:cNvSpPr>
          <p:nvPr>
            <p:ph type="body" idx="1"/>
          </p:nvPr>
        </p:nvSpPr>
        <p:spPr>
          <a:xfrm>
            <a:off x="273792" y="1949952"/>
            <a:ext cx="6168369" cy="7751080"/>
          </a:xfrm>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8. Examples of working with the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1: Advocacy campaign for social participation of people with intellectual disabilities, Lebanon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Lebanese Association for Self-Advocacy (LASA) is a family and self-advocacy organization in Lebanon that works to defend and promote t</a:t>
            </a:r>
            <a:r>
              <a:rPr lang="en-GB" b="1" i="1" dirty="0">
                <a:latin typeface="Calibri" panose="020F0502020204030204" pitchFamily="34" charset="0"/>
                <a:ea typeface="SimSun" panose="02010600030101010101" pitchFamily="2" charset="-122"/>
                <a:cs typeface="Calibri" panose="020F0502020204030204" pitchFamily="34" charset="0"/>
              </a:rPr>
              <a:t>he </a:t>
            </a:r>
            <a:r>
              <a:rPr lang="en-GB" dirty="0">
                <a:latin typeface="Calibri" panose="020F0502020204030204" pitchFamily="34" charset="0"/>
                <a:ea typeface="SimSun" panose="02010600030101010101" pitchFamily="2" charset="-122"/>
                <a:cs typeface="Calibri" panose="020F0502020204030204" pitchFamily="34" charset="0"/>
              </a:rPr>
              <a:t>rights of people with disabilities. As part of an advocacy campaign, LASA produced a series of short films under the name </a:t>
            </a:r>
            <a:r>
              <a:rPr lang="en-GB" i="1" dirty="0">
                <a:latin typeface="Calibri" panose="020F0502020204030204" pitchFamily="34" charset="0"/>
                <a:ea typeface="SimSun" panose="02010600030101010101" pitchFamily="2" charset="-122"/>
                <a:cs typeface="Calibri" panose="020F0502020204030204" pitchFamily="34" charset="0"/>
              </a:rPr>
              <a:t>Media Serving Disability</a:t>
            </a:r>
            <a:r>
              <a:rPr lang="en-GB" dirty="0">
                <a:latin typeface="Calibri" panose="020F0502020204030204" pitchFamily="34" charset="0"/>
                <a:ea typeface="SimSun" panose="02010600030101010101" pitchFamily="2" charset="-122"/>
                <a:cs typeface="Calibri" panose="020F0502020204030204" pitchFamily="34" charset="0"/>
              </a:rPr>
              <a:t>. The films are based on the daily lives of people from the organization and were created to show civil society and organizations the need to promote social participation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For the video about living in community,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/d8ZVQfkYqOQ</a:t>
            </a:r>
            <a:r>
              <a:rPr lang="en-GB"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2: </a:t>
            </a: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I Got Better </a:t>
            </a: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campaign promotes hope in mental health through the media </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3" action="ppaction://hlinkfile" tooltip=",  #305">
                  <a:extLst>
                    <a:ext uri="{A12FA001-AC4F-418D-AE19-62706E023703}">
                      <ahyp:hlinkClr xmlns:ahyp="http://schemas.microsoft.com/office/drawing/2018/hyperlinkcolor" val="tx"/>
                    </a:ext>
                  </a:extLst>
                </a:hlinkClick>
              </a:rPr>
              <a:t>22</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4" action="ppaction://hlinkfile" tooltip=",  #306">
                  <a:extLst>
                    <a:ext uri="{A12FA001-AC4F-418D-AE19-62706E023703}">
                      <ahyp:hlinkClr xmlns:ahyp="http://schemas.microsoft.com/office/drawing/2018/hyperlinkcolor" val="tx"/>
                    </a:ext>
                  </a:extLst>
                </a:hlinkClick>
              </a:rPr>
              <a:t>23</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International's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aims to challenge the dominant narrative of hopelessness in mental health care by making stories of hope and mental wellness widely available through a variety of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The campaign collects personal videos, written stories and data to support its mission. With this collection of stories and evidence,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intends to spark a new dialogue in society about mental and emotional distress, moving from hopelessness and chronic illness to themes of resiliency, recovery, wellness and HOPE!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a:t>
            </a: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http://www.mindfreedom.org/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http://igotbetter.org/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100</a:t>
            </a:fld>
            <a:endParaRPr lang="x-none"/>
          </a:p>
        </p:txBody>
      </p:sp>
      <p:pic>
        <p:nvPicPr>
          <p:cNvPr id="5" name="Picture 4">
            <a:extLst>
              <a:ext uri="{FF2B5EF4-FFF2-40B4-BE49-F238E27FC236}">
                <a16:creationId xmlns:a16="http://schemas.microsoft.com/office/drawing/2014/main" id="{BC7D46E7-31E5-40E8-A451-C7689A4EE8B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98097" y="6999871"/>
            <a:ext cx="3801573" cy="1386552"/>
          </a:xfrm>
          <a:prstGeom prst="rect">
            <a:avLst/>
          </a:prstGeom>
        </p:spPr>
      </p:pic>
    </p:spTree>
    <p:extLst>
      <p:ext uri="{BB962C8B-B14F-4D97-AF65-F5344CB8AC3E}">
        <p14:creationId xmlns:p14="http://schemas.microsoft.com/office/powerpoint/2010/main" val="17003434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101</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102</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103</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8300" y="257175"/>
            <a:ext cx="3530600" cy="1987550"/>
          </a:xfrm>
        </p:spPr>
      </p:sp>
      <p:sp>
        <p:nvSpPr>
          <p:cNvPr id="3" name="Notes Placeholder 2"/>
          <p:cNvSpPr>
            <a:spLocks noGrp="1"/>
          </p:cNvSpPr>
          <p:nvPr>
            <p:ph type="body" idx="1"/>
          </p:nvPr>
        </p:nvSpPr>
        <p:spPr>
          <a:xfrm>
            <a:off x="273792" y="2493120"/>
            <a:ext cx="6239588" cy="7199282"/>
          </a:xfrm>
          <a:noFill/>
        </p:spPr>
        <p:txBody>
          <a:bodyPr/>
          <a:lstStyle/>
          <a:p>
            <a:pPr algn="just"/>
            <a:r>
              <a:rPr lang="en-GB" sz="1000" b="1" i="1" dirty="0">
                <a:solidFill>
                  <a:srgbClr val="44546A"/>
                </a:solidFill>
                <a:latin typeface="Calibri" panose="020F0502020204030204" pitchFamily="34" charset="0"/>
                <a:ea typeface="Times New Roman" panose="02020603050405020304" pitchFamily="18" charset="0"/>
                <a:cs typeface="Calibri" panose="020F0502020204030204" pitchFamily="34" charset="0"/>
              </a:rPr>
              <a:t>Handout 9. Examples of press/media releases (1)</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b="1" dirty="0">
                <a:solidFill>
                  <a:srgbClr val="44546A"/>
                </a:solidFill>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b="1" dirty="0">
                <a:latin typeface="Calibri" panose="020F0502020204030204" pitchFamily="34" charset="0"/>
                <a:ea typeface="Times New Roman" panose="02020603050405020304" pitchFamily="18" charset="0"/>
                <a:cs typeface="Calibri" panose="020F0502020204030204" pitchFamily="34" charset="0"/>
              </a:rPr>
              <a:t>Example 1: Extract from: WHO urges development programmes to INCLUDE people with psychosocial disabilities </a:t>
            </a:r>
            <a:r>
              <a:rPr lang="en-GB" sz="1000" b="1" i="1" dirty="0">
                <a:latin typeface="Calibri" panose="020F0502020204030204" pitchFamily="34" charset="0"/>
                <a:ea typeface="Times New Roman" panose="02020603050405020304" pitchFamily="18" charset="0"/>
                <a:cs typeface="Calibri" panose="020F0502020204030204" pitchFamily="34" charset="0"/>
              </a:rPr>
              <a:t>(</a:t>
            </a:r>
            <a:r>
              <a:rPr lang="en-GB" sz="1000"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 2010 #307"/>
              </a:rPr>
              <a:t>24</a:t>
            </a:r>
            <a:r>
              <a:rPr lang="en-GB" sz="1000" b="1" i="1" dirty="0">
                <a:latin typeface="Calibri" panose="020F0502020204030204" pitchFamily="34" charset="0"/>
                <a:ea typeface="Times New Roman" panose="02020603050405020304" pitchFamily="18" charset="0"/>
                <a:cs typeface="Calibri" panose="020F0502020204030204" pitchFamily="34" charset="0"/>
              </a:rPr>
              <a: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People with psychosocial disabilities are among the most marginalized groups in developing countries. Even though development actors have pledged to focus their work on the most vulnerable in a community, many programmes continue to ignore and exclude this vulnerable group.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This is the message of a new World Health Organization (WHO) report on mental health and development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i="1" dirty="0">
                <a:latin typeface="Calibri" panose="020F0502020204030204" pitchFamily="34" charset="0"/>
                <a:ea typeface="Times New Roman" panose="02020603050405020304" pitchFamily="18" charset="0"/>
                <a:cs typeface="Calibri" panose="020F0502020204030204" pitchFamily="34" charset="0"/>
              </a:rPr>
              <a:t> Targeting people with psychosocial disabilities as a vulnerable group</a:t>
            </a:r>
            <a:r>
              <a:rPr lang="en-GB" sz="1000" dirty="0">
                <a:latin typeface="Calibri" panose="020F0502020204030204" pitchFamily="34" charset="0"/>
                <a:ea typeface="Times New Roman" panose="02020603050405020304" pitchFamily="18" charset="0"/>
                <a:cs typeface="Calibri" panose="020F0502020204030204" pitchFamily="34" charset="0"/>
              </a:rPr>
              <a:t> </a:t>
            </a:r>
            <a:r>
              <a:rPr lang="en-GB"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GB" sz="1000" dirty="0">
                <a:latin typeface="Calibri" panose="020F0502020204030204" pitchFamily="34" charset="0"/>
                <a:ea typeface="Times New Roman" panose="02020603050405020304" pitchFamily="18" charset="0"/>
                <a:cs typeface="Calibri" panose="020F0502020204030204" pitchFamily="34" charset="0"/>
              </a:rPr>
              <a:t> which is being launched today at the United Nations in New York.</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According to the report, the majority of development and poverty alleviation programmes do not reach persons with psychosocial disabilities. For example, between 75% and 85% do not have access to any form of mental health treatment. Psychosocial disabilities are associated with rates of unemployment as high as 90%. Furthermore, people are not provided with educational and vocational opportunities to meet their full potential.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"A greater attention from the development community is needed to reverse this situation," says Dr Ala </a:t>
            </a:r>
            <a:r>
              <a:rPr lang="en-GB" sz="1000" dirty="0" err="1">
                <a:latin typeface="Calibri" panose="020F0502020204030204" pitchFamily="34" charset="0"/>
                <a:ea typeface="Times New Roman" panose="02020603050405020304" pitchFamily="18" charset="0"/>
                <a:cs typeface="Calibri" panose="020F0502020204030204" pitchFamily="34" charset="0"/>
              </a:rPr>
              <a:t>Alwan</a:t>
            </a:r>
            <a:r>
              <a:rPr lang="en-GB" sz="1000" dirty="0">
                <a:latin typeface="Calibri" panose="020F0502020204030204" pitchFamily="34" charset="0"/>
                <a:ea typeface="Times New Roman" panose="02020603050405020304" pitchFamily="18" charset="0"/>
                <a:cs typeface="Calibri" panose="020F0502020204030204" pitchFamily="34" charset="0"/>
              </a:rPr>
              <a:t>, Assistant Director-General for Non-Communicable Diseases and Mental Health at WHO. "The lack of visibility, voice and power of people with mental and psychosocial disabilities means that an extra effort needs to be made to reach out to and involve them more directly in development programmes."</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report calls for development actors to address the needs of people with psychosocial disabilities in development work by: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Recognizing the vulnerability of this group and including them in all development initiatives.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Including people with psychosocial disabilities in income-generating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providing social and disability benefits.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Involving people with psychosocial disabilities in the design of development </a:t>
            </a:r>
            <a:r>
              <a:rPr lang="en-US" sz="1000"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programmes</a:t>
            </a: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and projects.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Incorporating human rights protections in national policies and laws.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Improving social services for people with psychosocial disabilities.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indent="-457200">
              <a:spcBef>
                <a:spcPts val="0"/>
              </a:spcBef>
              <a:spcAft>
                <a:spcPts val="0"/>
              </a:spcAft>
              <a:tabLst>
                <a:tab pos="228600" algn="l"/>
                <a:tab pos="457200" algn="l"/>
              </a:tabLst>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WHO is working jointly with the United Nations Department of Economic and Social Affairs (UNDESA) in order to integrate mental health into the development agenda and programmes at national level.</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sz="1000" dirty="0">
                <a:latin typeface="Calibri" panose="020F0502020204030204" pitchFamily="34" charset="0"/>
                <a:ea typeface="Times New Roman" panose="02020603050405020304" pitchFamily="18" charset="0"/>
                <a:cs typeface="Calibri" panose="020F0502020204030204" pitchFamily="34" charset="0"/>
              </a:rPr>
              <a:t>"We need to break down the barriers that continue to exclude persons with mental or psychosocial disabilities," says Mr Sha </a:t>
            </a:r>
            <a:r>
              <a:rPr lang="en-GB" sz="1000" dirty="0" err="1">
                <a:latin typeface="Calibri" panose="020F0502020204030204" pitchFamily="34" charset="0"/>
                <a:ea typeface="Times New Roman" panose="02020603050405020304" pitchFamily="18" charset="0"/>
                <a:cs typeface="Calibri" panose="020F0502020204030204" pitchFamily="34" charset="0"/>
              </a:rPr>
              <a:t>Zukang</a:t>
            </a:r>
            <a:r>
              <a:rPr lang="en-GB" sz="1000" dirty="0">
                <a:latin typeface="Calibri" panose="020F0502020204030204" pitchFamily="34" charset="0"/>
                <a:ea typeface="Times New Roman" panose="02020603050405020304" pitchFamily="18" charset="0"/>
                <a:cs typeface="Calibri" panose="020F0502020204030204" pitchFamily="34" charset="0"/>
              </a:rPr>
              <a:t>, Under-Secretary General of UNDESA. "In order for them to have access to better opportunities and to benefit from the fruits of development, they must also be involved in the design of policies and programmes related to development."</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000" dirty="0">
                <a:latin typeface="Calibri" panose="020F0502020204030204" pitchFamily="34" charset="0"/>
                <a:ea typeface="Times New Roman" panose="02020603050405020304" pitchFamily="18" charset="0"/>
                <a:cs typeface="Calibri" panose="020F0502020204030204" pitchFamily="34" charset="0"/>
              </a:rPr>
              <a:t>The WHO report stresses that, by investing in people with psychosocial disabilities, development outcomes can be improved.</a:t>
            </a:r>
            <a:endParaRPr lang="x-none" sz="10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i="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104</a:t>
            </a:fld>
            <a:endParaRPr lang="x-none"/>
          </a:p>
        </p:txBody>
      </p:sp>
    </p:spTree>
    <p:extLst>
      <p:ext uri="{BB962C8B-B14F-4D97-AF65-F5344CB8AC3E}">
        <p14:creationId xmlns:p14="http://schemas.microsoft.com/office/powerpoint/2010/main" val="1529238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228600"/>
            <a:ext cx="2259012" cy="1271588"/>
          </a:xfrm>
        </p:spPr>
      </p:sp>
      <p:sp>
        <p:nvSpPr>
          <p:cNvPr id="3" name="Notes Placeholder 2"/>
          <p:cNvSpPr>
            <a:spLocks noGrp="1"/>
          </p:cNvSpPr>
          <p:nvPr>
            <p:ph type="body" idx="1"/>
          </p:nvPr>
        </p:nvSpPr>
        <p:spPr>
          <a:xfrm>
            <a:off x="172922" y="1499028"/>
            <a:ext cx="6398099" cy="8284105"/>
          </a:xfrm>
          <a:noFill/>
        </p:spPr>
        <p:txBody>
          <a:bodyPr/>
          <a:lstStyle/>
          <a:p>
            <a:pPr algn="just"/>
            <a:r>
              <a:rPr lang="en-GB" sz="1000" b="1" dirty="0">
                <a:latin typeface="Calibri" panose="020F0502020204030204" pitchFamily="34" charset="0"/>
                <a:ea typeface="SimSun" panose="02010600030101010101" pitchFamily="2" charset="-122"/>
                <a:cs typeface="Calibri" panose="020F0502020204030204" pitchFamily="34" charset="0"/>
              </a:rPr>
              <a:t>Handout 10. Examples of using e-advocacy and social media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sz="1000" b="1" i="1" dirty="0">
                <a:latin typeface="Calibri" panose="020F0502020204030204" pitchFamily="34" charset="0"/>
                <a:ea typeface="SimSun" panose="02010600030101010101" pitchFamily="2" charset="-122"/>
                <a:cs typeface="Calibri" panose="020F0502020204030204" pitchFamily="34" charset="0"/>
              </a:rPr>
              <a:t>Right to Decide</a:t>
            </a:r>
            <a:r>
              <a:rPr lang="en-GB" sz="1000" b="1" dirty="0">
                <a:latin typeface="Calibri" panose="020F0502020204030204" pitchFamily="34" charset="0"/>
                <a:ea typeface="SimSun" panose="02010600030101010101" pitchFamily="2" charset="-122"/>
                <a:cs typeface="Calibri" panose="020F0502020204030204" pitchFamily="34" charset="0"/>
              </a:rPr>
              <a:t>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4 #61">
                  <a:extLst>
                    <a:ext uri="{A12FA001-AC4F-418D-AE19-62706E023703}">
                      <ahyp:hlinkClr xmlns:ahyp="http://schemas.microsoft.com/office/drawing/2018/hyperlinkcolor" val="tx"/>
                    </a:ext>
                  </a:extLst>
                </a:hlinkClick>
              </a:rPr>
              <a:t>27</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the international network of people with intellectual disabilities and their families advocating for the human rights of people with intellectual disabilities worldwide. Inclusion International envisions a world “where people with intellectual disabilities and their families can equally participate and be valued in all aspects of community life”.</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a part of this vision, Inclusion International works to develop strategies to raise awareness of key issues affecting the lives of people with intellectual disabilities and their families. Through campaigns and global reports Inclusion International has enabled the voices of people with intellectual disabilities, and their families, to be heard on issues such as poverty, education and community inclusion.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launched a global campaign on the Right to Decide, which has been an important tool for advancing policy change and awareness at the national and global levels on article 12 of the CRPD which asserts that – with support – all people with intellectual disabilities are able to make decisions and have control of their lives.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part of this global campaign on the Right to Decide, Inclusion International created a video on YouTube to raise awareness of the campaign’s goals and priority issues for promoting the human rights of people with intellectual disabilities. </a:t>
            </a:r>
            <a:endParaRPr lang="x-none" sz="1000" dirty="0">
              <a:latin typeface="Calibri" panose="020F0502020204030204" pitchFamily="34" charset="0"/>
              <a:ea typeface="SimSun" panose="02010600030101010101" pitchFamily="2" charset="-122"/>
              <a:cs typeface="Calibri" panose="020F0502020204030204" pitchFamily="34" charset="0"/>
            </a:endParaRPr>
          </a:p>
          <a:p>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US" sz="1000" dirty="0"/>
              <a:t>https://</a:t>
            </a:r>
            <a:r>
              <a:rPr lang="en-US" sz="1000" dirty="0" err="1"/>
              <a:t>youtu.be</a:t>
            </a:r>
            <a:r>
              <a:rPr lang="en-US" sz="1000" dirty="0"/>
              <a:t>/FdBwmE8dEhY (accessed 12 April 2019)</a:t>
            </a:r>
          </a:p>
          <a:p>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2: </a:t>
            </a:r>
            <a:r>
              <a:rPr lang="en-GB" sz="1000" b="1" i="1" dirty="0">
                <a:latin typeface="Calibri" panose="020F0502020204030204" pitchFamily="34" charset="0"/>
                <a:ea typeface="SimSun" panose="02010600030101010101" pitchFamily="2" charset="-122"/>
                <a:cs typeface="Calibri" panose="020F0502020204030204" pitchFamily="34" charset="0"/>
              </a:rPr>
              <a:t>Breaking the Chains, </a:t>
            </a:r>
            <a:r>
              <a:rPr lang="en-GB" sz="1000"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Colucci,  #309">
                  <a:extLst>
                    <a:ext uri="{A12FA001-AC4F-418D-AE19-62706E023703}">
                      <ahyp:hlinkClr xmlns:ahyp="http://schemas.microsoft.com/office/drawing/2018/hyperlinkcolor" val="tx"/>
                    </a:ext>
                  </a:extLst>
                </a:hlinkClick>
              </a:rPr>
              <a:t>28</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is an ethnographic photo/film documentary project about human rights violations against people with psychosocial disabilities.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depicts the use of physical restraint and confinement of people with psychosocial disabilities in Indonesia, a practice known as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this country but widespread also in other low</a:t>
            </a:r>
            <a:r>
              <a:rPr lang="en"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 sz="1000" dirty="0">
                <a:latin typeface="Calibri" panose="020F0502020204030204" pitchFamily="34" charset="0"/>
                <a:ea typeface="Times New Roman" panose="02020603050405020304" pitchFamily="18" charset="0"/>
                <a:cs typeface="Calibri" panose="020F0502020204030204" pitchFamily="34" charset="0"/>
              </a:rPr>
              <a:t>middle-income countries.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This campaign contributes to an understanding of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the reasons behind its practice, the issues that must be overcome, and the social and political activism needed to eradicate this form of human rights abuse in countries all over the world.</a:t>
            </a:r>
            <a:r>
              <a:rPr lang="en" sz="1000" i="1" dirty="0">
                <a:latin typeface="Calibri" panose="020F0502020204030204" pitchFamily="34" charset="0"/>
                <a:ea typeface="Times New Roman" panose="02020603050405020304" pitchFamily="18" charset="0"/>
                <a:cs typeface="Calibri" panose="020F0502020204030204" pitchFamily="34" charset="0"/>
              </a:rPr>
              <a:t> </a:t>
            </a:r>
            <a:r>
              <a:rPr lang="en" sz="1000" dirty="0">
                <a:latin typeface="Calibri" panose="020F0502020204030204" pitchFamily="34" charset="0"/>
                <a:ea typeface="Times New Roman" panose="02020603050405020304" pitchFamily="18" charset="0"/>
                <a:cs typeface="Calibri" panose="020F0502020204030204" pitchFamily="34" charset="0"/>
              </a:rPr>
              <a:t>Until recently</a:t>
            </a:r>
            <a:r>
              <a:rPr lang="en" sz="1000" i="1" dirty="0">
                <a:latin typeface="Calibri" panose="020F0502020204030204" pitchFamily="34" charset="0"/>
                <a:ea typeface="Times New Roman" panose="02020603050405020304" pitchFamily="18" charset="0"/>
                <a:cs typeface="Calibri" panose="020F0502020204030204" pitchFamily="34" charset="0"/>
              </a:rPr>
              <a:t> pasung</a:t>
            </a:r>
            <a:r>
              <a:rPr lang="en" sz="1000" dirty="0">
                <a:latin typeface="Calibri" panose="020F0502020204030204" pitchFamily="34" charset="0"/>
                <a:ea typeface="Times New Roman" panose="02020603050405020304" pitchFamily="18" charset="0"/>
                <a:cs typeface="Calibri" panose="020F0502020204030204" pitchFamily="34" charset="0"/>
              </a:rPr>
              <a:t> has remained largely undocumented by the international media.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is a first of its kind documentary which situates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the sociocultural-sociopolitical situation of Indonesia and gives voice to people with psychosocial disabilities in Indonesia and throughout the world.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The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campaign also aims to increase awareness and stimulate action and advocacy for human rights on a global level. In addition to photo essays and movie documentaries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uses multiple social media platforms, including Facebook and Twitter, to advance the campaign efforts.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learn more,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/T3eFlUwhGi0 </a:t>
            </a: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Members of a Facebook group for children with Down’s syndrome came up with the idea to create a video to celebrate World Down Syndrome Day. The families recorded clips in the style of Carpool Karaoke and then one father put it together. The singer Christina Perri, who performs the song A Thousand Years, which they sing along to, gave permission to use her song and supported the video. The video went viral on social media, with more than 4 million views on YouTube as of 2018.</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lbSBD-efKLA</a:t>
            </a:r>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105</a:t>
            </a:fld>
            <a:endParaRPr lang="x-none"/>
          </a:p>
        </p:txBody>
      </p:sp>
    </p:spTree>
    <p:extLst>
      <p:ext uri="{BB962C8B-B14F-4D97-AF65-F5344CB8AC3E}">
        <p14:creationId xmlns:p14="http://schemas.microsoft.com/office/powerpoint/2010/main" val="19344572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228600"/>
            <a:ext cx="2259012" cy="1271588"/>
          </a:xfrm>
        </p:spPr>
      </p:sp>
      <p:sp>
        <p:nvSpPr>
          <p:cNvPr id="3" name="Notes Placeholder 2"/>
          <p:cNvSpPr>
            <a:spLocks noGrp="1"/>
          </p:cNvSpPr>
          <p:nvPr>
            <p:ph type="body" idx="1"/>
          </p:nvPr>
        </p:nvSpPr>
        <p:spPr>
          <a:xfrm>
            <a:off x="172922" y="1499028"/>
            <a:ext cx="6398099" cy="8284105"/>
          </a:xfrm>
          <a:noFill/>
        </p:spPr>
        <p:txBody>
          <a:bodyPr/>
          <a:lstStyle/>
          <a:p>
            <a:pPr algn="just"/>
            <a:r>
              <a:rPr lang="en-GB" sz="1000" b="1" dirty="0">
                <a:latin typeface="Calibri" panose="020F0502020204030204" pitchFamily="34" charset="0"/>
                <a:ea typeface="SimSun" panose="02010600030101010101" pitchFamily="2" charset="-122"/>
                <a:cs typeface="Calibri" panose="020F0502020204030204" pitchFamily="34" charset="0"/>
              </a:rPr>
              <a:t>Handout 10. Examples of using e-advocacy and social media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sz="1000" b="1" i="1" dirty="0">
                <a:latin typeface="Calibri" panose="020F0502020204030204" pitchFamily="34" charset="0"/>
                <a:ea typeface="SimSun" panose="02010600030101010101" pitchFamily="2" charset="-122"/>
                <a:cs typeface="Calibri" panose="020F0502020204030204" pitchFamily="34" charset="0"/>
              </a:rPr>
              <a:t>Right to Decide</a:t>
            </a:r>
            <a:r>
              <a:rPr lang="en-GB" sz="1000" b="1" dirty="0">
                <a:latin typeface="Calibri" panose="020F0502020204030204" pitchFamily="34" charset="0"/>
                <a:ea typeface="SimSun" panose="02010600030101010101" pitchFamily="2" charset="-122"/>
                <a:cs typeface="Calibri" panose="020F0502020204030204" pitchFamily="34" charset="0"/>
              </a:rPr>
              <a:t>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4 #61">
                  <a:extLst>
                    <a:ext uri="{A12FA001-AC4F-418D-AE19-62706E023703}">
                      <ahyp:hlinkClr xmlns:ahyp="http://schemas.microsoft.com/office/drawing/2018/hyperlinkcolor" val="tx"/>
                    </a:ext>
                  </a:extLst>
                </a:hlinkClick>
              </a:rPr>
              <a:t>27</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the international network of people with intellectual disabilities and their families advocating for the human rights of people with intellectual disabilities worldwide. Inclusion International envisions a world “where people with intellectual disabilities and their families can equally participate and be valued in all aspects of community life”.</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a part of this vision, Inclusion International works to develop strategies to raise awareness of key issues affecting the lives of people with intellectual disabilities and their families. Through campaigns and global reports Inclusion International has enabled the voices of people with intellectual disabilities, and their families, to be heard on issues such as poverty, education and community inclusion.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launched a global campaign on the Right to Decide, which has been an important tool for advancing policy change and awareness at the national and global levels on article 12 of the CRPD which asserts that – with support – all people with intellectual disabilities are able to make decisions and have control of their lives.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part of this global campaign on the Right to Decide, Inclusion International created a video on YouTube to raise awareness of the campaign’s goals and priority issues for promoting the human rights of people with intellectual disabilities. </a:t>
            </a:r>
            <a:endParaRPr lang="x-none" sz="1000" dirty="0">
              <a:latin typeface="Calibri" panose="020F0502020204030204" pitchFamily="34" charset="0"/>
              <a:ea typeface="SimSun" panose="02010600030101010101" pitchFamily="2" charset="-122"/>
              <a:cs typeface="Calibri" panose="020F0502020204030204" pitchFamily="34" charset="0"/>
            </a:endParaRPr>
          </a:p>
          <a:p>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US" sz="1000" dirty="0"/>
              <a:t>https://</a:t>
            </a:r>
            <a:r>
              <a:rPr lang="en-US" sz="1000" dirty="0" err="1"/>
              <a:t>youtu.be</a:t>
            </a:r>
            <a:r>
              <a:rPr lang="en-US" sz="1000" dirty="0"/>
              <a:t>/FdBwmE8dEhY (accessed 12 April 2019)</a:t>
            </a:r>
          </a:p>
          <a:p>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2: </a:t>
            </a:r>
            <a:r>
              <a:rPr lang="en-GB" sz="1000" b="1" i="1" dirty="0">
                <a:latin typeface="Calibri" panose="020F0502020204030204" pitchFamily="34" charset="0"/>
                <a:ea typeface="SimSun" panose="02010600030101010101" pitchFamily="2" charset="-122"/>
                <a:cs typeface="Calibri" panose="020F0502020204030204" pitchFamily="34" charset="0"/>
              </a:rPr>
              <a:t>Breaking the Chains, </a:t>
            </a:r>
            <a:r>
              <a:rPr lang="en-GB" sz="1000"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Colucci,  #309">
                  <a:extLst>
                    <a:ext uri="{A12FA001-AC4F-418D-AE19-62706E023703}">
                      <ahyp:hlinkClr xmlns:ahyp="http://schemas.microsoft.com/office/drawing/2018/hyperlinkcolor" val="tx"/>
                    </a:ext>
                  </a:extLst>
                </a:hlinkClick>
              </a:rPr>
              <a:t>28</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is an ethnographic photo/film documentary project about human rights violations against people with psychosocial disabilities.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depicts the use of physical restraint and confinement of people with psychosocial disabilities in Indonesia, a practice known as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this country but widespread also in other low</a:t>
            </a:r>
            <a:r>
              <a:rPr lang="en"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 sz="1000" dirty="0">
                <a:latin typeface="Calibri" panose="020F0502020204030204" pitchFamily="34" charset="0"/>
                <a:ea typeface="Times New Roman" panose="02020603050405020304" pitchFamily="18" charset="0"/>
                <a:cs typeface="Calibri" panose="020F0502020204030204" pitchFamily="34" charset="0"/>
              </a:rPr>
              <a:t>middle-income countries.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This campaign contributes to an understanding of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the reasons behind its practice, the issues that must be overcome, and the social and political activism needed to eradicate this form of human rights abuse in countries all over the world.</a:t>
            </a:r>
            <a:r>
              <a:rPr lang="en" sz="1000" i="1" dirty="0">
                <a:latin typeface="Calibri" panose="020F0502020204030204" pitchFamily="34" charset="0"/>
                <a:ea typeface="Times New Roman" panose="02020603050405020304" pitchFamily="18" charset="0"/>
                <a:cs typeface="Calibri" panose="020F0502020204030204" pitchFamily="34" charset="0"/>
              </a:rPr>
              <a:t> </a:t>
            </a:r>
            <a:r>
              <a:rPr lang="en" sz="1000" dirty="0">
                <a:latin typeface="Calibri" panose="020F0502020204030204" pitchFamily="34" charset="0"/>
                <a:ea typeface="Times New Roman" panose="02020603050405020304" pitchFamily="18" charset="0"/>
                <a:cs typeface="Calibri" panose="020F0502020204030204" pitchFamily="34" charset="0"/>
              </a:rPr>
              <a:t>Until recently</a:t>
            </a:r>
            <a:r>
              <a:rPr lang="en" sz="1000" i="1" dirty="0">
                <a:latin typeface="Calibri" panose="020F0502020204030204" pitchFamily="34" charset="0"/>
                <a:ea typeface="Times New Roman" panose="02020603050405020304" pitchFamily="18" charset="0"/>
                <a:cs typeface="Calibri" panose="020F0502020204030204" pitchFamily="34" charset="0"/>
              </a:rPr>
              <a:t> pasung</a:t>
            </a:r>
            <a:r>
              <a:rPr lang="en" sz="1000" dirty="0">
                <a:latin typeface="Calibri" panose="020F0502020204030204" pitchFamily="34" charset="0"/>
                <a:ea typeface="Times New Roman" panose="02020603050405020304" pitchFamily="18" charset="0"/>
                <a:cs typeface="Calibri" panose="020F0502020204030204" pitchFamily="34" charset="0"/>
              </a:rPr>
              <a:t> has remained largely undocumented by the international media.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is a first of its kind documentary which situates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the sociocultural-sociopolitical situation of Indonesia and gives voice to people with psychosocial disabilities in Indonesia and throughout the world.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The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campaign also aims to increase awareness and stimulate action and advocacy for human rights on a global level. In addition to photo essays and movie documentaries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uses multiple social media platforms, including Facebook and Twitter, to advance the campaign efforts.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learn more,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/T3eFlUwhGi0 </a:t>
            </a: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Members of a Facebook group for children with Down’s syndrome came up with the idea to create a video to celebrate World Down Syndrome Day. The families recorded clips in the style of Carpool Karaoke and then one father put it together. The singer Christina Perri, who performs the song A Thousand Years, which they sing along to, gave permission to use her song and supported the video. The video went viral on social media, with more than 4 million views on YouTube as of 2018.</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lbSBD-efKLA</a:t>
            </a:r>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106</a:t>
            </a:fld>
            <a:endParaRPr lang="x-none"/>
          </a:p>
        </p:txBody>
      </p:sp>
    </p:spTree>
    <p:extLst>
      <p:ext uri="{BB962C8B-B14F-4D97-AF65-F5344CB8AC3E}">
        <p14:creationId xmlns:p14="http://schemas.microsoft.com/office/powerpoint/2010/main" val="19344572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9788" y="228600"/>
            <a:ext cx="2259012" cy="1271588"/>
          </a:xfrm>
        </p:spPr>
      </p:sp>
      <p:sp>
        <p:nvSpPr>
          <p:cNvPr id="3" name="Notes Placeholder 2"/>
          <p:cNvSpPr>
            <a:spLocks noGrp="1"/>
          </p:cNvSpPr>
          <p:nvPr>
            <p:ph type="body" idx="1"/>
          </p:nvPr>
        </p:nvSpPr>
        <p:spPr>
          <a:xfrm>
            <a:off x="172922" y="1499028"/>
            <a:ext cx="6398099" cy="8284105"/>
          </a:xfrm>
          <a:noFill/>
        </p:spPr>
        <p:txBody>
          <a:bodyPr/>
          <a:lstStyle/>
          <a:p>
            <a:pPr algn="just"/>
            <a:r>
              <a:rPr lang="en-GB" sz="1000" b="1" dirty="0">
                <a:latin typeface="Calibri" panose="020F0502020204030204" pitchFamily="34" charset="0"/>
                <a:ea typeface="SimSun" panose="02010600030101010101" pitchFamily="2" charset="-122"/>
                <a:cs typeface="Calibri" panose="020F0502020204030204" pitchFamily="34" charset="0"/>
              </a:rPr>
              <a:t>Handout 10. Examples of using e-advocacy and social media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sz="1000" b="1" i="1" dirty="0">
                <a:latin typeface="Calibri" panose="020F0502020204030204" pitchFamily="34" charset="0"/>
                <a:ea typeface="SimSun" panose="02010600030101010101" pitchFamily="2" charset="-122"/>
                <a:cs typeface="Calibri" panose="020F0502020204030204" pitchFamily="34" charset="0"/>
              </a:rPr>
              <a:t>Right to Decide</a:t>
            </a:r>
            <a:r>
              <a:rPr lang="en-GB" sz="1000" b="1" dirty="0">
                <a:latin typeface="Calibri" panose="020F0502020204030204" pitchFamily="34" charset="0"/>
                <a:ea typeface="SimSun" panose="02010600030101010101" pitchFamily="2" charset="-122"/>
                <a:cs typeface="Calibri" panose="020F0502020204030204" pitchFamily="34" charset="0"/>
              </a:rPr>
              <a:t>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4 #61">
                  <a:extLst>
                    <a:ext uri="{A12FA001-AC4F-418D-AE19-62706E023703}">
                      <ahyp:hlinkClr xmlns:ahyp="http://schemas.microsoft.com/office/drawing/2018/hyperlinkcolor" val="tx"/>
                    </a:ext>
                  </a:extLst>
                </a:hlinkClick>
              </a:rPr>
              <a:t>27</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the international network of people with intellectual disabilities and their families advocating for the human rights of people with intellectual disabilities worldwide. Inclusion International envisions a world “where people with intellectual disabilities and their families can equally participate and be valued in all aspects of community life”.</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a part of this vision, Inclusion International works to develop strategies to raise awareness of key issues affecting the lives of people with intellectual disabilities and their families. Through campaigns and global reports Inclusion International has enabled the voices of people with intellectual disabilities, and their families, to be heard on issues such as poverty, education and community inclusion.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launched a global campaign on the Right to Decide, which has been an important tool for advancing policy change and awareness at the national and global levels on article 12 of the CRPD which asserts that – with support – all people with intellectual disabilities are able to make decisions and have control of their lives.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As part of this global campaign on the Right to Decide, Inclusion International created a video on YouTube to raise awareness of the campaign’s goals and priority issues for promoting the human rights of people with intellectual disabilities. </a:t>
            </a:r>
            <a:endParaRPr lang="x-none" sz="1000" dirty="0">
              <a:latin typeface="Calibri" panose="020F0502020204030204" pitchFamily="34" charset="0"/>
              <a:ea typeface="SimSun" panose="02010600030101010101" pitchFamily="2" charset="-122"/>
              <a:cs typeface="Calibri" panose="020F0502020204030204" pitchFamily="34" charset="0"/>
            </a:endParaRPr>
          </a:p>
          <a:p>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US" sz="1000" dirty="0"/>
              <a:t>https://</a:t>
            </a:r>
            <a:r>
              <a:rPr lang="en-US" sz="1000" dirty="0" err="1"/>
              <a:t>youtu.be</a:t>
            </a:r>
            <a:r>
              <a:rPr lang="en-US" sz="1000" dirty="0"/>
              <a:t>/FdBwmE8dEhY (accessed 12 April 2019)</a:t>
            </a:r>
          </a:p>
          <a:p>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b="1" dirty="0">
                <a:latin typeface="Calibri" panose="020F0502020204030204" pitchFamily="34" charset="0"/>
                <a:ea typeface="SimSun" panose="02010600030101010101" pitchFamily="2" charset="-122"/>
                <a:cs typeface="Calibri" panose="020F0502020204030204" pitchFamily="34" charset="0"/>
              </a:rPr>
              <a:t>Example 2: </a:t>
            </a:r>
            <a:r>
              <a:rPr lang="en-GB" sz="1000" b="1" i="1" dirty="0">
                <a:latin typeface="Calibri" panose="020F0502020204030204" pitchFamily="34" charset="0"/>
                <a:ea typeface="SimSun" panose="02010600030101010101" pitchFamily="2" charset="-122"/>
                <a:cs typeface="Calibri" panose="020F0502020204030204" pitchFamily="34" charset="0"/>
              </a:rPr>
              <a:t>Breaking the Chains, </a:t>
            </a:r>
            <a:r>
              <a:rPr lang="en-GB" sz="1000"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sz="1000" b="1" i="1" dirty="0">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Colucci,  #309">
                  <a:extLst>
                    <a:ext uri="{A12FA001-AC4F-418D-AE19-62706E023703}">
                      <ahyp:hlinkClr xmlns:ahyp="http://schemas.microsoft.com/office/drawing/2018/hyperlinkcolor" val="tx"/>
                    </a:ext>
                  </a:extLst>
                </a:hlinkClick>
              </a:rPr>
              <a:t>28</a:t>
            </a:r>
            <a:r>
              <a:rPr lang="en-GB" sz="1000" b="1"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GB" sz="1000" dirty="0">
                <a:latin typeface="Calibri" panose="020F0502020204030204" pitchFamily="34" charset="0"/>
                <a:ea typeface="SimSun" panose="02010600030101010101" pitchFamily="2" charset="-122"/>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is an ethnographic photo/film documentary project about human rights violations against people with psychosocial disabilities.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depicts the use of physical restraint and confinement of people with psychosocial disabilities in Indonesia, a practice known as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this country but widespread also in other low</a:t>
            </a:r>
            <a:r>
              <a:rPr lang="en" sz="1000" dirty="0">
                <a:latin typeface="Calibri" panose="020F0502020204030204" pitchFamily="34" charset="0"/>
                <a:ea typeface="Times New Roman" panose="02020603050405020304" pitchFamily="18" charset="0"/>
                <a:cs typeface="Calibri" panose="020F0502020204030204" pitchFamily="34" charset="0"/>
                <a:sym typeface="Symbol" panose="05050102010706020507" pitchFamily="18" charset="2"/>
              </a:rPr>
              <a:t></a:t>
            </a:r>
            <a:r>
              <a:rPr lang="en" sz="1000" dirty="0">
                <a:latin typeface="Calibri" panose="020F0502020204030204" pitchFamily="34" charset="0"/>
                <a:ea typeface="Times New Roman" panose="02020603050405020304" pitchFamily="18" charset="0"/>
                <a:cs typeface="Calibri" panose="020F0502020204030204" pitchFamily="34" charset="0"/>
              </a:rPr>
              <a:t>middle-income countries.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This campaign contributes to an understanding of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the reasons behind its practice, the issues that must be overcome, and the social and political activism needed to eradicate this form of human rights abuse in countries all over the world.</a:t>
            </a:r>
            <a:r>
              <a:rPr lang="en" sz="1000" i="1" dirty="0">
                <a:latin typeface="Calibri" panose="020F0502020204030204" pitchFamily="34" charset="0"/>
                <a:ea typeface="Times New Roman" panose="02020603050405020304" pitchFamily="18" charset="0"/>
                <a:cs typeface="Calibri" panose="020F0502020204030204" pitchFamily="34" charset="0"/>
              </a:rPr>
              <a:t> </a:t>
            </a:r>
            <a:r>
              <a:rPr lang="en" sz="1000" dirty="0">
                <a:latin typeface="Calibri" panose="020F0502020204030204" pitchFamily="34" charset="0"/>
                <a:ea typeface="Times New Roman" panose="02020603050405020304" pitchFamily="18" charset="0"/>
                <a:cs typeface="Calibri" panose="020F0502020204030204" pitchFamily="34" charset="0"/>
              </a:rPr>
              <a:t>Until recently</a:t>
            </a:r>
            <a:r>
              <a:rPr lang="en" sz="1000" i="1" dirty="0">
                <a:latin typeface="Calibri" panose="020F0502020204030204" pitchFamily="34" charset="0"/>
                <a:ea typeface="Times New Roman" panose="02020603050405020304" pitchFamily="18" charset="0"/>
                <a:cs typeface="Calibri" panose="020F0502020204030204" pitchFamily="34" charset="0"/>
              </a:rPr>
              <a:t> pasung</a:t>
            </a:r>
            <a:r>
              <a:rPr lang="en" sz="1000" dirty="0">
                <a:latin typeface="Calibri" panose="020F0502020204030204" pitchFamily="34" charset="0"/>
                <a:ea typeface="Times New Roman" panose="02020603050405020304" pitchFamily="18" charset="0"/>
                <a:cs typeface="Calibri" panose="020F0502020204030204" pitchFamily="34" charset="0"/>
              </a:rPr>
              <a:t> has remained largely undocumented by the international media.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is a first of its kind documentary which situates </a:t>
            </a:r>
            <a:r>
              <a:rPr lang="en" sz="1000" i="1" dirty="0">
                <a:latin typeface="Calibri" panose="020F0502020204030204" pitchFamily="34" charset="0"/>
                <a:ea typeface="Times New Roman" panose="02020603050405020304" pitchFamily="18" charset="0"/>
                <a:cs typeface="Calibri" panose="020F0502020204030204" pitchFamily="34" charset="0"/>
              </a:rPr>
              <a:t>pasung</a:t>
            </a:r>
            <a:r>
              <a:rPr lang="en" sz="1000" dirty="0">
                <a:latin typeface="Calibri" panose="020F0502020204030204" pitchFamily="34" charset="0"/>
                <a:ea typeface="Times New Roman" panose="02020603050405020304" pitchFamily="18" charset="0"/>
                <a:cs typeface="Calibri" panose="020F0502020204030204" pitchFamily="34" charset="0"/>
              </a:rPr>
              <a:t> in the sociocultural-sociopolitical situation of Indonesia and gives voice to people with psychosocial disabilities in Indonesia and throughout the world.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The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a:t>
            </a:r>
            <a:r>
              <a:rPr lang="en" sz="1000" dirty="0">
                <a:latin typeface="Calibri" panose="020F0502020204030204" pitchFamily="34" charset="0"/>
                <a:ea typeface="Times New Roman" panose="02020603050405020304" pitchFamily="18" charset="0"/>
                <a:cs typeface="Calibri" panose="020F0502020204030204" pitchFamily="34" charset="0"/>
              </a:rPr>
              <a:t> campaign also aims to increase awareness and stimulate action and advocacy for human rights on a global level. In addition to photo essays and movie documentaries </a:t>
            </a:r>
            <a:r>
              <a:rPr lang="en" sz="1000" i="1" dirty="0">
                <a:latin typeface="Calibri" panose="020F0502020204030204" pitchFamily="34" charset="0"/>
                <a:ea typeface="Times New Roman" panose="02020603050405020304" pitchFamily="18" charset="0"/>
                <a:cs typeface="Calibri" panose="020F0502020204030204" pitchFamily="34" charset="0"/>
              </a:rPr>
              <a:t>Breaking the Chains </a:t>
            </a:r>
            <a:r>
              <a:rPr lang="en" sz="1000" dirty="0">
                <a:latin typeface="Calibri" panose="020F0502020204030204" pitchFamily="34" charset="0"/>
                <a:ea typeface="Times New Roman" panose="02020603050405020304" pitchFamily="18" charset="0"/>
                <a:cs typeface="Calibri" panose="020F0502020204030204" pitchFamily="34" charset="0"/>
              </a:rPr>
              <a:t>uses multiple social media platforms, including Facebook and Twitter, to advance the campaign efforts.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learn more,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/T3eFlUwhGi0 </a:t>
            </a: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 sz="1000" dirty="0">
                <a:latin typeface="Calibri" panose="020F0502020204030204" pitchFamily="34" charset="0"/>
                <a:ea typeface="Times New Roman" panose="02020603050405020304" pitchFamily="18" charset="0"/>
                <a:cs typeface="Calibri" panose="020F0502020204030204" pitchFamily="34" charset="0"/>
              </a:rPr>
              <a:t>Members of a Facebook group for children with Down’s syndrome came up with the idea to create a video to celebrate World Down Syndrome Day. The families recorded clips in the style of Carpool Karaoke and then one father put it together. The singer Christina Perri, who performs the song A Thousand Years, which they sing along to, gave permission to use her song and supported the video. The video went viral on social media, with more than 4 million views on YouTube as of 2018.</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r>
              <a:rPr lang="en" sz="1000"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https://</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youtu.be</a:t>
            </a:r>
            <a:r>
              <a:rPr lang="en-US" sz="1000" u="sng" dirty="0">
                <a:solidFill>
                  <a:srgbClr val="0000FF"/>
                </a:solidFill>
                <a:latin typeface="Calibri" panose="020F0502020204030204" pitchFamily="34" charset="0"/>
                <a:ea typeface="Times New Roman" panose="02020603050405020304" pitchFamily="18" charset="0"/>
                <a:cs typeface="Calibri" panose="020F0502020204030204" pitchFamily="34" charset="0"/>
              </a:rPr>
              <a:t>/</a:t>
            </a:r>
            <a:r>
              <a:rPr lang="en-US" sz="1000" u="sng" dirty="0" err="1">
                <a:solidFill>
                  <a:srgbClr val="0000FF"/>
                </a:solidFill>
                <a:latin typeface="Calibri" panose="020F0502020204030204" pitchFamily="34" charset="0"/>
                <a:ea typeface="Times New Roman" panose="02020603050405020304" pitchFamily="18" charset="0"/>
                <a:cs typeface="Calibri" panose="020F0502020204030204" pitchFamily="34" charset="0"/>
              </a:rPr>
              <a:t>lbSBD-efKLA</a:t>
            </a:r>
            <a:r>
              <a:rPr lang="en" sz="1000" dirty="0">
                <a:latin typeface="Calibri" panose="020F0502020204030204" pitchFamily="34" charset="0"/>
                <a:ea typeface="Times New Roman" panose="02020603050405020304" pitchFamily="18" charset="0"/>
                <a:cs typeface="Calibri" panose="020F0502020204030204" pitchFamily="34" charset="0"/>
              </a:rPr>
              <a:t>. </a:t>
            </a:r>
            <a:endParaRPr lang="x-none"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107</a:t>
            </a:fld>
            <a:endParaRPr lang="x-none"/>
          </a:p>
        </p:txBody>
      </p:sp>
    </p:spTree>
    <p:extLst>
      <p:ext uri="{BB962C8B-B14F-4D97-AF65-F5344CB8AC3E}">
        <p14:creationId xmlns:p14="http://schemas.microsoft.com/office/powerpoint/2010/main" val="19344572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236538"/>
            <a:ext cx="2085975" cy="1174750"/>
          </a:xfrm>
        </p:spPr>
      </p:sp>
      <p:sp>
        <p:nvSpPr>
          <p:cNvPr id="3" name="Notes Placeholder 2"/>
          <p:cNvSpPr>
            <a:spLocks noGrp="1"/>
          </p:cNvSpPr>
          <p:nvPr>
            <p:ph type="body" idx="1"/>
          </p:nvPr>
        </p:nvSpPr>
        <p:spPr>
          <a:xfrm>
            <a:off x="216152" y="1602973"/>
            <a:ext cx="6354869" cy="8101264"/>
          </a:xfrm>
          <a:noFill/>
        </p:spPr>
        <p:txBody>
          <a:bodyPr/>
          <a:lstStyle/>
          <a:p>
            <a:pPr algn="just"/>
            <a:r>
              <a:rPr lang="en-GB" sz="1050" b="1" dirty="0">
                <a:latin typeface="Calibri" panose="020F0502020204030204" pitchFamily="34" charset="0"/>
                <a:ea typeface="SimSun" panose="02010600030101010101" pitchFamily="2" charset="-122"/>
                <a:cs typeface="Calibri" panose="020F0502020204030204" pitchFamily="34" charset="0"/>
              </a:rPr>
              <a:t>Handout 11. Examples of using strategic litigation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1: </a:t>
            </a:r>
            <a:r>
              <a:rPr lang="en-GB" sz="1050"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sz="1050" dirty="0">
                <a:latin typeface="Calibri" panose="020F0502020204030204" pitchFamily="34" charset="0"/>
                <a:ea typeface="Times New Roman" panose="02020603050405020304" pitchFamily="18" charset="0"/>
                <a:cs typeface="Calibri" panose="020F0502020204030204" pitchFamily="34" charset="0"/>
              </a:rPr>
              <a:t> </a:t>
            </a:r>
            <a:r>
              <a:rPr lang="en-GB" sz="1050"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 </a:t>
            </a:r>
            <a:r>
              <a:rPr lang="en-GB" sz="1050" dirty="0">
                <a:latin typeface="Calibri" panose="020F0502020204030204" pitchFamily="34" charset="0"/>
                <a:ea typeface="SimSun" panose="02010600030101010101" pitchFamily="2" charset="-122"/>
                <a:cs typeface="Calibri" panose="020F0502020204030204" pitchFamily="34" charset="0"/>
              </a:rPr>
              <a:t>is an international organization that uses strategic litigation to promote human rights for people with psychosocial and intellectual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 works in partnership with organizations (mainly disabled people’s organizations and human rights organizations) and lawyers in various countries to develop and litigate cases. These relationships enable Validity to tap into local expertise, to work with lawyers who maintain contact with clients, and to work with organizations who can use judgements to change and implement laws.</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Validity’s research and monitoring programme furthers their strategic litigation by identifying specific rights violations which serves as the basis for reports to which government responses may provide direct evidence. It uses advocacy tactically to make it more likely for judges to decide in the applicants’ favour, and as a follow-through from successful (and unsuccessful) court judgements. The Organization’s capacity-building programme supports strategic litigation by strengthening the lawyering skills and specific legal knowledge of attorneys and advocates in order to improve strategic litigation strategies.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For example, the European Court of Human Rights held Russia in violation of numerous human rights of a young man with mental health disabilities. The organization was responsible for bringing the case before the court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 2008 #311">
                  <a:extLst>
                    <a:ext uri="{A12FA001-AC4F-418D-AE19-62706E023703}">
                      <ahyp:hlinkClr xmlns:ahyp="http://schemas.microsoft.com/office/drawing/2018/hyperlinkcolor" val="tx"/>
                    </a:ext>
                  </a:extLst>
                </a:hlinkClick>
              </a:rPr>
              <a:t>30</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For more information, see:</a:t>
            </a:r>
            <a:r>
              <a:rPr lang="en-GB" sz="1050" dirty="0">
                <a:latin typeface="Arial" panose="020B0604020202020204" pitchFamily="34" charset="0"/>
                <a:ea typeface="SimSun" panose="02010600030101010101" pitchFamily="2" charset="-122"/>
                <a:cs typeface="Calibri" panose="020F0502020204030204" pitchFamily="34" charset="0"/>
              </a:rPr>
              <a:t>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http://www.mdac.org/en/content/europes-highest-human-rights-court-holds-russia-violated-rights-man-mental-health-disabiliti</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sz="1050" b="1" i="1" dirty="0">
                <a:latin typeface="Calibri" panose="020F0502020204030204" pitchFamily="34" charset="0"/>
                <a:ea typeface="SimSun" panose="02010600030101010101" pitchFamily="2" charset="-122"/>
                <a:cs typeface="Calibri" panose="020F0502020204030204" pitchFamily="34" charset="0"/>
              </a:rPr>
              <a:t> (</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ction="ppaction://hlinkfile" tooltip=", 2012 #312">
                  <a:extLst>
                    <a:ext uri="{A12FA001-AC4F-418D-AE19-62706E023703}">
                      <ahyp:hlinkClr xmlns:ahyp="http://schemas.microsoft.com/office/drawing/2018/hyperlinkcolor" val="tx"/>
                    </a:ext>
                  </a:extLst>
                </a:hlinkClick>
              </a:rPr>
              <a:t>31</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 on Human Rights stated in a press statement that, after years of abuse, violence and exploitation in orphanages and psychiatric institutions, Guatemala must take urgent action to return children to their families and psychiatric detainees to the community.</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Commission's statement results from legal action taken by Disability Rights International (DRI). Together with the Guatemalan </a:t>
            </a:r>
            <a:r>
              <a:rPr lang="en-GB" sz="1050" dirty="0" err="1">
                <a:latin typeface="Calibri" panose="020F0502020204030204" pitchFamily="34" charset="0"/>
                <a:ea typeface="SimSun" panose="02010600030101010101" pitchFamily="2" charset="-122"/>
                <a:cs typeface="Calibri" panose="020F0502020204030204" pitchFamily="34" charset="0"/>
              </a:rPr>
              <a:t>Procuradoria</a:t>
            </a:r>
            <a:r>
              <a:rPr lang="en-GB" sz="1050" dirty="0">
                <a:latin typeface="Calibri" panose="020F0502020204030204" pitchFamily="34" charset="0"/>
                <a:ea typeface="SimSun" panose="02010600030101010101" pitchFamily="2" charset="-122"/>
                <a:cs typeface="Calibri" panose="020F0502020204030204" pitchFamily="34" charset="0"/>
              </a:rPr>
              <a:t> de </a:t>
            </a:r>
            <a:r>
              <a:rPr lang="en-GB" sz="1050" dirty="0" err="1">
                <a:latin typeface="Calibri" panose="020F0502020204030204" pitchFamily="34" charset="0"/>
                <a:ea typeface="SimSun" panose="02010600030101010101" pitchFamily="2" charset="-122"/>
                <a:cs typeface="Calibri" panose="020F0502020204030204" pitchFamily="34" charset="0"/>
              </a:rPr>
              <a:t>Derechos</a:t>
            </a:r>
            <a:r>
              <a:rPr lang="en-GB" sz="1050" dirty="0">
                <a:latin typeface="Calibri" panose="020F0502020204030204" pitchFamily="34" charset="0"/>
                <a:ea typeface="SimSun" panose="02010600030101010101" pitchFamily="2" charset="-122"/>
                <a:cs typeface="Calibri" panose="020F0502020204030204" pitchFamily="34" charset="0"/>
              </a:rPr>
              <a:t> Humanos (PDH), DRI is representing hundreds of children who survived a fire at the </a:t>
            </a:r>
            <a:r>
              <a:rPr lang="en-GB" sz="1050" dirty="0" err="1">
                <a:latin typeface="Calibri" panose="020F0502020204030204" pitchFamily="34" charset="0"/>
                <a:ea typeface="SimSun" panose="02010600030101010101" pitchFamily="2" charset="-122"/>
                <a:cs typeface="Calibri" panose="020F0502020204030204" pitchFamily="34" charset="0"/>
              </a:rPr>
              <a:t>Hogar</a:t>
            </a:r>
            <a:r>
              <a:rPr lang="en-GB" sz="1050" dirty="0">
                <a:latin typeface="Calibri" panose="020F0502020204030204" pitchFamily="34" charset="0"/>
                <a:ea typeface="SimSun" panose="02010600030101010101" pitchFamily="2" charset="-122"/>
                <a:cs typeface="Calibri" panose="020F0502020204030204" pitchFamily="34" charset="0"/>
              </a:rPr>
              <a:t> Seguro </a:t>
            </a:r>
            <a:r>
              <a:rPr lang="en-GB" sz="1050" dirty="0" err="1">
                <a:latin typeface="Calibri" panose="020F0502020204030204" pitchFamily="34" charset="0"/>
                <a:ea typeface="SimSun" panose="02010600030101010101" pitchFamily="2" charset="-122"/>
                <a:cs typeface="Calibri" panose="020F0502020204030204" pitchFamily="34" charset="0"/>
              </a:rPr>
              <a:t>Vírgen</a:t>
            </a:r>
            <a:r>
              <a:rPr lang="en-GB" sz="1050" dirty="0">
                <a:latin typeface="Calibri" panose="020F0502020204030204" pitchFamily="34" charset="0"/>
                <a:ea typeface="SimSun" panose="02010600030101010101" pitchFamily="2" charset="-122"/>
                <a:cs typeface="Calibri" panose="020F0502020204030204" pitchFamily="34" charset="0"/>
              </a:rPr>
              <a:t> de la Asunción that killed 41 girls in March 2017 (see DRI's report “After the Fire” and the </a:t>
            </a:r>
            <a:r>
              <a:rPr lang="en-GB" sz="1050" i="1" dirty="0">
                <a:latin typeface="Calibri" panose="020F0502020204030204" pitchFamily="34" charset="0"/>
                <a:ea typeface="SimSun" panose="02010600030101010101" pitchFamily="2" charset="-122"/>
                <a:cs typeface="Calibri" panose="020F0502020204030204" pitchFamily="34" charset="0"/>
              </a:rPr>
              <a:t>Washington Post</a:t>
            </a:r>
            <a:r>
              <a:rPr lang="en-GB" sz="1050" dirty="0">
                <a:latin typeface="Calibri" panose="020F0502020204030204" pitchFamily="34" charset="0"/>
                <a:ea typeface="SimSun" panose="02010600030101010101" pitchFamily="2" charset="-122"/>
                <a:cs typeface="Calibri" panose="020F0502020204030204" pitchFamily="34" charset="0"/>
              </a:rPr>
              <a:t> op-ed). The girls who were killed had been protesting sexual abuse and forced prostitution at the orphanage. Instead of spending money on fixing up orphanages, DRI and the PDH are demanding that all children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including children with disabilities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be returned to their families and communities.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In collaboration with Guatemala's lead disability rights group, the </a:t>
            </a:r>
            <a:r>
              <a:rPr lang="en-GB" sz="1050" dirty="0" err="1">
                <a:latin typeface="Calibri" panose="020F0502020204030204" pitchFamily="34" charset="0"/>
                <a:ea typeface="SimSun" panose="02010600030101010101" pitchFamily="2" charset="-122"/>
                <a:cs typeface="Calibri" panose="020F0502020204030204" pitchFamily="34" charset="0"/>
              </a:rPr>
              <a:t>Collectivo</a:t>
            </a:r>
            <a:r>
              <a:rPr lang="en-GB" sz="1050" dirty="0">
                <a:latin typeface="Calibri" panose="020F0502020204030204" pitchFamily="34" charset="0"/>
                <a:ea typeface="SimSun" panose="02010600030101010101" pitchFamily="2" charset="-122"/>
                <a:cs typeface="Calibri" panose="020F0502020204030204" pitchFamily="34" charset="0"/>
              </a:rPr>
              <a:t> de Vida Independiente, DRI has also filed a collective complaint to represent the hundreds of people with disabilities detained at the Federico Mora psychiatric facility. That psychiatric facility has been called one of the most dangerous in the world, according to a BBC documentary done with DRI.</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United Nations Committee on the Rights of Persons with Disabilities has also responded to DRI's investigation by stating the orphanage placement in Guatemala should be brought to an end. DRI has asked the CRPD Committee to recognize this same principle for all children when it adopts a general comment on the right to community integration later this year.</a:t>
            </a:r>
            <a:endParaRPr lang="x-none" sz="1050" dirty="0">
              <a:latin typeface="Calibri" panose="020F0502020204030204" pitchFamily="34" charset="0"/>
              <a:ea typeface="SimSun" panose="02010600030101010101" pitchFamily="2" charset="-122"/>
              <a:cs typeface="Calibri" panose="020F0502020204030204" pitchFamily="34" charset="0"/>
            </a:endParaRPr>
          </a:p>
          <a:p>
            <a:r>
              <a:rPr lang="en-GB" sz="105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https://www.driadvocacy.org/victory-guatemala-right-live-community/</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108</a:t>
            </a:fld>
            <a:endParaRPr lang="x-none"/>
          </a:p>
        </p:txBody>
      </p:sp>
    </p:spTree>
    <p:extLst>
      <p:ext uri="{BB962C8B-B14F-4D97-AF65-F5344CB8AC3E}">
        <p14:creationId xmlns:p14="http://schemas.microsoft.com/office/powerpoint/2010/main" val="40716879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236538"/>
            <a:ext cx="2085975" cy="1174750"/>
          </a:xfrm>
        </p:spPr>
      </p:sp>
      <p:sp>
        <p:nvSpPr>
          <p:cNvPr id="3" name="Notes Placeholder 2"/>
          <p:cNvSpPr>
            <a:spLocks noGrp="1"/>
          </p:cNvSpPr>
          <p:nvPr>
            <p:ph type="body" idx="1"/>
          </p:nvPr>
        </p:nvSpPr>
        <p:spPr>
          <a:xfrm>
            <a:off x="216152" y="1602973"/>
            <a:ext cx="6354869" cy="8101264"/>
          </a:xfrm>
          <a:noFill/>
        </p:spPr>
        <p:txBody>
          <a:bodyPr/>
          <a:lstStyle/>
          <a:p>
            <a:pPr algn="just"/>
            <a:r>
              <a:rPr lang="en-GB" sz="1050" b="1" dirty="0">
                <a:latin typeface="Calibri" panose="020F0502020204030204" pitchFamily="34" charset="0"/>
                <a:ea typeface="SimSun" panose="02010600030101010101" pitchFamily="2" charset="-122"/>
                <a:cs typeface="Calibri" panose="020F0502020204030204" pitchFamily="34" charset="0"/>
              </a:rPr>
              <a:t>Handout 11. Examples of using strategic litigation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1: </a:t>
            </a:r>
            <a:r>
              <a:rPr lang="en-GB" sz="1050"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sz="1050" dirty="0">
                <a:latin typeface="Calibri" panose="020F0502020204030204" pitchFamily="34" charset="0"/>
                <a:ea typeface="Times New Roman" panose="02020603050405020304" pitchFamily="18" charset="0"/>
                <a:cs typeface="Calibri" panose="020F0502020204030204" pitchFamily="34" charset="0"/>
              </a:rPr>
              <a:t> </a:t>
            </a:r>
            <a:r>
              <a:rPr lang="en-GB" sz="1050"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 </a:t>
            </a:r>
            <a:r>
              <a:rPr lang="en-GB" sz="1050" dirty="0">
                <a:latin typeface="Calibri" panose="020F0502020204030204" pitchFamily="34" charset="0"/>
                <a:ea typeface="SimSun" panose="02010600030101010101" pitchFamily="2" charset="-122"/>
                <a:cs typeface="Calibri" panose="020F0502020204030204" pitchFamily="34" charset="0"/>
              </a:rPr>
              <a:t>is an international organization that uses strategic litigation to promote human rights for people with psychosocial and intellectual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 works in partnership with organizations (mainly disabled people’s organizations and human rights organizations) and lawyers in various countries to develop and litigate cases. These relationships enable Validity to tap into local expertise, to work with lawyers who maintain contact with clients, and to work with organizations who can use judgements to change and implement laws.</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Validity’s research and monitoring programme furthers their strategic litigation by identifying specific rights violations which serves as the basis for reports to which government responses may provide direct evidence. It uses advocacy tactically to make it more likely for judges to decide in the applicants’ favour, and as a follow-through from successful (and unsuccessful) court judgements. The Organization’s capacity-building programme supports strategic litigation by strengthening the lawyering skills and specific legal knowledge of attorneys and advocates in order to improve strategic litigation strategies.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For example, the European Court of Human Rights held Russia in violation of numerous human rights of a young man with mental health disabilities. The organization was responsible for bringing the case before the court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 2008 #311">
                  <a:extLst>
                    <a:ext uri="{A12FA001-AC4F-418D-AE19-62706E023703}">
                      <ahyp:hlinkClr xmlns:ahyp="http://schemas.microsoft.com/office/drawing/2018/hyperlinkcolor" val="tx"/>
                    </a:ext>
                  </a:extLst>
                </a:hlinkClick>
              </a:rPr>
              <a:t>30</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For more information, see:</a:t>
            </a:r>
            <a:r>
              <a:rPr lang="en-GB" sz="1050" dirty="0">
                <a:latin typeface="Arial" panose="020B0604020202020204" pitchFamily="34" charset="0"/>
                <a:ea typeface="SimSun" panose="02010600030101010101" pitchFamily="2" charset="-122"/>
                <a:cs typeface="Calibri" panose="020F0502020204030204" pitchFamily="34" charset="0"/>
              </a:rPr>
              <a:t>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http://www.mdac.org/en/content/europes-highest-human-rights-court-holds-russia-violated-rights-man-mental-health-disabiliti</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sz="1050" b="1" i="1" dirty="0">
                <a:latin typeface="Calibri" panose="020F0502020204030204" pitchFamily="34" charset="0"/>
                <a:ea typeface="SimSun" panose="02010600030101010101" pitchFamily="2" charset="-122"/>
                <a:cs typeface="Calibri" panose="020F0502020204030204" pitchFamily="34" charset="0"/>
              </a:rPr>
              <a:t> (</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ction="ppaction://hlinkfile" tooltip=", 2012 #312">
                  <a:extLst>
                    <a:ext uri="{A12FA001-AC4F-418D-AE19-62706E023703}">
                      <ahyp:hlinkClr xmlns:ahyp="http://schemas.microsoft.com/office/drawing/2018/hyperlinkcolor" val="tx"/>
                    </a:ext>
                  </a:extLst>
                </a:hlinkClick>
              </a:rPr>
              <a:t>31</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 on Human Rights stated in a press statement that, after years of abuse, violence and exploitation in orphanages and psychiatric institutions, Guatemala must take urgent action to return children to their families and psychiatric detainees to the community.</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Commission's statement results from legal action taken by Disability Rights International (DRI). Together with the Guatemalan </a:t>
            </a:r>
            <a:r>
              <a:rPr lang="en-GB" sz="1050" dirty="0" err="1">
                <a:latin typeface="Calibri" panose="020F0502020204030204" pitchFamily="34" charset="0"/>
                <a:ea typeface="SimSun" panose="02010600030101010101" pitchFamily="2" charset="-122"/>
                <a:cs typeface="Calibri" panose="020F0502020204030204" pitchFamily="34" charset="0"/>
              </a:rPr>
              <a:t>Procuradoria</a:t>
            </a:r>
            <a:r>
              <a:rPr lang="en-GB" sz="1050" dirty="0">
                <a:latin typeface="Calibri" panose="020F0502020204030204" pitchFamily="34" charset="0"/>
                <a:ea typeface="SimSun" panose="02010600030101010101" pitchFamily="2" charset="-122"/>
                <a:cs typeface="Calibri" panose="020F0502020204030204" pitchFamily="34" charset="0"/>
              </a:rPr>
              <a:t> de </a:t>
            </a:r>
            <a:r>
              <a:rPr lang="en-GB" sz="1050" dirty="0" err="1">
                <a:latin typeface="Calibri" panose="020F0502020204030204" pitchFamily="34" charset="0"/>
                <a:ea typeface="SimSun" panose="02010600030101010101" pitchFamily="2" charset="-122"/>
                <a:cs typeface="Calibri" panose="020F0502020204030204" pitchFamily="34" charset="0"/>
              </a:rPr>
              <a:t>Derechos</a:t>
            </a:r>
            <a:r>
              <a:rPr lang="en-GB" sz="1050" dirty="0">
                <a:latin typeface="Calibri" panose="020F0502020204030204" pitchFamily="34" charset="0"/>
                <a:ea typeface="SimSun" panose="02010600030101010101" pitchFamily="2" charset="-122"/>
                <a:cs typeface="Calibri" panose="020F0502020204030204" pitchFamily="34" charset="0"/>
              </a:rPr>
              <a:t> Humanos (PDH), DRI is representing hundreds of children who survived a fire at the </a:t>
            </a:r>
            <a:r>
              <a:rPr lang="en-GB" sz="1050" dirty="0" err="1">
                <a:latin typeface="Calibri" panose="020F0502020204030204" pitchFamily="34" charset="0"/>
                <a:ea typeface="SimSun" panose="02010600030101010101" pitchFamily="2" charset="-122"/>
                <a:cs typeface="Calibri" panose="020F0502020204030204" pitchFamily="34" charset="0"/>
              </a:rPr>
              <a:t>Hogar</a:t>
            </a:r>
            <a:r>
              <a:rPr lang="en-GB" sz="1050" dirty="0">
                <a:latin typeface="Calibri" panose="020F0502020204030204" pitchFamily="34" charset="0"/>
                <a:ea typeface="SimSun" panose="02010600030101010101" pitchFamily="2" charset="-122"/>
                <a:cs typeface="Calibri" panose="020F0502020204030204" pitchFamily="34" charset="0"/>
              </a:rPr>
              <a:t> Seguro </a:t>
            </a:r>
            <a:r>
              <a:rPr lang="en-GB" sz="1050" dirty="0" err="1">
                <a:latin typeface="Calibri" panose="020F0502020204030204" pitchFamily="34" charset="0"/>
                <a:ea typeface="SimSun" panose="02010600030101010101" pitchFamily="2" charset="-122"/>
                <a:cs typeface="Calibri" panose="020F0502020204030204" pitchFamily="34" charset="0"/>
              </a:rPr>
              <a:t>Vírgen</a:t>
            </a:r>
            <a:r>
              <a:rPr lang="en-GB" sz="1050" dirty="0">
                <a:latin typeface="Calibri" panose="020F0502020204030204" pitchFamily="34" charset="0"/>
                <a:ea typeface="SimSun" panose="02010600030101010101" pitchFamily="2" charset="-122"/>
                <a:cs typeface="Calibri" panose="020F0502020204030204" pitchFamily="34" charset="0"/>
              </a:rPr>
              <a:t> de la Asunción that killed 41 girls in March 2017 (see DRI's report “After the Fire” and the </a:t>
            </a:r>
            <a:r>
              <a:rPr lang="en-GB" sz="1050" i="1" dirty="0">
                <a:latin typeface="Calibri" panose="020F0502020204030204" pitchFamily="34" charset="0"/>
                <a:ea typeface="SimSun" panose="02010600030101010101" pitchFamily="2" charset="-122"/>
                <a:cs typeface="Calibri" panose="020F0502020204030204" pitchFamily="34" charset="0"/>
              </a:rPr>
              <a:t>Washington Post</a:t>
            </a:r>
            <a:r>
              <a:rPr lang="en-GB" sz="1050" dirty="0">
                <a:latin typeface="Calibri" panose="020F0502020204030204" pitchFamily="34" charset="0"/>
                <a:ea typeface="SimSun" panose="02010600030101010101" pitchFamily="2" charset="-122"/>
                <a:cs typeface="Calibri" panose="020F0502020204030204" pitchFamily="34" charset="0"/>
              </a:rPr>
              <a:t> op-ed). The girls who were killed had been protesting sexual abuse and forced prostitution at the orphanage. Instead of spending money on fixing up orphanages, DRI and the PDH are demanding that all children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including children with disabilities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be returned to their families and communities.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In collaboration with Guatemala's lead disability rights group, the </a:t>
            </a:r>
            <a:r>
              <a:rPr lang="en-GB" sz="1050" dirty="0" err="1">
                <a:latin typeface="Calibri" panose="020F0502020204030204" pitchFamily="34" charset="0"/>
                <a:ea typeface="SimSun" panose="02010600030101010101" pitchFamily="2" charset="-122"/>
                <a:cs typeface="Calibri" panose="020F0502020204030204" pitchFamily="34" charset="0"/>
              </a:rPr>
              <a:t>Collectivo</a:t>
            </a:r>
            <a:r>
              <a:rPr lang="en-GB" sz="1050" dirty="0">
                <a:latin typeface="Calibri" panose="020F0502020204030204" pitchFamily="34" charset="0"/>
                <a:ea typeface="SimSun" panose="02010600030101010101" pitchFamily="2" charset="-122"/>
                <a:cs typeface="Calibri" panose="020F0502020204030204" pitchFamily="34" charset="0"/>
              </a:rPr>
              <a:t> de Vida Independiente, DRI has also filed a collective complaint to represent the hundreds of people with disabilities detained at the Federico Mora psychiatric facility. That psychiatric facility has been called one of the most dangerous in the world, according to a BBC documentary done with DRI.</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United Nations Committee on the Rights of Persons with Disabilities has also responded to DRI's investigation by stating the orphanage placement in Guatemala should be brought to an end. DRI has asked the CRPD Committee to recognize this same principle for all children when it adopts a general comment on the right to community integration later this year.</a:t>
            </a:r>
            <a:endParaRPr lang="x-none" sz="1050" dirty="0">
              <a:latin typeface="Calibri" panose="020F0502020204030204" pitchFamily="34" charset="0"/>
              <a:ea typeface="SimSun" panose="02010600030101010101" pitchFamily="2" charset="-122"/>
              <a:cs typeface="Calibri" panose="020F0502020204030204" pitchFamily="34" charset="0"/>
            </a:endParaRPr>
          </a:p>
          <a:p>
            <a:r>
              <a:rPr lang="en-GB" sz="105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https://www.driadvocacy.org/victory-guatemala-right-live-community/</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109</a:t>
            </a:fld>
            <a:endParaRPr lang="x-none"/>
          </a:p>
        </p:txBody>
      </p:sp>
    </p:spTree>
    <p:extLst>
      <p:ext uri="{BB962C8B-B14F-4D97-AF65-F5344CB8AC3E}">
        <p14:creationId xmlns:p14="http://schemas.microsoft.com/office/powerpoint/2010/main" val="4071687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09600"/>
            <a:ext cx="5961062" cy="3354388"/>
          </a:xfrm>
        </p:spPr>
      </p:sp>
      <p:sp>
        <p:nvSpPr>
          <p:cNvPr id="3" name="Notes Placeholder 2"/>
          <p:cNvSpPr>
            <a:spLocks noGrp="1"/>
          </p:cNvSpPr>
          <p:nvPr>
            <p:ph type="body" idx="1"/>
          </p:nvPr>
        </p:nvSpPr>
        <p:spPr/>
        <p:txBody>
          <a:bodyPr/>
          <a:lstStyle/>
          <a:p>
            <a:r>
              <a:rPr lang="en-US" b="1" dirty="0"/>
              <a:t>HANDOUT 1</a:t>
            </a:r>
          </a:p>
          <a:p>
            <a:r>
              <a:rPr lang="en-US" b="1" dirty="0"/>
              <a:t>Scenario 1: Pan African Network of People with Psychosocial Disabilities (PANPPD)</a:t>
            </a:r>
            <a:r>
              <a:rPr lang="en-US" dirty="0"/>
              <a:t> advocates for the rights of people with psychosocial disabilities </a:t>
            </a:r>
          </a:p>
          <a:p>
            <a:endParaRPr lang="en-US" dirty="0"/>
          </a:p>
          <a:p>
            <a:pPr>
              <a:spcAft>
                <a:spcPts val="600"/>
              </a:spcAft>
            </a:pPr>
            <a:r>
              <a:rPr lang="en-US" dirty="0"/>
              <a:t>Pan African Network of People with Psychosocial Disabilities (PANUSP) [website]. 2013. (</a:t>
            </a:r>
            <a:r>
              <a:rPr lang="en-US" dirty="0">
                <a:hlinkClick r:id="rId3"/>
              </a:rPr>
              <a:t>https://www.facebook.com/PANPPD/</a:t>
            </a:r>
            <a:r>
              <a:rPr lang="en-US" dirty="0"/>
              <a:t>, accessed 16 February 2017)</a:t>
            </a:r>
          </a:p>
          <a:p>
            <a:pPr>
              <a:spcAft>
                <a:spcPts val="600"/>
              </a:spcAft>
            </a:pPr>
            <a:r>
              <a:rPr lang="en-US" dirty="0"/>
              <a:t>and</a:t>
            </a:r>
          </a:p>
          <a:p>
            <a:r>
              <a:rPr lang="en-US" dirty="0"/>
              <a:t>Self-advocacy for inclusion: a global report [online publication]. London: Inclusion International; 2016. (</a:t>
            </a:r>
            <a:r>
              <a:rPr lang="en-US" dirty="0">
                <a:hlinkClick r:id="rId4"/>
              </a:rPr>
              <a:t>http://inclusion-international.org/wp-content/uploads/2016/11/Global-report-on-self-advocacy.pdf</a:t>
            </a:r>
            <a:r>
              <a:rPr lang="en-US" dirty="0"/>
              <a:t>, accessed 20 November 2018).</a:t>
            </a:r>
          </a:p>
          <a:p>
            <a:endParaRPr lang="en-US" dirty="0"/>
          </a:p>
          <a:p>
            <a:r>
              <a:rPr lang="en-US" dirty="0"/>
              <a:t>And I</a:t>
            </a:r>
            <a:r>
              <a:rPr lang="en-GB" dirty="0" err="1">
                <a:latin typeface="Calibri" panose="020F0502020204030204" pitchFamily="34" charset="0"/>
                <a:ea typeface="Calibri" panose="020F0502020204030204" pitchFamily="34" charset="0"/>
                <a:cs typeface="Arial" panose="020B0604020202020204" pitchFamily="34" charset="0"/>
              </a:rPr>
              <a:t>nclusion</a:t>
            </a:r>
            <a:r>
              <a:rPr lang="en-GB" dirty="0">
                <a:latin typeface="Calibri" panose="020F0502020204030204" pitchFamily="34" charset="0"/>
                <a:ea typeface="Calibri" panose="020F0502020204030204" pitchFamily="34" charset="0"/>
                <a:cs typeface="Arial" panose="020B0604020202020204" pitchFamily="34" charset="0"/>
              </a:rPr>
              <a:t> International, “Self-advocacy is…”.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rPr>
              <a:t>https://</a:t>
            </a:r>
            <a:r>
              <a:rPr lang="en-GB" u="sng" dirty="0" err="1">
                <a:solidFill>
                  <a:srgbClr val="0000FF"/>
                </a:solidFill>
                <a:latin typeface="Calibri" panose="020F0502020204030204" pitchFamily="34" charset="0"/>
                <a:ea typeface="Calibri" panose="020F0502020204030204" pitchFamily="34" charset="0"/>
                <a:cs typeface="Arial" panose="020B0604020202020204" pitchFamily="34" charset="0"/>
              </a:rPr>
              <a:t>youtu.be</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rPr>
              <a:t>/mVIqkkqqd5U </a:t>
            </a:r>
            <a:r>
              <a:rPr lang="en-GB" dirty="0">
                <a:latin typeface="Calibri" panose="020F0502020204030204" pitchFamily="34" charset="0"/>
                <a:ea typeface="Calibri" panose="020F0502020204030204" pitchFamily="34" charset="0"/>
                <a:cs typeface="Arial" panose="020B0604020202020204" pitchFamily="34" charset="0"/>
              </a:rPr>
              <a:t>(7:23) (accessed 9 April 2019).</a:t>
            </a:r>
          </a:p>
          <a:p>
            <a:endParaRPr lang="en-GB" dirty="0">
              <a:latin typeface="Calibri" panose="020F0502020204030204" pitchFamily="34" charset="0"/>
              <a:cs typeface="Arial" panose="020B0604020202020204" pitchFamily="34" charset="0"/>
            </a:endParaRPr>
          </a:p>
          <a:p>
            <a:r>
              <a:rPr lang="en-US" dirty="0"/>
              <a:t>Inclusion International “Why Self-Advocacy is important” https://</a:t>
            </a:r>
            <a:r>
              <a:rPr lang="en-US" dirty="0" err="1"/>
              <a:t>youtu.be</a:t>
            </a:r>
            <a:r>
              <a:rPr lang="en-US" dirty="0"/>
              <a:t>/cE32AQU--3U (accessed 12 April 2019)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a:t>
            </a:fld>
            <a:endParaRPr lang="x-none"/>
          </a:p>
        </p:txBody>
      </p:sp>
    </p:spTree>
    <p:extLst>
      <p:ext uri="{BB962C8B-B14F-4D97-AF65-F5344CB8AC3E}">
        <p14:creationId xmlns:p14="http://schemas.microsoft.com/office/powerpoint/2010/main" val="31247295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236538"/>
            <a:ext cx="2085975" cy="1174750"/>
          </a:xfrm>
        </p:spPr>
      </p:sp>
      <p:sp>
        <p:nvSpPr>
          <p:cNvPr id="3" name="Notes Placeholder 2"/>
          <p:cNvSpPr>
            <a:spLocks noGrp="1"/>
          </p:cNvSpPr>
          <p:nvPr>
            <p:ph type="body" idx="1"/>
          </p:nvPr>
        </p:nvSpPr>
        <p:spPr>
          <a:xfrm>
            <a:off x="216152" y="1602973"/>
            <a:ext cx="6354869" cy="8101264"/>
          </a:xfrm>
          <a:noFill/>
        </p:spPr>
        <p:txBody>
          <a:bodyPr/>
          <a:lstStyle/>
          <a:p>
            <a:pPr algn="just"/>
            <a:r>
              <a:rPr lang="en-GB" sz="1050" b="1" dirty="0">
                <a:latin typeface="Calibri" panose="020F0502020204030204" pitchFamily="34" charset="0"/>
                <a:ea typeface="SimSun" panose="02010600030101010101" pitchFamily="2" charset="-122"/>
                <a:cs typeface="Calibri" panose="020F0502020204030204" pitchFamily="34" charset="0"/>
              </a:rPr>
              <a:t>Handout 11. Examples of using strategic litigation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1: </a:t>
            </a:r>
            <a:r>
              <a:rPr lang="en-GB" sz="1050"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sz="1050" dirty="0">
                <a:latin typeface="Calibri" panose="020F0502020204030204" pitchFamily="34" charset="0"/>
                <a:ea typeface="Times New Roman" panose="02020603050405020304" pitchFamily="18" charset="0"/>
                <a:cs typeface="Calibri" panose="020F0502020204030204" pitchFamily="34" charset="0"/>
              </a:rPr>
              <a:t> </a:t>
            </a:r>
            <a:r>
              <a:rPr lang="en-GB" sz="1050"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 </a:t>
            </a:r>
            <a:r>
              <a:rPr lang="en-GB" sz="1050" dirty="0">
                <a:latin typeface="Calibri" panose="020F0502020204030204" pitchFamily="34" charset="0"/>
                <a:ea typeface="SimSun" panose="02010600030101010101" pitchFamily="2" charset="-122"/>
                <a:cs typeface="Calibri" panose="020F0502020204030204" pitchFamily="34" charset="0"/>
              </a:rPr>
              <a:t>is an international organization that uses strategic litigation to promote human rights for people with psychosocial and intellectual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 works in partnership with organizations (mainly disabled people’s organizations and human rights organizations) and lawyers in various countries to develop and litigate cases. These relationships enable Validity to tap into local expertise, to work with lawyers who maintain contact with clients, and to work with organizations who can use judgements to change and implement laws.</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Validity’s research and monitoring programme furthers their strategic litigation by identifying specific rights violations which serves as the basis for reports to which government responses may provide direct evidence. It uses advocacy tactically to make it more likely for judges to decide in the applicants’ favour, and as a follow-through from successful (and unsuccessful) court judgements. The Organization’s capacity-building programme supports strategic litigation by strengthening the lawyering skills and specific legal knowledge of attorneys and advocates in order to improve strategic litigation strategies.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For example, the European Court of Human Rights held Russia in violation of numerous human rights of a young man with mental health disabilities. The organization was responsible for bringing the case before the court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 2008 #311">
                  <a:extLst>
                    <a:ext uri="{A12FA001-AC4F-418D-AE19-62706E023703}">
                      <ahyp:hlinkClr xmlns:ahyp="http://schemas.microsoft.com/office/drawing/2018/hyperlinkcolor" val="tx"/>
                    </a:ext>
                  </a:extLst>
                </a:hlinkClick>
              </a:rPr>
              <a:t>30</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For more information, see:</a:t>
            </a:r>
            <a:r>
              <a:rPr lang="en-GB" sz="1050" dirty="0">
                <a:latin typeface="Arial" panose="020B0604020202020204" pitchFamily="34" charset="0"/>
                <a:ea typeface="SimSun" panose="02010600030101010101" pitchFamily="2" charset="-122"/>
                <a:cs typeface="Calibri" panose="020F0502020204030204" pitchFamily="34" charset="0"/>
              </a:rPr>
              <a:t>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http://www.mdac.org/en/content/europes-highest-human-rights-court-holds-russia-violated-rights-man-mental-health-disabiliti</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sz="1050" b="1" i="1" dirty="0">
                <a:latin typeface="Calibri" panose="020F0502020204030204" pitchFamily="34" charset="0"/>
                <a:ea typeface="SimSun" panose="02010600030101010101" pitchFamily="2" charset="-122"/>
                <a:cs typeface="Calibri" panose="020F0502020204030204" pitchFamily="34" charset="0"/>
              </a:rPr>
              <a:t> (</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ction="ppaction://hlinkfile" tooltip=", 2012 #312">
                  <a:extLst>
                    <a:ext uri="{A12FA001-AC4F-418D-AE19-62706E023703}">
                      <ahyp:hlinkClr xmlns:ahyp="http://schemas.microsoft.com/office/drawing/2018/hyperlinkcolor" val="tx"/>
                    </a:ext>
                  </a:extLst>
                </a:hlinkClick>
              </a:rPr>
              <a:t>31</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 on Human Rights stated in a press statement that, after years of abuse, violence and exploitation in orphanages and psychiatric institutions, Guatemala must take urgent action to return children to their families and psychiatric detainees to the community.</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Commission's statement results from legal action taken by Disability Rights International (DRI). Together with the Guatemalan </a:t>
            </a:r>
            <a:r>
              <a:rPr lang="en-GB" sz="1050" dirty="0" err="1">
                <a:latin typeface="Calibri" panose="020F0502020204030204" pitchFamily="34" charset="0"/>
                <a:ea typeface="SimSun" panose="02010600030101010101" pitchFamily="2" charset="-122"/>
                <a:cs typeface="Calibri" panose="020F0502020204030204" pitchFamily="34" charset="0"/>
              </a:rPr>
              <a:t>Procuradoria</a:t>
            </a:r>
            <a:r>
              <a:rPr lang="en-GB" sz="1050" dirty="0">
                <a:latin typeface="Calibri" panose="020F0502020204030204" pitchFamily="34" charset="0"/>
                <a:ea typeface="SimSun" panose="02010600030101010101" pitchFamily="2" charset="-122"/>
                <a:cs typeface="Calibri" panose="020F0502020204030204" pitchFamily="34" charset="0"/>
              </a:rPr>
              <a:t> de </a:t>
            </a:r>
            <a:r>
              <a:rPr lang="en-GB" sz="1050" dirty="0" err="1">
                <a:latin typeface="Calibri" panose="020F0502020204030204" pitchFamily="34" charset="0"/>
                <a:ea typeface="SimSun" panose="02010600030101010101" pitchFamily="2" charset="-122"/>
                <a:cs typeface="Calibri" panose="020F0502020204030204" pitchFamily="34" charset="0"/>
              </a:rPr>
              <a:t>Derechos</a:t>
            </a:r>
            <a:r>
              <a:rPr lang="en-GB" sz="1050" dirty="0">
                <a:latin typeface="Calibri" panose="020F0502020204030204" pitchFamily="34" charset="0"/>
                <a:ea typeface="SimSun" panose="02010600030101010101" pitchFamily="2" charset="-122"/>
                <a:cs typeface="Calibri" panose="020F0502020204030204" pitchFamily="34" charset="0"/>
              </a:rPr>
              <a:t> Humanos (PDH), DRI is representing hundreds of children who survived a fire at the </a:t>
            </a:r>
            <a:r>
              <a:rPr lang="en-GB" sz="1050" dirty="0" err="1">
                <a:latin typeface="Calibri" panose="020F0502020204030204" pitchFamily="34" charset="0"/>
                <a:ea typeface="SimSun" panose="02010600030101010101" pitchFamily="2" charset="-122"/>
                <a:cs typeface="Calibri" panose="020F0502020204030204" pitchFamily="34" charset="0"/>
              </a:rPr>
              <a:t>Hogar</a:t>
            </a:r>
            <a:r>
              <a:rPr lang="en-GB" sz="1050" dirty="0">
                <a:latin typeface="Calibri" panose="020F0502020204030204" pitchFamily="34" charset="0"/>
                <a:ea typeface="SimSun" panose="02010600030101010101" pitchFamily="2" charset="-122"/>
                <a:cs typeface="Calibri" panose="020F0502020204030204" pitchFamily="34" charset="0"/>
              </a:rPr>
              <a:t> Seguro </a:t>
            </a:r>
            <a:r>
              <a:rPr lang="en-GB" sz="1050" dirty="0" err="1">
                <a:latin typeface="Calibri" panose="020F0502020204030204" pitchFamily="34" charset="0"/>
                <a:ea typeface="SimSun" panose="02010600030101010101" pitchFamily="2" charset="-122"/>
                <a:cs typeface="Calibri" panose="020F0502020204030204" pitchFamily="34" charset="0"/>
              </a:rPr>
              <a:t>Vírgen</a:t>
            </a:r>
            <a:r>
              <a:rPr lang="en-GB" sz="1050" dirty="0">
                <a:latin typeface="Calibri" panose="020F0502020204030204" pitchFamily="34" charset="0"/>
                <a:ea typeface="SimSun" panose="02010600030101010101" pitchFamily="2" charset="-122"/>
                <a:cs typeface="Calibri" panose="020F0502020204030204" pitchFamily="34" charset="0"/>
              </a:rPr>
              <a:t> de la Asunción that killed 41 girls in March 2017 (see DRI's report “After the Fire” and the </a:t>
            </a:r>
            <a:r>
              <a:rPr lang="en-GB" sz="1050" i="1" dirty="0">
                <a:latin typeface="Calibri" panose="020F0502020204030204" pitchFamily="34" charset="0"/>
                <a:ea typeface="SimSun" panose="02010600030101010101" pitchFamily="2" charset="-122"/>
                <a:cs typeface="Calibri" panose="020F0502020204030204" pitchFamily="34" charset="0"/>
              </a:rPr>
              <a:t>Washington Post</a:t>
            </a:r>
            <a:r>
              <a:rPr lang="en-GB" sz="1050" dirty="0">
                <a:latin typeface="Calibri" panose="020F0502020204030204" pitchFamily="34" charset="0"/>
                <a:ea typeface="SimSun" panose="02010600030101010101" pitchFamily="2" charset="-122"/>
                <a:cs typeface="Calibri" panose="020F0502020204030204" pitchFamily="34" charset="0"/>
              </a:rPr>
              <a:t> op-ed). The girls who were killed had been protesting sexual abuse and forced prostitution at the orphanage. Instead of spending money on fixing up orphanages, DRI and the PDH are demanding that all children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including children with disabilities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be returned to their families and communities.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In collaboration with Guatemala's lead disability rights group, the </a:t>
            </a:r>
            <a:r>
              <a:rPr lang="en-GB" sz="1050" dirty="0" err="1">
                <a:latin typeface="Calibri" panose="020F0502020204030204" pitchFamily="34" charset="0"/>
                <a:ea typeface="SimSun" panose="02010600030101010101" pitchFamily="2" charset="-122"/>
                <a:cs typeface="Calibri" panose="020F0502020204030204" pitchFamily="34" charset="0"/>
              </a:rPr>
              <a:t>Collectivo</a:t>
            </a:r>
            <a:r>
              <a:rPr lang="en-GB" sz="1050" dirty="0">
                <a:latin typeface="Calibri" panose="020F0502020204030204" pitchFamily="34" charset="0"/>
                <a:ea typeface="SimSun" panose="02010600030101010101" pitchFamily="2" charset="-122"/>
                <a:cs typeface="Calibri" panose="020F0502020204030204" pitchFamily="34" charset="0"/>
              </a:rPr>
              <a:t> de Vida Independiente, DRI has also filed a collective complaint to represent the hundreds of people with disabilities detained at the Federico Mora psychiatric facility. That psychiatric facility has been called one of the most dangerous in the world, according to a BBC documentary done with DRI.</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United Nations Committee on the Rights of Persons with Disabilities has also responded to DRI's investigation by stating the orphanage placement in Guatemala should be brought to an end. DRI has asked the CRPD Committee to recognize this same principle for all children when it adopts a general comment on the right to community integration later this year.</a:t>
            </a:r>
            <a:endParaRPr lang="x-none" sz="1050" dirty="0">
              <a:latin typeface="Calibri" panose="020F0502020204030204" pitchFamily="34" charset="0"/>
              <a:ea typeface="SimSun" panose="02010600030101010101" pitchFamily="2" charset="-122"/>
              <a:cs typeface="Calibri" panose="020F0502020204030204" pitchFamily="34" charset="0"/>
            </a:endParaRPr>
          </a:p>
          <a:p>
            <a:r>
              <a:rPr lang="en-GB" sz="105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https://www.driadvocacy.org/victory-guatemala-right-live-community/</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110</a:t>
            </a:fld>
            <a:endParaRPr lang="x-none"/>
          </a:p>
        </p:txBody>
      </p:sp>
    </p:spTree>
    <p:extLst>
      <p:ext uri="{BB962C8B-B14F-4D97-AF65-F5344CB8AC3E}">
        <p14:creationId xmlns:p14="http://schemas.microsoft.com/office/powerpoint/2010/main" val="40716879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236538"/>
            <a:ext cx="2085975" cy="1174750"/>
          </a:xfrm>
        </p:spPr>
      </p:sp>
      <p:sp>
        <p:nvSpPr>
          <p:cNvPr id="3" name="Notes Placeholder 2"/>
          <p:cNvSpPr>
            <a:spLocks noGrp="1"/>
          </p:cNvSpPr>
          <p:nvPr>
            <p:ph type="body" idx="1"/>
          </p:nvPr>
        </p:nvSpPr>
        <p:spPr>
          <a:xfrm>
            <a:off x="216152" y="1602973"/>
            <a:ext cx="6354869" cy="8101264"/>
          </a:xfrm>
          <a:noFill/>
        </p:spPr>
        <p:txBody>
          <a:bodyPr/>
          <a:lstStyle/>
          <a:p>
            <a:pPr algn="just"/>
            <a:r>
              <a:rPr lang="en-GB" sz="1050" b="1" dirty="0">
                <a:latin typeface="Calibri" panose="020F0502020204030204" pitchFamily="34" charset="0"/>
                <a:ea typeface="SimSun" panose="02010600030101010101" pitchFamily="2" charset="-122"/>
                <a:cs typeface="Calibri" panose="020F0502020204030204" pitchFamily="34" charset="0"/>
              </a:rPr>
              <a:t>Handout 11. Examples of using strategic litigation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1: </a:t>
            </a:r>
            <a:r>
              <a:rPr lang="en-GB" sz="1050"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sz="1050" dirty="0">
                <a:latin typeface="Calibri" panose="020F0502020204030204" pitchFamily="34" charset="0"/>
                <a:ea typeface="Times New Roman" panose="02020603050405020304" pitchFamily="18" charset="0"/>
                <a:cs typeface="Calibri" panose="020F0502020204030204" pitchFamily="34" charset="0"/>
              </a:rPr>
              <a:t> </a:t>
            </a:r>
            <a:r>
              <a:rPr lang="en-GB" sz="1050"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 </a:t>
            </a:r>
            <a:r>
              <a:rPr lang="en-GB" sz="1050" dirty="0">
                <a:latin typeface="Calibri" panose="020F0502020204030204" pitchFamily="34" charset="0"/>
                <a:ea typeface="SimSun" panose="02010600030101010101" pitchFamily="2" charset="-122"/>
                <a:cs typeface="Calibri" panose="020F0502020204030204" pitchFamily="34" charset="0"/>
              </a:rPr>
              <a:t>is an international organization that uses strategic litigation to promote human rights for people with psychosocial and intellectual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 works in partnership with organizations (mainly disabled people’s organizations and human rights organizations) and lawyers in various countries to develop and litigate cases. These relationships enable Validity to tap into local expertise, to work with lawyers who maintain contact with clients, and to work with organizations who can use judgements to change and implement laws.</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Validity’s research and monitoring programme furthers their strategic litigation by identifying specific rights violations which serves as the basis for reports to which government responses may provide direct evidence. It uses advocacy tactically to make it more likely for judges to decide in the applicants’ favour, and as a follow-through from successful (and unsuccessful) court judgements. The Organization’s capacity-building programme supports strategic litigation by strengthening the lawyering skills and specific legal knowledge of attorneys and advocates in order to improve strategic litigation strategies.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For example, the European Court of Human Rights held Russia in violation of numerous human rights of a young man with mental health disabilities. The organization was responsible for bringing the case before the court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 2008 #311">
                  <a:extLst>
                    <a:ext uri="{A12FA001-AC4F-418D-AE19-62706E023703}">
                      <ahyp:hlinkClr xmlns:ahyp="http://schemas.microsoft.com/office/drawing/2018/hyperlinkcolor" val="tx"/>
                    </a:ext>
                  </a:extLst>
                </a:hlinkClick>
              </a:rPr>
              <a:t>30</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For more information, see:</a:t>
            </a:r>
            <a:r>
              <a:rPr lang="en-GB" sz="1050" dirty="0">
                <a:latin typeface="Arial" panose="020B0604020202020204" pitchFamily="34" charset="0"/>
                <a:ea typeface="SimSun" panose="02010600030101010101" pitchFamily="2" charset="-122"/>
                <a:cs typeface="Calibri" panose="020F0502020204030204" pitchFamily="34" charset="0"/>
              </a:rPr>
              <a:t>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http://www.mdac.org/en/content/europes-highest-human-rights-court-holds-russia-violated-rights-man-mental-health-disabiliti</a:t>
            </a:r>
            <a:r>
              <a:rPr lang="en-GB" sz="1050"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sz="1050" b="1" i="1" dirty="0">
                <a:latin typeface="Calibri" panose="020F0502020204030204" pitchFamily="34" charset="0"/>
                <a:ea typeface="SimSun" panose="02010600030101010101" pitchFamily="2" charset="-122"/>
                <a:cs typeface="Calibri" panose="020F0502020204030204" pitchFamily="34" charset="0"/>
              </a:rPr>
              <a:t> (</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ction="ppaction://hlinkfile" tooltip=", 2012 #312">
                  <a:extLst>
                    <a:ext uri="{A12FA001-AC4F-418D-AE19-62706E023703}">
                      <ahyp:hlinkClr xmlns:ahyp="http://schemas.microsoft.com/office/drawing/2018/hyperlinkcolor" val="tx"/>
                    </a:ext>
                  </a:extLst>
                </a:hlinkClick>
              </a:rPr>
              <a:t>31</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 on Human Rights stated in a press statement that, after years of abuse, violence and exploitation in orphanages and psychiatric institutions, Guatemala must take urgent action to return children to their families and psychiatric detainees to the community.</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Inter-American Commission's statement results from legal action taken by Disability Rights International (DRI). Together with the Guatemalan </a:t>
            </a:r>
            <a:r>
              <a:rPr lang="en-GB" sz="1050" dirty="0" err="1">
                <a:latin typeface="Calibri" panose="020F0502020204030204" pitchFamily="34" charset="0"/>
                <a:ea typeface="SimSun" panose="02010600030101010101" pitchFamily="2" charset="-122"/>
                <a:cs typeface="Calibri" panose="020F0502020204030204" pitchFamily="34" charset="0"/>
              </a:rPr>
              <a:t>Procuradoria</a:t>
            </a:r>
            <a:r>
              <a:rPr lang="en-GB" sz="1050" dirty="0">
                <a:latin typeface="Calibri" panose="020F0502020204030204" pitchFamily="34" charset="0"/>
                <a:ea typeface="SimSun" panose="02010600030101010101" pitchFamily="2" charset="-122"/>
                <a:cs typeface="Calibri" panose="020F0502020204030204" pitchFamily="34" charset="0"/>
              </a:rPr>
              <a:t> de </a:t>
            </a:r>
            <a:r>
              <a:rPr lang="en-GB" sz="1050" dirty="0" err="1">
                <a:latin typeface="Calibri" panose="020F0502020204030204" pitchFamily="34" charset="0"/>
                <a:ea typeface="SimSun" panose="02010600030101010101" pitchFamily="2" charset="-122"/>
                <a:cs typeface="Calibri" panose="020F0502020204030204" pitchFamily="34" charset="0"/>
              </a:rPr>
              <a:t>Derechos</a:t>
            </a:r>
            <a:r>
              <a:rPr lang="en-GB" sz="1050" dirty="0">
                <a:latin typeface="Calibri" panose="020F0502020204030204" pitchFamily="34" charset="0"/>
                <a:ea typeface="SimSun" panose="02010600030101010101" pitchFamily="2" charset="-122"/>
                <a:cs typeface="Calibri" panose="020F0502020204030204" pitchFamily="34" charset="0"/>
              </a:rPr>
              <a:t> Humanos (PDH), DRI is representing hundreds of children who survived a fire at the </a:t>
            </a:r>
            <a:r>
              <a:rPr lang="en-GB" sz="1050" dirty="0" err="1">
                <a:latin typeface="Calibri" panose="020F0502020204030204" pitchFamily="34" charset="0"/>
                <a:ea typeface="SimSun" panose="02010600030101010101" pitchFamily="2" charset="-122"/>
                <a:cs typeface="Calibri" panose="020F0502020204030204" pitchFamily="34" charset="0"/>
              </a:rPr>
              <a:t>Hogar</a:t>
            </a:r>
            <a:r>
              <a:rPr lang="en-GB" sz="1050" dirty="0">
                <a:latin typeface="Calibri" panose="020F0502020204030204" pitchFamily="34" charset="0"/>
                <a:ea typeface="SimSun" panose="02010600030101010101" pitchFamily="2" charset="-122"/>
                <a:cs typeface="Calibri" panose="020F0502020204030204" pitchFamily="34" charset="0"/>
              </a:rPr>
              <a:t> Seguro </a:t>
            </a:r>
            <a:r>
              <a:rPr lang="en-GB" sz="1050" dirty="0" err="1">
                <a:latin typeface="Calibri" panose="020F0502020204030204" pitchFamily="34" charset="0"/>
                <a:ea typeface="SimSun" panose="02010600030101010101" pitchFamily="2" charset="-122"/>
                <a:cs typeface="Calibri" panose="020F0502020204030204" pitchFamily="34" charset="0"/>
              </a:rPr>
              <a:t>Vírgen</a:t>
            </a:r>
            <a:r>
              <a:rPr lang="en-GB" sz="1050" dirty="0">
                <a:latin typeface="Calibri" panose="020F0502020204030204" pitchFamily="34" charset="0"/>
                <a:ea typeface="SimSun" panose="02010600030101010101" pitchFamily="2" charset="-122"/>
                <a:cs typeface="Calibri" panose="020F0502020204030204" pitchFamily="34" charset="0"/>
              </a:rPr>
              <a:t> de la Asunción that killed 41 girls in March 2017 (see DRI's report “After the Fire” and the </a:t>
            </a:r>
            <a:r>
              <a:rPr lang="en-GB" sz="1050" i="1" dirty="0">
                <a:latin typeface="Calibri" panose="020F0502020204030204" pitchFamily="34" charset="0"/>
                <a:ea typeface="SimSun" panose="02010600030101010101" pitchFamily="2" charset="-122"/>
                <a:cs typeface="Calibri" panose="020F0502020204030204" pitchFamily="34" charset="0"/>
              </a:rPr>
              <a:t>Washington Post</a:t>
            </a:r>
            <a:r>
              <a:rPr lang="en-GB" sz="1050" dirty="0">
                <a:latin typeface="Calibri" panose="020F0502020204030204" pitchFamily="34" charset="0"/>
                <a:ea typeface="SimSun" panose="02010600030101010101" pitchFamily="2" charset="-122"/>
                <a:cs typeface="Calibri" panose="020F0502020204030204" pitchFamily="34" charset="0"/>
              </a:rPr>
              <a:t> op-ed). The girls who were killed had been protesting sexual abuse and forced prostitution at the orphanage. Instead of spending money on fixing up orphanages, DRI and the PDH are demanding that all children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including children with disabilities </a:t>
            </a:r>
            <a:r>
              <a:rPr lang="en-GB" sz="10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sz="1050" dirty="0">
                <a:latin typeface="Calibri" panose="020F0502020204030204" pitchFamily="34" charset="0"/>
                <a:ea typeface="SimSun" panose="02010600030101010101" pitchFamily="2" charset="-122"/>
                <a:cs typeface="Calibri" panose="020F0502020204030204" pitchFamily="34" charset="0"/>
              </a:rPr>
              <a:t> be returned to their families and communities.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In collaboration with Guatemala's lead disability rights group, the </a:t>
            </a:r>
            <a:r>
              <a:rPr lang="en-GB" sz="1050" dirty="0" err="1">
                <a:latin typeface="Calibri" panose="020F0502020204030204" pitchFamily="34" charset="0"/>
                <a:ea typeface="SimSun" panose="02010600030101010101" pitchFamily="2" charset="-122"/>
                <a:cs typeface="Calibri" panose="020F0502020204030204" pitchFamily="34" charset="0"/>
              </a:rPr>
              <a:t>Collectivo</a:t>
            </a:r>
            <a:r>
              <a:rPr lang="en-GB" sz="1050" dirty="0">
                <a:latin typeface="Calibri" panose="020F0502020204030204" pitchFamily="34" charset="0"/>
                <a:ea typeface="SimSun" panose="02010600030101010101" pitchFamily="2" charset="-122"/>
                <a:cs typeface="Calibri" panose="020F0502020204030204" pitchFamily="34" charset="0"/>
              </a:rPr>
              <a:t> de Vida Independiente, DRI has also filed a collective complaint to represent the hundreds of people with disabilities detained at the Federico Mora psychiatric facility. That psychiatric facility has been called one of the most dangerous in the world, according to a BBC documentary done with DRI.</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United Nations Committee on the Rights of Persons with Disabilities has also responded to DRI's investigation by stating the orphanage placement in Guatemala should be brought to an end. DRI has asked the CRPD Committee to recognize this same principle for all children when it adopts a general comment on the right to community integration later this year.</a:t>
            </a:r>
            <a:endParaRPr lang="x-none" sz="1050" dirty="0">
              <a:latin typeface="Calibri" panose="020F0502020204030204" pitchFamily="34" charset="0"/>
              <a:ea typeface="SimSun" panose="02010600030101010101" pitchFamily="2" charset="-122"/>
              <a:cs typeface="Calibri" panose="020F0502020204030204" pitchFamily="34" charset="0"/>
            </a:endParaRPr>
          </a:p>
          <a:p>
            <a:r>
              <a:rPr lang="en-GB" sz="105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https://www.driadvocacy.org/victory-guatemala-right-live-community/</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111</a:t>
            </a:fld>
            <a:endParaRPr lang="x-none"/>
          </a:p>
        </p:txBody>
      </p:sp>
    </p:spTree>
    <p:extLst>
      <p:ext uri="{BB962C8B-B14F-4D97-AF65-F5344CB8AC3E}">
        <p14:creationId xmlns:p14="http://schemas.microsoft.com/office/powerpoint/2010/main" val="40716879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211138"/>
            <a:ext cx="2871788" cy="1616075"/>
          </a:xfrm>
          <a:noFill/>
        </p:spPr>
      </p:sp>
      <p:sp>
        <p:nvSpPr>
          <p:cNvPr id="3" name="Notes Placeholder 2"/>
          <p:cNvSpPr>
            <a:spLocks noGrp="1"/>
          </p:cNvSpPr>
          <p:nvPr>
            <p:ph type="body" idx="1"/>
          </p:nvPr>
        </p:nvSpPr>
        <p:spPr>
          <a:xfrm>
            <a:off x="216153" y="1938480"/>
            <a:ext cx="6297227" cy="6983500"/>
          </a:xfrm>
          <a:noFill/>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12. Examples of using human rights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1: Using human rights instruments for advocacy – shadow report on the implementation of the CRPD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2 #313">
                  <a:extLst>
                    <a:ext uri="{A12FA001-AC4F-418D-AE19-62706E023703}">
                      <ahyp:hlinkClr xmlns:ahyp="http://schemas.microsoft.com/office/drawing/2018/hyperlinkcolor" val="tx"/>
                    </a:ext>
                  </a:extLst>
                </a:hlinkClick>
              </a:rPr>
              <a:t>32</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2012, lead disability NGOs in Australia partnered to draft a parallel report on the implementation of the CRPD. The first CRPD shadow report was the result of a three-year process and of wide consultation with people with disabilities and their representative organizations.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Individuals were able to contribute directly to the report by providing information on practical difficulties encountered when exercising the human rights set out in the convention. The report was used by the Committee on the Rights of Persons with Disabilities when issuing comments and recommendations regarding Australia’s obligations related to the convention.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http://www.globaldisabilityrightsnow.org/</a:t>
            </a:r>
            <a:r>
              <a:rPr lang="en-GB" u="sng"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2: International advocacy of a coalition of Haitian disabled persons’ organizations to the CRPD Committee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7 #478">
                  <a:extLst>
                    <a:ext uri="{A12FA001-AC4F-418D-AE19-62706E023703}">
                      <ahyp:hlinkClr xmlns:ahyp="http://schemas.microsoft.com/office/drawing/2018/hyperlinkcolor" val="tx"/>
                    </a:ext>
                  </a:extLst>
                </a:hlinkClick>
              </a:rPr>
              <a:t>33</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Haiti ratified the CRPD in 2009 and in 2017 undertook its first review by the CRPD committee on how the rights of the convention were being implemented in the country. At the time, a coalition of Haitian organizations of persons with disabilities developed a parallel report as part of the country review process. It was an opportunity for disability organizations, including those representing persons with psychosocial and intellectual disabilities, to express their concerns related to policies and programmes for persons with disabilities in Haiti. This example highlights how advocacy  can be done at the international level and can influence the design of public policies at national level</a:t>
            </a:r>
            <a:endParaRPr lang="x-none" dirty="0">
              <a:latin typeface="Calibri" panose="020F0502020204030204" pitchFamily="34" charset="0"/>
              <a:ea typeface="SimSun" panose="02010600030101010101" pitchFamily="2" charset="-122"/>
              <a:cs typeface="Calibri" panose="020F0502020204030204" pitchFamily="34" charset="0"/>
            </a:endParaRPr>
          </a:p>
          <a:p>
            <a:pPr>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To check the alternative report on Haiti,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rPr>
              <a:t>http://tbinternet.ohchr.org/_layouts/treatybodyexternal/Download.aspx?symbolno=INT%2fCRPD%2fICO%2fHTI%2f27387&amp;Lang=en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To check all State reports,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http://tbinternet.ohchr.org/_layouts/treatybodyexternal/SessionDetails1.aspx?SessionID=1204&amp;Lang=en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112</a:t>
            </a:fld>
            <a:endParaRPr lang="x-none"/>
          </a:p>
        </p:txBody>
      </p:sp>
    </p:spTree>
    <p:extLst>
      <p:ext uri="{BB962C8B-B14F-4D97-AF65-F5344CB8AC3E}">
        <p14:creationId xmlns:p14="http://schemas.microsoft.com/office/powerpoint/2010/main" val="33777151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211138"/>
            <a:ext cx="2871788" cy="1616075"/>
          </a:xfrm>
          <a:noFill/>
        </p:spPr>
      </p:sp>
      <p:sp>
        <p:nvSpPr>
          <p:cNvPr id="3" name="Notes Placeholder 2"/>
          <p:cNvSpPr>
            <a:spLocks noGrp="1"/>
          </p:cNvSpPr>
          <p:nvPr>
            <p:ph type="body" idx="1"/>
          </p:nvPr>
        </p:nvSpPr>
        <p:spPr>
          <a:xfrm>
            <a:off x="216153" y="1938480"/>
            <a:ext cx="6297227" cy="6983500"/>
          </a:xfrm>
          <a:noFill/>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12. Examples of using human rights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1: Using human rights instruments for advocacy – shadow report on the implementation of the CRPD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2 #313">
                  <a:extLst>
                    <a:ext uri="{A12FA001-AC4F-418D-AE19-62706E023703}">
                      <ahyp:hlinkClr xmlns:ahyp="http://schemas.microsoft.com/office/drawing/2018/hyperlinkcolor" val="tx"/>
                    </a:ext>
                  </a:extLst>
                </a:hlinkClick>
              </a:rPr>
              <a:t>32</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2012, lead disability NGOs in Australia partnered to draft a parallel report on the implementation of the CRPD. The first CRPD shadow report was the result of a three-year process and of wide consultation with people with disabilities and their representative organizations.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Individuals were able to contribute directly to the report by providing information on practical difficulties encountered when exercising the human rights set out in the convention. The report was used by the Committee on the Rights of Persons with Disabilities when issuing comments and recommendations regarding Australia’s obligations related to the convention.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http://www.globaldisabilityrightsnow.org/</a:t>
            </a:r>
            <a:r>
              <a:rPr lang="en-GB" u="sng"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2: International advocacy of a coalition of Haitian disabled persons’ organizations to the CRPD Committee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7 #478">
                  <a:extLst>
                    <a:ext uri="{A12FA001-AC4F-418D-AE19-62706E023703}">
                      <ahyp:hlinkClr xmlns:ahyp="http://schemas.microsoft.com/office/drawing/2018/hyperlinkcolor" val="tx"/>
                    </a:ext>
                  </a:extLst>
                </a:hlinkClick>
              </a:rPr>
              <a:t>33</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Haiti ratified the CRPD in 2009 and in 2017 undertook its first review by the CRPD committee on how the rights of the convention were being implemented in the country. At the time, a coalition of Haitian organizations of persons with disabilities developed a parallel report as part of the country review process. It was an opportunity for disability organizations, including those representing persons with psychosocial and intellectual disabilities, to express their concerns related to policies and programmes for persons with disabilities in Haiti. This example highlights how advocacy  can be done at the international level and can influence the design of public policies at national level</a:t>
            </a:r>
            <a:endParaRPr lang="x-none" dirty="0">
              <a:latin typeface="Calibri" panose="020F0502020204030204" pitchFamily="34" charset="0"/>
              <a:ea typeface="SimSun" panose="02010600030101010101" pitchFamily="2" charset="-122"/>
              <a:cs typeface="Calibri" panose="020F0502020204030204" pitchFamily="34" charset="0"/>
            </a:endParaRPr>
          </a:p>
          <a:p>
            <a:pPr>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To check the alternative report on Haiti,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rPr>
              <a:t>http://tbinternet.ohchr.org/_layouts/treatybodyexternal/Download.aspx?symbolno=INT%2fCRPD%2fICO%2fHTI%2f27387&amp;Lang=en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To check all State reports,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http://tbinternet.ohchr.org/_layouts/treatybodyexternal/SessionDetails1.aspx?SessionID=1204&amp;Lang=en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113</a:t>
            </a:fld>
            <a:endParaRPr lang="x-none"/>
          </a:p>
        </p:txBody>
      </p:sp>
    </p:spTree>
    <p:extLst>
      <p:ext uri="{BB962C8B-B14F-4D97-AF65-F5344CB8AC3E}">
        <p14:creationId xmlns:p14="http://schemas.microsoft.com/office/powerpoint/2010/main" val="337771513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211138"/>
            <a:ext cx="3363913" cy="1893887"/>
          </a:xfrm>
        </p:spPr>
      </p:sp>
      <p:sp>
        <p:nvSpPr>
          <p:cNvPr id="4" name="Slide Number Placeholder 3"/>
          <p:cNvSpPr>
            <a:spLocks noGrp="1"/>
          </p:cNvSpPr>
          <p:nvPr>
            <p:ph type="sldNum" sz="quarter" idx="5"/>
          </p:nvPr>
        </p:nvSpPr>
        <p:spPr/>
        <p:txBody>
          <a:bodyPr/>
          <a:lstStyle/>
          <a:p>
            <a:fld id="{CD4026B6-B2B5-46C7-A32C-FE888EB50862}" type="slidenum">
              <a:rPr lang="x-none" smtClean="0"/>
              <a:t>114</a:t>
            </a:fld>
            <a:endParaRPr lang="x-none"/>
          </a:p>
        </p:txBody>
      </p:sp>
      <p:pic>
        <p:nvPicPr>
          <p:cNvPr id="8" name="Picture 7">
            <a:extLst>
              <a:ext uri="{FF2B5EF4-FFF2-40B4-BE49-F238E27FC236}">
                <a16:creationId xmlns:a16="http://schemas.microsoft.com/office/drawing/2014/main" id="{6F796118-2E75-496C-B03F-59BDB09BBBBA}"/>
              </a:ext>
            </a:extLst>
          </p:cNvPr>
          <p:cNvPicPr>
            <a:picLocks noChangeAspect="1"/>
          </p:cNvPicPr>
          <p:nvPr/>
        </p:nvPicPr>
        <p:blipFill>
          <a:blip r:embed="rId3"/>
          <a:stretch>
            <a:fillRect/>
          </a:stretch>
        </p:blipFill>
        <p:spPr>
          <a:xfrm>
            <a:off x="809397" y="2242573"/>
            <a:ext cx="5075146" cy="7199581"/>
          </a:xfrm>
          <a:prstGeom prst="rect">
            <a:avLst/>
          </a:prstGeom>
        </p:spPr>
      </p:pic>
    </p:spTree>
    <p:extLst>
      <p:ext uri="{BB962C8B-B14F-4D97-AF65-F5344CB8AC3E}">
        <p14:creationId xmlns:p14="http://schemas.microsoft.com/office/powerpoint/2010/main" val="14126120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236538"/>
            <a:ext cx="3098800" cy="1743075"/>
          </a:xfrm>
        </p:spPr>
      </p:sp>
      <p:sp>
        <p:nvSpPr>
          <p:cNvPr id="4" name="Slide Number Placeholder 3"/>
          <p:cNvSpPr>
            <a:spLocks noGrp="1"/>
          </p:cNvSpPr>
          <p:nvPr>
            <p:ph type="sldNum" sz="quarter" idx="5"/>
          </p:nvPr>
        </p:nvSpPr>
        <p:spPr/>
        <p:txBody>
          <a:bodyPr/>
          <a:lstStyle/>
          <a:p>
            <a:fld id="{CD4026B6-B2B5-46C7-A32C-FE888EB50862}" type="slidenum">
              <a:rPr lang="x-none" smtClean="0"/>
              <a:t>115</a:t>
            </a:fld>
            <a:endParaRPr lang="x-none"/>
          </a:p>
        </p:txBody>
      </p:sp>
      <p:sp>
        <p:nvSpPr>
          <p:cNvPr id="3" name="Notes Placeholder 2">
            <a:extLst>
              <a:ext uri="{FF2B5EF4-FFF2-40B4-BE49-F238E27FC236}">
                <a16:creationId xmlns:a16="http://schemas.microsoft.com/office/drawing/2014/main" id="{F82DC53C-2A49-4F85-9AC3-08550843A817}"/>
              </a:ext>
            </a:extLst>
          </p:cNvPr>
          <p:cNvSpPr>
            <a:spLocks noGrp="1"/>
          </p:cNvSpPr>
          <p:nvPr>
            <p:ph type="body" idx="1"/>
          </p:nvPr>
        </p:nvSpPr>
        <p:spPr>
          <a:xfrm>
            <a:off x="680879" y="2143886"/>
            <a:ext cx="5553674" cy="7401797"/>
          </a:xfrm>
        </p:spPr>
        <p:txBody>
          <a:bodyPr/>
          <a:lstStyle/>
          <a:p>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13 (2).</a:t>
            </a:r>
          </a:p>
          <a:p>
            <a:endParaRPr lang="en-US" b="1" dirty="0">
              <a:solidFill>
                <a:srgbClr val="1F497D"/>
              </a:solidFill>
              <a:latin typeface="Calibri" panose="020F0502020204030204" pitchFamily="34" charset="0"/>
              <a:ea typeface="SimSun" panose="02010600030101010101" pitchFamily="2" charset="-122"/>
              <a:cs typeface="Calibri" panose="020F0502020204030204" pitchFamily="34" charset="0"/>
            </a:endParaRPr>
          </a:p>
          <a:p>
            <a:r>
              <a:rPr lang="en-GB" b="1" dirty="0"/>
              <a:t>Example 2: </a:t>
            </a:r>
            <a:r>
              <a:rPr lang="en-GB" b="1" dirty="0" err="1"/>
              <a:t>QualityRights</a:t>
            </a:r>
            <a:r>
              <a:rPr lang="en-GB" b="1" dirty="0"/>
              <a:t> Gujarat, India </a:t>
            </a:r>
            <a:r>
              <a:rPr lang="en-GB" b="1" i="1" dirty="0"/>
              <a:t>(</a:t>
            </a:r>
            <a:r>
              <a:rPr lang="en-GB" b="1" i="1" dirty="0">
                <a:hlinkClick r:id="rId3" action="ppaction://hlinkfile" tooltip=", 2015 #316"/>
              </a:rPr>
              <a:t>36</a:t>
            </a:r>
            <a:r>
              <a:rPr lang="en-GB" b="1" i="1" dirty="0"/>
              <a:t>)</a:t>
            </a:r>
            <a:endParaRPr lang="en-US" dirty="0"/>
          </a:p>
          <a:p>
            <a:r>
              <a:rPr lang="en-GB" b="1" dirty="0"/>
              <a:t> </a:t>
            </a:r>
            <a:endParaRPr lang="en-US" dirty="0"/>
          </a:p>
          <a:p>
            <a:r>
              <a:rPr lang="en-GB" dirty="0" err="1"/>
              <a:t>QualityRights</a:t>
            </a:r>
            <a:r>
              <a:rPr lang="en-GB" dirty="0"/>
              <a:t> Gujarat aimed to improve the quality of care and human rights of people with psychosocial disabilities throughout the State of Gujarat in western India by helping mental health services to develop a supportive and respectful recovery-oriented environment for people using the services. </a:t>
            </a:r>
            <a:endParaRPr lang="en-US" dirty="0"/>
          </a:p>
          <a:p>
            <a:r>
              <a:rPr lang="en-GB" dirty="0"/>
              <a:t> </a:t>
            </a:r>
            <a:endParaRPr lang="en-US" dirty="0"/>
          </a:p>
          <a:p>
            <a:r>
              <a:rPr lang="en-GB" dirty="0"/>
              <a:t>In July 2015 the project helped organize an awareness walk to promote mental health, encouraging persons to spread awareness and carry forward the conversation about the rights of people with psychosocial disabilities. Thanks to the campaign, citizens of Gujarat are being called upon to act, unite and empower for mental health.</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r>
              <a:rPr lang="en-GB" dirty="0"/>
              <a:t> </a:t>
            </a:r>
            <a:endParaRPr lang="en-US" dirty="0"/>
          </a:p>
          <a:p>
            <a:br>
              <a:rPr lang="en-US" dirty="0"/>
            </a:br>
            <a:r>
              <a:rPr lang="en-GB" dirty="0"/>
              <a:t>To learn more, see: </a:t>
            </a:r>
            <a:r>
              <a:rPr lang="en-GB" u="sng" dirty="0">
                <a:hlinkClick r:id="rId4"/>
              </a:rPr>
              <a:t>http://www.who.int/mental_health/policy/quality_rights/en</a:t>
            </a:r>
            <a:r>
              <a:rPr lang="en-GB" u="sng" dirty="0"/>
              <a:t> and </a:t>
            </a:r>
            <a:r>
              <a:rPr lang="en-GB" u="sng" dirty="0">
                <a:hlinkClick r:id="rId5"/>
              </a:rPr>
              <a:t>https://qualityrightsgujarat.wordpress.com/about/</a:t>
            </a:r>
            <a:r>
              <a:rPr lang="en-GB" dirty="0"/>
              <a:t> </a:t>
            </a:r>
            <a:endParaRPr lang="en-US" dirty="0"/>
          </a:p>
          <a:p>
            <a:endParaRPr lang="en-GB" b="1" dirty="0">
              <a:solidFill>
                <a:srgbClr val="1F497D"/>
              </a:solidFill>
              <a:latin typeface="Calibri" panose="020F0502020204030204" pitchFamily="34" charset="0"/>
              <a:ea typeface="SimSun" panose="02010600030101010101" pitchFamily="2" charset="-122"/>
              <a:cs typeface="Calibri" panose="020F0502020204030204" pitchFamily="34" charset="0"/>
            </a:endParaRPr>
          </a:p>
          <a:p>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en-GB" dirty="0"/>
          </a:p>
        </p:txBody>
      </p:sp>
      <p:pic>
        <p:nvPicPr>
          <p:cNvPr id="7" name="Picture 6">
            <a:extLst>
              <a:ext uri="{FF2B5EF4-FFF2-40B4-BE49-F238E27FC236}">
                <a16:creationId xmlns:a16="http://schemas.microsoft.com/office/drawing/2014/main" id="{80B5675D-782A-4FE6-82B9-14C3FAA8678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447025" y="5193788"/>
            <a:ext cx="3913162" cy="2477637"/>
          </a:xfrm>
          <a:prstGeom prst="rect">
            <a:avLst/>
          </a:prstGeom>
          <a:noFill/>
        </p:spPr>
      </p:pic>
    </p:spTree>
    <p:extLst>
      <p:ext uri="{BB962C8B-B14F-4D97-AF65-F5344CB8AC3E}">
        <p14:creationId xmlns:p14="http://schemas.microsoft.com/office/powerpoint/2010/main" val="23752671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116</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117</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118</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119</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69925"/>
            <a:ext cx="5961062" cy="3354388"/>
          </a:xfrm>
        </p:spPr>
      </p:sp>
      <p:sp>
        <p:nvSpPr>
          <p:cNvPr id="3" name="Notes Placeholder 2"/>
          <p:cNvSpPr>
            <a:spLocks noGrp="1"/>
          </p:cNvSpPr>
          <p:nvPr>
            <p:ph type="body" idx="1"/>
          </p:nvPr>
        </p:nvSpPr>
        <p:spPr>
          <a:xfrm>
            <a:off x="680879" y="4784070"/>
            <a:ext cx="5573119" cy="4658083"/>
          </a:xfrm>
        </p:spPr>
        <p:txBody>
          <a:bodyPr/>
          <a:lstStyle/>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i="1" dirty="0">
                <a:latin typeface="Calibri" panose="020F0502020204030204" pitchFamily="34" charset="0"/>
                <a:ea typeface="SimSun" panose="02010600030101010101" pitchFamily="2" charset="-122"/>
                <a:cs typeface="Calibri" panose="020F0502020204030204" pitchFamily="34" charset="0"/>
              </a:rPr>
              <a:t>The steps below outline how to run an advocacy campaign. A useful form to help guide this process is provided in </a:t>
            </a:r>
            <a:r>
              <a:rPr lang="en-GB" b="1" i="1" dirty="0">
                <a:latin typeface="Calibri" panose="020F0502020204030204" pitchFamily="34" charset="0"/>
                <a:ea typeface="SimSun" panose="02010600030101010101" pitchFamily="2" charset="-122"/>
                <a:cs typeface="Calibri" panose="020F0502020204030204" pitchFamily="34" charset="0"/>
              </a:rPr>
              <a:t>Annex 2: Template for planning an advocacy campaign</a:t>
            </a:r>
            <a:endParaRPr lang="x-none" b="1"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Define the advocacy priority issue</a:t>
            </a:r>
            <a:r>
              <a:rPr lang="en-GB" sz="900" b="1" dirty="0">
                <a:latin typeface="Calibri" panose="020F0502020204030204" pitchFamily="34" charset="0"/>
                <a:ea typeface="SimSun" panose="02010600030101010101" pitchFamily="2" charset="-122"/>
                <a:cs typeface="Arial" panose="020B0604020202020204" pitchFamily="34" charset="0"/>
              </a:rPr>
              <a:t>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first step in the advocacy process is to identify the priority issue. The campaign’s priority issue should be specific and concrete.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To begin this process, it is useful to list all the possible issues (or challenges) identified and expressed. </a:t>
            </a:r>
          </a:p>
          <a:p>
            <a:pPr marL="628650" lvl="1"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People do not need to agree on all the issues, outcomes and solutions at once. </a:t>
            </a:r>
            <a:endParaRPr lang="x-none" dirty="0">
              <a:latin typeface="Calibri" panose="020F0502020204030204" pitchFamily="34" charset="0"/>
              <a:ea typeface="Calibri" panose="020F0502020204030204" pitchFamily="34" charset="0"/>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Next, ideas should be narrowed down to a single issue that campaign members would like to tackle.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may be many things that people would like to address through the campaign but by trying to do them all at once the campaign is less likely to be effective.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Strategies for identifying and prioritizing the issues can be found below.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12</a:t>
            </a:fld>
            <a:endParaRPr lang="x-none"/>
          </a:p>
        </p:txBody>
      </p:sp>
    </p:spTree>
    <p:extLst>
      <p:ext uri="{BB962C8B-B14F-4D97-AF65-F5344CB8AC3E}">
        <p14:creationId xmlns:p14="http://schemas.microsoft.com/office/powerpoint/2010/main" val="338159828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120</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8975" y="195263"/>
            <a:ext cx="2725738" cy="1533525"/>
          </a:xfrm>
        </p:spPr>
      </p:sp>
      <p:sp>
        <p:nvSpPr>
          <p:cNvPr id="3" name="Notes Placeholder 2"/>
          <p:cNvSpPr>
            <a:spLocks noGrp="1"/>
          </p:cNvSpPr>
          <p:nvPr>
            <p:ph type="body" idx="1"/>
          </p:nvPr>
        </p:nvSpPr>
        <p:spPr>
          <a:xfrm>
            <a:off x="302612" y="1918903"/>
            <a:ext cx="6209383" cy="7827000"/>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1" dirty="0">
                <a:latin typeface="Calibri" panose="020F0502020204030204" pitchFamily="34" charset="0"/>
                <a:ea typeface="Times New Roman" panose="02020603050405020304" pitchFamily="18" charset="0"/>
                <a:cs typeface="Calibri" panose="020F0502020204030204" pitchFamily="34" charset="0"/>
              </a:rPr>
              <a:t>Handout 14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ction="ppaction://hlinkfile" tooltip=", 2002 #319">
                  <a:extLst>
                    <a:ext uri="{A12FA001-AC4F-418D-AE19-62706E023703}">
                      <ahyp:hlinkClr xmlns:ahyp="http://schemas.microsoft.com/office/drawing/2018/hyperlinkcolor" val="tx"/>
                    </a:ext>
                  </a:extLst>
                </a:hlinkClick>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The </a:t>
            </a:r>
            <a:r>
              <a:rPr lang="en-GB" dirty="0" err="1">
                <a:latin typeface="Calibri" panose="020F0502020204030204" pitchFamily="34" charset="0"/>
                <a:ea typeface="Times New Roman" panose="02020603050405020304" pitchFamily="18" charset="0"/>
                <a:cs typeface="Calibri" panose="020F0502020204030204" pitchFamily="34" charset="0"/>
              </a:rPr>
              <a:t>MindFreedom</a:t>
            </a:r>
            <a:r>
              <a:rPr lang="en-GB" dirty="0">
                <a:latin typeface="Calibri" panose="020F0502020204030204" pitchFamily="34" charset="0"/>
                <a:ea typeface="Times New Roman" panose="02020603050405020304" pitchFamily="18" charset="0"/>
                <a:cs typeface="Calibri" panose="020F0502020204030204" pitchFamily="34" charset="0"/>
              </a:rPr>
              <a:t> Personal Story Project collects histories from psychiatric survivors and mental health consumers about their experiences of survival, resistance, recovery and self-determination in the mental health system. </a:t>
            </a:r>
            <a:r>
              <a:rPr lang="en-GB" dirty="0" err="1">
                <a:latin typeface="Calibri" panose="020F0502020204030204" pitchFamily="34" charset="0"/>
                <a:ea typeface="Times New Roman" panose="02020603050405020304" pitchFamily="18" charset="0"/>
                <a:cs typeface="Calibri" panose="020F0502020204030204" pitchFamily="34" charset="0"/>
              </a:rPr>
              <a:t>Beate</a:t>
            </a:r>
            <a:r>
              <a:rPr lang="en-GB" dirty="0">
                <a:latin typeface="Calibri" panose="020F0502020204030204" pitchFamily="34" charset="0"/>
                <a:ea typeface="Times New Roman" panose="02020603050405020304" pitchFamily="18" charset="0"/>
                <a:cs typeface="Calibri" panose="020F0502020204030204" pitchFamily="34" charset="0"/>
              </a:rPr>
              <a:t> Braun shares her personal story below.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600"/>
              </a:spcAft>
            </a:pPr>
            <a:r>
              <a:rPr lang="en-GB" dirty="0">
                <a:latin typeface="Calibri" panose="020F0502020204030204" pitchFamily="34" charset="0"/>
                <a:ea typeface="Times New Roman" panose="02020603050405020304" pitchFamily="18" charset="0"/>
                <a:cs typeface="Calibri" panose="020F0502020204030204" pitchFamily="34" charset="0"/>
              </a:rPr>
              <a:t>“I've spent about ten years of my life in and out of psychiatric hospitals. I've been out for two years now, and I feel strongly that the hospital did me more harm than good. When I was first labelled with chronic schizophrenia, I felt down, down, and once more down. The worst part of being in the hospital was probably the forced drugs. Two or three times a day the hospital staff would come with the needle and give me shots of strong drugs. The drugs were so strong that I would bite my lips and fall to the ground. The forced drugs caused me to have these awful convulsions. When I would complain, the doctor told me that I was lying, I didn't have convulsions, and he wouldn't do anything to help me. I felt so helpless. If you are diagnosed with schizophrenia, they talk with you like you are not there. They talk about you but not with you, but you have to hear it. But if you really want to talk, the doctors and nurses in the hospital don't have time for a conversation.</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One of the sad things is, they couldn't have done what they did to me without the State's approval. They had to get approval from a judge to force these drugs on me. Right now, my dose of </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medication</a:t>
            </a:r>
            <a:r>
              <a:rPr lang="en-GB" dirty="0">
                <a:latin typeface="Agency FB" panose="020B0503020202020204" pitchFamily="34" charset="0"/>
                <a:ea typeface="Times New Roman" panose="02020603050405020304" pitchFamily="18" charset="0"/>
                <a:cs typeface="Calibri" panose="020F0502020204030204" pitchFamily="34" charset="0"/>
              </a:rPr>
              <a:t>]</a:t>
            </a:r>
            <a:r>
              <a:rPr lang="en-GB" dirty="0">
                <a:latin typeface="Calibri" panose="020F0502020204030204" pitchFamily="34" charset="0"/>
                <a:ea typeface="Times New Roman" panose="02020603050405020304" pitchFamily="18" charset="0"/>
                <a:cs typeface="Calibri" panose="020F0502020204030204" pitchFamily="34" charset="0"/>
              </a:rPr>
              <a:t> is not too much. I take care of myself by taking a tour with my bicycle for 20 kilometres a day. I take a walk with my dog, to hold the drugs as low as possible. I don't drink or smoke, or take other drugs anymore either, which helps. One thing that really helped me was never believing I was ill. I'm just a human being like everybody else. As I get older, I'm becoming more interested in spirituality books and things, and having more fun at life. I paint oil pictures on canvas about mystic themes and I read about other artists. I feel my social activism is just beginning. I now read two books a month about organizing and so on. It's good for my soul.”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Times New Roman" panose="02020603050405020304" pitchFamily="18" charset="0"/>
                <a:cs typeface="Calibri" panose="020F0502020204030204" pitchFamily="34" charset="0"/>
              </a:rPr>
              <a:t>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sz="1200" kern="1200" dirty="0">
                <a:solidFill>
                  <a:schemeClr val="tx1"/>
                </a:solidFill>
                <a:effectLst/>
                <a:latin typeface="+mn-lt"/>
                <a:ea typeface="+mn-ea"/>
                <a:cs typeface="+mn-cs"/>
              </a:rPr>
              <a:t>The Alzheimer Society of Ireland released a video showing people diagnosed with dementia telling their stories. </a:t>
            </a:r>
          </a:p>
          <a:p>
            <a:r>
              <a:rPr lang="en-GB" dirty="0">
                <a:latin typeface="Calibri" panose="020F0502020204030204" pitchFamily="34" charset="0"/>
                <a:ea typeface="Calibri" panose="020F0502020204030204" pitchFamily="34" charset="0"/>
                <a:cs typeface="Times New Roman" panose="02020603050405020304" pitchFamily="18" charset="0"/>
              </a:rPr>
              <a:t>Forget the stigma,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https://</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youtu.be</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a:t>
            </a:r>
            <a:r>
              <a:rPr lang="en-GB"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The Alzheimer Society of Ireland (1:34), accessed 7 March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121</a:t>
            </a:fld>
            <a:endParaRPr lang="x-none"/>
          </a:p>
        </p:txBody>
      </p:sp>
    </p:spTree>
    <p:extLst>
      <p:ext uri="{BB962C8B-B14F-4D97-AF65-F5344CB8AC3E}">
        <p14:creationId xmlns:p14="http://schemas.microsoft.com/office/powerpoint/2010/main" val="210703225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9013" y="114300"/>
            <a:ext cx="1865312" cy="1049338"/>
          </a:xfrm>
        </p:spPr>
      </p:sp>
      <p:sp>
        <p:nvSpPr>
          <p:cNvPr id="3" name="Notes Placeholder 2"/>
          <p:cNvSpPr>
            <a:spLocks noGrp="1"/>
          </p:cNvSpPr>
          <p:nvPr>
            <p:ph type="body" idx="1"/>
          </p:nvPr>
        </p:nvSpPr>
        <p:spPr>
          <a:xfrm>
            <a:off x="432304" y="1357320"/>
            <a:ext cx="5957482" cy="8084834"/>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50" b="1" dirty="0">
                <a:latin typeface="Calibri" panose="020F0502020204030204" pitchFamily="34" charset="0"/>
                <a:ea typeface="Times New Roman" panose="02020603050405020304" pitchFamily="18" charset="0"/>
                <a:cs typeface="Calibri" panose="020F0502020204030204" pitchFamily="34" charset="0"/>
              </a:rPr>
              <a:t>Handout 14 (4)</a:t>
            </a:r>
          </a:p>
          <a:p>
            <a:pPr algn="just"/>
            <a:endParaRPr lang="en-GB" sz="1050" b="1"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Example of monitoring and evaluation</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Evaluation of “see me” – the national Scottish campaign against mental health stigma and discrimination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Sharma, 1997 #276">
                  <a:extLst>
                    <a:ext uri="{A12FA001-AC4F-418D-AE19-62706E023703}">
                      <ahyp:hlinkClr xmlns:ahyp="http://schemas.microsoft.com/office/drawing/2018/hyperlinkcolor" val="tx"/>
                    </a:ext>
                  </a:extLst>
                </a:hlinkClick>
              </a:rPr>
              <a:t>7</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To address the negative attitudes and behaviours which systematically disadvantage people with psychosocial disabilities and persons close to them, the “see me” campaign was launched in October 2002 in Scotland. Its purpose is to tackle the stigma and discrimination experienced by people with psychosocial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“see me” campaign has five core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tackle stigma and discrimination by raising public awareness of how they affect persons with psychosocial disabilities, and by improving public understanding of mental health.</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challenge individual incidents of stigma and discrimination.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involve people in anti-stigma activities across Scotland at national and local levels and across sectors and communities of interest.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ensure that the voices and experiences of people with psychosocial disabilities and their families/care partners are heard.</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promote a culture of learning and evaluation through all its work, so that effectiveness can be demonstrated.</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campaign evaluation had five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examine how the campaign was established, funded and developed – including how activities were chosen and what factors affected the ongoing development and focus of activities over time.</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the effectiveness of the campaign in its ability to reach the target audience, raise awareness about stigma and discrimination, and change attitudes towards people with psychosocial disabilities.</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whether and how the practice of media professionals had changed in relation to the reporting of mental health issues since the launch of the “see me”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explore the experiences of “see me” media volunteers in relation to their involvement in the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identify and consider, through consultation with key stakeholders, the ways in which anti-stigma and anti-discrimination work could be taken forward in Scotland, including what the key objectives and activities should be and where such work might be carried out.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To meet these aims and objectives, the evaluation used a combination of primarily qualitative methods. These included documentary analysis, face-to-face and telephone interviews, workshops and surveys. The participants represented a broad range of actual or potential stakeholders, including people with psychosocial disabilities and their families and/ or care partners, government stakeholders, media professionals, voluntary organizations, and other organizations and agencies with a role in helping to tackle the stigma and discrimination experienced by people with psychosocial disabilities. 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https://www.seemescotland.org/</a:t>
            </a:r>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122</a:t>
            </a:fld>
            <a:endParaRPr lang="x-none"/>
          </a:p>
        </p:txBody>
      </p:sp>
    </p:spTree>
    <p:extLst>
      <p:ext uri="{BB962C8B-B14F-4D97-AF65-F5344CB8AC3E}">
        <p14:creationId xmlns:p14="http://schemas.microsoft.com/office/powerpoint/2010/main" val="2425840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9013" y="114300"/>
            <a:ext cx="1865312" cy="1049338"/>
          </a:xfrm>
        </p:spPr>
      </p:sp>
      <p:sp>
        <p:nvSpPr>
          <p:cNvPr id="3" name="Notes Placeholder 2"/>
          <p:cNvSpPr>
            <a:spLocks noGrp="1"/>
          </p:cNvSpPr>
          <p:nvPr>
            <p:ph type="body" idx="1"/>
          </p:nvPr>
        </p:nvSpPr>
        <p:spPr>
          <a:xfrm>
            <a:off x="432304" y="1357320"/>
            <a:ext cx="5957482" cy="8084834"/>
          </a:xfrm>
          <a:solidFill>
            <a:schemeClr val="accent1">
              <a:lumMod val="20000"/>
              <a:lumOff val="80000"/>
            </a:schemeClr>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050" b="1" dirty="0">
                <a:latin typeface="Calibri" panose="020F0502020204030204" pitchFamily="34" charset="0"/>
                <a:ea typeface="Times New Roman" panose="02020603050405020304" pitchFamily="18" charset="0"/>
                <a:cs typeface="Calibri" panose="020F0502020204030204" pitchFamily="34" charset="0"/>
              </a:rPr>
              <a:t>Handout 14 (4)</a:t>
            </a:r>
          </a:p>
          <a:p>
            <a:pPr algn="just"/>
            <a:endParaRPr lang="en-GB" sz="1050" b="1" dirty="0">
              <a:latin typeface="Calibri" panose="020F0502020204030204" pitchFamily="34" charset="0"/>
              <a:ea typeface="SimSun" panose="02010600030101010101" pitchFamily="2" charset="-122"/>
              <a:cs typeface="Calibri" panose="020F0502020204030204" pitchFamily="34" charset="0"/>
            </a:endParaRPr>
          </a:p>
          <a:p>
            <a:pPr algn="just"/>
            <a:r>
              <a:rPr lang="en-GB" sz="1050" b="1" dirty="0">
                <a:latin typeface="Calibri" panose="020F0502020204030204" pitchFamily="34" charset="0"/>
                <a:ea typeface="SimSun" panose="02010600030101010101" pitchFamily="2" charset="-122"/>
                <a:cs typeface="Calibri" panose="020F0502020204030204" pitchFamily="34" charset="0"/>
              </a:rPr>
              <a:t>Example of monitoring and evaluation</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b="1" dirty="0">
                <a:latin typeface="Calibri" panose="020F0502020204030204" pitchFamily="34" charset="0"/>
                <a:ea typeface="SimSun" panose="02010600030101010101" pitchFamily="2" charset="-122"/>
                <a:cs typeface="Calibri" panose="020F0502020204030204" pitchFamily="34" charset="0"/>
              </a:rPr>
              <a:t>Evaluation of “see me” – the national Scottish campaign against mental health stigma and discrimination </a:t>
            </a:r>
            <a:r>
              <a:rPr lang="en-GB" sz="1050" b="1" i="1" dirty="0">
                <a:latin typeface="Calibri" panose="020F0502020204030204" pitchFamily="34" charset="0"/>
                <a:ea typeface="SimSun" panose="02010600030101010101" pitchFamily="2" charset="-122"/>
                <a:cs typeface="Calibri" panose="020F0502020204030204" pitchFamily="34" charset="0"/>
              </a:rPr>
              <a:t>(</a:t>
            </a:r>
            <a:r>
              <a:rPr lang="en-GB" sz="1050" b="1"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Sharma, 1997 #276">
                  <a:extLst>
                    <a:ext uri="{A12FA001-AC4F-418D-AE19-62706E023703}">
                      <ahyp:hlinkClr xmlns:ahyp="http://schemas.microsoft.com/office/drawing/2018/hyperlinkcolor" val="tx"/>
                    </a:ext>
                  </a:extLst>
                </a:hlinkClick>
              </a:rPr>
              <a:t>7</a:t>
            </a:r>
            <a:r>
              <a:rPr lang="en-GB" sz="1050" b="1" i="1" dirty="0">
                <a:latin typeface="Calibri" panose="020F0502020204030204" pitchFamily="34" charset="0"/>
                <a:ea typeface="SimSun" panose="02010600030101010101" pitchFamily="2" charset="-122"/>
                <a:cs typeface="Calibri" panose="020F0502020204030204" pitchFamily="34" charset="0"/>
              </a:rPr>
              <a:t>)</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To address the negative attitudes and behaviours which systematically disadvantage people with psychosocial disabilities and persons close to them, the “see me” campaign was launched in October 2002 in Scotland. Its purpose is to tackle the stigma and discrimination experienced by people with psychosocial disabilities.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“see me” campaign has five core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tackle stigma and discrimination by raising public awareness of how they affect persons with psychosocial disabilities, and by improving public understanding of mental health.</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challenge individual incidents of stigma and discrimination.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involve people in anti-stigma activities across Scotland at national and local levels and across sectors and communities of interest.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ensure that the voices and experiences of people with psychosocial disabilities and their families/care partners are heard.</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promote a culture of learning and evaluation through all its work, so that effectiveness can be demonstrated.</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50" dirty="0">
                <a:latin typeface="Calibri" panose="020F0502020204030204" pitchFamily="34" charset="0"/>
                <a:ea typeface="SimSun" panose="02010600030101010101" pitchFamily="2" charset="-122"/>
                <a:cs typeface="Calibri" panose="020F0502020204030204" pitchFamily="34" charset="0"/>
              </a:rPr>
              <a:t>The campaign evaluation had five objectives:</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examine how the campaign was established, funded and developed – including how activities were chosen and what factors affected the ongoing development and focus of activities over time.</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the effectiveness of the campaign in its ability to reach the target audience, raise awareness about stigma and discrimination, and change attitudes towards people with psychosocial disabilities.</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assess whether and how the practice of media professionals had changed in relation to the reporting of mental health issues since the launch of the “see me”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explore the experiences of “see me” media volunteers in relation to their involvement in the campaign.</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To identify and consider, through consultation with key stakeholders, the ways in which anti-stigma and anti-discrimination work could be taken forward in Scotland, including what the key objectives and activities should be and where such work might be carried out.</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To meet these aims and objectives, the evaluation used a combination of primarily qualitative methods. These included documentary analysis, face-to-face and telephone interviews, workshops and surveys. The participants represented a broad range of actual or potential stakeholders, including people with psychosocial disabilities and their families and/ or care partners, government stakeholders, media professionals, voluntary organizations, and other organizations and agencies with a role in helping to tackle the stigma and discrimination experienced by people with psychosocial disabilities. For more information, see: </a:t>
            </a:r>
            <a:r>
              <a:rPr lang="en-GB" sz="10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https://www.seemescotland.org/</a:t>
            </a:r>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123</a:t>
            </a:fld>
            <a:endParaRPr lang="x-none"/>
          </a:p>
        </p:txBody>
      </p:sp>
    </p:spTree>
    <p:extLst>
      <p:ext uri="{BB962C8B-B14F-4D97-AF65-F5344CB8AC3E}">
        <p14:creationId xmlns:p14="http://schemas.microsoft.com/office/powerpoint/2010/main" val="24258403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124</a:t>
            </a:fld>
            <a:endParaRPr lang="en-GB"/>
          </a:p>
        </p:txBody>
      </p:sp>
      <p:sp>
        <p:nvSpPr>
          <p:cNvPr id="6" name="Notes Placeholder 2">
            <a:extLst>
              <a:ext uri="{FF2B5EF4-FFF2-40B4-BE49-F238E27FC236}">
                <a16:creationId xmlns:a16="http://schemas.microsoft.com/office/drawing/2014/main" id="{76E240A7-3017-E745-A3EC-D8E5E803513D}"/>
              </a:ext>
            </a:extLst>
          </p:cNvPr>
          <p:cNvSpPr txBox="1">
            <a:spLocks/>
          </p:cNvSpPr>
          <p:nvPr/>
        </p:nvSpPr>
        <p:spPr>
          <a:xfrm>
            <a:off x="249081" y="211116"/>
            <a:ext cx="5820508" cy="10250312"/>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100" b="1"/>
              <a:t>Conceptualization </a:t>
            </a:r>
          </a:p>
          <a:p>
            <a:r>
              <a:rPr lang="en-US" sz="1100"/>
              <a:t>Michelle Funk (Coordinator) and Natalie Drew Bold (Technical Officer) Mental Health Policy and Service Development, Department of Mental Health and Substance Abuse (WHO, Geneva)</a:t>
            </a:r>
          </a:p>
          <a:p>
            <a:endParaRPr lang="en-US" sz="1100"/>
          </a:p>
          <a:p>
            <a:r>
              <a:rPr lang="en-US" sz="1100" b="1"/>
              <a:t>Writing and editorial team</a:t>
            </a:r>
          </a:p>
          <a:p>
            <a:r>
              <a:rPr lang="en-US" sz="1100"/>
              <a:t>Dr Michelle Funk, (WHO, Geneva), Natalie Drew Bold (WHO, Geneva); Marie Baudel, Université de Nantes, France</a:t>
            </a:r>
          </a:p>
          <a:p>
            <a:endParaRPr lang="en-US" sz="1100"/>
          </a:p>
          <a:p>
            <a:r>
              <a:rPr lang="en-US" sz="1100" b="1"/>
              <a:t>Key international experts</a:t>
            </a:r>
          </a:p>
          <a:p>
            <a:r>
              <a:rPr lang="en-US" sz="1100"/>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p>
          <a:p>
            <a:endParaRPr lang="en-US" sz="1100"/>
          </a:p>
          <a:p>
            <a:r>
              <a:rPr lang="en-US" sz="1100" b="1"/>
              <a:t>Contributions</a:t>
            </a:r>
          </a:p>
          <a:p>
            <a:r>
              <a:rPr lang="en-US" sz="1100">
                <a:solidFill>
                  <a:schemeClr val="accent2"/>
                </a:solidFill>
              </a:rPr>
              <a:t>Technical reviewers</a:t>
            </a:r>
          </a:p>
          <a:p>
            <a:r>
              <a:rPr lang="en-US" sz="1100"/>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a:t>
            </a:r>
            <a:r>
              <a:rPr lang="lt-LT" sz="1100"/>
              <a:t>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lang="en-US" sz="1100" dirty="0"/>
          </a:p>
        </p:txBody>
      </p:sp>
    </p:spTree>
    <p:extLst>
      <p:ext uri="{BB962C8B-B14F-4D97-AF65-F5344CB8AC3E}">
        <p14:creationId xmlns:p14="http://schemas.microsoft.com/office/powerpoint/2010/main" val="223458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422275"/>
            <a:ext cx="4856162" cy="2732088"/>
          </a:xfrm>
        </p:spPr>
      </p:sp>
      <p:sp>
        <p:nvSpPr>
          <p:cNvPr id="3" name="Notes Placeholder 2"/>
          <p:cNvSpPr>
            <a:spLocks noGrp="1"/>
          </p:cNvSpPr>
          <p:nvPr>
            <p:ph type="body" idx="1"/>
          </p:nvPr>
        </p:nvSpPr>
        <p:spPr>
          <a:xfrm>
            <a:off x="605902" y="3697807"/>
            <a:ext cx="5537093" cy="5574018"/>
          </a:xfrm>
          <a:noFill/>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b="1" dirty="0">
                <a:solidFill>
                  <a:srgbClr val="0070C0"/>
                </a:solidFill>
                <a:latin typeface="Calibri" panose="020F0502020204030204" pitchFamily="34" charset="0"/>
                <a:ea typeface="SimSun" panose="02010600030101010101" pitchFamily="2" charset="-122"/>
                <a:cs typeface="Calibri" panose="020F0502020204030204" pitchFamily="34" charset="0"/>
              </a:rPr>
              <a:t>Define the advocacy priority issue</a:t>
            </a:r>
            <a:r>
              <a:rPr lang="en-GB" sz="1200" b="1" dirty="0">
                <a:solidFill>
                  <a:srgbClr val="0070C0"/>
                </a:solidFill>
                <a:latin typeface="Calibri" panose="020F0502020204030204" pitchFamily="34" charset="0"/>
                <a:ea typeface="SimSun" panose="02010600030101010101" pitchFamily="2" charset="-122"/>
                <a:cs typeface="Arial" panose="020B0604020202020204" pitchFamily="34" charset="0"/>
              </a:rPr>
              <a:t> (cont’d)</a:t>
            </a:r>
            <a:endParaRPr lang="x-none" sz="1200"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Brainstorming</a:t>
            </a:r>
            <a:r>
              <a:rPr lang="en-GB" sz="1400" dirty="0">
                <a:latin typeface="Calibri" panose="020F0502020204030204" pitchFamily="34" charset="0"/>
                <a:ea typeface="SimSun" panose="02010600030101010101" pitchFamily="2" charset="-122"/>
                <a:cs typeface="Calibri" panose="020F0502020204030204" pitchFamily="34" charset="0"/>
              </a:rPr>
              <a:t> </a:t>
            </a:r>
            <a:r>
              <a:rPr lang="en-GB" sz="1400" i="1" dirty="0">
                <a:latin typeface="Calibri" panose="020F0502020204030204" pitchFamily="34" charset="0"/>
                <a:ea typeface="SimSun" panose="02010600030101010101" pitchFamily="2" charset="-122"/>
                <a:cs typeface="Calibri" panose="020F0502020204030204" pitchFamily="34" charset="0"/>
              </a:rPr>
              <a:t>(</a:t>
            </a:r>
            <a:r>
              <a:rPr lang="en-GB" sz="1400" i="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sz="1400"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Brainstorming can be a helpful way to identify many of the issues the campaign may want to address.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By definition, brainstorming is a process of generating as many ideas as possible related to a specific topic within a defined time frame.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Brainstorming may highlight a series of facts related to a particular situation, a list of challenges or a range of solutions to address a specific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most cases, these ideas need to be substantiated by further research and analysis. </a:t>
            </a: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advantages of brainstorming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Quick generation of many ideas or facts related to a particular issue.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Ideas and facts can be mentioned without judgement, even if they are conflicting.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People’s ideas and opinions come together without exclusion, thus building consensus.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 is sustained, using time efficiently, as brainstorming is generally a short time-limited exercise.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Prioritization will also be required in order to identify the key issue that will form the focus of the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One way this can be done is through preference ranking.</a:t>
            </a:r>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13</a:t>
            </a:fld>
            <a:endParaRPr lang="x-none"/>
          </a:p>
        </p:txBody>
      </p:sp>
    </p:spTree>
    <p:extLst>
      <p:ext uri="{BB962C8B-B14F-4D97-AF65-F5344CB8AC3E}">
        <p14:creationId xmlns:p14="http://schemas.microsoft.com/office/powerpoint/2010/main" val="136170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58788"/>
            <a:ext cx="5964238" cy="3355975"/>
          </a:xfrm>
        </p:spPr>
      </p:sp>
      <p:sp>
        <p:nvSpPr>
          <p:cNvPr id="3" name="Notes Placeholder 2"/>
          <p:cNvSpPr>
            <a:spLocks noGrp="1"/>
          </p:cNvSpPr>
          <p:nvPr>
            <p:ph type="body" idx="1"/>
          </p:nvPr>
        </p:nvSpPr>
        <p:spPr>
          <a:xfrm>
            <a:off x="680879" y="4377831"/>
            <a:ext cx="5447030" cy="4320479"/>
          </a:xfrm>
          <a:noFill/>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sz="1200" b="1" dirty="0">
                <a:solidFill>
                  <a:srgbClr val="0070C0"/>
                </a:solidFill>
                <a:latin typeface="Calibri" panose="020F0502020204030204" pitchFamily="34" charset="0"/>
                <a:ea typeface="SimSun" panose="02010600030101010101" pitchFamily="2" charset="-122"/>
                <a:cs typeface="Calibri" panose="020F0502020204030204" pitchFamily="34" charset="0"/>
              </a:rPr>
              <a:t>Define the advocacy priority issue</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Preference ranking</a:t>
            </a:r>
            <a:r>
              <a:rPr lang="en-GB" sz="1400"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Preference ranking is a quick method to prioritize different options.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can be used to build consensus on different options leading, for instance, to the identification of common priorities for action.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Preference ranking can help people better understand priorities or perceptions about a particular situation or event and it can help the group facilitate a discussion on the reasons for a particular choice or preference.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when trying to select the most important advocacy issue to address, a preference ranking would generate a list of options of issues and subsequently have group members rank them according to how important they think each is.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Finally the votes can be tallied and a discussion on reasons behind people’s preferences can take place in order to decide which priority issue will be addressed through the campaign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r>
              <a:rPr lang="en-GB" sz="900" dirty="0">
                <a:latin typeface="Calibri" panose="020F0502020204030204" pitchFamily="34" charset="0"/>
                <a:ea typeface="SimSun" panose="02010600030101010101" pitchFamily="2" charset="-122"/>
                <a:cs typeface="Arial" panose="020B060402020202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14</a:t>
            </a:fld>
            <a:endParaRPr lang="x-none"/>
          </a:p>
        </p:txBody>
      </p:sp>
    </p:spTree>
    <p:extLst>
      <p:ext uri="{BB962C8B-B14F-4D97-AF65-F5344CB8AC3E}">
        <p14:creationId xmlns:p14="http://schemas.microsoft.com/office/powerpoint/2010/main" val="146773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b="1" i="1" dirty="0">
                <a:latin typeface="Calibri" panose="020F0502020204030204" pitchFamily="34" charset="0"/>
                <a:ea typeface="SimSun" panose="02010600030101010101" pitchFamily="2" charset="-122"/>
                <a:cs typeface="Calibri" panose="020F0502020204030204" pitchFamily="34" charset="0"/>
              </a:rPr>
              <a:t>HANDOUT 2</a:t>
            </a: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Tools for identifying priority advocacy issues can be found in Annex 3, Section 3.1: Helpful tools for developing an advocacy campaign: Forming partnerships and alliances.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15</a:t>
            </a:fld>
            <a:endParaRPr lang="x-none"/>
          </a:p>
        </p:txBody>
      </p:sp>
    </p:spTree>
    <p:extLst>
      <p:ext uri="{BB962C8B-B14F-4D97-AF65-F5344CB8AC3E}">
        <p14:creationId xmlns:p14="http://schemas.microsoft.com/office/powerpoint/2010/main" val="181391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377831"/>
            <a:ext cx="5447030" cy="4320479"/>
          </a:xfrm>
        </p:spPr>
        <p:txBody>
          <a:bodyPr/>
          <a:lstStyle/>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0070C0"/>
                </a:solidFill>
                <a:latin typeface="Cambria" panose="02040503050406030204" pitchFamily="18" charset="0"/>
                <a:ea typeface="SimSun" panose="02010600030101010101" pitchFamily="2" charset="-122"/>
                <a:cs typeface="Times New Roman" panose="02020603050405020304" pitchFamily="18" charset="0"/>
              </a:rPr>
              <a:t>Forming partnerships and alliances</a:t>
            </a:r>
            <a:r>
              <a:rPr lang="en-GB"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hlinkClick r:id="rId3" action="ppaction://hlinkfile" tooltip="Pathfinder International, 2011 #321">
                  <a:extLst>
                    <a:ext uri="{A12FA001-AC4F-418D-AE19-62706E023703}">
                      <ahyp:hlinkClr xmlns:ahyp="http://schemas.microsoft.com/office/drawing/2018/hyperlinkcolor" val="tx"/>
                    </a:ext>
                  </a:extLst>
                </a:hlinkClick>
              </a:rPr>
              <a:t>6</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Building relationships and partnerships with other people and groups requires an investment of time and effort but is critical to the success of a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Many advocacy groups believe this aspect of their work is the most difficult but also the most satisfying.</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development of alliances and partnerships should begin in the early stages of a campaign in order to reach agreement on both the strategy and the objectives of the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Consequently, at this early point in planning it is useful to hold a meeting of stakeholders in order to build consensus and to develop the advocacy plan.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Specific types of alliances are outlined in the following slides: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16</a:t>
            </a:fld>
            <a:endParaRPr lang="x-none"/>
          </a:p>
        </p:txBody>
      </p:sp>
    </p:spTree>
    <p:extLst>
      <p:ext uri="{BB962C8B-B14F-4D97-AF65-F5344CB8AC3E}">
        <p14:creationId xmlns:p14="http://schemas.microsoft.com/office/powerpoint/2010/main" val="193376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1950"/>
            <a:ext cx="5964238" cy="3355975"/>
          </a:xfrm>
        </p:spPr>
      </p:sp>
      <p:sp>
        <p:nvSpPr>
          <p:cNvPr id="3" name="Notes Placeholder 2"/>
          <p:cNvSpPr>
            <a:spLocks noGrp="1"/>
          </p:cNvSpPr>
          <p:nvPr>
            <p:ph type="body" idx="1"/>
          </p:nvPr>
        </p:nvSpPr>
        <p:spPr>
          <a:xfrm>
            <a:off x="680879" y="4224893"/>
            <a:ext cx="5447030" cy="4473416"/>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Forming partnerships and alliances </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Networks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network is a group of people or organizations willing to collaborate and to work with each other.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the network to be successful and to be empowered, its members should share common ethical standards and values.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Because networks are informal and fluid, they can be fairly easy to create and maintain.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relationship with each person in the network should be tailored according to people’s working styles.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17</a:t>
            </a:fld>
            <a:endParaRPr lang="x-none"/>
          </a:p>
        </p:txBody>
      </p:sp>
    </p:spTree>
    <p:extLst>
      <p:ext uri="{BB962C8B-B14F-4D97-AF65-F5344CB8AC3E}">
        <p14:creationId xmlns:p14="http://schemas.microsoft.com/office/powerpoint/2010/main" val="429408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687388"/>
            <a:ext cx="5268912" cy="2963862"/>
          </a:xfrm>
        </p:spPr>
      </p:sp>
      <p:sp>
        <p:nvSpPr>
          <p:cNvPr id="3" name="Notes Placeholder 2"/>
          <p:cNvSpPr>
            <a:spLocks noGrp="1"/>
          </p:cNvSpPr>
          <p:nvPr>
            <p:ph type="body" idx="1"/>
          </p:nvPr>
        </p:nvSpPr>
        <p:spPr>
          <a:xfrm>
            <a:off x="680879" y="4088204"/>
            <a:ext cx="5656532" cy="5353949"/>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b="1" dirty="0">
                <a:solidFill>
                  <a:srgbClr val="0070C0"/>
                </a:solidFill>
              </a:rPr>
              <a:t>Forming partnerships and alliances </a:t>
            </a: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Coalitions (</a:t>
            </a:r>
            <a:r>
              <a:rPr lang="en-GB" b="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b="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coalition, which is a group of organizations that share common interests and work together to achieve a common goal, can be another option for advocacy efforts.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Coalitions require far more work than networks, as they are more formal.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because members of organizations (rather than individuals) are coming together to advocate on an issue, the results can have more impact.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Coalition-building should augment, not replace, relationships with existing networks.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Tips for building successful relationships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Offer to help with causes or issues about which stakeholders care (and which do not conflict with the advocacy group’s interests).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Find out how the advocacy group can help stakeholders to accomplish their job.</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a trustworthy, credible and reliable source of information.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sociable and develop friendships where possible and appropriate.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Keep in regular contact and be patient. It takes time to create lasting relationships.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Tools for identifying priority advocacy issues can be found in Annex 3, Section 3.1: Helpful tools for developing an advocacy campaign: Forming partnerships and alliances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dirty="0">
                <a:highlight>
                  <a:srgbClr val="FFFF00"/>
                </a:highlight>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18</a:t>
            </a:fld>
            <a:endParaRPr lang="x-none"/>
          </a:p>
        </p:txBody>
      </p:sp>
    </p:spTree>
    <p:extLst>
      <p:ext uri="{BB962C8B-B14F-4D97-AF65-F5344CB8AC3E}">
        <p14:creationId xmlns:p14="http://schemas.microsoft.com/office/powerpoint/2010/main" val="376459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4313" y="250825"/>
            <a:ext cx="3592512" cy="2022475"/>
          </a:xfrm>
        </p:spPr>
      </p:sp>
      <p:sp>
        <p:nvSpPr>
          <p:cNvPr id="3" name="Notes Placeholder 2"/>
          <p:cNvSpPr>
            <a:spLocks noGrp="1"/>
          </p:cNvSpPr>
          <p:nvPr>
            <p:ph type="body" idx="1"/>
          </p:nvPr>
        </p:nvSpPr>
        <p:spPr>
          <a:xfrm>
            <a:off x="314252" y="2650914"/>
            <a:ext cx="5813658" cy="6620910"/>
          </a:xfrm>
        </p:spPr>
        <p:txBody>
          <a:bodyPr/>
          <a:lstStyle/>
          <a:p>
            <a:pPr algn="just">
              <a:spcAft>
                <a:spcPts val="600"/>
              </a:spcAft>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situational analysis is an assessment of the current situation relative to the priority issue and is fundamental to designing and effectively carrying out advocacy campaigns.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results of a situational analysis help to better understand the internal and external environments that have an impact on the priority issue, including the context, target audience, barriers and enablers, and potential solutions.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gather the information needed to complete this analysis, a wide range of activities can be conducted.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examples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Observation: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Talk to people, attend meetings and be familiar with news items in the media.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Surveys/polls: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series of questions asked in a systematic way to large groups of people. Surveys can be conducted either by the advocacy group or by another organization (e.g. a university).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Focus groups: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Focus groups provide an in-depth perspective on what people think and why. This method is particularly useful in testing policy messages. (For more information about policy messages, see </a:t>
            </a:r>
            <a:r>
              <a:rPr lang="en-US" i="1" dirty="0">
                <a:solidFill>
                  <a:srgbClr val="000000"/>
                </a:solidFill>
                <a:latin typeface="Calibri" panose="020F0502020204030204" pitchFamily="34" charset="0"/>
                <a:ea typeface="SimSun" panose="02010600030101010101" pitchFamily="2" charset="-122"/>
                <a:cs typeface="Arial" panose="020B0604020202020204" pitchFamily="34" charset="0"/>
              </a:rPr>
              <a:t>Develop key messages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Interviews: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Conduct individual interviews with key representatives if there are insufficient resources available to conduct a large survey, poll or focus group. Limit the number of questions to an essential few and be sure that the people being interviewed are truly representative of the target audience.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Documentation review: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Read local and international policies, plans, research and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programme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information on the priority issue and/or past advocacy strategies that have been successful (or unsuccessful) in order to gain a better understanding of the issue.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19</a:t>
            </a:fld>
            <a:endParaRPr lang="x-none"/>
          </a:p>
        </p:txBody>
      </p:sp>
    </p:spTree>
    <p:extLst>
      <p:ext uri="{BB962C8B-B14F-4D97-AF65-F5344CB8AC3E}">
        <p14:creationId xmlns:p14="http://schemas.microsoft.com/office/powerpoint/2010/main" val="50398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026B6-B2B5-46C7-A32C-FE888EB50862}" type="slidenum">
              <a:rPr lang="x-none" smtClean="0"/>
              <a:t>2</a:t>
            </a:fld>
            <a:endParaRPr lang="x-none"/>
          </a:p>
        </p:txBody>
      </p:sp>
    </p:spTree>
    <p:extLst>
      <p:ext uri="{BB962C8B-B14F-4D97-AF65-F5344CB8AC3E}">
        <p14:creationId xmlns:p14="http://schemas.microsoft.com/office/powerpoint/2010/main" val="1178927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0175" y="252413"/>
            <a:ext cx="3648075" cy="2052637"/>
          </a:xfrm>
        </p:spPr>
      </p:sp>
      <p:sp>
        <p:nvSpPr>
          <p:cNvPr id="3" name="Notes Placeholder 2"/>
          <p:cNvSpPr>
            <a:spLocks noGrp="1"/>
          </p:cNvSpPr>
          <p:nvPr>
            <p:ph type="body" idx="1"/>
          </p:nvPr>
        </p:nvSpPr>
        <p:spPr>
          <a:xfrm>
            <a:off x="313420" y="2415715"/>
            <a:ext cx="6181949" cy="6916467"/>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a:t>
            </a:r>
            <a:endParaRPr lang="en-US" dirty="0"/>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Stakeholders</a:t>
            </a:r>
            <a:r>
              <a:rPr lang="en-GB" sz="1600" b="1" dirty="0">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that a situational analysis includes an analysis of the stakeholders, or those individuals or groups who have an interest in the campaign.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interest may be positive (they support the campaign as it makes their life better or aligns with their own priorities) or negative (they do not support the campaign, or it conflicts with their priorities).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gain a good understanding of stakeholders in order to determine who might already have a vested interest in the priority issue and therefore whose participation and support may be crucial to the campaign’s success.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 the other hand, it is important to identify those stakeholders whose interests and priorities may conflict or even jeopardize the campaign’s success in order to prepare for challenges that this may create.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examples of types of stakeholders include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rPr>
              <a:t>5</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571500" marR="0" lvl="0" indent="-3429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Audiences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This refers to the people or group towards whom the campaign will be directed. There are two types of audiences: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914400" marR="0" lvl="1" indent="-342900" defTabSz="8572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Primary audiences</a:t>
            </a:r>
            <a:r>
              <a:rPr lang="en-GB" dirty="0">
                <a:latin typeface="Calibri" panose="020F0502020204030204" pitchFamily="34" charset="0"/>
                <a:ea typeface="Calibri" panose="020F0502020204030204" pitchFamily="34" charset="0"/>
                <a:cs typeface="Calibri" panose="020F0502020204030204" pitchFamily="34" charset="0"/>
              </a:rPr>
              <a:t> are those people or institutions with influence to change the situation and further address the advocacy issue. </a:t>
            </a:r>
            <a:endParaRPr lang="x-none" dirty="0">
              <a:latin typeface="Calibri" panose="020F0502020204030204" pitchFamily="34" charset="0"/>
              <a:ea typeface="Calibri" panose="020F0502020204030204" pitchFamily="34" charset="0"/>
              <a:cs typeface="Arial" panose="020B0604020202020204" pitchFamily="34" charset="0"/>
            </a:endParaRPr>
          </a:p>
          <a:p>
            <a:pPr marL="914400" marR="0" lvl="1" indent="-342900" defTabSz="857250">
              <a:spcBef>
                <a:spcPts val="0"/>
              </a:spcBef>
              <a:spcAft>
                <a:spcPts val="0"/>
              </a:spcAft>
              <a:buFont typeface="Wingdings" panose="05000000000000000000" pitchFamily="2" charset="2"/>
              <a:buChar char=""/>
            </a:pPr>
            <a:r>
              <a:rPr lang="en-GB" b="1" i="1" dirty="0">
                <a:latin typeface="Calibri" panose="020F0502020204030204" pitchFamily="34" charset="0"/>
                <a:ea typeface="Calibri" panose="020F0502020204030204" pitchFamily="34" charset="0"/>
                <a:cs typeface="Calibri" panose="020F0502020204030204" pitchFamily="34" charset="0"/>
              </a:rPr>
              <a:t>Secondary audiences</a:t>
            </a:r>
            <a:r>
              <a:rPr lang="en-GB" i="1"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are those people who exert pressure on primary audiences to make a decision.</a:t>
            </a:r>
            <a:endParaRPr lang="x-none" dirty="0">
              <a:latin typeface="Calibri" panose="020F0502020204030204" pitchFamily="34" charset="0"/>
              <a:ea typeface="Calibri" panose="020F0502020204030204" pitchFamily="34" charset="0"/>
              <a:cs typeface="Arial" panose="020B0604020202020204" pitchFamily="34" charset="0"/>
            </a:endParaRPr>
          </a:p>
          <a:p>
            <a:pPr marL="571500" marR="0" lvl="0" indent="-342900">
              <a:spcBef>
                <a:spcPts val="0"/>
              </a:spcBef>
              <a:spcAft>
                <a:spcPts val="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Beneficiaries: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Those people who will benefit from the advocacy campaign.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600"/>
              </a:spcAft>
              <a:buFont typeface="Symbol" panose="05050102010706020507" pitchFamily="18" charset="2"/>
              <a:buChar char=""/>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Potential partners: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Other advocates who may be able to assist in the campaign.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the primary targets will be the policy-makers, officials or others who have the power to make the change that a campaign is advocating for. When primary targets cannot be influenced, one must choose to influence secondary targets.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secondary target is the person/group/organization that can be influenced and who can then, in turn, influence the primary target. The targets must be specific (e.g. a person, newspaper, department, committee); terms such as “the public” or “the government” are too general and therefore are not good targets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Pathfinder International, 2011 #321"/>
              </a:rPr>
              <a:t>6</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20</a:t>
            </a:fld>
            <a:endParaRPr lang="x-none"/>
          </a:p>
        </p:txBody>
      </p:sp>
    </p:spTree>
    <p:extLst>
      <p:ext uri="{BB962C8B-B14F-4D97-AF65-F5344CB8AC3E}">
        <p14:creationId xmlns:p14="http://schemas.microsoft.com/office/powerpoint/2010/main" val="830305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7625" y="519113"/>
            <a:ext cx="4591050" cy="2582862"/>
          </a:xfrm>
        </p:spPr>
      </p:sp>
      <p:sp>
        <p:nvSpPr>
          <p:cNvPr id="3" name="Notes Placeholder 2"/>
          <p:cNvSpPr>
            <a:spLocks noGrp="1"/>
          </p:cNvSpPr>
          <p:nvPr>
            <p:ph type="body" idx="1"/>
          </p:nvPr>
        </p:nvSpPr>
        <p:spPr>
          <a:xfrm>
            <a:off x="403483" y="3417193"/>
            <a:ext cx="5951386" cy="6208147"/>
          </a:xfrm>
          <a:noFill/>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 </a:t>
            </a:r>
            <a:endParaRPr lang="en-US" dirty="0"/>
          </a:p>
          <a:p>
            <a:pPr>
              <a:spcAft>
                <a:spcPts val="600"/>
              </a:spcAft>
            </a:pPr>
            <a:r>
              <a:rPr lang="en-US" dirty="0"/>
              <a:t>Examples of types of audiences, beneficiaries and/or partners (7): </a:t>
            </a:r>
          </a:p>
          <a:p>
            <a:pPr marL="57150" defTabSz="400050"/>
            <a:r>
              <a:rPr lang="en-US" dirty="0"/>
              <a:t>•	People with psychosocial, intellectual or cognitive disabilities </a:t>
            </a:r>
          </a:p>
          <a:p>
            <a:pPr marL="57150" defTabSz="400050"/>
            <a:r>
              <a:rPr lang="en-US" dirty="0"/>
              <a:t>•	Families and care partners</a:t>
            </a:r>
          </a:p>
          <a:p>
            <a:pPr marL="57150" defTabSz="400050"/>
            <a:r>
              <a:rPr lang="en-US" dirty="0"/>
              <a:t>•	Politicians (local, provincial, national)</a:t>
            </a:r>
          </a:p>
          <a:p>
            <a:pPr marL="57150" defTabSz="400050"/>
            <a:r>
              <a:rPr lang="en-US" dirty="0"/>
              <a:t>•	Ministry officials</a:t>
            </a:r>
          </a:p>
          <a:p>
            <a:pPr marL="57150" defTabSz="400050"/>
            <a:r>
              <a:rPr lang="en-US" dirty="0"/>
              <a:t>•	Voters</a:t>
            </a:r>
          </a:p>
          <a:p>
            <a:pPr marL="57150" defTabSz="400050"/>
            <a:r>
              <a:rPr lang="en-US" dirty="0"/>
              <a:t>•	United Nations agencies</a:t>
            </a:r>
          </a:p>
          <a:p>
            <a:pPr marL="57150" defTabSz="400050"/>
            <a:r>
              <a:rPr lang="en-US" dirty="0"/>
              <a:t>•	Businesses or business leaders </a:t>
            </a:r>
          </a:p>
          <a:p>
            <a:pPr marL="57150" defTabSz="400050"/>
            <a:r>
              <a:rPr lang="en-US" dirty="0"/>
              <a:t>•	Spouses of politicians</a:t>
            </a:r>
          </a:p>
          <a:p>
            <a:pPr marL="57150" defTabSz="400050"/>
            <a:r>
              <a:rPr lang="en-US" dirty="0"/>
              <a:t>•	Speech writers</a:t>
            </a:r>
          </a:p>
          <a:p>
            <a:pPr marL="57150" defTabSz="400050"/>
            <a:r>
              <a:rPr lang="en-US" dirty="0"/>
              <a:t>•	Opinion leaders</a:t>
            </a:r>
          </a:p>
          <a:p>
            <a:pPr marL="57150" defTabSz="400050"/>
            <a:r>
              <a:rPr lang="en-US" dirty="0"/>
              <a:t>•	Labour organizations</a:t>
            </a:r>
          </a:p>
          <a:p>
            <a:pPr marL="57150" defTabSz="400050"/>
            <a:r>
              <a:rPr lang="en-US" dirty="0"/>
              <a:t>•	Health services</a:t>
            </a:r>
          </a:p>
          <a:p>
            <a:pPr marL="57150" defTabSz="400050"/>
            <a:r>
              <a:rPr lang="en-US" dirty="0"/>
              <a:t>•	Mental health and related practitioners </a:t>
            </a:r>
          </a:p>
          <a:p>
            <a:pPr marL="57150" defTabSz="400050"/>
            <a:r>
              <a:rPr lang="en-US" dirty="0"/>
              <a:t>•	Academics/universities</a:t>
            </a:r>
          </a:p>
          <a:p>
            <a:pPr marL="57150" defTabSz="400050"/>
            <a:r>
              <a:rPr lang="en-US" dirty="0"/>
              <a:t>•	Nongovernmental organizations (NGOs)</a:t>
            </a:r>
          </a:p>
          <a:p>
            <a:pPr marL="57150" defTabSz="400050"/>
            <a:r>
              <a:rPr lang="en-US" dirty="0"/>
              <a:t>•	Community groups </a:t>
            </a:r>
          </a:p>
          <a:p>
            <a:pPr marL="57150" defTabSz="400050"/>
            <a:r>
              <a:rPr lang="en-US" dirty="0"/>
              <a:t>•	Women’s organizations</a:t>
            </a:r>
          </a:p>
          <a:p>
            <a:pPr marL="57150" defTabSz="400050"/>
            <a:r>
              <a:rPr lang="en-US" dirty="0"/>
              <a:t>•	Religious groups/churches/faith-based organizations</a:t>
            </a:r>
          </a:p>
          <a:p>
            <a:pPr marL="57150" defTabSz="400050"/>
            <a:r>
              <a:rPr lang="en-US" dirty="0"/>
              <a:t>•	Other professionals</a:t>
            </a:r>
          </a:p>
          <a:p>
            <a:pPr marL="57150" defTabSz="400050"/>
            <a:r>
              <a:rPr lang="en-US" dirty="0"/>
              <a:t>•	Media</a:t>
            </a:r>
          </a:p>
          <a:p>
            <a:pPr marL="57150" defTabSz="400050"/>
            <a:r>
              <a:rPr lang="en-US" dirty="0"/>
              <a:t>•	Civil society organizations.</a:t>
            </a:r>
          </a:p>
          <a:p>
            <a:pPr marL="57150" defTabSz="400050"/>
            <a:endParaRPr lang="en-GB" dirty="0">
              <a:latin typeface="Calibri" panose="020F0502020204030204" pitchFamily="34" charset="0"/>
              <a:ea typeface="Calibri" panose="020F0502020204030204" pitchFamily="34" charset="0"/>
            </a:endParaRPr>
          </a:p>
          <a:p>
            <a:pPr marL="57150" defTabSz="400050"/>
            <a:r>
              <a:rPr lang="en-GB" dirty="0">
                <a:latin typeface="Calibri" panose="020F0502020204030204" pitchFamily="34" charset="0"/>
                <a:ea typeface="Calibri" panose="020F0502020204030204" pitchFamily="34" charset="0"/>
              </a:rPr>
              <a:t>Sharma RR. An introduction to advocacy training guide [online publication]. Washington (DC): Academy for Educational Development; 1997.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http://wikiciv.org.rs/images/8/89/An_Introduction_to_Advocacy.pdf</a:t>
            </a:r>
            <a:r>
              <a:rPr lang="en-GB" dirty="0">
                <a:latin typeface="Calibri" panose="020F0502020204030204" pitchFamily="34" charset="0"/>
                <a:ea typeface="Calibri" panose="020F0502020204030204" pitchFamily="34" charset="0"/>
              </a:rPr>
              <a:t>, accessed 16 February 2017).</a:t>
            </a:r>
            <a:endParaRPr lang="en-US" dirty="0"/>
          </a:p>
        </p:txBody>
      </p:sp>
      <p:sp>
        <p:nvSpPr>
          <p:cNvPr id="4" name="Slide Number Placeholder 3"/>
          <p:cNvSpPr>
            <a:spLocks noGrp="1"/>
          </p:cNvSpPr>
          <p:nvPr>
            <p:ph type="sldNum" sz="quarter" idx="5"/>
          </p:nvPr>
        </p:nvSpPr>
        <p:spPr/>
        <p:txBody>
          <a:bodyPr/>
          <a:lstStyle/>
          <a:p>
            <a:fld id="{CD4026B6-B2B5-46C7-A32C-FE888EB50862}" type="slidenum">
              <a:rPr lang="x-none" smtClean="0"/>
              <a:t>21</a:t>
            </a:fld>
            <a:endParaRPr lang="x-none"/>
          </a:p>
        </p:txBody>
      </p:sp>
    </p:spTree>
    <p:extLst>
      <p:ext uri="{BB962C8B-B14F-4D97-AF65-F5344CB8AC3E}">
        <p14:creationId xmlns:p14="http://schemas.microsoft.com/office/powerpoint/2010/main" val="170971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600075"/>
            <a:ext cx="4430713" cy="2492375"/>
          </a:xfrm>
        </p:spPr>
      </p:sp>
      <p:sp>
        <p:nvSpPr>
          <p:cNvPr id="3" name="Notes Placeholder 2"/>
          <p:cNvSpPr>
            <a:spLocks noGrp="1"/>
          </p:cNvSpPr>
          <p:nvPr>
            <p:ph type="body" idx="1"/>
          </p:nvPr>
        </p:nvSpPr>
        <p:spPr>
          <a:xfrm>
            <a:off x="680878" y="3417193"/>
            <a:ext cx="5481947" cy="5923134"/>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Barriers and enablers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Conducting a thorough situational analysis also includes identifying the immediate opportunities (i.e. enablers) and obstacles (i.e. barriers) which can be key to developing an informed implementation strategy to carry out advocacy actions.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Activities that are chosen to overcome barriers identified early on will be more successful than those that have not taken these potential challenges into account.</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Issues to consider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8575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overall environment (e.g. social contexts, institutions, structures), including potential opportunities and barriers, and levels of public understanding and support for or resistance to change.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Current policies or actions that support the advocacy actions or that need to be changed in order to support the actions.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85750" marR="0" lvl="0" indent="-2286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has been tried before? What has worked and what has failed? Research other advocacy campaigns with similar or related goals, including in other countries, to determine what has been successful and/or unsuccessful. The more informed the campaign is, the more success it is likely to have.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opportunities and obstacles have been identified, a strategy should be set up to address them.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if an advocacy group is finding it difficult to interest people in a particular issue, members may want to consider making influential individuals or groups aware of the cause, so that they can send out the same message, lobby for it and reach a wider audience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06 #295"/>
              </a:rPr>
              <a:t>8</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22</a:t>
            </a:fld>
            <a:endParaRPr lang="x-none"/>
          </a:p>
        </p:txBody>
      </p:sp>
    </p:spTree>
    <p:extLst>
      <p:ext uri="{BB962C8B-B14F-4D97-AF65-F5344CB8AC3E}">
        <p14:creationId xmlns:p14="http://schemas.microsoft.com/office/powerpoint/2010/main" val="4131834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422275"/>
            <a:ext cx="5965825" cy="3355975"/>
          </a:xfrm>
        </p:spPr>
      </p:sp>
      <p:sp>
        <p:nvSpPr>
          <p:cNvPr id="3" name="Notes Placeholder 2"/>
          <p:cNvSpPr>
            <a:spLocks noGrp="1"/>
          </p:cNvSpPr>
          <p:nvPr>
            <p:ph type="body" idx="1"/>
          </p:nvPr>
        </p:nvSpPr>
        <p:spPr>
          <a:xfrm>
            <a:off x="580008" y="4118384"/>
            <a:ext cx="5547901" cy="5323770"/>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 </a:t>
            </a:r>
            <a:endParaRPr lang="en-US" dirty="0"/>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Barriers</a:t>
            </a:r>
            <a:r>
              <a:rPr lang="en-GB" b="1" i="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Sometimes advocacy groups may find that some specific factors conflict with their campaign’s message.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these cases it will be important to develop a strategy for addressing such conflicts.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outdated laws may restrict the legal capacity of persons with psychosocial, intellectual or cognitive disabilities.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situation would undermine and be detrimental to any campaign that aims to promote the rights of persons with disabilities since legal capacity is fundamental to exercising all human rights.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Thus any campaign about promoting rights may initially need to centre on reforming outdated national legislation in this area.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(Specific actions or “activities” that advocates may consider carrying out to overcome barriers will be explained later in the section Determine the activities and time frames.)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23</a:t>
            </a:fld>
            <a:endParaRPr lang="x-none"/>
          </a:p>
        </p:txBody>
      </p:sp>
    </p:spTree>
    <p:extLst>
      <p:ext uri="{BB962C8B-B14F-4D97-AF65-F5344CB8AC3E}">
        <p14:creationId xmlns:p14="http://schemas.microsoft.com/office/powerpoint/2010/main" val="2772333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7050" y="290513"/>
            <a:ext cx="3309938" cy="1862137"/>
          </a:xfrm>
        </p:spPr>
      </p:sp>
      <p:sp>
        <p:nvSpPr>
          <p:cNvPr id="3" name="Notes Placeholder 2"/>
          <p:cNvSpPr>
            <a:spLocks noGrp="1"/>
          </p:cNvSpPr>
          <p:nvPr>
            <p:ph type="body" idx="1"/>
          </p:nvPr>
        </p:nvSpPr>
        <p:spPr>
          <a:xfrm>
            <a:off x="436526" y="2152142"/>
            <a:ext cx="5935736" cy="7498840"/>
          </a:xfrm>
          <a:noFill/>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Conduct a situational analysis on the priority issue </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Enablers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Whenever possible, advocates should seek to draw upon policies, laws, and/or evidence that help support the implementation of their campaign.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some international and regional human rights instruments impose legal obligations on governments.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At the international level these include the United Nations Convention on the Rights of Persons with Disabilities (CRPD), the Universal Declaration of Human Rights, the International Covenant on Civil and Political Rights, the International Covenant on Economic, Social and Cultural Rights, the Convention on the Rights of the Child, and the Convention on the Elimination of All Forms of Discrimination against Women.</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Specifically, the CRPD reaffirms the key rights that should be afforded to people with psychosocial, intellectual or cognitive disabilities and aims to ensure that countries recognize that people with disabilities must be provided with the opportunities to live their lives to their fullest potential on an equal basis with all other people.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CRPD is a legally binding instrument. This means that, by ratifying the CRPD, countries are under the obligation to take a full range of measures to ensure that people with disabilities have the same rights as everyone else, that they are treated fairly and equally and are not discriminated against.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Most countries have today ratified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can take a number of actions in relation to these instruments, including urging states….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 to adopt all appropriate legislative, administrative and other measures for the implementation of the rights recognized in the conventions…..</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…and to modify or abolish existing discriminatory laws, regulations and customs. To learn more about using international human rights instruments in advocacy, see the section on Using international human rights instruments.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i="1" dirty="0">
                <a:latin typeface="Calibri" panose="020F0502020204030204" pitchFamily="34" charset="0"/>
                <a:ea typeface="SimSun" panose="02010600030101010101" pitchFamily="2" charset="-122"/>
                <a:cs typeface="Calibri" panose="020F0502020204030204" pitchFamily="34" charset="0"/>
              </a:rPr>
              <a:t>For more information on human rights, see </a:t>
            </a:r>
            <a:r>
              <a:rPr lang="en" b="1" i="1" dirty="0">
                <a:latin typeface="Calibri" panose="020F0502020204030204" pitchFamily="34" charset="0"/>
                <a:ea typeface="SimSun" panose="02010600030101010101" pitchFamily="2" charset="-122"/>
                <a:cs typeface="Calibri" panose="020F0502020204030204" pitchFamily="34" charset="0"/>
              </a:rPr>
              <a:t>Annex 1: Understanding and promoting the rights of people with psychosocial, </a:t>
            </a:r>
            <a:r>
              <a:rPr lang="en-GB" b="1" dirty="0">
                <a:latin typeface="Calibri" panose="020F0502020204030204" pitchFamily="34" charset="0"/>
                <a:ea typeface="MS Mincho" panose="02020609040205080304" pitchFamily="49" charset="-128"/>
                <a:cs typeface="Calibri" panose="020F0502020204030204" pitchFamily="34" charset="0"/>
              </a:rPr>
              <a:t>intellectual or cognitive disabilities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24</a:t>
            </a:fld>
            <a:endParaRPr lang="x-none"/>
          </a:p>
        </p:txBody>
      </p:sp>
    </p:spTree>
    <p:extLst>
      <p:ext uri="{BB962C8B-B14F-4D97-AF65-F5344CB8AC3E}">
        <p14:creationId xmlns:p14="http://schemas.microsoft.com/office/powerpoint/2010/main" val="1055977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575" y="401638"/>
            <a:ext cx="5964238" cy="3355975"/>
          </a:xfrm>
        </p:spPr>
      </p:sp>
      <p:sp>
        <p:nvSpPr>
          <p:cNvPr id="3" name="Notes Placeholder 2"/>
          <p:cNvSpPr>
            <a:spLocks noGrp="1"/>
          </p:cNvSpPr>
          <p:nvPr>
            <p:ph type="body" idx="1"/>
          </p:nvPr>
        </p:nvSpPr>
        <p:spPr>
          <a:xfrm>
            <a:off x="680879" y="4071956"/>
            <a:ext cx="5621615" cy="4913111"/>
          </a:xfrm>
        </p:spPr>
        <p:txBody>
          <a:bodyPr/>
          <a:lstStyle/>
          <a:p>
            <a:r>
              <a:rPr lang="en-US" dirty="0">
                <a:solidFill>
                  <a:srgbClr val="000000"/>
                </a:solidFill>
                <a:latin typeface="Calibri" panose="020F0502020204030204" pitchFamily="34" charset="0"/>
                <a:ea typeface="SimSun" panose="02010600030101010101" pitchFamily="2" charset="-122"/>
                <a:cs typeface="Calibri" panose="020F0502020204030204" pitchFamily="34" charset="0"/>
              </a:rPr>
              <a:t>HANDOUT 3</a:t>
            </a:r>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endParaRPr lang="en-GB" dirty="0">
              <a:solidFill>
                <a:srgbClr val="000000"/>
              </a:solidFill>
              <a:latin typeface="Calibri" panose="020F0502020204030204" pitchFamily="34" charset="0"/>
              <a:ea typeface="SimSun" panose="02010600030101010101" pitchFamily="2" charset="-122"/>
              <a:cs typeface="Calibri" panose="020F0502020204030204" pitchFamily="34" charset="0"/>
            </a:endParaRPr>
          </a:p>
          <a:p>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full report is available at: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https://repositorio.cepal.org/bitstream/handle/11362/5043/1/S2011963_en.pdf</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11 February 2019.</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An analysis of the status of implementation of the Convention on the Rights of Persons with Disabilities in the Caribbean. United Nations Economic Commission for Latin America and the Caribbean (UN ECLAC). ECLAC </a:t>
            </a:r>
            <a:r>
              <a:rPr lang="en-GB" dirty="0" err="1">
                <a:latin typeface="Calibri" panose="020F0502020204030204" pitchFamily="34" charset="0"/>
                <a:ea typeface="Calibri" panose="020F0502020204030204" pitchFamily="34" charset="0"/>
              </a:rPr>
              <a:t>Subregional</a:t>
            </a:r>
            <a:r>
              <a:rPr lang="en-GB" dirty="0">
                <a:latin typeface="Calibri" panose="020F0502020204030204" pitchFamily="34" charset="0"/>
                <a:ea typeface="Calibri" panose="020F0502020204030204" pitchFamily="34" charset="0"/>
              </a:rPr>
              <a:t> Headquarters for the </a:t>
            </a:r>
            <a:r>
              <a:rPr lang="en-GB" dirty="0" err="1">
                <a:latin typeface="Calibri" panose="020F0502020204030204" pitchFamily="34" charset="0"/>
                <a:ea typeface="Calibri" panose="020F0502020204030204" pitchFamily="34" charset="0"/>
              </a:rPr>
              <a:t>Carribean</a:t>
            </a:r>
            <a:r>
              <a:rPr lang="en-GB" dirty="0">
                <a:latin typeface="Calibri" panose="020F0502020204030204" pitchFamily="34" charset="0"/>
                <a:ea typeface="Calibri" panose="020F0502020204030204" pitchFamily="34" charset="0"/>
              </a:rPr>
              <a:t> Port of Spain; February 2011. (https://repositorio.cepal.org/bitstream/handle/11362/5043/1/S2011963_en.pdf, accessed 16 February 2017).</a:t>
            </a:r>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US" b="1" i="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Tools for identifying priority advocacy issues can be found in Annex 3, Section 3.3: Helpful tools for developing an advocacy campaign: Carrying out situational analyses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25</a:t>
            </a:fld>
            <a:endParaRPr lang="x-none"/>
          </a:p>
        </p:txBody>
      </p:sp>
    </p:spTree>
    <p:extLst>
      <p:ext uri="{BB962C8B-B14F-4D97-AF65-F5344CB8AC3E}">
        <p14:creationId xmlns:p14="http://schemas.microsoft.com/office/powerpoint/2010/main" val="73447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85800"/>
            <a:ext cx="5961062" cy="3354388"/>
          </a:xfrm>
        </p:spPr>
      </p:sp>
      <p:sp>
        <p:nvSpPr>
          <p:cNvPr id="3" name="Notes Placeholder 2"/>
          <p:cNvSpPr>
            <a:spLocks noGrp="1"/>
          </p:cNvSpPr>
          <p:nvPr>
            <p:ph type="body" idx="1"/>
          </p:nvPr>
        </p:nvSpPr>
        <p:spPr>
          <a:xfrm>
            <a:off x="680879" y="4260397"/>
            <a:ext cx="5447030" cy="4995364"/>
          </a:xfrm>
        </p:spPr>
        <p:txBody>
          <a:bodyPr/>
          <a:lstStyle/>
          <a:p>
            <a:pPr algn="just"/>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Formulate the advocacy goal and objectives</a:t>
            </a:r>
            <a:endParaRPr lang="x-none"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the situational analysis has been completed and there is more clarity concerning the focus, a logical next step is to develop the campaign’s specific goal and objectives.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can be time-bound and can change depending on the political or legal context locally, nationally or internationally. It may be helpful to first have people discuss the different things they would like to change or improve through the advocacy campaign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Church, 2006 #297"/>
              </a:rPr>
              <a:t>10</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in agreement the goal can be written down in a clear, one-sentence statement.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keep in mind that most advocacy campaigns aim to produce changes in knowledge, attitudes and/or behaviour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Church, 2006 #297"/>
              </a:rPr>
              <a:t>10</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or in policy or legislation.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a goal could be: “To end discrimination experienced by people with psychosocial, intellectual or cognitive disabilities in the community.”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26</a:t>
            </a:fld>
            <a:endParaRPr lang="x-none"/>
          </a:p>
        </p:txBody>
      </p:sp>
    </p:spTree>
    <p:extLst>
      <p:ext uri="{BB962C8B-B14F-4D97-AF65-F5344CB8AC3E}">
        <p14:creationId xmlns:p14="http://schemas.microsoft.com/office/powerpoint/2010/main" val="1274430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479425"/>
            <a:ext cx="5964237" cy="3355975"/>
          </a:xfrm>
        </p:spPr>
      </p:sp>
      <p:sp>
        <p:nvSpPr>
          <p:cNvPr id="3" name="Notes Placeholder 2"/>
          <p:cNvSpPr>
            <a:spLocks noGrp="1"/>
          </p:cNvSpPr>
          <p:nvPr>
            <p:ph type="body" idx="1"/>
          </p:nvPr>
        </p:nvSpPr>
        <p:spPr>
          <a:xfrm>
            <a:off x="632019" y="4294913"/>
            <a:ext cx="5705390" cy="5166224"/>
          </a:xfrm>
        </p:spPr>
        <p: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b="1" dirty="0">
                <a:solidFill>
                  <a:srgbClr val="0070C0"/>
                </a:solidFill>
              </a:rPr>
              <a:t>Formulate the advocacy goal and objectives </a:t>
            </a: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From the goal, it is possible to determine the campaign’s objectives.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Objectives need to be met in order to achieve the goal – i.e. they must be fulfilled in order for the overall goal to be fulfilled.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Objectives should be SMART, as follows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06 #295"/>
              </a:rPr>
              <a:t>8</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pecific – the objective is defined, focused, and targeted.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M</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easurable – the objective can be monitored and evaluated.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chievable – the objective is attainable.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ealistic – the objective can be achieved given the resources available.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60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ime-bound – the objective indicates when it will be achieved and ensures that the time allocated to carry out the objective is feasible and manageable.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Note that a campaign’s objectives should be realistic and not overly ambitious. </a:t>
            </a:r>
          </a:p>
          <a:p>
            <a:pPr marL="628650" lvl="1"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following table provides some examples of objectives for the goal “To end discrimination experienced by people with psychosocial, intellectual or cognitive disabilities in the community.”</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27</a:t>
            </a:fld>
            <a:endParaRPr lang="x-none"/>
          </a:p>
        </p:txBody>
      </p:sp>
    </p:spTree>
    <p:extLst>
      <p:ext uri="{BB962C8B-B14F-4D97-AF65-F5344CB8AC3E}">
        <p14:creationId xmlns:p14="http://schemas.microsoft.com/office/powerpoint/2010/main" val="3364386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552450"/>
            <a:ext cx="5813425" cy="3270250"/>
          </a:xfrm>
        </p:spPr>
      </p:sp>
      <p:sp>
        <p:nvSpPr>
          <p:cNvPr id="4" name="Slide Number Placeholder 3"/>
          <p:cNvSpPr>
            <a:spLocks noGrp="1"/>
          </p:cNvSpPr>
          <p:nvPr>
            <p:ph type="sldNum" sz="quarter" idx="5"/>
          </p:nvPr>
        </p:nvSpPr>
        <p:spPr/>
        <p:txBody>
          <a:bodyPr/>
          <a:lstStyle/>
          <a:p>
            <a:fld id="{CD4026B6-B2B5-46C7-A32C-FE888EB50862}" type="slidenum">
              <a:rPr lang="x-none" smtClean="0"/>
              <a:t>28</a:t>
            </a:fld>
            <a:endParaRPr lang="x-none"/>
          </a:p>
        </p:txBody>
      </p:sp>
      <p:sp>
        <p:nvSpPr>
          <p:cNvPr id="7" name="Notes Placeholder 6">
            <a:extLst>
              <a:ext uri="{FF2B5EF4-FFF2-40B4-BE49-F238E27FC236}">
                <a16:creationId xmlns:a16="http://schemas.microsoft.com/office/drawing/2014/main" id="{7379BD9C-6281-4B50-B5BD-393025C3FA15}"/>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3234396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496888"/>
            <a:ext cx="6297612" cy="35433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29</a:t>
            </a:fld>
            <a:endParaRPr lang="x-none"/>
          </a:p>
        </p:txBody>
      </p:sp>
    </p:spTree>
    <p:extLst>
      <p:ext uri="{BB962C8B-B14F-4D97-AF65-F5344CB8AC3E}">
        <p14:creationId xmlns:p14="http://schemas.microsoft.com/office/powerpoint/2010/main" val="2831694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496888"/>
            <a:ext cx="5529262" cy="3111500"/>
          </a:xfrm>
        </p:spPr>
      </p:sp>
      <p:sp>
        <p:nvSpPr>
          <p:cNvPr id="3" name="Notes Placeholder 2"/>
          <p:cNvSpPr>
            <a:spLocks noGrp="1"/>
          </p:cNvSpPr>
          <p:nvPr>
            <p:ph type="body" idx="1"/>
          </p:nvPr>
        </p:nvSpPr>
        <p:spPr>
          <a:xfrm>
            <a:off x="391506" y="3620327"/>
            <a:ext cx="6025777" cy="6071212"/>
          </a:xfrm>
        </p:spPr>
        <p:txBody>
          <a:bodyPr/>
          <a:lstStyle/>
          <a:p>
            <a:r>
              <a:rPr lang="en-GB" sz="1000" b="1" dirty="0"/>
              <a:t>WHO QualityRights is WHOs global initiative to improve access to good quality mental health and social services and to promote the human rights of people with mental health conditions or psychosocial, intellectual or cognitive disabilities.  </a:t>
            </a:r>
          </a:p>
          <a:p>
            <a:r>
              <a:rPr lang="en-GB" sz="1000" b="1" dirty="0"/>
              <a:t>The initiative has 5 key objectives</a:t>
            </a:r>
            <a:r>
              <a:rPr lang="en-GB" altLang="fr-FR" sz="1000" b="1" dirty="0"/>
              <a:t>:</a:t>
            </a:r>
            <a:endParaRPr lang="en-GB" altLang="zh-CN" sz="1000" dirty="0">
              <a:solidFill>
                <a:srgbClr val="404040"/>
              </a:solidFill>
              <a:ea typeface="宋体" pitchFamily="2" charset="-122"/>
              <a:cs typeface="Calibri" pitchFamily="34" charset="0"/>
            </a:endParaRPr>
          </a:p>
          <a:p>
            <a:pPr marL="228600" indent="-228600">
              <a:buClr>
                <a:schemeClr val="tx1"/>
              </a:buClr>
              <a:buFont typeface="+mj-lt"/>
              <a:buAutoNum type="arabicPeriod"/>
            </a:pPr>
            <a:r>
              <a:rPr lang="en-US" altLang="zh-CN" sz="1000" b="1" dirty="0"/>
              <a:t>The first is to build capacity to understand and promote the rights of people with psychosocial, intellectual and cognitive disabilities  </a:t>
            </a:r>
            <a:r>
              <a:rPr lang="en-GB" sz="1000" b="1" dirty="0"/>
              <a:t>(among people with disabilities, families, practitioners, NGOs etc). </a:t>
            </a:r>
            <a:r>
              <a:rPr lang="en-US" altLang="zh-CN" sz="1000" b="1" dirty="0"/>
              <a:t>It's only through building knowledge and skills on human rights that we are going to be able to </a:t>
            </a:r>
            <a:r>
              <a:rPr lang="en-GB" altLang="zh-CN" sz="1000" b="1" dirty="0"/>
              <a:t>change attitudes and practices in a sustainable way.</a:t>
            </a:r>
            <a:endParaRPr lang="en-US" altLang="fr-FR" sz="1000" b="1" dirty="0"/>
          </a:p>
          <a:p>
            <a:pPr marL="628650" lvl="1" indent="-171450">
              <a:lnSpc>
                <a:spcPct val="80000"/>
              </a:lnSpc>
              <a:buClr>
                <a:schemeClr val="tx1"/>
              </a:buClr>
              <a:buFont typeface="Arial" panose="020B0604020202020204" pitchFamily="34" charset="0"/>
              <a:buChar char="•"/>
              <a:defRPr/>
            </a:pPr>
            <a:r>
              <a:rPr lang="en-GB" altLang="fr-FR" sz="1000" dirty="0"/>
              <a:t>People need to understand what their rights are so that they can claim them. </a:t>
            </a:r>
          </a:p>
          <a:p>
            <a:pPr marL="628650" lvl="1" indent="-171450">
              <a:lnSpc>
                <a:spcPct val="80000"/>
              </a:lnSpc>
              <a:buClr>
                <a:schemeClr val="tx1"/>
              </a:buClr>
              <a:buFont typeface="Arial" panose="020B0604020202020204" pitchFamily="34" charset="0"/>
              <a:buChar char="•"/>
              <a:defRPr/>
            </a:pPr>
            <a:r>
              <a:rPr lang="en-GB" altLang="fr-FR" sz="1000" dirty="0"/>
              <a:t>Family members and carers also need to understand these rights so that they too can respect them and also support their relatives in accessing rights.  </a:t>
            </a:r>
          </a:p>
          <a:p>
            <a:pPr marL="628650" lvl="1" indent="-171450">
              <a:lnSpc>
                <a:spcPct val="80000"/>
              </a:lnSpc>
              <a:buClr>
                <a:schemeClr val="tx1"/>
              </a:buClr>
              <a:buFont typeface="Arial" panose="020B0604020202020204" pitchFamily="34" charset="0"/>
              <a:buChar char="•"/>
              <a:defRPr/>
            </a:pPr>
            <a:r>
              <a:rPr lang="en-GB" altLang="fr-FR" sz="1000" dirty="0"/>
              <a:t>Health workers, social workers and professionals need to be aware of the rights of people with psychosocial, intellectual  and cognitive disabilities in order to change their attitudes and practices</a:t>
            </a:r>
            <a:endParaRPr lang="en-GB" sz="1000" dirty="0"/>
          </a:p>
          <a:p>
            <a:pPr marL="228600" indent="-228600">
              <a:lnSpc>
                <a:spcPct val="80000"/>
              </a:lnSpc>
              <a:buClr>
                <a:schemeClr val="tx1"/>
              </a:buClr>
              <a:buFont typeface="+mj-lt"/>
              <a:buAutoNum type="arabicPeriod"/>
            </a:pPr>
            <a:r>
              <a:rPr lang="en-US" altLang="zh-CN" sz="1000" b="1" dirty="0"/>
              <a:t>QualityRights also work with countries to improve the quality and human rights conditions in mental health and related services.  </a:t>
            </a:r>
          </a:p>
          <a:p>
            <a:pPr marL="628650" lvl="1" indent="-171450">
              <a:lnSpc>
                <a:spcPct val="80000"/>
              </a:lnSpc>
              <a:buClr>
                <a:schemeClr val="tx1"/>
              </a:buClr>
              <a:buFont typeface="Arial" panose="020B0604020202020204" pitchFamily="34" charset="0"/>
              <a:buChar char="•"/>
            </a:pPr>
            <a:r>
              <a:rPr lang="en-US" altLang="zh-CN" sz="1000" dirty="0"/>
              <a:t>QualityRights supports countries to assess  their mental health and social care services to determine the extent to which these uphold the rights of service users.  </a:t>
            </a:r>
          </a:p>
          <a:p>
            <a:pPr marL="628650" lvl="1" indent="-171450">
              <a:lnSpc>
                <a:spcPct val="80000"/>
              </a:lnSpc>
              <a:buClr>
                <a:schemeClr val="tx1"/>
              </a:buClr>
              <a:buFont typeface="Arial" panose="020B0604020202020204" pitchFamily="34" charset="0"/>
              <a:buChar char="•"/>
            </a:pPr>
            <a:r>
              <a:rPr lang="en-US" altLang="zh-CN" sz="1000" dirty="0"/>
              <a:t>QualityRights also supports countries to put in place plans to help transform services so that they promote human rights and recovery.</a:t>
            </a:r>
          </a:p>
          <a:p>
            <a:pPr marL="228600" indent="-228600">
              <a:lnSpc>
                <a:spcPct val="80000"/>
              </a:lnSpc>
              <a:buClr>
                <a:schemeClr val="tx1"/>
              </a:buClr>
              <a:buFont typeface="+mj-lt"/>
              <a:buAutoNum type="arabicPeriod"/>
            </a:pPr>
            <a:r>
              <a:rPr lang="en-US" altLang="zh-CN" sz="1000" b="1" dirty="0"/>
              <a:t>Another area is around creating  community based services and supports that respect and promote human rights.  </a:t>
            </a:r>
          </a:p>
          <a:p>
            <a:pPr marL="628650" lvl="1" indent="-171450">
              <a:lnSpc>
                <a:spcPct val="80000"/>
              </a:lnSpc>
              <a:buClr>
                <a:schemeClr val="tx1"/>
              </a:buClr>
              <a:buFont typeface="Arial" panose="020B0604020202020204" pitchFamily="34" charset="0"/>
              <a:buChar char="•"/>
            </a:pPr>
            <a:r>
              <a:rPr lang="en-US" altLang="zh-CN" sz="1000" dirty="0"/>
              <a:t>To end </a:t>
            </a:r>
            <a:r>
              <a:rPr lang="en-US" altLang="zh-CN" sz="1000" dirty="0" err="1"/>
              <a:t>institutionalisation</a:t>
            </a:r>
            <a:r>
              <a:rPr lang="en-US" altLang="zh-CN" sz="1000" dirty="0"/>
              <a:t> and promote community inclusion it is essential that countries put in place a full range of services that meet people’s needs and requirements.  However many of the services being provided in countries are outdated and fail to meet people’s requirements.  </a:t>
            </a:r>
          </a:p>
          <a:p>
            <a:pPr marL="628650" lvl="1" indent="-171450">
              <a:lnSpc>
                <a:spcPct val="80000"/>
              </a:lnSpc>
              <a:buClr>
                <a:schemeClr val="tx1"/>
              </a:buClr>
              <a:buFont typeface="Arial" panose="020B0604020202020204" pitchFamily="34" charset="0"/>
              <a:buChar char="•"/>
            </a:pPr>
            <a:r>
              <a:rPr lang="en-US" altLang="zh-CN" sz="1000" dirty="0"/>
              <a:t>QualityRights is providing guidance to countries on community based services and supports that are people </a:t>
            </a:r>
            <a:r>
              <a:rPr lang="en-US" altLang="zh-CN" sz="1000" dirty="0" err="1"/>
              <a:t>centred</a:t>
            </a:r>
            <a:r>
              <a:rPr lang="en-US" altLang="zh-CN" sz="1000" dirty="0"/>
              <a:t>, operate without coercion, respond to people’s needs and support recovery.</a:t>
            </a:r>
          </a:p>
          <a:p>
            <a:pPr marL="228600" indent="-228600">
              <a:lnSpc>
                <a:spcPct val="80000"/>
              </a:lnSpc>
              <a:buClr>
                <a:schemeClr val="tx1"/>
              </a:buClr>
              <a:buFont typeface="+mj-lt"/>
              <a:buAutoNum type="arabicPeriod"/>
            </a:pPr>
            <a:r>
              <a:rPr lang="en-US" altLang="zh-CN" sz="1000" b="1" dirty="0"/>
              <a:t>A 4th important area of work is to support the development of civil society movements in countries to conduct advocacy and influence policy making.  </a:t>
            </a:r>
          </a:p>
          <a:p>
            <a:pPr marL="685800" lvl="1" indent="-228600">
              <a:lnSpc>
                <a:spcPct val="80000"/>
              </a:lnSpc>
              <a:buClr>
                <a:schemeClr val="tx1"/>
              </a:buClr>
              <a:buFont typeface="Arial" panose="020B0604020202020204" pitchFamily="34" charset="0"/>
              <a:buChar char="•"/>
            </a:pPr>
            <a:r>
              <a:rPr lang="en-US" altLang="zh-CN" sz="1000" dirty="0"/>
              <a:t>This is about supporting people with psychosocial, intellectual and cognitive disabilities and their organizations to have a central role and strong voice in all decision making processes affecting them.</a:t>
            </a:r>
          </a:p>
          <a:p>
            <a:pPr marL="342832" indent="-342832">
              <a:buClr>
                <a:schemeClr val="tx1"/>
              </a:buClr>
              <a:buFont typeface="+mj-lt"/>
              <a:buAutoNum type="arabicPeriod"/>
            </a:pPr>
            <a:r>
              <a:rPr lang="en-GB" sz="1000" b="1" dirty="0"/>
              <a:t>And finally QualityRights works with countries to reform policy and law in line with international human rights standards.</a:t>
            </a:r>
            <a:r>
              <a:rPr lang="en-GB" altLang="fr-FR" sz="1000" b="1" dirty="0"/>
              <a:t> </a:t>
            </a:r>
          </a:p>
          <a:p>
            <a:pPr marL="628650" lvl="1" indent="-171450">
              <a:buClr>
                <a:schemeClr val="tx1"/>
              </a:buClr>
              <a:buFont typeface="Arial" panose="020B0604020202020204" pitchFamily="34" charset="0"/>
              <a:buChar char="•"/>
            </a:pPr>
            <a:r>
              <a:rPr lang="en-GB" altLang="fr-FR" sz="1000" dirty="0"/>
              <a:t>This provides an important mechanism in countries to stop violations, promote access to community mental health services, housing, education and employment and the full range of rights that people are entitled to.</a:t>
            </a:r>
            <a:endParaRPr lang="en-GB" sz="1000" dirty="0"/>
          </a:p>
          <a:p>
            <a:pPr>
              <a:defRPr/>
            </a:pPr>
            <a:r>
              <a:rPr lang="en-GB" sz="1000" b="1" dirty="0"/>
              <a:t>All of these actions are informed by the international human rights framework and in particular the UN Convention on the Rights of Persons with Disabilities.</a:t>
            </a:r>
            <a:r>
              <a:rPr lang="en-GB" sz="1000" dirty="0"/>
              <a:t> </a:t>
            </a:r>
          </a:p>
          <a:p>
            <a:pPr>
              <a:defRPr/>
            </a:pPr>
            <a:r>
              <a:rPr lang="en-GB" sz="1000" b="1" dirty="0"/>
              <a:t>In addition, QualityRights uses a participatory approach involving all stakeholders in order to meet each of its objectives. </a:t>
            </a:r>
          </a:p>
          <a:p>
            <a:pPr>
              <a:defRPr/>
            </a:pPr>
            <a:endParaRPr lang="en-GB" sz="1050" b="1" dirty="0"/>
          </a:p>
          <a:p>
            <a:pPr>
              <a:defRPr/>
            </a:pPr>
            <a:endParaRPr lang="en-GB" sz="1000" b="1"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54290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684213"/>
            <a:ext cx="6242050" cy="3511550"/>
          </a:xfrm>
        </p:spPr>
      </p:sp>
      <p:sp>
        <p:nvSpPr>
          <p:cNvPr id="3" name="Notes Placeholder 2"/>
          <p:cNvSpPr>
            <a:spLocks noGrp="1"/>
          </p:cNvSpPr>
          <p:nvPr>
            <p:ph type="body" idx="1"/>
          </p:nvPr>
        </p:nvSpPr>
        <p:spPr>
          <a:xfrm>
            <a:off x="680879" y="5343248"/>
            <a:ext cx="5447030" cy="3914239"/>
          </a:xfrm>
        </p:spPr>
        <p:txBody>
          <a:bodyPr/>
          <a:lstStyle/>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30</a:t>
            </a:fld>
            <a:endParaRPr lang="x-none"/>
          </a:p>
        </p:txBody>
      </p:sp>
    </p:spTree>
    <p:extLst>
      <p:ext uri="{BB962C8B-B14F-4D97-AF65-F5344CB8AC3E}">
        <p14:creationId xmlns:p14="http://schemas.microsoft.com/office/powerpoint/2010/main" val="1536496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685800"/>
            <a:ext cx="6323012" cy="3557588"/>
          </a:xfrm>
        </p:spPr>
      </p:sp>
      <p:sp>
        <p:nvSpPr>
          <p:cNvPr id="3" name="Notes Placeholder 2"/>
          <p:cNvSpPr>
            <a:spLocks noGrp="1"/>
          </p:cNvSpPr>
          <p:nvPr>
            <p:ph type="body" idx="1"/>
          </p:nvPr>
        </p:nvSpPr>
        <p:spPr>
          <a:xfrm>
            <a:off x="680879" y="4784070"/>
            <a:ext cx="5774861" cy="4471690"/>
          </a:xfrm>
        </p:spPr>
        <p:txBody>
          <a:bodyPr/>
          <a:lstStyle/>
          <a:p>
            <a:pPr algn="just"/>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Identify targets and indicators</a:t>
            </a:r>
            <a:endParaRPr lang="x-none" b="1"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What gets measured is more likely to get implemented.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Therefore, once the goal and objectives have been determined, they should be broken down into specific targets and indicators to later assess whether the advocacy campaign has been effective or not.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Targets</a:t>
            </a:r>
            <a:r>
              <a:rPr lang="en-GB" dirty="0">
                <a:latin typeface="Calibri" panose="020F0502020204030204" pitchFamily="34" charset="0"/>
                <a:ea typeface="SimSun" panose="02010600030101010101" pitchFamily="2" charset="-122"/>
                <a:cs typeface="Calibri" panose="020F0502020204030204" pitchFamily="34" charset="0"/>
              </a:rPr>
              <a:t> are what the campaign aims to achieve.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b="1" dirty="0">
                <a:latin typeface="Calibri" panose="020F0502020204030204" pitchFamily="34" charset="0"/>
                <a:ea typeface="SimSun" panose="02010600030101010101" pitchFamily="2" charset="-122"/>
                <a:cs typeface="Calibri" panose="020F0502020204030204" pitchFamily="34" charset="0"/>
              </a:rPr>
              <a:t>Indicators</a:t>
            </a:r>
            <a:r>
              <a:rPr lang="en-GB" dirty="0">
                <a:latin typeface="Calibri" panose="020F0502020204030204" pitchFamily="34" charset="0"/>
                <a:ea typeface="SimSun" panose="02010600030101010101" pitchFamily="2" charset="-122"/>
                <a:cs typeface="Calibri" panose="020F0502020204030204" pitchFamily="34" charset="0"/>
              </a:rPr>
              <a:t> help assess whether the campaign has achieved its targets.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targets and indicators must be realistic and appropriate.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31</a:t>
            </a:fld>
            <a:endParaRPr lang="x-none"/>
          </a:p>
        </p:txBody>
      </p:sp>
    </p:spTree>
    <p:extLst>
      <p:ext uri="{BB962C8B-B14F-4D97-AF65-F5344CB8AC3E}">
        <p14:creationId xmlns:p14="http://schemas.microsoft.com/office/powerpoint/2010/main" val="3474090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554038"/>
            <a:ext cx="5357812" cy="3014662"/>
          </a:xfrm>
        </p:spPr>
      </p:sp>
      <p:sp>
        <p:nvSpPr>
          <p:cNvPr id="3" name="Notes Placeholder 2"/>
          <p:cNvSpPr>
            <a:spLocks noGrp="1"/>
          </p:cNvSpPr>
          <p:nvPr>
            <p:ph type="body" idx="1"/>
          </p:nvPr>
        </p:nvSpPr>
        <p:spPr>
          <a:xfrm>
            <a:off x="680879" y="4474392"/>
            <a:ext cx="5447030" cy="4223918"/>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Identify targets and indicators </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The figure in the slide illustrates how targets and indicators flow from the goal and objectives.</a:t>
            </a: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32</a:t>
            </a:fld>
            <a:endParaRPr lang="x-none"/>
          </a:p>
        </p:txBody>
      </p:sp>
    </p:spTree>
    <p:extLst>
      <p:ext uri="{BB962C8B-B14F-4D97-AF65-F5344CB8AC3E}">
        <p14:creationId xmlns:p14="http://schemas.microsoft.com/office/powerpoint/2010/main" val="2819161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 y="685800"/>
            <a:ext cx="6181725" cy="3478213"/>
          </a:xfrm>
        </p:spPr>
      </p:sp>
      <p:sp>
        <p:nvSpPr>
          <p:cNvPr id="3" name="Notes Placeholder 2"/>
          <p:cNvSpPr>
            <a:spLocks noGrp="1"/>
          </p:cNvSpPr>
          <p:nvPr>
            <p:ph type="body" idx="1"/>
          </p:nvPr>
        </p:nvSpPr>
        <p:spPr>
          <a:xfrm>
            <a:off x="680879" y="4784070"/>
            <a:ext cx="5447030" cy="4471690"/>
          </a:xfrm>
          <a:no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0070C0"/>
                </a:solidFill>
              </a:rPr>
              <a:t>Identify targets and indicators</a:t>
            </a: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An example of a target and indicator is provided below:</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Mental Health Act, identifying targets and indicators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Goal</a:t>
            </a:r>
            <a:r>
              <a:rPr lang="en-GB" i="1" dirty="0">
                <a:latin typeface="Calibri" panose="020F0502020204030204" pitchFamily="34" charset="0"/>
                <a:ea typeface="SimSun" panose="02010600030101010101" pitchFamily="2" charset="-122"/>
                <a:cs typeface="Calibri" panose="020F0502020204030204" pitchFamily="34" charset="0"/>
              </a:rPr>
              <a:t>: To end the use of seclusion and restraint in mental health and social services.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Objective</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To advocate for the revision of the Mental Health Act that currently allows for the use of seclusion and restraint.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Target</a:t>
            </a:r>
            <a:r>
              <a:rPr lang="en-GB" dirty="0">
                <a:latin typeface="Calibri" panose="020F0502020204030204" pitchFamily="34" charset="0"/>
                <a:ea typeface="SimSun" panose="02010600030101010101" pitchFamily="2" charset="-122"/>
                <a:cs typeface="Calibri" panose="020F0502020204030204" pitchFamily="34" charset="0"/>
              </a:rPr>
              <a:t>: The Mental Health Act is revised so that the use of seclusion and restraint is prohibited by January 2020.</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i="1" dirty="0">
                <a:latin typeface="Calibri" panose="020F0502020204030204" pitchFamily="34" charset="0"/>
                <a:ea typeface="Calibri" panose="020F0502020204030204" pitchFamily="34" charset="0"/>
                <a:cs typeface="Arial" panose="020B0604020202020204" pitchFamily="34" charset="0"/>
              </a:rPr>
              <a:t>Indicator</a:t>
            </a:r>
            <a:r>
              <a:rPr lang="en-GB" dirty="0">
                <a:latin typeface="Calibri" panose="020F0502020204030204" pitchFamily="34" charset="0"/>
                <a:ea typeface="Calibri" panose="020F0502020204030204" pitchFamily="34" charset="0"/>
                <a:cs typeface="Arial" panose="020B0604020202020204" pitchFamily="34" charset="0"/>
              </a:rPr>
              <a:t>: Adoption of the revised Mental Health Act by parliament (Yes/ No).</a:t>
            </a: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A useful form for developing the campaign’s goal, objectives, targets and indicators is provided in </a:t>
            </a:r>
            <a:r>
              <a:rPr lang="en-GB" b="1" i="1" dirty="0">
                <a:latin typeface="Calibri" panose="020F0502020204030204" pitchFamily="34" charset="0"/>
                <a:ea typeface="SimSun" panose="02010600030101010101" pitchFamily="2" charset="-122"/>
                <a:cs typeface="Calibri" panose="020F0502020204030204" pitchFamily="34" charset="0"/>
              </a:rPr>
              <a:t>Annex 4: Template for developing the advocacy goal and objectives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33</a:t>
            </a:fld>
            <a:endParaRPr lang="x-none"/>
          </a:p>
        </p:txBody>
      </p:sp>
    </p:spTree>
    <p:extLst>
      <p:ext uri="{BB962C8B-B14F-4D97-AF65-F5344CB8AC3E}">
        <p14:creationId xmlns:p14="http://schemas.microsoft.com/office/powerpoint/2010/main" val="3313726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03238"/>
            <a:ext cx="4984750" cy="2805112"/>
          </a:xfrm>
        </p:spPr>
      </p:sp>
      <p:sp>
        <p:nvSpPr>
          <p:cNvPr id="3" name="Notes Placeholder 2"/>
          <p:cNvSpPr>
            <a:spLocks noGrp="1"/>
          </p:cNvSpPr>
          <p:nvPr>
            <p:ph type="body" idx="1"/>
          </p:nvPr>
        </p:nvSpPr>
        <p:spPr>
          <a:xfrm>
            <a:off x="541211" y="3752503"/>
            <a:ext cx="5447030" cy="5684473"/>
          </a:xfrm>
        </p:spPr>
        <p:txBody>
          <a:bodyPr/>
          <a:lstStyle/>
          <a:p>
            <a:pPr algn="just">
              <a:spcAft>
                <a:spcPts val="600"/>
              </a:spcAft>
            </a:pPr>
            <a:r>
              <a:rPr lang="en-GB" b="1" dirty="0">
                <a:solidFill>
                  <a:srgbClr val="0070C0"/>
                </a:solidFill>
                <a:latin typeface="Cambria" panose="02040503050406030204" pitchFamily="18" charset="0"/>
                <a:ea typeface="SimSun" panose="02010600030101010101" pitchFamily="2" charset="-122"/>
                <a:cs typeface="Times New Roman" panose="02020603050405020304" pitchFamily="18" charset="0"/>
              </a:rPr>
              <a:t>Determine the activities and time frames</a:t>
            </a:r>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 </a:t>
            </a: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t>
            </a: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hlinkClick r:id="rId3" action="ppaction://hlinkfile" tooltip="Pathfinder International, 2011 #321">
                  <a:extLst>
                    <a:ext uri="{A12FA001-AC4F-418D-AE19-62706E023703}">
                      <ahyp:hlinkClr xmlns:ahyp="http://schemas.microsoft.com/office/drawing/2018/hyperlinkcolor" val="tx"/>
                    </a:ext>
                  </a:extLst>
                </a:hlinkClick>
              </a:rPr>
              <a:t>6</a:t>
            </a: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t>
            </a:r>
            <a:endParaRPr lang="x-none" i="1"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the indicators and targets have been identified, the specific activities that will be carried out as part of the advocacy campaign need to be defined.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Activities should be designed to help achieve individual objectives, thus moving the campaign towards its overall goal.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Often it is important to use a combination of different types of activities to create a comprehensive and effective campaign targeting different audiences.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key questions to ask when planning activities are: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activities are necessary to achieve the campaign’s goal and objectives?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will be responsible for each activity?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Which activities should be carried out simultaneously and which must follow the completion of another?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long will each activity take?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715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Would any cost be incurred?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that there is a defined time frame for each activity. Some activities will be continuous, while others will operate only for a limited period.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addition, some advocacy activities might have more impact if they are timed to occur just before or in conjunction with certain events or announcements related to the campaign’s priority issue.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Therefore, when carrying out campaign activities, it is strategic to consider events (e.g. conferences, forums etc.) or important dates (e.g. World Health Day, Human Rights Day etc.) that these activities could be linked with.</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a:xfrm>
            <a:off x="3765954" y="9442154"/>
            <a:ext cx="2950475" cy="498772"/>
          </a:xfrm>
        </p:spPr>
        <p:txBody>
          <a:bodyPr/>
          <a:lstStyle/>
          <a:p>
            <a:fld id="{CD4026B6-B2B5-46C7-A32C-FE888EB50862}" type="slidenum">
              <a:rPr lang="x-none" smtClean="0"/>
              <a:t>34</a:t>
            </a:fld>
            <a:endParaRPr lang="x-none" dirty="0"/>
          </a:p>
        </p:txBody>
      </p:sp>
    </p:spTree>
    <p:extLst>
      <p:ext uri="{BB962C8B-B14F-4D97-AF65-F5344CB8AC3E}">
        <p14:creationId xmlns:p14="http://schemas.microsoft.com/office/powerpoint/2010/main" val="840576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0988" y="777875"/>
            <a:ext cx="6280150" cy="3533775"/>
          </a:xfrm>
        </p:spPr>
      </p:sp>
      <p:sp>
        <p:nvSpPr>
          <p:cNvPr id="3" name="Notes Placeholder 2"/>
          <p:cNvSpPr>
            <a:spLocks noGrp="1"/>
          </p:cNvSpPr>
          <p:nvPr>
            <p:ph type="body" idx="1"/>
          </p:nvPr>
        </p:nvSpPr>
        <p:spPr>
          <a:xfrm>
            <a:off x="419003" y="4784070"/>
            <a:ext cx="5708907" cy="4658083"/>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4</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advocacy actions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R="0" lvl="0" algn="just">
              <a:spcBef>
                <a:spcPts val="0"/>
              </a:spcBef>
              <a:spcAft>
                <a:spcPts val="0"/>
              </a:spcAft>
            </a:pPr>
            <a:r>
              <a:rPr lang="en-GB" b="1" dirty="0">
                <a:latin typeface="Calibri" panose="020F0502020204030204" pitchFamily="34" charset="0"/>
                <a:ea typeface="SimSun" panose="02010600030101010101" pitchFamily="2" charset="-122"/>
                <a:cs typeface="Calibri" panose="020F0502020204030204" pitchFamily="34" charset="0"/>
              </a:rPr>
              <a:t>1. Advocacy actions undertaken by a grassroots movement – the example of CHRUSP</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Calibri" panose="020F0502020204030204" pitchFamily="34" charset="0"/>
                <a:cs typeface="Arial" panose="020B0604020202020204" pitchFamily="34" charset="0"/>
              </a:rPr>
              <a:t>For more information, see </a:t>
            </a:r>
            <a:r>
              <a:rPr lang="en-GB" u="sng" dirty="0">
                <a:solidFill>
                  <a:srgbClr val="000000"/>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en-GB" u="sng" dirty="0">
                <a:solidFill>
                  <a:srgbClr val="000000"/>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and </a:t>
            </a:r>
          </a:p>
          <a:p>
            <a:r>
              <a:rPr lang="en-GB" u="sng" dirty="0">
                <a:solidFill>
                  <a:srgbClr val="000000"/>
                </a:solidFill>
                <a:latin typeface="Calibri" panose="020F050202020403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http://absoluteprohibition.org</a:t>
            </a:r>
            <a:r>
              <a:rPr lang="en-GB" dirty="0">
                <a:solidFill>
                  <a:srgbClr val="000000"/>
                </a:solidFill>
                <a:latin typeface="Calibri" panose="020F0502020204030204" pitchFamily="34" charset="0"/>
                <a:ea typeface="Calibri" panose="020F0502020204030204" pitchFamily="34" charset="0"/>
                <a:cs typeface="Arial" panose="020B0604020202020204" pitchFamily="34" charset="0"/>
              </a:rPr>
              <a:t>. </a:t>
            </a:r>
          </a:p>
          <a:p>
            <a:endParaRPr lang="en-GB"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b="1" dirty="0">
                <a:solidFill>
                  <a:srgbClr val="000000"/>
                </a:solidFill>
                <a:latin typeface="Calibri" panose="020F0502020204030204" pitchFamily="34" charset="0"/>
                <a:ea typeface="Calibri" panose="020F0502020204030204" pitchFamily="34" charset="0"/>
                <a:cs typeface="Arial" panose="020B0604020202020204" pitchFamily="34" charset="0"/>
              </a:rPr>
              <a:t>2. Advocacy action in Japan</a:t>
            </a:r>
            <a:endParaRPr lang="x-none" dirty="0">
              <a:solidFill>
                <a:srgbClr val="1F497D"/>
              </a:solidFill>
              <a:latin typeface="Calibri" panose="020F0502020204030204" pitchFamily="34" charset="0"/>
              <a:ea typeface="Calibri" panose="020F0502020204030204" pitchFamily="34" charset="0"/>
              <a:cs typeface="Arial" panose="020B0604020202020204" pitchFamily="34" charset="0"/>
            </a:endParaRPr>
          </a:p>
          <a:p>
            <a:r>
              <a:rPr lang="en-US" dirty="0">
                <a:latin typeface="Calibri" panose="020F0502020204030204" pitchFamily="34" charset="0"/>
                <a:ea typeface="Calibri" panose="020F0502020204030204" pitchFamily="34" charset="0"/>
                <a:cs typeface="Arial" panose="020B0604020202020204" pitchFamily="34" charset="0"/>
              </a:rPr>
              <a:t>Mari Yamamoto talks about advocacy activity that she is conducting in Japan: </a:t>
            </a:r>
            <a:r>
              <a:rPr lang="en-US" u="sng" dirty="0">
                <a:solidFill>
                  <a:srgbClr val="0000FF"/>
                </a:solidFill>
                <a:latin typeface="Calibri" panose="020F0502020204030204" pitchFamily="34" charset="0"/>
                <a:ea typeface="Calibri" panose="020F0502020204030204" pitchFamily="34" charset="0"/>
                <a:cs typeface="Arial" panose="020B0604020202020204" pitchFamily="34" charset="0"/>
              </a:rPr>
              <a:t>https://</a:t>
            </a:r>
            <a:r>
              <a:rPr lang="en-US" u="sng" dirty="0" err="1">
                <a:solidFill>
                  <a:srgbClr val="0000FF"/>
                </a:solidFill>
                <a:latin typeface="Calibri" panose="020F0502020204030204" pitchFamily="34" charset="0"/>
                <a:ea typeface="Calibri" panose="020F0502020204030204" pitchFamily="34" charset="0"/>
                <a:cs typeface="Arial" panose="020B0604020202020204" pitchFamily="34" charset="0"/>
              </a:rPr>
              <a:t>youtu.be</a:t>
            </a:r>
            <a:r>
              <a:rPr lang="en-US" u="sng" dirty="0">
                <a:solidFill>
                  <a:srgbClr val="0000FF"/>
                </a:solidFill>
                <a:latin typeface="Calibri" panose="020F0502020204030204" pitchFamily="34" charset="0"/>
                <a:ea typeface="Calibri" panose="020F0502020204030204" pitchFamily="34" charset="0"/>
                <a:cs typeface="Arial" panose="020B0604020202020204" pitchFamily="34" charset="0"/>
              </a:rPr>
              <a:t>/UB2ZASt6jrc </a:t>
            </a:r>
            <a:r>
              <a:rPr lang="en-US" dirty="0">
                <a:latin typeface="Calibri" panose="020F0502020204030204" pitchFamily="34" charset="0"/>
                <a:ea typeface="Calibri" panose="020F0502020204030204" pitchFamily="34" charset="0"/>
                <a:cs typeface="Arial" panose="020B0604020202020204" pitchFamily="34" charset="0"/>
              </a:rPr>
              <a:t>(6:11), accessed 9 April 2019.</a:t>
            </a:r>
            <a:endParaRPr lang="en-GB"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35</a:t>
            </a:fld>
            <a:endParaRPr lang="x-none"/>
          </a:p>
        </p:txBody>
      </p:sp>
    </p:spTree>
    <p:extLst>
      <p:ext uri="{BB962C8B-B14F-4D97-AF65-F5344CB8AC3E}">
        <p14:creationId xmlns:p14="http://schemas.microsoft.com/office/powerpoint/2010/main" val="237623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54025"/>
            <a:ext cx="5961062" cy="3354388"/>
          </a:xfrm>
        </p:spPr>
      </p:sp>
      <p:sp>
        <p:nvSpPr>
          <p:cNvPr id="3" name="Notes Placeholder 2"/>
          <p:cNvSpPr>
            <a:spLocks noGrp="1"/>
          </p:cNvSpPr>
          <p:nvPr>
            <p:ph type="body" idx="1"/>
          </p:nvPr>
        </p:nvSpPr>
        <p:spPr>
          <a:xfrm>
            <a:off x="680879" y="4110191"/>
            <a:ext cx="5447030" cy="4734324"/>
          </a:xfrm>
        </p:spPr>
        <p:txBody>
          <a:bodyPr/>
          <a:lstStyle/>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200" b="1" dirty="0">
                <a:solidFill>
                  <a:srgbClr val="0070C0"/>
                </a:solidFill>
                <a:ea typeface="SimSun" panose="02010600030101010101" pitchFamily="2" charset="-122"/>
                <a:cs typeface="Times New Roman" panose="02020603050405020304" pitchFamily="18" charset="0"/>
              </a:rPr>
              <a:t>Determine the activities and time frames </a:t>
            </a:r>
            <a:endParaRPr lang="x-none" sz="1200" i="1" dirty="0">
              <a:solidFill>
                <a:srgbClr val="0070C0"/>
              </a:solidFill>
              <a:ea typeface="SimSun" panose="02010600030101010101" pitchFamily="2" charset="-122"/>
              <a:cs typeface="Calibri" panose="020F0502020204030204" pitchFamily="34" charset="0"/>
            </a:endParaRPr>
          </a:p>
          <a:p>
            <a:pPr marL="0" indent="0" algn="just">
              <a:spcAft>
                <a:spcPts val="600"/>
              </a:spcAft>
              <a:buFont typeface="Arial" panose="020B0604020202020204" pitchFamily="34" charset="0"/>
              <a:buNone/>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Activities fall into several different categories. Below are general types of activities that advocacy groups carry out, with some examples of ways to conduct these.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dirty="0">
                <a:latin typeface="Calibri" panose="020F0502020204030204" pitchFamily="34" charset="0"/>
                <a:ea typeface="SimSun" panose="02010600030101010101" pitchFamily="2" charset="-122"/>
                <a:cs typeface="Calibri" panose="020F0502020204030204" pitchFamily="34" charset="0"/>
              </a:rPr>
              <a:t>It should be noted that activities may fall into more than one category. </a:t>
            </a:r>
            <a:r>
              <a:rPr lang="en-GB" sz="1200" kern="1200" dirty="0">
                <a:solidFill>
                  <a:schemeClr val="tx1"/>
                </a:solidFill>
                <a:effectLst/>
                <a:latin typeface="+mn-lt"/>
                <a:ea typeface="+mn-ea"/>
                <a:cs typeface="+mn-cs"/>
              </a:rPr>
              <a:t>The list below is meant to serve as a guide rather than as a list of prescriptive actions to be followed</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Categories of activities can include, but are not limited to:</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Lobbying governments and politicians.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Creating and generating debate within communities.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Working with the media.</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Using the courts.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3429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Using international human rights mechanisms.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categories and some specific examples of activities that frequently fall within each category are described in the following slides.</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36</a:t>
            </a:fld>
            <a:endParaRPr lang="x-none"/>
          </a:p>
        </p:txBody>
      </p:sp>
    </p:spTree>
    <p:extLst>
      <p:ext uri="{BB962C8B-B14F-4D97-AF65-F5344CB8AC3E}">
        <p14:creationId xmlns:p14="http://schemas.microsoft.com/office/powerpoint/2010/main" val="2509991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409575"/>
            <a:ext cx="3246438" cy="1827213"/>
          </a:xfrm>
        </p:spPr>
      </p:sp>
      <p:sp>
        <p:nvSpPr>
          <p:cNvPr id="3" name="Notes Placeholder 2"/>
          <p:cNvSpPr>
            <a:spLocks noGrp="1"/>
          </p:cNvSpPr>
          <p:nvPr>
            <p:ph type="body" idx="1"/>
          </p:nvPr>
        </p:nvSpPr>
        <p:spPr>
          <a:xfrm>
            <a:off x="463619" y="2363227"/>
            <a:ext cx="6029947" cy="6555992"/>
          </a:xfrm>
        </p:spPr>
        <p:txBody>
          <a:bodyPr/>
          <a:lstStyle/>
          <a:p>
            <a:pPr algn="just">
              <a:spcAft>
                <a:spcPts val="600"/>
              </a:spcAft>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Lobbying governments and politicians</a:t>
            </a:r>
            <a:r>
              <a:rPr lang="en-GB" sz="1600" dirty="0">
                <a:latin typeface="Calibri" panose="020F0502020204030204" pitchFamily="34" charset="0"/>
                <a:ea typeface="SimSun" panose="02010600030101010101" pitchFamily="2" charset="-122"/>
                <a:cs typeface="Calibri" panose="020F0502020204030204" pitchFamily="34" charset="0"/>
              </a:rPr>
              <a:t> - </a:t>
            </a:r>
            <a:r>
              <a:rPr lang="en-GB" dirty="0">
                <a:latin typeface="Calibri" panose="020F0502020204030204" pitchFamily="34" charset="0"/>
                <a:ea typeface="SimSun" panose="02010600030101010101" pitchFamily="2" charset="-122"/>
                <a:cs typeface="Calibri" panose="020F0502020204030204" pitchFamily="34" charset="0"/>
              </a:rPr>
              <a:t>1</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Lobbying is a form of advocacy intended to influence governments and politicians to change legislation or policy or to persuade governments to invest more funding in mental health and social services.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First it is important to identify the level of government which holds responsibility for the priority issue and the proposed solutions.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Each level of government has its own policy development and legislative process; therefore it is worth considering talking to everyone in the government who may be useful to the campaign.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someone who has very little political power or input today may be much more influential (and thus have the ability to help advance the campaign) in the future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helpful to know the people that the group is seeking to approach in order to personalize the advocacy message and build relationships over time.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Useful ways to approach people can be:</a:t>
            </a:r>
            <a:endParaRPr lang="x-none" dirty="0">
              <a:latin typeface="Calibri" panose="020F0502020204030204" pitchFamily="34" charset="0"/>
              <a:ea typeface="SimSun" panose="02010600030101010101" pitchFamily="2" charset="-122"/>
              <a:cs typeface="Calibri" panose="020F0502020204030204" pitchFamily="34" charset="0"/>
            </a:endParaRP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Attending meetings and spaces where relevant people can be met.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1" indent="-342900">
              <a:spcBef>
                <a:spcPts val="0"/>
              </a:spcBef>
              <a:spcAft>
                <a:spcPts val="0"/>
              </a:spcAft>
              <a:buFont typeface="Symbol" panose="05050102010706020507" pitchFamily="18" charset="2"/>
              <a:buChar char=""/>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Inviting decision-makers to events organized by the group. </a:t>
            </a:r>
          </a:p>
          <a:p>
            <a:pPr marL="800100" marR="0" lvl="1" indent="-342900">
              <a:spcBef>
                <a:spcPts val="0"/>
              </a:spcBef>
              <a:spcAft>
                <a:spcPts val="0"/>
              </a:spcAft>
              <a:buFont typeface="Symbol" panose="05050102010706020507" pitchFamily="18" charset="2"/>
              <a:buChar char=""/>
              <a:tabLst>
                <a:tab pos="228600" algn="l"/>
                <a:tab pos="457200" algn="l"/>
              </a:tabLst>
            </a:pPr>
            <a:endParaRPr lang="en-US"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Public health and human rights issues frequently affect many sectors, so it may be relevant to raise issues with all the appropriate sectors and describe how their activities have an impact on the health and well-being of the community. </a:t>
            </a:r>
          </a:p>
          <a:p>
            <a:pPr marL="171450" indent="-171450">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group should find opportunities where interests may align with those of decision-makers; for instance, reducing suicides in the local area might be a way to bring attention to services and supports needed. </a:t>
            </a:r>
          </a:p>
          <a:p>
            <a:pPr marL="171450" indent="-1714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When appropriate, it may be useful to acknowledge any good work being done by decision-makers.</a:t>
            </a:r>
          </a:p>
          <a:p>
            <a:pPr marL="800100" marR="0" lvl="1" indent="-342900">
              <a:spcBef>
                <a:spcPts val="0"/>
              </a:spcBef>
              <a:spcAft>
                <a:spcPts val="0"/>
              </a:spcAft>
              <a:buFont typeface="Symbol" panose="05050102010706020507" pitchFamily="18" charset="2"/>
              <a:buChar char=""/>
              <a:tabLst>
                <a:tab pos="228600" algn="l"/>
                <a:tab pos="457200" algn="l"/>
              </a:tabLst>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37</a:t>
            </a:fld>
            <a:endParaRPr lang="x-none"/>
          </a:p>
        </p:txBody>
      </p:sp>
    </p:spTree>
    <p:extLst>
      <p:ext uri="{BB962C8B-B14F-4D97-AF65-F5344CB8AC3E}">
        <p14:creationId xmlns:p14="http://schemas.microsoft.com/office/powerpoint/2010/main" val="2178729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38</a:t>
            </a:fld>
            <a:endParaRPr lang="x-none"/>
          </a:p>
        </p:txBody>
      </p:sp>
    </p:spTree>
    <p:extLst>
      <p:ext uri="{BB962C8B-B14F-4D97-AF65-F5344CB8AC3E}">
        <p14:creationId xmlns:p14="http://schemas.microsoft.com/office/powerpoint/2010/main" val="2271051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249238"/>
            <a:ext cx="5961062" cy="3354387"/>
          </a:xfrm>
        </p:spPr>
      </p:sp>
      <p:sp>
        <p:nvSpPr>
          <p:cNvPr id="3" name="Notes Placeholder 2"/>
          <p:cNvSpPr>
            <a:spLocks noGrp="1"/>
          </p:cNvSpPr>
          <p:nvPr>
            <p:ph type="body" idx="1"/>
          </p:nvPr>
        </p:nvSpPr>
        <p:spPr>
          <a:xfrm>
            <a:off x="680879" y="3995488"/>
            <a:ext cx="5447030" cy="4702822"/>
          </a:xfrm>
        </p:spPr>
        <p:txBody>
          <a:bodyPr/>
          <a:lstStyle/>
          <a:p>
            <a:pPr algn="just">
              <a:spcAft>
                <a:spcPts val="600"/>
              </a:spcAft>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pPr lvl="0" algn="just">
              <a:spcAft>
                <a:spcPts val="600"/>
              </a:spcAft>
            </a:pPr>
            <a:r>
              <a:rPr lang="en-GB" b="1" dirty="0">
                <a:solidFill>
                  <a:prstClr val="black"/>
                </a:solidFill>
                <a:latin typeface="Calibri" panose="020F0502020204030204" pitchFamily="34" charset="0"/>
                <a:ea typeface="SimSun" panose="02010600030101010101" pitchFamily="2" charset="-122"/>
                <a:cs typeface="Calibri" panose="020F0502020204030204" pitchFamily="34" charset="0"/>
              </a:rPr>
              <a:t>Lobbying governments and politicians</a:t>
            </a:r>
            <a:r>
              <a:rPr lang="en-GB" sz="1600" dirty="0">
                <a:solidFill>
                  <a:prstClr val="black"/>
                </a:solidFill>
                <a:latin typeface="Calibri" panose="020F0502020204030204" pitchFamily="34" charset="0"/>
                <a:ea typeface="SimSun" panose="02010600030101010101" pitchFamily="2" charset="-122"/>
                <a:cs typeface="Calibri" panose="020F0502020204030204" pitchFamily="34" charset="0"/>
              </a:rPr>
              <a:t> </a:t>
            </a:r>
            <a:r>
              <a:rPr lang="en-GB" dirty="0">
                <a:solidFill>
                  <a:prstClr val="black"/>
                </a:solidFill>
                <a:latin typeface="Calibri" panose="020F0502020204030204" pitchFamily="34" charset="0"/>
                <a:ea typeface="SimSun" panose="02010600030101010101" pitchFamily="2" charset="-122"/>
                <a:cs typeface="Calibri" panose="020F0502020204030204" pitchFamily="34" charset="0"/>
              </a:rPr>
              <a:t>- 3</a:t>
            </a:r>
            <a:endParaRPr lang="x-none" dirty="0">
              <a:solidFill>
                <a:prstClr val="black"/>
              </a:solidFill>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Relevant tools for lobbying governments and politicians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Face-to-face meetings with politicians (or with ministers or their staff) and/or policy-makers.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Writing letters or submissions to politicians.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Petitioning politicians.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Arranging a site visit or study tour.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Providing technical information and recommendations to policy-makers (e.g. policy briefs).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specific tools are discussed in further detail below.</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39</a:t>
            </a:fld>
            <a:endParaRPr lang="x-none"/>
          </a:p>
        </p:txBody>
      </p:sp>
    </p:spTree>
    <p:extLst>
      <p:ext uri="{BB962C8B-B14F-4D97-AF65-F5344CB8AC3E}">
        <p14:creationId xmlns:p14="http://schemas.microsoft.com/office/powerpoint/2010/main" val="1818596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r>
              <a:rPr lang="en-US" b="1" dirty="0"/>
              <a:t>Preliminary note on language</a:t>
            </a:r>
          </a:p>
          <a:p>
            <a:endParaRPr lang="en-US" dirty="0"/>
          </a:p>
          <a:p>
            <a:pPr marL="171450" indent="-171450">
              <a:buFont typeface="Arial" panose="020B0604020202020204" pitchFamily="34" charset="0"/>
              <a:buChar char="•"/>
            </a:pPr>
            <a:r>
              <a:rPr lang="en-US" dirty="0"/>
              <a:t>We acknowledge that language and terminology reflects the evolving conceptualization of disability and that different terms will be used by different people across different contexts over time. </a:t>
            </a:r>
          </a:p>
          <a:p>
            <a:pPr marL="628650" lvl="1" indent="-171450">
              <a:buFont typeface="Arial" panose="020B0604020202020204" pitchFamily="34" charset="0"/>
              <a:buChar char="•"/>
            </a:pPr>
            <a:r>
              <a:rPr lang="en-US" dirty="0"/>
              <a:t>People must be able to decide on the vocabulary, idioms and descriptions of their experience, situation or distress. </a:t>
            </a:r>
          </a:p>
          <a:p>
            <a:pPr marL="628650" lvl="1" indent="-171450">
              <a:buFont typeface="Arial" panose="020B0604020202020204" pitchFamily="34" charset="0"/>
              <a:buChar char="•"/>
            </a:pPr>
            <a:r>
              <a:rPr lang="en-US" dirty="0"/>
              <a:t>For example, in relation to the field of mental health, some people use terms such as “people with a psychiatric diagnosis”, “people with mental disorders” or “mental illnesses”, “people with mental health conditions”, “consumers”, “service users” or “psychiatric survivors”. </a:t>
            </a:r>
          </a:p>
          <a:p>
            <a:pPr marL="628650" lvl="1" indent="-171450">
              <a:buFont typeface="Arial" panose="020B0604020202020204" pitchFamily="34" charset="0"/>
              <a:buChar char="•"/>
            </a:pPr>
            <a:r>
              <a:rPr lang="en-US" dirty="0"/>
              <a:t>Others find some or all these terms stigmatizing or use different expressions to refer to their emotions, experiences or distress. </a:t>
            </a:r>
          </a:p>
          <a:p>
            <a:pPr marL="628650" lvl="1" indent="-171450">
              <a:buFont typeface="Arial" panose="020B0604020202020204" pitchFamily="34" charset="0"/>
              <a:buChar char="•"/>
            </a:pPr>
            <a:r>
              <a:rPr lang="en-US" dirty="0"/>
              <a:t>Similarly, intellectual disability is referred to using different terms in different contexts including, for example, “learning disabilities” or “disorders of intellectual development” or “learning difficulties”.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 “psychosocial disability” has been adopted to include people who have received a mental health-related diagnosis or who self-identify with this term.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terms “cognitive disability” and “intellectual disability” are designed to cover people who have received a diagnosis specifically related to their cognitive or intellectual function including, but not limited to, dementia and autism.</a:t>
            </a:r>
          </a:p>
          <a:p>
            <a:endParaRPr lang="en-US" dirty="0"/>
          </a:p>
          <a:p>
            <a:pPr marL="171450" indent="-171450">
              <a:buFont typeface="Arial" panose="020B0604020202020204" pitchFamily="34" charset="0"/>
              <a:buChar char="•"/>
            </a:pPr>
            <a:r>
              <a:rPr lang="en-US" dirty="0"/>
              <a:t>The use of the term “disability” is important in this context because it highlights the significant barriers that hinder the full and effective participation in society of people with actual or perceived impairments and the fact that they are protected under the CRPD. </a:t>
            </a:r>
          </a:p>
          <a:p>
            <a:pPr marL="628650" lvl="1" indent="-171450">
              <a:buFont typeface="Arial" panose="020B0604020202020204" pitchFamily="34" charset="0"/>
              <a:buChar char="•"/>
            </a:pPr>
            <a:r>
              <a:rPr lang="en-US" dirty="0"/>
              <a:t>The use of the term “disability” in this context does not imply that people have an impairment or a disorder.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50850"/>
            <a:ext cx="5961062" cy="3354388"/>
          </a:xfrm>
        </p:spPr>
      </p:sp>
      <p:sp>
        <p:nvSpPr>
          <p:cNvPr id="3" name="Notes Placeholder 2"/>
          <p:cNvSpPr>
            <a:spLocks noGrp="1"/>
          </p:cNvSpPr>
          <p:nvPr>
            <p:ph type="body" idx="1"/>
          </p:nvPr>
        </p:nvSpPr>
        <p:spPr>
          <a:xfrm>
            <a:off x="533176" y="4244617"/>
            <a:ext cx="5594734" cy="5197536"/>
          </a:xfrm>
        </p:spPr>
        <p:txBody>
          <a:bodyPr/>
          <a:lstStyle/>
          <a:p>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endParaRPr lang="en-US" b="1" dirty="0"/>
          </a:p>
          <a:p>
            <a:r>
              <a:rPr lang="en-US" b="1" dirty="0"/>
              <a:t>Lobbying governments and politicians – 4</a:t>
            </a:r>
          </a:p>
          <a:p>
            <a:endParaRPr lang="en-US" b="1" dirty="0"/>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Face-to-face meetings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Meeting with a policy-maker in person can be one of the most effective ways to influence their position on a particular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be aware that these meetings can be difficult to arrange and may require a great deal of time and effort to organize.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given the opportunity to meet with a policy-maker in person, there are a few points to keep in mind:</a:t>
            </a:r>
            <a:endParaRPr lang="x-none" dirty="0">
              <a:latin typeface="Calibri" panose="020F0502020204030204" pitchFamily="34" charset="0"/>
              <a:ea typeface="SimSun" panose="02010600030101010101" pitchFamily="2" charset="-122"/>
              <a:cs typeface="Calibri" panose="020F050202020403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Schedule the visit in advance.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attending members are well prepared for the meeting and are knowledgeable about both the issue and the policy-maker.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the meeting is focused and organized (e.g. introduce yourself, the organization being representing, and the topic to be discussed).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Listen, gather information, and do not become angry if the policy-maker does not provide the desired response.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tabLst>
                <a:tab pos="3429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Express thanks and follow up as needed.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40</a:t>
            </a:fld>
            <a:endParaRPr lang="x-none"/>
          </a:p>
        </p:txBody>
      </p:sp>
    </p:spTree>
    <p:extLst>
      <p:ext uri="{BB962C8B-B14F-4D97-AF65-F5344CB8AC3E}">
        <p14:creationId xmlns:p14="http://schemas.microsoft.com/office/powerpoint/2010/main" val="902194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98475"/>
            <a:ext cx="5964238" cy="3355975"/>
          </a:xfrm>
        </p:spPr>
      </p:sp>
      <p:sp>
        <p:nvSpPr>
          <p:cNvPr id="3" name="Notes Placeholder 2"/>
          <p:cNvSpPr>
            <a:spLocks noGrp="1"/>
          </p:cNvSpPr>
          <p:nvPr>
            <p:ph type="body" idx="1"/>
          </p:nvPr>
        </p:nvSpPr>
        <p:spPr>
          <a:xfrm>
            <a:off x="419003" y="4110191"/>
            <a:ext cx="5708907" cy="5331963"/>
          </a:xfrm>
        </p:spPr>
        <p:txBody>
          <a:bodyPr/>
          <a:lstStyle/>
          <a:p>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endParaRPr lang="en-US" b="1" dirty="0"/>
          </a:p>
          <a:p>
            <a:r>
              <a:rPr lang="en-US" b="1" dirty="0"/>
              <a:t>Lobbying governments and politicians – 5</a:t>
            </a:r>
          </a:p>
          <a:p>
            <a:pPr algn="just"/>
            <a:endParaRPr lang="en-GB" b="1" u="sng"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Written submissions </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 </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aim of a submission is to influence policy-makers in order to secure a favourable outcome on the advocacy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an advocacy group may want to put forward a submission in response to a new or proposed government policy or law and may want to provide recommendations to improve that policy or law.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Writing a submission allows advocates to express their ideas to the government so that people can better understand how the new or proposed policy or law affects the community.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writing a submission, consider including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1999 #292"/>
              </a:rPr>
              <a:t>12</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short description of the advocacy group.</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Arguments and opinions on the issue at hand (e.g. the law or policy).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Facts, examples and data.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Recommendations that include solutions and proposals to address the problems identified.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b="1" dirty="0"/>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41</a:t>
            </a:fld>
            <a:endParaRPr lang="x-none"/>
          </a:p>
        </p:txBody>
      </p:sp>
    </p:spTree>
    <p:extLst>
      <p:ext uri="{BB962C8B-B14F-4D97-AF65-F5344CB8AC3E}">
        <p14:creationId xmlns:p14="http://schemas.microsoft.com/office/powerpoint/2010/main" val="2529843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361950"/>
            <a:ext cx="5964238" cy="3355975"/>
          </a:xfrm>
        </p:spPr>
      </p:sp>
      <p:sp>
        <p:nvSpPr>
          <p:cNvPr id="3" name="Notes Placeholder 2"/>
          <p:cNvSpPr>
            <a:spLocks noGrp="1"/>
          </p:cNvSpPr>
          <p:nvPr>
            <p:ph type="body" idx="1"/>
          </p:nvPr>
        </p:nvSpPr>
        <p:spPr>
          <a:xfrm>
            <a:off x="505932" y="4244011"/>
            <a:ext cx="5883853" cy="4454299"/>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5</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People’s Review of the Mental Health System, Aotearoa, New Zealand</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pPr marR="0" indent="7938">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ActionStation</a:t>
            </a:r>
            <a:r>
              <a:rPr lang="en-GB" dirty="0">
                <a:latin typeface="Calibri" panose="020F0502020204030204" pitchFamily="34" charset="0"/>
                <a:ea typeface="Calibri" panose="020F0502020204030204" pitchFamily="34" charset="0"/>
                <a:cs typeface="Calibri" panose="020F0502020204030204" pitchFamily="34" charset="0"/>
              </a:rPr>
              <a:t>. The people's mental health report: a crowd-funded and crowd-sourced story-based inquiry into the public mental health system in Aotearoa New Zealand [website]. Wellington: </a:t>
            </a:r>
            <a:r>
              <a:rPr lang="en-GB" dirty="0" err="1">
                <a:latin typeface="Calibri" panose="020F0502020204030204" pitchFamily="34" charset="0"/>
                <a:ea typeface="Calibri" panose="020F0502020204030204" pitchFamily="34" charset="0"/>
                <a:cs typeface="Calibri" panose="020F0502020204030204" pitchFamily="34" charset="0"/>
              </a:rPr>
              <a:t>ActionStation</a:t>
            </a:r>
            <a:r>
              <a:rPr lang="en-GB" dirty="0">
                <a:latin typeface="Calibri" panose="020F0502020204030204" pitchFamily="34" charset="0"/>
                <a:ea typeface="Calibri" panose="020F0502020204030204" pitchFamily="34" charset="0"/>
                <a:cs typeface="Calibri" panose="020F0502020204030204" pitchFamily="34" charset="0"/>
              </a:rPr>
              <a:t>; 2018. (https://</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www.peoplesmentalhealthreport.com</a:t>
            </a:r>
            <a:r>
              <a:rPr lang="en-GB" dirty="0">
                <a:latin typeface="Calibri" panose="020F0502020204030204" pitchFamily="34" charset="0"/>
                <a:ea typeface="Calibri" panose="020F0502020204030204" pitchFamily="34" charset="0"/>
                <a:cs typeface="Calibri" panose="020F0502020204030204" pitchFamily="34" charset="0"/>
              </a:rPr>
              <a:t>, accessed 20 November 2018).</a:t>
            </a:r>
            <a:endParaRPr lang="x-none" dirty="0">
              <a:latin typeface="Calibri" panose="020F0502020204030204" pitchFamily="34" charset="0"/>
              <a:ea typeface="Calibri" panose="020F0502020204030204" pitchFamily="34" charset="0"/>
              <a:cs typeface="Arial" panose="020B060402020202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a submission to governments can be found in Annex 3, Section 3.4: Helpful tools for developing an advocacy campaign: Writing a submission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42</a:t>
            </a:fld>
            <a:endParaRPr lang="x-none"/>
          </a:p>
        </p:txBody>
      </p:sp>
    </p:spTree>
    <p:extLst>
      <p:ext uri="{BB962C8B-B14F-4D97-AF65-F5344CB8AC3E}">
        <p14:creationId xmlns:p14="http://schemas.microsoft.com/office/powerpoint/2010/main" val="3255991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4800"/>
            <a:ext cx="5964238" cy="3355975"/>
          </a:xfrm>
        </p:spPr>
      </p:sp>
      <p:sp>
        <p:nvSpPr>
          <p:cNvPr id="3" name="Notes Placeholder 2"/>
          <p:cNvSpPr>
            <a:spLocks noGrp="1"/>
          </p:cNvSpPr>
          <p:nvPr>
            <p:ph type="body" idx="1"/>
          </p:nvPr>
        </p:nvSpPr>
        <p:spPr>
          <a:xfrm>
            <a:off x="389074" y="3823433"/>
            <a:ext cx="6035628" cy="5618720"/>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7</a:t>
            </a:r>
            <a:endParaRPr lang="en-US" b="1" dirty="0"/>
          </a:p>
          <a:p>
            <a:endParaRPr lang="en-US" b="1" dirty="0"/>
          </a:p>
          <a:p>
            <a:r>
              <a:rPr lang="en-US" b="1" dirty="0"/>
              <a:t>Letter to politicians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Writing letters to policy-makers can sometimes influence government policy.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a:t>
            </a:r>
            <a:r>
              <a:rPr lang="en-GB" i="1" dirty="0">
                <a:latin typeface="Calibri" panose="020F0502020204030204" pitchFamily="34" charset="0"/>
                <a:ea typeface="SimSun" panose="02010600030101010101" pitchFamily="2" charset="-122"/>
                <a:cs typeface="Calibri" panose="020F0502020204030204" pitchFamily="34" charset="0"/>
              </a:rPr>
              <a:t>all</a:t>
            </a:r>
            <a:r>
              <a:rPr lang="en-GB" dirty="0">
                <a:latin typeface="Calibri" panose="020F0502020204030204" pitchFamily="34" charset="0"/>
                <a:ea typeface="SimSun" panose="02010600030101010101" pitchFamily="2" charset="-122"/>
                <a:cs typeface="Calibri" panose="020F0502020204030204" pitchFamily="34" charset="0"/>
              </a:rPr>
              <a:t> members of a network write to members of parliament at the same time, it can have an even greater impact </a:t>
            </a:r>
            <a:r>
              <a:rPr lang="en-GB" sz="1050" b="1" baseline="30000" dirty="0">
                <a:latin typeface="Calibri" panose="020F0502020204030204" pitchFamily="34" charset="0"/>
                <a:ea typeface="SimSun" panose="02010600030101010101" pitchFamily="2" charset="-122"/>
                <a:cs typeface="Calibri" panose="020F0502020204030204" pitchFamily="34" charset="0"/>
              </a:rPr>
              <a:t>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Keep the following points in mind when writing letters to politicians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4" action="ppaction://hlinkfile" tooltip="Mental Health America mission kit series,  #298"/>
              </a:rPr>
              <a:t>14</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it clear in the opening that the advocacy group has some knowledge of the person being contacted.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Keep letters as concise as possible in order to increase the likelihood that they will be read. No more than one page is usually preferred.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If possible, make letters as personal as possible. Avoid letters that are too “scripted”.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Cover only one issue per letter, as letters that address multiple issues may be less effective.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457200" marR="0" lvl="0" indent="-2286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Ask the person being contacted to reply and directly ask if they will support the campaign’s position.</a:t>
            </a:r>
          </a:p>
          <a:p>
            <a:pPr marL="457200" marR="0" lvl="0" indent="-228600">
              <a:spcBef>
                <a:spcPts val="0"/>
              </a:spcBef>
              <a:spcAft>
                <a:spcPts val="0"/>
              </a:spcAft>
              <a:buFont typeface="Wingdings" panose="05000000000000000000" pitchFamily="2" charset="2"/>
              <a:buChar char="Ø"/>
            </a:pP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letters to politicians can be found in Annex 3, Section 3.5: Helpful tools for developing an advocacy campaign: Letters to politicians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43</a:t>
            </a:fld>
            <a:endParaRPr lang="x-none"/>
          </a:p>
        </p:txBody>
      </p:sp>
    </p:spTree>
    <p:extLst>
      <p:ext uri="{BB962C8B-B14F-4D97-AF65-F5344CB8AC3E}">
        <p14:creationId xmlns:p14="http://schemas.microsoft.com/office/powerpoint/2010/main" val="26480637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549275"/>
            <a:ext cx="5961062" cy="3354388"/>
          </a:xfrm>
        </p:spPr>
      </p:sp>
      <p:sp>
        <p:nvSpPr>
          <p:cNvPr id="3" name="Notes Placeholder 2"/>
          <p:cNvSpPr>
            <a:spLocks noGrp="1"/>
          </p:cNvSpPr>
          <p:nvPr>
            <p:ph type="body" idx="1"/>
          </p:nvPr>
        </p:nvSpPr>
        <p:spPr>
          <a:xfrm>
            <a:off x="522366" y="4079922"/>
            <a:ext cx="5849961" cy="5312182"/>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8</a:t>
            </a:r>
            <a:endParaRPr lang="en-US" b="1" dirty="0"/>
          </a:p>
          <a:p>
            <a:pPr algn="just"/>
            <a:r>
              <a:rPr lang="en-GB" u="sng" dirty="0">
                <a:latin typeface="Calibri" panose="020F0502020204030204" pitchFamily="34" charset="0"/>
                <a:ea typeface="SimSun" panose="02010600030101010101" pitchFamily="2" charset="-122"/>
                <a:cs typeface="Calibri" panose="020F0502020204030204" pitchFamily="34" charset="0"/>
              </a:rPr>
              <a:t>Writing petitions</a:t>
            </a:r>
            <a:r>
              <a:rPr lang="en-GB" sz="1400" u="sng" dirty="0">
                <a:latin typeface="Calibri" panose="020F0502020204030204" pitchFamily="34" charset="0"/>
                <a:ea typeface="SimSun" panose="02010600030101010101" pitchFamily="2" charset="-122"/>
                <a:cs typeface="Calibri" panose="020F0502020204030204" pitchFamily="34" charset="0"/>
              </a:rPr>
              <a:t> </a:t>
            </a:r>
            <a:r>
              <a:rPr lang="en-GB" sz="1400" i="1" u="sng" dirty="0">
                <a:latin typeface="Calibri" panose="020F0502020204030204" pitchFamily="34" charset="0"/>
                <a:ea typeface="SimSun" panose="02010600030101010101" pitchFamily="2" charset="-122"/>
                <a:cs typeface="Calibri" panose="020F0502020204030204" pitchFamily="34" charset="0"/>
              </a:rPr>
              <a:t>(</a:t>
            </a:r>
            <a:r>
              <a:rPr lang="en-GB" sz="1400"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Ntulo,  #294">
                  <a:extLst>
                    <a:ext uri="{A12FA001-AC4F-418D-AE19-62706E023703}">
                      <ahyp:hlinkClr xmlns:ahyp="http://schemas.microsoft.com/office/drawing/2018/hyperlinkcolor" val="tx"/>
                    </a:ext>
                  </a:extLst>
                </a:hlinkClick>
              </a:rPr>
              <a:t>5</a:t>
            </a:r>
            <a:r>
              <a:rPr lang="en-GB" sz="1400"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petition targets someone who holds a position of power within a system or institution, such as a government minister.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petition is signed by as many individuals as possible in order to show support for a specific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Petitions can be handwritten or electronic and can be distributed via the Internet.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submitting a petition, keep in mind that a government official or entity is more likely to respond if the issue is:</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Supported by their constituents (particularly when addressing an elected official).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Related to pending legislation or a topic of interest to that official.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Connected to them in a personal way.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petitions can be found in Annex 3, Section 3.6: Helpful tools for developing an advocacy campaign: Writing a petition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44</a:t>
            </a:fld>
            <a:endParaRPr lang="x-none"/>
          </a:p>
        </p:txBody>
      </p:sp>
    </p:spTree>
    <p:extLst>
      <p:ext uri="{BB962C8B-B14F-4D97-AF65-F5344CB8AC3E}">
        <p14:creationId xmlns:p14="http://schemas.microsoft.com/office/powerpoint/2010/main" val="2999163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211138"/>
            <a:ext cx="5961063" cy="3354387"/>
          </a:xfrm>
        </p:spPr>
      </p:sp>
      <p:sp>
        <p:nvSpPr>
          <p:cNvPr id="3" name="Notes Placeholder 2"/>
          <p:cNvSpPr>
            <a:spLocks noGrp="1"/>
          </p:cNvSpPr>
          <p:nvPr>
            <p:ph type="body" idx="1"/>
          </p:nvPr>
        </p:nvSpPr>
        <p:spPr>
          <a:xfrm>
            <a:off x="331711" y="3804315"/>
            <a:ext cx="5988241" cy="5391041"/>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9</a:t>
            </a:r>
            <a:endParaRPr lang="en-US" b="1" dirty="0"/>
          </a:p>
          <a:p>
            <a:pPr algn="just"/>
            <a:r>
              <a:rPr lang="en-GB" u="sng" dirty="0">
                <a:latin typeface="Calibri" panose="020F0502020204030204" pitchFamily="34" charset="0"/>
                <a:ea typeface="SimSun" panose="02010600030101010101" pitchFamily="2" charset="-122"/>
                <a:cs typeface="Calibri" panose="020F0502020204030204" pitchFamily="34" charset="0"/>
              </a:rPr>
              <a:t>Arranging site visits</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Site visits can be an effective way to increase the awareness of policy-makers, government officials and other influential persons of the importance of the priority issue. </a:t>
            </a: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Site visits can serve a variety of purposes depending on the advocacy group’s goal and objectives. </a:t>
            </a:r>
          </a:p>
          <a:p>
            <a:pPr marL="628650" lvl="1"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For example, site visits to several mental health and social services will provide an opportunity for policy-makers to see first-hand the urgent need to improve the conditions of services </a:t>
            </a:r>
            <a:r>
              <a:rPr lang="en-GB" kern="50"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kern="50" dirty="0">
                <a:latin typeface="Calibri" panose="020F0502020204030204" pitchFamily="34" charset="0"/>
                <a:ea typeface="SimSun" panose="02010600030101010101" pitchFamily="2" charset="-122"/>
                <a:cs typeface="Calibri" panose="020F0502020204030204" pitchFamily="34" charset="0"/>
              </a:rPr>
              <a:t> a situation that may otherwise go overlooked. </a:t>
            </a: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These visits create the opportunity for policy-makers and officials to develop more personal and emotional connections with the priority issue, hence opening up opportunities for increased support and possible funding. </a:t>
            </a:r>
          </a:p>
          <a:p>
            <a:pPr marL="171450" indent="-171450" algn="just">
              <a:spcAft>
                <a:spcPts val="600"/>
              </a:spcAft>
              <a:buFont typeface="Arial" panose="020B0604020202020204" pitchFamily="34" charset="0"/>
              <a:buChar char="•"/>
            </a:pPr>
            <a:r>
              <a:rPr lang="en-GB" kern="50" dirty="0">
                <a:latin typeface="Calibri" panose="020F0502020204030204" pitchFamily="34" charset="0"/>
                <a:ea typeface="SimSun" panose="02010600030101010101" pitchFamily="2" charset="-122"/>
                <a:cs typeface="Calibri" panose="020F0502020204030204" pitchFamily="34" charset="0"/>
              </a:rPr>
              <a:t>Site visits can also be used to showcase to government officials projects being carried out in the local community and their impact.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45</a:t>
            </a:fld>
            <a:endParaRPr lang="x-none"/>
          </a:p>
        </p:txBody>
      </p:sp>
    </p:spTree>
    <p:extLst>
      <p:ext uri="{BB962C8B-B14F-4D97-AF65-F5344CB8AC3E}">
        <p14:creationId xmlns:p14="http://schemas.microsoft.com/office/powerpoint/2010/main" val="3102107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180975"/>
            <a:ext cx="4165600" cy="2344738"/>
          </a:xfrm>
        </p:spPr>
      </p:sp>
      <p:sp>
        <p:nvSpPr>
          <p:cNvPr id="3" name="Notes Placeholder 2"/>
          <p:cNvSpPr>
            <a:spLocks noGrp="1"/>
          </p:cNvSpPr>
          <p:nvPr>
            <p:ph type="body" idx="1"/>
          </p:nvPr>
        </p:nvSpPr>
        <p:spPr>
          <a:xfrm>
            <a:off x="357551" y="2664718"/>
            <a:ext cx="6093686" cy="7094992"/>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a:t>
            </a:r>
            <a:endParaRPr lang="x-none" i="1" dirty="0">
              <a:solidFill>
                <a:srgbClr val="0070C0"/>
              </a:solidFill>
              <a:ea typeface="SimSun" panose="02010600030101010101" pitchFamily="2" charset="-122"/>
              <a:cs typeface="Calibri" panose="020F0502020204030204" pitchFamily="34" charset="0"/>
            </a:endParaRPr>
          </a:p>
          <a:p>
            <a:pPr marL="0" indent="0">
              <a:spcBef>
                <a:spcPts val="0"/>
              </a:spcBef>
              <a:spcAft>
                <a:spcPts val="1000"/>
              </a:spcAft>
              <a:buNone/>
            </a:pPr>
            <a:endParaRPr lang="x-none" sz="800" i="1" dirty="0">
              <a:solidFill>
                <a:srgbClr val="0070C0"/>
              </a:solidFill>
              <a:ea typeface="SimSun" panose="02010600030101010101" pitchFamily="2" charset="-122"/>
              <a:cs typeface="Calibri" panose="020F0502020204030204" pitchFamily="34" charset="0"/>
            </a:endParaRPr>
          </a:p>
          <a:p>
            <a:pPr marL="0" lvl="0" indent="0">
              <a:spcBef>
                <a:spcPts val="0"/>
              </a:spcBef>
              <a:spcAft>
                <a:spcPts val="1000"/>
              </a:spcAft>
              <a:buNone/>
            </a:pPr>
            <a:r>
              <a:rPr lang="en-US" b="1" dirty="0">
                <a:solidFill>
                  <a:prstClr val="black"/>
                </a:solidFill>
              </a:rPr>
              <a:t>Lobbying governments and politicians – 10</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Writing policy briefs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  #299">
                  <a:extLst>
                    <a:ext uri="{A12FA001-AC4F-418D-AE19-62706E023703}">
                      <ahyp:hlinkClr xmlns:ahyp="http://schemas.microsoft.com/office/drawing/2018/hyperlinkcolor" val="tx"/>
                    </a:ext>
                  </a:extLst>
                </a:hlinkClick>
              </a:rPr>
              <a:t>15</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policy brief is a short summary of a particular issue (or challenge) that includes not only the existing policy options relating to the issue but, most importantly, recommendations for changes in the policy to best address the target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the name implies, policy briefs are generally used to facilitate policy-making.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Policy briefs are typically informed by current research and follow a prescribed format.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format generally includes the following four main components:</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Executive summary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a description of the issue and why the existing policy (or approach) should be changed or modified, together with specific recommendations for change.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Problem importance and context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a summary of the evidence clarifying the extent and nature of the problem and why it is important to address it.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Critique of the current policy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an overview of the policy and an argument for why the current approach is ineffective and what (if any) other policy alternatives exist that may more effectively address the issue.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171450">
              <a:spcBef>
                <a:spcPts val="0"/>
              </a:spcBef>
              <a:spcAft>
                <a:spcPts val="600"/>
              </a:spcAft>
              <a:buFont typeface="Wingdings" panose="05000000000000000000" pitchFamily="2" charset="2"/>
              <a:buChar char="Ø"/>
            </a:pP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Policy recommendation(s) </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sym typeface="Symbol" panose="05050102010706020507" pitchFamily="18" charset="2"/>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includes recommendations for changing the current policy to make it more effective in addressing the target issue. The expected impact of the policy should be stated.</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writing policy briefs, it is important to make sure that the document is concise and focused, professional, supported by evidence, easy to understand, practical and feasible to implement.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ultimate outcome of a policy brief is one where the target audience pays attention to the priority issue and implements the recommended action(s) to address the issue effectively.</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a policy brief can be found in Annex 3, Section 3.7: Helpful tools for developing an advocacy campaign: Writing a policy brief</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46</a:t>
            </a:fld>
            <a:endParaRPr lang="x-none"/>
          </a:p>
        </p:txBody>
      </p:sp>
    </p:spTree>
    <p:extLst>
      <p:ext uri="{BB962C8B-B14F-4D97-AF65-F5344CB8AC3E}">
        <p14:creationId xmlns:p14="http://schemas.microsoft.com/office/powerpoint/2010/main" val="2588027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338138"/>
            <a:ext cx="4970462" cy="2797175"/>
          </a:xfrm>
        </p:spPr>
      </p:sp>
      <p:sp>
        <p:nvSpPr>
          <p:cNvPr id="3" name="Notes Placeholder 2"/>
          <p:cNvSpPr>
            <a:spLocks noGrp="1"/>
          </p:cNvSpPr>
          <p:nvPr>
            <p:ph type="body" idx="1"/>
          </p:nvPr>
        </p:nvSpPr>
        <p:spPr>
          <a:xfrm>
            <a:off x="384086" y="3421973"/>
            <a:ext cx="5754631" cy="6020180"/>
          </a:xfrm>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GB" b="1" dirty="0">
                <a:solidFill>
                  <a:srgbClr val="0070C0"/>
                </a:solidFill>
                <a:ea typeface="SimSun" panose="02010600030101010101" pitchFamily="2" charset="-122"/>
                <a:cs typeface="Times New Roman" panose="02020603050405020304" pitchFamily="18" charset="0"/>
              </a:rPr>
              <a:t>Determine the activities and time frames </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Creating and generating debate within communities</a:t>
            </a:r>
            <a:r>
              <a:rPr lang="en-GB" sz="1600" b="1"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Creating and generating debate may be initiated for a wide range of advocacy issues.</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can occur on several levels, including with the government and within the community.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often use multiple activities to advocate on the same issue at different levels simultaneously in order to reach multiple sectors and capture the largest possible audience.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Relevant tools for creating and generating debate within communities include: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Face-to-face communication and meetings with stakeholders.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Letters to the editor of a newspaper.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Serving on a committee.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Empowering community champions.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Holding events to increase public awareness (e.g. marches, walks, presentations).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Holding public dialogues and forums (e.g. in schools, council meetings, churches).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Mobilization of groups (community members, public interest groups etc.) to take action in support of policy change.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tools are discussed in further detail below.</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47</a:t>
            </a:fld>
            <a:endParaRPr lang="x-none"/>
          </a:p>
        </p:txBody>
      </p:sp>
    </p:spTree>
    <p:extLst>
      <p:ext uri="{BB962C8B-B14F-4D97-AF65-F5344CB8AC3E}">
        <p14:creationId xmlns:p14="http://schemas.microsoft.com/office/powerpoint/2010/main" val="2802769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49238"/>
            <a:ext cx="5962650" cy="3354387"/>
          </a:xfrm>
        </p:spPr>
      </p:sp>
      <p:sp>
        <p:nvSpPr>
          <p:cNvPr id="3" name="Notes Placeholder 2"/>
          <p:cNvSpPr>
            <a:spLocks noGrp="1"/>
          </p:cNvSpPr>
          <p:nvPr>
            <p:ph type="body" idx="1"/>
          </p:nvPr>
        </p:nvSpPr>
        <p:spPr>
          <a:xfrm>
            <a:off x="680879" y="3976370"/>
            <a:ext cx="5447030" cy="4721939"/>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spcBef>
                <a:spcPts val="600"/>
              </a:spcBef>
              <a:buNone/>
            </a:pPr>
            <a:endParaRPr lang="en-US" sz="100" b="1" dirty="0"/>
          </a:p>
          <a:p>
            <a:pPr marL="0" indent="0">
              <a:spcBef>
                <a:spcPts val="600"/>
              </a:spcBef>
              <a:buNone/>
            </a:pPr>
            <a:r>
              <a:rPr lang="en-US" b="1" dirty="0"/>
              <a:t>Creating and generating debate within communities - 2</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Face-to-face communication and meetings with stakeholders</a:t>
            </a:r>
            <a:r>
              <a:rPr lang="en-GB" sz="1400" u="sng" dirty="0">
                <a:latin typeface="Calibri" panose="020F0502020204030204" pitchFamily="34" charset="0"/>
                <a:ea typeface="SimSun" panose="02010600030101010101" pitchFamily="2" charset="-122"/>
                <a:cs typeface="Calibri" panose="020F0502020204030204" pitchFamily="34" charset="0"/>
              </a:rPr>
              <a:t> </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Face-to-face meetings with stakeholders, including with policy-makers or other key persons in the community, can be an ideal opportunity to make the case for an advocacy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However, organizing opportunities for face-to-face meetings often requires persistence and creativity since many stakeholders are difficult to reach and have limited time and availability.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strategies that have proven successful include taking advantage of fortuitous situations, such as talking to a guest speaker after a public event or developing personal connections through networking.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48</a:t>
            </a:fld>
            <a:endParaRPr lang="x-none"/>
          </a:p>
        </p:txBody>
      </p:sp>
    </p:spTree>
    <p:extLst>
      <p:ext uri="{BB962C8B-B14F-4D97-AF65-F5344CB8AC3E}">
        <p14:creationId xmlns:p14="http://schemas.microsoft.com/office/powerpoint/2010/main" val="242318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236538"/>
            <a:ext cx="5899150" cy="3319462"/>
          </a:xfrm>
        </p:spPr>
      </p:sp>
      <p:sp>
        <p:nvSpPr>
          <p:cNvPr id="3" name="Notes Placeholder 2"/>
          <p:cNvSpPr>
            <a:spLocks noGrp="1"/>
          </p:cNvSpPr>
          <p:nvPr>
            <p:ph type="body" idx="1"/>
          </p:nvPr>
        </p:nvSpPr>
        <p:spPr>
          <a:xfrm>
            <a:off x="680879" y="3804315"/>
            <a:ext cx="5569239" cy="4893994"/>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spcBef>
                <a:spcPts val="600"/>
              </a:spcBef>
              <a:buNone/>
            </a:pPr>
            <a:endParaRPr lang="en-US" sz="100" b="1" dirty="0"/>
          </a:p>
          <a:p>
            <a:pPr marL="0" indent="0">
              <a:spcBef>
                <a:spcPts val="600"/>
              </a:spcBef>
              <a:buNone/>
            </a:pPr>
            <a:r>
              <a:rPr lang="en-US" b="1" dirty="0"/>
              <a:t>Creating and generating debate within communities - 3</a:t>
            </a:r>
            <a:endParaRPr lang="x-none" i="1" dirty="0">
              <a:solidFill>
                <a:srgbClr val="0070C0"/>
              </a:solidFill>
              <a:ea typeface="SimSun" panose="02010600030101010101" pitchFamily="2" charset="-122"/>
              <a:cs typeface="Calibri" panose="020F0502020204030204" pitchFamily="34" charset="0"/>
            </a:endParaRPr>
          </a:p>
          <a:p>
            <a:pPr algn="just"/>
            <a:endParaRPr lang="en-GB" u="sng"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Letters to the editor of a newspaper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i="1"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“letter to the editor” in a newspaper is generally widely read and can provide a timely opportunity.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Letters allow readers to respond to recently published articles, to express a personal viewpoint or that of the advocacy group or organization.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Editors may select letters written by “ordinary citizens” over ones written by lobby groups; therefore, there may be times where it is appropriate for individuals to write under their own name as concerned citizens and other times when showing credentials and the organization represented is necessary or more appropriate.</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49</a:t>
            </a:fld>
            <a:endParaRPr lang="x-none"/>
          </a:p>
        </p:txBody>
      </p:sp>
    </p:spTree>
    <p:extLst>
      <p:ext uri="{BB962C8B-B14F-4D97-AF65-F5344CB8AC3E}">
        <p14:creationId xmlns:p14="http://schemas.microsoft.com/office/powerpoint/2010/main" val="144750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a:buFont typeface="Arial" panose="020B0604020202020204" pitchFamily="34" charset="0"/>
              <a:buChar char="•"/>
            </a:pPr>
            <a:r>
              <a:rPr lang="en-US" dirty="0"/>
              <a:t>We use the terms “people who are using” or “who have previously used” mental health and related services to refer to people who do not necessarily identify as having a disability but who have a variety of experiences applicable to this training.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the use of the term “mental health and social services” in these modules refers to a wide range of services currently being provided by countries including, for example, community mental health </a:t>
            </a:r>
            <a:r>
              <a:rPr lang="en-US" dirty="0" err="1"/>
              <a:t>centres</a:t>
            </a:r>
            <a:r>
              <a:rPr lang="en-US" dirty="0"/>
              <a:t>, primary care clinics, outpatient services, psychiatric hospitals, psychiatric wards in general hospitals, rehabilitation </a:t>
            </a:r>
            <a:r>
              <a:rPr lang="en-US" dirty="0" err="1"/>
              <a:t>centres</a:t>
            </a:r>
            <a:r>
              <a:rPr lang="en-US" dirty="0"/>
              <a:t>, traditional healers, day care </a:t>
            </a:r>
            <a:r>
              <a:rPr lang="en-US" dirty="0" err="1"/>
              <a:t>centres</a:t>
            </a:r>
            <a:r>
              <a:rPr lang="en-US" dirty="0"/>
              <a:t>, homes for older people, and other “group” homes, as well as home-based services and services and supports offering alternatives to traditional mental health or social services, provided by a wide range of health and social care providers within public, private and nongovernmental sectors.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terminology adopted in this document has been selected for the sake of inclusiveness. </a:t>
            </a:r>
          </a:p>
          <a:p>
            <a:pPr marL="628650" lvl="1" indent="-171450">
              <a:buFont typeface="Arial" panose="020B0604020202020204" pitchFamily="34" charset="0"/>
              <a:buChar char="•"/>
            </a:pPr>
            <a:r>
              <a:rPr lang="en-US" dirty="0"/>
              <a:t>It is an individual choice to self-identify with certain expressions or concepts, but human rights still apply to everyone, everywhere. </a:t>
            </a:r>
          </a:p>
          <a:p>
            <a:pPr marL="628650" lvl="1" indent="-171450">
              <a:buFont typeface="Arial" panose="020B0604020202020204" pitchFamily="34" charset="0"/>
              <a:buChar char="•"/>
            </a:pPr>
            <a:r>
              <a:rPr lang="en-US" dirty="0"/>
              <a:t>Above all, a diagnosis or disability should never define a person. </a:t>
            </a:r>
          </a:p>
          <a:p>
            <a:pPr marL="628650" lvl="1" indent="-171450">
              <a:buFont typeface="Arial" panose="020B0604020202020204" pitchFamily="34" charset="0"/>
              <a:buChar char="•"/>
            </a:pPr>
            <a:r>
              <a:rPr lang="en-US" dirty="0"/>
              <a:t>We are all individuals, with a unique social context, personality, autonomy, dreams, goals and aspirations and relationships with others.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236538"/>
            <a:ext cx="4373562" cy="2460625"/>
          </a:xfrm>
        </p:spPr>
      </p:sp>
      <p:sp>
        <p:nvSpPr>
          <p:cNvPr id="3" name="Notes Placeholder 2"/>
          <p:cNvSpPr>
            <a:spLocks noGrp="1"/>
          </p:cNvSpPr>
          <p:nvPr>
            <p:ph type="body" idx="1"/>
          </p:nvPr>
        </p:nvSpPr>
        <p:spPr>
          <a:xfrm>
            <a:off x="680879" y="2944044"/>
            <a:ext cx="5499406" cy="5754266"/>
          </a:xfrm>
        </p:spPr>
        <p:txBody>
          <a:bodyPr/>
          <a:lstStyle/>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r>
              <a:rPr lang="en-US" b="1" dirty="0">
                <a:solidFill>
                  <a:schemeClr val="accent1"/>
                </a:solidFill>
              </a:rPr>
              <a:t>See: Handout 6.</a:t>
            </a:r>
          </a:p>
          <a:p>
            <a:r>
              <a:rPr lang="en-US" b="1" dirty="0">
                <a:solidFill>
                  <a:schemeClr val="accent1"/>
                </a:solidFill>
              </a:rPr>
              <a:t>Example of a letter to a newspaper.</a:t>
            </a:r>
          </a:p>
          <a:p>
            <a:r>
              <a:rPr lang="en-GB" dirty="0">
                <a:latin typeface="Calibri" panose="020F0502020204030204" pitchFamily="34" charset="0"/>
                <a:ea typeface="Calibri" panose="020F0502020204030204" pitchFamily="34" charset="0"/>
              </a:rPr>
              <a:t>O'Toole S. A letter to the Editor of the Irish Times from CBM Ireland CEO Sarah O'Toole [website]. Monaghan: CBM Ireland; n.d.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http://www.cbm.ie/A-letter-to-the-Editor-of-the-Irish-Times--510367.php</a:t>
            </a:r>
            <a:r>
              <a:rPr lang="en-GB" dirty="0">
                <a:latin typeface="Calibri" panose="020F0502020204030204" pitchFamily="34" charset="0"/>
                <a:ea typeface="Calibri" panose="020F0502020204030204" pitchFamily="34" charset="0"/>
              </a:rPr>
              <a:t>, accessed 16 February 2017).</a:t>
            </a:r>
            <a:endParaRPr lang="en-US" b="1" dirty="0">
              <a:solidFill>
                <a:schemeClr val="accent1"/>
              </a:solidFill>
            </a:endParaRPr>
          </a:p>
          <a:p>
            <a:endParaRPr lang="en-US" b="1" dirty="0">
              <a:solidFill>
                <a:schemeClr val="accent1"/>
              </a:solidFill>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3.8: Helpful tools for developing an advocacy campaign: Letters to the editor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highlight>
                  <a:srgbClr val="FF9900"/>
                </a:highlight>
                <a:latin typeface="Calibri" panose="020F0502020204030204" pitchFamily="34" charset="0"/>
                <a:ea typeface="SimSun" panose="02010600030101010101" pitchFamily="2" charset="-122"/>
                <a:cs typeface="Calibri" panose="020F0502020204030204" pitchFamily="34" charset="0"/>
              </a:rPr>
              <a:t> </a:t>
            </a:r>
            <a:endParaRPr lang="x-none" dirty="0">
              <a:highlight>
                <a:srgbClr val="FF9900"/>
              </a:highlight>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50</a:t>
            </a:fld>
            <a:endParaRPr lang="x-none"/>
          </a:p>
        </p:txBody>
      </p:sp>
    </p:spTree>
    <p:extLst>
      <p:ext uri="{BB962C8B-B14F-4D97-AF65-F5344CB8AC3E}">
        <p14:creationId xmlns:p14="http://schemas.microsoft.com/office/powerpoint/2010/main" val="40223516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515938"/>
            <a:ext cx="5961062" cy="3354387"/>
          </a:xfrm>
        </p:spPr>
      </p:sp>
      <p:sp>
        <p:nvSpPr>
          <p:cNvPr id="3" name="Notes Placeholder 2"/>
          <p:cNvSpPr>
            <a:spLocks noGrp="1"/>
          </p:cNvSpPr>
          <p:nvPr>
            <p:ph type="body" idx="1"/>
          </p:nvPr>
        </p:nvSpPr>
        <p:spPr>
          <a:xfrm>
            <a:off x="453920" y="4071956"/>
            <a:ext cx="5673990" cy="4626354"/>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(cont’d)</a:t>
            </a:r>
          </a:p>
          <a:p>
            <a:pPr marL="0" indent="0">
              <a:spcBef>
                <a:spcPts val="600"/>
              </a:spcBef>
              <a:buNone/>
            </a:pPr>
            <a:endParaRPr lang="en-US" sz="100" b="1" dirty="0"/>
          </a:p>
          <a:p>
            <a:pPr marL="0" indent="0">
              <a:spcBef>
                <a:spcPts val="600"/>
              </a:spcBef>
              <a:buNone/>
            </a:pPr>
            <a:r>
              <a:rPr lang="en-US" b="1" dirty="0"/>
              <a:t>Creating and generating debate within communities - 4</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Serving on committees</a:t>
            </a:r>
            <a:r>
              <a:rPr lang="en-GB" sz="1400" u="sng" dirty="0">
                <a:latin typeface="Calibri" panose="020F0502020204030204" pitchFamily="34" charset="0"/>
                <a:ea typeface="SimSun" panose="02010600030101010101" pitchFamily="2" charset="-122"/>
                <a:cs typeface="Calibri" panose="020F0502020204030204" pitchFamily="34" charset="0"/>
              </a:rPr>
              <a:t> </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231F20"/>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 (and, when appropriate, their families/care partners and other advocates) can serve as members on many different types of committees at local and national levels. </a:t>
            </a:r>
          </a:p>
          <a:p>
            <a:pPr marL="628650" lvl="1" indent="-171450" algn="just">
              <a:spcAft>
                <a:spcPts val="600"/>
              </a:spcAft>
              <a:buFont typeface="Arial" panose="020B0604020202020204" pitchFamily="34" charset="0"/>
              <a:buChar char="•"/>
            </a:pPr>
            <a:r>
              <a:rPr lang="en-GB" dirty="0">
                <a:solidFill>
                  <a:srgbClr val="231F20"/>
                </a:solidFill>
                <a:latin typeface="Calibri" panose="020F0502020204030204" pitchFamily="34" charset="0"/>
                <a:ea typeface="SimSun" panose="02010600030101010101" pitchFamily="2" charset="-122"/>
                <a:cs typeface="Calibri" panose="020F0502020204030204" pitchFamily="34" charset="0"/>
              </a:rPr>
              <a:t>Examples of committees include: quality improvement committees in hospitals, mental health policy review committees, </a:t>
            </a:r>
            <a:r>
              <a:rPr lang="en-GB" dirty="0">
                <a:latin typeface="Calibri" panose="020F0502020204030204" pitchFamily="34" charset="0"/>
                <a:ea typeface="SimSun" panose="02010600030101010101" pitchFamily="2" charset="-122"/>
                <a:cs typeface="Calibri" panose="020F0502020204030204" pitchFamily="34" charset="0"/>
              </a:rPr>
              <a:t>committees set up to monitor the implementation of the CRPD, and committees for assessing human rights and quality conditions in mental health and social services. </a:t>
            </a:r>
          </a:p>
          <a:p>
            <a:pPr marL="171450" indent="-171450" algn="just">
              <a:spcAft>
                <a:spcPts val="600"/>
              </a:spcAft>
              <a:buFont typeface="Arial" panose="020B0604020202020204" pitchFamily="34" charset="0"/>
              <a:buChar char="•"/>
            </a:pPr>
            <a:endParaRPr lang="en-GB" dirty="0">
              <a:solidFill>
                <a:srgbClr val="231F20"/>
              </a:solidFill>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231F20"/>
                </a:solidFill>
                <a:latin typeface="Calibri" panose="020F0502020204030204" pitchFamily="34" charset="0"/>
                <a:ea typeface="SimSun" panose="02010600030101010101" pitchFamily="2" charset="-122"/>
                <a:cs typeface="Calibri" panose="020F0502020204030204" pitchFamily="34" charset="0"/>
              </a:rPr>
              <a:t>Offering to be a committee member can be a good opportunity to influence decision-making and to expand networking opportunities with people who may be able to assist with campaign activities.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51</a:t>
            </a:fld>
            <a:endParaRPr lang="x-none"/>
          </a:p>
        </p:txBody>
      </p:sp>
    </p:spTree>
    <p:extLst>
      <p:ext uri="{BB962C8B-B14F-4D97-AF65-F5344CB8AC3E}">
        <p14:creationId xmlns:p14="http://schemas.microsoft.com/office/powerpoint/2010/main" val="1368241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01638"/>
            <a:ext cx="5964238" cy="3355975"/>
          </a:xfrm>
        </p:spPr>
      </p:sp>
      <p:sp>
        <p:nvSpPr>
          <p:cNvPr id="3" name="Notes Placeholder 2"/>
          <p:cNvSpPr>
            <a:spLocks noGrp="1"/>
          </p:cNvSpPr>
          <p:nvPr>
            <p:ph type="body" idx="1"/>
          </p:nvPr>
        </p:nvSpPr>
        <p:spPr>
          <a:xfrm>
            <a:off x="680878" y="4071956"/>
            <a:ext cx="5691449" cy="4626354"/>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spcBef>
                <a:spcPts val="600"/>
              </a:spcBef>
              <a:buNone/>
            </a:pPr>
            <a:endParaRPr lang="en-US" sz="100" b="1" dirty="0"/>
          </a:p>
          <a:p>
            <a:pPr marL="0" indent="0">
              <a:spcBef>
                <a:spcPts val="600"/>
              </a:spcBef>
              <a:buNone/>
            </a:pPr>
            <a:r>
              <a:rPr lang="en-US" b="1" dirty="0"/>
              <a:t>Creating and generating debate within communities - 5</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Community champions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i="1"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It may be useful to recognize and showcase individual “champions” when dealing with a specific issue.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Champions can include celebrities, politicians or well-regarded community members.</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The role of champions is to inspire and motivate others to join in a group’s advocacy efforts.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Community champions can be utilized in a variety of ways, including by arranging an event or forum where they can publicly support the campaign issue or by profiling their story and support to the campaign on traditional media, websites or other social media platforms.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52</a:t>
            </a:fld>
            <a:endParaRPr lang="x-none"/>
          </a:p>
        </p:txBody>
      </p:sp>
    </p:spTree>
    <p:extLst>
      <p:ext uri="{BB962C8B-B14F-4D97-AF65-F5344CB8AC3E}">
        <p14:creationId xmlns:p14="http://schemas.microsoft.com/office/powerpoint/2010/main" val="28362332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285750"/>
            <a:ext cx="5964238" cy="3355975"/>
          </a:xfrm>
        </p:spPr>
      </p:sp>
      <p:sp>
        <p:nvSpPr>
          <p:cNvPr id="3" name="Notes Placeholder 2"/>
          <p:cNvSpPr>
            <a:spLocks noGrp="1"/>
          </p:cNvSpPr>
          <p:nvPr>
            <p:ph type="body" idx="1"/>
          </p:nvPr>
        </p:nvSpPr>
        <p:spPr>
          <a:xfrm>
            <a:off x="680879" y="3919018"/>
            <a:ext cx="5621615" cy="4779291"/>
          </a:xfrm>
        </p:spPr>
        <p:txBody>
          <a:bodyPr/>
          <a:lstStyle/>
          <a:p>
            <a:pPr marL="0" indent="0" algn="l">
              <a:spcBef>
                <a:spcPts val="600"/>
              </a:spcBef>
              <a:buNone/>
            </a:pPr>
            <a:r>
              <a:rPr lang="en-US" b="1" dirty="0"/>
              <a:t>HANDOUT 7</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of a community champion </a:t>
            </a:r>
            <a:r>
              <a:rPr lang="en-GB"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hlinkClick r:id="rId3" action="ppaction://hlinkfile" tooltip="Harrington K, 2018 #476"/>
              </a:rPr>
              <a:t>17</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Kit Harrington </a:t>
            </a:r>
            <a:r>
              <a:rPr lang="en-GB" b="1" dirty="0">
                <a:latin typeface="Calibri" panose="020F0502020204030204" pitchFamily="34" charset="0"/>
                <a:ea typeface="SimSun" panose="02010600030101010101" pitchFamily="2" charset="-122"/>
                <a:cs typeface="Calibri" panose="020F0502020204030204" pitchFamily="34" charset="0"/>
                <a:sym typeface="Symbol" panose="05050102010706020507" pitchFamily="18" charset="2"/>
              </a:rPr>
              <a:t></a:t>
            </a:r>
            <a:r>
              <a:rPr lang="en-GB" b="1" dirty="0">
                <a:latin typeface="Calibri" panose="020F0502020204030204" pitchFamily="34" charset="0"/>
                <a:ea typeface="SimSun" panose="02010600030101010101" pitchFamily="2" charset="-122"/>
                <a:cs typeface="Calibri" panose="020F0502020204030204" pitchFamily="34" charset="0"/>
              </a:rPr>
              <a:t> Why I’m supporting Mencap</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Harrington K. Why I’m supporting Mencap [web page]. London: Mencap; 2018. (https://</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www.mencap.org.uk/blog/why-im-supporting-mencap</a:t>
            </a:r>
            <a:r>
              <a:rPr lang="en-GB" dirty="0">
                <a:latin typeface="Calibri" panose="020F0502020204030204" pitchFamily="34" charset="0"/>
                <a:ea typeface="Calibri" panose="020F0502020204030204" pitchFamily="34" charset="0"/>
              </a:rPr>
              <a:t>, accessed 20 November 2018 ).</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53</a:t>
            </a:fld>
            <a:endParaRPr lang="x-none"/>
          </a:p>
        </p:txBody>
      </p:sp>
    </p:spTree>
    <p:extLst>
      <p:ext uri="{BB962C8B-B14F-4D97-AF65-F5344CB8AC3E}">
        <p14:creationId xmlns:p14="http://schemas.microsoft.com/office/powerpoint/2010/main" val="11293834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39738"/>
            <a:ext cx="5964238" cy="3355975"/>
          </a:xfrm>
        </p:spPr>
      </p:sp>
      <p:sp>
        <p:nvSpPr>
          <p:cNvPr id="3" name="Notes Placeholder 2"/>
          <p:cNvSpPr>
            <a:spLocks noGrp="1"/>
          </p:cNvSpPr>
          <p:nvPr>
            <p:ph type="body" idx="1"/>
          </p:nvPr>
        </p:nvSpPr>
        <p:spPr>
          <a:xfrm>
            <a:off x="680878" y="4129308"/>
            <a:ext cx="5796200" cy="4912201"/>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spcBef>
                <a:spcPts val="600"/>
              </a:spcBef>
              <a:buNone/>
            </a:pPr>
            <a:endParaRPr lang="en-US" sz="100" b="1" dirty="0"/>
          </a:p>
          <a:p>
            <a:pPr marL="0" indent="0">
              <a:spcBef>
                <a:spcPts val="600"/>
              </a:spcBef>
              <a:buNone/>
            </a:pPr>
            <a:r>
              <a:rPr lang="en-US" b="1" dirty="0"/>
              <a:t>Creating and generating debate within communities - 7</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Events to increase public awareness</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variety of events can be held in the community to increase the public’s awareness of the advocacy campaign’s goal.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events can include </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marches, walks, presentations, rallies and/or fundraisers.</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Often, the event will receive more attention and therefore reach a wider audience if it is paired with important calendar dates, events or announcements related to the priority issue. </a:t>
            </a:r>
          </a:p>
          <a:p>
            <a:pPr marL="171450" indent="-171450" algn="just">
              <a:spcAft>
                <a:spcPts val="6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Examples of globally celebrated events include Human Rights Day (10 December), World Health Day (7 April), World Mental Health Day (10 October), World Alzheimer’s Day (21 September), </a:t>
            </a:r>
            <a:r>
              <a:rPr lang="en" dirty="0">
                <a:latin typeface="Calibri" panose="020F0502020204030204" pitchFamily="34" charset="0"/>
                <a:ea typeface="SimSun" panose="02010600030101010101" pitchFamily="2" charset="-122"/>
                <a:cs typeface="Calibri" panose="020F0502020204030204" pitchFamily="34" charset="0"/>
              </a:rPr>
              <a:t>International Day of People with Disability (3 December) and Mad Pride Day</a:t>
            </a:r>
            <a:r>
              <a:rPr lang="en" i="1" dirty="0">
                <a:latin typeface="Calibri" panose="020F0502020204030204" pitchFamily="34" charset="0"/>
                <a:ea typeface="SimSun" panose="02010600030101010101" pitchFamily="2" charset="-122"/>
                <a:cs typeface="Calibri" panose="020F0502020204030204" pitchFamily="34" charset="0"/>
              </a:rPr>
              <a:t> (</a:t>
            </a:r>
            <a:r>
              <a:rPr lang="en" i="1" dirty="0">
                <a:latin typeface="Calibri" panose="020F0502020204030204" pitchFamily="34" charset="0"/>
                <a:ea typeface="SimSun" panose="02010600030101010101" pitchFamily="2" charset="-122"/>
                <a:cs typeface="Calibri" panose="020F0502020204030204" pitchFamily="34" charset="0"/>
                <a:hlinkClick r:id="rId3" action="ppaction://hlinkfile" tooltip=", 2018 #473"/>
              </a:rPr>
              <a:t>18</a:t>
            </a:r>
            <a:r>
              <a:rPr lang="en" i="1" dirty="0">
                <a:latin typeface="Calibri" panose="020F0502020204030204" pitchFamily="34" charset="0"/>
                <a:ea typeface="SimSun" panose="02010600030101010101" pitchFamily="2" charset="-122"/>
                <a:cs typeface="Calibri" panose="020F0502020204030204" pitchFamily="34" charset="0"/>
              </a:rPr>
              <a:t>)</a:t>
            </a:r>
            <a:r>
              <a:rPr lang="en"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buFont typeface="Arial" panose="020B0604020202020204" pitchFamily="34" charset="0"/>
              <a:buChar char="•"/>
            </a:pPr>
            <a:r>
              <a:rPr lang="en" dirty="0">
                <a:latin typeface="Calibri" panose="020F0502020204030204" pitchFamily="34" charset="0"/>
                <a:ea typeface="SimSun" panose="02010600030101010101" pitchFamily="2" charset="-122"/>
                <a:cs typeface="Calibri" panose="020F0502020204030204" pitchFamily="34" charset="0"/>
              </a:rPr>
              <a:t>Mad Pride may be celebrated anytime but is most often observed in the month of July, usually on or around 14 July).</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54</a:t>
            </a:fld>
            <a:endParaRPr lang="x-none"/>
          </a:p>
        </p:txBody>
      </p:sp>
    </p:spTree>
    <p:extLst>
      <p:ext uri="{BB962C8B-B14F-4D97-AF65-F5344CB8AC3E}">
        <p14:creationId xmlns:p14="http://schemas.microsoft.com/office/powerpoint/2010/main" val="8850347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 y="382588"/>
            <a:ext cx="5965825" cy="3355975"/>
          </a:xfrm>
        </p:spPr>
      </p:sp>
      <p:sp>
        <p:nvSpPr>
          <p:cNvPr id="3" name="Notes Placeholder 2"/>
          <p:cNvSpPr>
            <a:spLocks noGrp="1"/>
          </p:cNvSpPr>
          <p:nvPr>
            <p:ph type="body" idx="1"/>
          </p:nvPr>
        </p:nvSpPr>
        <p:spPr>
          <a:xfrm>
            <a:off x="680878" y="4071956"/>
            <a:ext cx="5708907" cy="4626354"/>
          </a:xfrm>
        </p:spPr>
        <p:txBody>
          <a:bodyPr/>
          <a:lstStyle/>
          <a:p>
            <a:endParaRPr lang="en-GB"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Example of an event for increasing public awareness</a:t>
            </a:r>
          </a:p>
          <a:p>
            <a:endParaRPr lang="en-US" b="1"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Join in celebrating International Day of Persons with Disabilities </a:t>
            </a:r>
          </a:p>
          <a:p>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International Day of Persons with Disabilities - 3 December [web page]. New York (NY): United Nations; 2018.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http://www.un.org/en/events/disabilitiesday/</a:t>
            </a:r>
            <a:r>
              <a:rPr lang="en-GB" dirty="0">
                <a:latin typeface="Calibri" panose="020F0502020204030204" pitchFamily="34" charset="0"/>
                <a:ea typeface="Calibri" panose="020F0502020204030204" pitchFamily="34" charset="0"/>
              </a:rPr>
              <a:t>, accessed 20 November 2018).</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55</a:t>
            </a:fld>
            <a:endParaRPr lang="x-none"/>
          </a:p>
        </p:txBody>
      </p:sp>
    </p:spTree>
    <p:extLst>
      <p:ext uri="{BB962C8B-B14F-4D97-AF65-F5344CB8AC3E}">
        <p14:creationId xmlns:p14="http://schemas.microsoft.com/office/powerpoint/2010/main" val="1269397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92100"/>
            <a:ext cx="5453063" cy="3068638"/>
          </a:xfrm>
        </p:spPr>
      </p:sp>
      <p:sp>
        <p:nvSpPr>
          <p:cNvPr id="3" name="Notes Placeholder 2"/>
          <p:cNvSpPr>
            <a:spLocks noGrp="1"/>
          </p:cNvSpPr>
          <p:nvPr>
            <p:ph type="body" idx="1"/>
          </p:nvPr>
        </p:nvSpPr>
        <p:spPr>
          <a:xfrm>
            <a:off x="272961" y="3651378"/>
            <a:ext cx="5965795" cy="5997877"/>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spcBef>
                <a:spcPts val="600"/>
              </a:spcBef>
              <a:buNone/>
            </a:pPr>
            <a:endParaRPr lang="en-US" sz="100" b="1" dirty="0"/>
          </a:p>
          <a:p>
            <a:pPr marL="0" indent="0">
              <a:spcBef>
                <a:spcPts val="600"/>
              </a:spcBef>
              <a:buNone/>
            </a:pPr>
            <a:r>
              <a:rPr lang="en-US" b="1" dirty="0"/>
              <a:t>Creating and generating debate within communities - 9</a:t>
            </a:r>
            <a:endParaRPr lang="x-none" i="1" dirty="0">
              <a:solidFill>
                <a:srgbClr val="0070C0"/>
              </a:solidFill>
              <a:ea typeface="SimSun" panose="02010600030101010101" pitchFamily="2" charset="-122"/>
              <a:cs typeface="Calibri" panose="020F0502020204030204" pitchFamily="34" charset="0"/>
            </a:endParaRPr>
          </a:p>
          <a:p>
            <a:pPr algn="just">
              <a:spcAft>
                <a:spcPts val="600"/>
              </a:spcAft>
            </a:pP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Public dialogues and forums (</a:t>
            </a:r>
            <a:r>
              <a:rPr lang="en-GB" u="sng" dirty="0">
                <a:latin typeface="Calibri" panose="020F0502020204030204" pitchFamily="34" charset="0"/>
                <a:ea typeface="SimSun" panose="02010600030101010101" pitchFamily="2" charset="-122"/>
                <a:cs typeface="Calibri" panose="020F0502020204030204" pitchFamily="34" charset="0"/>
                <a:hlinkClick r:id="rId3" action="ppaction://hlinkfile" tooltip=",  #302">
                  <a:extLst>
                    <a:ext uri="{A12FA001-AC4F-418D-AE19-62706E023703}">
                      <ahyp:hlinkClr xmlns:ahyp="http://schemas.microsoft.com/office/drawing/2018/hyperlinkcolor" val="tx"/>
                    </a:ext>
                  </a:extLst>
                </a:hlinkClick>
              </a:rPr>
              <a:t>20</a:t>
            </a:r>
            <a:r>
              <a:rPr lang="en-GB"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Holding public dialogues and forums is a great way to create a space for the public to not only learn more about the advocacy campaign and its priority issue and activities, but to engage in open discussions on the issue at hand.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Forums can be open, so that all community members have the opportunity to share their ideas, thoughts and opinions, or the forums can be more structured to include keynote speakers and/or a guest panel.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Public forums can offer the unique opportunity to introduce the community to persons who are highly knowledgeable or passionate about the issue or who may have relevant personal experience (e.g. an individual sharing their lived experience with a psychosocial, </a:t>
            </a:r>
            <a:r>
              <a:rPr lang="en-GB" dirty="0">
                <a:latin typeface="Calibri" panose="020F0502020204030204" pitchFamily="34" charset="0"/>
                <a:ea typeface="MS Mincho" panose="02020609040205080304" pitchFamily="49" charset="-128"/>
                <a:cs typeface="Calibri" panose="020F0502020204030204" pitchFamily="34" charset="0"/>
              </a:rPr>
              <a:t>intellectual or cognitive disability or a family member and/or care partner</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Some questions to consider when holding a public forum or dialogue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Where will the forum take place?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will be the format? Will it be open, semi-structured, or structured?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are the forum’s main goals and objectives (e.g. to disseminate information, create dialogue,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Will there be a diverse representation of the people and groups most affected by the issue or targeted by the campaign?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Will there be a keynote speaker and, if so, who will this be and why?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Who will be responsible for ensuring that the forum runs effectively?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56</a:t>
            </a:fld>
            <a:endParaRPr lang="x-none"/>
          </a:p>
        </p:txBody>
      </p:sp>
    </p:spTree>
    <p:extLst>
      <p:ext uri="{BB962C8B-B14F-4D97-AF65-F5344CB8AC3E}">
        <p14:creationId xmlns:p14="http://schemas.microsoft.com/office/powerpoint/2010/main" val="40773530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496888"/>
            <a:ext cx="6083300" cy="3422650"/>
          </a:xfrm>
        </p:spPr>
      </p:sp>
      <p:sp>
        <p:nvSpPr>
          <p:cNvPr id="3" name="Notes Placeholder 2"/>
          <p:cNvSpPr>
            <a:spLocks noGrp="1"/>
          </p:cNvSpPr>
          <p:nvPr>
            <p:ph type="body" idx="1"/>
          </p:nvPr>
        </p:nvSpPr>
        <p:spPr>
          <a:xfrm>
            <a:off x="403484" y="4247575"/>
            <a:ext cx="5936975" cy="5349241"/>
          </a:xfrm>
        </p:spPr>
        <p:txBody>
          <a:bodyPr/>
          <a:lstStyle/>
          <a:p>
            <a:pPr marL="0" indent="0" algn="l">
              <a:spcBef>
                <a:spcPts val="600"/>
              </a:spcBef>
              <a:buNone/>
            </a:pPr>
            <a:r>
              <a:rPr lang="en-GB" b="1" dirty="0">
                <a:solidFill>
                  <a:srgbClr val="0070C0"/>
                </a:solidFill>
                <a:ea typeface="SimSun" panose="02010600030101010101" pitchFamily="2" charset="-122"/>
                <a:cs typeface="Times New Roman" panose="02020603050405020304" pitchFamily="18" charset="0"/>
              </a:rPr>
              <a:t>Determine the activities and time frames (cont’d)</a:t>
            </a:r>
          </a:p>
          <a:p>
            <a:pPr marL="0" indent="0">
              <a:spcBef>
                <a:spcPts val="600"/>
              </a:spcBef>
              <a:buNone/>
            </a:pPr>
            <a:endParaRPr lang="en-US" sz="100" b="1" dirty="0"/>
          </a:p>
          <a:p>
            <a:pPr marL="0" indent="0">
              <a:spcBef>
                <a:spcPts val="600"/>
              </a:spcBef>
              <a:buNone/>
            </a:pPr>
            <a:r>
              <a:rPr lang="en-US" b="1" dirty="0"/>
              <a:t>Creating and generating debate within communities - 10</a:t>
            </a:r>
            <a:endParaRPr lang="x-none" i="1" dirty="0">
              <a:solidFill>
                <a:srgbClr val="0070C0"/>
              </a:solidFill>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u="sng" dirty="0">
                <a:latin typeface="Calibri" panose="020F0502020204030204" pitchFamily="34" charset="0"/>
                <a:ea typeface="SimSun" panose="02010600030101010101" pitchFamily="2" charset="-122"/>
                <a:cs typeface="Calibri" panose="020F0502020204030204" pitchFamily="34" charset="0"/>
              </a:rPr>
              <a:t>Mobilization of groups to take action </a:t>
            </a:r>
            <a:r>
              <a:rPr lang="en-GB" b="1" i="1" u="sng" dirty="0">
                <a:latin typeface="Calibri" panose="020F0502020204030204" pitchFamily="34" charset="0"/>
                <a:ea typeface="SimSun" panose="02010600030101010101" pitchFamily="2" charset="-122"/>
                <a:cs typeface="Calibri" panose="020F0502020204030204" pitchFamily="34" charset="0"/>
              </a:rPr>
              <a:t>(</a:t>
            </a:r>
            <a:r>
              <a:rPr lang="en-GB" b="1"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Huberman, 2014 #303">
                  <a:extLst>
                    <a:ext uri="{A12FA001-AC4F-418D-AE19-62706E023703}">
                      <ahyp:hlinkClr xmlns:ahyp="http://schemas.microsoft.com/office/drawing/2018/hyperlinkcolor" val="tx"/>
                    </a:ext>
                  </a:extLst>
                </a:hlinkClick>
              </a:rPr>
              <a:t>21</a:t>
            </a:r>
            <a:r>
              <a:rPr lang="en-GB" b="1" i="1" u="sng" dirty="0">
                <a:latin typeface="Calibri" panose="020F0502020204030204" pitchFamily="34" charset="0"/>
                <a:ea typeface="SimSun" panose="02010600030101010101" pitchFamily="2" charset="-122"/>
                <a:cs typeface="Calibri" panose="020F0502020204030204" pitchFamily="34" charset="0"/>
              </a:rPr>
              <a:t>)</a:t>
            </a:r>
            <a:endParaRPr lang="x-none" u="sng"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mobilization of various groups (e.g. community members, public interest groups, coalitions, umbrella organizations, other civil society groups etc.) can be an effective tool for supporting policy change.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Group mobilization allows a campaign not only to reach various sectors of a community, but encourages these different sectors to come together to address the priority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By mobilizing different stakeholders from the start (e.g. people working within areas such as criminal justice, violence, substance use, public health etc.), various groups and sectors of a community are encouraged to take action to facilitate the desired change, which can be a very empowering process.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Groups of people should be mobilized on a continuous basis in order to build and sustain momentum over time.</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Group mobilization has the potential to garner resources, break down practice and policy siloes, provide important information to community members, and foster partnerships among various sectors of the community.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57</a:t>
            </a:fld>
            <a:endParaRPr lang="x-none"/>
          </a:p>
        </p:txBody>
      </p:sp>
    </p:spTree>
    <p:extLst>
      <p:ext uri="{BB962C8B-B14F-4D97-AF65-F5344CB8AC3E}">
        <p14:creationId xmlns:p14="http://schemas.microsoft.com/office/powerpoint/2010/main" val="257463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4838" y="369888"/>
            <a:ext cx="5597525" cy="3149600"/>
          </a:xfrm>
        </p:spPr>
      </p:sp>
      <p:sp>
        <p:nvSpPr>
          <p:cNvPr id="3" name="Notes Placeholder 2"/>
          <p:cNvSpPr>
            <a:spLocks noGrp="1"/>
          </p:cNvSpPr>
          <p:nvPr>
            <p:ph type="body" idx="1"/>
          </p:nvPr>
        </p:nvSpPr>
        <p:spPr>
          <a:xfrm>
            <a:off x="680879" y="3727846"/>
            <a:ext cx="5472248" cy="5487233"/>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buNone/>
            </a:pPr>
            <a:endParaRPr lang="en-US" sz="800" b="1" dirty="0"/>
          </a:p>
          <a:p>
            <a:pPr marL="0" indent="0">
              <a:buNone/>
            </a:pPr>
            <a:r>
              <a:rPr lang="en-US" b="1" dirty="0"/>
              <a:t>Working with the media - 1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sz="1400"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can use many different types of media to disseminate key messages and generate support.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campaigns can use paid media (e.g. advertising via radio and television) or unpaid media (e.g. through editorials, letters to the editor and social media platforms).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Success in using unpaid media will depend on the strength of the advocacy group’s relationship with journalists and producers, and how they have tailored their messages.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Journalists and producers often count on receiving good stories that are likely to have wide public appeal, so it is crucial to frame key messages in a media-friendly way to achieve this.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To learn more about developing key messages, see the section </a:t>
            </a:r>
            <a:r>
              <a:rPr lang="en-GB" i="1" dirty="0">
                <a:latin typeface="Calibri" panose="020F0502020204030204" pitchFamily="34" charset="0"/>
                <a:ea typeface="SimSun" panose="02010600030101010101" pitchFamily="2" charset="-122"/>
                <a:cs typeface="Calibri" panose="020F0502020204030204" pitchFamily="34" charset="0"/>
              </a:rPr>
              <a:t>Develop key messages.</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Relevant tools for working with the media include, but are not limited to:</a:t>
            </a:r>
            <a:endParaRPr lang="x-none" dirty="0">
              <a:latin typeface="Calibri" panose="020F0502020204030204" pitchFamily="34" charset="0"/>
              <a:ea typeface="SimSun" panose="02010600030101010101" pitchFamily="2" charset="-122"/>
              <a:cs typeface="Calibri" panose="020F0502020204030204" pitchFamily="34" charset="0"/>
            </a:endParaRPr>
          </a:p>
          <a:p>
            <a:pPr marL="6858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Press/media release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Interviews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8580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E-advocacy via social media (e.g. Facebook, Twitter, Instagram, YouTube, blogs etc.).</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specific tools are discussed in further detail below.</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58</a:t>
            </a:fld>
            <a:endParaRPr lang="x-none"/>
          </a:p>
        </p:txBody>
      </p:sp>
    </p:spTree>
    <p:extLst>
      <p:ext uri="{BB962C8B-B14F-4D97-AF65-F5344CB8AC3E}">
        <p14:creationId xmlns:p14="http://schemas.microsoft.com/office/powerpoint/2010/main" val="19233491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1950"/>
            <a:ext cx="5964238" cy="3355975"/>
          </a:xfrm>
        </p:spPr>
      </p:sp>
      <p:sp>
        <p:nvSpPr>
          <p:cNvPr id="3" name="Notes Placeholder 2"/>
          <p:cNvSpPr>
            <a:spLocks noGrp="1"/>
          </p:cNvSpPr>
          <p:nvPr>
            <p:ph type="body" idx="1"/>
          </p:nvPr>
        </p:nvSpPr>
        <p:spPr>
          <a:xfrm>
            <a:off x="680879" y="3899903"/>
            <a:ext cx="5787470" cy="5542251"/>
          </a:xfrm>
        </p:spPr>
        <p:txBody>
          <a:bodyPr/>
          <a:lstStyle/>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US" b="1" dirty="0">
                <a:latin typeface="Calibri" panose="020F0502020204030204" pitchFamily="34" charset="0"/>
                <a:ea typeface="SimSun" panose="02010600030101010101" pitchFamily="2" charset="-122"/>
                <a:cs typeface="Calibri" panose="020F0502020204030204" pitchFamily="34" charset="0"/>
              </a:rPr>
              <a:t>HANDOUT 8</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working with the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Advocacy campaign for social participation of people with intellectual disabilities, Lebanon</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For the video about living in community, see: </a:t>
            </a:r>
            <a:r>
              <a:rPr lang="en-GB" u="sng" dirty="0">
                <a:latin typeface="Calibri" panose="020F0502020204030204" pitchFamily="34" charset="0"/>
                <a:ea typeface="SimSun" panose="02010600030101010101" pitchFamily="2" charset="-122"/>
                <a:cs typeface="Calibri" panose="020F0502020204030204" pitchFamily="34" charset="0"/>
              </a:rPr>
              <a:t>https://</a:t>
            </a:r>
            <a:r>
              <a:rPr lang="en-GB" u="sng" dirty="0" err="1">
                <a:latin typeface="Calibri" panose="020F0502020204030204" pitchFamily="34" charset="0"/>
                <a:ea typeface="SimSun" panose="02010600030101010101" pitchFamily="2" charset="-122"/>
                <a:cs typeface="Calibri" panose="020F0502020204030204" pitchFamily="34" charset="0"/>
              </a:rPr>
              <a:t>youtu.be</a:t>
            </a:r>
            <a:r>
              <a:rPr lang="en-GB" u="sng" dirty="0">
                <a:latin typeface="Calibri" panose="020F0502020204030204" pitchFamily="34" charset="0"/>
                <a:ea typeface="SimSun" panose="02010600030101010101" pitchFamily="2" charset="-122"/>
                <a:cs typeface="Calibri" panose="020F0502020204030204" pitchFamily="34" charset="0"/>
              </a:rPr>
              <a:t>/d8ZVQfkYqOQ </a:t>
            </a:r>
            <a:r>
              <a:rPr lang="en-GB" u="none" dirty="0">
                <a:latin typeface="Calibri" panose="020F0502020204030204" pitchFamily="34" charset="0"/>
                <a:ea typeface="SimSun" panose="02010600030101010101" pitchFamily="2" charset="-122"/>
                <a:cs typeface="Calibri" panose="020F0502020204030204" pitchFamily="34" charset="0"/>
              </a:rPr>
              <a:t>(accessed 9 April 2019)</a:t>
            </a:r>
          </a:p>
          <a:p>
            <a:endParaRPr lang="en-US" dirty="0"/>
          </a:p>
          <a:p>
            <a:r>
              <a:rPr lang="en-GB" b="1" dirty="0">
                <a:latin typeface="Calibri" panose="020F0502020204030204" pitchFamily="34" charset="0"/>
                <a:ea typeface="Calibri" panose="020F0502020204030204" pitchFamily="34" charset="0"/>
                <a:cs typeface="Arial" panose="020B0604020202020204" pitchFamily="34" charset="0"/>
              </a:rPr>
              <a:t>Example 2: </a:t>
            </a:r>
            <a:r>
              <a:rPr lang="en-GB" b="1" i="1" dirty="0">
                <a:latin typeface="Calibri" panose="020F0502020204030204" pitchFamily="34" charset="0"/>
                <a:ea typeface="Calibri" panose="020F0502020204030204" pitchFamily="34" charset="0"/>
                <a:cs typeface="Arial" panose="020B0604020202020204" pitchFamily="34" charset="0"/>
              </a:rPr>
              <a:t>I Got Better </a:t>
            </a:r>
            <a:r>
              <a:rPr lang="en-GB" b="1" dirty="0">
                <a:latin typeface="Calibri" panose="020F0502020204030204" pitchFamily="34" charset="0"/>
                <a:ea typeface="Calibri" panose="020F0502020204030204" pitchFamily="34" charset="0"/>
                <a:cs typeface="Arial" panose="020B0604020202020204" pitchFamily="34" charset="0"/>
              </a:rPr>
              <a:t>campaign promotes hope in mental health through the media</a:t>
            </a:r>
          </a:p>
          <a:p>
            <a:pPr marR="0" indent="7938">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MindFreedom</a:t>
            </a:r>
            <a:r>
              <a:rPr lang="en-GB" dirty="0">
                <a:latin typeface="Calibri" panose="020F0502020204030204" pitchFamily="34" charset="0"/>
                <a:ea typeface="Calibri" panose="020F0502020204030204" pitchFamily="34" charset="0"/>
                <a:cs typeface="Calibri" panose="020F0502020204030204" pitchFamily="34" charset="0"/>
              </a:rPr>
              <a:t> International [website]. Eugene (OR): </a:t>
            </a:r>
            <a:r>
              <a:rPr lang="en-GB" dirty="0" err="1">
                <a:latin typeface="Calibri" panose="020F0502020204030204" pitchFamily="34" charset="0"/>
                <a:ea typeface="Calibri" panose="020F0502020204030204" pitchFamily="34" charset="0"/>
                <a:cs typeface="Calibri" panose="020F0502020204030204" pitchFamily="34" charset="0"/>
              </a:rPr>
              <a:t>MindFreedom</a:t>
            </a:r>
            <a:r>
              <a:rPr lang="en-GB" dirty="0">
                <a:latin typeface="Calibri" panose="020F0502020204030204" pitchFamily="34" charset="0"/>
                <a:ea typeface="Calibri" panose="020F0502020204030204" pitchFamily="34" charset="0"/>
                <a:cs typeface="Calibri" panose="020F0502020204030204" pitchFamily="34" charset="0"/>
              </a:rPr>
              <a:t> International.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http://www.mindfreedom.org/</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I got better [website]. Eugene (OR): </a:t>
            </a:r>
            <a:r>
              <a:rPr lang="en-GB" dirty="0" err="1">
                <a:latin typeface="Calibri" panose="020F0502020204030204" pitchFamily="34" charset="0"/>
                <a:ea typeface="Calibri" panose="020F0502020204030204" pitchFamily="34" charset="0"/>
                <a:cs typeface="Calibri" panose="020F0502020204030204" pitchFamily="34" charset="0"/>
              </a:rPr>
              <a:t>MindFreedom</a:t>
            </a:r>
            <a:r>
              <a:rPr lang="en-GB" dirty="0">
                <a:latin typeface="Calibri" panose="020F0502020204030204" pitchFamily="34" charset="0"/>
                <a:ea typeface="Calibri" panose="020F0502020204030204" pitchFamily="34" charset="0"/>
                <a:cs typeface="Calibri" panose="020F0502020204030204" pitchFamily="34" charset="0"/>
              </a:rPr>
              <a:t> International.</a:t>
            </a:r>
            <a:r>
              <a:rPr lang="en-GB"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rPr>
              <a:t>(</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http://igotbetter.org/about</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fontAlgn="t"/>
            <a:r>
              <a:rPr lang="en-GB" dirty="0">
                <a:latin typeface="Calibri" panose="020F0502020204030204" pitchFamily="34" charset="0"/>
                <a:ea typeface="SimSun" panose="02010600030101010101" pitchFamily="2" charset="-122"/>
                <a:cs typeface="Calibri" panose="020F0502020204030204" pitchFamily="34" charset="0"/>
              </a:rPr>
              <a:t> </a:t>
            </a:r>
            <a:r>
              <a:rPr lang="en-GB" b="1" i="1" dirty="0">
                <a:solidFill>
                  <a:srgbClr val="000000"/>
                </a:solidFill>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3.11: Helpful tools for developing an advocacy campaign: Interviews</a:t>
            </a:r>
            <a:endParaRPr lang="x-none" sz="2000" dirty="0">
              <a:latin typeface="Arial" panose="020B0604020202020204" pitchFamily="34" charset="0"/>
            </a:endParaRPr>
          </a:p>
          <a:p>
            <a:pPr algn="just" fontAlgn="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2000" dirty="0">
              <a:latin typeface="Arial" panose="020B0604020202020204" pitchFamily="34" charset="0"/>
            </a:endParaRPr>
          </a:p>
          <a:p>
            <a:pPr algn="just" fontAlgn="t"/>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2000" dirty="0">
              <a:latin typeface="Arial" panose="020B060402020202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59</a:t>
            </a:fld>
            <a:endParaRPr lang="x-none"/>
          </a:p>
        </p:txBody>
      </p:sp>
    </p:spTree>
    <p:extLst>
      <p:ext uri="{BB962C8B-B14F-4D97-AF65-F5344CB8AC3E}">
        <p14:creationId xmlns:p14="http://schemas.microsoft.com/office/powerpoint/2010/main" val="306715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For the full list of references included in the notes pages of these slides please refer to the corresponding Module.</a:t>
            </a:r>
          </a:p>
          <a:p>
            <a:endParaRPr lang="en-GB" dirty="0"/>
          </a:p>
        </p:txBody>
      </p:sp>
      <p:sp>
        <p:nvSpPr>
          <p:cNvPr id="4" name="Slide Number Placeholder 3"/>
          <p:cNvSpPr>
            <a:spLocks noGrp="1"/>
          </p:cNvSpPr>
          <p:nvPr>
            <p:ph type="sldNum" sz="quarter" idx="10"/>
          </p:nvPr>
        </p:nvSpPr>
        <p:spPr/>
        <p:txBody>
          <a:bodyPr/>
          <a:lstStyle/>
          <a:p>
            <a:fld id="{CD4026B6-B2B5-46C7-A32C-FE888EB50862}" type="slidenum">
              <a:rPr lang="x-none" smtClean="0"/>
              <a:t>6</a:t>
            </a:fld>
            <a:endParaRPr lang="x-none"/>
          </a:p>
        </p:txBody>
      </p:sp>
    </p:spTree>
    <p:extLst>
      <p:ext uri="{BB962C8B-B14F-4D97-AF65-F5344CB8AC3E}">
        <p14:creationId xmlns:p14="http://schemas.microsoft.com/office/powerpoint/2010/main" val="4382174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374650"/>
            <a:ext cx="5421313" cy="3049588"/>
          </a:xfrm>
        </p:spPr>
      </p:sp>
      <p:sp>
        <p:nvSpPr>
          <p:cNvPr id="3" name="Notes Placeholder 2"/>
          <p:cNvSpPr>
            <a:spLocks noGrp="1"/>
          </p:cNvSpPr>
          <p:nvPr>
            <p:ph type="body" idx="1"/>
          </p:nvPr>
        </p:nvSpPr>
        <p:spPr>
          <a:xfrm>
            <a:off x="273792" y="3739680"/>
            <a:ext cx="6153127" cy="5702473"/>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buNone/>
            </a:pPr>
            <a:endParaRPr lang="en-US" sz="800" b="1" dirty="0"/>
          </a:p>
          <a:p>
            <a:pPr marL="0" indent="0">
              <a:buNone/>
            </a:pPr>
            <a:r>
              <a:rPr lang="en-US" b="1" dirty="0"/>
              <a:t>Working with the media - 2</a:t>
            </a:r>
          </a:p>
          <a:p>
            <a:pPr algn="just">
              <a:spcAft>
                <a:spcPts val="600"/>
              </a:spcAft>
            </a:pPr>
            <a:endParaRPr lang="en-GB" b="1"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u="sng" dirty="0">
                <a:latin typeface="Calibri" panose="020F0502020204030204" pitchFamily="34" charset="0"/>
                <a:ea typeface="SimSun" panose="02010600030101010101" pitchFamily="2" charset="-122"/>
                <a:cs typeface="Calibri" panose="020F0502020204030204" pitchFamily="34" charset="0"/>
              </a:rPr>
              <a:t>Press/media release </a:t>
            </a:r>
            <a:endParaRPr lang="x-none" u="sng"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press release is a short, catchy story that captures the key points of the advocacy issue in a way that will interest the media and build awareness of and support for the campaign.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Media coverage of an issue is a useful tool to extend the reach of key messages and gain the attention necessary to increase public awareness of the issue.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Specifically, sending a media release to media organizations is an effective way of getting information in the media and provides the opportunity to build good relationships with journalists and other media professionals.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writing a media release it is recommended to keep the following points in mind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r>
              <a:rPr lang="en-GB" sz="1050" baseline="30000"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Be clear and concise (use short paragraphs and keep the press release under one page if possible).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the first paragraph of the release will catch the attention of the target audience.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Position the most important points near the beginning of the release (e.g. explain who, what, when, where and why).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Use clear, easy-to-understand language.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Keep to the facts but give context to the story.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Use data and information on “what’s new”.</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Make the release as attention-grabbing as possible.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60</a:t>
            </a:fld>
            <a:endParaRPr lang="x-none"/>
          </a:p>
        </p:txBody>
      </p:sp>
    </p:spTree>
    <p:extLst>
      <p:ext uri="{BB962C8B-B14F-4D97-AF65-F5344CB8AC3E}">
        <p14:creationId xmlns:p14="http://schemas.microsoft.com/office/powerpoint/2010/main" val="2002038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369888"/>
            <a:ext cx="4629150" cy="2605087"/>
          </a:xfrm>
        </p:spPr>
      </p:sp>
      <p:sp>
        <p:nvSpPr>
          <p:cNvPr id="3" name="Notes Placeholder 2"/>
          <p:cNvSpPr>
            <a:spLocks noGrp="1"/>
          </p:cNvSpPr>
          <p:nvPr>
            <p:ph type="body" idx="1"/>
          </p:nvPr>
        </p:nvSpPr>
        <p:spPr>
          <a:xfrm>
            <a:off x="446715" y="3424096"/>
            <a:ext cx="5681195" cy="6147496"/>
          </a:xfrm>
        </p:spPr>
        <p:txBody>
          <a:bodyPr/>
          <a:lstStyle/>
          <a:p>
            <a:r>
              <a:rPr lang="en-US" b="1" dirty="0"/>
              <a:t>HANDOUT 9</a:t>
            </a:r>
          </a:p>
          <a:p>
            <a:r>
              <a:rPr lang="en-US" b="1" dirty="0"/>
              <a:t>Examples of press/media releases</a:t>
            </a:r>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1: Extract from: WHO urges development programmes to INCLUDE people with psychosocial disabilities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0 #307"/>
              </a:rPr>
              <a:t>24</a:t>
            </a:r>
            <a:r>
              <a:rPr lang="en-GB" b="1" i="1" dirty="0">
                <a:latin typeface="Calibri" panose="020F0502020204030204" pitchFamily="34" charset="0"/>
                <a:ea typeface="SimSun" panose="02010600030101010101" pitchFamily="2" charset="-122"/>
                <a:cs typeface="Calibri" panose="020F0502020204030204" pitchFamily="34" charset="0"/>
              </a:rPr>
              <a:t>)</a:t>
            </a: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Calibri" panose="020F0502020204030204" pitchFamily="34" charset="0"/>
              </a:rPr>
              <a:t>People with mental disabilities cannot be forgotten, WHO urges development programmes to include people with mental and psychosocial disabilities [website]. Geneva and New York: World Health Organization; 2010.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http://www.who.int/mediacentre/news/releases/2010/mental_disabilities_20100916/en/</a:t>
            </a:r>
            <a:r>
              <a:rPr lang="en-GB" dirty="0">
                <a:latin typeface="Calibri" panose="020F0502020204030204" pitchFamily="34" charset="0"/>
                <a:ea typeface="Calibri" panose="020F0502020204030204" pitchFamily="34" charset="0"/>
              </a:rPr>
              <a:t>, accessed 16 February 2017).</a:t>
            </a:r>
            <a:endParaRPr lang="en-US" dirty="0"/>
          </a:p>
          <a:p>
            <a:endParaRPr lang="en-US" dirty="0"/>
          </a:p>
          <a:p>
            <a:r>
              <a:rPr lang="en-US" dirty="0"/>
              <a:t>and</a:t>
            </a:r>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2: Extract from: Kenyan government must recognize autonomy of people with mental disabilities</a:t>
            </a:r>
            <a:r>
              <a:rPr lang="en-GB"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5" action="ppaction://hlinkfile" tooltip=", 2014 #308"/>
              </a:rPr>
              <a:t>25</a:t>
            </a:r>
            <a:r>
              <a:rPr lang="en-GB" i="1" dirty="0">
                <a:latin typeface="Calibri" panose="020F0502020204030204" pitchFamily="34" charset="0"/>
                <a:ea typeface="SimSun" panose="02010600030101010101" pitchFamily="2" charset="-122"/>
                <a:cs typeface="Calibri" panose="020F0502020204030204" pitchFamily="34" charset="0"/>
              </a:rPr>
              <a:t>)</a:t>
            </a:r>
            <a:endParaRPr lang="x-none" i="1"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Kenyan government must recognise autonomy of people with mental disabilities [press release]. Nairobi and Budapest: Mental Disability Advocacy Centre (MDAC);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http://mdac.org/sites/mdac.org/files/mdac_kenya_legal_capacity_press_release_1apr2014_1.pdf</a:t>
            </a:r>
            <a:r>
              <a:rPr lang="en-GB" dirty="0">
                <a:latin typeface="Calibri" panose="020F0502020204030204" pitchFamily="34" charset="0"/>
                <a:ea typeface="Calibri" panose="020F0502020204030204" pitchFamily="34" charset="0"/>
              </a:rPr>
              <a:t>, accessed 16 February 2017).</a:t>
            </a:r>
          </a:p>
          <a:p>
            <a:pPr algn="just"/>
            <a:r>
              <a:rPr lang="en-GB" b="1"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i="1" dirty="0">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3.10: Helpful tools for developing an advocacy campaign: Press/media release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61</a:t>
            </a:fld>
            <a:endParaRPr lang="x-none"/>
          </a:p>
        </p:txBody>
      </p:sp>
    </p:spTree>
    <p:extLst>
      <p:ext uri="{BB962C8B-B14F-4D97-AF65-F5344CB8AC3E}">
        <p14:creationId xmlns:p14="http://schemas.microsoft.com/office/powerpoint/2010/main" val="205417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79438"/>
            <a:ext cx="5368925" cy="3021012"/>
          </a:xfrm>
        </p:spPr>
      </p:sp>
      <p:sp>
        <p:nvSpPr>
          <p:cNvPr id="3" name="Notes Placeholder 2"/>
          <p:cNvSpPr>
            <a:spLocks noGrp="1"/>
          </p:cNvSpPr>
          <p:nvPr>
            <p:ph type="body" idx="1"/>
          </p:nvPr>
        </p:nvSpPr>
        <p:spPr>
          <a:xfrm>
            <a:off x="619636" y="3771238"/>
            <a:ext cx="5605542" cy="5670915"/>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buNone/>
            </a:pPr>
            <a:endParaRPr lang="en-US" sz="800" b="1" dirty="0"/>
          </a:p>
          <a:p>
            <a:pPr marL="0" indent="0">
              <a:buNone/>
            </a:pPr>
            <a:r>
              <a:rPr lang="en-US" b="1" dirty="0"/>
              <a:t>Working with the media - 4</a:t>
            </a: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u="sng" dirty="0">
                <a:latin typeface="Calibri" panose="020F0502020204030204" pitchFamily="34" charset="0"/>
                <a:ea typeface="SimSun" panose="02010600030101010101" pitchFamily="2" charset="-122"/>
                <a:cs typeface="Calibri" panose="020F0502020204030204" pitchFamily="34" charset="0"/>
              </a:rPr>
              <a:t>Interviews </a:t>
            </a:r>
            <a:r>
              <a:rPr lang="en-GB" i="1" u="sng" dirty="0">
                <a:latin typeface="Calibri" panose="020F0502020204030204" pitchFamily="34" charset="0"/>
                <a:ea typeface="SimSun" panose="02010600030101010101" pitchFamily="2" charset="-122"/>
                <a:cs typeface="Calibri" panose="020F0502020204030204" pitchFamily="34" charset="0"/>
              </a:rPr>
              <a:t>(</a:t>
            </a:r>
            <a:r>
              <a:rPr lang="en-GB" i="1" u="sng"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extLst>
                    <a:ext uri="{A12FA001-AC4F-418D-AE19-62706E023703}">
                      <ahyp:hlinkClr xmlns:ahyp="http://schemas.microsoft.com/office/drawing/2018/hyperlinkcolor" val="tx"/>
                    </a:ext>
                  </a:extLst>
                </a:hlinkClick>
              </a:rPr>
              <a:t>11</a:t>
            </a:r>
            <a:r>
              <a:rPr lang="en-GB" i="1" u="sng" dirty="0">
                <a:latin typeface="Calibri" panose="020F0502020204030204" pitchFamily="34" charset="0"/>
                <a:ea typeface="SimSun" panose="02010600030101010101" pitchFamily="2" charset="-122"/>
                <a:cs typeface="Calibri" panose="020F0502020204030204" pitchFamily="34" charset="0"/>
              </a:rPr>
              <a:t>)</a:t>
            </a:r>
            <a:endParaRPr lang="x-none" i="1" u="sng"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i="1"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Journalists from radio, television or newspapers may want to conduct an interview with a member or members of an advocacy group in order to learn more about the advocacy campaign.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There are three common types of interviews that advocates often encounter, which include: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On-the-spot, live requests for comments over the telephone or television.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live-to-air radio or television interview in which the broadcast will include everything that is said.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pre-recorded radio or television interview which can be edited.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interviews it is important to be prepared, know the campaign’s key messages, and have good knowledge of the research supporting the priority issue and key messages.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62</a:t>
            </a:fld>
            <a:endParaRPr lang="x-none"/>
          </a:p>
        </p:txBody>
      </p:sp>
      <p:sp>
        <p:nvSpPr>
          <p:cNvPr id="6" name="Rectangle 5">
            <a:extLst>
              <a:ext uri="{FF2B5EF4-FFF2-40B4-BE49-F238E27FC236}">
                <a16:creationId xmlns:a16="http://schemas.microsoft.com/office/drawing/2014/main" id="{825CA424-792D-48DF-82B1-84618CB644DD}"/>
              </a:ext>
            </a:extLst>
          </p:cNvPr>
          <p:cNvSpPr/>
          <p:nvPr/>
        </p:nvSpPr>
        <p:spPr>
          <a:xfrm>
            <a:off x="762206" y="8243968"/>
            <a:ext cx="5064667" cy="430887"/>
          </a:xfrm>
          <a:prstGeom prst="rect">
            <a:avLst/>
          </a:prstGeom>
        </p:spPr>
        <p:txBody>
          <a:bodyPr wrap="square">
            <a:spAutoFit/>
          </a:bodyPr>
          <a:lstStyle/>
          <a:p>
            <a:pPr lvl="0" algn="just"/>
            <a:r>
              <a:rPr lang="en-GB" sz="1100" b="1" i="1" dirty="0">
                <a:solidFill>
                  <a:prstClr val="black"/>
                </a:solidFill>
                <a:latin typeface="Calibri" panose="020F0502020204030204" pitchFamily="34" charset="0"/>
                <a:ea typeface="SimSun" panose="02010600030101010101" pitchFamily="2" charset="-122"/>
                <a:cs typeface="Calibri" panose="020F0502020204030204" pitchFamily="34" charset="0"/>
              </a:rPr>
              <a:t> Tools for writing letters to the editor can be found in Annex 3, Section 3.11: Helpful tools for developing an advocacy campaign: Interviews</a:t>
            </a:r>
            <a:endParaRPr lang="x-none" sz="1100" dirty="0">
              <a:solidFill>
                <a:prstClr val="black"/>
              </a:solidFill>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55445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66925" y="204788"/>
            <a:ext cx="2674938" cy="1504950"/>
          </a:xfrm>
        </p:spPr>
      </p:sp>
      <p:sp>
        <p:nvSpPr>
          <p:cNvPr id="3" name="Notes Placeholder 2"/>
          <p:cNvSpPr>
            <a:spLocks noGrp="1"/>
          </p:cNvSpPr>
          <p:nvPr>
            <p:ph type="body" idx="1"/>
          </p:nvPr>
        </p:nvSpPr>
        <p:spPr>
          <a:xfrm>
            <a:off x="398079" y="1854556"/>
            <a:ext cx="6012630" cy="7880992"/>
          </a:xfrm>
        </p:spPr>
        <p:txBody>
          <a:bodyPr/>
          <a:lstStyle/>
          <a:p>
            <a:pPr marL="0" indent="0" algn="l">
              <a:buNone/>
            </a:pPr>
            <a:r>
              <a:rPr lang="en-GB" sz="1050" b="1" dirty="0">
                <a:solidFill>
                  <a:srgbClr val="0070C0"/>
                </a:solidFill>
                <a:ea typeface="SimSun" panose="02010600030101010101" pitchFamily="2" charset="-122"/>
                <a:cs typeface="Times New Roman" panose="02020603050405020304" pitchFamily="18" charset="0"/>
              </a:rPr>
              <a:t>Determine the activities and time frame</a:t>
            </a:r>
          </a:p>
          <a:p>
            <a:pPr marL="0" indent="0">
              <a:buNone/>
            </a:pPr>
            <a:endParaRPr lang="en-US" sz="1050" b="1" dirty="0"/>
          </a:p>
          <a:p>
            <a:pPr marL="0" indent="0">
              <a:buNone/>
            </a:pPr>
            <a:r>
              <a:rPr lang="en-US" sz="1050" b="1" dirty="0"/>
              <a:t>Working with the media - 5</a:t>
            </a:r>
          </a:p>
          <a:p>
            <a:pPr algn="just"/>
            <a:endParaRPr lang="en-GB" sz="1050" b="1" dirty="0">
              <a:latin typeface="Calibri" panose="020F0502020204030204" pitchFamily="34" charset="0"/>
              <a:ea typeface="SimSun" panose="02010600030101010101" pitchFamily="2" charset="-122"/>
              <a:cs typeface="Calibri" panose="020F0502020204030204" pitchFamily="34" charset="0"/>
            </a:endParaRPr>
          </a:p>
          <a:p>
            <a:pPr algn="just"/>
            <a:r>
              <a:rPr lang="en-GB" sz="1050" u="sng" dirty="0">
                <a:latin typeface="Calibri" panose="020F0502020204030204" pitchFamily="34" charset="0"/>
                <a:ea typeface="SimSun" panose="02010600030101010101" pitchFamily="2" charset="-122"/>
                <a:cs typeface="Calibri" panose="020F0502020204030204" pitchFamily="34" charset="0"/>
              </a:rPr>
              <a:t>E-advocacy and social media</a:t>
            </a:r>
            <a:endParaRPr lang="x-none" sz="1050" u="sng"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Maintaining websites with up-to-date, well-organized information can be used as a means to educate the public and decision-makers on the organization’s goal(s), objectives, activities and priority issue.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In addition, websites can be used to conduct online polling of public attitudes towards the advocacy priority issue which in turn can provide useful information about policies or interventions which might be best suited to address the organization’s concerns.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This information can then become the basis of future campaign activities, such as a press release or letter to a local government representative or minister on the issue </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i="1" dirty="0">
                <a:latin typeface="Calibri" panose="020F0502020204030204" pitchFamily="34" charset="0"/>
                <a:ea typeface="SimSun" panose="02010600030101010101" pitchFamily="2" charset="-122"/>
                <a:cs typeface="Calibri" panose="020F0502020204030204" pitchFamily="34" charset="0"/>
                <a:hlinkClick r:id="rId3" action="ppaction://hlinkfile" tooltip="Public Health Advocacy Institute of Western Australia (PHAIWA), 2013 #287"/>
              </a:rPr>
              <a:t>11</a:t>
            </a:r>
            <a:r>
              <a:rPr lang="en-GB" sz="1050" i="1" dirty="0">
                <a:latin typeface="Calibri" panose="020F0502020204030204" pitchFamily="34" charset="0"/>
                <a:ea typeface="SimSun" panose="02010600030101010101" pitchFamily="2" charset="-122"/>
                <a:cs typeface="Calibri" panose="020F0502020204030204" pitchFamily="34" charset="0"/>
              </a:rPr>
              <a:t>)</a:t>
            </a:r>
            <a:r>
              <a:rPr lang="en-GB" sz="1050" dirty="0">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E-advocacy via various social media platforms can also assist the campaign by reaching more of the target audience, enhancing public communication, building and strengthening relationships and encouraging involvement.</a:t>
            </a:r>
            <a:r>
              <a:rPr lang="en-GB" sz="1050" dirty="0">
                <a:latin typeface="Calibri" panose="020F0502020204030204" pitchFamily="34" charset="0"/>
                <a:ea typeface="SimSun" panose="02010600030101010101" pitchFamily="2" charset="-122"/>
                <a:cs typeface="Calibri" panose="020F0502020204030204" pitchFamily="34" charset="0"/>
              </a:rPr>
              <a:t>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Social media platforms include, but are not limited to: Facebook, Twitter, Instagram, YouTube, blogs and others. </a:t>
            </a:r>
          </a:p>
          <a:p>
            <a:pPr marL="171450" indent="-171450" algn="just">
              <a:spcAft>
                <a:spcPts val="600"/>
              </a:spcAft>
              <a:buFont typeface="Arial" panose="020B0604020202020204" pitchFamily="34" charset="0"/>
              <a:buChar char="•"/>
            </a:pPr>
            <a:r>
              <a:rPr lang="en-GB" sz="1050" dirty="0">
                <a:latin typeface="Calibri" panose="020F0502020204030204" pitchFamily="34" charset="0"/>
                <a:ea typeface="SimSun" panose="02010600030101010101" pitchFamily="2" charset="-122"/>
                <a:cs typeface="Calibri" panose="020F0502020204030204" pitchFamily="34" charset="0"/>
              </a:rPr>
              <a:t>These platforms can be used to c</a:t>
            </a: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ontact, inform and mobilize a group of people around a particular issue. </a:t>
            </a:r>
          </a:p>
          <a:p>
            <a:pPr marL="171450" indent="-171450" algn="jus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This strategy has a number of benefits, including being low-cost (sometimes even free), having the ability to deliver instantaneous messaging to a target audience, and providing the opportunity to monitor a campaign and its effectiveness – including receiving feedback from the target group (e.g. through polling or soliciting comments and/or reactions on the target issue).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Different social media platforms will target different audiences, so research into the demographics of platform users can help identify the best fit between campaign activities and the social media platform. </a:t>
            </a:r>
          </a:p>
          <a:p>
            <a:pPr marL="171450" indent="-171450" algn="just">
              <a:buFont typeface="Arial" panose="020B0604020202020204" pitchFamily="34" charset="0"/>
              <a:buChar char="•"/>
            </a:pP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Some general strategies should be kept in mind when using social media, including </a:t>
            </a:r>
            <a:r>
              <a:rPr lang="en-GB" sz="1050" i="1" dirty="0">
                <a:solidFill>
                  <a:srgbClr val="191919"/>
                </a:solidFill>
                <a:latin typeface="Calibri" panose="020F0502020204030204" pitchFamily="34" charset="0"/>
                <a:ea typeface="SimSun" panose="02010600030101010101" pitchFamily="2" charset="-122"/>
                <a:cs typeface="Calibri" panose="020F0502020204030204" pitchFamily="34" charset="0"/>
              </a:rPr>
              <a:t>(</a:t>
            </a:r>
            <a:r>
              <a:rPr lang="en-GB" sz="1050" i="1" dirty="0">
                <a:solidFill>
                  <a:srgbClr val="191919"/>
                </a:solidFill>
                <a:latin typeface="Calibri" panose="020F0502020204030204" pitchFamily="34" charset="0"/>
                <a:ea typeface="SimSun" panose="02010600030101010101" pitchFamily="2" charset="-122"/>
                <a:cs typeface="Calibri" panose="020F0502020204030204" pitchFamily="34" charset="0"/>
                <a:hlinkClick r:id="rId4" action="ppaction://hlinkfile" tooltip="Davidson,  #288">
                  <a:extLst>
                    <a:ext uri="{A12FA001-AC4F-418D-AE19-62706E023703}">
                      <ahyp:hlinkClr xmlns:ahyp="http://schemas.microsoft.com/office/drawing/2018/hyperlinkcolor" val="tx"/>
                    </a:ext>
                  </a:extLst>
                </a:hlinkClick>
              </a:rPr>
              <a:t>26</a:t>
            </a:r>
            <a:r>
              <a:rPr lang="en-GB" sz="1050" i="1" dirty="0">
                <a:solidFill>
                  <a:srgbClr val="191919"/>
                </a:solidFill>
                <a:latin typeface="Calibri" panose="020F0502020204030204" pitchFamily="34" charset="0"/>
                <a:ea typeface="SimSun" panose="02010600030101010101" pitchFamily="2" charset="-122"/>
                <a:cs typeface="Calibri" panose="020F0502020204030204" pitchFamily="34" charset="0"/>
              </a:rPr>
              <a:t>)</a:t>
            </a:r>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algn="just"/>
            <a:r>
              <a:rPr lang="en-GB" sz="1050" dirty="0">
                <a:solidFill>
                  <a:srgbClr val="191919"/>
                </a:solidFill>
                <a:latin typeface="Calibri" panose="020F0502020204030204" pitchFamily="34" charset="0"/>
                <a:ea typeface="SimSun" panose="02010600030101010101" pitchFamily="2" charset="-122"/>
                <a:cs typeface="Calibri" panose="020F0502020204030204" pitchFamily="34" charset="0"/>
              </a:rPr>
              <a:t> </a:t>
            </a:r>
            <a:endParaRPr lang="x-none" sz="1050"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Selecting specific platforms which will not only be the most effective but also manageable in terms of time and effort. </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Posting only relevant content and ensuring that this content comes from credible, reliable sources. </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Posting regularly; if an account is not updated regularly with new information it is likely that the audience will lose interest quickly. For example, the group can plan for a list of posts that can be updated on a regular schedule.</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Setting clear objectives for how the social media platform will be used (e.g. to share information about important events and/or engage broadly with a target audience on the priority issue, or both).</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Checking and monitoring the content (e.g. spams, hate speech, rude language).</a:t>
            </a:r>
          </a:p>
          <a:p>
            <a:pPr marL="342900" marR="0" lvl="0" indent="-342900">
              <a:spcBef>
                <a:spcPts val="0"/>
              </a:spcBef>
              <a:spcAft>
                <a:spcPts val="0"/>
              </a:spcAft>
              <a:buFont typeface="Wingdings" panose="05000000000000000000" pitchFamily="2" charset="2"/>
              <a:buChar char="Ø"/>
              <a:tabLst>
                <a:tab pos="228600" algn="l"/>
                <a:tab pos="457200" algn="l"/>
              </a:tabLst>
            </a:pPr>
            <a:r>
              <a:rPr lang="en-US" sz="1050" dirty="0">
                <a:solidFill>
                  <a:srgbClr val="000000"/>
                </a:solidFill>
                <a:latin typeface="Calibri" panose="020F0502020204030204" pitchFamily="34" charset="0"/>
                <a:ea typeface="SimSun" panose="02010600030101010101" pitchFamily="2" charset="-122"/>
                <a:cs typeface="Arial" panose="020B0604020202020204" pitchFamily="34" charset="0"/>
              </a:rPr>
              <a:t>As the use of social media platform and audience grow, it may be necessary to hire someone to moderate and manage these platforms.</a:t>
            </a:r>
            <a:endParaRPr lang="x-none"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sz="1050" dirty="0"/>
          </a:p>
          <a:p>
            <a:endParaRPr lang="x-none" sz="1050" dirty="0"/>
          </a:p>
        </p:txBody>
      </p:sp>
      <p:sp>
        <p:nvSpPr>
          <p:cNvPr id="4" name="Slide Number Placeholder 3"/>
          <p:cNvSpPr>
            <a:spLocks noGrp="1"/>
          </p:cNvSpPr>
          <p:nvPr>
            <p:ph type="sldNum" sz="quarter" idx="5"/>
          </p:nvPr>
        </p:nvSpPr>
        <p:spPr/>
        <p:txBody>
          <a:bodyPr/>
          <a:lstStyle/>
          <a:p>
            <a:fld id="{CD4026B6-B2B5-46C7-A32C-FE888EB50862}" type="slidenum">
              <a:rPr lang="x-none" smtClean="0"/>
              <a:t>63</a:t>
            </a:fld>
            <a:endParaRPr lang="x-none"/>
          </a:p>
        </p:txBody>
      </p:sp>
    </p:spTree>
    <p:extLst>
      <p:ext uri="{BB962C8B-B14F-4D97-AF65-F5344CB8AC3E}">
        <p14:creationId xmlns:p14="http://schemas.microsoft.com/office/powerpoint/2010/main" val="3286342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498475"/>
            <a:ext cx="4886325" cy="2749550"/>
          </a:xfrm>
        </p:spPr>
      </p:sp>
      <p:sp>
        <p:nvSpPr>
          <p:cNvPr id="3" name="Notes Placeholder 2"/>
          <p:cNvSpPr>
            <a:spLocks noGrp="1"/>
          </p:cNvSpPr>
          <p:nvPr>
            <p:ph type="body" idx="1"/>
          </p:nvPr>
        </p:nvSpPr>
        <p:spPr>
          <a:xfrm>
            <a:off x="296794" y="4187614"/>
            <a:ext cx="6092992" cy="5254539"/>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10</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using e-advocacy and social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Inclusion International’s global campaign on the </a:t>
            </a:r>
            <a:r>
              <a:rPr lang="en-GB" b="1" i="1" dirty="0">
                <a:latin typeface="Calibri" panose="020F0502020204030204" pitchFamily="34" charset="0"/>
                <a:ea typeface="SimSun" panose="02010600030101010101" pitchFamily="2" charset="-122"/>
                <a:cs typeface="Calibri" panose="020F0502020204030204" pitchFamily="34" charset="0"/>
              </a:rPr>
              <a:t>Right to Decide</a:t>
            </a:r>
            <a:r>
              <a:rPr lang="en-GB" b="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4 #61"/>
              </a:rPr>
              <a:t>27</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Calibri" panose="020F0502020204030204" pitchFamily="34" charset="0"/>
              </a:rPr>
              <a:t>Independent but not alone. Global report on the right to decide [online publication]. London: Inclusion International;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http://inclusion-international.org/wp-content/uploads/2014/06/Independent-But-Not-Alone.pdf</a:t>
            </a:r>
            <a:r>
              <a:rPr lang="en-GB" dirty="0">
                <a:latin typeface="Calibri" panose="020F0502020204030204" pitchFamily="34" charset="0"/>
                <a:ea typeface="Calibri" panose="020F0502020204030204" pitchFamily="34" charset="0"/>
              </a:rPr>
              <a:t>, accessed 2 February 2017).</a:t>
            </a:r>
            <a:endParaRPr lang="en-GB"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2: </a:t>
            </a:r>
            <a:r>
              <a:rPr lang="en-GB" b="1" i="1" dirty="0">
                <a:latin typeface="Calibri" panose="020F0502020204030204" pitchFamily="34" charset="0"/>
                <a:ea typeface="SimSun" panose="02010600030101010101" pitchFamily="2" charset="-122"/>
                <a:cs typeface="Calibri" panose="020F0502020204030204" pitchFamily="34" charset="0"/>
              </a:rPr>
              <a:t>Breaking the Chains, </a:t>
            </a:r>
            <a:r>
              <a:rPr lang="en-GB" b="1" dirty="0">
                <a:latin typeface="Calibri" panose="020F0502020204030204" pitchFamily="34" charset="0"/>
                <a:ea typeface="SimSun" panose="02010600030101010101" pitchFamily="2" charset="-122"/>
                <a:cs typeface="Calibri" panose="020F0502020204030204" pitchFamily="34" charset="0"/>
              </a:rPr>
              <a:t>e-advocacy efforts to end abuse of people with psychosocial disabilities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5" action="ppaction://hlinkfile" tooltip="Colucci,  #309"/>
              </a:rPr>
              <a:t>28</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 dirty="0">
              <a:latin typeface="Calibri" panose="020F0502020204030204" pitchFamily="34" charset="0"/>
              <a:ea typeface="Times New Roman" panose="02020603050405020304" pitchFamily="18" charset="0"/>
              <a:cs typeface="Calibri" panose="020F0502020204030204" pitchFamily="34" charset="0"/>
            </a:endParaRPr>
          </a:p>
          <a:p>
            <a:pPr algn="just"/>
            <a:r>
              <a:rPr lang="en-GB" dirty="0">
                <a:latin typeface="Calibri" panose="020F0502020204030204" pitchFamily="34" charset="0"/>
                <a:ea typeface="Calibri" panose="020F0502020204030204" pitchFamily="34" charset="0"/>
              </a:rPr>
              <a:t>Colucci E. Breaking the chains [website]. Movie-ment.org. (https://</a:t>
            </a:r>
            <a:r>
              <a:rPr lang="en-GB" dirty="0" err="1">
                <a:latin typeface="Calibri" panose="020F0502020204030204" pitchFamily="34" charset="0"/>
                <a:ea typeface="Calibri" panose="020F0502020204030204" pitchFamily="34" charset="0"/>
              </a:rPr>
              <a:t>youtu.be</a:t>
            </a:r>
            <a:r>
              <a:rPr lang="en-GB" dirty="0">
                <a:latin typeface="Calibri" panose="020F0502020204030204" pitchFamily="34" charset="0"/>
                <a:ea typeface="Calibri" panose="020F0502020204030204" pitchFamily="34" charset="0"/>
              </a:rPr>
              <a:t>/T3eFlUwhGi0 accessed 9 April 2019).</a:t>
            </a:r>
            <a:endParaRPr lang="en" dirty="0">
              <a:latin typeface="Calibri" panose="020F0502020204030204" pitchFamily="34" charset="0"/>
              <a:ea typeface="Times New Roman" panose="02020603050405020304" pitchFamily="18" charset="0"/>
              <a:cs typeface="Calibri" panose="020F0502020204030204" pitchFamily="34" charset="0"/>
            </a:endParaRPr>
          </a:p>
          <a:p>
            <a:pPr algn="just"/>
            <a:endParaRPr lang="en" dirty="0">
              <a:latin typeface="Calibri" panose="020F0502020204030204" pitchFamily="34" charset="0"/>
              <a:ea typeface="Times New Roman" panose="02020603050405020304" pitchFamily="18" charset="0"/>
              <a:cs typeface="Calibri" panose="020F0502020204030204" pitchFamily="34" charset="0"/>
            </a:endParaRPr>
          </a:p>
          <a:p>
            <a:pPr algn="just"/>
            <a:r>
              <a:rPr lang="en" b="1" dirty="0">
                <a:latin typeface="Calibri" panose="020F0502020204030204" pitchFamily="34" charset="0"/>
                <a:ea typeface="Times New Roman" panose="02020603050405020304" pitchFamily="18" charset="0"/>
                <a:cs typeface="Calibri" panose="020F0502020204030204" pitchFamily="34" charset="0"/>
              </a:rPr>
              <a:t>Example 3: Mothers of children with Down’s syndrome create a Carpool Karaoke video</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dirty="0">
                <a:latin typeface="Calibri" panose="020F0502020204030204" pitchFamily="34" charset="0"/>
                <a:ea typeface="Times New Roman" panose="02020603050405020304" pitchFamily="18" charset="0"/>
                <a:cs typeface="Calibri" panose="020F0502020204030204" pitchFamily="34" charset="0"/>
              </a:rPr>
              <a:t>To view the video, see: </a:t>
            </a:r>
            <a:r>
              <a:rPr lang="en-US" dirty="0">
                <a:latin typeface="Calibri" panose="020F0502020204030204" pitchFamily="34" charset="0"/>
                <a:ea typeface="Times New Roman" panose="02020603050405020304" pitchFamily="18" charset="0"/>
                <a:cs typeface="Calibri" panose="020F0502020204030204" pitchFamily="34" charset="0"/>
              </a:rPr>
              <a:t>https://</a:t>
            </a:r>
            <a:r>
              <a:rPr lang="en-US" dirty="0" err="1">
                <a:latin typeface="Calibri" panose="020F0502020204030204" pitchFamily="34" charset="0"/>
                <a:ea typeface="Times New Roman" panose="02020603050405020304" pitchFamily="18" charset="0"/>
                <a:cs typeface="Calibri" panose="020F0502020204030204" pitchFamily="34" charset="0"/>
              </a:rPr>
              <a:t>youtu.be</a:t>
            </a:r>
            <a:r>
              <a:rPr lang="en-US" dirty="0">
                <a:latin typeface="Calibri" panose="020F0502020204030204" pitchFamily="34" charset="0"/>
                <a:ea typeface="Times New Roman" panose="02020603050405020304" pitchFamily="18" charset="0"/>
                <a:cs typeface="Calibri" panose="020F0502020204030204" pitchFamily="34" charset="0"/>
              </a:rPr>
              <a:t>/</a:t>
            </a:r>
            <a:r>
              <a:rPr lang="en-US" dirty="0" err="1">
                <a:latin typeface="Calibri" panose="020F0502020204030204" pitchFamily="34" charset="0"/>
                <a:ea typeface="Times New Roman" panose="02020603050405020304" pitchFamily="18" charset="0"/>
                <a:cs typeface="Calibri" panose="020F0502020204030204" pitchFamily="34" charset="0"/>
              </a:rPr>
              <a:t>lbSBD-efKLA</a:t>
            </a:r>
            <a:r>
              <a:rPr lang="en-US" dirty="0">
                <a:latin typeface="Calibri" panose="020F0502020204030204" pitchFamily="34" charset="0"/>
                <a:ea typeface="Times New Roman" panose="02020603050405020304" pitchFamily="18" charset="0"/>
                <a:cs typeface="Calibri" panose="020F0502020204030204" pitchFamily="34" charset="0"/>
              </a:rPr>
              <a:t>  </a:t>
            </a:r>
            <a:r>
              <a:rPr lang="en" dirty="0">
                <a:latin typeface="Calibri" panose="020F0502020204030204" pitchFamily="34" charset="0"/>
                <a:ea typeface="Times New Roman" panose="02020603050405020304" pitchFamily="18" charset="0"/>
                <a:cs typeface="Calibri" panose="020F0502020204030204" pitchFamily="34" charset="0"/>
              </a:rPr>
              <a:t>. </a:t>
            </a:r>
            <a:endParaRPr lang="en-US" dirty="0"/>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64</a:t>
            </a:fld>
            <a:endParaRPr lang="x-none"/>
          </a:p>
        </p:txBody>
      </p:sp>
      <p:sp>
        <p:nvSpPr>
          <p:cNvPr id="6" name="Rectangle 5">
            <a:extLst>
              <a:ext uri="{FF2B5EF4-FFF2-40B4-BE49-F238E27FC236}">
                <a16:creationId xmlns:a16="http://schemas.microsoft.com/office/drawing/2014/main" id="{79137A00-F920-4293-B91C-AD78A368AFA6}"/>
              </a:ext>
            </a:extLst>
          </p:cNvPr>
          <p:cNvSpPr/>
          <p:nvPr/>
        </p:nvSpPr>
        <p:spPr>
          <a:xfrm>
            <a:off x="760315" y="8102227"/>
            <a:ext cx="4856935" cy="430887"/>
          </a:xfrm>
          <a:prstGeom prst="rect">
            <a:avLst/>
          </a:prstGeom>
        </p:spPr>
        <p:txBody>
          <a:bodyPr wrap="square">
            <a:spAutoFit/>
          </a:bodyPr>
          <a:lstStyle/>
          <a:p>
            <a:pPr algn="just"/>
            <a:r>
              <a:rPr lang="en-GB" sz="1100" b="1" i="1" dirty="0">
                <a:latin typeface="Calibri" panose="020F0502020204030204" pitchFamily="34" charset="0"/>
                <a:ea typeface="SimSun" panose="02010600030101010101" pitchFamily="2" charset="-122"/>
                <a:cs typeface="Calibri" panose="020F0502020204030204" pitchFamily="34" charset="0"/>
              </a:rPr>
              <a:t>Tools for e-advocacy and social media can be found in Annex 3, Section 3.12: Helpful tools for developing an advocacy campaign: E-advocacy and social media</a:t>
            </a:r>
            <a:endParaRPr lang="x-none" sz="11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43333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461963"/>
            <a:ext cx="4268787" cy="2401887"/>
          </a:xfrm>
        </p:spPr>
      </p:sp>
      <p:sp>
        <p:nvSpPr>
          <p:cNvPr id="3" name="Notes Placeholder 2"/>
          <p:cNvSpPr>
            <a:spLocks noGrp="1"/>
          </p:cNvSpPr>
          <p:nvPr>
            <p:ph type="body" idx="1"/>
          </p:nvPr>
        </p:nvSpPr>
        <p:spPr>
          <a:xfrm>
            <a:off x="345844" y="3326386"/>
            <a:ext cx="5782066" cy="6152009"/>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buNone/>
            </a:pPr>
            <a:endParaRPr lang="en-US" b="1" dirty="0">
              <a:solidFill>
                <a:prstClr val="black"/>
              </a:solidFill>
            </a:endParaRPr>
          </a:p>
          <a:p>
            <a:pPr marL="0" indent="0">
              <a:buNone/>
            </a:pPr>
            <a:r>
              <a:rPr lang="en-US" b="1" dirty="0">
                <a:solidFill>
                  <a:prstClr val="black"/>
                </a:solidFill>
              </a:rPr>
              <a:t>Using the courts - 1</a:t>
            </a:r>
            <a:r>
              <a:rPr lang="en-GB" b="1" i="1" u="sng"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1 #310">
                  <a:extLst>
                    <a:ext uri="{A12FA001-AC4F-418D-AE19-62706E023703}">
                      <ahyp:hlinkClr xmlns:ahyp="http://schemas.microsoft.com/office/drawing/2018/hyperlinkcolor" val="tx"/>
                    </a:ext>
                  </a:extLst>
                </a:hlinkClick>
              </a:rPr>
              <a:t>29</a:t>
            </a:r>
            <a:r>
              <a:rPr lang="en-GB" b="1" i="1" u="sng"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Strategic litigation (taking cases to court) is one means of advocacy to ensure that human rights in mental health and related areas are legally enforced.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often a means to obtaining justice for an individual whose rights have been violated; however, its potential impact extends to changes in law, practice and public awareness.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Lawyers who are sympathetic to the cause that the advocacy group is defending should be approached.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engaging in strategic litigation in the realm of advocacy, the case should be chosen carefully and thoughtfully, so that it is representative of many other similar cases and can therefore be used to maximum impact.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is important as a favourable ruling in one case will influence the court’s decision in subsequent cases both nationally and internationally.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Successful outcomes of strategic litigation can include bringing awareness to an issue, creating a legal system that promotes and respects human rights for people with disabilities, reforming law that is not in compliance with international human rights standards, ensuring that laws are appropriately understood and enforced, and ensuring that people with psychosocial, intellectual or cognitive disabilities who have experienced rights violations obtain justice and are not further victimized.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Using the courts is often an overlooked method of advocacy; however, cost and available expertise should be considered before embarking on such a campaign.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65</a:t>
            </a:fld>
            <a:endParaRPr lang="x-none"/>
          </a:p>
        </p:txBody>
      </p:sp>
    </p:spTree>
    <p:extLst>
      <p:ext uri="{BB962C8B-B14F-4D97-AF65-F5344CB8AC3E}">
        <p14:creationId xmlns:p14="http://schemas.microsoft.com/office/powerpoint/2010/main" val="2224505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515938"/>
            <a:ext cx="4622800" cy="2600325"/>
          </a:xfrm>
        </p:spPr>
      </p:sp>
      <p:sp>
        <p:nvSpPr>
          <p:cNvPr id="3" name="Notes Placeholder 2"/>
          <p:cNvSpPr>
            <a:spLocks noGrp="1"/>
          </p:cNvSpPr>
          <p:nvPr>
            <p:ph type="body" idx="1"/>
          </p:nvPr>
        </p:nvSpPr>
        <p:spPr>
          <a:xfrm>
            <a:off x="680878" y="3266304"/>
            <a:ext cx="5645169" cy="6311395"/>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11</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using strategic litigation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endParaRPr lang="en-GB"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Example 1: </a:t>
            </a:r>
            <a:r>
              <a:rPr lang="en-GB" b="1" dirty="0">
                <a:latin typeface="Calibri" panose="020F0502020204030204" pitchFamily="34" charset="0"/>
                <a:ea typeface="Times New Roman" panose="02020603050405020304" pitchFamily="18" charset="0"/>
                <a:cs typeface="Calibri" panose="020F0502020204030204" pitchFamily="34" charset="0"/>
              </a:rPr>
              <a:t>Validity, formerly the Mental Disability Advocacy Centre (MDAC),</a:t>
            </a:r>
            <a:r>
              <a:rPr lang="en-GB" dirty="0">
                <a:latin typeface="Calibri" panose="020F0502020204030204" pitchFamily="34" charset="0"/>
                <a:ea typeface="Times New Roman" panose="02020603050405020304" pitchFamily="18" charset="0"/>
                <a:cs typeface="Calibri" panose="020F050202020403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uses litigation to achieve social change for people with disabilities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3" action="ppaction://hlinkfile" tooltip=", 2011 #310"/>
              </a:rPr>
              <a:t>29</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Strategic litigation [website]. Budapest: Mental Disability Advocacy Centre (MDAC); 2011.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http://mdac.org/en/what-we-do/strategic_litigation</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pPr marR="0" indent="7938">
              <a:lnSpc>
                <a:spcPct val="113000"/>
              </a:lnSpc>
              <a:spcBef>
                <a:spcPts val="0"/>
              </a:spcBef>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Europe’s highest human rights court holds that Russia violated rights of man with mental health disabilities [website]. Budapest: Mental Disability Advocacy Centre (MDAC); 2008</a:t>
            </a:r>
            <a:r>
              <a:rPr lang="en-GB"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http://www.mdac.org/en/content/europes-highest-human-rights-court-holds-russia-violated-rights-man-mental-health-disability</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accessed 16 February 2017).</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2: Disability Rights International</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i="1" dirty="0">
                <a:latin typeface="Calibri" panose="020F0502020204030204" pitchFamily="34" charset="0"/>
                <a:ea typeface="SimSun" panose="02010600030101010101" pitchFamily="2" charset="-122"/>
                <a:cs typeface="Calibri" panose="020F0502020204030204" pitchFamily="34" charset="0"/>
                <a:hlinkClick r:id="rId6" action="ppaction://hlinkfile" tooltip=", 2012 #312"/>
              </a:rPr>
              <a:t>31</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GB" dirty="0">
              <a:latin typeface="Calibri" panose="020F0502020204030204" pitchFamily="34" charset="0"/>
              <a:ea typeface="Calibri" panose="020F0502020204030204" pitchFamily="34" charset="0"/>
              <a:cs typeface="Arial" panose="020B0604020202020204" pitchFamily="34" charset="0"/>
            </a:endParaRPr>
          </a:p>
          <a:p>
            <a:r>
              <a:rPr lang="en-GB" dirty="0">
                <a:latin typeface="Calibri" panose="020F0502020204030204" pitchFamily="34" charset="0"/>
                <a:ea typeface="Calibri" panose="020F0502020204030204" pitchFamily="34" charset="0"/>
              </a:rPr>
              <a:t>Inter-American Commission on Human Rights orders Guatemala to protect children and adults from abuses in psychiatric facility [website]. Washington (DC): Disability Rights International (DRI); 2012.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http://www.driadvocacy.org/inter-american-commission-on-human-rights-orders-guatemala-to-protect-children-and-adults-from-abuses-in-psychiatric-facility/</a:t>
            </a:r>
            <a:r>
              <a:rPr lang="en-GB" dirty="0">
                <a:latin typeface="Calibri" panose="020F0502020204030204" pitchFamily="34" charset="0"/>
                <a:ea typeface="Calibri" panose="020F0502020204030204" pitchFamily="34" charset="0"/>
              </a:rPr>
              <a:t>, accessed 16 February 2017).</a:t>
            </a:r>
            <a:endParaRPr lang="en-GB" b="1" i="1" dirty="0">
              <a:latin typeface="Calibri" panose="020F0502020204030204" pitchFamily="34" charset="0"/>
              <a:ea typeface="Calibri" panose="020F0502020204030204" pitchFamily="34" charset="0"/>
              <a:cs typeface="Arial" panose="020B0604020202020204" pitchFamily="34" charset="0"/>
            </a:endParaRPr>
          </a:p>
          <a:p>
            <a:endParaRPr lang="en-GB" b="1" i="1" dirty="0">
              <a:latin typeface="Calibri" panose="020F0502020204030204" pitchFamily="34" charset="0"/>
              <a:ea typeface="Calibri" panose="020F0502020204030204" pitchFamily="34" charset="0"/>
              <a:cs typeface="Arial" panose="020B0604020202020204" pitchFamily="34" charset="0"/>
            </a:endParaRPr>
          </a:p>
          <a:p>
            <a:r>
              <a:rPr lang="en-GB" b="1" i="1" dirty="0">
                <a:latin typeface="Calibri" panose="020F0502020204030204" pitchFamily="34" charset="0"/>
                <a:ea typeface="Calibri" panose="020F0502020204030204" pitchFamily="34" charset="0"/>
                <a:cs typeface="Arial" panose="020B0604020202020204" pitchFamily="34" charset="0"/>
              </a:rPr>
              <a:t>Tools for strategic litigation can be found in Annex 3, Section 3.13: Helpful tools for developing an advocacy campaign: Strategic litigation</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66</a:t>
            </a:fld>
            <a:endParaRPr lang="x-none"/>
          </a:p>
        </p:txBody>
      </p:sp>
    </p:spTree>
    <p:extLst>
      <p:ext uri="{BB962C8B-B14F-4D97-AF65-F5344CB8AC3E}">
        <p14:creationId xmlns:p14="http://schemas.microsoft.com/office/powerpoint/2010/main" val="2471849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315913"/>
            <a:ext cx="3922713" cy="2206625"/>
          </a:xfrm>
        </p:spPr>
      </p:sp>
      <p:sp>
        <p:nvSpPr>
          <p:cNvPr id="3" name="Notes Placeholder 2"/>
          <p:cNvSpPr>
            <a:spLocks noGrp="1"/>
          </p:cNvSpPr>
          <p:nvPr>
            <p:ph type="body" idx="1"/>
          </p:nvPr>
        </p:nvSpPr>
        <p:spPr>
          <a:xfrm>
            <a:off x="331434" y="2698252"/>
            <a:ext cx="6009025" cy="6743901"/>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a:t>
            </a:r>
          </a:p>
          <a:p>
            <a:pPr marL="0" indent="0">
              <a:buNone/>
            </a:pPr>
            <a:endParaRPr lang="en-US" b="1" dirty="0">
              <a:solidFill>
                <a:prstClr val="black"/>
              </a:solidFill>
            </a:endParaRPr>
          </a:p>
          <a:p>
            <a:pPr marL="0" indent="0">
              <a:buNone/>
            </a:pPr>
            <a:r>
              <a:rPr lang="en-US" b="1" dirty="0">
                <a:solidFill>
                  <a:prstClr val="black"/>
                </a:solidFill>
              </a:rPr>
              <a:t>Using international human rights instruments - 1</a:t>
            </a:r>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number of international standards, treaties and conventions have been put in place to ensure that the rights of all people – including persons with psychosocial, intellectual or cognitive disabilities –are upheld and respected.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Advocacy groups can play a vital role in promoting human rights by engaging directly with the international human rights system and the work of the different treaty monitoring bodies which are responsible for overseeing the implementation of their respective conventions.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Each United Nations convention has a human rights treaty body that is responsible for overseeing the implementation of conventions and treaties.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the Convention on the Rights of Persons with Disabilities is overseen by the Committee on the Rights of Persons with Disabilities.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Given the importance of the convention in setting out rights and obligations related to persons with disabilities, it can be useful for advocacy groups to engage with the work of this committee.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Governments that have ratified conventions and treaties agree to report every four to five years to the responsible treaty monitoring body on the steps that they have taken to implement the provisions of the convention. This is known as the “State reporting mechanism”.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Similar to this, advocacy groups can also submit reports (sometimes known as parallel or shadow reports) to the treaty monitoring body which will review these reports along with those submitted by a government.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 the basis of the reports submitted by both the state and the advocacy group, the treaty monitoring body will discuss the human rights situation with the government and subsequently issue its Concluding observations, which include recommendations on measures the government must take to improve its implementation of the convention or treaty.</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67</a:t>
            </a:fld>
            <a:endParaRPr lang="x-none"/>
          </a:p>
        </p:txBody>
      </p:sp>
    </p:spTree>
    <p:extLst>
      <p:ext uri="{BB962C8B-B14F-4D97-AF65-F5344CB8AC3E}">
        <p14:creationId xmlns:p14="http://schemas.microsoft.com/office/powerpoint/2010/main" val="4063417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404813"/>
            <a:ext cx="4973638" cy="2798762"/>
          </a:xfrm>
        </p:spPr>
      </p:sp>
      <p:sp>
        <p:nvSpPr>
          <p:cNvPr id="3" name="Notes Placeholder 2"/>
          <p:cNvSpPr>
            <a:spLocks noGrp="1"/>
          </p:cNvSpPr>
          <p:nvPr>
            <p:ph type="body" idx="1"/>
          </p:nvPr>
        </p:nvSpPr>
        <p:spPr>
          <a:xfrm>
            <a:off x="331711" y="3517559"/>
            <a:ext cx="5918684" cy="6017791"/>
          </a:xfrm>
        </p:spPr>
        <p:txBody>
          <a:bodyPr/>
          <a:lstStyle/>
          <a:p>
            <a:pPr marL="0" indent="0" algn="l">
              <a:buNone/>
            </a:pPr>
            <a:r>
              <a:rPr lang="en-GB" b="1" dirty="0">
                <a:solidFill>
                  <a:srgbClr val="0070C0"/>
                </a:solidFill>
                <a:ea typeface="SimSun" panose="02010600030101010101" pitchFamily="2" charset="-122"/>
                <a:cs typeface="Times New Roman" panose="02020603050405020304" pitchFamily="18" charset="0"/>
              </a:rPr>
              <a:t>Determine the activities and time frames </a:t>
            </a:r>
          </a:p>
          <a:p>
            <a:pPr marL="0" indent="0">
              <a:buNone/>
            </a:pPr>
            <a:endParaRPr lang="en-US" b="1" dirty="0">
              <a:solidFill>
                <a:prstClr val="black"/>
              </a:solidFill>
            </a:endParaRPr>
          </a:p>
          <a:p>
            <a:pPr marL="0" indent="0">
              <a:buNone/>
            </a:pPr>
            <a:r>
              <a:rPr lang="en-US" b="1" dirty="0">
                <a:solidFill>
                  <a:prstClr val="black"/>
                </a:solidFill>
              </a:rPr>
              <a:t>Using international human rights instruments - 2</a:t>
            </a:r>
            <a:endParaRPr lang="en-US" dirty="0"/>
          </a:p>
          <a:p>
            <a:pPr marL="0" indent="0" algn="just">
              <a:buFont typeface="Arial" panose="020B0604020202020204" pitchFamily="34" charset="0"/>
              <a:buNone/>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reports submitted by advocacy groups to the treaty monitoring body are important because they can offer a key opportunity to:</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Raise concerns and undertake advocacy at the international level.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the treaty monitoring body is seeing a full and accurate picture of the human rights situation in the country and not relying solely on reports by the government of the country.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Ensure that governments are being held accountable for issues that are important to the organization; thereby, creating increased pressure and sense of urgency to address these issues.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Work in coalition with other organizations with similar focuses and concerns.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Advocacy groups can also engage with another key </a:t>
            </a:r>
            <a:r>
              <a:rPr lang="en-US" dirty="0">
                <a:latin typeface="Calibri" panose="020F0502020204030204" pitchFamily="34" charset="0"/>
                <a:ea typeface="Calibri" panose="020F0502020204030204" pitchFamily="34" charset="0"/>
                <a:cs typeface="Arial" panose="020B0604020202020204" pitchFamily="34" charset="0"/>
              </a:rPr>
              <a:t>human rights mechanism within the United Nations system – the Human Rights Council.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Arial" panose="020B0604020202020204" pitchFamily="34" charset="0"/>
              </a:rPr>
              <a:t>The council has its own state reporting mechanism known as the </a:t>
            </a:r>
            <a:r>
              <a:rPr lang="en-GB" i="1" dirty="0">
                <a:latin typeface="Calibri" panose="020F0502020204030204" pitchFamily="34" charset="0"/>
                <a:ea typeface="Calibri" panose="020F0502020204030204" pitchFamily="34" charset="0"/>
                <a:cs typeface="Arial" panose="020B0604020202020204" pitchFamily="34" charset="0"/>
              </a:rPr>
              <a:t>Universal Periodic Review</a:t>
            </a:r>
            <a:r>
              <a:rPr lang="en-GB" dirty="0">
                <a:latin typeface="Calibri" panose="020F0502020204030204" pitchFamily="34" charset="0"/>
                <a:ea typeface="Calibri" panose="020F0502020204030204" pitchFamily="34" charset="0"/>
                <a:cs typeface="Arial" panose="020B0604020202020204" pitchFamily="34" charset="0"/>
              </a:rPr>
              <a:t>, which allows for the involvement of NGOs, organizations of persons with disabilities and other bodies.</a:t>
            </a:r>
          </a:p>
          <a:p>
            <a:pPr marL="171450" indent="-171450">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 Similar opportunities and mechanisms also exist within the regional human rights systems, including the African, Inter-American and European human rights mechanisms</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68</a:t>
            </a:fld>
            <a:endParaRPr lang="x-none"/>
          </a:p>
        </p:txBody>
      </p:sp>
    </p:spTree>
    <p:extLst>
      <p:ext uri="{BB962C8B-B14F-4D97-AF65-F5344CB8AC3E}">
        <p14:creationId xmlns:p14="http://schemas.microsoft.com/office/powerpoint/2010/main" val="21221673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2863" y="363538"/>
            <a:ext cx="4665662" cy="2625725"/>
          </a:xfrm>
        </p:spPr>
      </p:sp>
      <p:sp>
        <p:nvSpPr>
          <p:cNvPr id="3" name="Notes Placeholder 2"/>
          <p:cNvSpPr>
            <a:spLocks noGrp="1"/>
          </p:cNvSpPr>
          <p:nvPr>
            <p:ph type="body" idx="1"/>
          </p:nvPr>
        </p:nvSpPr>
        <p:spPr>
          <a:xfrm>
            <a:off x="345843" y="3143817"/>
            <a:ext cx="6153127" cy="6298336"/>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12</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using human rights mechanisms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Using human rights instruments for advocacy </a:t>
            </a: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s</a:t>
            </a:r>
            <a:r>
              <a:rPr lang="en-GB" dirty="0">
                <a:latin typeface="Calibri" panose="020F0502020204030204" pitchFamily="34" charset="0"/>
                <a:ea typeface="SimSun" panose="02010600030101010101" pitchFamily="2" charset="-122"/>
                <a:cs typeface="Calibri" panose="020F0502020204030204" pitchFamily="34" charset="0"/>
              </a:rPr>
              <a:t>hadow report on the implementation of the CRPD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12 #313">
                  <a:extLst>
                    <a:ext uri="{A12FA001-AC4F-418D-AE19-62706E023703}">
                      <ahyp:hlinkClr xmlns:ahyp="http://schemas.microsoft.com/office/drawing/2018/hyperlinkcolor" val="tx"/>
                    </a:ext>
                  </a:extLst>
                </a:hlinkClick>
              </a:rPr>
              <a:t>32</a:t>
            </a:r>
            <a:r>
              <a:rPr lang="en-GB" i="1" dirty="0">
                <a:latin typeface="Calibri" panose="020F0502020204030204" pitchFamily="34" charset="0"/>
                <a:ea typeface="SimSun" panose="02010600030101010101" pitchFamily="2" charset="-122"/>
                <a:cs typeface="Calibri" panose="020F0502020204030204" pitchFamily="34" charset="0"/>
              </a:rPr>
              <a:t>)</a:t>
            </a:r>
          </a:p>
          <a:p>
            <a:pPr algn="just"/>
            <a:endParaRPr lang="en-GB" i="1"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Calibri" panose="020F0502020204030204" pitchFamily="34" charset="0"/>
              </a:rPr>
              <a:t>Civil society report to the United Nations Committee on the Rights of Persons with Disabilities [online publication]. Australia: Disability Rights Now (DRN); 2012.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http://tbinternet.ohchr.org/_layouts/treatybodyexternal/SessionDetails1.aspx?SessionID=773&amp;Lang=en</a:t>
            </a:r>
            <a:r>
              <a:rPr lang="en-GB" dirty="0">
                <a:latin typeface="Calibri" panose="020F0502020204030204" pitchFamily="34" charset="0"/>
                <a:ea typeface="Calibri" panose="020F0502020204030204" pitchFamily="34" charset="0"/>
              </a:rPr>
              <a:t>, accessed 16 February 2017).</a:t>
            </a:r>
            <a:endParaRPr lang="en-GB" i="1"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2: International advocacy of a coalition of Haitian disabled persons’ organizations to the CRPD Committee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5" action="ppaction://hlinkfile" tooltip=", 2017 #478">
                  <a:extLst>
                    <a:ext uri="{A12FA001-AC4F-418D-AE19-62706E023703}">
                      <ahyp:hlinkClr xmlns:ahyp="http://schemas.microsoft.com/office/drawing/2018/hyperlinkcolor" val="tx"/>
                    </a:ext>
                  </a:extLst>
                </a:hlinkClick>
              </a:rPr>
              <a:t>33</a:t>
            </a:r>
            <a:r>
              <a:rPr lang="en-GB" b="1" i="1" dirty="0">
                <a:latin typeface="Calibri" panose="020F0502020204030204" pitchFamily="34" charset="0"/>
                <a:ea typeface="SimSun" panose="02010600030101010101" pitchFamily="2" charset="-122"/>
                <a:cs typeface="Calibri" panose="020F0502020204030204" pitchFamily="34" charset="0"/>
              </a:rPr>
              <a:t>)</a:t>
            </a:r>
          </a:p>
          <a:p>
            <a:pPr algn="just"/>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Calibri" panose="020F0502020204030204" pitchFamily="34" charset="0"/>
              </a:rPr>
              <a:t>Haitian DPOs dialogue with CRPD Committee [web page]. Boston (MA): Disability Rights Fund; 2017.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http://disabilityrightsfund.org/our-impact/our-stories-of-change/haitian-dpos-dialogue-crpd-committee</a:t>
            </a:r>
            <a:r>
              <a:rPr lang="en-GB" dirty="0">
                <a:latin typeface="Calibri" panose="020F0502020204030204" pitchFamily="34" charset="0"/>
                <a:ea typeface="Calibri" panose="020F0502020204030204" pitchFamily="34" charset="0"/>
              </a:rPr>
              <a:t>, accessed 20 November 2018).</a:t>
            </a:r>
            <a:endParaRPr lang="en-GB" b="1" i="1" dirty="0">
              <a:latin typeface="Calibri" panose="020F0502020204030204" pitchFamily="34" charset="0"/>
              <a:ea typeface="SimSun" panose="02010600030101010101" pitchFamily="2" charset="-122"/>
              <a:cs typeface="Calibri" panose="020F0502020204030204" pitchFamily="34" charset="0"/>
            </a:endParaRPr>
          </a:p>
          <a:p>
            <a:pPr algn="just"/>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To check the alternative report on Haiti,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7">
                  <a:extLst>
                    <a:ext uri="{A12FA001-AC4F-418D-AE19-62706E023703}">
                      <ahyp:hlinkClr xmlns:ahyp="http://schemas.microsoft.com/office/drawing/2018/hyperlinkcolor" val="tx"/>
                    </a:ext>
                  </a:extLst>
                </a:hlinkClick>
              </a:rPr>
              <a:t>http://tbinternet.ohchr.org/_layouts/treatybodyexternal/Download.aspx?symbolno=INT%2fCRPD%2fICO%2fHTI%2f27387&amp;Lang=en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Calibri" panose="020F0502020204030204" pitchFamily="34" charset="0"/>
                <a:cs typeface="Arial" panose="020B0604020202020204" pitchFamily="34" charset="0"/>
              </a:rPr>
              <a:t>To check all State reports, see: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http://tbinternet.ohchr.org/_layouts/treatybodyexternal/SessionDetails1.aspx?SessionID=1204&amp;Lang=en</a:t>
            </a:r>
            <a:r>
              <a:rPr lang="en-GB" dirty="0">
                <a:latin typeface="Calibri" panose="020F0502020204030204" pitchFamily="34" charset="0"/>
                <a:ea typeface="Calibri" panose="020F0502020204030204" pitchFamily="34" charset="0"/>
                <a:cs typeface="Arial" panose="020B0604020202020204" pitchFamily="34" charset="0"/>
              </a:rPr>
              <a:t>. </a:t>
            </a:r>
          </a:p>
          <a:p>
            <a:endParaRPr lang="en-GB" dirty="0">
              <a:latin typeface="Calibri" panose="020F0502020204030204" pitchFamily="34" charset="0"/>
              <a:cs typeface="Arial" panose="020B0604020202020204" pitchFamily="34" charset="0"/>
            </a:endParaRPr>
          </a:p>
          <a:p>
            <a:r>
              <a:rPr lang="en-GB" b="1" i="1" dirty="0">
                <a:latin typeface="Calibri" panose="020F0502020204030204" pitchFamily="34" charset="0"/>
                <a:ea typeface="Calibri" panose="020F0502020204030204" pitchFamily="34" charset="0"/>
                <a:cs typeface="Arial" panose="020B0604020202020204" pitchFamily="34" charset="0"/>
              </a:rPr>
              <a:t>Tools for implementing activities can be found in Annex 3, Section 3.14: Helpful tools for developing an advocacy campaign: Implementing activities</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69</a:t>
            </a:fld>
            <a:endParaRPr lang="x-none"/>
          </a:p>
        </p:txBody>
      </p:sp>
    </p:spTree>
    <p:extLst>
      <p:ext uri="{BB962C8B-B14F-4D97-AF65-F5344CB8AC3E}">
        <p14:creationId xmlns:p14="http://schemas.microsoft.com/office/powerpoint/2010/main" val="24748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685800"/>
            <a:ext cx="5961063" cy="33543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4026B6-B2B5-46C7-A32C-FE888EB50862}" type="slidenum">
              <a:rPr lang="x-none" smtClean="0"/>
              <a:t>7</a:t>
            </a:fld>
            <a:endParaRPr lang="x-none"/>
          </a:p>
        </p:txBody>
      </p:sp>
    </p:spTree>
    <p:extLst>
      <p:ext uri="{BB962C8B-B14F-4D97-AF65-F5344CB8AC3E}">
        <p14:creationId xmlns:p14="http://schemas.microsoft.com/office/powerpoint/2010/main" val="12186296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390525"/>
            <a:ext cx="5961062" cy="3354388"/>
          </a:xfrm>
        </p:spPr>
      </p:sp>
      <p:sp>
        <p:nvSpPr>
          <p:cNvPr id="3" name="Notes Placeholder 2"/>
          <p:cNvSpPr>
            <a:spLocks noGrp="1"/>
          </p:cNvSpPr>
          <p:nvPr>
            <p:ph type="body" idx="1"/>
          </p:nvPr>
        </p:nvSpPr>
        <p:spPr>
          <a:xfrm>
            <a:off x="680879" y="3960591"/>
            <a:ext cx="5447030" cy="4737718"/>
          </a:xfrm>
        </p:spPr>
        <p:txBody>
          <a:bodyPr/>
          <a:lstStyle/>
          <a:p>
            <a:pPr algn="just"/>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Develop key messages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activities, targets and indicators have been identified, it is time to develop the key messages that will be contained within a campaign’s activities.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International NGO Training and Research Centre (2008) (</a:t>
            </a:r>
            <a:r>
              <a:rPr lang="en-GB"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Coulby, 2008 #314">
                  <a:extLst>
                    <a:ext uri="{A12FA001-AC4F-418D-AE19-62706E023703}">
                      <ahyp:hlinkClr xmlns:ahyp="http://schemas.microsoft.com/office/drawing/2018/hyperlinkcolor" val="tx"/>
                    </a:ext>
                  </a:extLst>
                </a:hlinkClick>
              </a:rPr>
              <a:t>34</a:t>
            </a:r>
            <a:r>
              <a:rPr lang="en-GB" dirty="0">
                <a:latin typeface="Calibri" panose="020F0502020204030204" pitchFamily="34" charset="0"/>
                <a:ea typeface="SimSun" panose="02010600030101010101" pitchFamily="2" charset="-122"/>
                <a:cs typeface="Calibri" panose="020F0502020204030204" pitchFamily="34" charset="0"/>
              </a:rPr>
              <a:t>) defines an advocacy message as “a concise and persuasive statement about your advocacy objective that captures: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you want to achieve;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why you want to achieve it (including the positive or negative consequences of no action);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you propose to achieve it; and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action you want taken by the audience.”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Keep in mind that key messages may be different for different audiences and may be delivered in a variety of forms according to the needs of that specific target audience (e.g. written, verbal, visual, auditory and other media).</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70</a:t>
            </a:fld>
            <a:endParaRPr lang="x-none"/>
          </a:p>
        </p:txBody>
      </p:sp>
    </p:spTree>
    <p:extLst>
      <p:ext uri="{BB962C8B-B14F-4D97-AF65-F5344CB8AC3E}">
        <p14:creationId xmlns:p14="http://schemas.microsoft.com/office/powerpoint/2010/main" val="17675381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276225"/>
            <a:ext cx="4400550" cy="2476500"/>
          </a:xfrm>
        </p:spPr>
      </p:sp>
      <p:sp>
        <p:nvSpPr>
          <p:cNvPr id="3" name="Notes Placeholder 2"/>
          <p:cNvSpPr>
            <a:spLocks noGrp="1"/>
          </p:cNvSpPr>
          <p:nvPr>
            <p:ph type="body" idx="1"/>
          </p:nvPr>
        </p:nvSpPr>
        <p:spPr>
          <a:xfrm>
            <a:off x="680879" y="3269035"/>
            <a:ext cx="5447030" cy="5429275"/>
          </a:xfrm>
        </p:spPr>
        <p:txBody>
          <a:bodyPr/>
          <a:lstStyle/>
          <a:p>
            <a:pPr algn="just"/>
            <a:r>
              <a:rPr lang="en-US" b="1" dirty="0">
                <a:latin typeface="Calibri" panose="020F0502020204030204" pitchFamily="34" charset="0"/>
                <a:ea typeface="SimSun" panose="02010600030101010101" pitchFamily="2" charset="-122"/>
                <a:cs typeface="Calibri" panose="020F0502020204030204" pitchFamily="34" charset="0"/>
              </a:rPr>
              <a:t>HANDOUT 13 (1) AND (2)</a:t>
            </a:r>
            <a:endParaRPr lang="en-GB" b="1" dirty="0">
              <a:latin typeface="Calibri" panose="020F0502020204030204" pitchFamily="34" charset="0"/>
              <a:ea typeface="SimSun" panose="02010600030101010101" pitchFamily="2" charset="-122"/>
              <a:cs typeface="Calibri" panose="020F0502020204030204" pitchFamily="34" charset="0"/>
            </a:endParaRPr>
          </a:p>
          <a:p>
            <a:pPr algn="just"/>
            <a:endParaRPr lang="en-GB" b="1"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Examples of key messages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Example 1: CBM</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b="1" dirty="0">
                <a:latin typeface="Calibri" panose="020F0502020204030204" pitchFamily="34" charset="0"/>
                <a:ea typeface="SimSun" panose="02010600030101010101" pitchFamily="2" charset="-122"/>
                <a:cs typeface="Calibri" panose="020F0502020204030204" pitchFamily="34" charset="0"/>
              </a:rPr>
              <a:t>uses </a:t>
            </a:r>
            <a:r>
              <a:rPr lang="en" dirty="0">
                <a:latin typeface="Calibri" panose="020F0502020204030204" pitchFamily="34" charset="0"/>
                <a:ea typeface="SimSun" panose="02010600030101010101" pitchFamily="2" charset="-122"/>
                <a:cs typeface="Calibri" panose="020F0502020204030204" pitchFamily="34" charset="0"/>
              </a:rPr>
              <a:t>CRPD and Sustainable Development Goals infographic</a:t>
            </a:r>
            <a:r>
              <a:rPr lang="en" i="1" dirty="0">
                <a:latin typeface="Calibri" panose="020F0502020204030204" pitchFamily="34" charset="0"/>
                <a:ea typeface="SimSun" panose="02010600030101010101" pitchFamily="2" charset="-122"/>
                <a:cs typeface="Calibri" panose="020F0502020204030204" pitchFamily="34" charset="0"/>
              </a:rPr>
              <a:t> (</a:t>
            </a:r>
            <a:r>
              <a:rPr lang="en" i="1" dirty="0">
                <a:latin typeface="Calibri" panose="020F0502020204030204" pitchFamily="34" charset="0"/>
                <a:ea typeface="SimSun" panose="02010600030101010101" pitchFamily="2" charset="-122"/>
                <a:cs typeface="Calibri" panose="020F0502020204030204" pitchFamily="34" charset="0"/>
                <a:hlinkClick r:id="rId3" action="ppaction://hlinkfile" tooltip=", 2016 #315">
                  <a:extLst>
                    <a:ext uri="{A12FA001-AC4F-418D-AE19-62706E023703}">
                      <ahyp:hlinkClr xmlns:ahyp="http://schemas.microsoft.com/office/drawing/2018/hyperlinkcolor" val="tx"/>
                    </a:ext>
                  </a:extLst>
                </a:hlinkClick>
              </a:rPr>
              <a:t>35</a:t>
            </a:r>
            <a:r>
              <a:rPr lang="en" i="1" dirty="0">
                <a:latin typeface="Calibri" panose="020F0502020204030204" pitchFamily="34" charset="0"/>
                <a:ea typeface="SimSun" panose="02010600030101010101" pitchFamily="2" charset="-122"/>
                <a:cs typeface="Calibri" panose="020F0502020204030204" pitchFamily="34" charset="0"/>
              </a:rPr>
              <a:t>)</a:t>
            </a:r>
            <a:endParaRPr lang="x-none" i="1"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New resources on Agenda 2030 and the CRPD [website]. </a:t>
            </a:r>
            <a:r>
              <a:rPr lang="en-GB" dirty="0" err="1">
                <a:latin typeface="Calibri" panose="020F0502020204030204" pitchFamily="34" charset="0"/>
                <a:ea typeface="Calibri" panose="020F0502020204030204" pitchFamily="34" charset="0"/>
              </a:rPr>
              <a:t>Bensheim</a:t>
            </a:r>
            <a:r>
              <a:rPr lang="en-GB" dirty="0">
                <a:latin typeface="Calibri" panose="020F0502020204030204" pitchFamily="34" charset="0"/>
                <a:ea typeface="Calibri" panose="020F0502020204030204" pitchFamily="34" charset="0"/>
              </a:rPr>
              <a:t>: CBM International; 2016.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http://www.cbm.org/New-resources-on-Agenda-2030-and-the-CRPD-501728.php</a:t>
            </a:r>
            <a:r>
              <a:rPr lang="en-GB" dirty="0">
                <a:latin typeface="Calibri" panose="020F0502020204030204" pitchFamily="34" charset="0"/>
                <a:ea typeface="Calibri" panose="020F0502020204030204" pitchFamily="34" charset="0"/>
              </a:rPr>
              <a:t>, accessed 16 February 2017).</a:t>
            </a:r>
            <a:endParaRPr lang="en-US" dirty="0"/>
          </a:p>
          <a:p>
            <a:endParaRPr lang="en-US" dirty="0"/>
          </a:p>
          <a:p>
            <a:pPr algn="just"/>
            <a:r>
              <a:rPr lang="en-GB" b="1" dirty="0">
                <a:latin typeface="Calibri" panose="020F0502020204030204" pitchFamily="34" charset="0"/>
                <a:ea typeface="SimSun" panose="02010600030101010101" pitchFamily="2" charset="-122"/>
                <a:cs typeface="Calibri" panose="020F0502020204030204" pitchFamily="34" charset="0"/>
              </a:rPr>
              <a:t>Example 2: </a:t>
            </a:r>
            <a:r>
              <a:rPr lang="en-GB" b="1" dirty="0" err="1">
                <a:latin typeface="Calibri" panose="020F0502020204030204" pitchFamily="34" charset="0"/>
                <a:ea typeface="SimSun" panose="02010600030101010101" pitchFamily="2" charset="-122"/>
                <a:cs typeface="Calibri" panose="020F0502020204030204" pitchFamily="34" charset="0"/>
              </a:rPr>
              <a:t>QualityRights</a:t>
            </a:r>
            <a:r>
              <a:rPr lang="en-GB" b="1" dirty="0">
                <a:latin typeface="Calibri" panose="020F0502020204030204" pitchFamily="34" charset="0"/>
                <a:ea typeface="SimSun" panose="02010600030101010101" pitchFamily="2" charset="-122"/>
                <a:cs typeface="Calibri" panose="020F0502020204030204" pitchFamily="34" charset="0"/>
              </a:rPr>
              <a:t> Gujarat, India </a:t>
            </a:r>
            <a:r>
              <a:rPr lang="en-GB" b="1" i="1" dirty="0">
                <a:latin typeface="Calibri" panose="020F0502020204030204" pitchFamily="34" charset="0"/>
                <a:ea typeface="SimSun" panose="02010600030101010101" pitchFamily="2" charset="-122"/>
                <a:cs typeface="Calibri" panose="020F0502020204030204" pitchFamily="34" charset="0"/>
              </a:rPr>
              <a:t>(</a:t>
            </a:r>
            <a:r>
              <a:rPr lang="en-GB" b="1" i="1" dirty="0">
                <a:latin typeface="Calibri" panose="020F0502020204030204" pitchFamily="34" charset="0"/>
                <a:ea typeface="SimSun" panose="02010600030101010101" pitchFamily="2" charset="-122"/>
                <a:cs typeface="Calibri" panose="020F0502020204030204" pitchFamily="34" charset="0"/>
                <a:hlinkClick r:id="rId5" action="ppaction://hlinkfile" tooltip=", 2015 #316">
                  <a:extLst>
                    <a:ext uri="{A12FA001-AC4F-418D-AE19-62706E023703}">
                      <ahyp:hlinkClr xmlns:ahyp="http://schemas.microsoft.com/office/drawing/2018/hyperlinkcolor" val="tx"/>
                    </a:ext>
                  </a:extLst>
                </a:hlinkClick>
              </a:rPr>
              <a:t>36</a:t>
            </a:r>
            <a:r>
              <a:rPr lang="en-GB" b="1" i="1"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rPr>
              <a:t>Quality Rights </a:t>
            </a:r>
            <a:r>
              <a:rPr lang="en-GB" dirty="0" err="1">
                <a:latin typeface="Calibri" panose="020F0502020204030204" pitchFamily="34" charset="0"/>
                <a:ea typeface="Calibri" panose="020F0502020204030204" pitchFamily="34" charset="0"/>
              </a:rPr>
              <a:t>Gujurat</a:t>
            </a:r>
            <a:r>
              <a:rPr lang="en-GB" dirty="0">
                <a:latin typeface="Calibri" panose="020F0502020204030204" pitchFamily="34" charset="0"/>
                <a:ea typeface="Calibri" panose="020F0502020204030204" pitchFamily="34" charset="0"/>
              </a:rPr>
              <a:t>. Geneva: World Health Organization Newsletter; 2015. (</a:t>
            </a:r>
            <a:r>
              <a:rPr lang="en-GB" dirty="0">
                <a:latin typeface="Calibri" panose="020F0502020204030204" pitchFamily="34" charset="0"/>
                <a:ea typeface="Calibri" panose="020F0502020204030204" pitchFamily="34" charset="0"/>
                <a:hlinkClick r:id="rId6"/>
              </a:rPr>
              <a:t>https://qualityrightsgujarat.wordpress.com/about/</a:t>
            </a:r>
            <a:r>
              <a:rPr lang="en-GB" dirty="0">
                <a:latin typeface="Calibri" panose="020F0502020204030204" pitchFamily="34" charset="0"/>
                <a:ea typeface="Calibri" panose="020F0502020204030204" pitchFamily="34" charset="0"/>
              </a:rPr>
              <a:t>, accessed 12 February 2019).</a:t>
            </a:r>
          </a:p>
          <a:p>
            <a:endParaRPr lang="en-GB" dirty="0">
              <a:latin typeface="Calibri" panose="020F0502020204030204" pitchFamily="34" charset="0"/>
            </a:endParaRPr>
          </a:p>
          <a:p>
            <a:endParaRPr lang="en-US" dirty="0"/>
          </a:p>
          <a:p>
            <a:r>
              <a:rPr lang="en-GB" dirty="0">
                <a:latin typeface="Calibri" panose="020F0502020204030204" pitchFamily="34" charset="0"/>
                <a:ea typeface="Calibri" panose="020F0502020204030204" pitchFamily="34" charset="0"/>
                <a:cs typeface="Arial" panose="020B0604020202020204" pitchFamily="34" charset="0"/>
              </a:rPr>
              <a:t>Also see: </a:t>
            </a:r>
            <a:r>
              <a:rPr lang="en-GB" u="sng" dirty="0">
                <a:solidFill>
                  <a:srgbClr val="0000FF"/>
                </a:solidFill>
                <a:latin typeface="Calibri" panose="020F050202020403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http://www.who.int/mental_health/policy/quality_rights/en</a:t>
            </a:r>
            <a:r>
              <a:rPr lang="en-GB" dirty="0">
                <a:latin typeface="Calibri" panose="020F0502020204030204" pitchFamily="34" charset="0"/>
                <a:ea typeface="Calibri" panose="020F0502020204030204" pitchFamily="34" charset="0"/>
                <a:cs typeface="Arial" panose="020B0604020202020204" pitchFamily="34" charset="0"/>
              </a:rPr>
              <a:t>.</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71</a:t>
            </a:fld>
            <a:endParaRPr lang="x-none"/>
          </a:p>
        </p:txBody>
      </p:sp>
    </p:spTree>
    <p:extLst>
      <p:ext uri="{BB962C8B-B14F-4D97-AF65-F5344CB8AC3E}">
        <p14:creationId xmlns:p14="http://schemas.microsoft.com/office/powerpoint/2010/main" val="15530146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374650"/>
            <a:ext cx="5541962" cy="3117850"/>
          </a:xfrm>
        </p:spPr>
      </p:sp>
      <p:sp>
        <p:nvSpPr>
          <p:cNvPr id="3" name="Notes Placeholder 2"/>
          <p:cNvSpPr>
            <a:spLocks noGrp="1"/>
          </p:cNvSpPr>
          <p:nvPr>
            <p:ph type="body" idx="1"/>
          </p:nvPr>
        </p:nvSpPr>
        <p:spPr>
          <a:xfrm>
            <a:off x="680879" y="3632262"/>
            <a:ext cx="5673990" cy="5204117"/>
          </a:xfrm>
        </p:spPr>
        <p:txBody>
          <a:bodyPr/>
          <a:lstStyle/>
          <a:p>
            <a:pPr algn="just">
              <a:spcAft>
                <a:spcPts val="600"/>
              </a:spcAft>
            </a:pPr>
            <a:r>
              <a:rPr lang="en-GB" b="1" dirty="0">
                <a:solidFill>
                  <a:srgbClr val="4F81BD"/>
                </a:solidFill>
                <a:latin typeface="Calibri" panose="020F0502020204030204" pitchFamily="34" charset="0"/>
                <a:ea typeface="SimSun" panose="02010600030101010101" pitchFamily="2" charset="-122"/>
                <a:cs typeface="Calibri" panose="020F0502020204030204" pitchFamily="34" charset="0"/>
              </a:rPr>
              <a:t>Develop key messages </a:t>
            </a:r>
            <a:endParaRPr lang="x-none"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Personal stories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powerful component of any message can be the telling of personal stories.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These can be an effective way of making the public aware of the challenges encountered by people with psychosocial, intellectual or cognitive disabilities and/or their families and care partners.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Personal stories can be incorporated into different forums and can be an influential part of any campaign activity.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example, personal stories can be written down, published in the media or on websites, or filmed; hence, the stories can be shared through organized talks or panels, readings or movie screenings.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Finding creative ways to incorporate personal stories into key messages of advocacy campaigns is a way to capture the attention of target audiences.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When including personal stories, it is important to make sure that: </a:t>
            </a:r>
            <a:endParaRPr lang="x-none" dirty="0">
              <a:latin typeface="Calibri" panose="020F0502020204030204" pitchFamily="34" charset="0"/>
              <a:ea typeface="SimSun" panose="02010600030101010101" pitchFamily="2" charset="-122"/>
              <a:cs typeface="Calibri" panose="020F0502020204030204" pitchFamily="34" charset="0"/>
            </a:endParaRPr>
          </a:p>
          <a:p>
            <a:pPr marL="6286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person who is the subject of the story has given consent for the story to be told.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628650" marR="0" lvl="0" indent="-342900">
              <a:spcBef>
                <a:spcPts val="0"/>
              </a:spcBef>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People’s names are kept anonymous and non-identifiable, where applicable.</a:t>
            </a:r>
          </a:p>
          <a:p>
            <a:pPr marL="628650" marR="0" lvl="0" indent="-342900">
              <a:spcBef>
                <a:spcPts val="0"/>
              </a:spcBef>
              <a:spcAft>
                <a:spcPts val="600"/>
              </a:spcAft>
              <a:buFont typeface="Wingdings" panose="05000000000000000000" pitchFamily="2" charset="2"/>
              <a:buChar char="Ø"/>
            </a:pPr>
            <a:r>
              <a:rPr lang="en-GB" dirty="0">
                <a:latin typeface="Calibri" panose="020F0502020204030204" pitchFamily="34" charset="0"/>
                <a:ea typeface="Calibri" panose="020F0502020204030204" pitchFamily="34" charset="0"/>
                <a:cs typeface="Arial" panose="020B0604020202020204" pitchFamily="34" charset="0"/>
              </a:rPr>
              <a:t>The key message or theme of the story is clear and obvious</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72</a:t>
            </a:fld>
            <a:endParaRPr lang="x-none"/>
          </a:p>
        </p:txBody>
      </p:sp>
    </p:spTree>
    <p:extLst>
      <p:ext uri="{BB962C8B-B14F-4D97-AF65-F5344CB8AC3E}">
        <p14:creationId xmlns:p14="http://schemas.microsoft.com/office/powerpoint/2010/main" val="11712254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268288"/>
            <a:ext cx="5962650" cy="3354387"/>
          </a:xfrm>
        </p:spPr>
      </p:sp>
      <p:sp>
        <p:nvSpPr>
          <p:cNvPr id="3" name="Notes Placeholder 2"/>
          <p:cNvSpPr>
            <a:spLocks noGrp="1"/>
          </p:cNvSpPr>
          <p:nvPr>
            <p:ph type="body" idx="1"/>
          </p:nvPr>
        </p:nvSpPr>
        <p:spPr>
          <a:xfrm>
            <a:off x="680878" y="3995488"/>
            <a:ext cx="5746040" cy="5188033"/>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Calibri Light" panose="020F0302020204030204"/>
              </a:rPr>
              <a:t>HANDOUT 14 (1), (2) AND (3).</a:t>
            </a: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endParaRPr lang="en-GB" b="1" dirty="0">
              <a:latin typeface="Calibri" panose="020F0502020204030204" pitchFamily="34" charset="0"/>
              <a:ea typeface="Times New Roman" panose="02020603050405020304" pitchFamily="18" charset="0"/>
              <a:cs typeface="Calibri" panose="020F0502020204030204" pitchFamily="34" charset="0"/>
            </a:endParaRPr>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1: Dementia: My new world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latin typeface="Calibri" panose="020F0502020204030204" pitchFamily="34" charset="0"/>
                <a:ea typeface="Times New Roman" panose="02020603050405020304" pitchFamily="18" charset="0"/>
                <a:cs typeface="Calibri" panose="020F0502020204030204" pitchFamily="34" charset="0"/>
                <a:hlinkClick r:id="rId3" action="ppaction://hlinkfile" tooltip="Swaffer, 2014 #317"/>
              </a:rPr>
              <a:t>37</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pPr marR="0" indent="7938">
              <a:lnSpc>
                <a:spcPct val="113000"/>
              </a:lnSpc>
              <a:spcBef>
                <a:spcPts val="0"/>
              </a:spcBef>
              <a:spcAft>
                <a:spcPts val="600"/>
              </a:spcAft>
            </a:pPr>
            <a:r>
              <a:rPr lang="en-GB" dirty="0" err="1">
                <a:latin typeface="Calibri" panose="020F0502020204030204" pitchFamily="34" charset="0"/>
                <a:ea typeface="Calibri" panose="020F0502020204030204" pitchFamily="34" charset="0"/>
                <a:cs typeface="Calibri" panose="020F0502020204030204" pitchFamily="34" charset="0"/>
              </a:rPr>
              <a:t>Swaffer</a:t>
            </a:r>
            <a:r>
              <a:rPr lang="en-GB" dirty="0">
                <a:latin typeface="Calibri" panose="020F0502020204030204" pitchFamily="34" charset="0"/>
                <a:ea typeface="Calibri" panose="020F0502020204030204" pitchFamily="34" charset="0"/>
                <a:cs typeface="Calibri" panose="020F0502020204030204" pitchFamily="34" charset="0"/>
              </a:rPr>
              <a:t> K. Dementia: my new world [website]. Ankeny (IA): Dementia Alliance International (DAI);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http://www.dementiaallianceinternational.org/dementia-new-world-kate-swaffer/</a:t>
            </a:r>
            <a:r>
              <a:rPr lang="en-GB" dirty="0">
                <a:latin typeface="Calibri" panose="020F0502020204030204" pitchFamily="34" charset="0"/>
                <a:ea typeface="Calibri" panose="020F0502020204030204" pitchFamily="34" charset="0"/>
                <a:cs typeface="Calibri" panose="020F0502020204030204" pitchFamily="34" charset="0"/>
              </a:rPr>
              <a:t>, accessed 16 February 2017).</a:t>
            </a:r>
            <a:endParaRPr lang="en-US" dirty="0"/>
          </a:p>
          <a:p>
            <a:pPr algn="just">
              <a:spcBef>
                <a:spcPts val="1000"/>
              </a:spcBef>
            </a:pPr>
            <a:r>
              <a:rPr lang="en-GB" b="1" dirty="0">
                <a:latin typeface="Calibri" panose="020F0502020204030204" pitchFamily="34" charset="0"/>
                <a:ea typeface="Times New Roman" panose="02020603050405020304" pitchFamily="18" charset="0"/>
                <a:cs typeface="Calibri" panose="020F0502020204030204" pitchFamily="34" charset="0"/>
              </a:rPr>
              <a:t>Example 2: The Right to Legal Capacity in Kenya: </a:t>
            </a:r>
            <a:r>
              <a:rPr lang="en-GB" b="1" dirty="0" err="1">
                <a:latin typeface="Calibri" panose="020F0502020204030204" pitchFamily="34" charset="0"/>
                <a:ea typeface="Times New Roman" panose="02020603050405020304" pitchFamily="18" charset="0"/>
                <a:cs typeface="Calibri" panose="020F0502020204030204" pitchFamily="34" charset="0"/>
              </a:rPr>
              <a:t>Atieno’s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latin typeface="Calibri" panose="020F0502020204030204" pitchFamily="34" charset="0"/>
                <a:ea typeface="Times New Roman" panose="02020603050405020304" pitchFamily="18" charset="0"/>
                <a:cs typeface="Calibri" panose="020F0502020204030204" pitchFamily="34" charset="0"/>
                <a:hlinkClick r:id="rId5" action="ppaction://hlinkfile" tooltip=", 2014 #318"/>
              </a:rPr>
              <a:t>38</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Calibri" panose="020F0502020204030204" pitchFamily="34" charset="0"/>
              </a:rPr>
              <a:t>Kenya – Right to legal capacity [website]. Budapest: Mental Disability Advocacy Centre (MDAC); 2014.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http://mdac.info/en/kenya</a:t>
            </a:r>
            <a:r>
              <a:rPr lang="en-GB" dirty="0">
                <a:latin typeface="Calibri" panose="020F0502020204030204" pitchFamily="34" charset="0"/>
                <a:ea typeface="Calibri" panose="020F0502020204030204" pitchFamily="34" charset="0"/>
              </a:rPr>
              <a:t>, accessed 16 February 2017).</a:t>
            </a:r>
            <a:endParaRPr lang="en-US" dirty="0"/>
          </a:p>
          <a:p>
            <a:pPr algn="just">
              <a:spcBef>
                <a:spcPts val="1000"/>
              </a:spcBef>
            </a:pPr>
            <a:r>
              <a:rPr lang="en-GB" b="1" dirty="0">
                <a:latin typeface="Calibri" panose="020F0502020204030204" pitchFamily="34" charset="0"/>
                <a:ea typeface="Times New Roman" panose="02020603050405020304" pitchFamily="18" charset="0"/>
                <a:cs typeface="Calibri" panose="020F0502020204030204" pitchFamily="34" charset="0"/>
              </a:rPr>
              <a:t>Example 3: </a:t>
            </a:r>
            <a:r>
              <a:rPr lang="en-GB" b="1" dirty="0" err="1">
                <a:latin typeface="Calibri" panose="020F0502020204030204" pitchFamily="34" charset="0"/>
                <a:ea typeface="Times New Roman" panose="02020603050405020304" pitchFamily="18" charset="0"/>
                <a:cs typeface="Calibri" panose="020F0502020204030204" pitchFamily="34" charset="0"/>
              </a:rPr>
              <a:t>MindFreedom</a:t>
            </a:r>
            <a:r>
              <a:rPr lang="en-GB" b="1" dirty="0">
                <a:latin typeface="Calibri" panose="020F0502020204030204" pitchFamily="34" charset="0"/>
                <a:ea typeface="Times New Roman" panose="02020603050405020304" pitchFamily="18" charset="0"/>
                <a:cs typeface="Calibri" panose="020F0502020204030204" pitchFamily="34" charset="0"/>
              </a:rPr>
              <a:t> Personal Story Project: </a:t>
            </a:r>
            <a:r>
              <a:rPr lang="en-GB" b="1" dirty="0" err="1">
                <a:latin typeface="Calibri" panose="020F0502020204030204" pitchFamily="34" charset="0"/>
                <a:ea typeface="Times New Roman" panose="02020603050405020304" pitchFamily="18" charset="0"/>
                <a:cs typeface="Calibri" panose="020F0502020204030204" pitchFamily="34" charset="0"/>
              </a:rPr>
              <a:t>Beate’s</a:t>
            </a:r>
            <a:r>
              <a:rPr lang="en-GB" b="1" dirty="0">
                <a:latin typeface="Calibri" panose="020F0502020204030204" pitchFamily="34" charset="0"/>
                <a:ea typeface="Times New Roman" panose="02020603050405020304" pitchFamily="18" charset="0"/>
                <a:cs typeface="Calibri" panose="020F0502020204030204" pitchFamily="34" charset="0"/>
              </a:rPr>
              <a:t> story </a:t>
            </a:r>
            <a:r>
              <a:rPr lang="en-GB" b="1" i="1" dirty="0">
                <a:latin typeface="Calibri" panose="020F0502020204030204" pitchFamily="34" charset="0"/>
                <a:ea typeface="Times New Roman" panose="02020603050405020304" pitchFamily="18" charset="0"/>
                <a:cs typeface="Calibri" panose="020F0502020204030204" pitchFamily="34" charset="0"/>
              </a:rPr>
              <a:t>(</a:t>
            </a:r>
            <a:r>
              <a:rPr lang="en-GB" b="1" i="1" dirty="0">
                <a:latin typeface="Calibri" panose="020F0502020204030204" pitchFamily="34" charset="0"/>
                <a:ea typeface="Times New Roman" panose="02020603050405020304" pitchFamily="18" charset="0"/>
                <a:cs typeface="Calibri" panose="020F0502020204030204" pitchFamily="34" charset="0"/>
                <a:hlinkClick r:id="rId7" action="ppaction://hlinkfile" tooltip=", 2002 #319"/>
              </a:rPr>
              <a:t>39</a:t>
            </a:r>
            <a:r>
              <a:rPr lang="en-GB" b="1" i="1" dirty="0">
                <a:latin typeface="Calibri" panose="020F0502020204030204" pitchFamily="34" charset="0"/>
                <a:ea typeface="Times New Roman" panose="02020603050405020304" pitchFamily="18" charset="0"/>
                <a:cs typeface="Calibri" panose="020F0502020204030204" pitchFamily="34" charset="0"/>
              </a:rPr>
              <a:t>)</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Calibri" panose="020F0502020204030204" pitchFamily="34" charset="0"/>
              </a:rPr>
              <a:t>Personal stories, </a:t>
            </a:r>
            <a:r>
              <a:rPr lang="en-GB" dirty="0" err="1">
                <a:latin typeface="Calibri" panose="020F0502020204030204" pitchFamily="34" charset="0"/>
                <a:ea typeface="Calibri" panose="020F0502020204030204" pitchFamily="34" charset="0"/>
              </a:rPr>
              <a:t>Beate</a:t>
            </a:r>
            <a:r>
              <a:rPr lang="en-GB" dirty="0">
                <a:latin typeface="Calibri" panose="020F0502020204030204" pitchFamily="34" charset="0"/>
                <a:ea typeface="Calibri" panose="020F0502020204030204" pitchFamily="34" charset="0"/>
              </a:rPr>
              <a:t> Braun [website]. Eugene (OR): </a:t>
            </a:r>
            <a:r>
              <a:rPr lang="en-GB" dirty="0" err="1">
                <a:latin typeface="Calibri" panose="020F0502020204030204" pitchFamily="34" charset="0"/>
                <a:ea typeface="Calibri" panose="020F0502020204030204" pitchFamily="34" charset="0"/>
              </a:rPr>
              <a:t>MindFreedom</a:t>
            </a:r>
            <a:r>
              <a:rPr lang="en-GB" dirty="0">
                <a:latin typeface="Calibri" panose="020F0502020204030204" pitchFamily="34" charset="0"/>
                <a:ea typeface="Calibri" panose="020F0502020204030204" pitchFamily="34" charset="0"/>
              </a:rPr>
              <a:t> International; 2002. (</a:t>
            </a:r>
            <a:r>
              <a:rPr lang="en-GB"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http://www.mindfreedom.org/personal-stories/braunbeate</a:t>
            </a:r>
            <a:r>
              <a:rPr lang="en-GB" dirty="0">
                <a:latin typeface="Calibri" panose="020F0502020204030204" pitchFamily="34" charset="0"/>
                <a:ea typeface="Calibri" panose="020F0502020204030204" pitchFamily="34" charset="0"/>
              </a:rPr>
              <a:t>, accessed 16 February 2017).</a:t>
            </a:r>
            <a:endParaRPr lang="en-US" dirty="0"/>
          </a:p>
          <a:p>
            <a:endParaRPr lang="en-US" dirty="0"/>
          </a:p>
          <a:p>
            <a:pPr algn="just"/>
            <a:r>
              <a:rPr lang="en-GB" b="1" dirty="0">
                <a:latin typeface="Calibri" panose="020F0502020204030204" pitchFamily="34" charset="0"/>
                <a:ea typeface="Times New Roman" panose="02020603050405020304" pitchFamily="18" charset="0"/>
                <a:cs typeface="Calibri" panose="020F0502020204030204" pitchFamily="34" charset="0"/>
              </a:rPr>
              <a:t>Example 4: </a:t>
            </a:r>
            <a:r>
              <a:rPr lang="en-GB" b="1" dirty="0">
                <a:solidFill>
                  <a:srgbClr val="000000"/>
                </a:solidFill>
                <a:latin typeface="Calibri" panose="020F0502020204030204" pitchFamily="34" charset="0"/>
                <a:ea typeface="SimSun" panose="02010600030101010101" pitchFamily="2" charset="-122"/>
                <a:cs typeface="Times New Roman" panose="02020603050405020304" pitchFamily="18" charset="0"/>
              </a:rPr>
              <a:t>Dementia stigma, I'm still me and I have a lot to contribute, Ireland </a:t>
            </a:r>
            <a:endParaRPr lang="x-none" dirty="0">
              <a:latin typeface="Calibri" panose="020F0502020204030204" pitchFamily="34" charset="0"/>
              <a:ea typeface="Times New Roman" panose="02020603050405020304" pitchFamily="18" charset="0"/>
              <a:cs typeface="Calibri" panose="020F0502020204030204" pitchFamily="34"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Forget the stigma https://</a:t>
            </a:r>
            <a:r>
              <a:rPr lang="en-GB" dirty="0" err="1">
                <a:latin typeface="Calibri" panose="020F0502020204030204" pitchFamily="34" charset="0"/>
                <a:ea typeface="Calibri" panose="020F0502020204030204" pitchFamily="34" charset="0"/>
                <a:cs typeface="Times New Roman" panose="02020603050405020304" pitchFamily="18" charset="0"/>
              </a:rPr>
              <a:t>youtu.be</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dirty="0" err="1">
                <a:latin typeface="Calibri" panose="020F0502020204030204" pitchFamily="34" charset="0"/>
                <a:ea typeface="Calibri" panose="020F0502020204030204" pitchFamily="34" charset="0"/>
                <a:cs typeface="Times New Roman" panose="02020603050405020304" pitchFamily="18" charset="0"/>
              </a:rPr>
              <a:t>euvfdJLlnAQ</a:t>
            </a:r>
            <a:r>
              <a:rPr lang="en-GB" dirty="0">
                <a:latin typeface="Calibri" panose="020F0502020204030204" pitchFamily="34" charset="0"/>
                <a:ea typeface="Calibri" panose="020F0502020204030204" pitchFamily="34" charset="0"/>
                <a:cs typeface="Times New Roman" panose="02020603050405020304" pitchFamily="18" charset="0"/>
              </a:rPr>
              <a:t> , The Alzheimer Society of Ireland (1:34), accessed 9 April 2019.</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73</a:t>
            </a:fld>
            <a:endParaRPr lang="x-none"/>
          </a:p>
        </p:txBody>
      </p:sp>
    </p:spTree>
    <p:extLst>
      <p:ext uri="{BB962C8B-B14F-4D97-AF65-F5344CB8AC3E}">
        <p14:creationId xmlns:p14="http://schemas.microsoft.com/office/powerpoint/2010/main" val="11823756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563563"/>
            <a:ext cx="5964238" cy="3355975"/>
          </a:xfrm>
        </p:spPr>
      </p:sp>
      <p:sp>
        <p:nvSpPr>
          <p:cNvPr id="3" name="Notes Placeholder 2"/>
          <p:cNvSpPr>
            <a:spLocks noGrp="1"/>
          </p:cNvSpPr>
          <p:nvPr>
            <p:ph type="body" idx="1"/>
          </p:nvPr>
        </p:nvSpPr>
        <p:spPr>
          <a:xfrm>
            <a:off x="617834" y="4244617"/>
            <a:ext cx="5510075" cy="5131953"/>
          </a:xfrm>
        </p:spPr>
        <p:txBody>
          <a:bodyPr/>
          <a:lstStyle/>
          <a:p>
            <a:pPr algn="just">
              <a:spcAft>
                <a:spcPts val="600"/>
              </a:spcAft>
            </a:pPr>
            <a:r>
              <a:rPr lang="en-GB" b="1" dirty="0">
                <a:solidFill>
                  <a:srgbClr val="4F81BD"/>
                </a:solidFill>
                <a:ea typeface="SimSun" panose="02010600030101010101" pitchFamily="2" charset="-122"/>
                <a:cs typeface="Arial" panose="020B0604020202020204" pitchFamily="34" charset="0"/>
              </a:rPr>
              <a:t>3. Identify resources and funding</a:t>
            </a: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each activity has been outlined and developed, it is then necessary to cost them to ensure that appropriate funding is available to cover their implementation.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First, the resources to carry out desired activities need to be determined. These may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Activity costs (e.g. video, printing, design, website, use of media, meetings)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Administration costs (e.g. photocopying, email, computer)</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Travel costs (e.g. airfares, accommodation, transportation to and from meetings)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Physical space (e.g.)</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Dissemination costs (e.g. email, mail, phone)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Refreshments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514350" marR="0" lvl="0" indent="-342900">
              <a:spcBef>
                <a:spcPts val="0"/>
              </a:spcBef>
              <a:spcAft>
                <a:spcPts val="6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Subsistence costs (for those who may not be able to participate or contribute without financial assistance).</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Next, each resource and/or activity should be costed to come up with the overall cost of the campaign.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74</a:t>
            </a:fld>
            <a:endParaRPr lang="x-none"/>
          </a:p>
        </p:txBody>
      </p:sp>
    </p:spTree>
    <p:extLst>
      <p:ext uri="{BB962C8B-B14F-4D97-AF65-F5344CB8AC3E}">
        <p14:creationId xmlns:p14="http://schemas.microsoft.com/office/powerpoint/2010/main" val="33952948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04800"/>
            <a:ext cx="5964238" cy="3355975"/>
          </a:xfrm>
        </p:spPr>
      </p:sp>
      <p:sp>
        <p:nvSpPr>
          <p:cNvPr id="3" name="Notes Placeholder 2"/>
          <p:cNvSpPr>
            <a:spLocks noGrp="1"/>
          </p:cNvSpPr>
          <p:nvPr>
            <p:ph type="body" idx="1"/>
          </p:nvPr>
        </p:nvSpPr>
        <p:spPr>
          <a:xfrm>
            <a:off x="680879" y="3976370"/>
            <a:ext cx="5621615" cy="4721939"/>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Finally, the way in which the required resources will be financed should be considered, including an understanding of what existing financing is already available and what realistic options exist for finding additional resources.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10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Examples of potential funding sources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742950" marR="0" lvl="0" indent="-4000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Donor agencies and philanthropic organizations (e.g. providing grants)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40005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Local NGOs and health services (e.g. providing office space or meeting rooms for free)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0" indent="-400050">
              <a:spcBef>
                <a:spcPts val="0"/>
              </a:spcBef>
              <a:spcAft>
                <a:spcPts val="100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Local businesses (e.g. donating services or items, such as refreshments or prizes).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If the overall cost to implement campaign activities is not sufficient, it may be necessary to come up with new, more affordable activities or at least prioritize those activities which are most important to carry out and which will have the largest impact.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In some countries, registration as an NGO may be a prerequisite for receiving funding. </a:t>
            </a:r>
            <a:endParaRPr lang="x-none" dirty="0">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CD4026B6-B2B5-46C7-A32C-FE888EB50862}" type="slidenum">
              <a:rPr lang="x-none" smtClean="0"/>
              <a:t>75</a:t>
            </a:fld>
            <a:endParaRPr lang="x-none"/>
          </a:p>
        </p:txBody>
      </p:sp>
    </p:spTree>
    <p:extLst>
      <p:ext uri="{BB962C8B-B14F-4D97-AF65-F5344CB8AC3E}">
        <p14:creationId xmlns:p14="http://schemas.microsoft.com/office/powerpoint/2010/main" val="21364881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23850"/>
            <a:ext cx="5964238" cy="3355975"/>
          </a:xfrm>
        </p:spPr>
      </p:sp>
      <p:sp>
        <p:nvSpPr>
          <p:cNvPr id="3" name="Notes Placeholder 2"/>
          <p:cNvSpPr>
            <a:spLocks noGrp="1"/>
          </p:cNvSpPr>
          <p:nvPr>
            <p:ph type="body" idx="1"/>
          </p:nvPr>
        </p:nvSpPr>
        <p:spPr>
          <a:xfrm>
            <a:off x="680878" y="4033722"/>
            <a:ext cx="5656531" cy="4664588"/>
          </a:xfrm>
        </p:spPr>
        <p:txBody>
          <a:bodyPr/>
          <a:lstStyle/>
          <a:p>
            <a:pPr marR="0" lvl="0">
              <a:spcBef>
                <a:spcPts val="0"/>
              </a:spcBef>
              <a:spcAft>
                <a:spcPts val="0"/>
              </a:spcAft>
              <a:buSzPts val="1600"/>
            </a:pPr>
            <a:r>
              <a:rPr lang="en-GB" b="1" dirty="0">
                <a:solidFill>
                  <a:srgbClr val="4F81BD"/>
                </a:solidFill>
                <a:ea typeface="SimSun" panose="02010600030101010101" pitchFamily="2" charset="-122"/>
                <a:cs typeface="Arial" panose="020B0604020202020204" pitchFamily="34" charset="0"/>
              </a:rPr>
              <a:t>4. Take action: Implement, monitor and evaluate </a:t>
            </a:r>
          </a:p>
          <a:p>
            <a:pPr marR="0" lvl="0">
              <a:spcBef>
                <a:spcPts val="0"/>
              </a:spcBef>
              <a:spcAft>
                <a:spcPts val="0"/>
              </a:spcAft>
              <a:buSzPts val="1600"/>
            </a:pP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It is important to review of all the previous steps before putting the campaign into action.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Additionally, unexpected circumstances (both good and bad) may arise when implementing a campaign, which might mean going back and revising the plan accordingly.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will require a thorough review of all the campaign components previously mentioned. For this review process asking the following questions may prove helpful:</a:t>
            </a:r>
            <a:endParaRPr lang="x-none" dirty="0">
              <a:latin typeface="Calibri" panose="020F0502020204030204" pitchFamily="34" charset="0"/>
              <a:ea typeface="SimSun" panose="02010600030101010101" pitchFamily="2" charset="-122"/>
              <a:cs typeface="Calibri" panose="020F050202020403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Is there sufficient funding to carry out campaign activities?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 objectives realistic? Are they timely?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Is there sufficient support to carry out the campaign?</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Have strong partnership and alliances been developed?</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marR="0" lvl="0" indent="-457200">
              <a:spcBef>
                <a:spcPts val="0"/>
              </a:spcBef>
              <a:spcAft>
                <a:spcPts val="0"/>
              </a:spcAft>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Are the campaign activities directly related to the goal and objectives?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76</a:t>
            </a:fld>
            <a:endParaRPr lang="x-none"/>
          </a:p>
        </p:txBody>
      </p:sp>
    </p:spTree>
    <p:extLst>
      <p:ext uri="{BB962C8B-B14F-4D97-AF65-F5344CB8AC3E}">
        <p14:creationId xmlns:p14="http://schemas.microsoft.com/office/powerpoint/2010/main" val="17949903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69900"/>
            <a:ext cx="5961062" cy="3354388"/>
          </a:xfrm>
        </p:spPr>
      </p:sp>
      <p:sp>
        <p:nvSpPr>
          <p:cNvPr id="3" name="Notes Placeholder 2"/>
          <p:cNvSpPr>
            <a:spLocks noGrp="1"/>
          </p:cNvSpPr>
          <p:nvPr>
            <p:ph type="body" idx="1"/>
          </p:nvPr>
        </p:nvSpPr>
        <p:spPr>
          <a:xfrm>
            <a:off x="489945" y="4213058"/>
            <a:ext cx="5637964" cy="5077883"/>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Changes that might be required include scaling down activities or just focusing on one activity initially and the others later. </a:t>
            </a:r>
          </a:p>
          <a:p>
            <a:pPr marL="628650" lvl="1"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For instance, an advocacy group may have devised a comprehensive e-advocacy campaign, but later learn that they do not have enough volunteers to monitor and update regularly all of their chosen social media platforms (website, Facebook and Twitter).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Once realized, they may decide to scale down their e-advocacy efforts by using only a Facebook page which they can update on regularly.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Additionally, an advocacy group may have decided to visit all senior government officials but later learn they do not have sufficient funding to cover travel costs.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After reflection, they may decide to conduct a fundraising initiative in order to secure the necessary funding for the travel costs.</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Remember that running an effective advocacy campaign is not easy. Even with a great deal of motivation, good planning and organization, success is not guaranteed.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77</a:t>
            </a:fld>
            <a:endParaRPr lang="x-none"/>
          </a:p>
        </p:txBody>
      </p:sp>
    </p:spTree>
    <p:extLst>
      <p:ext uri="{BB962C8B-B14F-4D97-AF65-F5344CB8AC3E}">
        <p14:creationId xmlns:p14="http://schemas.microsoft.com/office/powerpoint/2010/main" val="3597984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498475"/>
            <a:ext cx="5195888" cy="2924175"/>
          </a:xfrm>
        </p:spPr>
      </p:sp>
      <p:sp>
        <p:nvSpPr>
          <p:cNvPr id="3" name="Notes Placeholder 2"/>
          <p:cNvSpPr>
            <a:spLocks noGrp="1"/>
          </p:cNvSpPr>
          <p:nvPr>
            <p:ph type="body" idx="1"/>
          </p:nvPr>
        </p:nvSpPr>
        <p:spPr>
          <a:xfrm>
            <a:off x="334135" y="3575110"/>
            <a:ext cx="6140518" cy="6235443"/>
          </a:xfrm>
        </p:spPr>
        <p:txBody>
          <a:bodyPr/>
          <a:lstStyle/>
          <a:p>
            <a:pPr algn="just"/>
            <a:r>
              <a:rPr lang="en-GB" dirty="0">
                <a:latin typeface="Calibri" panose="020F0502020204030204" pitchFamily="34" charset="0"/>
                <a:ea typeface="SimSun" panose="02010600030101010101" pitchFamily="2" charset="-122"/>
                <a:cs typeface="Calibri" panose="020F0502020204030204" pitchFamily="34" charset="0"/>
              </a:rPr>
              <a:t>Some examples of challenges for implementation that may arise include:</a:t>
            </a:r>
            <a:r>
              <a:rPr lang="en-GB" sz="1050" baseline="30000"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Resistance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Advocacy groups may encounter resistance from policy-makers, practitioners and others who fail to acknowledge the expertise and experience that persons with psychosocial, </a:t>
            </a:r>
            <a:r>
              <a:rPr lang="en-US" dirty="0">
                <a:solidFill>
                  <a:srgbClr val="000000"/>
                </a:solidFill>
                <a:latin typeface="Calibri" panose="020F0502020204030204" pitchFamily="34" charset="0"/>
                <a:ea typeface="MS Mincho" panose="02020609040205080304" pitchFamily="49" charset="-128"/>
                <a:cs typeface="Calibri" panose="020F0502020204030204" pitchFamily="34" charset="0"/>
              </a:rPr>
              <a:t>intellectual or cognitive disabilities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bring to decision-making processes. However the CRPD requires that persons with disabilities participate in all processes on issues affecting them, and thus sustained lobbying may be needed to overcome this resistance and ensure that the slogan “nothing about us without us” becomes a reality.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Lack of support</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Some advocacy campaigns are not effective because they are not supported by enough stakeholders. Sustainability of advocacy activities is increased by organizational support. Advocacy campaigns are more effective when the cause is a collective one and when individual advocates are supported by a strong organization.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Resistance to change</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For many people, acceptance of change is challenging, and this includes the many issues that people with psychosocial, </a:t>
            </a:r>
            <a:r>
              <a:rPr lang="en-US" dirty="0">
                <a:solidFill>
                  <a:srgbClr val="000000"/>
                </a:solidFill>
                <a:latin typeface="Calibri" panose="020F0502020204030204" pitchFamily="34" charset="0"/>
                <a:ea typeface="MS Mincho" panose="02020609040205080304" pitchFamily="49" charset="-128"/>
                <a:cs typeface="Calibri" panose="020F0502020204030204" pitchFamily="34" charset="0"/>
              </a:rPr>
              <a:t>intellectual or cognitive disabilities</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face or those that families and care partners may be advocating for. It is important not to lose sight of the small incremental changes that can occur over time. Eventually, these can add up to produce larger, more visible improvements.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There is still a lot of discrimination in the community towards people with psychosocial, intellectual or cognitive disabilities. Information and education will contribute to reducing prejudice but competing pressures will lessen their impact. Time and self-reflection are required for community attitudes to move positively towards non-discrimination. Advocacy activities need to address both the tendencies of people to discriminate and the prevailing community views about social justice.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Political support</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 good cause may be undermined by the lack of political will. A good idea can be too challenging for the time or situation. With this in mind, the issue to be addressed should be carefully selected and paired with key events and opportunities to promote key messages.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tabLst>
                <a:tab pos="228600" algn="l"/>
                <a:tab pos="457200" algn="l"/>
              </a:tabLst>
            </a:pPr>
            <a:r>
              <a:rPr lang="en-US" b="1" i="1" dirty="0">
                <a:solidFill>
                  <a:srgbClr val="000000"/>
                </a:solidFill>
                <a:latin typeface="Calibri" panose="020F0502020204030204" pitchFamily="34" charset="0"/>
                <a:ea typeface="SimSun" panose="02010600030101010101" pitchFamily="2" charset="-122"/>
                <a:cs typeface="Arial" panose="020B0604020202020204" pitchFamily="34" charset="0"/>
              </a:rPr>
              <a:t>Continuity</a:t>
            </a:r>
            <a:r>
              <a:rPr lang="en-US" b="1" dirty="0">
                <a:solidFill>
                  <a:srgbClr val="000000"/>
                </a:solidFill>
                <a:latin typeface="Calibri" panose="020F0502020204030204" pitchFamily="34" charset="0"/>
                <a:ea typeface="SimSun" panose="02010600030101010101" pitchFamily="2" charset="-122"/>
                <a:cs typeface="Arial" panose="020B0604020202020204" pitchFamily="34" charset="0"/>
              </a:rPr>
              <a:t>:</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Advocacy requires long-term efforts and motivation. Over time, people may lose interest in a cause. That is why advocates need to be in it for the long haul.</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78</a:t>
            </a:fld>
            <a:endParaRPr lang="x-none"/>
          </a:p>
        </p:txBody>
      </p:sp>
    </p:spTree>
    <p:extLst>
      <p:ext uri="{BB962C8B-B14F-4D97-AF65-F5344CB8AC3E}">
        <p14:creationId xmlns:p14="http://schemas.microsoft.com/office/powerpoint/2010/main" val="21152152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6550" y="682625"/>
            <a:ext cx="6245225" cy="3513138"/>
          </a:xfrm>
        </p:spPr>
      </p:sp>
      <p:sp>
        <p:nvSpPr>
          <p:cNvPr id="3" name="Notes Placeholder 2"/>
          <p:cNvSpPr>
            <a:spLocks noGrp="1"/>
          </p:cNvSpPr>
          <p:nvPr>
            <p:ph type="body" idx="1"/>
          </p:nvPr>
        </p:nvSpPr>
        <p:spPr>
          <a:xfrm>
            <a:off x="401544" y="4784070"/>
            <a:ext cx="6180285" cy="4816861"/>
          </a:xfrm>
          <a:noFill/>
        </p:spPr>
        <p:txBody>
          <a:bodyPr/>
          <a:lstStyle/>
          <a:p>
            <a:pPr algn="just">
              <a:lnSpc>
                <a:spcPct val="115000"/>
              </a:lnSpc>
              <a:spcAft>
                <a:spcPts val="600"/>
              </a:spcAft>
            </a:pPr>
            <a:r>
              <a:rPr lang="en-GB" b="1" dirty="0">
                <a:latin typeface="Calibri" panose="020F0502020204030204" pitchFamily="34" charset="0"/>
                <a:ea typeface="Calibri" panose="020F0502020204030204" pitchFamily="34" charset="0"/>
                <a:cs typeface="Arial" panose="020B0604020202020204" pitchFamily="34" charset="0"/>
              </a:rPr>
              <a:t>Scenario: Challenges concerning self-advocacy in Cambodia, Myanmar and Thailand </a:t>
            </a:r>
            <a:r>
              <a:rPr lang="en-GB" i="1" dirty="0">
                <a:latin typeface="Calibri" panose="020F0502020204030204" pitchFamily="34" charset="0"/>
                <a:ea typeface="Calibri" panose="020F0502020204030204" pitchFamily="34" charset="0"/>
                <a:cs typeface="Arial" panose="020B0604020202020204" pitchFamily="34" charset="0"/>
              </a:rPr>
              <a:t>(</a:t>
            </a:r>
            <a:r>
              <a:rPr lang="en-GB" i="1" dirty="0">
                <a:latin typeface="Calibri" panose="020F0502020204030204" pitchFamily="34" charset="0"/>
                <a:ea typeface="Calibri" panose="020F0502020204030204" pitchFamily="34" charset="0"/>
                <a:cs typeface="Arial" panose="020B0604020202020204" pitchFamily="34" charset="0"/>
                <a:hlinkClick r:id="rId3" action="ppaction://hlinkfile" tooltip="Osamu N, 2013 #479"/>
              </a:rPr>
              <a:t>40</a:t>
            </a:r>
            <a:r>
              <a:rPr lang="en-GB" i="1" dirty="0">
                <a:latin typeface="Calibri" panose="020F0502020204030204" pitchFamily="34" charset="0"/>
                <a:ea typeface="Calibri" panose="020F0502020204030204" pitchFamily="34" charset="0"/>
                <a:cs typeface="Arial" panose="020B0604020202020204" pitchFamily="34" charset="0"/>
              </a:rPr>
              <a:t>)</a:t>
            </a:r>
            <a:endParaRPr lang="x-none" dirty="0">
              <a:latin typeface="Calibri" panose="020F0502020204030204" pitchFamily="34" charset="0"/>
              <a:ea typeface="Calibri" panose="020F0502020204030204" pitchFamily="34" charset="0"/>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Setting up an advocacy process can be challenging. Advocacy movements in each country face unique obstacles.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Nevertheless it is possible to identify common challenges.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For instance, self-advocacy groups from Cambodia, Myanmar and Thailand participated in a workshop in 2010 and shared with each other the challenges they faced. </a:t>
            </a:r>
          </a:p>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Their challenges included limited financial and technical support, limited techniques for marketing projects, and limited ownership, among others.</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79</a:t>
            </a:fld>
            <a:endParaRPr lang="x-none"/>
          </a:p>
        </p:txBody>
      </p:sp>
    </p:spTree>
    <p:extLst>
      <p:ext uri="{BB962C8B-B14F-4D97-AF65-F5344CB8AC3E}">
        <p14:creationId xmlns:p14="http://schemas.microsoft.com/office/powerpoint/2010/main" val="4088140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427038"/>
            <a:ext cx="3856038" cy="2170112"/>
          </a:xfrm>
        </p:spPr>
      </p:sp>
      <p:sp>
        <p:nvSpPr>
          <p:cNvPr id="3" name="Notes Placeholder 2"/>
          <p:cNvSpPr>
            <a:spLocks noGrp="1"/>
          </p:cNvSpPr>
          <p:nvPr>
            <p:ph type="body" idx="1"/>
          </p:nvPr>
        </p:nvSpPr>
        <p:spPr>
          <a:xfrm>
            <a:off x="576405" y="2695232"/>
            <a:ext cx="5992815" cy="7066431"/>
          </a:xfrm>
        </p:spPr>
        <p:txBody>
          <a:bodyPr/>
          <a:lstStyle/>
          <a:p>
            <a:pPr>
              <a:spcAft>
                <a:spcPts val="600"/>
              </a:spcAft>
            </a:pPr>
            <a:r>
              <a:rPr lang="en-US" b="1" dirty="0">
                <a:latin typeface="Calibri Light" panose="020F0302020204030204"/>
                <a:ea typeface="+mj-ea"/>
                <a:cs typeface="+mj-cs"/>
              </a:rPr>
              <a:t>Introduction</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All over the world, people with psychosocial, intellectual</a:t>
            </a:r>
            <a:r>
              <a:rPr lang="en-GB" dirty="0">
                <a:latin typeface="Calibri" panose="020F0502020204030204" pitchFamily="34" charset="0"/>
                <a:ea typeface="MS Mincho" panose="02020609040205080304" pitchFamily="49" charset="-128"/>
                <a:cs typeface="Calibri" panose="020F0502020204030204" pitchFamily="34" charset="0"/>
              </a:rPr>
              <a:t> or cognitive disabilities</a:t>
            </a:r>
            <a:r>
              <a:rPr lang="en-GB" dirty="0">
                <a:latin typeface="Calibri" panose="020F0502020204030204" pitchFamily="34" charset="0"/>
                <a:ea typeface="SimSun" panose="02010600030101010101" pitchFamily="2" charset="-122"/>
                <a:cs typeface="Calibri" panose="020F0502020204030204" pitchFamily="34" charset="0"/>
              </a:rPr>
              <a:t> experience a wide range of human rights violations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latin typeface="Calibri" panose="020F0502020204030204" pitchFamily="34" charset="0"/>
                <a:ea typeface="SimSun" panose="02010600030101010101" pitchFamily="2" charset="-122"/>
                <a:cs typeface="Calibri" panose="020F0502020204030204" pitchFamily="34" charset="0"/>
                <a:hlinkClick r:id="rId3" action="ppaction://hlinkfile" tooltip=", 2010 #15"/>
              </a:rPr>
              <a:t>1</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subjected to high levels of discrimination due to widely held misconceptions and prejudices. Stigma and discrimination related to persons with disabilities can intersect with discrimination across other factors, including “race,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colour</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sex, language, religion, political or other opinion, national, ethnic, indigenous or social origin, property, birth, age or other status,” according to the preamble to the Convention on the Rights of Persons with Disabilities ((CRPD)  (</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ction="ppaction://hlinkfile" tooltip=", 2007 #59">
                  <a:extLst>
                    <a:ext uri="{A12FA001-AC4F-418D-AE19-62706E023703}">
                      <ahyp:hlinkClr xmlns:ahyp="http://schemas.microsoft.com/office/drawing/2018/hyperlinkcolor" val="tx"/>
                    </a:ext>
                  </a:extLst>
                </a:hlinkClick>
              </a:rPr>
              <a:t>2</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experience high levels of physical, emotional and sexual violence and abuse. This can occur in a range of settings, including prisons, mental health and social services, and in the community.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are denied the right to exercise their legal capacity and make choices about their own lives. Mental health, guardianship and related laws allow people to be detained in mental health services against their will and treated without their informed consent. The prevailing model of </a:t>
            </a:r>
            <a:r>
              <a:rPr lang="en-US" b="1" u="sng" dirty="0">
                <a:solidFill>
                  <a:srgbClr val="000000"/>
                </a:solidFill>
                <a:latin typeface="Calibri" panose="020F0502020204030204" pitchFamily="34" charset="0"/>
                <a:ea typeface="SimSun" panose="02010600030101010101" pitchFamily="2" charset="-122"/>
                <a:cs typeface="Arial" panose="020B0604020202020204" pitchFamily="34" charset="0"/>
              </a:rPr>
              <a:t>substitute decision-making</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that exists in most countries means that many people are also denied the right to make decisions on many personal, financial and other matters affecting them.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often encounter restrictions in the exercise of their political and civil rights, such as the right to vote, to marry and to have a family.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People with psychosocial, intellectual or cognitive disabilities are often prevented from participating fully in their communities or taking part in public or political affairs, such as policy‐making processes.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In many countries, they are denied access to essential health and social care or they receive care and services of a lesser quality. Many people with psychosocial, intellectual or cognitive disabilities fail to receive treatment and care for physical illnesses.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17145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They also face significant social and structural barriers in attending school and finding employment. The exclusion of children with psychosocial, intellectual or cognitive disabilities from education leads to their further marginalization. Poor educational outcomes also lead to poor employment opportunities. Specifically, people with psychosocial disabilities experience the highest rates of unemployment among people with disabilities.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en-US" dirty="0">
              <a:latin typeface="Calibri Light" panose="020F0302020204030204"/>
              <a:ea typeface="+mj-ea"/>
              <a:cs typeface="+mj-cs"/>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a:t>
            </a:fld>
            <a:endParaRPr lang="x-none"/>
          </a:p>
        </p:txBody>
      </p:sp>
    </p:spTree>
    <p:extLst>
      <p:ext uri="{BB962C8B-B14F-4D97-AF65-F5344CB8AC3E}">
        <p14:creationId xmlns:p14="http://schemas.microsoft.com/office/powerpoint/2010/main" val="1605934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295275"/>
            <a:ext cx="4659312" cy="2620963"/>
          </a:xfrm>
        </p:spPr>
      </p:sp>
      <p:sp>
        <p:nvSpPr>
          <p:cNvPr id="3" name="Notes Placeholder 2"/>
          <p:cNvSpPr>
            <a:spLocks noGrp="1"/>
          </p:cNvSpPr>
          <p:nvPr>
            <p:ph type="body" idx="1"/>
          </p:nvPr>
        </p:nvSpPr>
        <p:spPr>
          <a:xfrm>
            <a:off x="446715" y="3288153"/>
            <a:ext cx="5803404" cy="6357650"/>
          </a:xfrm>
        </p:spPr>
        <p:txBody>
          <a:bodyPr/>
          <a:lstStyle/>
          <a:p>
            <a:pPr algn="just"/>
            <a:r>
              <a:rPr lang="en-GB" b="1" dirty="0">
                <a:solidFill>
                  <a:srgbClr val="0070C0"/>
                </a:solidFill>
                <a:latin typeface="Calibri" panose="020F0502020204030204" pitchFamily="34" charset="0"/>
                <a:ea typeface="SimSun" panose="02010600030101010101" pitchFamily="2" charset="-122"/>
                <a:cs typeface="Calibri" panose="020F0502020204030204" pitchFamily="34" charset="0"/>
              </a:rPr>
              <a:t>Monitor and evaluate </a:t>
            </a:r>
            <a:endParaRPr lang="x-none" dirty="0">
              <a:solidFill>
                <a:srgbClr val="0070C0"/>
              </a:solidFill>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As noted earlier, advocacy campaigns are expected to produce changes in knowledge, attitudes and behaviour or changes at the level of policy and law.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Monitoring and evaluation become crucial for understanding whether the campaign has had its intended impact.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includes measuring whether identified targets have been reached according to the indicators defined in the campaign plan (see Identify targets and indicators). </a:t>
            </a:r>
          </a:p>
          <a:p>
            <a:pPr marL="171450" indent="-171450" algn="just">
              <a:buFont typeface="Arial" panose="020B0604020202020204" pitchFamily="34" charset="0"/>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result of the evaluation may be shared with partners (e.g. the media, donors etc.).</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The following questions should be considered when conducting the evaluation (</a:t>
            </a:r>
            <a:r>
              <a:rPr lang="en-GB" dirty="0">
                <a:latin typeface="Calibri" panose="020F0502020204030204" pitchFamily="34" charset="0"/>
                <a:ea typeface="SimSun" panose="02010600030101010101" pitchFamily="2" charset="-122"/>
                <a:cs typeface="Calibri" panose="020F0502020204030204" pitchFamily="34" charset="0"/>
                <a:hlinkClick r:id="rId3" action="ppaction://hlinkfile" tooltip="Sharma, 1997 #276"/>
              </a:rPr>
              <a:t>7</a:t>
            </a:r>
            <a:r>
              <a:rPr lang="en-GB" dirty="0">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Did the message(s) reach the target audiences?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How did the audiences respond to the key message(s)?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Were the partnerships/members/coalitions successful in drawing attention to the issue and building support for the advocacy objective?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Were the targets met as assessed against predefined indicators?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What was the impact and outcome of the campaign?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Was there a differential impact of the campaign on different populations? Why/why not?</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800100" lvl="1" indent="-342900">
              <a:buFont typeface="Wingdings" panose="05000000000000000000" pitchFamily="2" charset="2"/>
              <a:buChar char="Ø"/>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Have the objectives been achieved?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80</a:t>
            </a:fld>
            <a:endParaRPr lang="x-none"/>
          </a:p>
        </p:txBody>
      </p:sp>
    </p:spTree>
    <p:extLst>
      <p:ext uri="{BB962C8B-B14F-4D97-AF65-F5344CB8AC3E}">
        <p14:creationId xmlns:p14="http://schemas.microsoft.com/office/powerpoint/2010/main" val="26421236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3" y="285750"/>
            <a:ext cx="5964237" cy="3355975"/>
          </a:xfrm>
        </p:spPr>
      </p:sp>
      <p:sp>
        <p:nvSpPr>
          <p:cNvPr id="3" name="Notes Placeholder 2"/>
          <p:cNvSpPr>
            <a:spLocks noGrp="1"/>
          </p:cNvSpPr>
          <p:nvPr>
            <p:ph type="body" idx="1"/>
          </p:nvPr>
        </p:nvSpPr>
        <p:spPr>
          <a:xfrm>
            <a:off x="279336" y="3842550"/>
            <a:ext cx="6110449" cy="5599603"/>
          </a:xfrm>
        </p:spPr>
        <p:txBody>
          <a:bodyPr/>
          <a:lstStyle/>
          <a:p>
            <a:r>
              <a:rPr lang="en-US" dirty="0"/>
              <a:t>HANDOUT 15</a:t>
            </a:r>
          </a:p>
          <a:p>
            <a:r>
              <a:rPr lang="en-US" dirty="0">
                <a:solidFill>
                  <a:prstClr val="black"/>
                </a:solidFill>
                <a:latin typeface="Calibri Light" panose="020F0302020204030204"/>
              </a:rPr>
              <a:t>Example of monitoring and evaluation</a:t>
            </a:r>
            <a:endParaRPr lang="x-none" dirty="0">
              <a:solidFill>
                <a:prstClr val="black"/>
              </a:solidFill>
            </a:endParaRPr>
          </a:p>
          <a:p>
            <a:endParaRPr lang="en-US" dirty="0"/>
          </a:p>
          <a:p>
            <a:r>
              <a:rPr lang="en-GB" dirty="0"/>
              <a:t>Sharma RR. An introduction to advocacy training guide [online publication]. Washington (DC): Academy for Educational Development; 1997. (</a:t>
            </a:r>
            <a:r>
              <a:rPr lang="en-GB" u="sng" dirty="0">
                <a:hlinkClick r:id="rId3"/>
              </a:rPr>
              <a:t>http://wikiciv.org.rs/images/8/89/An_Introduction_to_Advocacy.pdf</a:t>
            </a:r>
            <a:r>
              <a:rPr lang="en-GB" dirty="0"/>
              <a:t>, accessed 16 February 2017).</a:t>
            </a:r>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81</a:t>
            </a:fld>
            <a:endParaRPr lang="x-none"/>
          </a:p>
        </p:txBody>
      </p:sp>
    </p:spTree>
    <p:extLst>
      <p:ext uri="{BB962C8B-B14F-4D97-AF65-F5344CB8AC3E}">
        <p14:creationId xmlns:p14="http://schemas.microsoft.com/office/powerpoint/2010/main" val="23125648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211138"/>
            <a:ext cx="5961062" cy="3354387"/>
          </a:xfrm>
        </p:spPr>
      </p:sp>
      <p:sp>
        <p:nvSpPr>
          <p:cNvPr id="3" name="Notes Placeholder 2"/>
          <p:cNvSpPr>
            <a:spLocks noGrp="1"/>
          </p:cNvSpPr>
          <p:nvPr>
            <p:ph type="body" idx="1"/>
          </p:nvPr>
        </p:nvSpPr>
        <p:spPr>
          <a:xfrm>
            <a:off x="680879" y="3899901"/>
            <a:ext cx="5447030" cy="5542252"/>
          </a:xfrm>
        </p:spPr>
        <p:txBody>
          <a:bodyPr/>
          <a:lstStyle/>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82</a:t>
            </a:fld>
            <a:endParaRPr lang="x-none"/>
          </a:p>
        </p:txBody>
      </p:sp>
    </p:spTree>
    <p:extLst>
      <p:ext uri="{BB962C8B-B14F-4D97-AF65-F5344CB8AC3E}">
        <p14:creationId xmlns:p14="http://schemas.microsoft.com/office/powerpoint/2010/main" val="10299650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6325" y="215900"/>
            <a:ext cx="2114550" cy="1190625"/>
          </a:xfrm>
        </p:spPr>
      </p:sp>
      <p:sp>
        <p:nvSpPr>
          <p:cNvPr id="3" name="Notes Placeholder 2"/>
          <p:cNvSpPr>
            <a:spLocks noGrp="1"/>
          </p:cNvSpPr>
          <p:nvPr>
            <p:ph type="body" idx="1"/>
          </p:nvPr>
        </p:nvSpPr>
        <p:spPr>
          <a:xfrm>
            <a:off x="218966" y="1406573"/>
            <a:ext cx="6369280" cy="8318620"/>
          </a:xfrm>
          <a:noFill/>
        </p:spPr>
        <p:txBody>
          <a:bodyPr/>
          <a:lstStyle/>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Handout 1</a:t>
            </a: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1: Pan African Network of People with Psychosocial Disabilities (PANPPD) advocates for the rights of people with psychosocial disabilities </a:t>
            </a:r>
            <a:r>
              <a:rPr lang="en-GB" sz="1000" i="1" dirty="0">
                <a:latin typeface="Calibri" panose="020F0502020204030204" pitchFamily="34" charset="0"/>
                <a:ea typeface="SimSun" panose="02010600030101010101" pitchFamily="2" charset="-122"/>
                <a:cs typeface="Calibri" panose="020F0502020204030204" pitchFamily="34" charset="0"/>
              </a:rPr>
              <a:t>(</a:t>
            </a:r>
            <a:r>
              <a:rPr lang="en-GB" sz="100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3 #293">
                  <a:extLst>
                    <a:ext uri="{A12FA001-AC4F-418D-AE19-62706E023703}">
                      <ahyp:hlinkClr xmlns:ahyp="http://schemas.microsoft.com/office/drawing/2018/hyperlinkcolor" val="tx"/>
                    </a:ext>
                  </a:extLst>
                </a:hlinkClick>
              </a:rPr>
              <a:t>3</a:t>
            </a:r>
            <a:r>
              <a:rPr lang="en-GB" sz="1000"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PANPPD is a regional organization of people with psychosocial disabilities in Africa. It is a collective voice to promote and protect the rights and dignity of people with psychosocial disabilities. The organization aims to increase continental solidarity among organizations that promote and protect the rights of people with psychosocial disabilities. PANPPD aims to: </a:t>
            </a:r>
            <a:endParaRPr lang="x-none" sz="100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Ensure that member organizations work towards improving the quality of life of people with psychosocial disabilities in Africa so that they may reclaim their dignity and achieve equal rights and opportunities.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Function as an advocacy mechanism that is dedicated to social justice, human rights, empowerment, social development and full participation and inclusion of all people with psychosocial disabilities in Africa.</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Promote the establishment of national organizations and to support and promote their work and that of existing member organizations.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Network and build relationships with other civil society organizations, intergovernmental organizations, regional bodies, governments and other relevant institutions and individuals to further its mission.</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Be an African forum and network for the exchange of knowledge, raising awareness and the promotion of research regarding psychosocial disability.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https://www.facebook.com/PANPPD/</a:t>
            </a:r>
            <a:r>
              <a:rPr lang="en-GB"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2: Perspectives and experiences of self-advocacy for inclusion of people with intellectual disabilities in different countries </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6 #474">
                  <a:extLst>
                    <a:ext uri="{A12FA001-AC4F-418D-AE19-62706E023703}">
                      <ahyp:hlinkClr xmlns:ahyp="http://schemas.microsoft.com/office/drawing/2018/hyperlinkcolor" val="tx"/>
                    </a:ext>
                  </a:extLst>
                </a:hlinkClick>
              </a:rPr>
              <a:t>4</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an international network of people with intellectual disabilities and their families advocating for the human rights of people with intellectual disabilities worldwide. Taking into consideration that self-advocacy can have different meanings around the world, organizations and groups were asked about their understanding of, and actions relating to, self-advocacy. Here are some of the responses: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 “We are fighting the negative stereotype about capabilities of people with intellectual disabilities as well as legislation to support their rights” (Jordan).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“Someone standing for himself, who has wishes, who speaks up, who makes a positive change also for the other citizens and the whole community” (Mauritius).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“Support persons can be trusted and reliable. No attitude of pity but empower self-advocates. Understanding of needs and desires” (South Africa).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“We fight to become self-advocates to defend our rights based on UN CRPD, mainly in article 12 on our legal capacity and article 19 on our right to live included in the community and not be institutionalized in dangerous places that threaten human rights. Also work with the government to comply with the convention to create services in the community and create reasonable adjustments for people with psychosocial disabilities.” (Mexico).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“The view of society towards disability, the environment, the respect to identify that we are not less valuable than anyone else and we are able to respect, improve and love as anyone else” (Spain).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“Closing institutions, to have people in my community think of me as a person, better housing, more support and help with employment” (Canada).</a:t>
            </a:r>
          </a:p>
          <a:p>
            <a:r>
              <a:rPr lang="en-GB" sz="1000" kern="1200" dirty="0">
                <a:solidFill>
                  <a:schemeClr val="tx1"/>
                </a:solidFill>
                <a:effectLst/>
                <a:latin typeface="+mn-lt"/>
                <a:ea typeface="+mn-ea"/>
                <a:cs typeface="+mn-cs"/>
              </a:rPr>
              <a:t>The following videos also explains what self-advocacy is from the perspective of people with disabilities:</a:t>
            </a:r>
          </a:p>
          <a:p>
            <a:r>
              <a:rPr lang="en-GB" sz="1000" kern="1200" dirty="0">
                <a:solidFill>
                  <a:schemeClr val="tx1"/>
                </a:solidFill>
                <a:effectLst/>
                <a:latin typeface="+mn-lt"/>
                <a:ea typeface="+mn-ea"/>
                <a:cs typeface="+mn-cs"/>
              </a:rPr>
              <a:t>Inclusion International, “Self-advocacy is…”. </a:t>
            </a:r>
            <a:r>
              <a:rPr lang="en-GB" sz="1000" u="sng" kern="1200" dirty="0">
                <a:solidFill>
                  <a:schemeClr val="tx1"/>
                </a:solidFill>
                <a:effectLst/>
                <a:latin typeface="+mn-lt"/>
                <a:ea typeface="+mn-ea"/>
                <a:cs typeface="+mn-cs"/>
                <a:hlinkClick r:id="rId6"/>
              </a:rPr>
              <a:t>http://inclusion-international.org/self-advocacy-2/</a:t>
            </a:r>
            <a:r>
              <a:rPr lang="en-GB" sz="1000" kern="1200" dirty="0">
                <a:solidFill>
                  <a:schemeClr val="tx1"/>
                </a:solidFill>
                <a:effectLst/>
                <a:latin typeface="+mn-lt"/>
                <a:ea typeface="+mn-ea"/>
                <a:cs typeface="+mn-cs"/>
              </a:rPr>
              <a:t> (7:23) (accessed 25 July 2018).</a:t>
            </a:r>
          </a:p>
          <a:p>
            <a:r>
              <a:rPr lang="en-GB" sz="1000" kern="1200" dirty="0">
                <a:solidFill>
                  <a:schemeClr val="tx1"/>
                </a:solidFill>
                <a:effectLst/>
                <a:latin typeface="+mn-lt"/>
                <a:ea typeface="+mn-ea"/>
                <a:cs typeface="+mn-cs"/>
              </a:rPr>
              <a:t>Inclusion International, “Why self advocacy is important” https://youtu.be/cE32AQU--3U (2.04) (accessed 12 April 2019).</a:t>
            </a:r>
            <a:endParaRPr lang="en-GB"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en-GB"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83</a:t>
            </a:fld>
            <a:endParaRPr lang="x-none"/>
          </a:p>
        </p:txBody>
      </p:sp>
    </p:spTree>
    <p:extLst>
      <p:ext uri="{BB962C8B-B14F-4D97-AF65-F5344CB8AC3E}">
        <p14:creationId xmlns:p14="http://schemas.microsoft.com/office/powerpoint/2010/main" val="42012773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6325" y="215900"/>
            <a:ext cx="2114550" cy="1190625"/>
          </a:xfrm>
        </p:spPr>
      </p:sp>
      <p:sp>
        <p:nvSpPr>
          <p:cNvPr id="3" name="Notes Placeholder 2"/>
          <p:cNvSpPr>
            <a:spLocks noGrp="1"/>
          </p:cNvSpPr>
          <p:nvPr>
            <p:ph type="body" idx="1"/>
          </p:nvPr>
        </p:nvSpPr>
        <p:spPr>
          <a:xfrm>
            <a:off x="218966" y="1406573"/>
            <a:ext cx="6369280" cy="8318620"/>
          </a:xfrm>
          <a:noFill/>
        </p:spPr>
        <p:txBody>
          <a:bodyPr/>
          <a:lstStyle/>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Handout 1</a:t>
            </a: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1: Pan African Network of People with Psychosocial Disabilities (PANPPD) advocates for the rights of people with psychosocial disabilities </a:t>
            </a:r>
            <a:r>
              <a:rPr lang="en-GB" sz="1000" i="1" dirty="0">
                <a:latin typeface="Calibri" panose="020F0502020204030204" pitchFamily="34" charset="0"/>
                <a:ea typeface="SimSun" panose="02010600030101010101" pitchFamily="2" charset="-122"/>
                <a:cs typeface="Calibri" panose="020F0502020204030204" pitchFamily="34" charset="0"/>
              </a:rPr>
              <a:t>(</a:t>
            </a:r>
            <a:r>
              <a:rPr lang="en-GB" sz="100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3 #293">
                  <a:extLst>
                    <a:ext uri="{A12FA001-AC4F-418D-AE19-62706E023703}">
                      <ahyp:hlinkClr xmlns:ahyp="http://schemas.microsoft.com/office/drawing/2018/hyperlinkcolor" val="tx"/>
                    </a:ext>
                  </a:extLst>
                </a:hlinkClick>
              </a:rPr>
              <a:t>3</a:t>
            </a:r>
            <a:r>
              <a:rPr lang="en-GB" sz="1000"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PANPPD is a regional organization of people with psychosocial disabilities in Africa. It is a collective voice to promote and protect the rights and dignity of people with psychosocial disabilities. The organization aims to increase continental solidarity among organizations that promote and protect the rights of people with psychosocial disabilities. PANPPD aims to: </a:t>
            </a:r>
            <a:endParaRPr lang="x-none" sz="100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Ensure that member organizations work towards improving the quality of life of people with psychosocial disabilities in Africa so that they may reclaim their dignity and achieve equal rights and opportunities.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Function as an advocacy mechanism that is dedicated to social justice, human rights, empowerment, social development and full participation and inclusion of all people with psychosocial disabilities in Africa.</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Promote the establishment of national organizations and to support and promote their work and that of existing member organizations.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Network and build relationships with other civil society organizations, intergovernmental organizations, regional bodies, governments and other relevant institutions and individuals to further its mission.</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Be an African forum and network for the exchange of knowledge, raising awareness and the promotion of research regarding psychosocial disability.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https://www.facebook.com/PANPPD/</a:t>
            </a:r>
            <a:r>
              <a:rPr lang="en-GB"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2: Perspectives and experiences of self-advocacy for inclusion of people with intellectual disabilities in different countries </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6 #474">
                  <a:extLst>
                    <a:ext uri="{A12FA001-AC4F-418D-AE19-62706E023703}">
                      <ahyp:hlinkClr xmlns:ahyp="http://schemas.microsoft.com/office/drawing/2018/hyperlinkcolor" val="tx"/>
                    </a:ext>
                  </a:extLst>
                </a:hlinkClick>
              </a:rPr>
              <a:t>4</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an international network of people with intellectual disabilities and their families advocating for the human rights of people with intellectual disabilities worldwide. Taking into consideration that self-advocacy can have different meanings around the world, organizations and groups were asked about their understanding of, and actions relating to, self-advocacy. Here are some of the responses: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 “We are fighting the negative stereotype about capabilities of people with intellectual disabilities as well as legislation to support their rights” (Jordan).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“Someone standing for himself, who has wishes, who speaks up, who makes a positive change also for the other citizens and the whole community” (Mauritius).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“Support persons can be trusted and reliable. No attitude of pity but empower self-advocates. Understanding of needs and desires” (South Africa).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“We fight to become self-advocates to defend our rights based on UN CRPD, mainly in article 12 on our legal capacity and article 19 on our right to live included in the community and not be institutionalized in dangerous places that threaten human rights. Also work with the government to comply with the convention to create services in the community and create reasonable adjustments for people with psychosocial disabilities.” (Mexico).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“The view of society towards disability, the environment, the respect to identify that we are not less valuable than anyone else and we are able to respect, improve and love as anyone else” (Spain).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“Closing institutions, to have people in my community think of me as a person, better housing, more support and help with employment” (Canada).</a:t>
            </a:r>
          </a:p>
          <a:p>
            <a:r>
              <a:rPr lang="en-GB" sz="1000" kern="1200" dirty="0">
                <a:solidFill>
                  <a:schemeClr val="tx1"/>
                </a:solidFill>
                <a:effectLst/>
                <a:latin typeface="+mn-lt"/>
                <a:ea typeface="+mn-ea"/>
                <a:cs typeface="+mn-cs"/>
              </a:rPr>
              <a:t>The following videos also explains what self-advocacy is from the perspective of people with disabilities:</a:t>
            </a:r>
          </a:p>
          <a:p>
            <a:r>
              <a:rPr lang="en-GB" sz="1000" kern="1200" dirty="0">
                <a:solidFill>
                  <a:schemeClr val="tx1"/>
                </a:solidFill>
                <a:effectLst/>
                <a:latin typeface="+mn-lt"/>
                <a:ea typeface="+mn-ea"/>
                <a:cs typeface="+mn-cs"/>
              </a:rPr>
              <a:t>Inclusion International, “Self-advocacy is…”. </a:t>
            </a:r>
            <a:r>
              <a:rPr lang="en-GB" sz="1000" u="sng" kern="1200" dirty="0">
                <a:solidFill>
                  <a:schemeClr val="tx1"/>
                </a:solidFill>
                <a:effectLst/>
                <a:latin typeface="+mn-lt"/>
                <a:ea typeface="+mn-ea"/>
                <a:cs typeface="+mn-cs"/>
                <a:hlinkClick r:id="rId6"/>
              </a:rPr>
              <a:t>http://inclusion-international.org/self-advocacy-2/</a:t>
            </a:r>
            <a:r>
              <a:rPr lang="en-GB" sz="1000" kern="1200" dirty="0">
                <a:solidFill>
                  <a:schemeClr val="tx1"/>
                </a:solidFill>
                <a:effectLst/>
                <a:latin typeface="+mn-lt"/>
                <a:ea typeface="+mn-ea"/>
                <a:cs typeface="+mn-cs"/>
              </a:rPr>
              <a:t> (7:23) (accessed 25 July 2018).</a:t>
            </a:r>
          </a:p>
          <a:p>
            <a:r>
              <a:rPr lang="en-GB" sz="1000" kern="1200" dirty="0">
                <a:solidFill>
                  <a:schemeClr val="tx1"/>
                </a:solidFill>
                <a:effectLst/>
                <a:latin typeface="+mn-lt"/>
                <a:ea typeface="+mn-ea"/>
                <a:cs typeface="+mn-cs"/>
              </a:rPr>
              <a:t>Inclusion International, “Why self advocacy is important” https://youtu.be/cE32AQU--3U (2.04) (accessed 12 April 2019).</a:t>
            </a:r>
            <a:endParaRPr lang="en-GB"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en-GB"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84</a:t>
            </a:fld>
            <a:endParaRPr lang="x-none"/>
          </a:p>
        </p:txBody>
      </p:sp>
    </p:spTree>
    <p:extLst>
      <p:ext uri="{BB962C8B-B14F-4D97-AF65-F5344CB8AC3E}">
        <p14:creationId xmlns:p14="http://schemas.microsoft.com/office/powerpoint/2010/main" val="42012773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46325" y="215900"/>
            <a:ext cx="2114550" cy="1190625"/>
          </a:xfrm>
        </p:spPr>
      </p:sp>
      <p:sp>
        <p:nvSpPr>
          <p:cNvPr id="3" name="Notes Placeholder 2"/>
          <p:cNvSpPr>
            <a:spLocks noGrp="1"/>
          </p:cNvSpPr>
          <p:nvPr>
            <p:ph type="body" idx="1"/>
          </p:nvPr>
        </p:nvSpPr>
        <p:spPr>
          <a:xfrm>
            <a:off x="218966" y="1406573"/>
            <a:ext cx="6369280" cy="8318620"/>
          </a:xfrm>
          <a:noFill/>
        </p:spPr>
        <p:txBody>
          <a:bodyPr/>
          <a:lstStyle/>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Handout 1</a:t>
            </a: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1: Pan African Network of People with Psychosocial Disabilities (PANPPD) advocates for the rights of people with psychosocial disabilities </a:t>
            </a:r>
            <a:r>
              <a:rPr lang="en-GB" sz="1000" i="1" dirty="0">
                <a:latin typeface="Calibri" panose="020F0502020204030204" pitchFamily="34" charset="0"/>
                <a:ea typeface="SimSun" panose="02010600030101010101" pitchFamily="2" charset="-122"/>
                <a:cs typeface="Calibri" panose="020F0502020204030204" pitchFamily="34" charset="0"/>
              </a:rPr>
              <a:t>(</a:t>
            </a:r>
            <a:r>
              <a:rPr lang="en-GB" sz="1000"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2013 #293">
                  <a:extLst>
                    <a:ext uri="{A12FA001-AC4F-418D-AE19-62706E023703}">
                      <ahyp:hlinkClr xmlns:ahyp="http://schemas.microsoft.com/office/drawing/2018/hyperlinkcolor" val="tx"/>
                    </a:ext>
                  </a:extLst>
                </a:hlinkClick>
              </a:rPr>
              <a:t>3</a:t>
            </a:r>
            <a:r>
              <a:rPr lang="en-GB" sz="1000" i="1"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PANPPD is a regional organization of people with psychosocial disabilities in Africa. It is a collective voice to promote and protect the rights and dignity of people with psychosocial disabilities. The organization aims to increase continental solidarity among organizations that promote and protect the rights of people with psychosocial disabilities. PANPPD aims to: </a:t>
            </a:r>
            <a:endParaRPr lang="x-none" sz="1000"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Ensure that member organizations work towards improving the quality of life of people with psychosocial disabilities in Africa so that they may reclaim their dignity and achieve equal rights and opportunities.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Function as an advocacy mechanism that is dedicated to social justice, human rights, empowerment, social development and full participation and inclusion of all people with psychosocial disabilities in Africa.</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Promote the establishment of national organizations and to support and promote their work and that of existing member organizations.</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Network and build relationships with other civil society organizations, intergovernmental organizations, regional bodies, governments and other relevant institutions and individuals to further its mission.</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sz="1000" dirty="0">
                <a:solidFill>
                  <a:srgbClr val="000000"/>
                </a:solidFill>
                <a:latin typeface="Calibri" panose="020F0502020204030204" pitchFamily="34" charset="0"/>
                <a:ea typeface="SimSun" panose="02010600030101010101" pitchFamily="2" charset="-122"/>
                <a:cs typeface="Arial" panose="020B0604020202020204" pitchFamily="34" charset="0"/>
              </a:rPr>
              <a:t>Be an African forum and network for the exchange of knowledge, raising awareness and the promotion of research regarding psychosocial disability. </a:t>
            </a:r>
            <a:endParaRPr lang="x-none" sz="100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For more information, see: </a:t>
            </a:r>
            <a:r>
              <a:rPr lang="en-GB" sz="10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https://www.facebook.com/PANPPD/</a:t>
            </a:r>
            <a:r>
              <a:rPr lang="en-GB" sz="1000" dirty="0">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b="1" dirty="0">
                <a:solidFill>
                  <a:srgbClr val="4F81BD"/>
                </a:solidFill>
                <a:latin typeface="Calibri" panose="020F0502020204030204" pitchFamily="34" charset="0"/>
                <a:ea typeface="SimSun" panose="02010600030101010101" pitchFamily="2" charset="-122"/>
                <a:cs typeface="Calibri" panose="020F0502020204030204" pitchFamily="34" charset="0"/>
              </a:rPr>
              <a:t>Scenario 2: Perspectives and experiences of self-advocacy for inclusion of people with intellectual disabilities in different countries </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hlinkClick r:id="rId5" action="ppaction://hlinkfile" tooltip=", 2016 #474">
                  <a:extLst>
                    <a:ext uri="{A12FA001-AC4F-418D-AE19-62706E023703}">
                      <ahyp:hlinkClr xmlns:ahyp="http://schemas.microsoft.com/office/drawing/2018/hyperlinkcolor" val="tx"/>
                    </a:ext>
                  </a:extLst>
                </a:hlinkClick>
              </a:rPr>
              <a:t>4</a:t>
            </a:r>
            <a:r>
              <a:rPr lang="en-GB" sz="1000" b="1" i="1"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Inclusion International is an international network of people with intellectual disabilities and their families advocating for the human rights of people with intellectual disabilities worldwide. Taking into consideration that self-advocacy can have different meanings around the world, organizations and groups were asked about their understanding of, and actions relating to, self-advocacy. Here are some of the responses: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 “We are fighting the negative stereotype about capabilities of people with intellectual disabilities as well as legislation to support their rights” (Jordan).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“Someone standing for himself, who has wishes, who speaks up, who makes a positive change also for the other citizens and the whole community” (Mauritius).</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“Support persons can be trusted and reliable. No attitude of pity but empower self-advocates. Understanding of needs and desires” (South Africa).</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“We fight to become self-advocates to defend our rights based on UN CRPD, mainly in article 12 on our legal capacity and article 19 on our right to live included in the community and not be institutionalized in dangerous places that threaten human rights. Also work with the government to comply with the convention to create services in the community and create reasonable adjustments for people with psychosocial disabilities.” (Mexico).</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“The view of society towards disability, the environment, the respect to identify that we are not less valuable than anyone else and we are able to respect, improve and love as anyone else” (Spain).</a:t>
            </a:r>
            <a:endParaRPr lang="x-none"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000" dirty="0">
                <a:latin typeface="Calibri" panose="020F0502020204030204" pitchFamily="34" charset="0"/>
                <a:ea typeface="SimSun" panose="02010600030101010101" pitchFamily="2" charset="-122"/>
                <a:cs typeface="Calibri" panose="020F0502020204030204" pitchFamily="34" charset="0"/>
              </a:rPr>
              <a:t>“Closing institutions, to have people in my community think of me as a person, better housing, more support and help with employment” (Canada).</a:t>
            </a:r>
          </a:p>
          <a:p>
            <a:r>
              <a:rPr lang="en-GB" sz="1000" kern="1200" dirty="0">
                <a:solidFill>
                  <a:schemeClr val="tx1"/>
                </a:solidFill>
                <a:effectLst/>
                <a:latin typeface="+mn-lt"/>
                <a:ea typeface="+mn-ea"/>
                <a:cs typeface="+mn-cs"/>
              </a:rPr>
              <a:t>The following videos also explains what self-advocacy is from the perspective of people with disabilities:</a:t>
            </a:r>
          </a:p>
          <a:p>
            <a:r>
              <a:rPr lang="en-GB" sz="1000" kern="1200" dirty="0">
                <a:solidFill>
                  <a:schemeClr val="tx1"/>
                </a:solidFill>
                <a:effectLst/>
                <a:latin typeface="+mn-lt"/>
                <a:ea typeface="+mn-ea"/>
                <a:cs typeface="+mn-cs"/>
              </a:rPr>
              <a:t>Inclusion International, “Self-advocacy is…”. </a:t>
            </a:r>
            <a:r>
              <a:rPr lang="en-GB" sz="1000" u="sng" kern="1200" dirty="0">
                <a:solidFill>
                  <a:schemeClr val="tx1"/>
                </a:solidFill>
                <a:effectLst/>
                <a:latin typeface="+mn-lt"/>
                <a:ea typeface="+mn-ea"/>
                <a:cs typeface="+mn-cs"/>
                <a:hlinkClick r:id="rId6"/>
              </a:rPr>
              <a:t>http://inclusion-international.org/self-advocacy-2/</a:t>
            </a:r>
            <a:r>
              <a:rPr lang="en-GB" sz="1000" kern="1200" dirty="0">
                <a:solidFill>
                  <a:schemeClr val="tx1"/>
                </a:solidFill>
                <a:effectLst/>
                <a:latin typeface="+mn-lt"/>
                <a:ea typeface="+mn-ea"/>
                <a:cs typeface="+mn-cs"/>
              </a:rPr>
              <a:t> (7:23) (accessed 25 July 2018).</a:t>
            </a:r>
          </a:p>
          <a:p>
            <a:r>
              <a:rPr lang="en-GB" sz="1000" kern="1200" dirty="0">
                <a:solidFill>
                  <a:schemeClr val="tx1"/>
                </a:solidFill>
                <a:effectLst/>
                <a:latin typeface="+mn-lt"/>
                <a:ea typeface="+mn-ea"/>
                <a:cs typeface="+mn-cs"/>
              </a:rPr>
              <a:t>Inclusion International, “Why self advocacy is important” https://youtu.be/cE32AQU--3U (2.04) (accessed 12 April 2019).</a:t>
            </a:r>
            <a:endParaRPr lang="en-GB" sz="10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endParaRPr lang="en-GB" sz="1000" dirty="0">
              <a:latin typeface="Calibri" panose="020F0502020204030204" pitchFamily="34" charset="0"/>
              <a:ea typeface="SimSun" panose="02010600030101010101" pitchFamily="2" charset="-122"/>
              <a:cs typeface="Calibri" panose="020F0502020204030204" pitchFamily="34" charset="0"/>
            </a:endParaRPr>
          </a:p>
          <a:p>
            <a:endParaRPr lang="x-none" sz="1000" dirty="0"/>
          </a:p>
        </p:txBody>
      </p:sp>
      <p:sp>
        <p:nvSpPr>
          <p:cNvPr id="4" name="Slide Number Placeholder 3"/>
          <p:cNvSpPr>
            <a:spLocks noGrp="1"/>
          </p:cNvSpPr>
          <p:nvPr>
            <p:ph type="sldNum" sz="quarter" idx="5"/>
          </p:nvPr>
        </p:nvSpPr>
        <p:spPr/>
        <p:txBody>
          <a:bodyPr/>
          <a:lstStyle/>
          <a:p>
            <a:fld id="{CD4026B6-B2B5-46C7-A32C-FE888EB50862}" type="slidenum">
              <a:rPr lang="x-none" smtClean="0"/>
              <a:t>85</a:t>
            </a:fld>
            <a:endParaRPr lang="x-none"/>
          </a:p>
        </p:txBody>
      </p:sp>
    </p:spTree>
    <p:extLst>
      <p:ext uri="{BB962C8B-B14F-4D97-AF65-F5344CB8AC3E}">
        <p14:creationId xmlns:p14="http://schemas.microsoft.com/office/powerpoint/2010/main" val="42012773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180975"/>
            <a:ext cx="2701925" cy="1520825"/>
          </a:xfrm>
        </p:spPr>
      </p:sp>
      <p:sp>
        <p:nvSpPr>
          <p:cNvPr id="3" name="Notes Placeholder 2"/>
          <p:cNvSpPr>
            <a:spLocks noGrp="1"/>
          </p:cNvSpPr>
          <p:nvPr>
            <p:ph type="body" idx="1"/>
          </p:nvPr>
        </p:nvSpPr>
        <p:spPr>
          <a:xfrm>
            <a:off x="403484" y="1930834"/>
            <a:ext cx="6066666" cy="7511320"/>
          </a:xfrm>
          <a:noFill/>
        </p:spPr>
        <p:txBody>
          <a:bodyPr/>
          <a:lstStyle/>
          <a:p>
            <a:pPr algn="just">
              <a:spcAft>
                <a:spcPts val="600"/>
              </a:spcAft>
            </a:pP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Handout 2. Examples of priority issues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advocacy issue should be context-specific. This means that it is related to the specific context and needs of a particular country, community or population. Below are some examples of advocacy issues.</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lack of human rights protection for people with psychosocial, intellectual or cognitive disabilities in national policies, strategies and laws.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Poor quality of care and respect for human rights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institutionalization and to develop community-based services and supports that are compliant with international human rights standards, including the Convention on the Rights of Persons with Disabilities (CRPD).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Lack of participation of people with psychosocial, intellectual or cognitive disabilities in decision-making processes on issues affecting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 and lack of opportunities for people with psychosocial, intellectual or cognitive disabilities in employment/income-generating opportunities, education, housing, social benefits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overcome discrimination and to dismantle myths and misconceptions about people with psychosocial, intellectual or cognitive disabilities.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violence and abuse in mental health and social services and in the community.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Implementing strategies to end the use of involuntary admission and treatment, seclusion and restraint and other coercive practices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informed consent to treatment in mental health and social services and ensuring that all treatment and life choices are based on the will and preference of the individual.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a recovery approach through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Ending guardianship for people with psychosocial, intellectual or cognitive disabilities and replacing this with a supported decision-making model.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reform mental health-related policy and legislation so that these align with the obligations set under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For information on each of these topics, refer to the </a:t>
            </a:r>
            <a:r>
              <a:rPr lang="en-GB" b="1" dirty="0" err="1">
                <a:latin typeface="Calibri" panose="020F0502020204030204" pitchFamily="34" charset="0"/>
                <a:ea typeface="SimSun" panose="02010600030101010101" pitchFamily="2" charset="-122"/>
                <a:cs typeface="Calibri" panose="020F0502020204030204" pitchFamily="34" charset="0"/>
              </a:rPr>
              <a:t>QualityRights</a:t>
            </a:r>
            <a:r>
              <a:rPr lang="en-GB" b="1" dirty="0">
                <a:latin typeface="Calibri" panose="020F0502020204030204" pitchFamily="34" charset="0"/>
                <a:ea typeface="SimSun" panose="02010600030101010101" pitchFamily="2" charset="-122"/>
                <a:cs typeface="Calibri" panose="020F0502020204030204" pitchFamily="34" charset="0"/>
              </a:rPr>
              <a:t> guidance and training materials.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86</a:t>
            </a:fld>
            <a:endParaRPr lang="x-none"/>
          </a:p>
        </p:txBody>
      </p:sp>
    </p:spTree>
    <p:extLst>
      <p:ext uri="{BB962C8B-B14F-4D97-AF65-F5344CB8AC3E}">
        <p14:creationId xmlns:p14="http://schemas.microsoft.com/office/powerpoint/2010/main" val="77323915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180975"/>
            <a:ext cx="2701925" cy="1520825"/>
          </a:xfrm>
        </p:spPr>
      </p:sp>
      <p:sp>
        <p:nvSpPr>
          <p:cNvPr id="3" name="Notes Placeholder 2"/>
          <p:cNvSpPr>
            <a:spLocks noGrp="1"/>
          </p:cNvSpPr>
          <p:nvPr>
            <p:ph type="body" idx="1"/>
          </p:nvPr>
        </p:nvSpPr>
        <p:spPr>
          <a:xfrm>
            <a:off x="403484" y="1930834"/>
            <a:ext cx="6066666" cy="7511320"/>
          </a:xfrm>
          <a:noFill/>
        </p:spPr>
        <p:txBody>
          <a:bodyPr/>
          <a:lstStyle/>
          <a:p>
            <a:pPr algn="just">
              <a:spcAft>
                <a:spcPts val="600"/>
              </a:spcAft>
            </a:pP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Handout 2. Examples of priority issues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advocacy issue should be context-specific. This means that it is related to the specific context and needs of a particular country, community or population. Below are some examples of advocacy issues.</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lack of human rights protection for people with psychosocial, intellectual or cognitive disabilities in national policies, strategies and laws.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Poor quality of care and respect for human rights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institutionalization and to develop community-based services and supports that are compliant with international human rights standards, including the Convention on the Rights of Persons with Disabilities (CRPD).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Lack of participation of people with psychosocial, intellectual or cognitive disabilities in decision-making processes on issues affecting them.</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 and lack of opportunities for people with psychosocial, intellectual or cognitive disabilities in employment/income-generating opportunities, education, housing, social benefits etc.</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overcome discrimination and to dismantle myths and misconceptions about people with psychosocial, intellectual or cognitive disabilities.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end violence and abuse in mental health and social services and in the community.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Implementing strategies to end the use of involuntary admission and treatment, seclusion and restraint and other coercive practices in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informed consent to treatment in mental health and social services and ensuring that all treatment and life choices are based on the will and preference of the individual.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Promoting a recovery approach through mental health and social services.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Ending guardianship for people with psychosocial, intellectual or cognitive disabilities and replacing this with a supported decision-making model. </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17145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need to reform mental health-related policy and legislation so that these align with the obligations set under the CRPD.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For information on each of these topics, refer to the </a:t>
            </a:r>
            <a:r>
              <a:rPr lang="en-GB" b="1" dirty="0" err="1">
                <a:latin typeface="Calibri" panose="020F0502020204030204" pitchFamily="34" charset="0"/>
                <a:ea typeface="SimSun" panose="02010600030101010101" pitchFamily="2" charset="-122"/>
                <a:cs typeface="Calibri" panose="020F0502020204030204" pitchFamily="34" charset="0"/>
              </a:rPr>
              <a:t>QualityRights</a:t>
            </a:r>
            <a:r>
              <a:rPr lang="en-GB" b="1" dirty="0">
                <a:latin typeface="Calibri" panose="020F0502020204030204" pitchFamily="34" charset="0"/>
                <a:ea typeface="SimSun" panose="02010600030101010101" pitchFamily="2" charset="-122"/>
                <a:cs typeface="Calibri" panose="020F0502020204030204" pitchFamily="34" charset="0"/>
              </a:rPr>
              <a:t> guidance and training materials.</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87</a:t>
            </a:fld>
            <a:endParaRPr lang="x-none"/>
          </a:p>
        </p:txBody>
      </p:sp>
    </p:spTree>
    <p:extLst>
      <p:ext uri="{BB962C8B-B14F-4D97-AF65-F5344CB8AC3E}">
        <p14:creationId xmlns:p14="http://schemas.microsoft.com/office/powerpoint/2010/main" val="7732391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176213"/>
            <a:ext cx="2773362" cy="1560512"/>
          </a:xfrm>
        </p:spPr>
      </p:sp>
      <p:sp>
        <p:nvSpPr>
          <p:cNvPr id="4" name="Slide Number Placeholder 3"/>
          <p:cNvSpPr>
            <a:spLocks noGrp="1"/>
          </p:cNvSpPr>
          <p:nvPr>
            <p:ph type="sldNum" sz="quarter" idx="5"/>
          </p:nvPr>
        </p:nvSpPr>
        <p:spPr/>
        <p:txBody>
          <a:bodyPr/>
          <a:lstStyle/>
          <a:p>
            <a:fld id="{CD4026B6-B2B5-46C7-A32C-FE888EB50862}" type="slidenum">
              <a:rPr lang="x-none" smtClean="0"/>
              <a:t>88</a:t>
            </a:fld>
            <a:endParaRPr lang="x-none"/>
          </a:p>
        </p:txBody>
      </p:sp>
      <p:sp>
        <p:nvSpPr>
          <p:cNvPr id="5" name="Notes Placeholder 4">
            <a:extLst>
              <a:ext uri="{FF2B5EF4-FFF2-40B4-BE49-F238E27FC236}">
                <a16:creationId xmlns:a16="http://schemas.microsoft.com/office/drawing/2014/main" id="{9842BB29-E0EE-4505-BA04-A81A13229159}"/>
              </a:ext>
            </a:extLst>
          </p:cNvPr>
          <p:cNvSpPr>
            <a:spLocks noGrp="1"/>
          </p:cNvSpPr>
          <p:nvPr>
            <p:ph type="body" sz="quarter" idx="3"/>
          </p:nvPr>
        </p:nvSpPr>
        <p:spPr>
          <a:xfrm>
            <a:off x="230563" y="1988186"/>
            <a:ext cx="6326048" cy="7627749"/>
          </a:xfrm>
          <a:noFill/>
        </p:spPr>
        <p:txBody>
          <a:bodyPr/>
          <a:lstStyle/>
          <a:p>
            <a:pPr algn="just"/>
            <a:r>
              <a:rPr lang="en-GB" sz="1100" b="1" dirty="0">
                <a:latin typeface="Calibri" panose="020F0502020204030204" pitchFamily="34" charset="0"/>
                <a:ea typeface="SimSun" panose="02010600030101010101" pitchFamily="2" charset="-122"/>
                <a:cs typeface="Calibri" panose="020F0502020204030204" pitchFamily="34" charset="0"/>
              </a:rPr>
              <a:t>Handout 3. Situational analysis of the implementation of the CRPD in the Caribbean subregion </a:t>
            </a:r>
            <a:r>
              <a:rPr lang="en-GB" sz="1100" dirty="0">
                <a:latin typeface="Calibri" panose="020F0502020204030204" pitchFamily="34" charset="0"/>
                <a:ea typeface="SimSun" panose="02010600030101010101" pitchFamily="2" charset="-122"/>
                <a:cs typeface="Calibri" panose="020F0502020204030204" pitchFamily="34" charset="0"/>
              </a:rPr>
              <a:t>(</a:t>
            </a:r>
            <a:r>
              <a:rPr lang="en-GB" sz="1100"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February 2011 #296">
                  <a:extLst>
                    <a:ext uri="{A12FA001-AC4F-418D-AE19-62706E023703}">
                      <ahyp:hlinkClr xmlns:ahyp="http://schemas.microsoft.com/office/drawing/2018/hyperlinkcolor" val="tx"/>
                    </a:ext>
                  </a:extLst>
                </a:hlinkClick>
              </a:rPr>
              <a:t>9</a:t>
            </a:r>
            <a:r>
              <a:rPr lang="en-GB" sz="1100" dirty="0">
                <a:latin typeface="Calibri" panose="020F0502020204030204" pitchFamily="34" charset="0"/>
                <a:ea typeface="SimSun" panose="02010600030101010101" pitchFamily="2" charset="-122"/>
                <a:cs typeface="Calibri" panose="020F0502020204030204" pitchFamily="34" charset="0"/>
              </a:rPr>
              <a:t>)</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r>
              <a:rPr lang="en-GB" sz="1100"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Background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In a 2009 study published by the Economic Commission for Latin America and the Caribbean (ECLAC) </a:t>
            </a:r>
            <a:r>
              <a:rPr lang="en-GB" sz="1100" dirty="0" err="1">
                <a:solidFill>
                  <a:srgbClr val="000000"/>
                </a:solidFill>
                <a:latin typeface="Calibri" panose="020F0502020204030204" pitchFamily="34" charset="0"/>
                <a:ea typeface="SimSun" panose="02010600030101010101" pitchFamily="2" charset="-122"/>
                <a:cs typeface="Calibri" panose="020F0502020204030204" pitchFamily="34" charset="0"/>
              </a:rPr>
              <a:t>subregional</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 headquarters for the Caribbean, a strong recommendation was made to conduct a follow-up study to “collect information on the availability of statistical information on persons with disabilities and on the implementation of legislation and policies in order to measure the commitment of governments in the Caribbean region towards the CRPD”.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Situational analysis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In response, the ECLAC </a:t>
            </a:r>
            <a:r>
              <a:rPr lang="en-GB" sz="1100" dirty="0" err="1">
                <a:latin typeface="Calibri" panose="020F0502020204030204" pitchFamily="34" charset="0"/>
                <a:ea typeface="SimSun" panose="02010600030101010101" pitchFamily="2" charset="-122"/>
                <a:cs typeface="Calibri" panose="020F0502020204030204" pitchFamily="34" charset="0"/>
              </a:rPr>
              <a:t>subregional</a:t>
            </a:r>
            <a:r>
              <a:rPr lang="en-GB" sz="1100" dirty="0">
                <a:latin typeface="Calibri" panose="020F0502020204030204" pitchFamily="34" charset="0"/>
                <a:ea typeface="SimSun" panose="02010600030101010101" pitchFamily="2" charset="-122"/>
                <a:cs typeface="Calibri" panose="020F0502020204030204" pitchFamily="34" charset="0"/>
              </a:rPr>
              <a:t> headquarters for the Caribbean conducted two surveys to assess the current situation of the rights of persons with disabilities in the Caribbean subregion. The first survey was with government ministries responsible for policies regarding persons living with disabilities and the second was with people with disabilities and was directly administered by disabled persons’ organizations (DPOs), in line with the principle of “nothing about us, without us”.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study aimed to provide an understanding of where the Caribbean subregion was in relation to the implementation of the CRPD in order to check compliance and identify discrepancies. Additionally, the study highlighted the specific policies, programmes and other measures that were available regarding the rights of persons living with disabilities, as well as pointing out access and adaptation concerns in relation to persons with disabilities using public facilities and basic services.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Conclusions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responses from the survey of government and NGOs showed that some progress had been made in certain areas of disability in the Caribbean subregion; however, there were still some areas for which significant improvement was needed.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Several steps to improve the situation for persons with disabilities were identified. These included 1) support to several countries to ratify and monitor the implementation of the CRPD, 2) support for the design of laws that were compliant with the CRPD, 3) conduct of further data collection and research on the epidemiology of the situation to guide the development and implementation of national and regional policies promoting and protecting the rights of people with disabilities, and 4) a range of specific actions regarding education, employment, sexual and reproductive health, and accessibility standards of public facilities for people with disabilities. </a:t>
            </a:r>
            <a:endParaRPr lang="x-none" sz="1100" dirty="0">
              <a:latin typeface="Calibri" panose="020F0502020204030204" pitchFamily="34" charset="0"/>
              <a:ea typeface="SimSun" panose="02010600030101010101" pitchFamily="2" charset="-122"/>
              <a:cs typeface="Calibri" panose="020F0502020204030204" pitchFamily="34" charset="0"/>
            </a:endParaRPr>
          </a:p>
          <a:p>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The full report is available at: </a:t>
            </a:r>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https://repositorio.cepal.org/bitstream/handle/11362/5043/1/S201196</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3_en.pdf</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11 February 2019.</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8258213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176213"/>
            <a:ext cx="2773362" cy="1560512"/>
          </a:xfrm>
        </p:spPr>
      </p:sp>
      <p:sp>
        <p:nvSpPr>
          <p:cNvPr id="4" name="Slide Number Placeholder 3"/>
          <p:cNvSpPr>
            <a:spLocks noGrp="1"/>
          </p:cNvSpPr>
          <p:nvPr>
            <p:ph type="sldNum" sz="quarter" idx="5"/>
          </p:nvPr>
        </p:nvSpPr>
        <p:spPr/>
        <p:txBody>
          <a:bodyPr/>
          <a:lstStyle/>
          <a:p>
            <a:fld id="{CD4026B6-B2B5-46C7-A32C-FE888EB50862}" type="slidenum">
              <a:rPr lang="x-none" smtClean="0"/>
              <a:t>89</a:t>
            </a:fld>
            <a:endParaRPr lang="x-none"/>
          </a:p>
        </p:txBody>
      </p:sp>
      <p:sp>
        <p:nvSpPr>
          <p:cNvPr id="5" name="Notes Placeholder 4">
            <a:extLst>
              <a:ext uri="{FF2B5EF4-FFF2-40B4-BE49-F238E27FC236}">
                <a16:creationId xmlns:a16="http://schemas.microsoft.com/office/drawing/2014/main" id="{9842BB29-E0EE-4505-BA04-A81A13229159}"/>
              </a:ext>
            </a:extLst>
          </p:cNvPr>
          <p:cNvSpPr>
            <a:spLocks noGrp="1"/>
          </p:cNvSpPr>
          <p:nvPr>
            <p:ph type="body" sz="quarter" idx="3"/>
          </p:nvPr>
        </p:nvSpPr>
        <p:spPr>
          <a:xfrm>
            <a:off x="230563" y="1988186"/>
            <a:ext cx="6326048" cy="7627749"/>
          </a:xfrm>
          <a:noFill/>
        </p:spPr>
        <p:txBody>
          <a:bodyPr/>
          <a:lstStyle/>
          <a:p>
            <a:pPr algn="just"/>
            <a:r>
              <a:rPr lang="en-GB" sz="1100" b="1" dirty="0">
                <a:latin typeface="Calibri" panose="020F0502020204030204" pitchFamily="34" charset="0"/>
                <a:ea typeface="SimSun" panose="02010600030101010101" pitchFamily="2" charset="-122"/>
                <a:cs typeface="Calibri" panose="020F0502020204030204" pitchFamily="34" charset="0"/>
              </a:rPr>
              <a:t>Handout 3. Situational analysis of the implementation of the CRPD in the Caribbean subregion </a:t>
            </a:r>
            <a:r>
              <a:rPr lang="en-GB" sz="1100" dirty="0">
                <a:latin typeface="Calibri" panose="020F0502020204030204" pitchFamily="34" charset="0"/>
                <a:ea typeface="SimSun" panose="02010600030101010101" pitchFamily="2" charset="-122"/>
                <a:cs typeface="Calibri" panose="020F0502020204030204" pitchFamily="34" charset="0"/>
              </a:rPr>
              <a:t>(</a:t>
            </a:r>
            <a:r>
              <a:rPr lang="en-GB" sz="1100"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February 2011 #296">
                  <a:extLst>
                    <a:ext uri="{A12FA001-AC4F-418D-AE19-62706E023703}">
                      <ahyp:hlinkClr xmlns:ahyp="http://schemas.microsoft.com/office/drawing/2018/hyperlinkcolor" val="tx"/>
                    </a:ext>
                  </a:extLst>
                </a:hlinkClick>
              </a:rPr>
              <a:t>9</a:t>
            </a:r>
            <a:r>
              <a:rPr lang="en-GB" sz="1100" dirty="0">
                <a:latin typeface="Calibri" panose="020F0502020204030204" pitchFamily="34" charset="0"/>
                <a:ea typeface="SimSun" panose="02010600030101010101" pitchFamily="2" charset="-122"/>
                <a:cs typeface="Calibri" panose="020F0502020204030204" pitchFamily="34" charset="0"/>
              </a:rPr>
              <a:t>)</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r>
              <a:rPr lang="en-GB" sz="1100"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Background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In a 2009 study published by the Economic Commission for Latin America and the Caribbean (ECLAC) </a:t>
            </a:r>
            <a:r>
              <a:rPr lang="en-GB" sz="1100" dirty="0" err="1">
                <a:solidFill>
                  <a:srgbClr val="000000"/>
                </a:solidFill>
                <a:latin typeface="Calibri" panose="020F0502020204030204" pitchFamily="34" charset="0"/>
                <a:ea typeface="SimSun" panose="02010600030101010101" pitchFamily="2" charset="-122"/>
                <a:cs typeface="Calibri" panose="020F0502020204030204" pitchFamily="34" charset="0"/>
              </a:rPr>
              <a:t>subregional</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 headquarters for the Caribbean, a strong recommendation was made to conduct a follow-up study to “collect information on the availability of statistical information on persons with disabilities and on the implementation of legislation and policies in order to measure the commitment of governments in the Caribbean region towards the CRPD”.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Situational analysis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In response, the ECLAC </a:t>
            </a:r>
            <a:r>
              <a:rPr lang="en-GB" sz="1100" dirty="0" err="1">
                <a:latin typeface="Calibri" panose="020F0502020204030204" pitchFamily="34" charset="0"/>
                <a:ea typeface="SimSun" panose="02010600030101010101" pitchFamily="2" charset="-122"/>
                <a:cs typeface="Calibri" panose="020F0502020204030204" pitchFamily="34" charset="0"/>
              </a:rPr>
              <a:t>subregional</a:t>
            </a:r>
            <a:r>
              <a:rPr lang="en-GB" sz="1100" dirty="0">
                <a:latin typeface="Calibri" panose="020F0502020204030204" pitchFamily="34" charset="0"/>
                <a:ea typeface="SimSun" panose="02010600030101010101" pitchFamily="2" charset="-122"/>
                <a:cs typeface="Calibri" panose="020F0502020204030204" pitchFamily="34" charset="0"/>
              </a:rPr>
              <a:t> headquarters for the Caribbean conducted two surveys to assess the current situation of the rights of persons with disabilities in the Caribbean subregion. The first survey was with government ministries responsible for policies regarding persons living with disabilities and the second was with people with disabilities and was directly administered by disabled persons’ organizations (DPOs), in line with the principle of “nothing about us, without us”.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study aimed to provide an understanding of where the Caribbean subregion was in relation to the implementation of the CRPD in order to check compliance and identify discrepancies. Additionally, the study highlighted the specific policies, programmes and other measures that were available regarding the rights of persons living with disabilities, as well as pointing out access and adaptation concerns in relation to persons with disabilities using public facilities and basic services.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Conclusions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responses from the survey of government and NGOs showed that some progress had been made in certain areas of disability in the Caribbean subregion; however, there were still some areas for which significant improvement was needed.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Several steps to improve the situation for persons with disabilities were identified. These included 1) support to several countries to ratify and monitor the implementation of the CRPD, 2) support for the design of laws that were compliant with the CRPD, 3) conduct of further data collection and research on the epidemiology of the situation to guide the development and implementation of national and regional policies promoting and protecting the rights of people with disabilities, and 4) a range of specific actions regarding education, employment, sexual and reproductive health, and accessibility standards of public facilities for people with disabilities. </a:t>
            </a:r>
            <a:endParaRPr lang="x-none" sz="1100" dirty="0">
              <a:latin typeface="Calibri" panose="020F0502020204030204" pitchFamily="34" charset="0"/>
              <a:ea typeface="SimSun" panose="02010600030101010101" pitchFamily="2" charset="-122"/>
              <a:cs typeface="Calibri" panose="020F0502020204030204" pitchFamily="34" charset="0"/>
            </a:endParaRPr>
          </a:p>
          <a:p>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The full report is available at: </a:t>
            </a:r>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https://repositorio.cepal.org/bitstream/handle/11362/5043/1/S201196</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3_en.pdf</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11 February 2019.</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82582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249238"/>
            <a:ext cx="5961062" cy="3354387"/>
          </a:xfrm>
        </p:spPr>
      </p:sp>
      <p:sp>
        <p:nvSpPr>
          <p:cNvPr id="3" name="Notes Placeholder 2"/>
          <p:cNvSpPr>
            <a:spLocks noGrp="1"/>
          </p:cNvSpPr>
          <p:nvPr>
            <p:ph type="body" idx="1"/>
          </p:nvPr>
        </p:nvSpPr>
        <p:spPr>
          <a:xfrm>
            <a:off x="680879" y="3865915"/>
            <a:ext cx="5447030" cy="4832394"/>
          </a:xfrm>
        </p:spPr>
        <p:txBody>
          <a:bodyPr/>
          <a:lstStyle/>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A human rights-based approach recognizes that disability is caused by many barriers which – in interaction with physical, mental, intellectual or sensory impairments – prevent people from participating in society on an equal basis with others. </a:t>
            </a: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This approach also emphasizes that diversity and difference are part of humanity and should be valued, not rejected. </a:t>
            </a:r>
            <a:endParaRPr lang="x-none" dirty="0">
              <a:latin typeface="Calibri" panose="020F0502020204030204" pitchFamily="34" charset="0"/>
              <a:ea typeface="SimSun" panose="02010600030101010101" pitchFamily="2" charset="-122"/>
              <a:cs typeface="Calibri" panose="020F0502020204030204" pitchFamily="34" charset="0"/>
            </a:endParaRPr>
          </a:p>
          <a:p>
            <a:pPr marL="171450" indent="-171450" algn="just">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Persons with disabilities are entitled to equal rights and equal opportunities to participate in society as are all other persons. </a:t>
            </a:r>
          </a:p>
          <a:p>
            <a:pPr marL="171450" indent="-171450" algn="just">
              <a:buFont typeface="Arial" panose="020B0604020202020204" pitchFamily="34" charset="0"/>
              <a:buChar char="•"/>
            </a:pPr>
            <a:r>
              <a:rPr lang="en-GB" dirty="0">
                <a:latin typeface="Calibri" panose="020F0502020204030204" pitchFamily="34" charset="0"/>
                <a:ea typeface="SimSun" panose="02010600030101010101" pitchFamily="2" charset="-122"/>
                <a:cs typeface="Calibri" panose="020F0502020204030204" pitchFamily="34" charset="0"/>
              </a:rPr>
              <a:t>Barriers that prevent people with disabilities, including people with psychosocial, intellectual or cognitive disabilities, from participating fully in society and from enjoying their rights are discriminatory and must be removed so that people can claim their rights.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 i="1" dirty="0">
                <a:latin typeface="Calibri" panose="020F0502020204030204" pitchFamily="34" charset="0"/>
                <a:ea typeface="SimSun" panose="02010600030101010101" pitchFamily="2" charset="-122"/>
                <a:cs typeface="Calibri" panose="020F0502020204030204" pitchFamily="34" charset="0"/>
              </a:rPr>
              <a:t>For more information on human rights, see </a:t>
            </a:r>
            <a:r>
              <a:rPr lang="en" b="1" i="1" dirty="0">
                <a:latin typeface="Calibri" panose="020F0502020204030204" pitchFamily="34" charset="0"/>
                <a:ea typeface="SimSun" panose="02010600030101010101" pitchFamily="2" charset="-122"/>
                <a:cs typeface="Calibri" panose="020F0502020204030204" pitchFamily="34" charset="0"/>
              </a:rPr>
              <a:t>Annex 1: Understanding and promoting the rights of people with psychosocial, </a:t>
            </a:r>
            <a:r>
              <a:rPr lang="en-GB" b="1" dirty="0">
                <a:latin typeface="Calibri" panose="020F0502020204030204" pitchFamily="34" charset="0"/>
                <a:ea typeface="MS Mincho" panose="02020609040205080304" pitchFamily="49" charset="-128"/>
                <a:cs typeface="Calibri" panose="020F0502020204030204" pitchFamily="34" charset="0"/>
              </a:rPr>
              <a:t>intellectual or cognitive disabilities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a:t>
            </a:fld>
            <a:endParaRPr lang="x-none"/>
          </a:p>
        </p:txBody>
      </p:sp>
    </p:spTree>
    <p:extLst>
      <p:ext uri="{BB962C8B-B14F-4D97-AF65-F5344CB8AC3E}">
        <p14:creationId xmlns:p14="http://schemas.microsoft.com/office/powerpoint/2010/main" val="168660077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176213"/>
            <a:ext cx="2773362" cy="1560512"/>
          </a:xfrm>
        </p:spPr>
      </p:sp>
      <p:sp>
        <p:nvSpPr>
          <p:cNvPr id="4" name="Slide Number Placeholder 3"/>
          <p:cNvSpPr>
            <a:spLocks noGrp="1"/>
          </p:cNvSpPr>
          <p:nvPr>
            <p:ph type="sldNum" sz="quarter" idx="5"/>
          </p:nvPr>
        </p:nvSpPr>
        <p:spPr/>
        <p:txBody>
          <a:bodyPr/>
          <a:lstStyle/>
          <a:p>
            <a:fld id="{CD4026B6-B2B5-46C7-A32C-FE888EB50862}" type="slidenum">
              <a:rPr lang="x-none" smtClean="0"/>
              <a:t>90</a:t>
            </a:fld>
            <a:endParaRPr lang="x-none"/>
          </a:p>
        </p:txBody>
      </p:sp>
      <p:sp>
        <p:nvSpPr>
          <p:cNvPr id="5" name="Notes Placeholder 4">
            <a:extLst>
              <a:ext uri="{FF2B5EF4-FFF2-40B4-BE49-F238E27FC236}">
                <a16:creationId xmlns:a16="http://schemas.microsoft.com/office/drawing/2014/main" id="{9842BB29-E0EE-4505-BA04-A81A13229159}"/>
              </a:ext>
            </a:extLst>
          </p:cNvPr>
          <p:cNvSpPr>
            <a:spLocks noGrp="1"/>
          </p:cNvSpPr>
          <p:nvPr>
            <p:ph type="body" sz="quarter" idx="3"/>
          </p:nvPr>
        </p:nvSpPr>
        <p:spPr>
          <a:xfrm>
            <a:off x="230563" y="1988186"/>
            <a:ext cx="6326048" cy="7627749"/>
          </a:xfrm>
          <a:noFill/>
        </p:spPr>
        <p:txBody>
          <a:bodyPr/>
          <a:lstStyle/>
          <a:p>
            <a:pPr algn="just"/>
            <a:r>
              <a:rPr lang="en-GB" sz="1100" b="1" dirty="0">
                <a:latin typeface="Calibri" panose="020F0502020204030204" pitchFamily="34" charset="0"/>
                <a:ea typeface="SimSun" panose="02010600030101010101" pitchFamily="2" charset="-122"/>
                <a:cs typeface="Calibri" panose="020F0502020204030204" pitchFamily="34" charset="0"/>
              </a:rPr>
              <a:t>Handout 3. Situational analysis of the implementation of the CRPD in the Caribbean subregion </a:t>
            </a:r>
            <a:r>
              <a:rPr lang="en-GB" sz="1100" dirty="0">
                <a:latin typeface="Calibri" panose="020F0502020204030204" pitchFamily="34" charset="0"/>
                <a:ea typeface="SimSun" panose="02010600030101010101" pitchFamily="2" charset="-122"/>
                <a:cs typeface="Calibri" panose="020F0502020204030204" pitchFamily="34" charset="0"/>
              </a:rPr>
              <a:t>(</a:t>
            </a:r>
            <a:r>
              <a:rPr lang="en-GB" sz="1100"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ction="ppaction://hlinkfile" tooltip=", February 2011 #296">
                  <a:extLst>
                    <a:ext uri="{A12FA001-AC4F-418D-AE19-62706E023703}">
                      <ahyp:hlinkClr xmlns:ahyp="http://schemas.microsoft.com/office/drawing/2018/hyperlinkcolor" val="tx"/>
                    </a:ext>
                  </a:extLst>
                </a:hlinkClick>
              </a:rPr>
              <a:t>9</a:t>
            </a:r>
            <a:r>
              <a:rPr lang="en-GB" sz="1100" dirty="0">
                <a:latin typeface="Calibri" panose="020F0502020204030204" pitchFamily="34" charset="0"/>
                <a:ea typeface="SimSun" panose="02010600030101010101" pitchFamily="2" charset="-122"/>
                <a:cs typeface="Calibri" panose="020F0502020204030204" pitchFamily="34" charset="0"/>
              </a:rPr>
              <a:t>)</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r>
              <a:rPr lang="en-GB" sz="1100"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Background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In a 2009 study published by the Economic Commission for Latin America and the Caribbean (ECLAC) </a:t>
            </a:r>
            <a:r>
              <a:rPr lang="en-GB" sz="1100" dirty="0" err="1">
                <a:solidFill>
                  <a:srgbClr val="000000"/>
                </a:solidFill>
                <a:latin typeface="Calibri" panose="020F0502020204030204" pitchFamily="34" charset="0"/>
                <a:ea typeface="SimSun" panose="02010600030101010101" pitchFamily="2" charset="-122"/>
                <a:cs typeface="Calibri" panose="020F0502020204030204" pitchFamily="34" charset="0"/>
              </a:rPr>
              <a:t>subregional</a:t>
            </a: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 headquarters for the Caribbean, a strong recommendation was made to conduct a follow-up study to “collect information on the availability of statistical information on persons with disabilities and on the implementation of legislation and policies in order to measure the commitment of governments in the Caribbean region towards the CRPD”.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Situational analysis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In response, the ECLAC </a:t>
            </a:r>
            <a:r>
              <a:rPr lang="en-GB" sz="1100" dirty="0" err="1">
                <a:latin typeface="Calibri" panose="020F0502020204030204" pitchFamily="34" charset="0"/>
                <a:ea typeface="SimSun" panose="02010600030101010101" pitchFamily="2" charset="-122"/>
                <a:cs typeface="Calibri" panose="020F0502020204030204" pitchFamily="34" charset="0"/>
              </a:rPr>
              <a:t>subregional</a:t>
            </a:r>
            <a:r>
              <a:rPr lang="en-GB" sz="1100" dirty="0">
                <a:latin typeface="Calibri" panose="020F0502020204030204" pitchFamily="34" charset="0"/>
                <a:ea typeface="SimSun" panose="02010600030101010101" pitchFamily="2" charset="-122"/>
                <a:cs typeface="Calibri" panose="020F0502020204030204" pitchFamily="34" charset="0"/>
              </a:rPr>
              <a:t> headquarters for the Caribbean conducted two surveys to assess the current situation of the rights of persons with disabilities in the Caribbean subregion. The first survey was with government ministries responsible for policies regarding persons living with disabilities and the second was with people with disabilities and was directly administered by disabled persons’ organizations (DPOs), in line with the principle of “nothing about us, without us”. </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study aimed to provide an understanding of where the Caribbean subregion was in relation to the implementation of the CRPD in order to check compliance and identify discrepancies. Additionally, the study highlighted the specific policies, programmes and other measures that were available regarding the rights of persons living with disabilities, as well as pointing out access and adaptation concerns in relation to persons with disabilities using public facilities and basic services.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b="1" dirty="0">
                <a:latin typeface="Calibri" panose="020F0502020204030204" pitchFamily="34" charset="0"/>
                <a:ea typeface="SimSun" panose="02010600030101010101" pitchFamily="2" charset="-122"/>
                <a:cs typeface="Calibri" panose="020F0502020204030204" pitchFamily="34" charset="0"/>
              </a:rPr>
              <a:t>Conclusions</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latin typeface="Calibri" panose="020F0502020204030204" pitchFamily="34" charset="0"/>
                <a:ea typeface="SimSun" panose="02010600030101010101" pitchFamily="2" charset="-122"/>
                <a:cs typeface="Calibri" panose="020F0502020204030204" pitchFamily="34" charset="0"/>
              </a:rPr>
              <a:t>The responses from the survey of government and NGOs showed that some progress had been made in certain areas of disability in the Caribbean subregion; however, there were still some areas for which significant improvement was needed.</a:t>
            </a:r>
            <a:endParaRPr lang="x-none" sz="110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Several steps to improve the situation for persons with disabilities were identified. These included 1) support to several countries to ratify and monitor the implementation of the CRPD, 2) support for the design of laws that were compliant with the CRPD, 3) conduct of further data collection and research on the epidemiology of the situation to guide the development and implementation of national and regional policies promoting and protecting the rights of people with disabilities, and 4) a range of specific actions regarding education, employment, sexual and reproductive health, and accessibility standards of public facilities for people with disabilities. </a:t>
            </a:r>
            <a:endParaRPr lang="x-none" sz="1100" dirty="0">
              <a:latin typeface="Calibri" panose="020F0502020204030204" pitchFamily="34" charset="0"/>
              <a:ea typeface="SimSun" panose="02010600030101010101" pitchFamily="2" charset="-122"/>
              <a:cs typeface="Calibri" panose="020F0502020204030204" pitchFamily="34" charset="0"/>
            </a:endParaRPr>
          </a:p>
          <a:p>
            <a:r>
              <a:rPr lang="en-GB" sz="1100" dirty="0">
                <a:solidFill>
                  <a:srgbClr val="000000"/>
                </a:solidFill>
                <a:latin typeface="Calibri" panose="020F0502020204030204" pitchFamily="34" charset="0"/>
                <a:ea typeface="SimSun" panose="02010600030101010101" pitchFamily="2" charset="-122"/>
                <a:cs typeface="Calibri" panose="020F0502020204030204" pitchFamily="34" charset="0"/>
              </a:rPr>
              <a:t>The full report is available at: </a:t>
            </a:r>
            <a:r>
              <a:rPr lang="en-GB" sz="110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https://repositorio.cepal.org/bitstream/handle/11362/5043/1/S201196</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3_en.pdf</a:t>
            </a:r>
            <a:r>
              <a:rPr lang="en-GB" dirty="0">
                <a:solidFill>
                  <a:srgbClr val="000000"/>
                </a:solidFill>
                <a:latin typeface="Calibri" panose="020F0502020204030204" pitchFamily="34" charset="0"/>
                <a:ea typeface="SimSun" panose="02010600030101010101" pitchFamily="2" charset="-122"/>
                <a:cs typeface="Calibri" panose="020F0502020204030204" pitchFamily="34" charset="0"/>
              </a:rPr>
              <a:t>, accessed 11 February 2019.</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8258213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230188"/>
            <a:ext cx="2984500" cy="1679575"/>
          </a:xfrm>
        </p:spPr>
      </p:sp>
      <p:sp>
        <p:nvSpPr>
          <p:cNvPr id="4" name="Slide Number Placeholder 3"/>
          <p:cNvSpPr>
            <a:spLocks noGrp="1"/>
          </p:cNvSpPr>
          <p:nvPr>
            <p:ph type="sldNum" sz="quarter" idx="5"/>
          </p:nvPr>
        </p:nvSpPr>
        <p:spPr/>
        <p:txBody>
          <a:bodyPr/>
          <a:lstStyle/>
          <a:p>
            <a:fld id="{CD4026B6-B2B5-46C7-A32C-FE888EB50862}" type="slidenum">
              <a:rPr lang="x-none" smtClean="0"/>
              <a:t>91</a:t>
            </a:fld>
            <a:endParaRPr lang="x-none"/>
          </a:p>
        </p:txBody>
      </p:sp>
      <p:sp>
        <p:nvSpPr>
          <p:cNvPr id="5" name="Notes Placeholder 2">
            <a:extLst>
              <a:ext uri="{FF2B5EF4-FFF2-40B4-BE49-F238E27FC236}">
                <a16:creationId xmlns:a16="http://schemas.microsoft.com/office/drawing/2014/main" id="{6EC1B6E0-C6CE-45F3-A39D-43B7FF63ACFF}"/>
              </a:ext>
            </a:extLst>
          </p:cNvPr>
          <p:cNvSpPr>
            <a:spLocks noGrp="1"/>
          </p:cNvSpPr>
          <p:nvPr>
            <p:ph type="body" idx="1"/>
          </p:nvPr>
        </p:nvSpPr>
        <p:spPr>
          <a:xfrm>
            <a:off x="317023" y="2083772"/>
            <a:ext cx="6167539" cy="7358383"/>
          </a:xfrm>
          <a:noFill/>
        </p:spPr>
        <p:txBody>
          <a:bodyPr/>
          <a:lstStyle/>
          <a:p>
            <a:pPr algn="just"/>
            <a:r>
              <a:rPr lang="en-GB" sz="1150" b="1" dirty="0">
                <a:latin typeface="Calibri" panose="020F0502020204030204" pitchFamily="34" charset="0"/>
                <a:ea typeface="SimSun" panose="02010600030101010101" pitchFamily="2" charset="-122"/>
                <a:cs typeface="Calibri" panose="020F0502020204030204" pitchFamily="34" charset="0"/>
              </a:rPr>
              <a:t>Handout 4. Examples of advocacy actions</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GB" sz="1150" b="1" dirty="0">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lgn="just">
              <a:spcBef>
                <a:spcPts val="0"/>
              </a:spcBef>
              <a:spcAft>
                <a:spcPts val="600"/>
              </a:spcAft>
            </a:pPr>
            <a:r>
              <a:rPr lang="en-GB" sz="1150" b="1" dirty="0">
                <a:latin typeface="Calibri" panose="020F0502020204030204" pitchFamily="34" charset="0"/>
                <a:ea typeface="SimSun" panose="02010600030101010101" pitchFamily="2" charset="-122"/>
                <a:cs typeface="Calibri" panose="020F0502020204030204" pitchFamily="34" charset="0"/>
              </a:rPr>
              <a:t>1. Advocacy actions undertaken by a grassroots movement – the example of CHRUSP</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The Center for the Human Rights of Users and Survivors of Psychiatry (CHRUSP) is a grass roots organization which is funded only through small individual donations. It aims to provide strategic leadership in human rights advocacy, implementation and monitoring relevant to people experiencing or labelled with madness, mental health problems or trauma.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Advocacy actions at the international level include:</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 CRPD course from the perspective of a survivor of psychiatry taught by Tina </a:t>
            </a:r>
            <a:r>
              <a:rPr lang="en-US" sz="1150" dirty="0" err="1">
                <a:solidFill>
                  <a:srgbClr val="000000"/>
                </a:solidFill>
                <a:latin typeface="Calibri" panose="020F0502020204030204" pitchFamily="34" charset="0"/>
                <a:ea typeface="SimSun" panose="02010600030101010101" pitchFamily="2" charset="-122"/>
                <a:cs typeface="Arial" panose="020B0604020202020204" pitchFamily="34" charset="0"/>
              </a:rPr>
              <a:t>Minkowitz</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The course has so far been offered free of charge to allow students to participate from all parts of the world; the majority have been survivors of abuse in psychiatry and others were allies in the legal profession, human rights and development community, and disability movement.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Contribution to the Absolute Prohibition Campaign to abolish forced commitment and treatment.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http://absoluteprohibition.org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Organization of a side event with the World Health Organization at the 10</a:t>
            </a:r>
            <a:r>
              <a:rPr lang="en-US" sz="1150"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th</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CRPD Conference of States Parties in June 2017, in support of the abolition of forced treatment and the need for alternatives to existing practices both within and outside the mental health system. The side event was widely attended and well received. Materials from the side event and links to the videos can be found on the CHRUSP website: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www.chrusp.org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Collaboration with colleagues in Asian countries to draft a model law of inclusion of persons with psychosocial disabilities. </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Attendance at public meetings of the Committee on the Rights of Persons with Disabilities and making a statement in the Opening Session.</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conferences in various countries.</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United Nations consultations through written submissions.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http://www.chrusp.org</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spcBef>
                <a:spcPts val="0"/>
              </a:spcBef>
              <a:spcAft>
                <a:spcPts val="600"/>
              </a:spcAft>
            </a:pPr>
            <a:r>
              <a:rPr lang="en-US" sz="1150" b="1" dirty="0">
                <a:solidFill>
                  <a:srgbClr val="000000"/>
                </a:solidFill>
                <a:latin typeface="Calibri" panose="020F0502020204030204" pitchFamily="34" charset="0"/>
                <a:ea typeface="Calibri" panose="020F0502020204030204" pitchFamily="34" charset="0"/>
                <a:cs typeface="Arial" panose="020B0604020202020204" pitchFamily="34" charset="0"/>
              </a:rPr>
              <a:t>2. Advocacy action in Japan</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latin typeface="Calibri" panose="020F0502020204030204" pitchFamily="34" charset="0"/>
                <a:ea typeface="SimSun" panose="02010600030101010101" pitchFamily="2" charset="-122"/>
                <a:cs typeface="Calibri" panose="020F0502020204030204" pitchFamily="34" charset="0"/>
              </a:rPr>
              <a:t>In the following video, Mari Yamamoto talks about advocacy activity that she is conducting in Japan: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https://www.youtube.com/watch?v=bhvRsSm4KHw</a:t>
            </a:r>
            <a:r>
              <a:rPr lang="en-US" sz="1150" dirty="0">
                <a:latin typeface="Calibri" panose="020F0502020204030204" pitchFamily="34" charset="0"/>
                <a:ea typeface="SimSun" panose="02010600030101010101" pitchFamily="2" charset="-122"/>
                <a:cs typeface="Calibri" panose="020F0502020204030204" pitchFamily="34" charset="0"/>
              </a:rPr>
              <a:t> (6:11), accessed 25 July 2018.</a:t>
            </a:r>
            <a:endParaRPr lang="x-none" sz="1150"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960925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230188"/>
            <a:ext cx="2984500" cy="1679575"/>
          </a:xfrm>
        </p:spPr>
      </p:sp>
      <p:sp>
        <p:nvSpPr>
          <p:cNvPr id="4" name="Slide Number Placeholder 3"/>
          <p:cNvSpPr>
            <a:spLocks noGrp="1"/>
          </p:cNvSpPr>
          <p:nvPr>
            <p:ph type="sldNum" sz="quarter" idx="5"/>
          </p:nvPr>
        </p:nvSpPr>
        <p:spPr/>
        <p:txBody>
          <a:bodyPr/>
          <a:lstStyle/>
          <a:p>
            <a:fld id="{CD4026B6-B2B5-46C7-A32C-FE888EB50862}" type="slidenum">
              <a:rPr lang="x-none" smtClean="0"/>
              <a:t>92</a:t>
            </a:fld>
            <a:endParaRPr lang="x-none"/>
          </a:p>
        </p:txBody>
      </p:sp>
      <p:sp>
        <p:nvSpPr>
          <p:cNvPr id="5" name="Notes Placeholder 2">
            <a:extLst>
              <a:ext uri="{FF2B5EF4-FFF2-40B4-BE49-F238E27FC236}">
                <a16:creationId xmlns:a16="http://schemas.microsoft.com/office/drawing/2014/main" id="{6EC1B6E0-C6CE-45F3-A39D-43B7FF63ACFF}"/>
              </a:ext>
            </a:extLst>
          </p:cNvPr>
          <p:cNvSpPr>
            <a:spLocks noGrp="1"/>
          </p:cNvSpPr>
          <p:nvPr>
            <p:ph type="body" idx="1"/>
          </p:nvPr>
        </p:nvSpPr>
        <p:spPr>
          <a:xfrm>
            <a:off x="317023" y="2083772"/>
            <a:ext cx="6167539" cy="7358383"/>
          </a:xfrm>
          <a:noFill/>
        </p:spPr>
        <p:txBody>
          <a:bodyPr/>
          <a:lstStyle/>
          <a:p>
            <a:pPr algn="just"/>
            <a:r>
              <a:rPr lang="en-GB" sz="1150" b="1" dirty="0">
                <a:latin typeface="Calibri" panose="020F0502020204030204" pitchFamily="34" charset="0"/>
                <a:ea typeface="SimSun" panose="02010600030101010101" pitchFamily="2" charset="-122"/>
                <a:cs typeface="Calibri" panose="020F0502020204030204" pitchFamily="34" charset="0"/>
              </a:rPr>
              <a:t>Handout 4. Examples of advocacy actions</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GB" sz="1150" b="1" dirty="0">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lgn="just">
              <a:spcBef>
                <a:spcPts val="0"/>
              </a:spcBef>
              <a:spcAft>
                <a:spcPts val="600"/>
              </a:spcAft>
            </a:pPr>
            <a:r>
              <a:rPr lang="en-GB" sz="1150" b="1" dirty="0">
                <a:latin typeface="Calibri" panose="020F0502020204030204" pitchFamily="34" charset="0"/>
                <a:ea typeface="SimSun" panose="02010600030101010101" pitchFamily="2" charset="-122"/>
                <a:cs typeface="Calibri" panose="020F0502020204030204" pitchFamily="34" charset="0"/>
              </a:rPr>
              <a:t>1. Advocacy actions undertaken by a grassroots movement – the example of CHRUSP</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The Center for the Human Rights of Users and Survivors of Psychiatry (CHRUSP) is a grass roots organization which is funded only through small individual donations. It aims to provide strategic leadership in human rights advocacy, implementation and monitoring relevant to people experiencing or labelled with madness, mental health problems or trauma.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US" sz="1150" dirty="0">
                <a:latin typeface="Calibri" panose="020F0502020204030204" pitchFamily="34" charset="0"/>
                <a:ea typeface="SimSun" panose="02010600030101010101" pitchFamily="2" charset="-122"/>
                <a:cs typeface="Calibri" panose="020F0502020204030204" pitchFamily="34" charset="0"/>
              </a:rPr>
              <a:t>Advocacy actions at the international level include:</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 CRPD course from the perspective of a survivor of psychiatry taught by Tina </a:t>
            </a:r>
            <a:r>
              <a:rPr lang="en-US" sz="1150" dirty="0" err="1">
                <a:solidFill>
                  <a:srgbClr val="000000"/>
                </a:solidFill>
                <a:latin typeface="Calibri" panose="020F0502020204030204" pitchFamily="34" charset="0"/>
                <a:ea typeface="SimSun" panose="02010600030101010101" pitchFamily="2" charset="-122"/>
                <a:cs typeface="Arial" panose="020B0604020202020204" pitchFamily="34" charset="0"/>
              </a:rPr>
              <a:t>Minkowitz</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The course has so far been offered free of charge to allow students to participate from all parts of the world; the majority have been survivors of abuse in psychiatry and others were allies in the legal profession, human rights and development community, and disability movement.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http://crpdcourse.org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Contribution to the Absolute Prohibition Campaign to abolish forced commitment and treatment. For more information see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http://absoluteprohibition.org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Organization of a side event with the World Health Organization at the 10</a:t>
            </a:r>
            <a:r>
              <a:rPr lang="en-US" sz="1150" baseline="30000" dirty="0">
                <a:solidFill>
                  <a:srgbClr val="000000"/>
                </a:solidFill>
                <a:latin typeface="Calibri" panose="020F0502020204030204" pitchFamily="34" charset="0"/>
                <a:ea typeface="SimSun" panose="02010600030101010101" pitchFamily="2" charset="-122"/>
                <a:cs typeface="Arial" panose="020B0604020202020204" pitchFamily="34" charset="0"/>
              </a:rPr>
              <a:t>th</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 CRPD Conference of States Parties in June 2017, in support of the abolition of forced treatment and the need for alternatives to existing practices both within and outside the mental health system. The side event was widely attended and well received. Materials from the side event and links to the videos can be found on the CHRUSP website: </a:t>
            </a:r>
            <a:r>
              <a:rPr lang="en-US" sz="1150" u="sng" dirty="0">
                <a:solidFill>
                  <a:srgbClr val="000000"/>
                </a:solidFill>
                <a:latin typeface="Calibri" panose="020F050202020403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www.chrusp.org</a:t>
            </a: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Collaboration with colleagues in Asian countries to draft a model law of inclusion of persons with psychosocial disabilities. </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Attendance at public meetings of the Committee on the Rights of Persons with Disabilities and making a statement in the Opening Session.</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conferences in various countries.</a:t>
            </a:r>
            <a:endParaRPr lang="x-none" sz="11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150" dirty="0">
                <a:solidFill>
                  <a:srgbClr val="000000"/>
                </a:solidFill>
                <a:latin typeface="Calibri" panose="020F0502020204030204" pitchFamily="34" charset="0"/>
                <a:ea typeface="SimSun" panose="02010600030101010101" pitchFamily="2" charset="-122"/>
                <a:cs typeface="Arial" panose="020B0604020202020204" pitchFamily="34" charset="0"/>
              </a:rPr>
              <a:t>Participation in United Nations consultations through written submissions. </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For more information, see: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http://www.chrusp.org</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rPr>
              <a:t>,</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solidFill>
                  <a:srgbClr val="000000"/>
                </a:solidFill>
                <a:latin typeface="Calibri" panose="020F0502020204030204" pitchFamily="34" charset="0"/>
                <a:ea typeface="SimSun" panose="02010600030101010101" pitchFamily="2" charset="-122"/>
                <a:cs typeface="Calibri" panose="020F0502020204030204" pitchFamily="34" charset="0"/>
              </a:rPr>
              <a:t> </a:t>
            </a:r>
            <a:endParaRPr lang="x-none" sz="1150" dirty="0">
              <a:latin typeface="Calibri" panose="020F0502020204030204" pitchFamily="34" charset="0"/>
              <a:ea typeface="SimSun" panose="02010600030101010101" pitchFamily="2" charset="-122"/>
              <a:cs typeface="Calibri" panose="020F0502020204030204" pitchFamily="34" charset="0"/>
            </a:endParaRPr>
          </a:p>
          <a:p>
            <a:pPr marR="0" lvl="0">
              <a:spcBef>
                <a:spcPts val="0"/>
              </a:spcBef>
              <a:spcAft>
                <a:spcPts val="600"/>
              </a:spcAft>
            </a:pPr>
            <a:r>
              <a:rPr lang="en-US" sz="1150" b="1" dirty="0">
                <a:solidFill>
                  <a:srgbClr val="000000"/>
                </a:solidFill>
                <a:latin typeface="Calibri" panose="020F0502020204030204" pitchFamily="34" charset="0"/>
                <a:ea typeface="Calibri" panose="020F0502020204030204" pitchFamily="34" charset="0"/>
                <a:cs typeface="Arial" panose="020B0604020202020204" pitchFamily="34" charset="0"/>
              </a:rPr>
              <a:t>2. Advocacy action in Japan</a:t>
            </a:r>
            <a:endParaRPr lang="x-none" sz="1150" dirty="0">
              <a:latin typeface="Calibri" panose="020F0502020204030204" pitchFamily="34" charset="0"/>
              <a:ea typeface="SimSun" panose="02010600030101010101" pitchFamily="2" charset="-122"/>
              <a:cs typeface="Calibri" panose="020F0502020204030204" pitchFamily="34" charset="0"/>
            </a:endParaRPr>
          </a:p>
          <a:p>
            <a:pPr algn="just"/>
            <a:r>
              <a:rPr lang="en-US" sz="1150" dirty="0">
                <a:latin typeface="Calibri" panose="020F0502020204030204" pitchFamily="34" charset="0"/>
                <a:ea typeface="SimSun" panose="02010600030101010101" pitchFamily="2" charset="-122"/>
                <a:cs typeface="Calibri" panose="020F0502020204030204" pitchFamily="34" charset="0"/>
              </a:rPr>
              <a:t>In the following video, Mari Yamamoto talks about advocacy activity that she is conducting in Japan: </a:t>
            </a:r>
            <a:r>
              <a:rPr lang="en-US" sz="1150"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https://www.youtube.com/watch?v=bhvRsSm4KHw</a:t>
            </a:r>
            <a:r>
              <a:rPr lang="en-US" sz="1150" dirty="0">
                <a:latin typeface="Calibri" panose="020F0502020204030204" pitchFamily="34" charset="0"/>
                <a:ea typeface="SimSun" panose="02010600030101010101" pitchFamily="2" charset="-122"/>
                <a:cs typeface="Calibri" panose="020F0502020204030204" pitchFamily="34" charset="0"/>
              </a:rPr>
              <a:t> (6:11), accessed 25 July 2018.</a:t>
            </a:r>
            <a:endParaRPr lang="x-none" sz="1150"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Tree>
    <p:extLst>
      <p:ext uri="{BB962C8B-B14F-4D97-AF65-F5344CB8AC3E}">
        <p14:creationId xmlns:p14="http://schemas.microsoft.com/office/powerpoint/2010/main" val="960925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95275"/>
            <a:ext cx="4057650" cy="2282825"/>
          </a:xfrm>
        </p:spPr>
      </p:sp>
      <p:sp>
        <p:nvSpPr>
          <p:cNvPr id="3" name="Notes Placeholder 2"/>
          <p:cNvSpPr>
            <a:spLocks noGrp="1"/>
          </p:cNvSpPr>
          <p:nvPr>
            <p:ph type="body" idx="1"/>
          </p:nvPr>
        </p:nvSpPr>
        <p:spPr>
          <a:xfrm>
            <a:off x="349446" y="2791107"/>
            <a:ext cx="6109896" cy="6651047"/>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5. Example of a written submission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People’s Review of the Mental Health System, Aotearoa, New Zealand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t>
            </a:r>
            <a:r>
              <a:rPr lang="en-GB" i="1" dirty="0">
                <a:latin typeface="Calibri" panose="020F0502020204030204" pitchFamily="34" charset="0"/>
                <a:ea typeface="SimSun" panose="02010600030101010101" pitchFamily="2" charset="-122"/>
                <a:cs typeface="Calibri" panose="020F0502020204030204" pitchFamily="34" charset="0"/>
              </a:rPr>
              <a:t>People’s Review of the Mental Health System</a:t>
            </a:r>
            <a:r>
              <a:rPr lang="en-GB" dirty="0">
                <a:latin typeface="Calibri" panose="020F0502020204030204" pitchFamily="34" charset="0"/>
                <a:ea typeface="SimSun" panose="02010600030101010101" pitchFamily="2" charset="-122"/>
                <a:cs typeface="Calibri" panose="020F0502020204030204" pitchFamily="34" charset="0"/>
              </a:rPr>
              <a:t> was an online crowdfunded and crowdsourced narrative-based inquiry into the public mental health system in Aotearoa, New Zealand.  It gathered the written experiences of people involved with mental health services in New Zealand – from mental health professionals to those with direct or family experience – over a 3-month period before collating their accounts into the </a:t>
            </a:r>
            <a:r>
              <a:rPr lang="en-GB" i="1" dirty="0">
                <a:latin typeface="Calibri" panose="020F0502020204030204" pitchFamily="34" charset="0"/>
                <a:ea typeface="SimSun" panose="02010600030101010101" pitchFamily="2" charset="-122"/>
                <a:cs typeface="Calibri" panose="020F0502020204030204" pitchFamily="34" charset="0"/>
              </a:rPr>
              <a:t>People’s Mental Health Report</a:t>
            </a:r>
            <a:r>
              <a:rPr lang="en-GB" dirty="0">
                <a:latin typeface="Calibri" panose="020F0502020204030204" pitchFamily="34" charset="0"/>
                <a:ea typeface="SimSun" panose="02010600030101010101" pitchFamily="2" charset="-122"/>
                <a:cs typeface="Calibri" panose="020F0502020204030204" pitchFamily="34" charset="0"/>
              </a:rPr>
              <a:t>. The Report advocated for the need for an independent review of the New Zealand mental health system, by highlighting the human stories of those within it and campaigning for a system based on fairness, justice, healing and hope.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i="1" dirty="0">
                <a:latin typeface="Calibri" panose="020F0502020204030204" pitchFamily="34" charset="0"/>
                <a:ea typeface="SimSun" panose="02010600030101010101" pitchFamily="2" charset="-122"/>
                <a:cs typeface="Calibri" panose="020F0502020204030204" pitchFamily="34" charset="0"/>
              </a:rPr>
              <a:t>The Report</a:t>
            </a:r>
            <a:r>
              <a:rPr lang="en-GB" dirty="0">
                <a:latin typeface="Calibri" panose="020F0502020204030204" pitchFamily="34" charset="0"/>
                <a:ea typeface="SimSun" panose="02010600030101010101" pitchFamily="2" charset="-122"/>
                <a:cs typeface="Calibri" panose="020F0502020204030204" pitchFamily="34" charset="0"/>
              </a:rPr>
              <a:t> is publicly available to download at no cost and makes four key recommendations to the Government based on the recurring themes uncovered across more than 500 personal accounts. The recommendations form the foundation of an open letter to the Minister of Health calling for their implementation, which citizens are invited to sign.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recommendations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national increase in funding for mental health services and supports, with a particular focus on access to community-based services and early intervention that address people’s needs and preferences as well as supporting over-capacity service providers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Enacting and upholding the CRPD obligation to have independent oversight of the mental health system through the creation of a Commission external to the system that promotes self-advocacy and incorporates roles for those with lived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urgent Royal Commission to examine the long-term systemic problems and ongoing independent inquiry into developing sufficient appropriate and accessible mental health services that uphold people’s rights and promote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creation of a national mental health education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programne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to increase understanding of available services as well as promote the inclusion, dignity and empowerment of those with lived experience.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visit:</a:t>
            </a:r>
            <a:r>
              <a:rPr lang="en-GB" b="1" dirty="0">
                <a:latin typeface="Calibri" panose="020F0502020204030204" pitchFamily="34" charset="0"/>
                <a:ea typeface="SimSun" panose="02010600030101010101" pitchFamily="2" charset="-122"/>
                <a:cs typeface="Calibri" panose="020F0502020204030204" pitchFamily="34" charset="0"/>
              </a:rPr>
              <a:t> </a:t>
            </a:r>
            <a:r>
              <a:rPr lang="en-GB" b="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https://www.peoplesmentalhealthreport.com/</a:t>
            </a:r>
            <a:r>
              <a:rPr lang="en-GB"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ActionStation, 2018 #475">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r>
              <a:rPr lang="en-GB" u="sng" dirty="0">
                <a:latin typeface="Calibri" panose="020F0502020204030204" pitchFamily="34" charset="0"/>
                <a:ea typeface="SimSun" panose="02010600030101010101" pitchFamily="2" charset="-122"/>
                <a:cs typeface="Calibri" panose="020F0502020204030204" pitchFamily="34" charset="0"/>
              </a:rPr>
              <a:t> </a:t>
            </a:r>
            <a:r>
              <a:rPr lang="en-GB" b="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93</a:t>
            </a:fld>
            <a:endParaRPr lang="x-none"/>
          </a:p>
        </p:txBody>
      </p:sp>
    </p:spTree>
    <p:extLst>
      <p:ext uri="{BB962C8B-B14F-4D97-AF65-F5344CB8AC3E}">
        <p14:creationId xmlns:p14="http://schemas.microsoft.com/office/powerpoint/2010/main" val="259738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295275"/>
            <a:ext cx="4057650" cy="2282825"/>
          </a:xfrm>
        </p:spPr>
      </p:sp>
      <p:sp>
        <p:nvSpPr>
          <p:cNvPr id="3" name="Notes Placeholder 2"/>
          <p:cNvSpPr>
            <a:spLocks noGrp="1"/>
          </p:cNvSpPr>
          <p:nvPr>
            <p:ph type="body" idx="1"/>
          </p:nvPr>
        </p:nvSpPr>
        <p:spPr>
          <a:xfrm>
            <a:off x="349446" y="2791107"/>
            <a:ext cx="6109896" cy="6651047"/>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5. Example of a written submission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latin typeface="Calibri" panose="020F0502020204030204" pitchFamily="34" charset="0"/>
                <a:ea typeface="SimSun" panose="02010600030101010101" pitchFamily="2" charset="-122"/>
                <a:cs typeface="Calibri" panose="020F0502020204030204" pitchFamily="34" charset="0"/>
              </a:rPr>
              <a:t>People’s Review of the Mental Health System, Aotearoa, New Zealand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a:t>
            </a:r>
            <a:r>
              <a:rPr lang="en-GB" i="1" dirty="0">
                <a:latin typeface="Calibri" panose="020F0502020204030204" pitchFamily="34" charset="0"/>
                <a:ea typeface="SimSun" panose="02010600030101010101" pitchFamily="2" charset="-122"/>
                <a:cs typeface="Calibri" panose="020F0502020204030204" pitchFamily="34" charset="0"/>
              </a:rPr>
              <a:t>People’s Review of the Mental Health System</a:t>
            </a:r>
            <a:r>
              <a:rPr lang="en-GB" dirty="0">
                <a:latin typeface="Calibri" panose="020F0502020204030204" pitchFamily="34" charset="0"/>
                <a:ea typeface="SimSun" panose="02010600030101010101" pitchFamily="2" charset="-122"/>
                <a:cs typeface="Calibri" panose="020F0502020204030204" pitchFamily="34" charset="0"/>
              </a:rPr>
              <a:t> was an online crowdfunded and crowdsourced narrative-based inquiry into the public mental health system in Aotearoa, New Zealand.  It gathered the written experiences of people involved with mental health services in New Zealand – from mental health professionals to those with direct or family experience – over a 3-month period before collating their accounts into the </a:t>
            </a:r>
            <a:r>
              <a:rPr lang="en-GB" i="1" dirty="0">
                <a:latin typeface="Calibri" panose="020F0502020204030204" pitchFamily="34" charset="0"/>
                <a:ea typeface="SimSun" panose="02010600030101010101" pitchFamily="2" charset="-122"/>
                <a:cs typeface="Calibri" panose="020F0502020204030204" pitchFamily="34" charset="0"/>
              </a:rPr>
              <a:t>People’s Mental Health Report</a:t>
            </a:r>
            <a:r>
              <a:rPr lang="en-GB" dirty="0">
                <a:latin typeface="Calibri" panose="020F0502020204030204" pitchFamily="34" charset="0"/>
                <a:ea typeface="SimSun" panose="02010600030101010101" pitchFamily="2" charset="-122"/>
                <a:cs typeface="Calibri" panose="020F0502020204030204" pitchFamily="34" charset="0"/>
              </a:rPr>
              <a:t>. The Report advocated for the need for an independent review of the New Zealand mental health system, by highlighting the human stories of those within it and campaigning for a system based on fairness, justice, healing and hope.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i="1" dirty="0">
                <a:latin typeface="Calibri" panose="020F0502020204030204" pitchFamily="34" charset="0"/>
                <a:ea typeface="SimSun" panose="02010600030101010101" pitchFamily="2" charset="-122"/>
                <a:cs typeface="Calibri" panose="020F0502020204030204" pitchFamily="34" charset="0"/>
              </a:rPr>
              <a:t>The Report</a:t>
            </a:r>
            <a:r>
              <a:rPr lang="en-GB" dirty="0">
                <a:latin typeface="Calibri" panose="020F0502020204030204" pitchFamily="34" charset="0"/>
                <a:ea typeface="SimSun" panose="02010600030101010101" pitchFamily="2" charset="-122"/>
                <a:cs typeface="Calibri" panose="020F0502020204030204" pitchFamily="34" charset="0"/>
              </a:rPr>
              <a:t> is publicly available to download at no cost and makes four key recommendations to the Government based on the recurring themes uncovered across more than 500 personal accounts. The recommendations form the foundation of an open letter to the Minister of Health calling for their implementation, which citizens are invited to sign.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recommendations include:</a:t>
            </a:r>
            <a:endParaRPr lang="x-none" dirty="0">
              <a:latin typeface="Calibri" panose="020F0502020204030204" pitchFamily="34" charset="0"/>
              <a:ea typeface="SimSun" panose="02010600030101010101" pitchFamily="2" charset="-122"/>
              <a:cs typeface="Calibri" panose="020F050202020403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 national increase in funding for mental health services and supports, with a particular focus on access to community-based services and early intervention that address people’s needs and preferences as well as supporting over-capacity service providers</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Enacting and upholding the CRPD obligation to have independent oversight of the mental health system through the creation of a Commission external to the system that promotes self-advocacy and incorporates roles for those with lived experience</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An urgent Royal Commission to examine the long-term systemic problems and ongoing independent inquiry into developing sufficient appropriate and accessible mental health services that uphold people’s rights and promote recovery.</a:t>
            </a:r>
            <a:endParaRPr lang="x-none"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600"/>
              </a:spcAft>
              <a:buFont typeface="Symbol" panose="05050102010706020507" pitchFamily="18" charset="2"/>
              <a:buChar char=""/>
            </a:pP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The creation of a national mental health education </a:t>
            </a:r>
            <a:r>
              <a:rPr lang="en-US" dirty="0" err="1">
                <a:solidFill>
                  <a:srgbClr val="000000"/>
                </a:solidFill>
                <a:latin typeface="Calibri" panose="020F0502020204030204" pitchFamily="34" charset="0"/>
                <a:ea typeface="SimSun" panose="02010600030101010101" pitchFamily="2" charset="-122"/>
                <a:cs typeface="Arial" panose="020B0604020202020204" pitchFamily="34" charset="0"/>
              </a:rPr>
              <a:t>programne</a:t>
            </a:r>
            <a:r>
              <a:rPr lang="en-US" dirty="0">
                <a:solidFill>
                  <a:srgbClr val="000000"/>
                </a:solidFill>
                <a:latin typeface="Calibri" panose="020F0502020204030204" pitchFamily="34" charset="0"/>
                <a:ea typeface="SimSun" panose="02010600030101010101" pitchFamily="2" charset="-122"/>
                <a:cs typeface="Arial" panose="020B0604020202020204" pitchFamily="34" charset="0"/>
              </a:rPr>
              <a:t> to increase understanding of available services as well as promote the inclusion, dignity and empowerment of those with lived experience.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For more information visit:</a:t>
            </a:r>
            <a:r>
              <a:rPr lang="en-GB" b="1" dirty="0">
                <a:latin typeface="Calibri" panose="020F0502020204030204" pitchFamily="34" charset="0"/>
                <a:ea typeface="SimSun" panose="02010600030101010101" pitchFamily="2" charset="-122"/>
                <a:cs typeface="Calibri" panose="020F0502020204030204" pitchFamily="34" charset="0"/>
              </a:rPr>
              <a:t> </a:t>
            </a:r>
            <a:r>
              <a:rPr lang="en-GB" b="1"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https://www.peoplesmentalhealthreport.com/</a:t>
            </a:r>
            <a:r>
              <a:rPr lang="en-GB" dirty="0">
                <a:latin typeface="Calibri" panose="020F0502020204030204" pitchFamily="34" charset="0"/>
                <a:ea typeface="SimSun" panose="02010600030101010101" pitchFamily="2" charset="-122"/>
                <a:cs typeface="Calibri" panose="020F0502020204030204" pitchFamily="34" charset="0"/>
              </a:rPr>
              <a:t> </a:t>
            </a:r>
            <a:r>
              <a:rPr lang="en-GB" i="1" dirty="0">
                <a:latin typeface="Calibri" panose="020F0502020204030204" pitchFamily="34" charset="0"/>
                <a:ea typeface="SimSun" panose="02010600030101010101" pitchFamily="2" charset="-122"/>
                <a:cs typeface="Calibri" panose="020F0502020204030204" pitchFamily="34" charset="0"/>
              </a:rPr>
              <a:t>(</a:t>
            </a:r>
            <a:r>
              <a:rPr lang="en-GB" i="1"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4" action="ppaction://hlinkfile" tooltip="ActionStation, 2018 #475">
                  <a:extLst>
                    <a:ext uri="{A12FA001-AC4F-418D-AE19-62706E023703}">
                      <ahyp:hlinkClr xmlns:ahyp="http://schemas.microsoft.com/office/drawing/2018/hyperlinkcolor" val="tx"/>
                    </a:ext>
                  </a:extLst>
                </a:hlinkClick>
              </a:rPr>
              <a:t>13</a:t>
            </a:r>
            <a:r>
              <a:rPr lang="en-GB" i="1" dirty="0">
                <a:latin typeface="Calibri" panose="020F0502020204030204" pitchFamily="34" charset="0"/>
                <a:ea typeface="SimSun" panose="02010600030101010101" pitchFamily="2" charset="-122"/>
                <a:cs typeface="Calibri" panose="020F0502020204030204" pitchFamily="34" charset="0"/>
              </a:rPr>
              <a:t>)</a:t>
            </a:r>
            <a:r>
              <a:rPr lang="en-GB" dirty="0">
                <a:latin typeface="Calibri" panose="020F0502020204030204" pitchFamily="34" charset="0"/>
                <a:ea typeface="SimSun" panose="02010600030101010101" pitchFamily="2" charset="-122"/>
                <a:cs typeface="Calibri" panose="020F0502020204030204" pitchFamily="34" charset="0"/>
              </a:rPr>
              <a:t> </a:t>
            </a:r>
            <a:r>
              <a:rPr lang="en-GB" u="sng" dirty="0">
                <a:latin typeface="Calibri" panose="020F0502020204030204" pitchFamily="34" charset="0"/>
                <a:ea typeface="SimSun" panose="02010600030101010101" pitchFamily="2" charset="-122"/>
                <a:cs typeface="Calibri" panose="020F0502020204030204" pitchFamily="34" charset="0"/>
              </a:rPr>
              <a:t> </a:t>
            </a:r>
            <a:r>
              <a:rPr lang="en-GB" b="1" u="sng"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lnSpc>
                <a:spcPct val="115000"/>
              </a:lnSpc>
              <a:spcAft>
                <a:spcPts val="600"/>
              </a:spcAft>
            </a:pPr>
            <a:r>
              <a:rPr lang="en-GB" dirty="0">
                <a:latin typeface="Calibri" panose="020F0502020204030204" pitchFamily="34" charset="0"/>
                <a:ea typeface="Calibri" panose="020F0502020204030204" pitchFamily="34" charset="0"/>
                <a:cs typeface="Calibri" panose="020F0502020204030204" pitchFamily="34" charset="0"/>
              </a:rPr>
              <a:t> </a:t>
            </a:r>
            <a:endParaRPr lang="x-none" dirty="0">
              <a:latin typeface="Calibri" panose="020F0502020204030204" pitchFamily="34" charset="0"/>
              <a:ea typeface="Calibri" panose="020F0502020204030204" pitchFamily="34" charset="0"/>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94</a:t>
            </a:fld>
            <a:endParaRPr lang="x-none"/>
          </a:p>
        </p:txBody>
      </p:sp>
    </p:spTree>
    <p:extLst>
      <p:ext uri="{BB962C8B-B14F-4D97-AF65-F5344CB8AC3E}">
        <p14:creationId xmlns:p14="http://schemas.microsoft.com/office/powerpoint/2010/main" val="259738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44463"/>
            <a:ext cx="3903662" cy="2197100"/>
          </a:xfrm>
        </p:spPr>
      </p:sp>
      <p:sp>
        <p:nvSpPr>
          <p:cNvPr id="3" name="Notes Placeholder 2"/>
          <p:cNvSpPr>
            <a:spLocks noGrp="1"/>
          </p:cNvSpPr>
          <p:nvPr>
            <p:ph type="body" idx="1"/>
          </p:nvPr>
        </p:nvSpPr>
        <p:spPr>
          <a:xfrm>
            <a:off x="398981" y="2599935"/>
            <a:ext cx="6010826" cy="6842219"/>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6. Example of a letter to a newspaper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A letter to the Editor of the Irish Times from CBM Ireland CEO Sarah 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Sir,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It is welcome news to see Minister Fitzgerald at Ireland’s recent UPR [UN Universal Periodic Review] review committing the government to ratifying the UN Convention on the Rights of Persons with Disabilities (CRPD) by the end of this year. Ireland has signed the convention, and it is now the last remaining EU Member State to ratify it.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CRPD promotes, protects and ensures the equal rights of people with disabilities, and obliges States to treat people with disabilities as “subjects” with full legal capacity as distinct from “objects” to be managed and cared for. In addition to protecting the rights of people with disabilities here in Ireland, the Convention requires the Irish government to ensure that the development aid it spends overseas is inclusive of people with disabilities.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practical terms, this means that Irish-funded overseas development programmes in areas such as health, education and emergency response must ensure that people with disabilities are included and benefit from such programmes.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This year marks the tenth anniversary of the adoption of the CRPD by the UN. By ratifying the Convention, the Irish government is signalling its commitment to a disability-inclusive society and to upholding the rights of people with disabilities both at home and in Ireland’s overseas development work.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err="1">
                <a:latin typeface="Calibri" panose="020F0502020204030204" pitchFamily="34" charset="0"/>
                <a:ea typeface="SimSun" panose="02010600030101010101" pitchFamily="2" charset="-122"/>
                <a:cs typeface="Calibri" panose="020F0502020204030204" pitchFamily="34" charset="0"/>
              </a:rPr>
              <a:t>Yours</a:t>
            </a:r>
            <a:r>
              <a:rPr lang="fr-FR" dirty="0">
                <a:latin typeface="Calibri" panose="020F0502020204030204" pitchFamily="34" charset="0"/>
                <a:ea typeface="SimSun" panose="02010600030101010101" pitchFamily="2" charset="-122"/>
                <a:cs typeface="Calibri" panose="020F0502020204030204" pitchFamily="34" charset="0"/>
              </a:rPr>
              <a:t>, etc.</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Sarah </a:t>
            </a:r>
            <a:r>
              <a:rPr lang="fr-FR" dirty="0" err="1">
                <a:latin typeface="Calibri" panose="020F0502020204030204" pitchFamily="34" charset="0"/>
                <a:ea typeface="SimSun" panose="02010600030101010101" pitchFamily="2" charset="-122"/>
                <a:cs typeface="Calibri" panose="020F0502020204030204" pitchFamily="34" charset="0"/>
              </a:rPr>
              <a:t>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CEO, CBM Ireland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Monaghan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95</a:t>
            </a:fld>
            <a:endParaRPr lang="x-none"/>
          </a:p>
        </p:txBody>
      </p:sp>
    </p:spTree>
    <p:extLst>
      <p:ext uri="{BB962C8B-B14F-4D97-AF65-F5344CB8AC3E}">
        <p14:creationId xmlns:p14="http://schemas.microsoft.com/office/powerpoint/2010/main" val="27496450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144463"/>
            <a:ext cx="3903662" cy="2197100"/>
          </a:xfrm>
        </p:spPr>
      </p:sp>
      <p:sp>
        <p:nvSpPr>
          <p:cNvPr id="3" name="Notes Placeholder 2"/>
          <p:cNvSpPr>
            <a:spLocks noGrp="1"/>
          </p:cNvSpPr>
          <p:nvPr>
            <p:ph type="body" idx="1"/>
          </p:nvPr>
        </p:nvSpPr>
        <p:spPr>
          <a:xfrm>
            <a:off x="398981" y="2599935"/>
            <a:ext cx="6010826" cy="6842219"/>
          </a:xfrm>
          <a:noFill/>
        </p:spPr>
        <p:txBody>
          <a:bodyPr/>
          <a:lstStyle/>
          <a:p>
            <a:pPr algn="just"/>
            <a:r>
              <a:rPr lang="en-GB" b="1" dirty="0">
                <a:latin typeface="Calibri" panose="020F0502020204030204" pitchFamily="34" charset="0"/>
                <a:ea typeface="SimSun" panose="02010600030101010101" pitchFamily="2" charset="-122"/>
                <a:cs typeface="Calibri" panose="020F0502020204030204" pitchFamily="34" charset="0"/>
              </a:rPr>
              <a:t>Handout 6. Example of a letter to a newspaper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latin typeface="Calibri" panose="020F0502020204030204" pitchFamily="34" charset="0"/>
                <a:ea typeface="SimSun" panose="02010600030101010101" pitchFamily="2" charset="-122"/>
                <a:cs typeface="Calibri" panose="020F0502020204030204" pitchFamily="34" charset="0"/>
              </a:rPr>
              <a:t>A letter to the Editor of the Irish Times from CBM Ireland CEO Sarah 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i="1"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Sir,</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It is welcome news to see Minister Fitzgerald at Ireland’s recent UPR [UN Universal Periodic Review] review committing the government to ratifying the UN Convention on the Rights of Persons with Disabilities (CRPD) by the end of this year. Ireland has signed the convention, and it is now the last remaining EU Member State to ratify it.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 CRPD promotes, protects and ensures the equal rights of people with disabilities, and obliges States to treat people with disabilities as “subjects” with full legal capacity as distinct from “objects” to be managed and cared for. In addition to protecting the rights of people with disabilities here in Ireland, the Convention requires the Irish government to ensure that the development aid it spends overseas is inclusive of people with disabilities.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In practical terms, this means that Irish-funded overseas development programmes in areas such as health, education and emergency response must ensure that people with disabilities are included and benefit from such programmes.</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This year marks the tenth anniversary of the adoption of the CRPD by the UN. By ratifying the Convention, the Irish government is signalling its commitment to a disability-inclusive society and to upholding the rights of people with disabilities both at home and in Ireland’s overseas development work.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err="1">
                <a:latin typeface="Calibri" panose="020F0502020204030204" pitchFamily="34" charset="0"/>
                <a:ea typeface="SimSun" panose="02010600030101010101" pitchFamily="2" charset="-122"/>
                <a:cs typeface="Calibri" panose="020F0502020204030204" pitchFamily="34" charset="0"/>
              </a:rPr>
              <a:t>Yours</a:t>
            </a:r>
            <a:r>
              <a:rPr lang="fr-FR" dirty="0">
                <a:latin typeface="Calibri" panose="020F0502020204030204" pitchFamily="34" charset="0"/>
                <a:ea typeface="SimSun" panose="02010600030101010101" pitchFamily="2" charset="-122"/>
                <a:cs typeface="Calibri" panose="020F0502020204030204" pitchFamily="34" charset="0"/>
              </a:rPr>
              <a:t>, etc.</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Sarah </a:t>
            </a:r>
            <a:r>
              <a:rPr lang="fr-FR" dirty="0" err="1">
                <a:latin typeface="Calibri" panose="020F0502020204030204" pitchFamily="34" charset="0"/>
                <a:ea typeface="SimSun" panose="02010600030101010101" pitchFamily="2" charset="-122"/>
                <a:cs typeface="Calibri" panose="020F0502020204030204" pitchFamily="34" charset="0"/>
              </a:rPr>
              <a:t>O’Toole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fr-FR" dirty="0">
                <a:latin typeface="Calibri" panose="020F0502020204030204" pitchFamily="34" charset="0"/>
                <a:ea typeface="SimSun" panose="02010600030101010101" pitchFamily="2" charset="-122"/>
                <a:cs typeface="Calibri" panose="020F0502020204030204" pitchFamily="34" charset="0"/>
              </a:rPr>
              <a:t>CEO, CBM Ireland</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Monaghan</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96</a:t>
            </a:fld>
            <a:endParaRPr lang="x-none"/>
          </a:p>
        </p:txBody>
      </p:sp>
    </p:spTree>
    <p:extLst>
      <p:ext uri="{BB962C8B-B14F-4D97-AF65-F5344CB8AC3E}">
        <p14:creationId xmlns:p14="http://schemas.microsoft.com/office/powerpoint/2010/main" val="274964500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98425"/>
            <a:ext cx="2714625" cy="1527175"/>
          </a:xfrm>
        </p:spPr>
      </p:sp>
      <p:sp>
        <p:nvSpPr>
          <p:cNvPr id="4" name="Slide Number Placeholder 3"/>
          <p:cNvSpPr>
            <a:spLocks noGrp="1"/>
          </p:cNvSpPr>
          <p:nvPr>
            <p:ph type="sldNum" sz="quarter" idx="5"/>
          </p:nvPr>
        </p:nvSpPr>
        <p:spPr/>
        <p:txBody>
          <a:bodyPr/>
          <a:lstStyle/>
          <a:p>
            <a:fld id="{CD4026B6-B2B5-46C7-A32C-FE888EB50862}" type="slidenum">
              <a:rPr lang="x-none" smtClean="0"/>
              <a:t>97</a:t>
            </a:fld>
            <a:endParaRPr lang="x-none"/>
          </a:p>
        </p:txBody>
      </p:sp>
      <p:graphicFrame>
        <p:nvGraphicFramePr>
          <p:cNvPr id="7" name="Object 6">
            <a:extLst>
              <a:ext uri="{FF2B5EF4-FFF2-40B4-BE49-F238E27FC236}">
                <a16:creationId xmlns:a16="http://schemas.microsoft.com/office/drawing/2014/main" id="{8A2D27CF-F08D-4643-93CA-B06C7E152A00}"/>
              </a:ext>
            </a:extLst>
          </p:cNvPr>
          <p:cNvGraphicFramePr>
            <a:graphicFrameLocks noChangeAspect="1"/>
          </p:cNvGraphicFramePr>
          <p:nvPr>
            <p:extLst>
              <p:ext uri="{D42A27DB-BD31-4B8C-83A1-F6EECF244321}">
                <p14:modId xmlns:p14="http://schemas.microsoft.com/office/powerpoint/2010/main" val="1568121212"/>
              </p:ext>
            </p:extLst>
          </p:nvPr>
        </p:nvGraphicFramePr>
        <p:xfrm>
          <a:off x="369048" y="1791589"/>
          <a:ext cx="6070693" cy="8050962"/>
        </p:xfrm>
        <a:graphic>
          <a:graphicData uri="http://schemas.openxmlformats.org/presentationml/2006/ole">
            <mc:AlternateContent xmlns:mc="http://schemas.openxmlformats.org/markup-compatibility/2006">
              <mc:Choice xmlns:v="urn:schemas-microsoft-com:vml" Requires="v">
                <p:oleObj name="Document" r:id="rId3" imgW="5727171" imgH="7430253" progId="Word.Document.12">
                  <p:embed/>
                </p:oleObj>
              </mc:Choice>
              <mc:Fallback>
                <p:oleObj name="Document" r:id="rId3" imgW="5727171" imgH="7430253" progId="Word.Document.12">
                  <p:embed/>
                  <p:pic>
                    <p:nvPicPr>
                      <p:cNvPr id="0" name=""/>
                      <p:cNvPicPr/>
                      <p:nvPr/>
                    </p:nvPicPr>
                    <p:blipFill>
                      <a:blip r:embed="rId4"/>
                      <a:stretch>
                        <a:fillRect/>
                      </a:stretch>
                    </p:blipFill>
                    <p:spPr>
                      <a:xfrm>
                        <a:off x="369048" y="1791589"/>
                        <a:ext cx="6070693" cy="8050962"/>
                      </a:xfrm>
                      <a:prstGeom prst="rect">
                        <a:avLst/>
                      </a:prstGeom>
                      <a:noFill/>
                    </p:spPr>
                  </p:pic>
                </p:oleObj>
              </mc:Fallback>
            </mc:AlternateContent>
          </a:graphicData>
        </a:graphic>
      </p:graphicFrame>
    </p:spTree>
    <p:extLst>
      <p:ext uri="{BB962C8B-B14F-4D97-AF65-F5344CB8AC3E}">
        <p14:creationId xmlns:p14="http://schemas.microsoft.com/office/powerpoint/2010/main" val="28714985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98425"/>
            <a:ext cx="2714625" cy="1527175"/>
          </a:xfrm>
        </p:spPr>
      </p:sp>
      <p:sp>
        <p:nvSpPr>
          <p:cNvPr id="4" name="Slide Number Placeholder 3"/>
          <p:cNvSpPr>
            <a:spLocks noGrp="1"/>
          </p:cNvSpPr>
          <p:nvPr>
            <p:ph type="sldNum" sz="quarter" idx="5"/>
          </p:nvPr>
        </p:nvSpPr>
        <p:spPr/>
        <p:txBody>
          <a:bodyPr/>
          <a:lstStyle/>
          <a:p>
            <a:fld id="{CD4026B6-B2B5-46C7-A32C-FE888EB50862}" type="slidenum">
              <a:rPr lang="x-none" smtClean="0"/>
              <a:t>98</a:t>
            </a:fld>
            <a:endParaRPr lang="x-none"/>
          </a:p>
        </p:txBody>
      </p:sp>
      <p:graphicFrame>
        <p:nvGraphicFramePr>
          <p:cNvPr id="7" name="Object 6">
            <a:extLst>
              <a:ext uri="{FF2B5EF4-FFF2-40B4-BE49-F238E27FC236}">
                <a16:creationId xmlns:a16="http://schemas.microsoft.com/office/drawing/2014/main" id="{8A2D27CF-F08D-4643-93CA-B06C7E152A00}"/>
              </a:ext>
            </a:extLst>
          </p:cNvPr>
          <p:cNvGraphicFramePr>
            <a:graphicFrameLocks noChangeAspect="1"/>
          </p:cNvGraphicFramePr>
          <p:nvPr>
            <p:extLst>
              <p:ext uri="{D42A27DB-BD31-4B8C-83A1-F6EECF244321}">
                <p14:modId xmlns:p14="http://schemas.microsoft.com/office/powerpoint/2010/main" val="1568121212"/>
              </p:ext>
            </p:extLst>
          </p:nvPr>
        </p:nvGraphicFramePr>
        <p:xfrm>
          <a:off x="369048" y="1791589"/>
          <a:ext cx="6070693" cy="8050962"/>
        </p:xfrm>
        <a:graphic>
          <a:graphicData uri="http://schemas.openxmlformats.org/presentationml/2006/ole">
            <mc:AlternateContent xmlns:mc="http://schemas.openxmlformats.org/markup-compatibility/2006">
              <mc:Choice xmlns:v="urn:schemas-microsoft-com:vml" Requires="v">
                <p:oleObj name="Document" r:id="rId3" imgW="5727171" imgH="7430253" progId="Word.Document.12">
                  <p:embed/>
                </p:oleObj>
              </mc:Choice>
              <mc:Fallback>
                <p:oleObj name="Document" r:id="rId3" imgW="5727171" imgH="7430253" progId="Word.Document.12">
                  <p:embed/>
                  <p:pic>
                    <p:nvPicPr>
                      <p:cNvPr id="0" name=""/>
                      <p:cNvPicPr/>
                      <p:nvPr/>
                    </p:nvPicPr>
                    <p:blipFill>
                      <a:blip r:embed="rId4"/>
                      <a:stretch>
                        <a:fillRect/>
                      </a:stretch>
                    </p:blipFill>
                    <p:spPr>
                      <a:xfrm>
                        <a:off x="369048" y="1791589"/>
                        <a:ext cx="6070693" cy="8050962"/>
                      </a:xfrm>
                      <a:prstGeom prst="rect">
                        <a:avLst/>
                      </a:prstGeom>
                      <a:noFill/>
                    </p:spPr>
                  </p:pic>
                </p:oleObj>
              </mc:Fallback>
            </mc:AlternateContent>
          </a:graphicData>
        </a:graphic>
      </p:graphicFrame>
    </p:spTree>
    <p:extLst>
      <p:ext uri="{BB962C8B-B14F-4D97-AF65-F5344CB8AC3E}">
        <p14:creationId xmlns:p14="http://schemas.microsoft.com/office/powerpoint/2010/main" val="28714985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7388" y="239713"/>
            <a:ext cx="2714625" cy="1527175"/>
          </a:xfrm>
        </p:spPr>
      </p:sp>
      <p:sp>
        <p:nvSpPr>
          <p:cNvPr id="3" name="Notes Placeholder 2"/>
          <p:cNvSpPr>
            <a:spLocks noGrp="1"/>
          </p:cNvSpPr>
          <p:nvPr>
            <p:ph type="body" idx="1"/>
          </p:nvPr>
        </p:nvSpPr>
        <p:spPr>
          <a:xfrm>
            <a:off x="273792" y="1949952"/>
            <a:ext cx="6168369" cy="7751080"/>
          </a:xfrm>
        </p:spPr>
        <p:txBody>
          <a:bodyPr/>
          <a:lstStyle/>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Handout 8. Examples of working with the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1: Advocacy campaign for social participation of people with intellectual disabilities, Lebanon</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a:latin typeface="Calibri" panose="020F0502020204030204" pitchFamily="34" charset="0"/>
                <a:ea typeface="SimSun" panose="02010600030101010101" pitchFamily="2" charset="-122"/>
                <a:cs typeface="Calibri" panose="020F0502020204030204" pitchFamily="34" charset="0"/>
              </a:rPr>
              <a:t>The</a:t>
            </a:r>
            <a:r>
              <a:rPr lang="en-GB" b="1" i="1" dirty="0">
                <a:latin typeface="Calibri" panose="020F0502020204030204" pitchFamily="34" charset="0"/>
                <a:ea typeface="SimSun" panose="02010600030101010101" pitchFamily="2" charset="-122"/>
                <a:cs typeface="Calibri" panose="020F0502020204030204" pitchFamily="34" charset="0"/>
              </a:rPr>
              <a:t> </a:t>
            </a:r>
            <a:r>
              <a:rPr lang="en-GB" dirty="0">
                <a:latin typeface="Calibri" panose="020F0502020204030204" pitchFamily="34" charset="0"/>
                <a:ea typeface="SimSun" panose="02010600030101010101" pitchFamily="2" charset="-122"/>
                <a:cs typeface="Calibri" panose="020F0502020204030204" pitchFamily="34" charset="0"/>
              </a:rPr>
              <a:t>Lebanese Association for Self-Advocacy (LASA) is a family and self-advocacy organization in Lebanon that works to defend and promote t</a:t>
            </a:r>
            <a:r>
              <a:rPr lang="en-GB" b="1" i="1" dirty="0">
                <a:latin typeface="Calibri" panose="020F0502020204030204" pitchFamily="34" charset="0"/>
                <a:ea typeface="SimSun" panose="02010600030101010101" pitchFamily="2" charset="-122"/>
                <a:cs typeface="Calibri" panose="020F0502020204030204" pitchFamily="34" charset="0"/>
              </a:rPr>
              <a:t>he </a:t>
            </a:r>
            <a:r>
              <a:rPr lang="en-GB" dirty="0">
                <a:latin typeface="Calibri" panose="020F0502020204030204" pitchFamily="34" charset="0"/>
                <a:ea typeface="SimSun" panose="02010600030101010101" pitchFamily="2" charset="-122"/>
                <a:cs typeface="Calibri" panose="020F0502020204030204" pitchFamily="34" charset="0"/>
              </a:rPr>
              <a:t>rights of people with disabilities. As part of an advocacy campaign, LASA produced a series of short films under the name </a:t>
            </a:r>
            <a:r>
              <a:rPr lang="en-GB" i="1" dirty="0">
                <a:latin typeface="Calibri" panose="020F0502020204030204" pitchFamily="34" charset="0"/>
                <a:ea typeface="SimSun" panose="02010600030101010101" pitchFamily="2" charset="-122"/>
                <a:cs typeface="Calibri" panose="020F0502020204030204" pitchFamily="34" charset="0"/>
              </a:rPr>
              <a:t>Media Serving Disability</a:t>
            </a:r>
            <a:r>
              <a:rPr lang="en-GB" dirty="0">
                <a:latin typeface="Calibri" panose="020F0502020204030204" pitchFamily="34" charset="0"/>
                <a:ea typeface="SimSun" panose="02010600030101010101" pitchFamily="2" charset="-122"/>
                <a:cs typeface="Calibri" panose="020F0502020204030204" pitchFamily="34" charset="0"/>
              </a:rPr>
              <a:t>. The films are based on the daily lives of people from the organization and were created to show civil society and organizations the need to promote social participation </a:t>
            </a:r>
            <a:endParaRPr lang="x-none" dirty="0">
              <a:latin typeface="Calibri" panose="020F0502020204030204" pitchFamily="34" charset="0"/>
              <a:ea typeface="SimSun" panose="02010600030101010101" pitchFamily="2" charset="-122"/>
              <a:cs typeface="Calibri" panose="020F0502020204030204" pitchFamily="34" charset="0"/>
            </a:endParaRPr>
          </a:p>
          <a:p>
            <a:r>
              <a:rPr lang="en-GB" dirty="0">
                <a:latin typeface="Calibri" panose="020F0502020204030204" pitchFamily="34" charset="0"/>
                <a:ea typeface="SimSun" panose="02010600030101010101" pitchFamily="2" charset="-122"/>
                <a:cs typeface="Calibri" panose="020F0502020204030204" pitchFamily="34" charset="0"/>
              </a:rPr>
              <a:t>For the video about living in community,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https://</a:t>
            </a:r>
            <a:r>
              <a:rPr lang="en-GB" u="sng" dirty="0" err="1">
                <a:solidFill>
                  <a:srgbClr val="0000FF"/>
                </a:solidFill>
                <a:latin typeface="Calibri" panose="020F0502020204030204" pitchFamily="34" charset="0"/>
                <a:ea typeface="SimSun" panose="02010600030101010101" pitchFamily="2" charset="-122"/>
                <a:cs typeface="Calibri" panose="020F0502020204030204" pitchFamily="34" charset="0"/>
              </a:rPr>
              <a:t>youtu.be</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rPr>
              <a:t>/d8ZVQfkYqOQ</a:t>
            </a:r>
            <a:r>
              <a:rPr lang="en-GB"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Example 2: </a:t>
            </a:r>
            <a:r>
              <a:rPr lang="en-GB" b="1" i="1" dirty="0">
                <a:solidFill>
                  <a:srgbClr val="1F497D"/>
                </a:solidFill>
                <a:latin typeface="Calibri" panose="020F0502020204030204" pitchFamily="34" charset="0"/>
                <a:ea typeface="SimSun" panose="02010600030101010101" pitchFamily="2" charset="-122"/>
                <a:cs typeface="Calibri" panose="020F0502020204030204" pitchFamily="34" charset="0"/>
              </a:rPr>
              <a:t>I Got Better </a:t>
            </a:r>
            <a:r>
              <a:rPr lang="en-GB" b="1" dirty="0">
                <a:solidFill>
                  <a:srgbClr val="1F497D"/>
                </a:solidFill>
                <a:latin typeface="Calibri" panose="020F0502020204030204" pitchFamily="34" charset="0"/>
                <a:ea typeface="SimSun" panose="02010600030101010101" pitchFamily="2" charset="-122"/>
                <a:cs typeface="Calibri" panose="020F0502020204030204" pitchFamily="34" charset="0"/>
              </a:rPr>
              <a:t>campaign promotes hope in mental health through the media </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3" action="ppaction://hlinkfile" tooltip=",  #305">
                  <a:extLst>
                    <a:ext uri="{A12FA001-AC4F-418D-AE19-62706E023703}">
                      <ahyp:hlinkClr xmlns:ahyp="http://schemas.microsoft.com/office/drawing/2018/hyperlinkcolor" val="tx"/>
                    </a:ext>
                  </a:extLst>
                </a:hlinkClick>
              </a:rPr>
              <a:t>22</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hlinkClick r:id="rId4" action="ppaction://hlinkfile" tooltip=",  #306">
                  <a:extLst>
                    <a:ext uri="{A12FA001-AC4F-418D-AE19-62706E023703}">
                      <ahyp:hlinkClr xmlns:ahyp="http://schemas.microsoft.com/office/drawing/2018/hyperlinkcolor" val="tx"/>
                    </a:ext>
                  </a:extLst>
                </a:hlinkClick>
              </a:rPr>
              <a:t>23</a:t>
            </a:r>
            <a:r>
              <a:rPr lang="en-GB" i="1" dirty="0">
                <a:solidFill>
                  <a:srgbClr val="1F497D"/>
                </a:solidFill>
                <a:latin typeface="Calibri" panose="020F0502020204030204" pitchFamily="34" charset="0"/>
                <a:ea typeface="SimSun" panose="02010600030101010101" pitchFamily="2" charset="-122"/>
                <a:cs typeface="Calibri" panose="020F0502020204030204" pitchFamily="34" charset="0"/>
              </a:rPr>
              <a:t>)</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spcAft>
                <a:spcPts val="600"/>
              </a:spcAft>
            </a:pP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International's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aims to challenge the dominant narrative of hopelessness in mental health care by making stories of hope and mental wellness widely available through a variety of media.</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The campaign collects personal videos, written stories and data to support its mission. With this collection of stories and evidence,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intends to spark a new dialogue in society about mental and emotional distress, moving from hopelessness and chronic illness to themes of resiliency, recovery, wellness and HOPE!</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a:t>
            </a:r>
            <a:r>
              <a:rPr lang="en-GB" dirty="0" err="1">
                <a:latin typeface="Calibri" panose="020F0502020204030204" pitchFamily="34" charset="0"/>
                <a:ea typeface="SimSun" panose="02010600030101010101" pitchFamily="2" charset="-122"/>
                <a:cs typeface="Calibri" panose="020F0502020204030204" pitchFamily="34" charset="0"/>
              </a:rPr>
              <a:t>MindFreedom</a:t>
            </a:r>
            <a:r>
              <a:rPr lang="en-GB" dirty="0">
                <a:latin typeface="Calibri" panose="020F0502020204030204" pitchFamily="34" charset="0"/>
                <a:ea typeface="SimSun" panose="02010600030101010101" pitchFamily="2" charset="-122"/>
                <a:cs typeface="Calibri" panose="020F0502020204030204" pitchFamily="34" charset="0"/>
              </a:rPr>
              <a:t>,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http://www.mindfreedom.org/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To learn more about the </a:t>
            </a:r>
            <a:r>
              <a:rPr lang="en-GB" i="1" dirty="0">
                <a:latin typeface="Calibri" panose="020F0502020204030204" pitchFamily="34" charset="0"/>
                <a:ea typeface="SimSun" panose="02010600030101010101" pitchFamily="2" charset="-122"/>
                <a:cs typeface="Calibri" panose="020F0502020204030204" pitchFamily="34" charset="0"/>
              </a:rPr>
              <a:t>I Got Better </a:t>
            </a:r>
            <a:r>
              <a:rPr lang="en-GB" dirty="0">
                <a:latin typeface="Calibri" panose="020F0502020204030204" pitchFamily="34" charset="0"/>
                <a:ea typeface="SimSun" panose="02010600030101010101" pitchFamily="2" charset="-122"/>
                <a:cs typeface="Calibri" panose="020F0502020204030204" pitchFamily="34" charset="0"/>
              </a:rPr>
              <a:t>campaign, see: </a:t>
            </a:r>
            <a:r>
              <a:rPr lang="en-GB" u="sng" dirty="0">
                <a:solidFill>
                  <a:srgbClr val="0000FF"/>
                </a:solidFill>
                <a:latin typeface="Calibri" panose="020F0502020204030204" pitchFamily="34" charset="0"/>
                <a:ea typeface="SimSun" panose="02010600030101010101" pitchFamily="2" charset="-122"/>
                <a:cs typeface="Calibri" panose="020F0502020204030204" pitchFamily="34" charset="0"/>
                <a:hlinkClick r:id="rId6">
                  <a:extLst>
                    <a:ext uri="{A12FA001-AC4F-418D-AE19-62706E023703}">
                      <ahyp:hlinkClr xmlns:ahyp="http://schemas.microsoft.com/office/drawing/2018/hyperlinkcolor" val="tx"/>
                    </a:ext>
                  </a:extLst>
                </a:hlinkClick>
              </a:rPr>
              <a:t>http://igotbetter.org/</a:t>
            </a:r>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pPr algn="just"/>
            <a:r>
              <a:rPr lang="en-GB" dirty="0">
                <a:latin typeface="Calibri" panose="020F0502020204030204" pitchFamily="34" charset="0"/>
                <a:ea typeface="SimSun" panose="02010600030101010101" pitchFamily="2" charset="-122"/>
                <a:cs typeface="Calibri" panose="020F0502020204030204" pitchFamily="34" charset="0"/>
              </a:rPr>
              <a:t> </a:t>
            </a:r>
            <a:endParaRPr lang="x-none" dirty="0">
              <a:latin typeface="Calibri" panose="020F0502020204030204" pitchFamily="34" charset="0"/>
              <a:ea typeface="SimSun" panose="02010600030101010101" pitchFamily="2" charset="-122"/>
              <a:cs typeface="Calibri" panose="020F0502020204030204" pitchFamily="34" charset="0"/>
            </a:endParaRPr>
          </a:p>
          <a:p>
            <a:endParaRPr lang="x-none" dirty="0"/>
          </a:p>
        </p:txBody>
      </p:sp>
      <p:sp>
        <p:nvSpPr>
          <p:cNvPr id="4" name="Slide Number Placeholder 3"/>
          <p:cNvSpPr>
            <a:spLocks noGrp="1"/>
          </p:cNvSpPr>
          <p:nvPr>
            <p:ph type="sldNum" sz="quarter" idx="5"/>
          </p:nvPr>
        </p:nvSpPr>
        <p:spPr/>
        <p:txBody>
          <a:bodyPr/>
          <a:lstStyle/>
          <a:p>
            <a:fld id="{CD4026B6-B2B5-46C7-A32C-FE888EB50862}" type="slidenum">
              <a:rPr lang="x-none" smtClean="0"/>
              <a:t>99</a:t>
            </a:fld>
            <a:endParaRPr lang="x-none"/>
          </a:p>
        </p:txBody>
      </p:sp>
      <p:pic>
        <p:nvPicPr>
          <p:cNvPr id="5" name="Picture 4">
            <a:extLst>
              <a:ext uri="{FF2B5EF4-FFF2-40B4-BE49-F238E27FC236}">
                <a16:creationId xmlns:a16="http://schemas.microsoft.com/office/drawing/2014/main" id="{BC7D46E7-31E5-40E8-A451-C7689A4EE8B6}"/>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98097" y="6999871"/>
            <a:ext cx="3801573" cy="1386552"/>
          </a:xfrm>
          <a:prstGeom prst="rect">
            <a:avLst/>
          </a:prstGeom>
        </p:spPr>
      </p:pic>
    </p:spTree>
    <p:extLst>
      <p:ext uri="{BB962C8B-B14F-4D97-AF65-F5344CB8AC3E}">
        <p14:creationId xmlns:p14="http://schemas.microsoft.com/office/powerpoint/2010/main" val="17003434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0.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1.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2.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4.x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5.x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19.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hemeOverride" Target="../theme/themeOverride20.xml"/><Relationship Id="rId6" Type="http://schemas.openxmlformats.org/officeDocument/2006/relationships/image" Target="../media/image4.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hemeOverride" Target="../theme/themeOverride4.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hemeOverride" Target="../theme/themeOverride5.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themeOverride" Target="../theme/themeOverride6.x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7.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8.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hemeOverride" Target="../theme/themeOverride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213488080"/>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6413" y="1739788"/>
            <a:ext cx="11174412"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7380268"/>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Footer Image" preserve="1" userDrawn="1">
  <p:cSld name="Content with Footer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67169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1F160D6B-B452-452F-87E9-4ABE62E0932F}"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3" name="Content Placeholder 3"/>
          <p:cNvSpPr>
            <a:spLocks noGrp="1"/>
          </p:cNvSpPr>
          <p:nvPr>
            <p:ph sz="quarter" idx="16"/>
          </p:nvPr>
        </p:nvSpPr>
        <p:spPr>
          <a:xfrm>
            <a:off x="506413" y="1739788"/>
            <a:ext cx="111744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CB2D54E0-3E1E-4F70-B38D-8ED3D23EEDB9}"/>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4" name="Picture Placeholder 6">
            <a:extLst>
              <a:ext uri="{FF2B5EF4-FFF2-40B4-BE49-F238E27FC236}">
                <a16:creationId xmlns:a16="http://schemas.microsoft.com/office/drawing/2014/main" id="{39602443-3D83-4C9B-8DEB-C3B2A2AF8DB6}"/>
              </a:ext>
            </a:extLst>
          </p:cNvPr>
          <p:cNvSpPr>
            <a:spLocks noGrp="1"/>
          </p:cNvSpPr>
          <p:nvPr>
            <p:ph type="pic" sz="quarter" idx="17"/>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19275949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34356200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976843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amp; Subheading" preserve="1" userDrawn="1">
  <p:cSld name="Two Content &amp; Subheadin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DB4DF69D-9676-48A4-9665-621E7C899CF3}" type="slidenum">
              <a:rPr lang="en-US" smtClean="0"/>
              <a:pPr/>
              <a:t>‹#›</a:t>
            </a:fld>
            <a:endParaRPr lang="en-US"/>
          </a:p>
        </p:txBody>
      </p:sp>
      <p:sp>
        <p:nvSpPr>
          <p:cNvPr id="4"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2"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11"/>
          <p:cNvSpPr>
            <a:spLocks noGrp="1"/>
          </p:cNvSpPr>
          <p:nvPr>
            <p:ph sz="quarter" idx="18"/>
          </p:nvPr>
        </p:nvSpPr>
        <p:spPr>
          <a:xfrm>
            <a:off x="62088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p:cNvSpPr>
            <a:spLocks noGrp="1"/>
          </p:cNvSpPr>
          <p:nvPr>
            <p:ph sz="quarter" idx="19"/>
          </p:nvPr>
        </p:nvSpPr>
        <p:spPr>
          <a:xfrm>
            <a:off x="506413" y="2172962"/>
            <a:ext cx="5472000" cy="4066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49607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with Footer Image" preserve="1" userDrawn="1">
  <p:cSld name="Two Content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7932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766EB20B-6E07-40CD-9610-8509067025E0}" type="slidenum">
              <a:rPr lang="en-US" smtClean="0"/>
              <a:pPr/>
              <a:t>‹#›</a:t>
            </a:fld>
            <a:endParaRPr lang="en-US"/>
          </a:p>
        </p:txBody>
      </p:sp>
      <p:sp>
        <p:nvSpPr>
          <p:cNvPr id="11"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2" name="Content Placeholder 11"/>
          <p:cNvSpPr>
            <a:spLocks noGrp="1"/>
          </p:cNvSpPr>
          <p:nvPr>
            <p:ph sz="quarter" idx="17"/>
          </p:nvPr>
        </p:nvSpPr>
        <p:spPr>
          <a:xfrm>
            <a:off x="62088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6"/>
          </p:nvPr>
        </p:nvSpPr>
        <p:spPr>
          <a:xfrm>
            <a:off x="506413" y="1739788"/>
            <a:ext cx="5472000" cy="31974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8" name="Rectangle 17">
            <a:extLst>
              <a:ext uri="{FF2B5EF4-FFF2-40B4-BE49-F238E27FC236}">
                <a16:creationId xmlns:a16="http://schemas.microsoft.com/office/drawing/2014/main" id="{5D1E51BA-E24D-4B4B-A497-99E485FACBC8}"/>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9" name="Picture Placeholder 6">
            <a:extLst>
              <a:ext uri="{FF2B5EF4-FFF2-40B4-BE49-F238E27FC236}">
                <a16:creationId xmlns:a16="http://schemas.microsoft.com/office/drawing/2014/main" id="{9C5CF255-E0CB-4777-BEE9-D8859B96E8F0}"/>
              </a:ext>
            </a:extLst>
          </p:cNvPr>
          <p:cNvSpPr>
            <a:spLocks noGrp="1"/>
          </p:cNvSpPr>
          <p:nvPr>
            <p:ph type="pic" sz="quarter" idx="18"/>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92488752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amp; Subheading with Footer Image" preserve="1" userDrawn="1">
  <p:cSld name="Two Content &amp; Subheading with Footer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846930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29539C22-4094-45FE-99A0-CFA512581487}"/>
              </a:ext>
            </a:extLst>
          </p:cNvPr>
          <p:cNvSpPr/>
          <p:nvPr userDrawn="1"/>
        </p:nvSpPr>
        <p:spPr>
          <a:xfrm>
            <a:off x="0" y="530352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Footer Placeholder 5"/>
          <p:cNvSpPr>
            <a:spLocks noGrp="1"/>
          </p:cNvSpPr>
          <p:nvPr>
            <p:ph type="ftr" sz="quarter" idx="11"/>
          </p:nvPr>
        </p:nvSpPr>
        <p:spPr>
          <a:xfrm>
            <a:off x="507205" y="5322420"/>
            <a:ext cx="9018587" cy="216000"/>
          </a:xfrm>
          <a:prstGeom prst="rect">
            <a:avLst/>
          </a:prstGeom>
        </p:spPr>
        <p:txBody>
          <a:bodyPr/>
          <a:lstStyle/>
          <a:p>
            <a:r>
              <a:rPr lang="en-US"/>
              <a:t>Lonza Microbiome JV - media briefing  |  3 April 2019</a:t>
            </a:r>
          </a:p>
        </p:txBody>
      </p:sp>
      <p:sp>
        <p:nvSpPr>
          <p:cNvPr id="17" name="Slide Number Placeholder 6"/>
          <p:cNvSpPr>
            <a:spLocks noGrp="1"/>
          </p:cNvSpPr>
          <p:nvPr>
            <p:ph type="sldNum" sz="quarter" idx="12"/>
          </p:nvPr>
        </p:nvSpPr>
        <p:spPr>
          <a:xfrm>
            <a:off x="10034587" y="5322420"/>
            <a:ext cx="1648619" cy="216000"/>
          </a:xfrm>
          <a:prstGeom prst="rect">
            <a:avLst/>
          </a:prstGeom>
        </p:spPr>
        <p:txBody>
          <a:bodyPr/>
          <a:lstStyle/>
          <a:p>
            <a:fld id="{8D0FA728-8260-4C2F-BD34-DE0A091495A5}" type="slidenum">
              <a:rPr lang="en-US" smtClean="0"/>
              <a:pPr/>
              <a:t>‹#›</a:t>
            </a:fld>
            <a:endParaRPr lang="en-US"/>
          </a:p>
        </p:txBody>
      </p:sp>
      <p:sp>
        <p:nvSpPr>
          <p:cNvPr id="18"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9" name="Text Placeholder 3"/>
          <p:cNvSpPr>
            <a:spLocks noGrp="1"/>
          </p:cNvSpPr>
          <p:nvPr>
            <p:ph type="body" sz="quarter" idx="16"/>
          </p:nvPr>
        </p:nvSpPr>
        <p:spPr>
          <a:xfrm>
            <a:off x="5064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3"/>
          <p:cNvSpPr>
            <a:spLocks noGrp="1"/>
          </p:cNvSpPr>
          <p:nvPr>
            <p:ph type="body" sz="quarter" idx="17"/>
          </p:nvPr>
        </p:nvSpPr>
        <p:spPr>
          <a:xfrm>
            <a:off x="6208813" y="1739788"/>
            <a:ext cx="5472000" cy="396000"/>
          </a:xfrm>
          <a:prstGeom prst="rect">
            <a:avLst/>
          </a:prstGeom>
        </p:spPr>
        <p:txBody>
          <a:bodyPr>
            <a:noAutofit/>
          </a:bodyPr>
          <a:lstStyle>
            <a:lvl1pPr marL="0" indent="0">
              <a:buNone/>
              <a:defRPr sz="1800" b="1">
                <a:solidFill>
                  <a:schemeClr val="accent2"/>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1" name="Content Placeholder 11"/>
          <p:cNvSpPr>
            <a:spLocks noGrp="1"/>
          </p:cNvSpPr>
          <p:nvPr>
            <p:ph sz="quarter" idx="18"/>
          </p:nvPr>
        </p:nvSpPr>
        <p:spPr>
          <a:xfrm>
            <a:off x="62088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19"/>
          </p:nvPr>
        </p:nvSpPr>
        <p:spPr>
          <a:xfrm>
            <a:off x="506413" y="2172962"/>
            <a:ext cx="5472000" cy="27642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14" name="Rectangle 13">
            <a:extLst>
              <a:ext uri="{FF2B5EF4-FFF2-40B4-BE49-F238E27FC236}">
                <a16:creationId xmlns:a16="http://schemas.microsoft.com/office/drawing/2014/main" id="{B86F8A8D-F06D-4254-940A-4900AE70556F}"/>
              </a:ext>
            </a:extLst>
          </p:cNvPr>
          <p:cNvSpPr>
            <a:spLocks/>
          </p:cNvSpPr>
          <p:nvPr userDrawn="1"/>
        </p:nvSpPr>
        <p:spPr>
          <a:xfrm>
            <a:off x="-1" y="5538419"/>
            <a:ext cx="12192000" cy="13195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23" name="Picture Placeholder 6">
            <a:extLst>
              <a:ext uri="{FF2B5EF4-FFF2-40B4-BE49-F238E27FC236}">
                <a16:creationId xmlns:a16="http://schemas.microsoft.com/office/drawing/2014/main" id="{44552720-1B07-4E51-89A6-86FF24149F89}"/>
              </a:ext>
            </a:extLst>
          </p:cNvPr>
          <p:cNvSpPr>
            <a:spLocks noGrp="1"/>
          </p:cNvSpPr>
          <p:nvPr>
            <p:ph type="pic" sz="quarter" idx="20"/>
          </p:nvPr>
        </p:nvSpPr>
        <p:spPr>
          <a:xfrm>
            <a:off x="0" y="5538420"/>
            <a:ext cx="12192000" cy="1319580"/>
          </a:xfrm>
        </p:spPr>
        <p:txBody>
          <a:bodyPr tIns="648000"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08161585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amp; Image" preserve="1" userDrawn="1">
  <p:cSld name="Text &amp;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D0D464-5A16-420B-9773-6DD4CDBF333B}"/>
              </a:ext>
            </a:extLst>
          </p:cNvPr>
          <p:cNvSpPr>
            <a:spLocks noGrp="1"/>
          </p:cNvSpPr>
          <p:nvPr>
            <p:ph type="pic" sz="quarter" idx="13"/>
          </p:nvPr>
        </p:nvSpPr>
        <p:spPr>
          <a:xfrm>
            <a:off x="6208813" y="1739788"/>
            <a:ext cx="5472000" cy="3600000"/>
          </a:xfrm>
          <a:prstGeom prst="rect">
            <a:avLst/>
          </a:prstGeom>
          <a:solidFill>
            <a:schemeClr val="bg1">
              <a:lumMod val="95000"/>
            </a:schemeClr>
          </a:solidFill>
        </p:spPr>
        <p:txBody>
          <a:bodyPr/>
          <a:lstStyle>
            <a:lvl1pPr marL="0" indent="0">
              <a:buNone/>
              <a:defRPr/>
            </a:lvl1pPr>
          </a:lstStyle>
          <a:p>
            <a:r>
              <a:rPr lang="en-US"/>
              <a:t>Click icon to add picture</a:t>
            </a:r>
          </a:p>
        </p:txBody>
      </p:sp>
      <p:sp>
        <p:nvSpPr>
          <p:cNvPr id="6" name="Footer Placeholder 5"/>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7" name="Slide Number Placeholder 6"/>
          <p:cNvSpPr>
            <a:spLocks noGrp="1"/>
          </p:cNvSpPr>
          <p:nvPr>
            <p:ph type="sldNum" sz="quarter" idx="12"/>
          </p:nvPr>
        </p:nvSpPr>
        <p:spPr>
          <a:xfrm>
            <a:off x="10034587" y="6623100"/>
            <a:ext cx="1648619" cy="216000"/>
          </a:xfrm>
          <a:prstGeom prst="rect">
            <a:avLst/>
          </a:prstGeom>
        </p:spPr>
        <p:txBody>
          <a:bodyPr/>
          <a:lstStyle/>
          <a:p>
            <a:fld id="{02D2E3F0-9556-40D5-9E7E-C8276249C65E}" type="slidenum">
              <a:rPr lang="en-US" smtClean="0"/>
              <a:pPr/>
              <a:t>‹#›</a:t>
            </a:fld>
            <a:endParaRPr lang="en-US"/>
          </a:p>
        </p:txBody>
      </p:sp>
      <p:sp>
        <p:nvSpPr>
          <p:cNvPr id="10" name="Text Placeholder 13"/>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14" name="Content Placeholder 3"/>
          <p:cNvSpPr>
            <a:spLocks noGrp="1"/>
          </p:cNvSpPr>
          <p:nvPr>
            <p:ph sz="quarter" idx="16"/>
          </p:nvPr>
        </p:nvSpPr>
        <p:spPr>
          <a:xfrm>
            <a:off x="5064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154EE074-434E-419C-AD07-3EDE2AAF45E6}"/>
              </a:ext>
            </a:extLst>
          </p:cNvPr>
          <p:cNvSpPr>
            <a:spLocks noGrp="1"/>
          </p:cNvSpPr>
          <p:nvPr>
            <p:ph type="body" sz="quarter" idx="19"/>
          </p:nvPr>
        </p:nvSpPr>
        <p:spPr>
          <a:xfrm>
            <a:off x="6208813" y="5542310"/>
            <a:ext cx="5472000" cy="697479"/>
          </a:xfrm>
        </p:spPr>
        <p:txBody>
          <a:bodyPr/>
          <a:lstStyle>
            <a:lvl1pPr marL="0" indent="0">
              <a:spcAft>
                <a:spcPts val="0"/>
              </a:spcAft>
              <a:buFontTx/>
              <a:buNone/>
              <a:defRPr sz="1400" b="1">
                <a:solidFill>
                  <a:schemeClr val="accent2"/>
                </a:solidFill>
                <a:latin typeface="Calibri" panose="020F0502020204030204" pitchFamily="34" charset="0"/>
                <a:cs typeface="Calibri" panose="020F0502020204030204" pitchFamily="34" charset="0"/>
              </a:defRPr>
            </a:lvl1pPr>
            <a:lvl2pPr marL="198000" indent="-198000">
              <a:defRPr sz="14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1601979"/>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1689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F169E07F-9A80-405D-B06A-876E4D356B83}"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025404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6D047E35-150C-4319-9FA5-9DC1536F505F}" type="slidenum">
              <a:rPr lang="en-US" smtClean="0"/>
              <a:pPr/>
              <a:t>‹#›</a:t>
            </a:fld>
            <a:endParaRPr lang="en-US"/>
          </a:p>
        </p:txBody>
      </p:sp>
    </p:spTree>
    <p:extLst>
      <p:ext uri="{BB962C8B-B14F-4D97-AF65-F5344CB8AC3E}">
        <p14:creationId xmlns:p14="http://schemas.microsoft.com/office/powerpoint/2010/main" val="1856086537"/>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7009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Footer Placeholder 3"/>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5" name="Slide Number Placeholder 4"/>
          <p:cNvSpPr>
            <a:spLocks noGrp="1"/>
          </p:cNvSpPr>
          <p:nvPr>
            <p:ph type="sldNum" sz="quarter" idx="12"/>
          </p:nvPr>
        </p:nvSpPr>
        <p:spPr>
          <a:xfrm>
            <a:off x="10034587" y="6623100"/>
            <a:ext cx="1648619" cy="216000"/>
          </a:xfrm>
          <a:prstGeom prst="rect">
            <a:avLst/>
          </a:prstGeom>
        </p:spPr>
        <p:txBody>
          <a:bodyPr/>
          <a:lstStyle/>
          <a:p>
            <a:fld id="{C17884EE-EDE3-44F5-A102-3C97972BE00F}" type="slidenum">
              <a:rPr lang="en-US" smtClean="0"/>
              <a:pPr/>
              <a:t>‹#›</a:t>
            </a:fld>
            <a:endParaRPr lang="en-US"/>
          </a:p>
        </p:txBody>
      </p:sp>
      <p:sp>
        <p:nvSpPr>
          <p:cNvPr id="6"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952242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73544"/>
            <a:ext cx="982980" cy="1122363"/>
          </a:xfrm>
          <a:prstGeom prst="rect">
            <a:avLst/>
          </a:prstGeom>
          <a:noFill/>
          <a:ln>
            <a:noFill/>
          </a:ln>
        </p:spPr>
      </p:pic>
      <p:sp>
        <p:nvSpPr>
          <p:cNvPr id="13" name="Slide Number Placeholder 1">
            <a:extLst>
              <a:ext uri="{FF2B5EF4-FFF2-40B4-BE49-F238E27FC236}">
                <a16:creationId xmlns:a16="http://schemas.microsoft.com/office/drawing/2014/main" id="{7E6315B5-6F39-784A-B0A5-46E7D3427B8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511689415"/>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losing" preserve="1" userDrawn="1">
  <p:cSld name="Closin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943408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E8E94F3-9FBF-45F5-9848-3D8FC241580A}"/>
              </a:ext>
            </a:extLst>
          </p:cNvPr>
          <p:cNvSpPr/>
          <p:nvPr userDrawn="1"/>
        </p:nvSpPr>
        <p:spPr>
          <a:xfrm>
            <a:off x="0" y="0"/>
            <a:ext cx="12192000" cy="68580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 name="Footer Placeholder 2"/>
          <p:cNvSpPr>
            <a:spLocks noGrp="1"/>
          </p:cNvSpPr>
          <p:nvPr>
            <p:ph type="ftr" sz="quarter" idx="11"/>
          </p:nvPr>
        </p:nvSpPr>
        <p:spPr>
          <a:xfrm>
            <a:off x="507205" y="6623100"/>
            <a:ext cx="9018587" cy="216000"/>
          </a:xfrm>
          <a:prstGeom prst="rect">
            <a:avLst/>
          </a:prstGeom>
        </p:spPr>
        <p:txBody>
          <a:bodyPr/>
          <a:lstStyle/>
          <a:p>
            <a:r>
              <a:rPr lang="en-US"/>
              <a:t>Lonza Microbiome JV - media briefing  |  3 April 2019</a:t>
            </a:r>
          </a:p>
        </p:txBody>
      </p:sp>
      <p:sp>
        <p:nvSpPr>
          <p:cNvPr id="4" name="Slide Number Placeholder 3"/>
          <p:cNvSpPr>
            <a:spLocks noGrp="1"/>
          </p:cNvSpPr>
          <p:nvPr>
            <p:ph type="sldNum" sz="quarter" idx="12"/>
          </p:nvPr>
        </p:nvSpPr>
        <p:spPr>
          <a:xfrm>
            <a:off x="10034587" y="6623100"/>
            <a:ext cx="1648619" cy="216000"/>
          </a:xfrm>
          <a:prstGeom prst="rect">
            <a:avLst/>
          </a:prstGeom>
        </p:spPr>
        <p:txBody>
          <a:bodyPr/>
          <a:lstStyle/>
          <a:p>
            <a:fld id="{082FAF88-7A9D-4D47-9197-6E5F7D59321B}" type="slidenum">
              <a:rPr lang="en-US" smtClean="0"/>
              <a:pPr/>
              <a:t>‹#›</a:t>
            </a:fld>
            <a:endParaRPr lang="en-US"/>
          </a:p>
        </p:txBody>
      </p:sp>
      <p:sp>
        <p:nvSpPr>
          <p:cNvPr id="9" name="Text Placeholder 8"/>
          <p:cNvSpPr>
            <a:spLocks noGrp="1"/>
          </p:cNvSpPr>
          <p:nvPr>
            <p:ph type="body" sz="quarter" idx="13"/>
          </p:nvPr>
        </p:nvSpPr>
        <p:spPr>
          <a:xfrm>
            <a:off x="1295398" y="2547938"/>
            <a:ext cx="9579600" cy="1778400"/>
          </a:xfrm>
        </p:spPr>
        <p:txBody>
          <a:bodyPr/>
          <a:lstStyle>
            <a:lvl1pPr marL="0" indent="0" algn="ctr">
              <a:buNone/>
              <a:defRPr lang="en-US" sz="6600" b="1" kern="1200" spc="-182" dirty="0" smtClean="0">
                <a:solidFill>
                  <a:schemeClr val="bg1"/>
                </a:solidFill>
                <a:latin typeface="+mj-lt"/>
                <a:ea typeface="Arial" charset="0"/>
                <a:cs typeface="Arial" charset="0"/>
              </a:defRPr>
            </a:lvl1pPr>
            <a:lvl2pPr marL="0" indent="0" algn="ctr">
              <a:buNone/>
              <a:defRPr lang="en-US" sz="3600" b="1" kern="1200" spc="-136" dirty="0" smtClean="0">
                <a:solidFill>
                  <a:schemeClr val="bg1"/>
                </a:solidFill>
                <a:latin typeface="+mj-lt"/>
                <a:ea typeface="Arial" charset="0"/>
                <a:cs typeface="Arial" charset="0"/>
              </a:defRPr>
            </a:lvl2pPr>
            <a:lvl3pPr>
              <a:defRPr lang="en-US" sz="6600" b="1" kern="1200" spc="-182" dirty="0" smtClean="0">
                <a:solidFill>
                  <a:schemeClr val="bg1"/>
                </a:solidFill>
                <a:latin typeface="+mj-lt"/>
                <a:ea typeface="Arial" charset="0"/>
                <a:cs typeface="Arial" charset="0"/>
              </a:defRPr>
            </a:lvl3pPr>
            <a:lvl4pPr>
              <a:defRPr lang="en-US" sz="6600" b="1" kern="1200" spc="-182" dirty="0" smtClean="0">
                <a:solidFill>
                  <a:schemeClr val="bg1"/>
                </a:solidFill>
                <a:latin typeface="+mj-lt"/>
                <a:ea typeface="Arial" charset="0"/>
                <a:cs typeface="Arial" charset="0"/>
              </a:defRPr>
            </a:lvl4pPr>
            <a:lvl5pPr>
              <a:defRPr lang="en-US" sz="6600" b="1" kern="1200" spc="-182" dirty="0">
                <a:solidFill>
                  <a:schemeClr val="bg1"/>
                </a:solidFill>
                <a:latin typeface="+mj-lt"/>
                <a:ea typeface="Arial" charset="0"/>
                <a:cs typeface="Arial" charset="0"/>
              </a:defRPr>
            </a:lvl5pPr>
          </a:lstStyle>
          <a:p>
            <a:pPr lvl="0"/>
            <a:r>
              <a:rPr lang="en-US"/>
              <a:t>Click to edit Master text styles</a:t>
            </a:r>
          </a:p>
          <a:p>
            <a:pPr lvl="1"/>
            <a:r>
              <a:rPr lang="en-US"/>
              <a:t>Second level</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268479511"/>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fld id="{DE55411E-BC08-44A7-8F62-F22372D5DCBC}" type="datetimeFigureOut">
              <a:rPr lang="x-none" smtClean="0"/>
              <a:t>12/4/2023</a:t>
            </a:fld>
            <a:endParaRPr lang="x-none"/>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507205" y="6623100"/>
            <a:ext cx="9018587" cy="216000"/>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10034587" y="6623100"/>
            <a:ext cx="1648619" cy="216000"/>
          </a:xfrm>
          <a:prstGeom prst="rect">
            <a:avLst/>
          </a:prstGeom>
        </p:spPr>
        <p:txBody>
          <a:bodyPr/>
          <a:lstStyle/>
          <a:p>
            <a:fld id="{39C7B30D-D25F-4DF3-AE47-BDF3EC9675EC}" type="slidenum">
              <a:rPr lang="x-none" smtClean="0"/>
              <a:t>‹#›</a:t>
            </a:fld>
            <a:endParaRPr lang="x-none"/>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1152767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4/12/2023</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82041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Content" preserve="1" userDrawn="1">
  <p:cSld name="1_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p:spPr>
        <p:txBody>
          <a:bodyPr/>
          <a:lstStyle>
            <a:lvl1pPr marL="0" indent="0" algn="ctr">
              <a:buNone/>
              <a:defRPr sz="2500" b="1" i="1"/>
            </a:lvl1pPr>
            <a:lvl2pPr>
              <a:defRPr sz="2000" b="1" i="1"/>
            </a:lvl2pPr>
            <a:lvl3pPr>
              <a:defRPr sz="2000" b="1" i="1"/>
            </a:lvl3pPr>
            <a:lvl4pPr>
              <a:defRPr sz="2000" b="1" i="1"/>
            </a:lvl4pPr>
            <a:lvl5pPr>
              <a:defRPr sz="2000" b="1" i="1"/>
            </a:lvl5pPr>
          </a:lstStyle>
          <a:p>
            <a:pPr lvl="0"/>
            <a:endParaRPr lang="en-US" dirty="0"/>
          </a:p>
          <a:p>
            <a:pPr lvl="0"/>
            <a:endParaRPr lang="en-US" dirty="0"/>
          </a:p>
          <a:p>
            <a:pPr lvl="0"/>
            <a:endParaRPr lang="en-US" dirty="0"/>
          </a:p>
          <a:p>
            <a:pPr lvl="0"/>
            <a:r>
              <a:rPr lang="en-US" dirty="0"/>
              <a:t>Click to edit Master text styles</a:t>
            </a:r>
          </a:p>
        </p:txBody>
      </p:sp>
      <p:sp>
        <p:nvSpPr>
          <p:cNvPr id="2" name="Title 1"/>
          <p:cNvSpPr>
            <a:spLocks noGrp="1"/>
          </p:cNvSpPr>
          <p:nvPr>
            <p:ph type="title"/>
          </p:nvPr>
        </p:nvSpPr>
        <p:spPr/>
        <p:txBody>
          <a:bodyPr/>
          <a:lstStyle>
            <a:lvl1pPr>
              <a:defRPr sz="3000"/>
            </a:lvl1pPr>
          </a:lstStyle>
          <a:p>
            <a:r>
              <a:rPr lang="en-US"/>
              <a:t>Click to edit Master title style</a:t>
            </a:r>
            <a:endParaRPr lang="en-US" dirty="0"/>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9" name="Slide Number Placeholder 1">
            <a:extLst>
              <a:ext uri="{FF2B5EF4-FFF2-40B4-BE49-F238E27FC236}">
                <a16:creationId xmlns:a16="http://schemas.microsoft.com/office/drawing/2014/main" id="{3D496AA1-96EC-0D45-BD64-4CA2D9C0F83A}"/>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181319229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90932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p:spPr>
        <p:txBody>
          <a:bodyPr/>
          <a:lstStyle>
            <a:lvl1pPr>
              <a:defRPr sz="4000"/>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73544"/>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1">
            <a:extLst>
              <a:ext uri="{FF2B5EF4-FFF2-40B4-BE49-F238E27FC236}">
                <a16:creationId xmlns:a16="http://schemas.microsoft.com/office/drawing/2014/main" id="{05863F23-61FA-234E-B5CF-D071B8398631}"/>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309661563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4199905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6208813" y="1739788"/>
            <a:ext cx="5472000" cy="45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6413" y="1739788"/>
            <a:ext cx="5472000" cy="450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000" b="1" kern="1200" spc="-100" baseline="0" dirty="0">
                <a:solidFill>
                  <a:schemeClr val="accent2"/>
                </a:solidFill>
                <a:latin typeface="+mj-lt"/>
                <a:ea typeface="+mj-ea"/>
                <a:cs typeface="+mj-cs"/>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743BAC9B-92DB-0943-953A-CDD8B94C950B}"/>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11" name="Picture 10">
            <a:extLst>
              <a:ext uri="{FF2B5EF4-FFF2-40B4-BE49-F238E27FC236}">
                <a16:creationId xmlns:a16="http://schemas.microsoft.com/office/drawing/2014/main" id="{DE400620-BF18-F449-8186-530021EB6486}"/>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14" name="Slide Number Placeholder 1">
            <a:extLst>
              <a:ext uri="{FF2B5EF4-FFF2-40B4-BE49-F238E27FC236}">
                <a16:creationId xmlns:a16="http://schemas.microsoft.com/office/drawing/2014/main" id="{0005A050-557F-B14A-B040-D381CE99CAB5}"/>
              </a:ext>
            </a:extLst>
          </p:cNvPr>
          <p:cNvSpPr txBox="1">
            <a:spLocks/>
          </p:cNvSpPr>
          <p:nvPr userDrawn="1"/>
        </p:nvSpPr>
        <p:spPr>
          <a:xfrm>
            <a:off x="10180630" y="66231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dirty="0"/>
          </a:p>
        </p:txBody>
      </p:sp>
    </p:spTree>
    <p:extLst>
      <p:ext uri="{BB962C8B-B14F-4D97-AF65-F5344CB8AC3E}">
        <p14:creationId xmlns:p14="http://schemas.microsoft.com/office/powerpoint/2010/main" val="161531291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bwMode="gray">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155242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bg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pic>
        <p:nvPicPr>
          <p:cNvPr id="11" name="Picture 10"/>
          <p:cNvPicPr>
            <a:picLocks noChangeAspect="1"/>
          </p:cNvPicPr>
          <p:nvPr userDrawn="1">
            <p:custDataLst>
              <p:tags r:id="rId3"/>
            </p:custDataLst>
          </p:nvPr>
        </p:nvPicPr>
        <p:blipFill rotWithShape="1">
          <a:blip r:embed="rId8" cstate="screen">
            <a:extLst>
              <a:ext uri="{28A0092B-C50C-407E-A947-70E740481C1C}">
                <a14:useLocalDpi xmlns:a14="http://schemas.microsoft.com/office/drawing/2010/main"/>
              </a:ext>
            </a:extLst>
          </a:blip>
          <a:srcRect t="52019" b="11065"/>
          <a:stretch/>
        </p:blipFill>
        <p:spPr>
          <a:xfrm>
            <a:off x="10566637" y="319827"/>
            <a:ext cx="1400400" cy="539074"/>
          </a:xfrm>
          <a:prstGeom prst="rect">
            <a:avLst/>
          </a:prstGeom>
        </p:spPr>
      </p:pic>
      <p:sp>
        <p:nvSpPr>
          <p:cNvPr id="7" name="Picture Placeholder 6">
            <a:extLst>
              <a:ext uri="{FF2B5EF4-FFF2-40B4-BE49-F238E27FC236}">
                <a16:creationId xmlns:a16="http://schemas.microsoft.com/office/drawing/2014/main" id="{EA29A920-9560-4468-9FE3-AF0D9FBE7230}"/>
              </a:ext>
            </a:extLst>
          </p:cNvPr>
          <p:cNvSpPr>
            <a:spLocks noGrp="1"/>
          </p:cNvSpPr>
          <p:nvPr>
            <p:ph type="pic" sz="quarter" idx="12" hasCustomPrompt="1"/>
          </p:nvPr>
        </p:nvSpPr>
        <p:spPr>
          <a:xfrm>
            <a:off x="776" y="-1"/>
            <a:ext cx="12191224" cy="5557336"/>
          </a:xfrm>
        </p:spPr>
        <p:txBody>
          <a:bodyPr/>
          <a:lstStyle>
            <a:lvl1pPr marL="0" indent="0">
              <a:buNone/>
              <a:defRPr/>
            </a:lvl1pPr>
          </a:lstStyle>
          <a:p>
            <a:r>
              <a:rPr lang="en-US"/>
              <a:t> </a:t>
            </a:r>
          </a:p>
        </p:txBody>
      </p:sp>
      <p:sp>
        <p:nvSpPr>
          <p:cNvPr id="9" name="Classification" hidden="1"/>
          <p:cNvSpPr txBox="1">
            <a:spLocks/>
          </p:cNvSpPr>
          <p:nvPr userDrawn="1">
            <p:custDataLst>
              <p:tags r:id="rId4"/>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596286820"/>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354542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bg1"/>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Rectangle 2">
            <a:extLst>
              <a:ext uri="{FF2B5EF4-FFF2-40B4-BE49-F238E27FC236}">
                <a16:creationId xmlns:a16="http://schemas.microsoft.com/office/drawing/2014/main" id="{35A64986-086E-4506-8BC0-4199515F6AEE}"/>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7" name="Picture Placeholder 6">
            <a:extLst>
              <a:ext uri="{FF2B5EF4-FFF2-40B4-BE49-F238E27FC236}">
                <a16:creationId xmlns:a16="http://schemas.microsoft.com/office/drawing/2014/main" id="{D1118E30-C84F-4ECE-B3F0-A514C0D64440}"/>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0"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92345733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 Internal" preserve="1" userDrawn="1">
  <p:cSld name="Title Slide - Internal">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07207" y="720000"/>
            <a:ext cx="11088000" cy="2350800"/>
          </a:xfrm>
        </p:spPr>
        <p:txBody>
          <a:bodyPr anchor="b"/>
          <a:lstStyle>
            <a:lvl1pPr>
              <a:lnSpc>
                <a:spcPts val="6500"/>
              </a:lnSpc>
              <a:defRPr sz="6600">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a:xfrm>
            <a:off x="507205" y="5013294"/>
            <a:ext cx="11088000" cy="216000"/>
          </a:xfrm>
          <a:prstGeom prst="rect">
            <a:avLst/>
          </a:prstGeom>
        </p:spPr>
        <p:txBody>
          <a:bodyPr/>
          <a:lstStyle>
            <a:lvl1pPr>
              <a:defRPr>
                <a:solidFill>
                  <a:schemeClr val="accent1"/>
                </a:solidFill>
              </a:defRPr>
            </a:lvl1pPr>
          </a:lstStyle>
          <a:p>
            <a:r>
              <a:rPr lang="en-US"/>
              <a:t>Lonza Microbiome JV - media briefing  |  3 April 2019</a:t>
            </a:r>
          </a:p>
        </p:txBody>
      </p:sp>
      <p:sp>
        <p:nvSpPr>
          <p:cNvPr id="8" name="Subtitle 2"/>
          <p:cNvSpPr>
            <a:spLocks noGrp="1"/>
          </p:cNvSpPr>
          <p:nvPr>
            <p:ph type="subTitle" idx="1"/>
          </p:nvPr>
        </p:nvSpPr>
        <p:spPr>
          <a:xfrm>
            <a:off x="507205" y="3097533"/>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092397B8-F9BC-43C0-88B4-BA4387BCC22D}"/>
              </a:ext>
            </a:extLst>
          </p:cNvPr>
          <p:cNvSpPr>
            <a:spLocks/>
          </p:cNvSpPr>
          <p:nvPr userDrawn="1"/>
        </p:nvSpPr>
        <p:spPr>
          <a:xfrm>
            <a:off x="-1" y="5303519"/>
            <a:ext cx="12192000" cy="1554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sp>
        <p:nvSpPr>
          <p:cNvPr id="12" name="Picture Placeholder 6">
            <a:extLst>
              <a:ext uri="{FF2B5EF4-FFF2-40B4-BE49-F238E27FC236}">
                <a16:creationId xmlns:a16="http://schemas.microsoft.com/office/drawing/2014/main" id="{33E50F41-ABD8-415B-91AA-C043E8A69846}"/>
              </a:ext>
            </a:extLst>
          </p:cNvPr>
          <p:cNvSpPr>
            <a:spLocks noGrp="1"/>
          </p:cNvSpPr>
          <p:nvPr>
            <p:ph type="pic" sz="quarter" idx="12"/>
          </p:nvPr>
        </p:nvSpPr>
        <p:spPr>
          <a:xfrm>
            <a:off x="0" y="5303520"/>
            <a:ext cx="12192000" cy="1554480"/>
          </a:xfrm>
        </p:spPr>
        <p:txBody>
          <a:bodyPr tIns="648000" anchor="ctr"/>
          <a:lstStyle>
            <a:lvl1pPr marL="0" indent="0" algn="ctr">
              <a:buNone/>
              <a:defRPr/>
            </a:lvl1pPr>
          </a:lstStyle>
          <a:p>
            <a:r>
              <a:rPr lang="en-US"/>
              <a:t>Click icon to add picture</a:t>
            </a:r>
          </a:p>
        </p:txBody>
      </p:sp>
      <p:sp>
        <p:nvSpPr>
          <p:cNvPr id="11"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4136532152"/>
      </p:ext>
    </p:extLst>
  </p:cSld>
  <p:clrMapOvr>
    <a:overrideClrMapping bg1="lt1" tx1="dk1" bg2="lt2" tx2="dk2" accent1="accent1" accent2="accent2" accent3="accent3" accent4="accent4" accent5="accent5" accent6="accent6" hlink="hlink" folHlink="folHlink"/>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507206" y="6189212"/>
            <a:ext cx="11088000" cy="216000"/>
          </a:xfrm>
          <a:prstGeom prst="rect">
            <a:avLst/>
          </a:prstGeom>
        </p:spPr>
        <p:txBody>
          <a:bodyPr/>
          <a:lstStyle>
            <a:lvl1pPr>
              <a:defRPr>
                <a:solidFill>
                  <a:schemeClr val="bg1"/>
                </a:solidFill>
              </a:defRPr>
            </a:lvl1pPr>
          </a:lstStyle>
          <a:p>
            <a:r>
              <a:rPr lang="en-US"/>
              <a:t>Lonza Microbiome JV - media briefing  |  3 April 2019</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603114398"/>
      </p:ext>
    </p:extLst>
  </p:cSld>
  <p:clrMapOvr>
    <a:overrideClrMapping bg1="lt1" tx1="dk1" bg2="lt2" tx2="dk2" accent1="accent1" accent2="accent2" accent3="accent3" accent4="accent4" accent5="accent5" accent6="accent6" hlink="hlink" folHlink="folHlink"/>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24"/>
            </p:custDataLst>
            <p:extLst>
              <p:ext uri="{D42A27DB-BD31-4B8C-83A1-F6EECF244321}">
                <p14:modId xmlns:p14="http://schemas.microsoft.com/office/powerpoint/2010/main" val="1200539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53" imgH="353" progId="TCLayout.ActiveDocument.1">
                  <p:embed/>
                </p:oleObj>
              </mc:Choice>
              <mc:Fallback>
                <p:oleObj name="think-cell Slide" r:id="rId27" imgW="353" imgH="353" progId="TCLayout.ActiveDocument.1">
                  <p:embed/>
                  <p:pic>
                    <p:nvPicPr>
                      <p:cNvPr id="7" name="Object 6" hidden="1"/>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p>
            <a:r>
              <a:rPr lang="en-US"/>
              <a:t>Click to edit Master title style</a:t>
            </a:r>
          </a:p>
        </p:txBody>
      </p:sp>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10" name="Text Placeholder 9"/>
          <p:cNvSpPr>
            <a:spLocks noGrp="1"/>
          </p:cNvSpPr>
          <p:nvPr>
            <p:ph type="body" idx="1"/>
          </p:nvPr>
        </p:nvSpPr>
        <p:spPr>
          <a:xfrm>
            <a:off x="507205" y="1739788"/>
            <a:ext cx="11175995" cy="450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25"/>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26"/>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Tree>
    <p:extLst>
      <p:ext uri="{BB962C8B-B14F-4D97-AF65-F5344CB8AC3E}">
        <p14:creationId xmlns:p14="http://schemas.microsoft.com/office/powerpoint/2010/main" val="1109134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mindfreedom.org/"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igotbetter.org/"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youtu.be/FdBwmE8dEhY"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youtu.be/T3eFlUwhGi0"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youtu.be/lbSBD-efKLA"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mdac.org/en/content/europes-highest-humanrightscourt-holds-russia-violated-rights-man-mental-health-disabiliti"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www.driadvocacy.org/victory-guatemala-rightlivecommunity/"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globaldisabilityrightsnow.org/"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tbinternet.ohchr.org/_layouts/treatybodyexternal/Download.aspx?symbolno=INT%2fCRPD%2fICO%2fHTI%2f27387&amp;Lang=en"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hyperlink" Target="http://tbinternet.ohchr.org/_layouts/treatybodyexternal/SessionDetails1.aspx?SessionID=1204&amp;Lang=en"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hyperlink" Target="http://www.cbm.org/New-resources-on-Agenda-2030-and-theCRPD-501728.php"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www.who.int/mental_health/policy/quality_rights/en"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qualityrightsgujarat.wordpress.com/about/" TargetMode="Externa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youtu.be/euvfdJLlnAQ"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www.seemescotland.org/"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bc.com/news/av/world-us-canada-44325048/first-washington-lobbyist-with-down-s-syndrom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s://www.facebook.com/PANPPD/"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youtu.be/mVIqkkqqd5U"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youtu.be/cE32AQU--3U"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repositorio.cepal.org/bitstream/handle/11362/5043/1/S2011963_en.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crpdcourse.org/"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absoluteprohibition.org/"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s://youtu.be/UB2ZASt6jrc" TargetMode="External"/><Relationship Id="rId4" Type="http://schemas.openxmlformats.org/officeDocument/2006/relationships/hyperlink" Target="http://www.chrusp.org/"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peoplesmentalhealthreport.com/"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s://www.mencap.org.uk/blog/why-im-supporting-mente"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9.xml.rels><?xml version="1.0" encoding="UTF-8" standalone="yes"?>
<Relationships xmlns="http://schemas.openxmlformats.org/package/2006/relationships"><Relationship Id="rId3" Type="http://schemas.openxmlformats.org/officeDocument/2006/relationships/hyperlink" Target="https://youtu.be/d8ZVQfkYqOQ"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649C65-20E5-45AF-88A4-6DA7D219ED49}"/>
              </a:ext>
            </a:extLst>
          </p:cNvPr>
          <p:cNvSpPr/>
          <p:nvPr/>
        </p:nvSpPr>
        <p:spPr>
          <a:xfrm>
            <a:off x="-27033" y="5441619"/>
            <a:ext cx="12219033" cy="1416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sp>
        <p:nvSpPr>
          <p:cNvPr id="5" name="Rectangle 2">
            <a:extLst>
              <a:ext uri="{FF2B5EF4-FFF2-40B4-BE49-F238E27FC236}">
                <a16:creationId xmlns:a16="http://schemas.microsoft.com/office/drawing/2014/main" id="{053088C5-44CB-4436-B5CE-A90AB5AAAC3F}"/>
              </a:ext>
            </a:extLst>
          </p:cNvPr>
          <p:cNvSpPr>
            <a:spLocks noChangeArrowheads="1"/>
          </p:cNvSpPr>
          <p:nvPr/>
        </p:nvSpPr>
        <p:spPr bwMode="auto">
          <a:xfrm rot="16200000">
            <a:off x="4948135" y="-366407"/>
            <a:ext cx="2295734" cy="12192002"/>
          </a:xfrm>
          <a:prstGeom prst="rect">
            <a:avLst/>
          </a:prstGeom>
          <a:gradFill rotWithShape="1">
            <a:gsLst>
              <a:gs pos="0">
                <a:srgbClr val="59B171">
                  <a:gamma/>
                  <a:shade val="60000"/>
                  <a:invGamma/>
                </a:srgbClr>
              </a:gs>
              <a:gs pos="100000">
                <a:srgbClr val="59B171">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89D64727-0932-44B7-80DE-31B998B9636C}"/>
              </a:ext>
            </a:extLst>
          </p:cNvPr>
          <p:cNvPicPr>
            <a:picLocks noChangeAspect="1"/>
          </p:cNvPicPr>
          <p:nvPr/>
        </p:nvPicPr>
        <p:blipFill rotWithShape="1">
          <a:blip r:embed="rId3">
            <a:extLst>
              <a:ext uri="{28A0092B-C50C-407E-A947-70E740481C1C}">
                <a14:useLocalDpi xmlns:a14="http://schemas.microsoft.com/office/drawing/2010/main" val="0"/>
              </a:ext>
            </a:extLst>
          </a:blip>
          <a:srcRect l="-221" t="16923" r="221" b="42275"/>
          <a:stretch/>
        </p:blipFill>
        <p:spPr>
          <a:xfrm>
            <a:off x="-27033" y="0"/>
            <a:ext cx="12219033" cy="3323771"/>
          </a:xfrm>
          <a:prstGeom prst="rect">
            <a:avLst/>
          </a:prstGeom>
        </p:spPr>
      </p:pic>
      <p:sp>
        <p:nvSpPr>
          <p:cNvPr id="6" name="Text Box 3">
            <a:extLst>
              <a:ext uri="{FF2B5EF4-FFF2-40B4-BE49-F238E27FC236}">
                <a16:creationId xmlns:a16="http://schemas.microsoft.com/office/drawing/2014/main" id="{C802B9EF-FFE6-4BBA-A3A2-450FD1174C72}"/>
              </a:ext>
            </a:extLst>
          </p:cNvPr>
          <p:cNvSpPr txBox="1">
            <a:spLocks noChangeArrowheads="1"/>
          </p:cNvSpPr>
          <p:nvPr/>
        </p:nvSpPr>
        <p:spPr bwMode="auto">
          <a:xfrm>
            <a:off x="207819" y="3059002"/>
            <a:ext cx="9933708" cy="1716198"/>
          </a:xfrm>
          <a:prstGeom prst="rect">
            <a:avLst/>
          </a:prstGeom>
          <a:solidFill>
            <a:srgbClr val="59B171"/>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61972" y="3323770"/>
            <a:ext cx="9679555" cy="12579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r>
              <a:rPr lang="en-US" sz="3600" b="1" dirty="0">
                <a:solidFill>
                  <a:schemeClr val="bg1"/>
                </a:solidFill>
                <a:latin typeface="+mj-lt"/>
              </a:rPr>
              <a:t>La </a:t>
            </a:r>
            <a:r>
              <a:rPr lang="en-US" sz="3600" b="1" dirty="0" err="1">
                <a:solidFill>
                  <a:schemeClr val="bg1"/>
                </a:solidFill>
                <a:latin typeface="+mj-lt"/>
              </a:rPr>
              <a:t>defensa</a:t>
            </a:r>
            <a:r>
              <a:rPr lang="en-US" sz="3600" b="1" dirty="0">
                <a:solidFill>
                  <a:schemeClr val="bg1"/>
                </a:solidFill>
                <a:latin typeface="+mj-lt"/>
              </a:rPr>
              <a:t> de la </a:t>
            </a:r>
            <a:r>
              <a:rPr lang="en-US" sz="3600" b="1" dirty="0" err="1">
                <a:solidFill>
                  <a:schemeClr val="bg1"/>
                </a:solidFill>
                <a:latin typeface="+mj-lt"/>
              </a:rPr>
              <a:t>salud</a:t>
            </a:r>
            <a:r>
              <a:rPr lang="en-US" sz="3600" b="1" dirty="0">
                <a:solidFill>
                  <a:schemeClr val="bg1"/>
                </a:solidFill>
                <a:latin typeface="+mj-lt"/>
              </a:rPr>
              <a:t> mental, de la </a:t>
            </a:r>
            <a:r>
              <a:rPr lang="en-US" sz="3600" b="1" dirty="0" err="1">
                <a:solidFill>
                  <a:schemeClr val="bg1"/>
                </a:solidFill>
                <a:latin typeface="+mj-lt"/>
              </a:rPr>
              <a:t>discapacidad</a:t>
            </a:r>
            <a:r>
              <a:rPr lang="en-US" sz="3600" b="1" dirty="0">
                <a:solidFill>
                  <a:schemeClr val="bg1"/>
                </a:solidFill>
                <a:latin typeface="+mj-lt"/>
              </a:rPr>
              <a:t> y de </a:t>
            </a:r>
            <a:r>
              <a:rPr lang="en-US" sz="3600" b="1" dirty="0" err="1">
                <a:solidFill>
                  <a:schemeClr val="bg1"/>
                </a:solidFill>
                <a:latin typeface="+mj-lt"/>
              </a:rPr>
              <a:t>los</a:t>
            </a:r>
            <a:r>
              <a:rPr lang="en-US" sz="3600" b="1" dirty="0">
                <a:solidFill>
                  <a:schemeClr val="bg1"/>
                </a:solidFill>
                <a:latin typeface="+mj-lt"/>
              </a:rPr>
              <a:t> derechos </a:t>
            </a:r>
            <a:r>
              <a:rPr lang="en-US" sz="3600" b="1" dirty="0" err="1">
                <a:solidFill>
                  <a:schemeClr val="bg1"/>
                </a:solidFill>
                <a:latin typeface="+mj-lt"/>
              </a:rPr>
              <a:t>humanos</a:t>
            </a:r>
            <a:endParaRPr lang="en-US" sz="3600" b="1" dirty="0">
              <a:solidFill>
                <a:schemeClr val="bg1"/>
              </a:solidFill>
              <a:latin typeface="+mj-lt"/>
            </a:endParaRPr>
          </a:p>
          <a:p>
            <a:r>
              <a:rPr lang="en-US" sz="3600" b="1" dirty="0">
                <a:solidFill>
                  <a:schemeClr val="bg1"/>
                </a:solidFill>
                <a:latin typeface="+mj-lt"/>
              </a:rPr>
              <a:t> </a:t>
            </a:r>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8801099" y="20972"/>
            <a:ext cx="3390903" cy="514692"/>
          </a:xfrm>
          <a:prstGeom prst="rect">
            <a:avLst/>
          </a:prstGeom>
          <a:solidFill>
            <a:srgbClr val="59B171"/>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GB" altLang="en-US" sz="2800" dirty="0" err="1">
                <a:solidFill>
                  <a:srgbClr val="FFFFFE"/>
                </a:solidFill>
                <a:latin typeface="Calibri" panose="020F0502020204030204" pitchFamily="34" charset="0"/>
              </a:rPr>
              <a:t>Diapositivas</a:t>
            </a:r>
            <a:r>
              <a:rPr lang="en-GB" altLang="en-US" sz="2800" dirty="0">
                <a:solidFill>
                  <a:srgbClr val="FFFFFE"/>
                </a:solidFill>
                <a:latin typeface="Calibri" panose="020F0502020204030204" pitchFamily="34" charset="0"/>
              </a:rPr>
              <a:t> del </a:t>
            </a:r>
            <a:r>
              <a:rPr lang="en-GB" altLang="en-US" sz="2800">
                <a:solidFill>
                  <a:srgbClr val="FFFFFE"/>
                </a:solidFill>
                <a:latin typeface="Calibri" panose="020F0502020204030204" pitchFamily="34" charset="0"/>
              </a:rPr>
              <a:t>curso</a:t>
            </a:r>
            <a:endParaRPr lang="en-US" altLang="en-US" sz="2800" dirty="0">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dirty="0">
                  <a:solidFill>
                    <a:srgbClr val="FF0000"/>
                  </a:solidFill>
                </a:rPr>
                <a:t>QualityRights</a:t>
              </a:r>
            </a:p>
          </p:txBody>
        </p:sp>
      </p:grpSp>
      <p:sp>
        <p:nvSpPr>
          <p:cNvPr id="2" name="Text Box 2">
            <a:extLst>
              <a:ext uri="{FF2B5EF4-FFF2-40B4-BE49-F238E27FC236}">
                <a16:creationId xmlns:a16="http://schemas.microsoft.com/office/drawing/2014/main" id="{8D831CA2-97ED-4188-AC51-968860B9906C}"/>
              </a:ext>
            </a:extLst>
          </p:cNvPr>
          <p:cNvSpPr txBox="1">
            <a:spLocks noChangeArrowheads="1"/>
          </p:cNvSpPr>
          <p:nvPr/>
        </p:nvSpPr>
        <p:spPr bwMode="auto">
          <a:xfrm>
            <a:off x="461972" y="4775200"/>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000" dirty="0" err="1">
                <a:solidFill>
                  <a:srgbClr val="59B171"/>
                </a:solidFill>
                <a:latin typeface="Calibri" panose="020F0502020204030204" pitchFamily="34" charset="0"/>
              </a:rPr>
              <a:t>Módulo</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guía</a:t>
            </a:r>
            <a:r>
              <a:rPr lang="en-GB" altLang="en-US" sz="3000" dirty="0">
                <a:solidFill>
                  <a:srgbClr val="59B171"/>
                </a:solidFill>
                <a:latin typeface="Calibri" panose="020F0502020204030204" pitchFamily="34" charset="0"/>
              </a:rPr>
              <a:t> </a:t>
            </a:r>
            <a:r>
              <a:rPr lang="en-GB" altLang="en-US" sz="3000" dirty="0" err="1">
                <a:solidFill>
                  <a:srgbClr val="59B171"/>
                </a:solidFill>
                <a:latin typeface="Calibri" panose="020F0502020204030204" pitchFamily="34" charset="0"/>
              </a:rPr>
              <a:t>QualityRights</a:t>
            </a:r>
            <a:r>
              <a:rPr lang="en-GB" altLang="en-US" sz="3000" dirty="0">
                <a:solidFill>
                  <a:srgbClr val="59B171"/>
                </a:solidFill>
                <a:latin typeface="Calibri" panose="020F0502020204030204" pitchFamily="34" charset="0"/>
              </a:rPr>
              <a:t> de la OMS</a:t>
            </a:r>
            <a:endParaRPr kumimoji="0" lang="en-US" altLang="en-US" sz="1800" b="0" i="0" u="none" strike="noStrike" cap="none" normalizeH="0" baseline="0" dirty="0">
              <a:ln>
                <a:noFill/>
              </a:ln>
              <a:solidFill>
                <a:srgbClr val="59B171"/>
              </a:solidFill>
              <a:effectLst/>
              <a:latin typeface="Arial" panose="020B0604020202020204" pitchFamily="34" charset="0"/>
            </a:endParaRPr>
          </a:p>
        </p:txBody>
      </p:sp>
      <p:pic>
        <p:nvPicPr>
          <p:cNvPr id="4" name="Imatge 3">
            <a:extLst>
              <a:ext uri="{FF2B5EF4-FFF2-40B4-BE49-F238E27FC236}">
                <a16:creationId xmlns:a16="http://schemas.microsoft.com/office/drawing/2014/main" id="{3166459F-6EB7-3E3A-EE23-0C13C8423A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972" y="5885876"/>
            <a:ext cx="1885629" cy="485219"/>
          </a:xfrm>
          <a:prstGeom prst="rect">
            <a:avLst/>
          </a:prstGeom>
        </p:spPr>
      </p:pic>
    </p:spTree>
    <p:extLst>
      <p:ext uri="{BB962C8B-B14F-4D97-AF65-F5344CB8AC3E}">
        <p14:creationId xmlns:p14="http://schemas.microsoft.com/office/powerpoint/2010/main" val="198636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2227FB-761B-4816-8B77-A818A5D8232B}"/>
              </a:ext>
            </a:extLst>
          </p:cNvPr>
          <p:cNvSpPr>
            <a:spLocks noGrp="1"/>
          </p:cNvSpPr>
          <p:nvPr>
            <p:ph sz="quarter" idx="14"/>
          </p:nvPr>
        </p:nvSpPr>
        <p:spPr>
          <a:xfrm>
            <a:off x="507195" y="1219200"/>
            <a:ext cx="11174412" cy="5140960"/>
          </a:xfrm>
        </p:spPr>
        <p:txBody>
          <a:bodyPr>
            <a:normAutofit fontScale="85000" lnSpcReduction="20000"/>
          </a:bodyPr>
          <a:lstStyle/>
          <a:p>
            <a:pPr lvl="0" algn="just"/>
            <a:r>
              <a:rPr lang="es-ES" dirty="0"/>
              <a:t>Este módulo describe el proceso de diseñar y ejecutar una campaña de sensibilización y difusión</a:t>
            </a:r>
            <a:r>
              <a:rPr lang="en-GB" dirty="0"/>
              <a:t>. </a:t>
            </a:r>
          </a:p>
          <a:p>
            <a:pPr lvl="0" algn="just"/>
            <a:r>
              <a:rPr lang="es-ES" dirty="0"/>
              <a:t>Proporciona orientación para establecer las intenciones y desarrollar actividades, identificar a las partes interesadas y los grupos objetivo principales, actuar y, por último, monitorizar y evaluar la eficacia de la campaña</a:t>
            </a:r>
            <a:r>
              <a:rPr lang="en-GB" dirty="0"/>
              <a:t>. </a:t>
            </a:r>
          </a:p>
          <a:p>
            <a:pPr lvl="0" algn="just"/>
            <a:r>
              <a:rPr lang="es-ES" dirty="0"/>
              <a:t>También aborda cuáles son los desafíos que pueden surgir </a:t>
            </a:r>
            <a:r>
              <a:rPr lang="en-GB" dirty="0"/>
              <a:t>. </a:t>
            </a:r>
            <a:endParaRPr lang="x-none" dirty="0"/>
          </a:p>
          <a:p>
            <a:pPr lvl="0" algn="just"/>
            <a:r>
              <a:rPr lang="es-ES" dirty="0"/>
              <a:t>Algunas organizaciones pueden intentar construir alianzas y consensos  mientras que otras pueden mantener una línea de defensa muy dura</a:t>
            </a:r>
            <a:r>
              <a:rPr lang="en-GB" dirty="0"/>
              <a:t>. </a:t>
            </a:r>
          </a:p>
          <a:p>
            <a:pPr lvl="0" algn="just"/>
            <a:r>
              <a:rPr lang="es-ES" dirty="0"/>
              <a:t>Ambos abordajes pueden ser muy efectivos para propiciar cambios</a:t>
            </a:r>
            <a:r>
              <a:rPr lang="en-GB" dirty="0"/>
              <a:t>. </a:t>
            </a:r>
          </a:p>
          <a:p>
            <a:pPr lvl="0" algn="just"/>
            <a:r>
              <a:rPr lang="es-ES" dirty="0"/>
              <a:t>La defensa se puede desarrollar como un proceso fluido y flexible que vaya reaccionando a necesidades a medida que aparezcan</a:t>
            </a:r>
            <a:r>
              <a:rPr lang="en-GB" dirty="0"/>
              <a:t>. </a:t>
            </a:r>
          </a:p>
          <a:p>
            <a:pPr lvl="0" algn="just"/>
            <a:r>
              <a:rPr lang="es-ES" dirty="0"/>
              <a:t>Entre los resultados positivos que pueden conseguirse mediante la defensa se incluyen:</a:t>
            </a:r>
            <a:r>
              <a:rPr lang="en-GB" dirty="0"/>
              <a:t> </a:t>
            </a:r>
            <a:endParaRPr lang="x-none" dirty="0"/>
          </a:p>
          <a:p>
            <a:pPr lvl="2" algn="just"/>
            <a:r>
              <a:rPr lang="es-ES" dirty="0"/>
              <a:t>La priorización de los derechos de las personas con discapacidad</a:t>
            </a:r>
            <a:r>
              <a:rPr lang="en-US" dirty="0"/>
              <a:t>.</a:t>
            </a:r>
            <a:endParaRPr lang="x-none" dirty="0"/>
          </a:p>
          <a:p>
            <a:pPr lvl="2" algn="just"/>
            <a:r>
              <a:rPr lang="es-ES" dirty="0"/>
              <a:t>La alineación de políticas, planes y leyes con los estándares internacionales de derechos humanos. </a:t>
            </a:r>
          </a:p>
          <a:p>
            <a:pPr lvl="2" algn="just"/>
            <a:r>
              <a:rPr lang="es-ES" dirty="0"/>
              <a:t>Garantizar que los derechos humanos y las cuestiones de calidad ocupen un lugar central en los servicios sociales y de salud mental</a:t>
            </a:r>
            <a:endParaRPr lang="x-none" dirty="0"/>
          </a:p>
        </p:txBody>
      </p:sp>
      <p:sp>
        <p:nvSpPr>
          <p:cNvPr id="2" name="Title 1">
            <a:extLst>
              <a:ext uri="{FF2B5EF4-FFF2-40B4-BE49-F238E27FC236}">
                <a16:creationId xmlns:a16="http://schemas.microsoft.com/office/drawing/2014/main" id="{6EE4AEF4-EEE2-450C-A4F9-9477EFBBC7F4}"/>
              </a:ext>
            </a:extLst>
          </p:cNvPr>
          <p:cNvSpPr>
            <a:spLocks noGrp="1"/>
          </p:cNvSpPr>
          <p:nvPr>
            <p:ph type="title"/>
          </p:nvPr>
        </p:nvSpPr>
        <p:spPr/>
        <p:txBody>
          <a:bodyPr/>
          <a:lstStyle/>
          <a:p>
            <a:r>
              <a:rPr lang="es-ES" dirty="0"/>
              <a:t>1. Introducción - 3</a:t>
            </a:r>
            <a:endParaRPr lang="x-none" dirty="0"/>
          </a:p>
        </p:txBody>
      </p:sp>
    </p:spTree>
    <p:extLst>
      <p:ext uri="{BB962C8B-B14F-4D97-AF65-F5344CB8AC3E}">
        <p14:creationId xmlns:p14="http://schemas.microsoft.com/office/powerpoint/2010/main" val="20881950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B6A305-4D0F-294D-8D1C-85F837BD7A16}"/>
              </a:ext>
            </a:extLst>
          </p:cNvPr>
          <p:cNvSpPr>
            <a:spLocks noGrp="1"/>
          </p:cNvSpPr>
          <p:nvPr>
            <p:ph type="body" sz="quarter" idx="13"/>
          </p:nvPr>
        </p:nvSpPr>
        <p:spPr>
          <a:xfrm>
            <a:off x="527527" y="784054"/>
            <a:ext cx="11174400" cy="360000"/>
          </a:xfrm>
        </p:spPr>
        <p:txBody>
          <a:bodyPr/>
          <a:lstStyle/>
          <a:p>
            <a:r>
              <a:rPr lang="es-ES" dirty="0"/>
              <a:t>Ejemplos de trabajo con los medios </a:t>
            </a:r>
            <a:endParaRPr lang="en-US" dirty="0"/>
          </a:p>
        </p:txBody>
      </p:sp>
      <p:sp>
        <p:nvSpPr>
          <p:cNvPr id="2" name="Title 1">
            <a:extLst>
              <a:ext uri="{FF2B5EF4-FFF2-40B4-BE49-F238E27FC236}">
                <a16:creationId xmlns:a16="http://schemas.microsoft.com/office/drawing/2014/main" id="{C85923A3-2A29-46D7-A061-7252D9F1FC58}"/>
              </a:ext>
            </a:extLst>
          </p:cNvPr>
          <p:cNvSpPr>
            <a:spLocks noGrp="1"/>
          </p:cNvSpPr>
          <p:nvPr>
            <p:ph type="title"/>
          </p:nvPr>
        </p:nvSpPr>
        <p:spPr>
          <a:xfrm>
            <a:off x="527526" y="323532"/>
            <a:ext cx="9792000" cy="432000"/>
          </a:xfrm>
        </p:spPr>
        <p:txBody>
          <a:bodyPr/>
          <a:lstStyle/>
          <a:p>
            <a:pPr lvl="0"/>
            <a:r>
              <a:rPr lang="en-US" dirty="0" err="1"/>
              <a:t>Folleto</a:t>
            </a:r>
            <a:r>
              <a:rPr lang="en-US" dirty="0"/>
              <a:t> 8</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48639" y="1463040"/>
            <a:ext cx="11072007" cy="4080510"/>
          </a:xfrm>
          <a:solidFill>
            <a:srgbClr val="D2EFFC"/>
          </a:solidFill>
        </p:spPr>
        <p:txBody>
          <a:bodyPr/>
          <a:lstStyle/>
          <a:p>
            <a:pPr marL="0" indent="0" algn="just">
              <a:spcAft>
                <a:spcPts val="0"/>
              </a:spcAft>
              <a:buNone/>
            </a:pPr>
            <a:r>
              <a:rPr lang="es-ES" sz="1800" b="1" dirty="0"/>
              <a:t>Ejemplo 2: La campaña «I </a:t>
            </a:r>
            <a:r>
              <a:rPr lang="es-ES" sz="1800" b="1" dirty="0" err="1"/>
              <a:t>Got</a:t>
            </a:r>
            <a:r>
              <a:rPr lang="es-ES" sz="1800" b="1" dirty="0"/>
              <a:t> </a:t>
            </a:r>
            <a:r>
              <a:rPr lang="es-ES" sz="1800" b="1" dirty="0" err="1"/>
              <a:t>Better</a:t>
            </a:r>
            <a:r>
              <a:rPr lang="es-ES" sz="1800" b="1" dirty="0"/>
              <a:t>» promueve la esperanza en la salud mental a través de los</a:t>
            </a:r>
          </a:p>
          <a:p>
            <a:pPr marL="0" indent="0" algn="just">
              <a:spcAft>
                <a:spcPts val="0"/>
              </a:spcAft>
              <a:buNone/>
            </a:pPr>
            <a:r>
              <a:rPr lang="es-ES" sz="1800" b="1" dirty="0"/>
              <a:t>medios de comunicación (22), (23)</a:t>
            </a:r>
          </a:p>
          <a:p>
            <a:pPr marL="0" indent="0" algn="just">
              <a:spcAft>
                <a:spcPts val="0"/>
              </a:spcAft>
              <a:buNone/>
            </a:pPr>
            <a:endParaRPr lang="es-ES" sz="1800" b="1" dirty="0"/>
          </a:p>
          <a:p>
            <a:pPr marL="0" indent="0" algn="just">
              <a:buNone/>
            </a:pPr>
            <a:r>
              <a:rPr lang="es-ES" sz="1800" dirty="0"/>
              <a:t>La campaña de </a:t>
            </a:r>
            <a:r>
              <a:rPr lang="es-ES" sz="1800" dirty="0" err="1"/>
              <a:t>MindFreedom</a:t>
            </a:r>
            <a:r>
              <a:rPr lang="es-ES" sz="1800" dirty="0"/>
              <a:t> International «I </a:t>
            </a:r>
            <a:r>
              <a:rPr lang="es-ES" sz="1800" dirty="0" err="1"/>
              <a:t>Got</a:t>
            </a:r>
            <a:r>
              <a:rPr lang="es-ES" sz="1800" dirty="0"/>
              <a:t> </a:t>
            </a:r>
            <a:r>
              <a:rPr lang="es-ES" sz="1800" dirty="0" err="1"/>
              <a:t>Better</a:t>
            </a:r>
            <a:r>
              <a:rPr lang="es-ES" sz="1800" dirty="0"/>
              <a:t>» tiene el objetivo de cuestionar el relato dominante de desesperanza en la atención de salud mental mediante historias de esperanza y bienestar mental ampliamente difundidas a través de varios medios. La campaña recopila vídeos personales, historias escritas y datos que apoyan su misión. Con esta compilación de historias y hechos, la campaña «I </a:t>
            </a:r>
            <a:r>
              <a:rPr lang="es-ES" sz="1800" dirty="0" err="1"/>
              <a:t>Got</a:t>
            </a:r>
            <a:r>
              <a:rPr lang="es-ES" sz="1800" dirty="0"/>
              <a:t> </a:t>
            </a:r>
            <a:r>
              <a:rPr lang="es-ES" sz="1800" dirty="0" err="1"/>
              <a:t>Better</a:t>
            </a:r>
            <a:r>
              <a:rPr lang="es-ES" sz="1800" dirty="0"/>
              <a:t>» pretende iniciar un nuevo debate en la sociedad sobre el malestar psíquico y emocional y avanzar de la desesperanza y la enfermedad crónica a movilizar la resiliencia, recuperación, bienestar y ¡ESPERANZA! </a:t>
            </a:r>
          </a:p>
          <a:p>
            <a:pPr marL="0" indent="0" algn="just">
              <a:buNone/>
            </a:pPr>
            <a:endParaRPr lang="es-ES" sz="1800" dirty="0"/>
          </a:p>
          <a:p>
            <a:pPr marL="0" indent="0" algn="just">
              <a:spcAft>
                <a:spcPts val="0"/>
              </a:spcAft>
              <a:buNone/>
            </a:pPr>
            <a:r>
              <a:rPr lang="es-ES" sz="1800" dirty="0"/>
              <a:t>Para saber más sobre </a:t>
            </a:r>
            <a:r>
              <a:rPr lang="es-ES" sz="1800" dirty="0" err="1"/>
              <a:t>MindFreedom</a:t>
            </a:r>
            <a:r>
              <a:rPr lang="es-ES" sz="1800" dirty="0"/>
              <a:t>, consultar: </a:t>
            </a:r>
            <a:r>
              <a:rPr lang="es-ES" sz="1800" dirty="0">
                <a:hlinkClick r:id="rId3"/>
              </a:rPr>
              <a:t>http://www.mindfreedom.org/</a:t>
            </a:r>
            <a:r>
              <a:rPr lang="es-ES" sz="1800" dirty="0"/>
              <a:t> . </a:t>
            </a:r>
          </a:p>
          <a:p>
            <a:pPr marL="0" indent="0" algn="just">
              <a:spcAft>
                <a:spcPts val="0"/>
              </a:spcAft>
              <a:buNone/>
            </a:pPr>
            <a:r>
              <a:rPr lang="es-ES" sz="1800" dirty="0"/>
              <a:t>Para saber más de la campaña «I </a:t>
            </a:r>
            <a:r>
              <a:rPr lang="es-ES" sz="1800" dirty="0" err="1"/>
              <a:t>Got</a:t>
            </a:r>
            <a:r>
              <a:rPr lang="es-ES" sz="1800" dirty="0"/>
              <a:t> </a:t>
            </a:r>
            <a:r>
              <a:rPr lang="es-ES" sz="1800" dirty="0" err="1"/>
              <a:t>Better</a:t>
            </a:r>
            <a:r>
              <a:rPr lang="es-ES" sz="1800" dirty="0"/>
              <a:t>», consultar: </a:t>
            </a:r>
            <a:r>
              <a:rPr lang="es-ES" sz="1800" dirty="0">
                <a:hlinkClick r:id="rId4"/>
              </a:rPr>
              <a:t>http://igotbetter.org/</a:t>
            </a:r>
            <a:r>
              <a:rPr lang="es-ES" sz="1800" dirty="0"/>
              <a:t>. </a:t>
            </a:r>
            <a:endParaRPr lang="en-US" sz="1800" b="1" dirty="0"/>
          </a:p>
        </p:txBody>
      </p:sp>
      <p:pic>
        <p:nvPicPr>
          <p:cNvPr id="296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617" t="28290" r="70964" b="59210"/>
          <a:stretch/>
        </p:blipFill>
        <p:spPr bwMode="auto">
          <a:xfrm>
            <a:off x="7761029" y="4000500"/>
            <a:ext cx="3859209" cy="139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5299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es-ES" dirty="0"/>
              <a:t>Ejemplos de notas de prensa o en los medios</a:t>
            </a:r>
            <a:endParaRPr lang="en-US"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dirty="0" err="1"/>
              <a:t>Folleto</a:t>
            </a:r>
            <a:r>
              <a:rPr lang="en-US" dirty="0"/>
              <a:t> 9</a:t>
            </a:r>
            <a:endParaRPr lang="x-none"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295400"/>
            <a:ext cx="10973876" cy="463705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s-ES" sz="1700" b="1" dirty="0"/>
              <a:t>Ejemplo 1: Extracto de: La OMS insta a desarrollar programas para INCLUIR a las personas con discapacidad psicosocial (24) </a:t>
            </a:r>
          </a:p>
          <a:p>
            <a:pPr marL="0" indent="0" algn="just">
              <a:spcAft>
                <a:spcPts val="0"/>
              </a:spcAft>
              <a:buNone/>
            </a:pPr>
            <a:endParaRPr lang="es-ES" sz="1700" b="1" dirty="0"/>
          </a:p>
          <a:p>
            <a:pPr marL="0" indent="0" algn="just">
              <a:spcAft>
                <a:spcPts val="0"/>
              </a:spcAft>
              <a:buNone/>
            </a:pPr>
            <a:r>
              <a:rPr lang="es-ES" sz="1700" dirty="0"/>
              <a:t>Las personas con discapacidad psicosocial se encuentran entre los colectivos más marginados en los países en desarrollo. A pesar de que agentes del desarrollo han pedido centrar su tarea en las personas más vulnerables de una comunidad, muchos programas siguen ignorando y excluyendo a este grupo vulnerable. </a:t>
            </a:r>
          </a:p>
          <a:p>
            <a:pPr marL="0" indent="0" algn="just">
              <a:spcAft>
                <a:spcPts val="0"/>
              </a:spcAft>
              <a:buNone/>
            </a:pPr>
            <a:r>
              <a:rPr lang="es-ES" sz="1700" dirty="0"/>
              <a:t>Este es un mensaje de un nuevo informe de la Organización Mundial de la Salud (OMS) sobre la salud mental y el desarrollo Las personas con discapacidad psicosocial como grupo vulnerable, que se presentará hoy en la sede de las Naciones Unidas en Nueva York. </a:t>
            </a:r>
          </a:p>
          <a:p>
            <a:pPr marL="0" indent="0" algn="just">
              <a:spcAft>
                <a:spcPts val="0"/>
              </a:spcAft>
              <a:buNone/>
            </a:pPr>
            <a:r>
              <a:rPr lang="es-ES" sz="1700" dirty="0"/>
              <a:t>Según el informe, la mayor parte de los programas de desarrollo y de mitigación de la pobreza no llegan a personas con discapacidad psicosocial. Por ejemplo, entre el 75% y el 85% de estas personas no tienen acceso a ningún tipo de tratamiento de salud mental. La discapacidad psicosocial está asociada con tasas de desempleo de hasta el 90%. Es más, a estas personas no se les ofrecen oportunidades educativas y profesionales para desarrollar todo su potencial.</a:t>
            </a:r>
          </a:p>
          <a:p>
            <a:pPr marL="0" indent="0" algn="just">
              <a:spcAft>
                <a:spcPts val="0"/>
              </a:spcAft>
              <a:buNone/>
            </a:pPr>
            <a:endParaRPr lang="es-ES" sz="1700" dirty="0"/>
          </a:p>
          <a:p>
            <a:pPr marL="0" indent="0" algn="just">
              <a:spcAft>
                <a:spcPts val="0"/>
              </a:spcAft>
              <a:buNone/>
            </a:pPr>
            <a:r>
              <a:rPr lang="es-ES" sz="1700" dirty="0"/>
              <a:t>«La comunidad para el desarrollo debe poner más atención para revertir esta situación», explica el doctor Ala </a:t>
            </a:r>
            <a:r>
              <a:rPr lang="es-ES" sz="1700" dirty="0" err="1"/>
              <a:t>Alwan</a:t>
            </a:r>
            <a:r>
              <a:rPr lang="es-ES" sz="1700" dirty="0"/>
              <a:t>, subdirector general de Enfermedades no Transmisibles y Salud Mental en la OMS. «La falta de visibilidad, voz y poder de las personas con discapacidad psíquica y psicosocial implica que hay que hacer un esfuerzo adicional para llegar a ellas e involucrarlas de manera más directa en los programas de desarrollo».  </a:t>
            </a:r>
            <a:endParaRPr lang="es-ES" sz="1700" b="1" dirty="0"/>
          </a:p>
        </p:txBody>
      </p:sp>
    </p:spTree>
    <p:extLst>
      <p:ext uri="{BB962C8B-B14F-4D97-AF65-F5344CB8AC3E}">
        <p14:creationId xmlns:p14="http://schemas.microsoft.com/office/powerpoint/2010/main" val="35448718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es-ES" dirty="0"/>
              <a:t>Ejemplos de notas de prensa o en los medios</a:t>
            </a:r>
            <a:endParaRPr lang="en-US"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dirty="0" err="1"/>
              <a:t>Folleto</a:t>
            </a:r>
            <a:r>
              <a:rPr lang="en-US" dirty="0"/>
              <a:t> 9</a:t>
            </a:r>
            <a:endParaRPr lang="x-none"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137424"/>
            <a:ext cx="10973876" cy="5084956"/>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s-ES" sz="1800" dirty="0"/>
              <a:t>El informe exige a los agentes para el desarrollo que aborden las necesidades de las personas con discapacidad psicosocial en los proyectos de desarrollo: </a:t>
            </a:r>
          </a:p>
          <a:p>
            <a:pPr algn="just">
              <a:spcAft>
                <a:spcPts val="0"/>
              </a:spcAft>
            </a:pPr>
            <a:r>
              <a:rPr lang="es-ES" sz="1800" dirty="0"/>
              <a:t>reconociendo la vulnerabilidad de este colectivo e incluyéndolo en todas las iniciativas de desarrollo; </a:t>
            </a:r>
          </a:p>
          <a:p>
            <a:pPr algn="just">
              <a:spcAft>
                <a:spcPts val="0"/>
              </a:spcAft>
            </a:pPr>
            <a:r>
              <a:rPr lang="es-ES" sz="1800" dirty="0"/>
              <a:t>incluyendo a las personas con discapacidad psicosocial en programas que generen ingresos y ofreciéndoles subsidios sociales y por discapacidad; </a:t>
            </a:r>
          </a:p>
          <a:p>
            <a:pPr algn="just">
              <a:spcAft>
                <a:spcPts val="0"/>
              </a:spcAft>
            </a:pPr>
            <a:r>
              <a:rPr lang="es-ES" sz="1800" dirty="0"/>
              <a:t>implicando a las personas con discapacidad psicosocial en el diseño de los proyectos y en programas de desarrollo;</a:t>
            </a:r>
          </a:p>
          <a:p>
            <a:pPr algn="just">
              <a:spcAft>
                <a:spcPts val="0"/>
              </a:spcAft>
            </a:pPr>
            <a:r>
              <a:rPr lang="es-ES" sz="1800" dirty="0"/>
              <a:t>incorporando protecciones de los derechos humanos a las políticas y leyes; </a:t>
            </a:r>
          </a:p>
          <a:p>
            <a:pPr algn="just">
              <a:spcAft>
                <a:spcPts val="0"/>
              </a:spcAft>
            </a:pPr>
            <a:r>
              <a:rPr lang="es-ES" sz="1800" dirty="0"/>
              <a:t>mejorando los servicios sociales para las personas con discapacidad psicosocial. </a:t>
            </a:r>
          </a:p>
          <a:p>
            <a:pPr marL="0" indent="0" algn="just">
              <a:spcAft>
                <a:spcPts val="0"/>
              </a:spcAft>
              <a:buNone/>
            </a:pPr>
            <a:endParaRPr lang="es-ES" sz="1800" dirty="0"/>
          </a:p>
          <a:p>
            <a:pPr marL="0" indent="0" algn="just">
              <a:spcAft>
                <a:spcPts val="0"/>
              </a:spcAft>
              <a:buNone/>
            </a:pPr>
            <a:r>
              <a:rPr lang="es-ES" sz="1800" dirty="0"/>
              <a:t>La OMS trabaja conjuntamente con el Departamento de Asuntos Económicos y Sociales (DESA-ES) de las Naciones Unidas para la integración de la salud mental en la agenda y los programas de desarrollo a nivel nacional. </a:t>
            </a:r>
          </a:p>
          <a:p>
            <a:pPr marL="0" indent="0" algn="just">
              <a:spcAft>
                <a:spcPts val="0"/>
              </a:spcAft>
              <a:buNone/>
            </a:pPr>
            <a:endParaRPr lang="es-ES" sz="1800" dirty="0"/>
          </a:p>
          <a:p>
            <a:pPr marL="0" indent="0" algn="just">
              <a:spcAft>
                <a:spcPts val="0"/>
              </a:spcAft>
              <a:buNone/>
            </a:pPr>
            <a:r>
              <a:rPr lang="es-ES" sz="1800" dirty="0"/>
              <a:t>«Tenemos que derribar las barreras que siguen excluyendo las personas con discapacidad psíquica o psicosocial», explica </a:t>
            </a:r>
            <a:r>
              <a:rPr lang="es-ES" sz="1800" dirty="0" err="1"/>
              <a:t>Sha</a:t>
            </a:r>
            <a:r>
              <a:rPr lang="es-ES" sz="1800" dirty="0"/>
              <a:t> </a:t>
            </a:r>
            <a:r>
              <a:rPr lang="es-ES" sz="1800" dirty="0" err="1"/>
              <a:t>Zukang</a:t>
            </a:r>
            <a:r>
              <a:rPr lang="es-ES" sz="1800" dirty="0"/>
              <a:t>, subsecretario general de DESA-ES. «Para que estas personas tengan acceso a mejores oportunidades y se beneficien de los frutos del desarrollo, también se las debe implicar en el diseño de las políticas y programas relacionados con el desarrollo». </a:t>
            </a:r>
          </a:p>
          <a:p>
            <a:pPr marL="0" indent="0" algn="just">
              <a:spcAft>
                <a:spcPts val="0"/>
              </a:spcAft>
              <a:buNone/>
            </a:pPr>
            <a:r>
              <a:rPr lang="es-ES" sz="1800" dirty="0"/>
              <a:t>El informe de la OMS enfatiza que, invirtiendo en las personas con discapacidad psicosocial, se pueden mejorar los resultados del desarrollo. </a:t>
            </a:r>
            <a:endParaRPr lang="es-ES" sz="1700" b="1" dirty="0"/>
          </a:p>
        </p:txBody>
      </p:sp>
    </p:spTree>
    <p:extLst>
      <p:ext uri="{BB962C8B-B14F-4D97-AF65-F5344CB8AC3E}">
        <p14:creationId xmlns:p14="http://schemas.microsoft.com/office/powerpoint/2010/main" val="24770219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es-ES" dirty="0"/>
              <a:t>Ejemplos de notas de prensa o en los medios</a:t>
            </a:r>
            <a:endParaRPr lang="en-US"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dirty="0" err="1"/>
              <a:t>Folleto</a:t>
            </a:r>
            <a:r>
              <a:rPr lang="en-US" dirty="0"/>
              <a:t> 9</a:t>
            </a:r>
            <a:endParaRPr lang="x-none"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295400"/>
            <a:ext cx="10973876" cy="436942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s-ES" sz="1700" b="1" dirty="0"/>
              <a:t>Ejemplo 2: Extracto de:</a:t>
            </a:r>
          </a:p>
          <a:p>
            <a:pPr marL="0" indent="0" algn="just">
              <a:spcAft>
                <a:spcPts val="0"/>
              </a:spcAft>
              <a:buNone/>
            </a:pPr>
            <a:r>
              <a:rPr lang="es-ES" sz="1700" b="1" dirty="0"/>
              <a:t>El Gobierno de Kenia debe reconocer la autonomía de las personas con discapacidad psíquica (25)  </a:t>
            </a:r>
          </a:p>
          <a:p>
            <a:pPr marL="0" indent="0" algn="just">
              <a:spcAft>
                <a:spcPts val="0"/>
              </a:spcAft>
              <a:buNone/>
            </a:pPr>
            <a:endParaRPr lang="es-ES" sz="1700" b="1" dirty="0"/>
          </a:p>
          <a:p>
            <a:pPr marL="0" indent="0" algn="just">
              <a:spcAft>
                <a:spcPts val="0"/>
              </a:spcAft>
              <a:buNone/>
            </a:pPr>
            <a:r>
              <a:rPr lang="es-ES" sz="1800" dirty="0"/>
              <a:t>«Me sentía como un animal yendo a un matadero y no tenía ninguna alternativa». </a:t>
            </a:r>
            <a:r>
              <a:rPr lang="es-ES" sz="1800" dirty="0" err="1"/>
              <a:t>Yusuf</a:t>
            </a:r>
            <a:r>
              <a:rPr lang="es-ES" sz="1800" dirty="0"/>
              <a:t>, hombre con una discapacidad psicosocial (salud mental) de Nairobi. Mañana, el MDAC, ahora llamado </a:t>
            </a:r>
            <a:r>
              <a:rPr lang="es-ES" sz="1800" dirty="0" err="1"/>
              <a:t>Validity</a:t>
            </a:r>
            <a:r>
              <a:rPr lang="es-ES" sz="1800" dirty="0"/>
              <a:t>, publicará un importante informe en Nairobi donde destacará las dificultades jurídicas y sociales sistémicas que afrontan las personas con discapacidad psíquica para ser miembros plenos de la sociedad. A pesar de que Kenia ratificó la Convención de las Naciones Unidas sobre los derechos de las personas con discapacidad, el informe de 120 páginas titulado «El derecho a la capacidad jurídica en Kenia» expone el estigma y los prejuicios hacia unas personas que la sociedad considera «locas» o «débiles mentales». </a:t>
            </a:r>
          </a:p>
          <a:p>
            <a:pPr marL="0" indent="0" algn="just">
              <a:spcAft>
                <a:spcPts val="0"/>
              </a:spcAft>
              <a:buNone/>
            </a:pPr>
            <a:r>
              <a:rPr lang="es-ES" sz="1800" dirty="0" err="1"/>
              <a:t>Atieno</a:t>
            </a:r>
            <a:r>
              <a:rPr lang="es-ES" sz="1800" dirty="0"/>
              <a:t>, una mujer con una discapacidad intelectual de una comunidad rural, relató al MDAC que la esterilizaron sin su consentimiento: </a:t>
            </a:r>
          </a:p>
          <a:p>
            <a:pPr marL="0" indent="0" algn="just">
              <a:spcAft>
                <a:spcPts val="0"/>
              </a:spcAft>
              <a:buNone/>
            </a:pPr>
            <a:r>
              <a:rPr lang="es-ES" sz="1800" dirty="0"/>
              <a:t>«Os contaré algo. ¿Veis esto? (Se levanta la blusa y muestra una cicatriz en el abdomen). Me realizaron una operación. Para que no pueda tener hijos. Nos lo han hecho a todas; no podemos tener hijos. Me deberían haber preguntado, porque me encantan los niños». </a:t>
            </a:r>
            <a:endParaRPr lang="es-ES" sz="1700" b="1" dirty="0"/>
          </a:p>
        </p:txBody>
      </p:sp>
    </p:spTree>
    <p:extLst>
      <p:ext uri="{BB962C8B-B14F-4D97-AF65-F5344CB8AC3E}">
        <p14:creationId xmlns:p14="http://schemas.microsoft.com/office/powerpoint/2010/main" val="41239607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158A70-B692-1E46-B416-BFD0CF7C02F3}"/>
              </a:ext>
            </a:extLst>
          </p:cNvPr>
          <p:cNvSpPr>
            <a:spLocks noGrp="1"/>
          </p:cNvSpPr>
          <p:nvPr>
            <p:ph type="body" sz="quarter" idx="13"/>
          </p:nvPr>
        </p:nvSpPr>
        <p:spPr>
          <a:xfrm>
            <a:off x="446247" y="737064"/>
            <a:ext cx="11174400" cy="360000"/>
          </a:xfrm>
        </p:spPr>
        <p:txBody>
          <a:bodyPr/>
          <a:lstStyle/>
          <a:p>
            <a:r>
              <a:rPr lang="es-ES" dirty="0"/>
              <a:t>Ejemplos de notas de prensa o en los medios</a:t>
            </a:r>
            <a:endParaRPr lang="en-US" dirty="0"/>
          </a:p>
        </p:txBody>
      </p:sp>
      <p:sp>
        <p:nvSpPr>
          <p:cNvPr id="2" name="Title 1">
            <a:extLst>
              <a:ext uri="{FF2B5EF4-FFF2-40B4-BE49-F238E27FC236}">
                <a16:creationId xmlns:a16="http://schemas.microsoft.com/office/drawing/2014/main" id="{E060B3AC-A196-46D1-8236-9A9ED4B565B8}"/>
              </a:ext>
            </a:extLst>
          </p:cNvPr>
          <p:cNvSpPr>
            <a:spLocks noGrp="1"/>
          </p:cNvSpPr>
          <p:nvPr>
            <p:ph type="title"/>
          </p:nvPr>
        </p:nvSpPr>
        <p:spPr>
          <a:xfrm>
            <a:off x="446235" y="277812"/>
            <a:ext cx="9792000" cy="432000"/>
          </a:xfrm>
        </p:spPr>
        <p:txBody>
          <a:bodyPr/>
          <a:lstStyle/>
          <a:p>
            <a:pPr lvl="0"/>
            <a:r>
              <a:rPr lang="en-US" dirty="0" err="1"/>
              <a:t>Folleto</a:t>
            </a:r>
            <a:r>
              <a:rPr lang="en-US" dirty="0"/>
              <a:t> 9</a:t>
            </a:r>
            <a:endParaRPr lang="x-none" dirty="0"/>
          </a:p>
        </p:txBody>
      </p:sp>
      <p:sp>
        <p:nvSpPr>
          <p:cNvPr id="5" name="Content Placeholder 2">
            <a:extLst>
              <a:ext uri="{FF2B5EF4-FFF2-40B4-BE49-F238E27FC236}">
                <a16:creationId xmlns:a16="http://schemas.microsoft.com/office/drawing/2014/main" id="{3208050C-60BC-4A36-B101-E1E30BEF6D9E}"/>
              </a:ext>
            </a:extLst>
          </p:cNvPr>
          <p:cNvSpPr txBox="1">
            <a:spLocks/>
          </p:cNvSpPr>
          <p:nvPr/>
        </p:nvSpPr>
        <p:spPr>
          <a:xfrm>
            <a:off x="646771" y="1159728"/>
            <a:ext cx="10973876" cy="4906536"/>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0"/>
              </a:spcAft>
              <a:buNone/>
            </a:pPr>
            <a:r>
              <a:rPr lang="es-ES" sz="1700" dirty="0" err="1"/>
              <a:t>Ndungu</a:t>
            </a:r>
            <a:r>
              <a:rPr lang="es-ES" sz="1700" dirty="0"/>
              <a:t>, un hombre con una discapacidad intelectual que vive en la Kenia rural, explicó al MDAC: </a:t>
            </a:r>
          </a:p>
          <a:p>
            <a:pPr marL="0" indent="0" algn="just">
              <a:spcAft>
                <a:spcPts val="0"/>
              </a:spcAft>
              <a:buNone/>
            </a:pPr>
            <a:r>
              <a:rPr lang="es-ES" sz="1700" dirty="0"/>
              <a:t>«No tengo documento de identidad por mi cabeza. Me lo han dicho mis tíos y alguna vez también se lo he oído explicar a mi abuela cuando habla con otras personas». </a:t>
            </a:r>
          </a:p>
          <a:p>
            <a:pPr marL="0" indent="0" algn="just">
              <a:spcAft>
                <a:spcPts val="0"/>
              </a:spcAft>
              <a:buNone/>
            </a:pPr>
            <a:r>
              <a:rPr lang="es-ES" sz="1700" dirty="0"/>
              <a:t>En la presentación del informe, Oliver Lewis, el director ejecutivo del MDAC, dirá: </a:t>
            </a:r>
          </a:p>
          <a:p>
            <a:pPr marL="0" indent="0" algn="just">
              <a:spcAft>
                <a:spcPts val="0"/>
              </a:spcAft>
              <a:buNone/>
            </a:pPr>
            <a:r>
              <a:rPr lang="es-ES" sz="1700" dirty="0"/>
              <a:t>«Nuestro informe documenta vulneraciones de los derechos humanos, incluyendo la esterilización forzosa de mujeres con discapacidad, la negación de la oportunidad a la educación o el trabajo, el tratamiento psiquiátrico forzoso sin ninguna salvaguardia debida del proceso y el aislamiento social de por vida. Por primera vez en un país africano, ese informe da voz a las historias vitales de personas con discapacidad intelectual y personas con discapacidad (psíquica) psicosocial». </a:t>
            </a:r>
          </a:p>
          <a:p>
            <a:pPr marL="0" indent="0" algn="just">
              <a:spcAft>
                <a:spcPts val="0"/>
              </a:spcAft>
              <a:buNone/>
            </a:pPr>
            <a:r>
              <a:rPr lang="es-ES" sz="1700" dirty="0"/>
              <a:t>En el preámbulo del informe, Florence </a:t>
            </a:r>
            <a:r>
              <a:rPr lang="es-ES" sz="1700" dirty="0" err="1"/>
              <a:t>Simbiri</a:t>
            </a:r>
            <a:r>
              <a:rPr lang="es-ES" sz="1700" dirty="0"/>
              <a:t> </a:t>
            </a:r>
            <a:r>
              <a:rPr lang="es-ES" sz="1700" dirty="0" err="1"/>
              <a:t>Jaoko</a:t>
            </a:r>
            <a:r>
              <a:rPr lang="es-ES" sz="1700" dirty="0"/>
              <a:t>, ex presidenta de la Comisión Nacional sobre Derechos Humanos de Kenia, explica: </a:t>
            </a:r>
          </a:p>
          <a:p>
            <a:pPr marL="0" indent="0" algn="just">
              <a:spcAft>
                <a:spcPts val="0"/>
              </a:spcAft>
              <a:buNone/>
            </a:pPr>
            <a:r>
              <a:rPr lang="es-ES" sz="1700" dirty="0"/>
              <a:t>«Este informe amplía de manera significativa el foco de la labor previa de la Comisión Nacional sobre Derechos Humanos de Kenia incorporando perspectivas de personas directamente afectadas, cuidadores incluidos. En nuestras comunidades, la responsabilidad de cuidar de las personas con discapacidad a menudo recae íntegramente en familiares. Como resultado, estos tratos se basan en normas privadas y socialmente aceptadas que no tienen ninguna referencia directa con los estándares legales o de los derechos humanos. De ahí que no sorprenda que los familiares (a menudo los cuidadores y profesionales que prestan las necesidades básicas) crean que les corresponde decidir por las personas a su cargo. Como comunidad e individuos hemos obstaculizado, de manera colectiva, el espacio y las oportunidades para las personas con discapacidad mediante nuestras actitudes intolerantes y nuestros prejuicios». </a:t>
            </a:r>
            <a:endParaRPr lang="es-ES" sz="1700" b="1" dirty="0"/>
          </a:p>
        </p:txBody>
      </p:sp>
    </p:spTree>
    <p:extLst>
      <p:ext uri="{BB962C8B-B14F-4D97-AF65-F5344CB8AC3E}">
        <p14:creationId xmlns:p14="http://schemas.microsoft.com/office/powerpoint/2010/main" val="226179819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FE89AA-EBD6-A84F-A672-50B63989575E}"/>
              </a:ext>
            </a:extLst>
          </p:cNvPr>
          <p:cNvSpPr>
            <a:spLocks noGrp="1"/>
          </p:cNvSpPr>
          <p:nvPr>
            <p:ph type="body" sz="quarter" idx="13"/>
          </p:nvPr>
        </p:nvSpPr>
        <p:spPr>
          <a:xfrm>
            <a:off x="508800" y="812799"/>
            <a:ext cx="11174400" cy="360000"/>
          </a:xfrm>
        </p:spPr>
        <p:txBody>
          <a:bodyPr/>
          <a:lstStyle/>
          <a:p>
            <a:pPr marL="0" indent="0" algn="just"/>
            <a:r>
              <a:rPr lang="es-ES" sz="2400" dirty="0"/>
              <a:t>Ejemplos de uso de la defensa electrónica y los medios sociales</a:t>
            </a:r>
          </a:p>
        </p:txBody>
      </p:sp>
      <p:sp>
        <p:nvSpPr>
          <p:cNvPr id="2" name="Title 1">
            <a:extLst>
              <a:ext uri="{FF2B5EF4-FFF2-40B4-BE49-F238E27FC236}">
                <a16:creationId xmlns:a16="http://schemas.microsoft.com/office/drawing/2014/main" id="{CD2E4A9E-1E10-4F74-A6D3-09E53A47D280}"/>
              </a:ext>
            </a:extLst>
          </p:cNvPr>
          <p:cNvSpPr>
            <a:spLocks noGrp="1"/>
          </p:cNvSpPr>
          <p:nvPr>
            <p:ph type="title"/>
          </p:nvPr>
        </p:nvSpPr>
        <p:spPr>
          <a:xfrm>
            <a:off x="484904" y="327993"/>
            <a:ext cx="9792000" cy="432000"/>
          </a:xfrm>
        </p:spPr>
        <p:txBody>
          <a:bodyPr>
            <a:normAutofit/>
          </a:bodyPr>
          <a:lstStyle/>
          <a:p>
            <a:pPr lvl="0"/>
            <a:r>
              <a:rPr lang="en-US" sz="3200" dirty="0" err="1"/>
              <a:t>Folleto</a:t>
            </a:r>
            <a:r>
              <a:rPr lang="en-US" sz="3200" dirty="0"/>
              <a:t> 10</a:t>
            </a:r>
            <a:endParaRPr lang="x-none" sz="32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6" y="1226635"/>
            <a:ext cx="10883590" cy="4616604"/>
          </a:xfrm>
          <a:solidFill>
            <a:srgbClr val="D2EFFC"/>
          </a:solidFill>
        </p:spPr>
        <p:txBody>
          <a:bodyPr/>
          <a:lstStyle/>
          <a:p>
            <a:pPr marL="0" indent="0" algn="just">
              <a:spcAft>
                <a:spcPts val="0"/>
              </a:spcAft>
              <a:buNone/>
            </a:pPr>
            <a:r>
              <a:rPr lang="es-ES" sz="1700" b="1" dirty="0"/>
              <a:t>Ejemplo 1: Campaña global de </a:t>
            </a:r>
            <a:r>
              <a:rPr lang="es-ES" sz="1700" b="1" dirty="0" err="1"/>
              <a:t>Inclusion</a:t>
            </a:r>
            <a:r>
              <a:rPr lang="es-ES" sz="1700" b="1" dirty="0"/>
              <a:t> International sobre el derecho a decidir (27)</a:t>
            </a:r>
          </a:p>
          <a:p>
            <a:pPr marL="0" indent="0" algn="just">
              <a:spcAft>
                <a:spcPts val="0"/>
              </a:spcAft>
              <a:buNone/>
            </a:pPr>
            <a:r>
              <a:rPr lang="es-ES" sz="1700" dirty="0"/>
              <a:t> </a:t>
            </a:r>
            <a:r>
              <a:rPr lang="es-ES" sz="1700" dirty="0" err="1"/>
              <a:t>Inclusion</a:t>
            </a:r>
            <a:r>
              <a:rPr lang="es-ES" sz="1700" dirty="0"/>
              <a:t> International es la red internacional de personas con discapacidad intelectual y sus familias que defiende los derechos humanos de las personas con discapacidad intelectual en todo el mundo. </a:t>
            </a:r>
            <a:r>
              <a:rPr lang="es-ES" sz="1700" dirty="0" err="1"/>
              <a:t>Inclusion</a:t>
            </a:r>
            <a:r>
              <a:rPr lang="es-ES" sz="1700" dirty="0"/>
              <a:t> International imagina un mundo «en el que las personas con discapacidad intelectual y sus familias puedan participar en condiciones de igualdad y ser valoradas en todos los aspectos de la vida comunitaria». </a:t>
            </a:r>
          </a:p>
          <a:p>
            <a:pPr marL="0" indent="0" algn="just">
              <a:spcAft>
                <a:spcPts val="0"/>
              </a:spcAft>
              <a:buNone/>
            </a:pPr>
            <a:r>
              <a:rPr lang="es-ES" sz="1700" dirty="0"/>
              <a:t>Como parte de esta visión, </a:t>
            </a:r>
            <a:r>
              <a:rPr lang="es-ES" sz="1700" dirty="0" err="1"/>
              <a:t>Inclusion</a:t>
            </a:r>
            <a:r>
              <a:rPr lang="es-ES" sz="1700" dirty="0"/>
              <a:t> International trabaja para desarrollar estrategias para concienciar sobre temas clave que afectan a las vidas de las personas con discapacidad intelectual y sus familias. Mediante campañas e informes globales, </a:t>
            </a:r>
            <a:r>
              <a:rPr lang="es-ES" sz="1700" dirty="0" err="1"/>
              <a:t>Inclusion</a:t>
            </a:r>
            <a:r>
              <a:rPr lang="es-ES" sz="1700" dirty="0"/>
              <a:t> International ha dado voz a personas con discapacidad intelectual y a sus familiares en temas como la pobreza, la educación y la inclusión en la comunidad.</a:t>
            </a:r>
          </a:p>
          <a:p>
            <a:pPr marL="0" indent="0" algn="just">
              <a:spcAft>
                <a:spcPts val="0"/>
              </a:spcAft>
              <a:buNone/>
            </a:pPr>
            <a:r>
              <a:rPr lang="es-ES" sz="1700" dirty="0" err="1"/>
              <a:t>Inclusion</a:t>
            </a:r>
            <a:r>
              <a:rPr lang="es-ES" sz="1700" dirty="0"/>
              <a:t> International lanzó una campaña global sobre el derecho a decidir que se ha convertido en una herramienta importante para avanzar en el cambio político y la concienciación a escala nacional y global sobre el artículo 12 de la CDPD, que establece que, con ayuda, todas las personas con discapacidad intelectual son capaces de tomar decisiones y tener el control de sus vidas. </a:t>
            </a:r>
          </a:p>
          <a:p>
            <a:pPr marL="0" indent="0" algn="just">
              <a:spcAft>
                <a:spcPts val="0"/>
              </a:spcAft>
              <a:buNone/>
            </a:pPr>
            <a:r>
              <a:rPr lang="es-ES" sz="1700" dirty="0"/>
              <a:t>Como parte de esta campaña global sobre el derecho a decidir, </a:t>
            </a:r>
            <a:r>
              <a:rPr lang="es-ES" sz="1700" dirty="0" err="1"/>
              <a:t>Inclusion</a:t>
            </a:r>
            <a:r>
              <a:rPr lang="es-ES" sz="1700" dirty="0"/>
              <a:t> International creó un vídeo en YouTube para concienciar de los objetivos y los temas prioritarios de la campaña de promoción de los derechos humanos de las personas con discapacidad intelectual.</a:t>
            </a:r>
          </a:p>
          <a:p>
            <a:pPr marL="0" indent="0" algn="just">
              <a:spcAft>
                <a:spcPts val="0"/>
              </a:spcAft>
              <a:buNone/>
            </a:pPr>
            <a:r>
              <a:rPr lang="es-ES" sz="1700" dirty="0"/>
              <a:t>Para más información, consultar: </a:t>
            </a:r>
            <a:r>
              <a:rPr lang="es-ES" sz="1700" dirty="0">
                <a:hlinkClick r:id="rId3"/>
              </a:rPr>
              <a:t>https://youtu.be/FdBwmE8dEhY</a:t>
            </a:r>
            <a:r>
              <a:rPr lang="es-ES" sz="1700" dirty="0"/>
              <a:t> </a:t>
            </a:r>
            <a:endParaRPr lang="en-US" sz="1700" b="1" dirty="0"/>
          </a:p>
        </p:txBody>
      </p:sp>
    </p:spTree>
    <p:extLst>
      <p:ext uri="{BB962C8B-B14F-4D97-AF65-F5344CB8AC3E}">
        <p14:creationId xmlns:p14="http://schemas.microsoft.com/office/powerpoint/2010/main" val="19276696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FE89AA-EBD6-A84F-A672-50B63989575E}"/>
              </a:ext>
            </a:extLst>
          </p:cNvPr>
          <p:cNvSpPr>
            <a:spLocks noGrp="1"/>
          </p:cNvSpPr>
          <p:nvPr>
            <p:ph type="body" sz="quarter" idx="13"/>
          </p:nvPr>
        </p:nvSpPr>
        <p:spPr>
          <a:xfrm>
            <a:off x="508800" y="812799"/>
            <a:ext cx="11174400" cy="360000"/>
          </a:xfrm>
        </p:spPr>
        <p:txBody>
          <a:bodyPr/>
          <a:lstStyle/>
          <a:p>
            <a:pPr marL="0" indent="0" algn="just"/>
            <a:r>
              <a:rPr lang="es-ES" sz="2400" dirty="0"/>
              <a:t>Ejemplos de uso de la defensa electrónica y los medios sociales</a:t>
            </a:r>
          </a:p>
        </p:txBody>
      </p:sp>
      <p:sp>
        <p:nvSpPr>
          <p:cNvPr id="2" name="Title 1">
            <a:extLst>
              <a:ext uri="{FF2B5EF4-FFF2-40B4-BE49-F238E27FC236}">
                <a16:creationId xmlns:a16="http://schemas.microsoft.com/office/drawing/2014/main" id="{CD2E4A9E-1E10-4F74-A6D3-09E53A47D280}"/>
              </a:ext>
            </a:extLst>
          </p:cNvPr>
          <p:cNvSpPr>
            <a:spLocks noGrp="1"/>
          </p:cNvSpPr>
          <p:nvPr>
            <p:ph type="title"/>
          </p:nvPr>
        </p:nvSpPr>
        <p:spPr>
          <a:xfrm>
            <a:off x="484904" y="327993"/>
            <a:ext cx="9792000" cy="432000"/>
          </a:xfrm>
        </p:spPr>
        <p:txBody>
          <a:bodyPr>
            <a:normAutofit/>
          </a:bodyPr>
          <a:lstStyle/>
          <a:p>
            <a:pPr lvl="0"/>
            <a:r>
              <a:rPr lang="en-US" sz="3200" dirty="0" err="1"/>
              <a:t>Folleto</a:t>
            </a:r>
            <a:r>
              <a:rPr lang="en-US" sz="3200" dirty="0"/>
              <a:t> 10</a:t>
            </a:r>
            <a:endParaRPr lang="x-none" sz="32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57561" y="1226634"/>
            <a:ext cx="11039707" cy="4594303"/>
          </a:xfrm>
          <a:solidFill>
            <a:srgbClr val="D2EFFC"/>
          </a:solidFill>
        </p:spPr>
        <p:txBody>
          <a:bodyPr/>
          <a:lstStyle/>
          <a:p>
            <a:pPr marL="0" indent="0" algn="just">
              <a:spcAft>
                <a:spcPts val="0"/>
              </a:spcAft>
              <a:buNone/>
            </a:pPr>
            <a:r>
              <a:rPr lang="es-ES" sz="1700" b="1" dirty="0"/>
              <a:t>Ejemplo 2: </a:t>
            </a:r>
            <a:r>
              <a:rPr lang="es-ES" sz="1700" b="1" dirty="0" err="1"/>
              <a:t>Breaking</a:t>
            </a:r>
            <a:r>
              <a:rPr lang="es-ES" sz="1700" b="1" dirty="0"/>
              <a:t> </a:t>
            </a:r>
            <a:r>
              <a:rPr lang="es-ES" sz="1700" b="1" dirty="0" err="1"/>
              <a:t>the</a:t>
            </a:r>
            <a:r>
              <a:rPr lang="es-ES" sz="1700" b="1" dirty="0"/>
              <a:t> </a:t>
            </a:r>
            <a:r>
              <a:rPr lang="es-ES" sz="1700" b="1" dirty="0" err="1"/>
              <a:t>Chains</a:t>
            </a:r>
            <a:r>
              <a:rPr lang="es-ES" sz="1700" b="1" dirty="0"/>
              <a:t>, acciones de defensa en línea para poner fin al maltrato de las personas con discapacidad psicosocial (28)</a:t>
            </a:r>
          </a:p>
          <a:p>
            <a:pPr marL="0" indent="0" algn="just">
              <a:spcAft>
                <a:spcPts val="0"/>
              </a:spcAft>
              <a:buNone/>
            </a:pPr>
            <a:r>
              <a:rPr lang="es-ES" sz="1700" dirty="0" err="1"/>
              <a:t>Breaking</a:t>
            </a:r>
            <a:r>
              <a:rPr lang="es-ES" sz="1700" dirty="0"/>
              <a:t> </a:t>
            </a:r>
            <a:r>
              <a:rPr lang="es-ES" sz="1700" dirty="0" err="1"/>
              <a:t>the</a:t>
            </a:r>
            <a:r>
              <a:rPr lang="es-ES" sz="1700" dirty="0"/>
              <a:t> </a:t>
            </a:r>
            <a:r>
              <a:rPr lang="es-ES" sz="1700" dirty="0" err="1"/>
              <a:t>Chains</a:t>
            </a:r>
            <a:r>
              <a:rPr lang="es-ES" sz="1700" dirty="0"/>
              <a:t> es un proyecto documental cinematográfico/etnográfico sobre las vulneraciones de los derechos humanos de las personas con discapacidad psicosocial. </a:t>
            </a:r>
            <a:r>
              <a:rPr lang="es-ES" sz="1700" dirty="0" err="1"/>
              <a:t>Breaking</a:t>
            </a:r>
            <a:r>
              <a:rPr lang="es-ES" sz="1700" dirty="0"/>
              <a:t> </a:t>
            </a:r>
            <a:r>
              <a:rPr lang="es-ES" sz="1700" dirty="0" err="1"/>
              <a:t>the</a:t>
            </a:r>
            <a:r>
              <a:rPr lang="es-ES" sz="1700" dirty="0"/>
              <a:t> </a:t>
            </a:r>
            <a:r>
              <a:rPr lang="es-ES" sz="1700" dirty="0" err="1"/>
              <a:t>Chains</a:t>
            </a:r>
            <a:r>
              <a:rPr lang="es-ES" sz="1700" dirty="0"/>
              <a:t> describe el uso de la restricción mecánica y el aislamiento de personas con discapacidad psicosocial en Indonesia, una práctica conocida como </a:t>
            </a:r>
            <a:r>
              <a:rPr lang="es-ES" sz="1700" dirty="0" err="1"/>
              <a:t>pasung</a:t>
            </a:r>
            <a:r>
              <a:rPr lang="es-ES" sz="1700" dirty="0"/>
              <a:t> en este país, pero generalizada en otros países de renta baja y media. </a:t>
            </a:r>
          </a:p>
          <a:p>
            <a:pPr marL="0" indent="0" algn="just">
              <a:spcAft>
                <a:spcPts val="0"/>
              </a:spcAft>
              <a:buNone/>
            </a:pPr>
            <a:r>
              <a:rPr lang="es-ES" sz="1700" dirty="0"/>
              <a:t>Esta campaña contribuye a entender el </a:t>
            </a:r>
            <a:r>
              <a:rPr lang="es-ES" sz="1700" dirty="0" err="1"/>
              <a:t>pasung</a:t>
            </a:r>
            <a:r>
              <a:rPr lang="es-ES" sz="1700" dirty="0"/>
              <a:t>, los motivos subyacentes a esta práctica, los problemas que deben superarse, y el activismo social y político necesario para erradicar esta forma de vulneración de los derechos humanos que se practica en países de todo el mundo. Hasta hace poco, el </a:t>
            </a:r>
            <a:r>
              <a:rPr lang="es-ES" sz="1700" dirty="0" err="1"/>
              <a:t>pasung</a:t>
            </a:r>
            <a:r>
              <a:rPr lang="es-ES" sz="1700" dirty="0"/>
              <a:t> prácticamente no se había documentado en los medios internacionales. </a:t>
            </a:r>
            <a:r>
              <a:rPr lang="es-ES" sz="1700" dirty="0" err="1"/>
              <a:t>Breaking</a:t>
            </a:r>
            <a:r>
              <a:rPr lang="es-ES" sz="1700" dirty="0"/>
              <a:t> </a:t>
            </a:r>
            <a:r>
              <a:rPr lang="es-ES" sz="1700" dirty="0" err="1"/>
              <a:t>the</a:t>
            </a:r>
            <a:r>
              <a:rPr lang="es-ES" sz="1700" dirty="0"/>
              <a:t> </a:t>
            </a:r>
            <a:r>
              <a:rPr lang="es-ES" sz="1700" dirty="0" err="1"/>
              <a:t>Chains</a:t>
            </a:r>
            <a:r>
              <a:rPr lang="es-ES" sz="1700" dirty="0"/>
              <a:t> es el primer documental de este tipo que contextualiza el </a:t>
            </a:r>
            <a:r>
              <a:rPr lang="es-ES" sz="1700" dirty="0" err="1"/>
              <a:t>pasung</a:t>
            </a:r>
            <a:r>
              <a:rPr lang="es-ES" sz="1700" dirty="0"/>
              <a:t> en la situación sociocultural y sociopolítica de Indonesia, y da voz a personas con discapacidad psicosocial tanto de Indonesia como de otras partes del mundo. </a:t>
            </a:r>
          </a:p>
          <a:p>
            <a:pPr marL="0" indent="0" algn="just">
              <a:spcAft>
                <a:spcPts val="0"/>
              </a:spcAft>
              <a:buNone/>
            </a:pPr>
            <a:r>
              <a:rPr lang="es-ES" sz="1700" dirty="0"/>
              <a:t>La campaña </a:t>
            </a:r>
            <a:r>
              <a:rPr lang="es-ES" sz="1700" dirty="0" err="1"/>
              <a:t>Breaking</a:t>
            </a:r>
            <a:r>
              <a:rPr lang="es-ES" sz="1700" dirty="0"/>
              <a:t> </a:t>
            </a:r>
            <a:r>
              <a:rPr lang="es-ES" sz="1700" dirty="0" err="1"/>
              <a:t>the</a:t>
            </a:r>
            <a:r>
              <a:rPr lang="es-ES" sz="1700" dirty="0"/>
              <a:t> </a:t>
            </a:r>
            <a:r>
              <a:rPr lang="es-ES" sz="1700" dirty="0" err="1"/>
              <a:t>Chains</a:t>
            </a:r>
            <a:r>
              <a:rPr lang="es-ES" sz="1700" dirty="0"/>
              <a:t> tiene también el objetivo de concienciar y estimular la acción y la defensa de los derechos humanos a nivel global. Además de ensayos fotográficos y documentales cinematográficos, </a:t>
            </a:r>
            <a:r>
              <a:rPr lang="es-ES" sz="1700" dirty="0" err="1"/>
              <a:t>Breaking</a:t>
            </a:r>
            <a:r>
              <a:rPr lang="es-ES" sz="1700" dirty="0"/>
              <a:t> </a:t>
            </a:r>
            <a:r>
              <a:rPr lang="es-ES" sz="1700" dirty="0" err="1"/>
              <a:t>the</a:t>
            </a:r>
            <a:r>
              <a:rPr lang="es-ES" sz="1700" dirty="0"/>
              <a:t> </a:t>
            </a:r>
            <a:r>
              <a:rPr lang="es-ES" sz="1700" dirty="0" err="1"/>
              <a:t>Chains</a:t>
            </a:r>
            <a:r>
              <a:rPr lang="es-ES" sz="1700" dirty="0"/>
              <a:t> utiliza múltiples plataformas de redes sociales, como Facebook y Twitter, para canalizar las actividades de la campaña.</a:t>
            </a:r>
          </a:p>
          <a:p>
            <a:pPr marL="0" indent="0" algn="just">
              <a:spcAft>
                <a:spcPts val="0"/>
              </a:spcAft>
              <a:buNone/>
            </a:pPr>
            <a:r>
              <a:rPr lang="es-ES" sz="1700" dirty="0"/>
              <a:t>Para saber más, consultar: </a:t>
            </a:r>
            <a:r>
              <a:rPr lang="es-ES" sz="1700" dirty="0">
                <a:hlinkClick r:id="rId3"/>
              </a:rPr>
              <a:t>https://youtu.be/T3eFlUwhGi0</a:t>
            </a:r>
            <a:r>
              <a:rPr lang="es-ES" sz="1700" dirty="0"/>
              <a:t> </a:t>
            </a:r>
            <a:endParaRPr lang="en-US" sz="1700" b="1" dirty="0"/>
          </a:p>
        </p:txBody>
      </p:sp>
    </p:spTree>
    <p:extLst>
      <p:ext uri="{BB962C8B-B14F-4D97-AF65-F5344CB8AC3E}">
        <p14:creationId xmlns:p14="http://schemas.microsoft.com/office/powerpoint/2010/main" val="41625074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8FE89AA-EBD6-A84F-A672-50B63989575E}"/>
              </a:ext>
            </a:extLst>
          </p:cNvPr>
          <p:cNvSpPr>
            <a:spLocks noGrp="1"/>
          </p:cNvSpPr>
          <p:nvPr>
            <p:ph type="body" sz="quarter" idx="13"/>
          </p:nvPr>
        </p:nvSpPr>
        <p:spPr>
          <a:xfrm>
            <a:off x="508800" y="812799"/>
            <a:ext cx="11174400" cy="360000"/>
          </a:xfrm>
        </p:spPr>
        <p:txBody>
          <a:bodyPr/>
          <a:lstStyle/>
          <a:p>
            <a:pPr marL="0" indent="0" algn="just"/>
            <a:r>
              <a:rPr lang="es-ES" sz="2400" dirty="0"/>
              <a:t>Ejemplos de uso de la defensa electrónica y los medios sociales</a:t>
            </a:r>
          </a:p>
        </p:txBody>
      </p:sp>
      <p:sp>
        <p:nvSpPr>
          <p:cNvPr id="2" name="Title 1">
            <a:extLst>
              <a:ext uri="{FF2B5EF4-FFF2-40B4-BE49-F238E27FC236}">
                <a16:creationId xmlns:a16="http://schemas.microsoft.com/office/drawing/2014/main" id="{CD2E4A9E-1E10-4F74-A6D3-09E53A47D280}"/>
              </a:ext>
            </a:extLst>
          </p:cNvPr>
          <p:cNvSpPr>
            <a:spLocks noGrp="1"/>
          </p:cNvSpPr>
          <p:nvPr>
            <p:ph type="title"/>
          </p:nvPr>
        </p:nvSpPr>
        <p:spPr>
          <a:xfrm>
            <a:off x="484904" y="327993"/>
            <a:ext cx="9792000" cy="432000"/>
          </a:xfrm>
        </p:spPr>
        <p:txBody>
          <a:bodyPr>
            <a:normAutofit/>
          </a:bodyPr>
          <a:lstStyle/>
          <a:p>
            <a:pPr lvl="0"/>
            <a:r>
              <a:rPr lang="en-US" sz="3200" dirty="0" err="1"/>
              <a:t>Folleto</a:t>
            </a:r>
            <a:r>
              <a:rPr lang="en-US" sz="3200" dirty="0"/>
              <a:t> 10</a:t>
            </a:r>
            <a:endParaRPr lang="x-none" sz="3200"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02166" y="1561171"/>
            <a:ext cx="11039707" cy="2988527"/>
          </a:xfrm>
          <a:solidFill>
            <a:srgbClr val="D2EFFC"/>
          </a:solidFill>
        </p:spPr>
        <p:txBody>
          <a:bodyPr/>
          <a:lstStyle/>
          <a:p>
            <a:pPr marL="0" indent="0" algn="just">
              <a:spcAft>
                <a:spcPts val="0"/>
              </a:spcAft>
              <a:buNone/>
            </a:pPr>
            <a:r>
              <a:rPr lang="es-ES" sz="1800" b="1" dirty="0"/>
              <a:t>Ejemplo 3: Madres de niños y niñas con síndrome de Down hacen un vídeo de </a:t>
            </a:r>
            <a:r>
              <a:rPr lang="es-ES" sz="1800" b="1" dirty="0" err="1"/>
              <a:t>Carpool</a:t>
            </a:r>
            <a:r>
              <a:rPr lang="es-ES" sz="1800" b="1" dirty="0"/>
              <a:t> Karaoke</a:t>
            </a:r>
          </a:p>
          <a:p>
            <a:pPr marL="0" indent="0" algn="just">
              <a:spcAft>
                <a:spcPts val="0"/>
              </a:spcAft>
              <a:buNone/>
            </a:pPr>
            <a:endParaRPr lang="es-ES" sz="1800" b="1" dirty="0"/>
          </a:p>
          <a:p>
            <a:pPr marL="0" indent="0" algn="just">
              <a:spcAft>
                <a:spcPts val="0"/>
              </a:spcAft>
              <a:buNone/>
            </a:pPr>
            <a:r>
              <a:rPr lang="es-ES" sz="1800" dirty="0"/>
              <a:t>A los miembros de un grupo de Facebook para niños y niñas con síndrome de Down se les ocurrió la idea de grabar un vídeo para celebrar el Día Mundial del Síndrome de Down. Las familias grabaron vídeos al estilo del programa de karaoke dentro de coches </a:t>
            </a:r>
            <a:r>
              <a:rPr lang="es-ES" sz="1800" dirty="0" err="1"/>
              <a:t>Carpool</a:t>
            </a:r>
            <a:r>
              <a:rPr lang="es-ES" sz="1800" dirty="0"/>
              <a:t> Karaoke y un padre los editó. La cantante Christina </a:t>
            </a:r>
            <a:r>
              <a:rPr lang="es-ES" sz="1800" dirty="0" err="1"/>
              <a:t>Perri</a:t>
            </a:r>
            <a:r>
              <a:rPr lang="es-ES" sz="1800" dirty="0"/>
              <a:t>, intérprete de la canción «A </a:t>
            </a:r>
            <a:r>
              <a:rPr lang="es-ES" sz="1800" dirty="0" err="1"/>
              <a:t>Thousand</a:t>
            </a:r>
            <a:r>
              <a:rPr lang="es-ES" sz="1800" dirty="0"/>
              <a:t> </a:t>
            </a:r>
            <a:r>
              <a:rPr lang="es-ES" sz="1800" dirty="0" err="1"/>
              <a:t>Years</a:t>
            </a:r>
            <a:r>
              <a:rPr lang="es-ES" sz="1800" dirty="0"/>
              <a:t>» que cantan los niños, dio permiso para usarla y expresó su apoyo al vídeo. El vídeo se hizo viral en las redes sociales, con más de cuatro millones de visualizaciones en YouTube en 2018. </a:t>
            </a:r>
          </a:p>
          <a:p>
            <a:pPr marL="0" indent="0" algn="just">
              <a:spcAft>
                <a:spcPts val="0"/>
              </a:spcAft>
              <a:buNone/>
            </a:pPr>
            <a:endParaRPr lang="es-ES" sz="1800" dirty="0"/>
          </a:p>
          <a:p>
            <a:pPr marL="0" indent="0" algn="just">
              <a:spcAft>
                <a:spcPts val="0"/>
              </a:spcAft>
              <a:buNone/>
            </a:pPr>
            <a:r>
              <a:rPr lang="es-ES" sz="1800" dirty="0"/>
              <a:t>Para ver el vídeo, véase: </a:t>
            </a:r>
            <a:r>
              <a:rPr lang="es-ES" sz="1800" dirty="0">
                <a:hlinkClick r:id="rId3"/>
              </a:rPr>
              <a:t>https://youtu.be/lbSBD-efKLA</a:t>
            </a:r>
            <a:r>
              <a:rPr lang="es-ES" sz="1800" dirty="0"/>
              <a:t> </a:t>
            </a:r>
            <a:endParaRPr lang="en-US" sz="1800" b="1" dirty="0"/>
          </a:p>
        </p:txBody>
      </p:sp>
    </p:spTree>
    <p:extLst>
      <p:ext uri="{BB962C8B-B14F-4D97-AF65-F5344CB8AC3E}">
        <p14:creationId xmlns:p14="http://schemas.microsoft.com/office/powerpoint/2010/main" val="11768515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5FB31A-AFC0-E341-BE31-1B05D8497910}"/>
              </a:ext>
            </a:extLst>
          </p:cNvPr>
          <p:cNvSpPr>
            <a:spLocks noGrp="1"/>
          </p:cNvSpPr>
          <p:nvPr>
            <p:ph type="body" sz="quarter" idx="13"/>
          </p:nvPr>
        </p:nvSpPr>
        <p:spPr>
          <a:xfrm>
            <a:off x="551812" y="812799"/>
            <a:ext cx="11174400" cy="360000"/>
          </a:xfrm>
        </p:spPr>
        <p:txBody>
          <a:bodyPr/>
          <a:lstStyle/>
          <a:p>
            <a:r>
              <a:rPr lang="es-ES" dirty="0"/>
              <a:t>Ejemplos de uso de litigación estratégica</a:t>
            </a:r>
            <a:endParaRPr lang="en-US" dirty="0"/>
          </a:p>
        </p:txBody>
      </p:sp>
      <p:sp>
        <p:nvSpPr>
          <p:cNvPr id="2" name="Title 1">
            <a:extLst>
              <a:ext uri="{FF2B5EF4-FFF2-40B4-BE49-F238E27FC236}">
                <a16:creationId xmlns:a16="http://schemas.microsoft.com/office/drawing/2014/main" id="{35934347-F531-45CB-A3E3-770A797879A7}"/>
              </a:ext>
            </a:extLst>
          </p:cNvPr>
          <p:cNvSpPr>
            <a:spLocks noGrp="1"/>
          </p:cNvSpPr>
          <p:nvPr>
            <p:ph type="title"/>
          </p:nvPr>
        </p:nvSpPr>
        <p:spPr>
          <a:xfrm>
            <a:off x="529509" y="305690"/>
            <a:ext cx="9792000" cy="432000"/>
          </a:xfrm>
        </p:spPr>
        <p:txBody>
          <a:bodyPr/>
          <a:lstStyle/>
          <a:p>
            <a:pPr lvl="0"/>
            <a:r>
              <a:rPr lang="en-US" dirty="0" err="1"/>
              <a:t>Folleto</a:t>
            </a:r>
            <a:r>
              <a:rPr lang="en-US" dirty="0"/>
              <a:t> 11</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5" y="1494263"/>
            <a:ext cx="10794381" cy="4326674"/>
          </a:xfrm>
          <a:solidFill>
            <a:srgbClr val="D2EFFC"/>
          </a:solidFill>
        </p:spPr>
        <p:txBody>
          <a:bodyPr/>
          <a:lstStyle/>
          <a:p>
            <a:pPr marL="0" indent="0" algn="just">
              <a:spcAft>
                <a:spcPts val="0"/>
              </a:spcAft>
              <a:buNone/>
            </a:pPr>
            <a:r>
              <a:rPr lang="es-ES" sz="1800" b="1" dirty="0"/>
              <a:t>Ejemplo 1: </a:t>
            </a:r>
            <a:r>
              <a:rPr lang="es-ES" sz="1800" b="1" dirty="0" err="1"/>
              <a:t>Validity</a:t>
            </a:r>
            <a:r>
              <a:rPr lang="es-ES" sz="1800" b="1" dirty="0"/>
              <a:t>, antes Mental </a:t>
            </a:r>
            <a:r>
              <a:rPr lang="es-ES" sz="1800" b="1" dirty="0" err="1"/>
              <a:t>Disability</a:t>
            </a:r>
            <a:r>
              <a:rPr lang="es-ES" sz="1800" b="1" dirty="0"/>
              <a:t> </a:t>
            </a:r>
            <a:r>
              <a:rPr lang="es-ES" sz="1800" b="1" dirty="0" err="1"/>
              <a:t>Advocacy</a:t>
            </a:r>
            <a:r>
              <a:rPr lang="es-ES" sz="1800" b="1" dirty="0"/>
              <a:t> Centre (MDAC), recurre a la litigación para propiciar el cambio social para las personas con discapacidad (29)</a:t>
            </a:r>
          </a:p>
          <a:p>
            <a:pPr marL="0" indent="0" algn="just">
              <a:spcAft>
                <a:spcPts val="0"/>
              </a:spcAft>
              <a:buNone/>
            </a:pPr>
            <a:r>
              <a:rPr lang="es-ES" sz="1800" dirty="0" err="1"/>
              <a:t>Validity</a:t>
            </a:r>
            <a:r>
              <a:rPr lang="es-ES" sz="1800" dirty="0"/>
              <a:t>, el antiguo Centro para la Defensa de la Discapacidad Mental (Mental </a:t>
            </a:r>
            <a:r>
              <a:rPr lang="es-ES" sz="1800" dirty="0" err="1"/>
              <a:t>Disability</a:t>
            </a:r>
            <a:r>
              <a:rPr lang="es-ES" sz="1800" dirty="0"/>
              <a:t> </a:t>
            </a:r>
            <a:r>
              <a:rPr lang="es-ES" sz="1800" dirty="0" err="1"/>
              <a:t>Advocacy</a:t>
            </a:r>
            <a:r>
              <a:rPr lang="es-ES" sz="1800" dirty="0"/>
              <a:t> Centre o MDAC), es una organización internacional que utiliza la litigación estratégica para defender los derechos humanos de las personas con discapacidad psicosocial e intelectual. </a:t>
            </a:r>
          </a:p>
          <a:p>
            <a:pPr marL="0" indent="0" algn="just">
              <a:spcAft>
                <a:spcPts val="0"/>
              </a:spcAft>
              <a:buNone/>
            </a:pPr>
            <a:r>
              <a:rPr lang="es-ES" sz="1800" dirty="0" err="1"/>
              <a:t>Validity</a:t>
            </a:r>
            <a:r>
              <a:rPr lang="es-ES" sz="1800" dirty="0"/>
              <a:t> trabaja en asociación con organizaciones (principalmente, organizaciones de personas con discapacidad y de derechos humanos) y abogados en diversos países para desarrollar y litigar casos. Estas relaciones permiten a </a:t>
            </a:r>
            <a:r>
              <a:rPr lang="es-ES" sz="1800" dirty="0" err="1"/>
              <a:t>Validity</a:t>
            </a:r>
            <a:r>
              <a:rPr lang="es-ES" sz="1800" dirty="0"/>
              <a:t> aprovechar la experiencia local, trabajar con abogados que mantienen el contacto con los clientes y trabajar con organizaciones que pueden sacar provecho de los juicios para cambiar e implementar leyes. </a:t>
            </a:r>
          </a:p>
          <a:p>
            <a:pPr marL="0" indent="0" algn="just">
              <a:spcAft>
                <a:spcPts val="0"/>
              </a:spcAft>
              <a:buNone/>
            </a:pPr>
            <a:r>
              <a:rPr lang="es-ES" sz="1800" dirty="0"/>
              <a:t>El programa de investigación y supervisión de </a:t>
            </a:r>
            <a:r>
              <a:rPr lang="es-ES" sz="1800" dirty="0" err="1"/>
              <a:t>Validity</a:t>
            </a:r>
            <a:r>
              <a:rPr lang="es-ES" sz="1800" dirty="0"/>
              <a:t> profundiza en su litigación estratégica identificando violaciones específicas de derechos que sirven como base para generar informes a los que las respuestas gubernamentales pueden proporcionar pruebas directas. Utiliza la concienciación como táctica para que los jueces se inclinen a decidirse en favor de los litigantes y como seguimiento de los juicios favorables (y desfavorables) ante los tribunales. El programa de capacitación de la organización apoya la litigación estratégica reforzando las habilidades de abogacía y el conocimiento legal específico de los fiscales y abogados para mejorar las tácticas de litigación estratégica. </a:t>
            </a:r>
            <a:endParaRPr lang="en-US" sz="1800" b="1" dirty="0"/>
          </a:p>
        </p:txBody>
      </p:sp>
    </p:spTree>
    <p:extLst>
      <p:ext uri="{BB962C8B-B14F-4D97-AF65-F5344CB8AC3E}">
        <p14:creationId xmlns:p14="http://schemas.microsoft.com/office/powerpoint/2010/main" val="37457606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5FB31A-AFC0-E341-BE31-1B05D8497910}"/>
              </a:ext>
            </a:extLst>
          </p:cNvPr>
          <p:cNvSpPr>
            <a:spLocks noGrp="1"/>
          </p:cNvSpPr>
          <p:nvPr>
            <p:ph type="body" sz="quarter" idx="13"/>
          </p:nvPr>
        </p:nvSpPr>
        <p:spPr>
          <a:xfrm>
            <a:off x="551812" y="812799"/>
            <a:ext cx="11174400" cy="360000"/>
          </a:xfrm>
        </p:spPr>
        <p:txBody>
          <a:bodyPr/>
          <a:lstStyle/>
          <a:p>
            <a:r>
              <a:rPr lang="es-ES" dirty="0"/>
              <a:t>Ejemplos de uso de litigación estratégica</a:t>
            </a:r>
            <a:endParaRPr lang="en-US" dirty="0"/>
          </a:p>
        </p:txBody>
      </p:sp>
      <p:sp>
        <p:nvSpPr>
          <p:cNvPr id="2" name="Title 1">
            <a:extLst>
              <a:ext uri="{FF2B5EF4-FFF2-40B4-BE49-F238E27FC236}">
                <a16:creationId xmlns:a16="http://schemas.microsoft.com/office/drawing/2014/main" id="{35934347-F531-45CB-A3E3-770A797879A7}"/>
              </a:ext>
            </a:extLst>
          </p:cNvPr>
          <p:cNvSpPr>
            <a:spLocks noGrp="1"/>
          </p:cNvSpPr>
          <p:nvPr>
            <p:ph type="title"/>
          </p:nvPr>
        </p:nvSpPr>
        <p:spPr>
          <a:xfrm>
            <a:off x="529509" y="305690"/>
            <a:ext cx="9792000" cy="432000"/>
          </a:xfrm>
        </p:spPr>
        <p:txBody>
          <a:bodyPr/>
          <a:lstStyle/>
          <a:p>
            <a:pPr lvl="0"/>
            <a:r>
              <a:rPr lang="en-US" dirty="0" err="1"/>
              <a:t>Folleto</a:t>
            </a:r>
            <a:r>
              <a:rPr lang="en-US" dirty="0"/>
              <a:t> 11</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5" y="1494263"/>
            <a:ext cx="10794381" cy="4326674"/>
          </a:xfrm>
          <a:solidFill>
            <a:srgbClr val="D2EFFC"/>
          </a:solidFill>
        </p:spPr>
        <p:txBody>
          <a:bodyPr/>
          <a:lstStyle/>
          <a:p>
            <a:pPr marL="0" indent="0" algn="just">
              <a:spcAft>
                <a:spcPts val="0"/>
              </a:spcAft>
              <a:buNone/>
            </a:pPr>
            <a:r>
              <a:rPr lang="es-ES" sz="1800" dirty="0"/>
              <a:t>Por ejemplo, el Tribunal Europeo de los Derechos Humanos consideró culpable a Rusia de violación de varios derechos humanos de un hombre con discapacidad psíquica. La organización fue la responsable de llevar el caso ante el tribunal (30).</a:t>
            </a:r>
          </a:p>
          <a:p>
            <a:pPr marL="0" indent="0" algn="just">
              <a:spcAft>
                <a:spcPts val="0"/>
              </a:spcAft>
              <a:buNone/>
            </a:pPr>
            <a:endParaRPr lang="es-ES" sz="1800" dirty="0"/>
          </a:p>
          <a:p>
            <a:pPr marL="0" indent="0" algn="just">
              <a:spcAft>
                <a:spcPts val="0"/>
              </a:spcAft>
              <a:buNone/>
            </a:pPr>
            <a:r>
              <a:rPr lang="es-ES" sz="1800" dirty="0"/>
              <a:t>Para más información, consultar: </a:t>
            </a:r>
            <a:r>
              <a:rPr lang="es-ES" sz="1800" dirty="0">
                <a:hlinkClick r:id="rId3"/>
              </a:rPr>
              <a:t>http://www.mdac.org/en/content/europes-highest-humanrightscourt-holds-russia-violated-rights-man-mental-health-disabiliti</a:t>
            </a:r>
            <a:r>
              <a:rPr lang="es-ES" sz="1800" dirty="0"/>
              <a:t> </a:t>
            </a:r>
            <a:endParaRPr lang="en-US" sz="1800" b="1" dirty="0"/>
          </a:p>
        </p:txBody>
      </p:sp>
    </p:spTree>
    <p:extLst>
      <p:ext uri="{BB962C8B-B14F-4D97-AF65-F5344CB8AC3E}">
        <p14:creationId xmlns:p14="http://schemas.microsoft.com/office/powerpoint/2010/main" val="238845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966F3-4880-4C43-9AC6-0672174581A7}"/>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1:</a:t>
            </a:r>
          </a:p>
          <a:p>
            <a:r>
              <a:rPr lang="es-ES" dirty="0"/>
              <a:t>Caso hipotético 1: La Red Panafricana de Personas con Discapacidad Psicosocial (PANPPD) defiende los derechos de las personas con discapacidad psicosocial</a:t>
            </a:r>
            <a:endParaRPr lang="x-none" dirty="0"/>
          </a:p>
        </p:txBody>
      </p:sp>
      <p:sp>
        <p:nvSpPr>
          <p:cNvPr id="2" name="Title 1">
            <a:extLst>
              <a:ext uri="{FF2B5EF4-FFF2-40B4-BE49-F238E27FC236}">
                <a16:creationId xmlns:a16="http://schemas.microsoft.com/office/drawing/2014/main" id="{AFC211D6-9D2F-4B0A-9C3B-9D503ACA0458}"/>
              </a:ext>
            </a:extLst>
          </p:cNvPr>
          <p:cNvSpPr>
            <a:spLocks noGrp="1"/>
          </p:cNvSpPr>
          <p:nvPr>
            <p:ph type="title"/>
          </p:nvPr>
        </p:nvSpPr>
        <p:spPr/>
        <p:txBody>
          <a:bodyPr/>
          <a:lstStyle/>
          <a:p>
            <a:r>
              <a:rPr lang="es-ES" dirty="0"/>
              <a:t>1. Introducción - 4</a:t>
            </a:r>
            <a:endParaRPr lang="x-none" dirty="0"/>
          </a:p>
        </p:txBody>
      </p:sp>
    </p:spTree>
    <p:extLst>
      <p:ext uri="{BB962C8B-B14F-4D97-AF65-F5344CB8AC3E}">
        <p14:creationId xmlns:p14="http://schemas.microsoft.com/office/powerpoint/2010/main" val="25422525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5FB31A-AFC0-E341-BE31-1B05D8497910}"/>
              </a:ext>
            </a:extLst>
          </p:cNvPr>
          <p:cNvSpPr>
            <a:spLocks noGrp="1"/>
          </p:cNvSpPr>
          <p:nvPr>
            <p:ph type="body" sz="quarter" idx="13"/>
          </p:nvPr>
        </p:nvSpPr>
        <p:spPr>
          <a:xfrm>
            <a:off x="551812" y="812799"/>
            <a:ext cx="11174400" cy="360000"/>
          </a:xfrm>
        </p:spPr>
        <p:txBody>
          <a:bodyPr/>
          <a:lstStyle/>
          <a:p>
            <a:r>
              <a:rPr lang="es-ES" dirty="0"/>
              <a:t>Ejemplos de uso de litigación estratégica</a:t>
            </a:r>
            <a:endParaRPr lang="en-US" dirty="0"/>
          </a:p>
        </p:txBody>
      </p:sp>
      <p:sp>
        <p:nvSpPr>
          <p:cNvPr id="2" name="Title 1">
            <a:extLst>
              <a:ext uri="{FF2B5EF4-FFF2-40B4-BE49-F238E27FC236}">
                <a16:creationId xmlns:a16="http://schemas.microsoft.com/office/drawing/2014/main" id="{35934347-F531-45CB-A3E3-770A797879A7}"/>
              </a:ext>
            </a:extLst>
          </p:cNvPr>
          <p:cNvSpPr>
            <a:spLocks noGrp="1"/>
          </p:cNvSpPr>
          <p:nvPr>
            <p:ph type="title"/>
          </p:nvPr>
        </p:nvSpPr>
        <p:spPr>
          <a:xfrm>
            <a:off x="529509" y="305690"/>
            <a:ext cx="9792000" cy="432000"/>
          </a:xfrm>
        </p:spPr>
        <p:txBody>
          <a:bodyPr/>
          <a:lstStyle/>
          <a:p>
            <a:pPr lvl="0"/>
            <a:r>
              <a:rPr lang="en-US" dirty="0" err="1"/>
              <a:t>Folleto</a:t>
            </a:r>
            <a:r>
              <a:rPr lang="en-US" dirty="0"/>
              <a:t> 11</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5" y="1494263"/>
            <a:ext cx="10794381" cy="4326674"/>
          </a:xfrm>
          <a:solidFill>
            <a:srgbClr val="D2EFFC"/>
          </a:solidFill>
        </p:spPr>
        <p:txBody>
          <a:bodyPr/>
          <a:lstStyle/>
          <a:p>
            <a:pPr marL="0" indent="0" algn="just">
              <a:spcAft>
                <a:spcPts val="0"/>
              </a:spcAft>
              <a:buNone/>
            </a:pPr>
            <a:r>
              <a:rPr lang="en-US" sz="1800" b="1" dirty="0" err="1"/>
              <a:t>Ejemplo</a:t>
            </a:r>
            <a:r>
              <a:rPr lang="en-US" sz="1800" b="1" dirty="0"/>
              <a:t> 2: Disability Rights International (31)</a:t>
            </a:r>
          </a:p>
          <a:p>
            <a:pPr marL="0" indent="0" algn="just">
              <a:spcAft>
                <a:spcPts val="0"/>
              </a:spcAft>
              <a:buNone/>
            </a:pPr>
            <a:r>
              <a:rPr lang="es-ES" sz="1800" dirty="0"/>
              <a:t>La Comisión Interamericana de los Derechos Humanos realizó una declaración de prensa donde explicaba que, después de años de maltrato, violencia y explotación en orfanatos e instituciones psiquiátricas, Guatemala debe adoptar acciones urgentes para devolver los niños y las niñas a sus familias, y reinsertar a las personas internadas en psiquiátricos en la comunidad. </a:t>
            </a:r>
          </a:p>
          <a:p>
            <a:pPr marL="0" indent="0" algn="just">
              <a:spcAft>
                <a:spcPts val="0"/>
              </a:spcAft>
              <a:buNone/>
            </a:pPr>
            <a:r>
              <a:rPr lang="es-ES" sz="1800" dirty="0"/>
              <a:t>La declaración de la Comisión Interamericana comportó que </a:t>
            </a:r>
            <a:r>
              <a:rPr lang="es-ES" sz="1800" dirty="0" err="1"/>
              <a:t>Disability</a:t>
            </a:r>
            <a:r>
              <a:rPr lang="es-ES" sz="1800" dirty="0"/>
              <a:t> </a:t>
            </a:r>
            <a:r>
              <a:rPr lang="es-ES" sz="1800" dirty="0" err="1"/>
              <a:t>Rights</a:t>
            </a:r>
            <a:r>
              <a:rPr lang="es-ES" sz="1800" dirty="0"/>
              <a:t> International (DRI) emprendiera acciones legales. Junto con la Procuraduría de Derechos Humanos (PDH) de Guatemala, la DRI representa a cientos de niños y niñas que sobrevivieron a un incendio en el Hogar Seguro Virgen de la Asunción, en el que murieron 41 niñas en marzo de 2017 (véase el informe de la DRI titulado «Después del fuego» y el editorial del Washington Post). Las niñas que murieron habían denunciado ser víctimas de abusos sexuales y prostitución forzosa en el orfanato. En lugar de invertir fondos en mejorar los orfanatos, la DRI y la PDH piden que todos los niños, incluidos los que tienen discapacidad, sean devueltos a sus familias y comunidades. </a:t>
            </a:r>
            <a:endParaRPr lang="en-US" sz="1800" b="1" dirty="0"/>
          </a:p>
        </p:txBody>
      </p:sp>
    </p:spTree>
    <p:extLst>
      <p:ext uri="{BB962C8B-B14F-4D97-AF65-F5344CB8AC3E}">
        <p14:creationId xmlns:p14="http://schemas.microsoft.com/office/powerpoint/2010/main" val="15966195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5FB31A-AFC0-E341-BE31-1B05D8497910}"/>
              </a:ext>
            </a:extLst>
          </p:cNvPr>
          <p:cNvSpPr>
            <a:spLocks noGrp="1"/>
          </p:cNvSpPr>
          <p:nvPr>
            <p:ph type="body" sz="quarter" idx="13"/>
          </p:nvPr>
        </p:nvSpPr>
        <p:spPr>
          <a:xfrm>
            <a:off x="551812" y="812799"/>
            <a:ext cx="11174400" cy="360000"/>
          </a:xfrm>
        </p:spPr>
        <p:txBody>
          <a:bodyPr/>
          <a:lstStyle/>
          <a:p>
            <a:r>
              <a:rPr lang="es-ES" dirty="0"/>
              <a:t>Ejemplos de uso de litigación estratégica</a:t>
            </a:r>
            <a:endParaRPr lang="en-US" dirty="0"/>
          </a:p>
        </p:txBody>
      </p:sp>
      <p:sp>
        <p:nvSpPr>
          <p:cNvPr id="2" name="Title 1">
            <a:extLst>
              <a:ext uri="{FF2B5EF4-FFF2-40B4-BE49-F238E27FC236}">
                <a16:creationId xmlns:a16="http://schemas.microsoft.com/office/drawing/2014/main" id="{35934347-F531-45CB-A3E3-770A797879A7}"/>
              </a:ext>
            </a:extLst>
          </p:cNvPr>
          <p:cNvSpPr>
            <a:spLocks noGrp="1"/>
          </p:cNvSpPr>
          <p:nvPr>
            <p:ph type="title"/>
          </p:nvPr>
        </p:nvSpPr>
        <p:spPr>
          <a:xfrm>
            <a:off x="529509" y="305690"/>
            <a:ext cx="9792000" cy="432000"/>
          </a:xfrm>
        </p:spPr>
        <p:txBody>
          <a:bodyPr/>
          <a:lstStyle/>
          <a:p>
            <a:pPr lvl="0"/>
            <a:r>
              <a:rPr lang="en-US" dirty="0" err="1"/>
              <a:t>Folleto</a:t>
            </a:r>
            <a:r>
              <a:rPr lang="en-US" dirty="0"/>
              <a:t> 11</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5" y="1494263"/>
            <a:ext cx="10794381" cy="3635298"/>
          </a:xfrm>
          <a:solidFill>
            <a:srgbClr val="D2EFFC"/>
          </a:solidFill>
        </p:spPr>
        <p:txBody>
          <a:bodyPr/>
          <a:lstStyle/>
          <a:p>
            <a:pPr marL="0" indent="0" algn="just">
              <a:spcAft>
                <a:spcPts val="0"/>
              </a:spcAft>
              <a:buNone/>
            </a:pPr>
            <a:r>
              <a:rPr lang="es-ES" sz="1800" dirty="0"/>
              <a:t>En colaboración con el principal grupo de defensa de los derechos de las personas con discapacidad de Guatemala, el Colectivo de Vida Independiente, la DRI también ha presentado una demanda colectiva para representar a cientos de personas con discapacidad internadas en el hospital psiquiátrico Federico Mora. Este centro psiquiátrico se ha calificado como uno de los más peligrosos del mundo, según un documental de la BBC realizado en colaboración con la DRI. </a:t>
            </a:r>
          </a:p>
          <a:p>
            <a:pPr marL="0" indent="0" algn="just">
              <a:spcAft>
                <a:spcPts val="0"/>
              </a:spcAft>
              <a:buNone/>
            </a:pPr>
            <a:r>
              <a:rPr lang="es-ES" sz="1800" dirty="0"/>
              <a:t>La Comisión de las Naciones Unidas sobre los Derechos de las Personas con Discapacidad también ha respondido a la investigación de la DRI afirmando que hay que poner fin al internamiento de niños y niñas en orfanatos en Guatemala. La DRI ha solicitado a la Comisión de la CDPD que reconozca este mismo principio para todos los niños cuando emita el comunicado general sobre el derecho a la integración en la comunidad en fechas posteriores de este mismo año. </a:t>
            </a:r>
          </a:p>
          <a:p>
            <a:pPr marL="0" indent="0" algn="just">
              <a:spcAft>
                <a:spcPts val="0"/>
              </a:spcAft>
              <a:buNone/>
            </a:pPr>
            <a:endParaRPr lang="es-ES" sz="1800" dirty="0"/>
          </a:p>
          <a:p>
            <a:pPr marL="0" indent="0" algn="just">
              <a:spcAft>
                <a:spcPts val="0"/>
              </a:spcAft>
              <a:buNone/>
            </a:pPr>
            <a:r>
              <a:rPr lang="es-ES" sz="1800" dirty="0"/>
              <a:t>Para más información, consultar: </a:t>
            </a:r>
            <a:r>
              <a:rPr lang="es-ES" sz="1800" dirty="0">
                <a:hlinkClick r:id="rId3"/>
              </a:rPr>
              <a:t>https://www.driadvocacy.org/victory-guatemala-rightlivecommunity/</a:t>
            </a:r>
            <a:r>
              <a:rPr lang="es-ES" sz="1800" dirty="0"/>
              <a:t> </a:t>
            </a:r>
            <a:endParaRPr lang="en-US" sz="1800" b="1" dirty="0"/>
          </a:p>
        </p:txBody>
      </p:sp>
    </p:spTree>
    <p:extLst>
      <p:ext uri="{BB962C8B-B14F-4D97-AF65-F5344CB8AC3E}">
        <p14:creationId xmlns:p14="http://schemas.microsoft.com/office/powerpoint/2010/main" val="1733268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C7D1C9-B0E3-BA46-A087-4ABFA0AA2051}"/>
              </a:ext>
            </a:extLst>
          </p:cNvPr>
          <p:cNvSpPr>
            <a:spLocks noGrp="1"/>
          </p:cNvSpPr>
          <p:nvPr>
            <p:ph type="body" sz="quarter" idx="13"/>
          </p:nvPr>
        </p:nvSpPr>
        <p:spPr>
          <a:xfrm>
            <a:off x="529509" y="790497"/>
            <a:ext cx="11174400" cy="360000"/>
          </a:xfrm>
        </p:spPr>
        <p:txBody>
          <a:bodyPr/>
          <a:lstStyle/>
          <a:p>
            <a:r>
              <a:rPr lang="es-ES" dirty="0"/>
              <a:t>Ejemplos de uso de los mecanismos de los derechos humanos </a:t>
            </a:r>
            <a:endParaRPr lang="en-US" dirty="0"/>
          </a:p>
        </p:txBody>
      </p:sp>
      <p:sp>
        <p:nvSpPr>
          <p:cNvPr id="2" name="Title 1">
            <a:extLst>
              <a:ext uri="{FF2B5EF4-FFF2-40B4-BE49-F238E27FC236}">
                <a16:creationId xmlns:a16="http://schemas.microsoft.com/office/drawing/2014/main" id="{107E9B73-9851-4273-9783-96DEAA0FCF79}"/>
              </a:ext>
            </a:extLst>
          </p:cNvPr>
          <p:cNvSpPr>
            <a:spLocks noGrp="1"/>
          </p:cNvSpPr>
          <p:nvPr>
            <p:ph type="title"/>
          </p:nvPr>
        </p:nvSpPr>
        <p:spPr>
          <a:xfrm>
            <a:off x="529509" y="305690"/>
            <a:ext cx="9792000" cy="432000"/>
          </a:xfrm>
        </p:spPr>
        <p:txBody>
          <a:bodyPr/>
          <a:lstStyle/>
          <a:p>
            <a:pPr lvl="0"/>
            <a:r>
              <a:rPr lang="en-US" dirty="0" err="1"/>
              <a:t>Folleto</a:t>
            </a:r>
            <a:r>
              <a:rPr lang="en-US" dirty="0"/>
              <a:t> 12</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6" y="1405054"/>
            <a:ext cx="10816684" cy="3568390"/>
          </a:xfrm>
          <a:solidFill>
            <a:srgbClr val="D2EFFC"/>
          </a:solidFill>
        </p:spPr>
        <p:txBody>
          <a:bodyPr/>
          <a:lstStyle/>
          <a:p>
            <a:pPr marL="0" indent="0" algn="just">
              <a:spcAft>
                <a:spcPts val="0"/>
              </a:spcAft>
              <a:buNone/>
            </a:pPr>
            <a:r>
              <a:rPr lang="es-ES" sz="1800" dirty="0"/>
              <a:t> </a:t>
            </a:r>
            <a:r>
              <a:rPr lang="es-ES" sz="1800" b="1" dirty="0"/>
              <a:t>Ejemplo 1: Uso de los instrumentos de defensa de los derechos humanos </a:t>
            </a:r>
            <a:r>
              <a:rPr lang="es-ES" sz="1800" dirty="0"/>
              <a:t>– informe a la sombra sobre la implementación de la CDPD (32)</a:t>
            </a:r>
          </a:p>
          <a:p>
            <a:pPr marL="0" indent="0" algn="just">
              <a:spcAft>
                <a:spcPts val="0"/>
              </a:spcAft>
              <a:buNone/>
            </a:pPr>
            <a:endParaRPr lang="es-ES" sz="1800" dirty="0"/>
          </a:p>
          <a:p>
            <a:pPr marL="0" indent="0" algn="just">
              <a:spcAft>
                <a:spcPts val="0"/>
              </a:spcAft>
              <a:buNone/>
            </a:pPr>
            <a:r>
              <a:rPr lang="es-ES" sz="1800" dirty="0"/>
              <a:t>En 2012, las principales ONG de discapacidad de Australia sumaron esfuerzos para redactar un informe paralelo sobre la implementación de la CDPD. El primer informe a la sombra de la CDPD fue el resultado de un proceso de tres años y de una extensa consulta a personas con discapacidad y las organizaciones que las representan. </a:t>
            </a:r>
          </a:p>
          <a:p>
            <a:pPr marL="0" indent="0" algn="just">
              <a:spcAft>
                <a:spcPts val="0"/>
              </a:spcAft>
              <a:buNone/>
            </a:pPr>
            <a:r>
              <a:rPr lang="es-ES" sz="1800" dirty="0"/>
              <a:t>Se permitió a personas individuales colaborar directamente en el informe proporcionando información sobre dificultades prácticas que habían encontrado a la hora de ejercer los derechos humanos recogidos en la Convención. La Comisión sobre los Derechos Humanos de las Personas con Discapacidad utilizó este informe para emitir comentarios y recomendaciones relativos a las obligaciones de Australia con respecto a la Convención. </a:t>
            </a:r>
          </a:p>
          <a:p>
            <a:pPr marL="0" indent="0" algn="just">
              <a:spcAft>
                <a:spcPts val="0"/>
              </a:spcAft>
              <a:buNone/>
            </a:pPr>
            <a:endParaRPr lang="es-ES" sz="1800" dirty="0"/>
          </a:p>
          <a:p>
            <a:pPr marL="0" indent="0" algn="just">
              <a:spcAft>
                <a:spcPts val="0"/>
              </a:spcAft>
              <a:buNone/>
            </a:pPr>
            <a:r>
              <a:rPr lang="es-ES" sz="1800" dirty="0"/>
              <a:t>Para más información, consultar: </a:t>
            </a:r>
            <a:r>
              <a:rPr lang="es-ES" sz="1800" dirty="0">
                <a:hlinkClick r:id="rId3"/>
              </a:rPr>
              <a:t>http://www.globaldisabilityrightsnow.org/</a:t>
            </a:r>
            <a:r>
              <a:rPr lang="es-ES" sz="1800" dirty="0"/>
              <a:t>. </a:t>
            </a:r>
            <a:endParaRPr lang="en-US" sz="1800" dirty="0"/>
          </a:p>
        </p:txBody>
      </p:sp>
    </p:spTree>
    <p:extLst>
      <p:ext uri="{BB962C8B-B14F-4D97-AF65-F5344CB8AC3E}">
        <p14:creationId xmlns:p14="http://schemas.microsoft.com/office/powerpoint/2010/main" val="35719566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C7D1C9-B0E3-BA46-A087-4ABFA0AA2051}"/>
              </a:ext>
            </a:extLst>
          </p:cNvPr>
          <p:cNvSpPr>
            <a:spLocks noGrp="1"/>
          </p:cNvSpPr>
          <p:nvPr>
            <p:ph type="body" sz="quarter" idx="13"/>
          </p:nvPr>
        </p:nvSpPr>
        <p:spPr>
          <a:xfrm>
            <a:off x="529509" y="790497"/>
            <a:ext cx="11174400" cy="360000"/>
          </a:xfrm>
        </p:spPr>
        <p:txBody>
          <a:bodyPr/>
          <a:lstStyle/>
          <a:p>
            <a:r>
              <a:rPr lang="es-ES" dirty="0"/>
              <a:t>Ejemplos de uso de los mecanismos de los derechos humanos </a:t>
            </a:r>
            <a:endParaRPr lang="en-US" dirty="0"/>
          </a:p>
        </p:txBody>
      </p:sp>
      <p:sp>
        <p:nvSpPr>
          <p:cNvPr id="2" name="Title 1">
            <a:extLst>
              <a:ext uri="{FF2B5EF4-FFF2-40B4-BE49-F238E27FC236}">
                <a16:creationId xmlns:a16="http://schemas.microsoft.com/office/drawing/2014/main" id="{107E9B73-9851-4273-9783-96DEAA0FCF79}"/>
              </a:ext>
            </a:extLst>
          </p:cNvPr>
          <p:cNvSpPr>
            <a:spLocks noGrp="1"/>
          </p:cNvSpPr>
          <p:nvPr>
            <p:ph type="title"/>
          </p:nvPr>
        </p:nvSpPr>
        <p:spPr>
          <a:xfrm>
            <a:off x="529509" y="305690"/>
            <a:ext cx="9792000" cy="432000"/>
          </a:xfrm>
        </p:spPr>
        <p:txBody>
          <a:bodyPr/>
          <a:lstStyle/>
          <a:p>
            <a:pPr lvl="0"/>
            <a:r>
              <a:rPr lang="en-US" dirty="0" err="1"/>
              <a:t>Folleto</a:t>
            </a:r>
            <a:r>
              <a:rPr lang="en-US" dirty="0"/>
              <a:t> 12</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1376" y="1405053"/>
            <a:ext cx="10816684" cy="4549697"/>
          </a:xfrm>
          <a:solidFill>
            <a:srgbClr val="D2EFFC"/>
          </a:solidFill>
        </p:spPr>
        <p:txBody>
          <a:bodyPr/>
          <a:lstStyle/>
          <a:p>
            <a:pPr marL="0" indent="0" algn="just">
              <a:spcAft>
                <a:spcPts val="0"/>
              </a:spcAft>
              <a:buNone/>
            </a:pPr>
            <a:r>
              <a:rPr lang="es-ES" sz="1800" b="1" dirty="0"/>
              <a:t>Ejemplo 2: Defensa internacional de una coalición de organizaciones de personas con discapacidad de Haití ante la Comisión de la CDPD (33)</a:t>
            </a:r>
          </a:p>
          <a:p>
            <a:pPr marL="0" indent="0" algn="just">
              <a:spcAft>
                <a:spcPts val="0"/>
              </a:spcAft>
              <a:buNone/>
            </a:pPr>
            <a:endParaRPr lang="es-ES" sz="1800" b="1" dirty="0"/>
          </a:p>
          <a:p>
            <a:pPr marL="0" indent="0" algn="just">
              <a:spcAft>
                <a:spcPts val="0"/>
              </a:spcAft>
              <a:buNone/>
            </a:pPr>
            <a:r>
              <a:rPr lang="es-ES" sz="1800" dirty="0"/>
              <a:t>Haití ratificó la CDPD en 2009 y en 2017 se sometió al primer examen por parte de la Comisión de la CDPD sobre la implementación de los derechos recogidos en la Convención en el país. Entonces, una coalición de organizaciones de personas con discapacidad de Haití redactó un informe paralelo como parte del proceso de supervisión del país. De este modo, las organizaciones de discapacidad, incluidas las que representaban a personas con discapacidad psicosocial e intelectual, tuvieron la oportunidad de expresar sus preocupaciones en relación con las políticas y los programas destinados a las personas con discapacidad en Haití. Este ejemplo subraya cómo la defensa se puede llevar a escala internacional y puede influir en el diseño de las políticas públicas en el ámbito nacional. . </a:t>
            </a:r>
          </a:p>
          <a:p>
            <a:pPr marL="0" indent="0" algn="just">
              <a:spcAft>
                <a:spcPts val="0"/>
              </a:spcAft>
              <a:buNone/>
            </a:pPr>
            <a:endParaRPr lang="es-ES" sz="1800" dirty="0"/>
          </a:p>
          <a:p>
            <a:pPr marL="0" indent="0">
              <a:spcAft>
                <a:spcPts val="0"/>
              </a:spcAft>
              <a:buNone/>
            </a:pPr>
            <a:r>
              <a:rPr lang="es-ES" sz="1800" dirty="0"/>
              <a:t>Para consultar el informe alternativo sobre Haití, véase: </a:t>
            </a:r>
            <a:r>
              <a:rPr lang="es-ES" sz="1800" dirty="0">
                <a:hlinkClick r:id="rId3"/>
              </a:rPr>
              <a:t>http://tbinternet.ohchr.org/_layouts/treatybodyexternal/Download.aspx?symbolno=INT%2fCRPD%2fICO%2fHTI%2f27387&amp;Lang=en</a:t>
            </a:r>
            <a:r>
              <a:rPr lang="es-ES" sz="1800" dirty="0"/>
              <a:t> </a:t>
            </a:r>
          </a:p>
          <a:p>
            <a:pPr marL="0" indent="0">
              <a:spcAft>
                <a:spcPts val="0"/>
              </a:spcAft>
              <a:buNone/>
            </a:pPr>
            <a:r>
              <a:rPr lang="es-ES" sz="1800" dirty="0"/>
              <a:t>Para consultar todos los informes del Estado, véase: </a:t>
            </a:r>
            <a:r>
              <a:rPr lang="es-ES" sz="1800" dirty="0">
                <a:hlinkClick r:id="rId4"/>
              </a:rPr>
              <a:t>http://tbinternet.ohchr.org</a:t>
            </a:r>
            <a:r>
              <a:rPr lang="es-ES" sz="1800">
                <a:hlinkClick r:id="rId4"/>
              </a:rPr>
              <a:t>/_layouts/treatybodyexternal/SessionDetails1.aspx?SessionID=1204&amp;Lang=en</a:t>
            </a:r>
            <a:r>
              <a:rPr lang="es-ES" sz="1800"/>
              <a:t> </a:t>
            </a:r>
            <a:endParaRPr lang="en-US" sz="1800" dirty="0"/>
          </a:p>
        </p:txBody>
      </p:sp>
    </p:spTree>
    <p:extLst>
      <p:ext uri="{BB962C8B-B14F-4D97-AF65-F5344CB8AC3E}">
        <p14:creationId xmlns:p14="http://schemas.microsoft.com/office/powerpoint/2010/main" val="17830047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A16965-B525-E34A-AE55-71F66F08B9A3}"/>
              </a:ext>
            </a:extLst>
          </p:cNvPr>
          <p:cNvSpPr>
            <a:spLocks noGrp="1"/>
          </p:cNvSpPr>
          <p:nvPr>
            <p:ph type="body" sz="quarter" idx="13"/>
          </p:nvPr>
        </p:nvSpPr>
        <p:spPr/>
        <p:txBody>
          <a:bodyPr/>
          <a:lstStyle/>
          <a:p>
            <a:r>
              <a:rPr lang="es-ES" dirty="0"/>
              <a:t>Ejemplos de mensajes clave </a:t>
            </a:r>
            <a:endParaRPr lang="en-US" dirty="0"/>
          </a:p>
        </p:txBody>
      </p:sp>
      <p:sp>
        <p:nvSpPr>
          <p:cNvPr id="2" name="Title 1">
            <a:extLst>
              <a:ext uri="{FF2B5EF4-FFF2-40B4-BE49-F238E27FC236}">
                <a16:creationId xmlns:a16="http://schemas.microsoft.com/office/drawing/2014/main" id="{D478BF6A-8CB6-4647-B8CE-2439700FE4CB}"/>
              </a:ext>
            </a:extLst>
          </p:cNvPr>
          <p:cNvSpPr>
            <a:spLocks noGrp="1"/>
          </p:cNvSpPr>
          <p:nvPr>
            <p:ph type="title"/>
          </p:nvPr>
        </p:nvSpPr>
        <p:spPr/>
        <p:txBody>
          <a:bodyPr/>
          <a:lstStyle/>
          <a:p>
            <a:pPr lvl="0"/>
            <a:r>
              <a:rPr lang="en-US" dirty="0" err="1"/>
              <a:t>Folleto</a:t>
            </a:r>
            <a:r>
              <a:rPr lang="en-US" dirty="0"/>
              <a:t> 13</a:t>
            </a:r>
            <a:endParaRPr lang="x-none" dirty="0"/>
          </a:p>
        </p:txBody>
      </p:sp>
      <p:pic>
        <p:nvPicPr>
          <p:cNvPr id="14338" name="Picture 25">
            <a:extLst>
              <a:ext uri="{FF2B5EF4-FFF2-40B4-BE49-F238E27FC236}">
                <a16:creationId xmlns:a16="http://schemas.microsoft.com/office/drawing/2014/main" id="{AF4F84ED-E708-4CF5-8B90-9104EF346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799" y="72200"/>
            <a:ext cx="5425201" cy="644122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446235" y="1463040"/>
            <a:ext cx="6178085" cy="4043680"/>
          </a:xfrm>
          <a:solidFill>
            <a:srgbClr val="D2EFFC"/>
          </a:solidFill>
        </p:spPr>
        <p:txBody>
          <a:bodyPr/>
          <a:lstStyle/>
          <a:p>
            <a:pPr marL="0" indent="0" algn="just">
              <a:buNone/>
            </a:pPr>
            <a:r>
              <a:rPr lang="es-ES" dirty="0"/>
              <a:t> </a:t>
            </a:r>
            <a:endParaRPr lang="en-US" dirty="0"/>
          </a:p>
        </p:txBody>
      </p:sp>
      <p:sp>
        <p:nvSpPr>
          <p:cNvPr id="4" name="3 Rectángulo"/>
          <p:cNvSpPr/>
          <p:nvPr/>
        </p:nvSpPr>
        <p:spPr>
          <a:xfrm>
            <a:off x="508001" y="1624598"/>
            <a:ext cx="6116320" cy="3693319"/>
          </a:xfrm>
          <a:prstGeom prst="rect">
            <a:avLst/>
          </a:prstGeom>
        </p:spPr>
        <p:txBody>
          <a:bodyPr wrap="square">
            <a:spAutoFit/>
          </a:bodyPr>
          <a:lstStyle/>
          <a:p>
            <a:pPr algn="just"/>
            <a:r>
              <a:rPr lang="es-ES" b="1" dirty="0"/>
              <a:t>Ejemplo 1: CBM utiliza la infografía de la CDPD y los objetivos de desarrollo sostenible (35) </a:t>
            </a:r>
          </a:p>
          <a:p>
            <a:pPr algn="just"/>
            <a:endParaRPr lang="es-ES" dirty="0"/>
          </a:p>
          <a:p>
            <a:pPr algn="just"/>
            <a:r>
              <a:rPr lang="es-ES" dirty="0"/>
              <a:t>En febrero de 2016, CBM presentó una infografía que vinculaba la discapacidad, los derechos humanos y los objetivos de desarrollo sostenible (ODS) de las Naciones Unidas. En concreto, el mensaje subraya la importante relación entre los ODS y la CDPD, y destaca que los derechos de las personas con discapacidad deben ser el fundamento de todas las acciones para implementar los ODS.</a:t>
            </a:r>
          </a:p>
          <a:p>
            <a:pPr algn="just"/>
            <a:endParaRPr lang="es-ES" dirty="0"/>
          </a:p>
          <a:p>
            <a:pPr algn="just"/>
            <a:r>
              <a:rPr lang="es-ES" dirty="0"/>
              <a:t>Para saber más, consultar: </a:t>
            </a:r>
            <a:r>
              <a:rPr lang="es-ES" dirty="0">
                <a:hlinkClick r:id="rId4"/>
              </a:rPr>
              <a:t>http://www.cbm.org/New-resources-on-Agenda-2030-and-theCRPD-501728.php</a:t>
            </a:r>
            <a:r>
              <a:rPr lang="es-ES" dirty="0"/>
              <a:t> </a:t>
            </a:r>
          </a:p>
        </p:txBody>
      </p:sp>
    </p:spTree>
    <p:extLst>
      <p:ext uri="{BB962C8B-B14F-4D97-AF65-F5344CB8AC3E}">
        <p14:creationId xmlns:p14="http://schemas.microsoft.com/office/powerpoint/2010/main" val="7745333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DC6758-8BF9-0D45-907B-B26C626B4425}"/>
              </a:ext>
            </a:extLst>
          </p:cNvPr>
          <p:cNvSpPr>
            <a:spLocks noGrp="1"/>
          </p:cNvSpPr>
          <p:nvPr>
            <p:ph type="body" sz="quarter" idx="13"/>
          </p:nvPr>
        </p:nvSpPr>
        <p:spPr>
          <a:xfrm>
            <a:off x="507999" y="946614"/>
            <a:ext cx="11173607" cy="389776"/>
          </a:xfrm>
        </p:spPr>
        <p:txBody>
          <a:bodyPr/>
          <a:lstStyle/>
          <a:p>
            <a:r>
              <a:rPr lang="en-US" dirty="0"/>
              <a:t> </a:t>
            </a:r>
            <a:r>
              <a:rPr lang="es-ES" dirty="0"/>
              <a:t>Ejemplos de mensajes clave </a:t>
            </a:r>
            <a:endParaRPr lang="en-US" dirty="0"/>
          </a:p>
        </p:txBody>
      </p:sp>
      <p:sp>
        <p:nvSpPr>
          <p:cNvPr id="2" name="Title 1">
            <a:extLst>
              <a:ext uri="{FF2B5EF4-FFF2-40B4-BE49-F238E27FC236}">
                <a16:creationId xmlns:a16="http://schemas.microsoft.com/office/drawing/2014/main" id="{9DDD0BBA-1104-4A55-966A-84A8A72D99EB}"/>
              </a:ext>
            </a:extLst>
          </p:cNvPr>
          <p:cNvSpPr>
            <a:spLocks noGrp="1"/>
          </p:cNvSpPr>
          <p:nvPr>
            <p:ph type="title"/>
          </p:nvPr>
        </p:nvSpPr>
        <p:spPr/>
        <p:txBody>
          <a:bodyPr/>
          <a:lstStyle/>
          <a:p>
            <a:pPr lvl="0"/>
            <a:r>
              <a:rPr lang="en-US" dirty="0" err="1"/>
              <a:t>Folleto</a:t>
            </a:r>
            <a:r>
              <a:rPr lang="en-US" dirty="0"/>
              <a:t> 13</a:t>
            </a:r>
            <a:endParaRPr lang="x-none" dirty="0"/>
          </a:p>
        </p:txBody>
      </p:sp>
      <p:sp>
        <p:nvSpPr>
          <p:cNvPr id="6"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70560" y="1463040"/>
            <a:ext cx="10749280" cy="4795520"/>
          </a:xfrm>
          <a:solidFill>
            <a:srgbClr val="D2EFFC"/>
          </a:solidFill>
        </p:spPr>
        <p:txBody>
          <a:bodyPr/>
          <a:lstStyle/>
          <a:p>
            <a:pPr marL="0" indent="0" algn="just">
              <a:buNone/>
            </a:pPr>
            <a:r>
              <a:rPr lang="es-ES" sz="1700" b="1" dirty="0"/>
              <a:t>Ejemplo 2: </a:t>
            </a:r>
            <a:r>
              <a:rPr lang="es-ES" sz="1700" b="1" dirty="0" err="1"/>
              <a:t>QualityRights</a:t>
            </a:r>
            <a:r>
              <a:rPr lang="es-ES" sz="1700" b="1" dirty="0"/>
              <a:t> </a:t>
            </a:r>
            <a:r>
              <a:rPr lang="es-ES" sz="1700" b="1" dirty="0" err="1"/>
              <a:t>Gujarat</a:t>
            </a:r>
            <a:r>
              <a:rPr lang="es-ES" sz="1700" b="1" dirty="0"/>
              <a:t> , India (36)</a:t>
            </a:r>
          </a:p>
          <a:p>
            <a:pPr marL="0" indent="0" algn="just">
              <a:buNone/>
            </a:pPr>
            <a:r>
              <a:rPr lang="es-ES" sz="1700" dirty="0" err="1"/>
              <a:t>QualityRights</a:t>
            </a:r>
            <a:r>
              <a:rPr lang="es-ES" sz="1700" dirty="0"/>
              <a:t> </a:t>
            </a:r>
            <a:r>
              <a:rPr lang="es-ES" sz="1700" dirty="0" err="1"/>
              <a:t>Gujarat</a:t>
            </a:r>
            <a:r>
              <a:rPr lang="es-ES" sz="1700" dirty="0"/>
              <a:t> tenía por finalidad mejorar la calidad de la atención y los derechos humanos de las personas con discapacidad psicosocial a través del estado de </a:t>
            </a:r>
            <a:r>
              <a:rPr lang="es-ES" sz="1700" dirty="0" err="1"/>
              <a:t>Gujarat</a:t>
            </a:r>
            <a:r>
              <a:rPr lang="es-ES" sz="1700" dirty="0"/>
              <a:t> en la India occidental, ayudando a los servicios de salud mental a desarrollar un entorno respetuoso y de apoyo orientado a la recuperación de las personas usuarias de los servicios. </a:t>
            </a:r>
          </a:p>
          <a:p>
            <a:pPr marL="0" indent="0" algn="just">
              <a:buNone/>
            </a:pPr>
            <a:r>
              <a:rPr lang="es-ES" sz="1700" dirty="0"/>
              <a:t>En julio de 2015, el proyecto ayudó a organizar una marcha de sensibilización para promover la salud mental, animando a la población a concienciar y profundizar en el debate sobre los derechos de las personas con discapacidad psicosocial. A través de la campaña, se ha llamado a los ciudadanos de </a:t>
            </a:r>
            <a:r>
              <a:rPr lang="es-ES" sz="1700" dirty="0" err="1"/>
              <a:t>Gujarat</a:t>
            </a:r>
            <a:r>
              <a:rPr lang="es-ES" sz="1700" dirty="0"/>
              <a:t> a actuar, unirse y capacitarse en defensa de la salud mental.</a:t>
            </a:r>
          </a:p>
          <a:p>
            <a:pPr marL="0" indent="0">
              <a:spcAft>
                <a:spcPts val="0"/>
              </a:spcAft>
              <a:buNone/>
            </a:pPr>
            <a:r>
              <a:rPr lang="es-ES" sz="1800" dirty="0"/>
              <a:t>Para saber más, véase: </a:t>
            </a:r>
          </a:p>
          <a:p>
            <a:pPr marL="0" indent="0">
              <a:spcAft>
                <a:spcPts val="0"/>
              </a:spcAft>
              <a:buNone/>
            </a:pPr>
            <a:r>
              <a:rPr lang="es-ES" sz="1800" dirty="0">
                <a:hlinkClick r:id="rId3"/>
              </a:rPr>
              <a:t>http://www.who.int/mental_health/policy/quality_rights/en</a:t>
            </a:r>
            <a:r>
              <a:rPr lang="es-ES" sz="1800" dirty="0"/>
              <a:t>  </a:t>
            </a:r>
          </a:p>
          <a:p>
            <a:pPr marL="0" indent="0">
              <a:spcAft>
                <a:spcPts val="0"/>
              </a:spcAft>
              <a:buNone/>
            </a:pPr>
            <a:r>
              <a:rPr lang="es-ES" sz="1800" dirty="0"/>
              <a:t> </a:t>
            </a:r>
            <a:r>
              <a:rPr lang="es-ES" sz="1800" dirty="0">
                <a:hlinkClick r:id="rId4"/>
              </a:rPr>
              <a:t>https://qualityrightsgujarat.wordpress.com/about/</a:t>
            </a:r>
            <a:r>
              <a:rPr lang="es-ES" sz="1800" dirty="0"/>
              <a:t> </a:t>
            </a:r>
            <a:endParaRPr lang="en-US" sz="1700" b="1" dirty="0"/>
          </a:p>
        </p:txBody>
      </p:sp>
      <p:pic>
        <p:nvPicPr>
          <p:cNvPr id="15361" name="Picture 27">
            <a:extLst>
              <a:ext uri="{FF2B5EF4-FFF2-40B4-BE49-F238E27FC236}">
                <a16:creationId xmlns:a16="http://schemas.microsoft.com/office/drawing/2014/main" id="{7324760B-EB3C-419A-8BD4-4980B5E81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320" y="3744674"/>
            <a:ext cx="4206240" cy="243260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498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47847" y="723094"/>
            <a:ext cx="11174400" cy="360000"/>
          </a:xfrm>
        </p:spPr>
        <p:txBody>
          <a:bodyPr/>
          <a:lstStyle/>
          <a:p>
            <a:r>
              <a:rPr lang="es-ES" dirty="0"/>
              <a:t>Ejemplos de historias personales </a:t>
            </a:r>
            <a:endParaRPr lang="en-US" dirty="0"/>
          </a:p>
        </p:txBody>
      </p:sp>
      <p:sp>
        <p:nvSpPr>
          <p:cNvPr id="2"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dirty="0" err="1"/>
              <a:t>Folleto</a:t>
            </a:r>
            <a:r>
              <a:rPr lang="en-US" dirty="0"/>
              <a:t> 14 (1)</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198880"/>
            <a:ext cx="10972801" cy="5080000"/>
          </a:xfrm>
          <a:solidFill>
            <a:srgbClr val="D2EFFC"/>
          </a:solidFill>
        </p:spPr>
        <p:txBody>
          <a:bodyPr/>
          <a:lstStyle/>
          <a:p>
            <a:pPr marL="0" indent="0" algn="just">
              <a:buNone/>
            </a:pPr>
            <a:r>
              <a:rPr lang="es-ES" sz="1700" b="1" dirty="0"/>
              <a:t>Ejemplo 1: Demencia: Mi nuevo mundo (37) </a:t>
            </a:r>
          </a:p>
          <a:p>
            <a:pPr marL="0" indent="0" algn="just">
              <a:buNone/>
            </a:pPr>
            <a:r>
              <a:rPr lang="es-ES" sz="1700" dirty="0"/>
              <a:t>A continuación, recogemos un relato personal de Kate </a:t>
            </a:r>
            <a:r>
              <a:rPr lang="es-ES" sz="1700" dirty="0" err="1"/>
              <a:t>Swaffer</a:t>
            </a:r>
            <a:r>
              <a:rPr lang="es-ES" sz="1700" dirty="0"/>
              <a:t>, cofundadora y miembro de la dirección de </a:t>
            </a:r>
            <a:r>
              <a:rPr lang="es-ES" sz="1700" dirty="0" err="1"/>
              <a:t>Dementia</a:t>
            </a:r>
            <a:r>
              <a:rPr lang="es-ES" sz="1700" dirty="0"/>
              <a:t> Alliance International. A pesar de que Kate actualmente no se siente desesperada y que mediante la autodefensa y su empoderamiento ha podido encontrar maneras de convivir bien con la demencia, comparte sus sentimientos personales sobre el momento en el que le diagnosticaron demencia precoz. </a:t>
            </a:r>
          </a:p>
          <a:p>
            <a:pPr marL="0" indent="0" algn="just">
              <a:buNone/>
            </a:pPr>
            <a:r>
              <a:rPr lang="es-ES" sz="1700" dirty="0"/>
              <a:t>«La demencia es un visitante al que yo no había invitado a mi mundo, un regalo por mi 50º cumpleaños que llegó sin que lo pidiera y que ha hecho que la antigua yo se aleje rápidamente hacia un nuevo yo. Me arrastran en este viaje sin camino de regreso a casa, como un tren expreso que avanza sin frenos. Leo y me olvido; leo y tomo notas, y después me olvido; leo, subrayo y tomo notas, y aun así me olvido. La memoria fotográfica que tenía antes ha desaparecido. Está muerta y bien enterrada. Mi cerebro, antes tan activo, se ha desvanecido; a veces aparece como un fantasma y me engaña haciéndome creer que me pondré bien, pero eso queda fuera de mi alcance. Las palabras han dejado de tener significado y mi memoria desaparece a pedazos. </a:t>
            </a:r>
          </a:p>
          <a:p>
            <a:pPr marL="0" indent="0" algn="just">
              <a:buNone/>
            </a:pPr>
            <a:r>
              <a:rPr lang="es-ES" sz="1800" dirty="0"/>
              <a:t>La montaña que escalo es finita, pero incluso si la corono no habrá revuelo cuando plante la bandera ni recordaré que la he subido y, una vez esté a sus pies, ni siquiera recordaré que la he subido. Algunos de mis amigos me dicen que no soy afásica, que no recuerdo menos cosas que ellos, que su mundo es igual que el mío. Dicen que me hago mayor y que eso es lo que ocurre cuando uno se hace mayor, y me recomiendan que me vaya acostumbrando. Y yo me pregunto: "¿Qué saben ellos de lo que me pasa?". Se equivocan. Esto es diferente... </a:t>
            </a:r>
            <a:endParaRPr lang="en-US" sz="1700" b="1" dirty="0"/>
          </a:p>
        </p:txBody>
      </p:sp>
    </p:spTree>
    <p:extLst>
      <p:ext uri="{BB962C8B-B14F-4D97-AF65-F5344CB8AC3E}">
        <p14:creationId xmlns:p14="http://schemas.microsoft.com/office/powerpoint/2010/main" val="27906300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198880"/>
            <a:ext cx="10972801" cy="4754880"/>
          </a:xfrm>
          <a:solidFill>
            <a:srgbClr val="D2EFFC"/>
          </a:solidFill>
        </p:spPr>
        <p:txBody>
          <a:bodyPr/>
          <a:lstStyle/>
          <a:p>
            <a:pPr marL="0" indent="0" algn="just">
              <a:buNone/>
            </a:pPr>
            <a:r>
              <a:rPr lang="es-ES" sz="1700" b="1" dirty="0"/>
              <a:t>Ejemplo 1: Demencia: Mi nuevo mundo (37) </a:t>
            </a:r>
          </a:p>
          <a:p>
            <a:pPr marL="0" indent="0" algn="just">
              <a:buNone/>
            </a:pPr>
            <a:r>
              <a:rPr lang="es-ES" sz="1700" dirty="0"/>
              <a:t>Me está privando insidiosamente de una existencia normal, y es muy humillante y extraño convivir con ella, me roba el alma y amenaza mi existencia. Siento ansiedad solo por salir a la calle. Ahora, cada día me parece uno nuevo, si no fuera porque mi cuerpo se siente muy viejo y cansado. Me doy cuenta de que escribir sobre mi demencia no es una opción y que, por mucho que tarde en conseguir que mis palabras sean inteligibles y valga la pena leerlas, es importante que lo haga para gestionar esta enfermedad. Posiblemente sea la única forma de terapia que aliviará mi estrés y mis lágrimas. </a:t>
            </a:r>
          </a:p>
          <a:p>
            <a:pPr marL="0" indent="0" algn="just">
              <a:buNone/>
            </a:pPr>
            <a:r>
              <a:rPr lang="es-ES" sz="1700" dirty="0"/>
              <a:t>Ahora, la mayoría de los días me supone un esfuerzo no quedarme sentada en un rincón y llorar, no rendirme, no darme por vencida. Se necesita un gran esfuerzo emocional para vivir una existencia "normal" y es, sinceramente, la experiencia más degradante y aterradora que he vivido nunca, una sensación de infortunio que no había sentido jamás.</a:t>
            </a:r>
          </a:p>
          <a:p>
            <a:pPr marL="0" indent="0" algn="just">
              <a:buNone/>
            </a:pPr>
            <a:r>
              <a:rPr lang="es-ES" sz="1700" dirty="0"/>
              <a:t> Este nuevo lugar está lleno de una locura oculta e inminente, lleno de personas que ya me susurran tras las puertas, lejos de mis oídos, que intentan planificar mi destrucción y cómo la afrontaremos, ellas y yo. Intentan consolarme con sus palabras y con suaves golpecitos en la espalda, con toda su buena voluntad, sin darse cuenta de que a menudo esto me hace sentir como una leprosa, como alguien digno de compasión. Son las personas que acabarán haciendo frente a los retos de luchar con esta enfermedad, cuando yo ya esté perdida en un mundo de inhibición y de supuesta felicidad, desconectada de la realidad del mundo y de sus habitantes. Y yo no dejo de preguntarme: "¿Soy yo la afortunada en este extraño lugar llamado demencia?". Puede que sí». </a:t>
            </a:r>
            <a:endParaRPr lang="en-US" sz="1700" b="1" dirty="0"/>
          </a:p>
        </p:txBody>
      </p:sp>
      <p:sp>
        <p:nvSpPr>
          <p:cNvPr id="7"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dirty="0" err="1"/>
              <a:t>Folleto</a:t>
            </a:r>
            <a:r>
              <a:rPr lang="en-US" dirty="0"/>
              <a:t> 14 (1)</a:t>
            </a:r>
            <a:endParaRPr lang="x-none" dirty="0"/>
          </a:p>
        </p:txBody>
      </p:sp>
      <p:sp>
        <p:nvSpPr>
          <p:cNvPr id="8"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47847" y="723094"/>
            <a:ext cx="11174400" cy="360000"/>
          </a:xfrm>
        </p:spPr>
        <p:txBody>
          <a:bodyPr/>
          <a:lstStyle/>
          <a:p>
            <a:r>
              <a:rPr lang="es-ES" dirty="0"/>
              <a:t>Ejemplos de historias personales </a:t>
            </a:r>
            <a:endParaRPr lang="en-US" dirty="0"/>
          </a:p>
        </p:txBody>
      </p:sp>
    </p:spTree>
    <p:extLst>
      <p:ext uri="{BB962C8B-B14F-4D97-AF65-F5344CB8AC3E}">
        <p14:creationId xmlns:p14="http://schemas.microsoft.com/office/powerpoint/2010/main" val="35791849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320800"/>
            <a:ext cx="10972801" cy="3921760"/>
          </a:xfrm>
          <a:solidFill>
            <a:srgbClr val="D2EFFC"/>
          </a:solidFill>
        </p:spPr>
        <p:txBody>
          <a:bodyPr/>
          <a:lstStyle/>
          <a:p>
            <a:pPr marL="0" indent="0" algn="just">
              <a:buNone/>
            </a:pPr>
            <a:r>
              <a:rPr lang="es-ES" sz="1700" b="1" dirty="0"/>
              <a:t>Ejemplo 2. El derecho a la capacidad jurídica en Kenia: la historia de </a:t>
            </a:r>
            <a:r>
              <a:rPr lang="es-ES" sz="1700" b="1" dirty="0" err="1"/>
              <a:t>Atieno</a:t>
            </a:r>
            <a:r>
              <a:rPr lang="es-ES" sz="1700" b="1" dirty="0"/>
              <a:t> (38)</a:t>
            </a:r>
          </a:p>
          <a:p>
            <a:pPr marL="0" indent="0" algn="just">
              <a:buNone/>
            </a:pPr>
            <a:r>
              <a:rPr lang="es-ES" sz="1800" dirty="0"/>
              <a:t>A comienzos de abril de 2014, </a:t>
            </a:r>
            <a:r>
              <a:rPr lang="es-ES" sz="1800" dirty="0" err="1"/>
              <a:t>Validity</a:t>
            </a:r>
            <a:r>
              <a:rPr lang="es-ES" sz="1800" dirty="0"/>
              <a:t>, el antiguo Centro para la Defensa de la Discapacidad Mental (MDAC), publicó «El derecho a la capacidad jurídica en Kenia». El informe da voz a personas con discapacidad psicosocial por primera vez y subraya la necesidad de una reforma legal y social sustancial. También ofrece recomendaciones generales para alinear Kenia con el derecho internacional. </a:t>
            </a:r>
          </a:p>
          <a:p>
            <a:pPr marL="0" indent="0" algn="just">
              <a:buNone/>
            </a:pPr>
            <a:r>
              <a:rPr lang="es-ES" sz="1800" dirty="0"/>
              <a:t>En particular, con el derecho a la capacidad jurídica garantizado por el artículo 12 de la Convención sobre los derechos de las personas con discapacidad o CDPD. El informe pone de manifiesto la opresión profundamente arraigada que sufren las personas con discapacidad intelectual y psicosocial, e insta al Gobierno keniata a adoptar medidas prácticas para combatir el estigma social generalizado que limita la vida cotidiana de las personas con discapacidad mental. El informe recogía varios documentos clave, incluidos relatos personales, uno de los cuales de </a:t>
            </a:r>
            <a:r>
              <a:rPr lang="es-ES" sz="1800" dirty="0" err="1"/>
              <a:t>Atieno</a:t>
            </a:r>
            <a:r>
              <a:rPr lang="es-ES" sz="1800" dirty="0"/>
              <a:t>, una mujer con una discapacidad intelectual que vive en Kenia.</a:t>
            </a:r>
            <a:endParaRPr lang="en-US" sz="1700" b="1" dirty="0"/>
          </a:p>
        </p:txBody>
      </p:sp>
      <p:sp>
        <p:nvSpPr>
          <p:cNvPr id="7"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dirty="0" err="1"/>
              <a:t>Folleto</a:t>
            </a:r>
            <a:r>
              <a:rPr lang="en-US" dirty="0"/>
              <a:t> 14 (2)</a:t>
            </a:r>
            <a:endParaRPr lang="x-none" dirty="0"/>
          </a:p>
        </p:txBody>
      </p:sp>
      <p:sp>
        <p:nvSpPr>
          <p:cNvPr id="8"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47847" y="723094"/>
            <a:ext cx="11174400" cy="360000"/>
          </a:xfrm>
        </p:spPr>
        <p:txBody>
          <a:bodyPr/>
          <a:lstStyle/>
          <a:p>
            <a:r>
              <a:rPr lang="es-ES" dirty="0"/>
              <a:t>Ejemplos de historias personales </a:t>
            </a:r>
            <a:endParaRPr lang="en-US" dirty="0"/>
          </a:p>
        </p:txBody>
      </p:sp>
    </p:spTree>
    <p:extLst>
      <p:ext uri="{BB962C8B-B14F-4D97-AF65-F5344CB8AC3E}">
        <p14:creationId xmlns:p14="http://schemas.microsoft.com/office/powerpoint/2010/main" val="22977131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dirty="0" err="1"/>
              <a:t>Folleto</a:t>
            </a:r>
            <a:r>
              <a:rPr lang="en-US" dirty="0"/>
              <a:t> 14 (2)</a:t>
            </a:r>
            <a:endParaRPr lang="x-none" dirty="0"/>
          </a:p>
        </p:txBody>
      </p:sp>
      <p:sp>
        <p:nvSpPr>
          <p:cNvPr id="8"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47847" y="723094"/>
            <a:ext cx="11174400" cy="360000"/>
          </a:xfrm>
        </p:spPr>
        <p:txBody>
          <a:bodyPr/>
          <a:lstStyle/>
          <a:p>
            <a:r>
              <a:rPr lang="es-ES" dirty="0"/>
              <a:t>Ejemplos de historias personales </a:t>
            </a:r>
            <a:endParaRPr lang="en-US" dirty="0"/>
          </a:p>
        </p:txBody>
      </p:sp>
      <p:sp>
        <p:nvSpPr>
          <p:cNvPr id="6" name="Content Placeholder 2">
            <a:extLst>
              <a:ext uri="{FF2B5EF4-FFF2-40B4-BE49-F238E27FC236}">
                <a16:creationId xmlns:a16="http://schemas.microsoft.com/office/drawing/2014/main" id="{3208050C-60BC-4A36-B101-E1E30BEF6D9E}"/>
              </a:ext>
            </a:extLst>
          </p:cNvPr>
          <p:cNvSpPr txBox="1">
            <a:spLocks/>
          </p:cNvSpPr>
          <p:nvPr/>
        </p:nvSpPr>
        <p:spPr>
          <a:xfrm>
            <a:off x="2275840" y="1320800"/>
            <a:ext cx="7254240" cy="512064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S" sz="1700" b="1" dirty="0"/>
          </a:p>
        </p:txBody>
      </p:sp>
      <p:pic>
        <p:nvPicPr>
          <p:cNvPr id="26626" name="Picture 2"/>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l="42456" t="19360" r="14820" b="7258"/>
          <a:stretch/>
        </p:blipFill>
        <p:spPr bwMode="auto">
          <a:xfrm>
            <a:off x="3271520" y="1280161"/>
            <a:ext cx="5323840" cy="514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99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4765001-EA57-C349-BD38-253423064F19}"/>
              </a:ext>
            </a:extLst>
          </p:cNvPr>
          <p:cNvSpPr>
            <a:spLocks noGrp="1"/>
          </p:cNvSpPr>
          <p:nvPr>
            <p:ph type="body" sz="quarter" idx="13"/>
          </p:nvPr>
        </p:nvSpPr>
        <p:spPr/>
        <p:txBody>
          <a:bodyPr/>
          <a:lstStyle/>
          <a:p>
            <a:r>
              <a:rPr lang="es-ES" dirty="0"/>
              <a:t>Definición del tema prioritario defendido </a:t>
            </a:r>
            <a:endParaRPr lang="x-none"/>
          </a:p>
        </p:txBody>
      </p:sp>
      <p:sp>
        <p:nvSpPr>
          <p:cNvPr id="3" name="Content Placeholder 2">
            <a:extLst>
              <a:ext uri="{FF2B5EF4-FFF2-40B4-BE49-F238E27FC236}">
                <a16:creationId xmlns:a16="http://schemas.microsoft.com/office/drawing/2014/main" id="{CD2D2505-F957-4DE7-9753-FC0BEB66A0EC}"/>
              </a:ext>
            </a:extLst>
          </p:cNvPr>
          <p:cNvSpPr>
            <a:spLocks noGrp="1"/>
          </p:cNvSpPr>
          <p:nvPr>
            <p:ph sz="quarter" idx="14"/>
          </p:nvPr>
        </p:nvSpPr>
        <p:spPr/>
        <p:txBody>
          <a:bodyPr>
            <a:normAutofit/>
          </a:bodyPr>
          <a:lstStyle/>
          <a:p>
            <a:pPr algn="just"/>
            <a:endParaRPr lang="en-GB" dirty="0"/>
          </a:p>
          <a:p>
            <a:pPr algn="just"/>
            <a:r>
              <a:rPr lang="es-ES" dirty="0"/>
              <a:t>El primer paso del proceso de sensibilización consiste en identificar el tema prioritario. El tema prioritario de la campaña debe ser concreto y específico</a:t>
            </a:r>
            <a:r>
              <a:rPr lang="en-GB" dirty="0"/>
              <a:t>. </a:t>
            </a:r>
          </a:p>
          <a:p>
            <a:pPr algn="just"/>
            <a:r>
              <a:rPr lang="es-ES" dirty="0"/>
              <a:t>Es útil hacer una lista de todos los posibles temas</a:t>
            </a:r>
            <a:r>
              <a:rPr lang="en-GB" dirty="0"/>
              <a:t>. </a:t>
            </a:r>
          </a:p>
          <a:p>
            <a:pPr lvl="3" algn="just"/>
            <a:r>
              <a:rPr lang="es-ES" dirty="0"/>
              <a:t>No es necesario que todo el mundo esté de acuerdo en todos los temas</a:t>
            </a:r>
            <a:r>
              <a:rPr lang="en-GB" dirty="0"/>
              <a:t>. </a:t>
            </a:r>
          </a:p>
          <a:p>
            <a:pPr algn="just"/>
            <a:r>
              <a:rPr lang="es-ES" dirty="0"/>
              <a:t>Se deben ir acotando las ideas hasta llegar a un solo tema que a los miembros de la campaña les gustaría abordar</a:t>
            </a:r>
            <a:r>
              <a:rPr lang="en-GB" dirty="0"/>
              <a:t>. </a:t>
            </a:r>
          </a:p>
          <a:p>
            <a:pPr lvl="3" algn="just"/>
            <a:r>
              <a:rPr lang="es-ES" dirty="0"/>
              <a:t>Puede haber muchos aspectos que se querrían tratar mediante la campaña, pero intentar abarcarlos todos de vez reduce las probabilidades de efectividad de la campaña. </a:t>
            </a:r>
            <a:r>
              <a:rPr lang="en-GB" dirty="0"/>
              <a:t> </a:t>
            </a:r>
            <a:endParaRPr lang="x-none" dirty="0"/>
          </a:p>
        </p:txBody>
      </p:sp>
      <p:sp>
        <p:nvSpPr>
          <p:cNvPr id="2" name="Title 1">
            <a:extLst>
              <a:ext uri="{FF2B5EF4-FFF2-40B4-BE49-F238E27FC236}">
                <a16:creationId xmlns:a16="http://schemas.microsoft.com/office/drawing/2014/main" id="{6CF3F3CE-D67F-4185-BF28-CF7A15DA9ADF}"/>
              </a:ext>
            </a:extLst>
          </p:cNvPr>
          <p:cNvSpPr>
            <a:spLocks noGrp="1"/>
          </p:cNvSpPr>
          <p:nvPr>
            <p:ph type="title"/>
          </p:nvPr>
        </p:nvSpPr>
        <p:spPr/>
        <p:txBody>
          <a:bodyPr/>
          <a:lstStyle/>
          <a:p>
            <a:r>
              <a:rPr lang="es-ES" dirty="0"/>
              <a:t>2. Llevar a cabo una campaña de sensibilización </a:t>
            </a:r>
            <a:r>
              <a:rPr lang="en-US" dirty="0"/>
              <a:t>- 1</a:t>
            </a:r>
            <a:endParaRPr lang="x-none" dirty="0"/>
          </a:p>
        </p:txBody>
      </p:sp>
    </p:spTree>
    <p:extLst>
      <p:ext uri="{BB962C8B-B14F-4D97-AF65-F5344CB8AC3E}">
        <p14:creationId xmlns:p14="http://schemas.microsoft.com/office/powerpoint/2010/main" val="39979499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dirty="0" err="1"/>
              <a:t>Folleto</a:t>
            </a:r>
            <a:r>
              <a:rPr lang="en-US" dirty="0"/>
              <a:t> 14 (3)</a:t>
            </a:r>
            <a:endParaRPr lang="x-none" dirty="0"/>
          </a:p>
        </p:txBody>
      </p:sp>
      <p:sp>
        <p:nvSpPr>
          <p:cNvPr id="8"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47847" y="723094"/>
            <a:ext cx="11174400" cy="360000"/>
          </a:xfrm>
        </p:spPr>
        <p:txBody>
          <a:bodyPr/>
          <a:lstStyle/>
          <a:p>
            <a:r>
              <a:rPr lang="es-ES" dirty="0"/>
              <a:t>Ejemplos de historias personales </a:t>
            </a:r>
            <a:endParaRPr lang="en-US" dirty="0"/>
          </a:p>
        </p:txBody>
      </p:sp>
      <p:sp>
        <p:nvSpPr>
          <p:cNvPr id="6" name="Content Placeholder 2">
            <a:extLst>
              <a:ext uri="{FF2B5EF4-FFF2-40B4-BE49-F238E27FC236}">
                <a16:creationId xmlns:a16="http://schemas.microsoft.com/office/drawing/2014/main" id="{3208050C-60BC-4A36-B101-E1E30BEF6D9E}"/>
              </a:ext>
            </a:extLst>
          </p:cNvPr>
          <p:cNvSpPr txBox="1">
            <a:spLocks/>
          </p:cNvSpPr>
          <p:nvPr/>
        </p:nvSpPr>
        <p:spPr>
          <a:xfrm>
            <a:off x="650240" y="1320800"/>
            <a:ext cx="10850880" cy="410464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700" b="1" dirty="0"/>
              <a:t>Ejemplo 3: Proyecto de </a:t>
            </a:r>
            <a:r>
              <a:rPr lang="es-ES" sz="1700" b="1" dirty="0" err="1"/>
              <a:t>MindFreedom</a:t>
            </a:r>
            <a:r>
              <a:rPr lang="es-ES" sz="1700" b="1" dirty="0"/>
              <a:t> Personal </a:t>
            </a:r>
            <a:r>
              <a:rPr lang="es-ES" sz="1700" b="1" dirty="0" err="1"/>
              <a:t>Story</a:t>
            </a:r>
            <a:r>
              <a:rPr lang="es-ES" sz="1700" b="1" dirty="0"/>
              <a:t>: la historia de la </a:t>
            </a:r>
            <a:r>
              <a:rPr lang="es-ES" sz="1700" b="1" dirty="0" err="1"/>
              <a:t>Beate</a:t>
            </a:r>
            <a:r>
              <a:rPr lang="es-ES" sz="1700" b="1" dirty="0"/>
              <a:t>.</a:t>
            </a:r>
          </a:p>
          <a:p>
            <a:pPr marL="0" indent="0" algn="just">
              <a:buNone/>
            </a:pPr>
            <a:r>
              <a:rPr lang="es-ES" sz="1700" dirty="0"/>
              <a:t>El proyecto </a:t>
            </a:r>
            <a:r>
              <a:rPr lang="es-ES" sz="1700" dirty="0" err="1"/>
              <a:t>Mind</a:t>
            </a:r>
            <a:r>
              <a:rPr lang="es-ES" sz="1700" dirty="0"/>
              <a:t> </a:t>
            </a:r>
            <a:r>
              <a:rPr lang="es-ES" sz="1700" dirty="0" err="1"/>
              <a:t>Freedom</a:t>
            </a:r>
            <a:r>
              <a:rPr lang="es-ES" sz="1700" dirty="0"/>
              <a:t> Personal </a:t>
            </a:r>
            <a:r>
              <a:rPr lang="es-ES" sz="1700" dirty="0" err="1"/>
              <a:t>Story</a:t>
            </a:r>
            <a:r>
              <a:rPr lang="es-ES" sz="1700" dirty="0"/>
              <a:t> recopila historias de supervivientes psiquiátricos y usuarios de la salud mental sobre sus experiencias de supervivencia, resistencia, recuperación y autodeterminación en el sistema de salud mental. </a:t>
            </a:r>
            <a:r>
              <a:rPr lang="es-ES" sz="1700" dirty="0" err="1"/>
              <a:t>Beate</a:t>
            </a:r>
            <a:r>
              <a:rPr lang="es-ES" sz="1700" dirty="0"/>
              <a:t> Braun explica su vivencia personal.</a:t>
            </a:r>
          </a:p>
          <a:p>
            <a:pPr marL="0" indent="0" algn="just">
              <a:buNone/>
            </a:pPr>
            <a:r>
              <a:rPr lang="es-ES" sz="1700" dirty="0"/>
              <a:t>«He pasado unos diez años de mi vida entrando y saliendo de hospitales psiquiátricos. Ahora llevo dos años fuera y estoy convencida de que el hospital me hizo más daño que bien. Cuando me diagnosticaron esquizofrenia crónica, me hundí, hasta tocar fondo. La peor parte de estar en el hospital probablemente era la medicación que debía tomarme a la fuerza.</a:t>
            </a:r>
          </a:p>
          <a:p>
            <a:pPr marL="0" indent="0" algn="just">
              <a:buNone/>
            </a:pPr>
            <a:r>
              <a:rPr lang="es-ES" sz="1700" dirty="0"/>
              <a:t> Dos o tres veces al día el personal hospitalario venía con la jeringa y me inyectaba fármacos duros. Eran tan potentes que me mordía los labios y caía al suelo. Aquellos medicamentos que me obligaban a tomar me provocaban unas convulsiones terribles. Cuando me quejaba, el médico me decía que mentía, que no tenía convulsiones y no hacía nada para ayudarme. Me sentía completamente indefensa. Cuando te diagnostican esquizofrenia, hablan contigo como si no estuvieras delante. Hablan sobre ti, no contigo, pero te obligan a oírlo. Ahora bien, si eres tú quien quiere hablar, los médicos y los enfermeros del hospital nunca tienen tiempo para conversar contigo. </a:t>
            </a:r>
            <a:endParaRPr lang="es-ES" sz="1700" b="1" dirty="0"/>
          </a:p>
        </p:txBody>
      </p:sp>
    </p:spTree>
    <p:extLst>
      <p:ext uri="{BB962C8B-B14F-4D97-AF65-F5344CB8AC3E}">
        <p14:creationId xmlns:p14="http://schemas.microsoft.com/office/powerpoint/2010/main" val="40794972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BF19F1D-E06A-46E9-A341-BF0F2CA9935A}"/>
              </a:ext>
            </a:extLst>
          </p:cNvPr>
          <p:cNvSpPr>
            <a:spLocks noGrp="1"/>
          </p:cNvSpPr>
          <p:nvPr>
            <p:ph type="title"/>
          </p:nvPr>
        </p:nvSpPr>
        <p:spPr>
          <a:xfrm>
            <a:off x="547846" y="242252"/>
            <a:ext cx="9792000" cy="432000"/>
          </a:xfrm>
        </p:spPr>
        <p:txBody>
          <a:bodyPr/>
          <a:lstStyle/>
          <a:p>
            <a:pPr lvl="0"/>
            <a:r>
              <a:rPr lang="en-US" dirty="0" err="1"/>
              <a:t>Folleto</a:t>
            </a:r>
            <a:r>
              <a:rPr lang="en-US" dirty="0"/>
              <a:t> 14 (3)</a:t>
            </a:r>
            <a:endParaRPr lang="x-none" dirty="0"/>
          </a:p>
        </p:txBody>
      </p:sp>
      <p:sp>
        <p:nvSpPr>
          <p:cNvPr id="8" name="Text Placeholder 5">
            <a:extLst>
              <a:ext uri="{FF2B5EF4-FFF2-40B4-BE49-F238E27FC236}">
                <a16:creationId xmlns:a16="http://schemas.microsoft.com/office/drawing/2014/main" id="{71C6F8A8-A80C-A146-8D4F-4C1D50696F94}"/>
              </a:ext>
            </a:extLst>
          </p:cNvPr>
          <p:cNvSpPr>
            <a:spLocks noGrp="1"/>
          </p:cNvSpPr>
          <p:nvPr>
            <p:ph type="body" sz="quarter" idx="13"/>
          </p:nvPr>
        </p:nvSpPr>
        <p:spPr>
          <a:xfrm>
            <a:off x="547847" y="723094"/>
            <a:ext cx="11174400" cy="360000"/>
          </a:xfrm>
        </p:spPr>
        <p:txBody>
          <a:bodyPr/>
          <a:lstStyle/>
          <a:p>
            <a:r>
              <a:rPr lang="es-ES" dirty="0"/>
              <a:t>Ejemplos de historias personales </a:t>
            </a:r>
            <a:endParaRPr lang="en-US" dirty="0"/>
          </a:p>
        </p:txBody>
      </p:sp>
      <p:sp>
        <p:nvSpPr>
          <p:cNvPr id="6" name="Content Placeholder 2">
            <a:extLst>
              <a:ext uri="{FF2B5EF4-FFF2-40B4-BE49-F238E27FC236}">
                <a16:creationId xmlns:a16="http://schemas.microsoft.com/office/drawing/2014/main" id="{3208050C-60BC-4A36-B101-E1E30BEF6D9E}"/>
              </a:ext>
            </a:extLst>
          </p:cNvPr>
          <p:cNvSpPr txBox="1">
            <a:spLocks/>
          </p:cNvSpPr>
          <p:nvPr/>
        </p:nvSpPr>
        <p:spPr>
          <a:xfrm>
            <a:off x="650240" y="1320800"/>
            <a:ext cx="10850880" cy="4104640"/>
          </a:xfrm>
          <a:prstGeom prst="rect">
            <a:avLst/>
          </a:prstGeom>
          <a:solidFill>
            <a:srgbClr val="D2EFFC"/>
          </a:solidFill>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200" kern="1200" baseline="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b="0" kern="1200" baseline="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2000" kern="1200" baseline="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S" sz="1800" dirty="0"/>
              <a:t>Una de las cosas más tristes es que no podían hacerme lo que me hicieron sin la aprobación del Estado. Tuvieron que obtener la aprobación de un juez para obligarme a tomar aquellos medicamentos. Ahora mismo, tomo una dosis mucho más baja [de medicación]. Cuido de mí misma haciendo una excursión en bicicleta de 20 kilómetros al día. Saco a pasear a mi perro para tomar cuanta menos medicación mejor. No bebo ni fumo, ni tomo ningún tipo de drogas, lo cual también ayuda. Algo que me ayudó mucho fue no creer nunca que estaba enferma. Soy un ser humano como cualquier otro. A medida que me hago mayor siento cada vez más interés por los libros de espiritualidad y cosas relacionadas con este tema, y me divierto más en la vida. Pinto cuadros al óleo sobre tela sobre temas místicos y leo sobre otros artistas. Creo que mi activismo social todavía es muy incipiente. Ahora leo dos libros al mes sobre cómo organizarse, etc. Me va bien para el alma».</a:t>
            </a:r>
          </a:p>
          <a:p>
            <a:pPr marL="0" indent="0" algn="just">
              <a:buNone/>
            </a:pPr>
            <a:r>
              <a:rPr lang="es-ES" sz="1800" b="1" dirty="0"/>
              <a:t>Ejemplo 4: Estigma por demencia, sigo siendo yo y tengo muchas cosas por aportar, Irlanda </a:t>
            </a:r>
          </a:p>
          <a:p>
            <a:pPr marL="0" indent="0" algn="just">
              <a:buNone/>
            </a:pPr>
            <a:r>
              <a:rPr lang="es-ES" sz="1800" dirty="0"/>
              <a:t>La Alzheimer </a:t>
            </a:r>
            <a:r>
              <a:rPr lang="es-ES" sz="1800" dirty="0" err="1"/>
              <a:t>Society</a:t>
            </a:r>
            <a:r>
              <a:rPr lang="es-ES" sz="1800" dirty="0"/>
              <a:t> of </a:t>
            </a:r>
            <a:r>
              <a:rPr lang="es-ES" sz="1800" dirty="0" err="1"/>
              <a:t>Ireland</a:t>
            </a:r>
            <a:r>
              <a:rPr lang="es-ES" sz="1800" dirty="0"/>
              <a:t> publicó un vídeo donde se muestran personas diagnosticadas con demencia contando sus historias. </a:t>
            </a:r>
            <a:r>
              <a:rPr lang="es-ES" sz="1800" dirty="0" err="1"/>
              <a:t>Forget</a:t>
            </a:r>
            <a:r>
              <a:rPr lang="es-ES" sz="1800" dirty="0"/>
              <a:t> </a:t>
            </a:r>
            <a:r>
              <a:rPr lang="es-ES" sz="1800" dirty="0" err="1"/>
              <a:t>the</a:t>
            </a:r>
            <a:r>
              <a:rPr lang="es-ES" sz="1800" dirty="0"/>
              <a:t> </a:t>
            </a:r>
            <a:r>
              <a:rPr lang="es-ES" sz="1800" dirty="0" err="1"/>
              <a:t>Stigma</a:t>
            </a:r>
            <a:r>
              <a:rPr lang="es-ES" sz="1800" dirty="0"/>
              <a:t> </a:t>
            </a:r>
            <a:r>
              <a:rPr lang="es-ES" sz="1800" dirty="0">
                <a:hlinkClick r:id="rId3"/>
              </a:rPr>
              <a:t>https://youtu.be/euvfdJLlnAQ</a:t>
            </a:r>
            <a:r>
              <a:rPr lang="es-ES" sz="1800" dirty="0"/>
              <a:t> . </a:t>
            </a:r>
            <a:r>
              <a:rPr lang="es-ES" sz="1800" dirty="0" err="1"/>
              <a:t>The</a:t>
            </a:r>
            <a:r>
              <a:rPr lang="es-ES" sz="1800" dirty="0"/>
              <a:t> Alzheimer </a:t>
            </a:r>
            <a:r>
              <a:rPr lang="es-ES" sz="1800" dirty="0" err="1"/>
              <a:t>Society</a:t>
            </a:r>
            <a:r>
              <a:rPr lang="es-ES" sz="1800" dirty="0"/>
              <a:t> of </a:t>
            </a:r>
            <a:r>
              <a:rPr lang="es-ES" sz="1800" dirty="0" err="1"/>
              <a:t>Ireland</a:t>
            </a:r>
            <a:r>
              <a:rPr lang="es-ES" sz="1800" dirty="0"/>
              <a:t> (1:34) [consulta: 9 de abril de 2019].</a:t>
            </a:r>
            <a:endParaRPr lang="es-ES" sz="1700" b="1" dirty="0"/>
          </a:p>
        </p:txBody>
      </p:sp>
    </p:spTree>
    <p:extLst>
      <p:ext uri="{BB962C8B-B14F-4D97-AF65-F5344CB8AC3E}">
        <p14:creationId xmlns:p14="http://schemas.microsoft.com/office/powerpoint/2010/main" val="12883670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9D4E55-59A0-D14E-A47B-A89974844357}"/>
              </a:ext>
            </a:extLst>
          </p:cNvPr>
          <p:cNvSpPr>
            <a:spLocks noGrp="1"/>
          </p:cNvSpPr>
          <p:nvPr>
            <p:ph type="body" sz="quarter" idx="13"/>
          </p:nvPr>
        </p:nvSpPr>
        <p:spPr>
          <a:xfrm>
            <a:off x="507207" y="723094"/>
            <a:ext cx="11174400" cy="360000"/>
          </a:xfrm>
        </p:spPr>
        <p:txBody>
          <a:bodyPr/>
          <a:lstStyle/>
          <a:p>
            <a:r>
              <a:rPr lang="es-ES" dirty="0"/>
              <a:t>Ejemplo de supervisión y evaluación</a:t>
            </a:r>
            <a:endParaRPr lang="en-US" dirty="0"/>
          </a:p>
        </p:txBody>
      </p:sp>
      <p:sp>
        <p:nvSpPr>
          <p:cNvPr id="2" name="Title 1">
            <a:extLst>
              <a:ext uri="{FF2B5EF4-FFF2-40B4-BE49-F238E27FC236}">
                <a16:creationId xmlns:a16="http://schemas.microsoft.com/office/drawing/2014/main" id="{1658BC3C-C1A4-4A08-99ED-7FED6A11B2EC}"/>
              </a:ext>
            </a:extLst>
          </p:cNvPr>
          <p:cNvSpPr>
            <a:spLocks noGrp="1"/>
          </p:cNvSpPr>
          <p:nvPr>
            <p:ph type="title"/>
          </p:nvPr>
        </p:nvSpPr>
        <p:spPr>
          <a:xfrm>
            <a:off x="507206" y="221932"/>
            <a:ext cx="9792000" cy="432000"/>
          </a:xfrm>
        </p:spPr>
        <p:txBody>
          <a:bodyPr/>
          <a:lstStyle/>
          <a:p>
            <a:pPr lvl="0"/>
            <a:r>
              <a:rPr lang="en-US" dirty="0" err="1"/>
              <a:t>Folleto</a:t>
            </a:r>
            <a:r>
              <a:rPr lang="en-US" dirty="0"/>
              <a:t> 15</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239520"/>
            <a:ext cx="10990727" cy="4572000"/>
          </a:xfrm>
          <a:solidFill>
            <a:srgbClr val="D2EFFC"/>
          </a:solidFill>
        </p:spPr>
        <p:txBody>
          <a:bodyPr/>
          <a:lstStyle/>
          <a:p>
            <a:pPr marL="0" indent="0" algn="just">
              <a:spcAft>
                <a:spcPts val="0"/>
              </a:spcAft>
              <a:buNone/>
            </a:pPr>
            <a:r>
              <a:rPr lang="es-ES" sz="1900" b="1" dirty="0"/>
              <a:t>Evaluación de «</a:t>
            </a:r>
            <a:r>
              <a:rPr lang="es-ES" sz="1900" b="1" dirty="0" err="1"/>
              <a:t>See</a:t>
            </a:r>
            <a:r>
              <a:rPr lang="es-ES" sz="1900" b="1" dirty="0"/>
              <a:t> me», la campaña nacional escocesa en contra de la estigmatización y la discriminación en el ámbito de la salud mental (7) </a:t>
            </a:r>
          </a:p>
          <a:p>
            <a:pPr marL="0" indent="0" algn="just">
              <a:spcAft>
                <a:spcPts val="0"/>
              </a:spcAft>
              <a:buNone/>
            </a:pPr>
            <a:r>
              <a:rPr lang="es-ES" sz="1800" dirty="0"/>
              <a:t>Para abordar las actitudes y los comportamientos negativos que sistemáticamente generan desventajas para las personas con discapacidad psicosocial y sus seres cercanos, en octubre de 2002 se lanzó la campaña «</a:t>
            </a:r>
            <a:r>
              <a:rPr lang="es-ES" sz="1800" dirty="0" err="1"/>
              <a:t>See</a:t>
            </a:r>
            <a:r>
              <a:rPr lang="es-ES" sz="1800" dirty="0"/>
              <a:t> me» en Escocia. Su objetivo era afrontar la estigmatización y la discriminación que sufren las personas con discapacidad psicosocial. </a:t>
            </a:r>
          </a:p>
          <a:p>
            <a:pPr marL="0" indent="0" algn="just">
              <a:spcAft>
                <a:spcPts val="0"/>
              </a:spcAft>
              <a:buNone/>
            </a:pPr>
            <a:r>
              <a:rPr lang="es-ES" sz="1800" dirty="0"/>
              <a:t>La campaña «</a:t>
            </a:r>
            <a:r>
              <a:rPr lang="es-ES" sz="1800" dirty="0" err="1"/>
              <a:t>See</a:t>
            </a:r>
            <a:r>
              <a:rPr lang="es-ES" sz="1800" dirty="0"/>
              <a:t> me» tiene cinco objetivos principales: </a:t>
            </a:r>
          </a:p>
          <a:p>
            <a:pPr algn="just">
              <a:spcAft>
                <a:spcPts val="0"/>
              </a:spcAft>
            </a:pPr>
            <a:r>
              <a:rPr lang="es-ES" sz="1800" dirty="0"/>
              <a:t>Abordar la estigmatización y la discriminación concienciando a la opinión pública sobre cómo afectan a las personas con discapacidad psicosocial y mejorando la comprensión pública de la salud mental. </a:t>
            </a:r>
          </a:p>
          <a:p>
            <a:pPr algn="just">
              <a:spcAft>
                <a:spcPts val="0"/>
              </a:spcAft>
            </a:pPr>
            <a:r>
              <a:rPr lang="es-ES" sz="1800" dirty="0"/>
              <a:t>Cuestionar episodios individuales de estigmatización y discriminación.</a:t>
            </a:r>
          </a:p>
          <a:p>
            <a:pPr algn="just">
              <a:spcAft>
                <a:spcPts val="0"/>
              </a:spcAft>
            </a:pPr>
            <a:r>
              <a:rPr lang="es-ES" sz="1800" dirty="0"/>
              <a:t>Implicar a la población en actividades de </a:t>
            </a:r>
            <a:r>
              <a:rPr lang="es-ES" sz="1800" dirty="0" err="1"/>
              <a:t>antiestigmatización</a:t>
            </a:r>
            <a:r>
              <a:rPr lang="es-ES" sz="1800" dirty="0"/>
              <a:t> en toda Escocia, tanto a nivel nacional como local, y en varios sectores y comunidades de interés. </a:t>
            </a:r>
          </a:p>
          <a:p>
            <a:pPr algn="just">
              <a:spcAft>
                <a:spcPts val="0"/>
              </a:spcAft>
            </a:pPr>
            <a:r>
              <a:rPr lang="es-ES" sz="1800" dirty="0"/>
              <a:t>Garantizar que las voces y las experiencias de las personas con discapacidad psicosocial y sus familiares/cuidadores se escuchan.</a:t>
            </a:r>
          </a:p>
          <a:p>
            <a:pPr algn="just">
              <a:spcAft>
                <a:spcPts val="0"/>
              </a:spcAft>
            </a:pPr>
            <a:r>
              <a:rPr lang="es-ES" sz="1800" dirty="0"/>
              <a:t>Promover una cultura del aprendizaje y la evaluación mediante todo este trabajo, a fin de poder demostrar su eficacia. </a:t>
            </a:r>
            <a:endParaRPr lang="en-US" sz="1800" dirty="0"/>
          </a:p>
        </p:txBody>
      </p:sp>
    </p:spTree>
    <p:extLst>
      <p:ext uri="{BB962C8B-B14F-4D97-AF65-F5344CB8AC3E}">
        <p14:creationId xmlns:p14="http://schemas.microsoft.com/office/powerpoint/2010/main" val="220422840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9D4E55-59A0-D14E-A47B-A89974844357}"/>
              </a:ext>
            </a:extLst>
          </p:cNvPr>
          <p:cNvSpPr>
            <a:spLocks noGrp="1"/>
          </p:cNvSpPr>
          <p:nvPr>
            <p:ph type="body" sz="quarter" idx="13"/>
          </p:nvPr>
        </p:nvSpPr>
        <p:spPr>
          <a:xfrm>
            <a:off x="507207" y="723094"/>
            <a:ext cx="11174400" cy="360000"/>
          </a:xfrm>
        </p:spPr>
        <p:txBody>
          <a:bodyPr/>
          <a:lstStyle/>
          <a:p>
            <a:r>
              <a:rPr lang="es-ES" dirty="0"/>
              <a:t>Ejemplo de supervisión y evaluación</a:t>
            </a:r>
            <a:endParaRPr lang="en-US" dirty="0"/>
          </a:p>
        </p:txBody>
      </p:sp>
      <p:sp>
        <p:nvSpPr>
          <p:cNvPr id="2" name="Title 1">
            <a:extLst>
              <a:ext uri="{FF2B5EF4-FFF2-40B4-BE49-F238E27FC236}">
                <a16:creationId xmlns:a16="http://schemas.microsoft.com/office/drawing/2014/main" id="{1658BC3C-C1A4-4A08-99ED-7FED6A11B2EC}"/>
              </a:ext>
            </a:extLst>
          </p:cNvPr>
          <p:cNvSpPr>
            <a:spLocks noGrp="1"/>
          </p:cNvSpPr>
          <p:nvPr>
            <p:ph type="title"/>
          </p:nvPr>
        </p:nvSpPr>
        <p:spPr>
          <a:xfrm>
            <a:off x="507206" y="221932"/>
            <a:ext cx="9792000" cy="432000"/>
          </a:xfrm>
        </p:spPr>
        <p:txBody>
          <a:bodyPr/>
          <a:lstStyle/>
          <a:p>
            <a:pPr lvl="0"/>
            <a:r>
              <a:rPr lang="en-US" dirty="0" err="1"/>
              <a:t>Folleto</a:t>
            </a:r>
            <a:r>
              <a:rPr lang="en-US" dirty="0"/>
              <a:t> 15</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58240"/>
            <a:ext cx="10990727" cy="4998720"/>
          </a:xfrm>
          <a:solidFill>
            <a:srgbClr val="D2EFFC"/>
          </a:solidFill>
        </p:spPr>
        <p:txBody>
          <a:bodyPr/>
          <a:lstStyle/>
          <a:p>
            <a:pPr marL="0" indent="0" algn="just">
              <a:spcAft>
                <a:spcPts val="0"/>
              </a:spcAft>
              <a:buNone/>
            </a:pPr>
            <a:r>
              <a:rPr lang="es-ES" sz="1700" dirty="0"/>
              <a:t>La evaluación de la campaña tenía cinco objetivos: </a:t>
            </a:r>
          </a:p>
          <a:p>
            <a:pPr marL="0" indent="0" algn="just">
              <a:spcAft>
                <a:spcPts val="0"/>
              </a:spcAft>
              <a:buNone/>
            </a:pPr>
            <a:endParaRPr lang="es-ES" sz="1700" dirty="0"/>
          </a:p>
          <a:p>
            <a:pPr algn="just">
              <a:spcAft>
                <a:spcPts val="0"/>
              </a:spcAft>
            </a:pPr>
            <a:r>
              <a:rPr lang="es-ES" sz="1700" dirty="0"/>
              <a:t>Examinar cómo se estableció, financió y desarrolló la campaña, incluyendo cómo se eligieron sus actividades y qué factores afectaron al desarrollo en curso y el enfoque de las actividades con el paso del tiempo. </a:t>
            </a:r>
          </a:p>
          <a:p>
            <a:pPr algn="just">
              <a:spcAft>
                <a:spcPts val="0"/>
              </a:spcAft>
            </a:pPr>
            <a:r>
              <a:rPr lang="es-ES" sz="1700" dirty="0"/>
              <a:t>Evaluar la eficacia de la campaña en su capacidad de llegar al público objetivo, concienciar sobre la estigmatización y la discriminación, y cambiar las actitudes respecto a las personas con discapacidad psicosocial. </a:t>
            </a:r>
          </a:p>
          <a:p>
            <a:pPr algn="just">
              <a:spcAft>
                <a:spcPts val="0"/>
              </a:spcAft>
            </a:pPr>
            <a:r>
              <a:rPr lang="es-ES" sz="1700" dirty="0"/>
              <a:t>Evaluar si la práctica de los profesionales de los medios de comunicación ha cambiado, y de qué manera, en relación con la información sobre cuestiones de salud mental desde el lanzamiento de la campaña «</a:t>
            </a:r>
            <a:r>
              <a:rPr lang="es-ES" sz="1700" dirty="0" err="1"/>
              <a:t>See</a:t>
            </a:r>
            <a:r>
              <a:rPr lang="es-ES" sz="1700" dirty="0"/>
              <a:t> me». </a:t>
            </a:r>
          </a:p>
          <a:p>
            <a:pPr algn="just">
              <a:spcAft>
                <a:spcPts val="0"/>
              </a:spcAft>
            </a:pPr>
            <a:r>
              <a:rPr lang="es-ES" sz="1700" dirty="0"/>
              <a:t>Explorar las experiencias de los voluntarios de los medios de «</a:t>
            </a:r>
            <a:r>
              <a:rPr lang="es-ES" sz="1700" dirty="0" err="1"/>
              <a:t>See</a:t>
            </a:r>
            <a:r>
              <a:rPr lang="es-ES" sz="1700" dirty="0"/>
              <a:t> me» en relación con su implicación en la campaña. </a:t>
            </a:r>
          </a:p>
          <a:p>
            <a:pPr algn="just">
              <a:spcAft>
                <a:spcPts val="0"/>
              </a:spcAft>
            </a:pPr>
            <a:r>
              <a:rPr lang="es-ES" sz="1700" dirty="0"/>
              <a:t>Determinar y analizar, mediante consultas con las principales partes implicadas, cómo podía llevarse a cabo la tarea de luchar contra la estigmatización y la discriminación en Escocia, incluyendo cuáles deberían ser los objetivos y las actividades clave, y los lugares donde esta tarea podría llevarse a cabo.</a:t>
            </a:r>
          </a:p>
          <a:p>
            <a:pPr algn="just">
              <a:spcAft>
                <a:spcPts val="0"/>
              </a:spcAft>
            </a:pPr>
            <a:endParaRPr lang="es-ES" sz="1700" dirty="0"/>
          </a:p>
          <a:p>
            <a:pPr marL="0" indent="0" algn="just">
              <a:spcAft>
                <a:spcPts val="0"/>
              </a:spcAft>
              <a:buNone/>
            </a:pPr>
            <a:r>
              <a:rPr lang="es-ES" sz="1700" dirty="0"/>
              <a:t>Para satisfacer estos objetivos y finalidades, la evaluación usó principalmente métodos cualitativos, entre los que figuraban análisis documentales, entrevistas cara a cara y telefónicas, talleres y encuestas. Los participantes representaban un amplio espectro de partes implicadas potenciales y reales que incluía a personas con discapacidad psicosocial y sus familiares y/o cuidadores, representantes gubernamentales, profesionales de los medios de comunicación, organizaciones de voluntarios, y otras organizaciones y organismos que pueden ayudar a abordar la estigmatización y la discriminación que sufren las personas con discapacidad psicosocial. Para más información, véase: </a:t>
            </a:r>
            <a:r>
              <a:rPr lang="es-ES" sz="1700" dirty="0">
                <a:hlinkClick r:id="rId3"/>
              </a:rPr>
              <a:t>https://www.seemescotland.org/</a:t>
            </a:r>
            <a:endParaRPr lang="es-ES" sz="1700" dirty="0"/>
          </a:p>
          <a:p>
            <a:pPr marL="0" indent="0" algn="just">
              <a:spcAft>
                <a:spcPts val="0"/>
              </a:spcAft>
              <a:buNone/>
            </a:pPr>
            <a:r>
              <a:rPr lang="es-ES" sz="1700" dirty="0"/>
              <a:t>.</a:t>
            </a:r>
            <a:endParaRPr lang="en-US" sz="1700" dirty="0"/>
          </a:p>
        </p:txBody>
      </p:sp>
    </p:spTree>
    <p:extLst>
      <p:ext uri="{BB962C8B-B14F-4D97-AF65-F5344CB8AC3E}">
        <p14:creationId xmlns:p14="http://schemas.microsoft.com/office/powerpoint/2010/main" val="12665343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124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p:txBody>
          <a:bodyPr/>
          <a:lstStyle/>
          <a:p>
            <a:r>
              <a:rPr lang="en-US" dirty="0" err="1"/>
              <a:t>Reconocimientos</a:t>
            </a:r>
            <a:endParaRPr lang="en-US" dirty="0"/>
          </a:p>
        </p:txBody>
      </p:sp>
    </p:spTree>
    <p:extLst>
      <p:ext uri="{BB962C8B-B14F-4D97-AF65-F5344CB8AC3E}">
        <p14:creationId xmlns:p14="http://schemas.microsoft.com/office/powerpoint/2010/main" val="3471903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A6F8DCF-C9F5-D345-BCB9-EFE6B30FBBC5}"/>
              </a:ext>
            </a:extLst>
          </p:cNvPr>
          <p:cNvSpPr>
            <a:spLocks noGrp="1"/>
          </p:cNvSpPr>
          <p:nvPr>
            <p:ph type="body" sz="quarter" idx="13"/>
          </p:nvPr>
        </p:nvSpPr>
        <p:spPr/>
        <p:txBody>
          <a:bodyPr/>
          <a:lstStyle/>
          <a:p>
            <a:r>
              <a:rPr lang="es-ES" dirty="0"/>
              <a:t>Definición del tema prioritario defendido </a:t>
            </a:r>
            <a:endParaRPr lang="x-none">
              <a:solidFill>
                <a:srgbClr val="0070C0"/>
              </a:solidFill>
              <a:latin typeface="Century Gothic" panose="020B0502020202020204" pitchFamily="34" charset="0"/>
              <a:ea typeface="SimSun" panose="02010600030101010101" pitchFamily="2" charset="-122"/>
              <a:cs typeface="Calibri" panose="020F0502020204030204" pitchFamily="34" charset="0"/>
            </a:endParaRPr>
          </a:p>
        </p:txBody>
      </p:sp>
      <p:sp>
        <p:nvSpPr>
          <p:cNvPr id="3" name="Content Placeholder 2">
            <a:extLst>
              <a:ext uri="{FF2B5EF4-FFF2-40B4-BE49-F238E27FC236}">
                <a16:creationId xmlns:a16="http://schemas.microsoft.com/office/drawing/2014/main" id="{AF35B76C-4EFE-4520-AEAD-D6CCB96902D0}"/>
              </a:ext>
            </a:extLst>
          </p:cNvPr>
          <p:cNvSpPr>
            <a:spLocks noGrp="1"/>
          </p:cNvSpPr>
          <p:nvPr>
            <p:ph sz="quarter" idx="14"/>
          </p:nvPr>
        </p:nvSpPr>
        <p:spPr>
          <a:xfrm>
            <a:off x="589280" y="1411386"/>
            <a:ext cx="11013440" cy="4196934"/>
          </a:xfrm>
          <a:solidFill>
            <a:srgbClr val="D2EFFC"/>
          </a:solidFill>
        </p:spPr>
        <p:txBody>
          <a:bodyPr>
            <a:noAutofit/>
          </a:bodyPr>
          <a:lstStyle/>
          <a:p>
            <a:pPr marL="0" indent="0">
              <a:spcAft>
                <a:spcPts val="400"/>
              </a:spcAft>
              <a:buNone/>
            </a:pPr>
            <a:r>
              <a:rPr lang="es-ES" sz="1700" b="1" dirty="0"/>
              <a:t>Lluvia de ideas</a:t>
            </a:r>
          </a:p>
          <a:p>
            <a:pPr marL="0" indent="0">
              <a:spcAft>
                <a:spcPts val="400"/>
              </a:spcAft>
              <a:buNone/>
            </a:pPr>
            <a:r>
              <a:rPr lang="es-ES" sz="1700" dirty="0"/>
              <a:t>La lluvia de ideas puede ser una buena manera de identificar muchos de los temas que la campaña puede querer abordar</a:t>
            </a:r>
            <a:r>
              <a:rPr lang="en-GB" sz="1700" dirty="0"/>
              <a:t>. </a:t>
            </a:r>
          </a:p>
          <a:p>
            <a:pPr>
              <a:spcAft>
                <a:spcPts val="400"/>
              </a:spcAft>
            </a:pPr>
            <a:r>
              <a:rPr lang="es-ES" sz="1700" dirty="0"/>
              <a:t>Es un proceso consistente en generar tantas ideas como sea posible relacionadas dentro de un marco temporal concreto</a:t>
            </a:r>
            <a:r>
              <a:rPr lang="en-GB" sz="1700" dirty="0"/>
              <a:t>. </a:t>
            </a:r>
          </a:p>
          <a:p>
            <a:pPr>
              <a:spcAft>
                <a:spcPts val="400"/>
              </a:spcAft>
            </a:pPr>
            <a:r>
              <a:rPr lang="es-ES" sz="1700" dirty="0"/>
              <a:t>Puede destacar una serie de hechos relacionados con una situación concreta, una lista de problemas o un abanico de soluciones</a:t>
            </a:r>
            <a:r>
              <a:rPr lang="en-GB" sz="1700" dirty="0"/>
              <a:t>. </a:t>
            </a:r>
          </a:p>
          <a:p>
            <a:pPr>
              <a:spcAft>
                <a:spcPts val="400"/>
              </a:spcAft>
            </a:pPr>
            <a:r>
              <a:rPr lang="es-ES" sz="1700" dirty="0"/>
              <a:t>Estas ideas deben sustanciarse con búsqueda y análisis</a:t>
            </a:r>
            <a:r>
              <a:rPr lang="en-GB" sz="1700" dirty="0"/>
              <a:t>. </a:t>
            </a:r>
          </a:p>
          <a:p>
            <a:pPr>
              <a:spcAft>
                <a:spcPts val="400"/>
              </a:spcAft>
            </a:pPr>
            <a:r>
              <a:rPr lang="es-ES" sz="1700" dirty="0"/>
              <a:t>Las ventajas de la lluvia de ideas incluyen</a:t>
            </a:r>
            <a:r>
              <a:rPr lang="en-GB" sz="1700" dirty="0"/>
              <a:t>:</a:t>
            </a:r>
            <a:endParaRPr lang="x-none" sz="1700" dirty="0"/>
          </a:p>
          <a:p>
            <a:pPr lvl="3">
              <a:spcAft>
                <a:spcPts val="400"/>
              </a:spcAft>
            </a:pPr>
            <a:r>
              <a:rPr lang="es-ES" sz="1700" dirty="0"/>
              <a:t>La rápida generación de muchas ideas o hechos</a:t>
            </a:r>
            <a:r>
              <a:rPr lang="en-US" sz="1700" dirty="0"/>
              <a:t>;</a:t>
            </a:r>
            <a:endParaRPr lang="x-none" sz="1700" dirty="0"/>
          </a:p>
          <a:p>
            <a:pPr lvl="3">
              <a:spcAft>
                <a:spcPts val="400"/>
              </a:spcAft>
            </a:pPr>
            <a:r>
              <a:rPr lang="es-ES" sz="1700" dirty="0"/>
              <a:t>Mencionar ideas y hechos sin pensar, incluso si entran en conflicto</a:t>
            </a:r>
            <a:r>
              <a:rPr lang="en-US" sz="1700" dirty="0"/>
              <a:t>; </a:t>
            </a:r>
            <a:endParaRPr lang="x-none" sz="1700" dirty="0"/>
          </a:p>
          <a:p>
            <a:pPr lvl="3">
              <a:spcAft>
                <a:spcPts val="400"/>
              </a:spcAft>
            </a:pPr>
            <a:r>
              <a:rPr lang="es-ES" sz="1700" dirty="0"/>
              <a:t>Las ideas y las opiniones de las personas van convergiendo, sin exclusión, y se va generando consenso</a:t>
            </a:r>
            <a:r>
              <a:rPr lang="en-US" sz="1700" dirty="0"/>
              <a:t>;</a:t>
            </a:r>
            <a:endParaRPr lang="x-none" sz="1700" dirty="0"/>
          </a:p>
          <a:p>
            <a:pPr lvl="3">
              <a:spcAft>
                <a:spcPts val="400"/>
              </a:spcAft>
            </a:pPr>
            <a:r>
              <a:rPr lang="es-ES" sz="1700" dirty="0"/>
              <a:t>El tiempo se utiliza de manera eficiente</a:t>
            </a:r>
            <a:r>
              <a:rPr lang="en-US" sz="1700" dirty="0"/>
              <a:t>. </a:t>
            </a:r>
            <a:endParaRPr lang="x-none" sz="1700" dirty="0"/>
          </a:p>
          <a:p>
            <a:pPr>
              <a:spcAft>
                <a:spcPts val="400"/>
              </a:spcAft>
            </a:pPr>
            <a:r>
              <a:rPr lang="es-ES" sz="1700" dirty="0"/>
              <a:t>Hay que priorizar para identificar el tema clave que servirá de foco de la campaña. Una manera de hacerlo es estableciendo un orden de preferencias.</a:t>
            </a:r>
            <a:endParaRPr lang="x-none" sz="1700" dirty="0"/>
          </a:p>
        </p:txBody>
      </p:sp>
      <p:sp>
        <p:nvSpPr>
          <p:cNvPr id="2" name="Title 1">
            <a:extLst>
              <a:ext uri="{FF2B5EF4-FFF2-40B4-BE49-F238E27FC236}">
                <a16:creationId xmlns:a16="http://schemas.microsoft.com/office/drawing/2014/main" id="{F8DC0E11-90F4-4303-8B70-FAEA6668CEEF}"/>
              </a:ext>
            </a:extLst>
          </p:cNvPr>
          <p:cNvSpPr>
            <a:spLocks noGrp="1"/>
          </p:cNvSpPr>
          <p:nvPr>
            <p:ph type="title"/>
          </p:nvPr>
        </p:nvSpPr>
        <p:spPr/>
        <p:txBody>
          <a:bodyPr/>
          <a:lstStyle/>
          <a:p>
            <a:r>
              <a:rPr lang="es-ES" dirty="0"/>
              <a:t>2. Llevar a cabo una campaña de sensibilización </a:t>
            </a:r>
            <a:r>
              <a:rPr lang="en-US" dirty="0"/>
              <a:t>- 2</a:t>
            </a:r>
            <a:endParaRPr lang="x-none" dirty="0"/>
          </a:p>
        </p:txBody>
      </p:sp>
    </p:spTree>
    <p:extLst>
      <p:ext uri="{BB962C8B-B14F-4D97-AF65-F5344CB8AC3E}">
        <p14:creationId xmlns:p14="http://schemas.microsoft.com/office/powerpoint/2010/main" val="4983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70696A0-91F4-B046-80B3-C5D04739890C}"/>
              </a:ext>
            </a:extLst>
          </p:cNvPr>
          <p:cNvSpPr>
            <a:spLocks noGrp="1"/>
          </p:cNvSpPr>
          <p:nvPr>
            <p:ph type="body" sz="quarter" idx="13"/>
          </p:nvPr>
        </p:nvSpPr>
        <p:spPr/>
        <p:txBody>
          <a:bodyPr/>
          <a:lstStyle/>
          <a:p>
            <a:r>
              <a:rPr lang="es-ES" dirty="0"/>
              <a:t>Definición del tema prioritario defendido </a:t>
            </a:r>
            <a:endParaRPr lang="x-none">
              <a:solidFill>
                <a:srgbClr val="0070C0"/>
              </a:solidFill>
              <a:latin typeface="Century Gothic" panose="020B0502020202020204" pitchFamily="34" charset="0"/>
              <a:ea typeface="SimSun" panose="02010600030101010101" pitchFamily="2" charset="-122"/>
              <a:cs typeface="Calibri" panose="020F0502020204030204" pitchFamily="34" charset="0"/>
            </a:endParaRPr>
          </a:p>
        </p:txBody>
      </p:sp>
      <p:sp>
        <p:nvSpPr>
          <p:cNvPr id="3" name="Content Placeholder 2">
            <a:extLst>
              <a:ext uri="{FF2B5EF4-FFF2-40B4-BE49-F238E27FC236}">
                <a16:creationId xmlns:a16="http://schemas.microsoft.com/office/drawing/2014/main" id="{BABFA22F-7B12-4AD0-84D6-875A4D7A7845}"/>
              </a:ext>
            </a:extLst>
          </p:cNvPr>
          <p:cNvSpPr>
            <a:spLocks noGrp="1"/>
          </p:cNvSpPr>
          <p:nvPr>
            <p:ph sz="quarter" idx="14"/>
          </p:nvPr>
        </p:nvSpPr>
        <p:spPr>
          <a:xfrm>
            <a:off x="507195" y="1511188"/>
            <a:ext cx="11174412" cy="3421759"/>
          </a:xfrm>
          <a:solidFill>
            <a:srgbClr val="D2EFFC"/>
          </a:solidFill>
        </p:spPr>
        <p:txBody>
          <a:bodyPr/>
          <a:lstStyle/>
          <a:p>
            <a:pPr marL="0" indent="0" algn="just">
              <a:buNone/>
            </a:pPr>
            <a:r>
              <a:rPr lang="en-US" b="1" dirty="0" err="1"/>
              <a:t>Orden</a:t>
            </a:r>
            <a:r>
              <a:rPr lang="en-US" b="1" dirty="0"/>
              <a:t> de </a:t>
            </a:r>
            <a:r>
              <a:rPr lang="en-US" b="1" dirty="0" err="1"/>
              <a:t>preferencias</a:t>
            </a:r>
            <a:endParaRPr lang="en-US" b="1" dirty="0"/>
          </a:p>
          <a:p>
            <a:pPr algn="just"/>
            <a:r>
              <a:rPr lang="es-ES" dirty="0"/>
              <a:t>Método rápido para priorizar diferentes opciones</a:t>
            </a:r>
            <a:r>
              <a:rPr lang="en-US" dirty="0"/>
              <a:t>. </a:t>
            </a:r>
          </a:p>
          <a:p>
            <a:pPr algn="just"/>
            <a:r>
              <a:rPr lang="es-ES" dirty="0"/>
              <a:t>Se puede utilizar para generar consenso sobre diferentes opciones</a:t>
            </a:r>
            <a:r>
              <a:rPr lang="en-US" dirty="0"/>
              <a:t>. </a:t>
            </a:r>
          </a:p>
          <a:p>
            <a:pPr algn="just"/>
            <a:r>
              <a:rPr lang="es-ES" dirty="0"/>
              <a:t>Puede ayudar a las personas a entender mejor las prioridades o percepciones</a:t>
            </a:r>
            <a:r>
              <a:rPr lang="en-US" dirty="0"/>
              <a:t>. </a:t>
            </a:r>
          </a:p>
          <a:p>
            <a:pPr algn="just"/>
            <a:r>
              <a:rPr lang="es-ES" dirty="0"/>
              <a:t>Genera una lista de temas opcionales que luego se deberán ordenar por preferencias</a:t>
            </a:r>
            <a:r>
              <a:rPr lang="en-US" dirty="0"/>
              <a:t>. </a:t>
            </a:r>
          </a:p>
          <a:p>
            <a:pPr algn="just"/>
            <a:r>
              <a:rPr lang="es-ES" dirty="0"/>
              <a:t>Recuento de los votos y se pueden debatir los motivos de las preferencias de cada uno para decidir qué tema prioritario se abordará a través de la campaña</a:t>
            </a:r>
            <a:r>
              <a:rPr lang="en-US" dirty="0"/>
              <a:t>.</a:t>
            </a:r>
          </a:p>
        </p:txBody>
      </p:sp>
      <p:sp>
        <p:nvSpPr>
          <p:cNvPr id="2" name="Title 1">
            <a:extLst>
              <a:ext uri="{FF2B5EF4-FFF2-40B4-BE49-F238E27FC236}">
                <a16:creationId xmlns:a16="http://schemas.microsoft.com/office/drawing/2014/main" id="{EA17090A-5DD5-412F-8C87-0F845FB9F26E}"/>
              </a:ext>
            </a:extLst>
          </p:cNvPr>
          <p:cNvSpPr>
            <a:spLocks noGrp="1"/>
          </p:cNvSpPr>
          <p:nvPr>
            <p:ph type="title"/>
          </p:nvPr>
        </p:nvSpPr>
        <p:spPr/>
        <p:txBody>
          <a:bodyPr/>
          <a:lstStyle/>
          <a:p>
            <a:r>
              <a:rPr lang="es-ES" dirty="0"/>
              <a:t>2. Llevar a cabo una campaña de sensibilización </a:t>
            </a:r>
            <a:r>
              <a:rPr lang="en-US" dirty="0"/>
              <a:t>- 3</a:t>
            </a:r>
            <a:endParaRPr lang="x-none" dirty="0"/>
          </a:p>
        </p:txBody>
      </p:sp>
    </p:spTree>
    <p:extLst>
      <p:ext uri="{BB962C8B-B14F-4D97-AF65-F5344CB8AC3E}">
        <p14:creationId xmlns:p14="http://schemas.microsoft.com/office/powerpoint/2010/main" val="335687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89B666-8969-4E4E-A21E-893D3B144008}"/>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2: </a:t>
            </a:r>
          </a:p>
          <a:p>
            <a:r>
              <a:rPr lang="es-ES" dirty="0"/>
              <a:t>Ejemplos de temas prioritarios </a:t>
            </a:r>
            <a:endParaRPr lang="x-none" dirty="0"/>
          </a:p>
        </p:txBody>
      </p:sp>
      <p:sp>
        <p:nvSpPr>
          <p:cNvPr id="2" name="Title 1">
            <a:extLst>
              <a:ext uri="{FF2B5EF4-FFF2-40B4-BE49-F238E27FC236}">
                <a16:creationId xmlns:a16="http://schemas.microsoft.com/office/drawing/2014/main" id="{58E58507-AFA3-4E07-9579-0EBAA677CD48}"/>
              </a:ext>
            </a:extLst>
          </p:cNvPr>
          <p:cNvSpPr>
            <a:spLocks noGrp="1"/>
          </p:cNvSpPr>
          <p:nvPr>
            <p:ph type="title"/>
          </p:nvPr>
        </p:nvSpPr>
        <p:spPr/>
        <p:txBody>
          <a:bodyPr/>
          <a:lstStyle/>
          <a:p>
            <a:r>
              <a:rPr lang="es-ES" dirty="0"/>
              <a:t>2. Llevar a cabo una campaña de sensibilización </a:t>
            </a:r>
            <a:r>
              <a:rPr lang="en-US" dirty="0"/>
              <a:t>- 4</a:t>
            </a:r>
            <a:endParaRPr lang="x-none" dirty="0"/>
          </a:p>
        </p:txBody>
      </p:sp>
    </p:spTree>
    <p:extLst>
      <p:ext uri="{BB962C8B-B14F-4D97-AF65-F5344CB8AC3E}">
        <p14:creationId xmlns:p14="http://schemas.microsoft.com/office/powerpoint/2010/main" val="1539896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B0F158-8813-2A4C-942E-68EEED783F6F}"/>
              </a:ext>
            </a:extLst>
          </p:cNvPr>
          <p:cNvSpPr>
            <a:spLocks noGrp="1"/>
          </p:cNvSpPr>
          <p:nvPr>
            <p:ph type="body" sz="quarter" idx="13"/>
          </p:nvPr>
        </p:nvSpPr>
        <p:spPr/>
        <p:txBody>
          <a:bodyPr/>
          <a:lstStyle/>
          <a:p>
            <a:r>
              <a:rPr lang="en-US" dirty="0" err="1"/>
              <a:t>Construir</a:t>
            </a:r>
            <a:r>
              <a:rPr lang="en-US" dirty="0"/>
              <a:t> </a:t>
            </a:r>
            <a:r>
              <a:rPr lang="en-US" dirty="0" err="1"/>
              <a:t>relaciones</a:t>
            </a:r>
            <a:r>
              <a:rPr lang="en-US" dirty="0"/>
              <a:t> y </a:t>
            </a:r>
            <a:r>
              <a:rPr lang="en-US" dirty="0" err="1"/>
              <a:t>asociaciones</a:t>
            </a:r>
            <a:endParaRPr lang="en-US" dirty="0"/>
          </a:p>
        </p:txBody>
      </p:sp>
      <p:sp>
        <p:nvSpPr>
          <p:cNvPr id="3" name="Content Placeholder 2">
            <a:extLst>
              <a:ext uri="{FF2B5EF4-FFF2-40B4-BE49-F238E27FC236}">
                <a16:creationId xmlns:a16="http://schemas.microsoft.com/office/drawing/2014/main" id="{C7C7DBF2-741E-4DDC-91FC-75B2247887A1}"/>
              </a:ext>
            </a:extLst>
          </p:cNvPr>
          <p:cNvSpPr>
            <a:spLocks noGrp="1"/>
          </p:cNvSpPr>
          <p:nvPr>
            <p:ph sz="quarter" idx="14"/>
          </p:nvPr>
        </p:nvSpPr>
        <p:spPr/>
        <p:txBody>
          <a:bodyPr/>
          <a:lstStyle/>
          <a:p>
            <a:pPr algn="just"/>
            <a:r>
              <a:rPr lang="es-ES" dirty="0"/>
              <a:t>Construir relaciones y asociaciones con otras personas y grupos requiere una inversión de tiempo y esfuerzos</a:t>
            </a:r>
            <a:r>
              <a:rPr lang="en-US" dirty="0"/>
              <a:t>. </a:t>
            </a:r>
          </a:p>
          <a:p>
            <a:pPr algn="just"/>
            <a:r>
              <a:rPr lang="es-ES" dirty="0"/>
              <a:t>Muchos grupos de defensa consideran que este es el aspecto más difícil de su trabajo, pero también el más gratificante</a:t>
            </a:r>
            <a:r>
              <a:rPr lang="en-US" dirty="0"/>
              <a:t>.</a:t>
            </a:r>
          </a:p>
          <a:p>
            <a:pPr algn="just"/>
            <a:r>
              <a:rPr lang="es-ES" dirty="0"/>
              <a:t>El desarrollo de alianzas y asociaciones debería comenzar en las fases iniciales de una campaña</a:t>
            </a:r>
            <a:r>
              <a:rPr lang="en-US" dirty="0"/>
              <a:t>. </a:t>
            </a:r>
          </a:p>
          <a:p>
            <a:pPr algn="just"/>
            <a:r>
              <a:rPr lang="es-ES" dirty="0"/>
              <a:t>En este punto inicial de la planificación resulta útil realizar una reunión de todas las partes implicadas para generar consenso</a:t>
            </a:r>
            <a:r>
              <a:rPr lang="en-US" dirty="0"/>
              <a:t>.</a:t>
            </a:r>
          </a:p>
        </p:txBody>
      </p:sp>
      <p:sp>
        <p:nvSpPr>
          <p:cNvPr id="2" name="Title 1">
            <a:extLst>
              <a:ext uri="{FF2B5EF4-FFF2-40B4-BE49-F238E27FC236}">
                <a16:creationId xmlns:a16="http://schemas.microsoft.com/office/drawing/2014/main" id="{05560377-F27E-472E-960B-2D56323C7D01}"/>
              </a:ext>
            </a:extLst>
          </p:cNvPr>
          <p:cNvSpPr>
            <a:spLocks noGrp="1"/>
          </p:cNvSpPr>
          <p:nvPr>
            <p:ph type="title"/>
          </p:nvPr>
        </p:nvSpPr>
        <p:spPr/>
        <p:txBody>
          <a:bodyPr/>
          <a:lstStyle/>
          <a:p>
            <a:r>
              <a:rPr lang="es-ES" dirty="0"/>
              <a:t>2. Llevar a cabo una campaña de sensibilización </a:t>
            </a:r>
            <a:r>
              <a:rPr lang="en-US" dirty="0"/>
              <a:t>- 5</a:t>
            </a:r>
            <a:endParaRPr lang="x-none" dirty="0"/>
          </a:p>
        </p:txBody>
      </p:sp>
    </p:spTree>
    <p:extLst>
      <p:ext uri="{BB962C8B-B14F-4D97-AF65-F5344CB8AC3E}">
        <p14:creationId xmlns:p14="http://schemas.microsoft.com/office/powerpoint/2010/main" val="418791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422E06-BDAA-234D-8BF0-3ABC2DBC3EC2}"/>
              </a:ext>
            </a:extLst>
          </p:cNvPr>
          <p:cNvSpPr>
            <a:spLocks noGrp="1"/>
          </p:cNvSpPr>
          <p:nvPr>
            <p:ph type="body" sz="quarter" idx="13"/>
          </p:nvPr>
        </p:nvSpPr>
        <p:spPr/>
        <p:txBody>
          <a:bodyPr/>
          <a:lstStyle/>
          <a:p>
            <a:r>
              <a:rPr lang="en-US" dirty="0" err="1"/>
              <a:t>Construir</a:t>
            </a:r>
            <a:r>
              <a:rPr lang="en-US" dirty="0"/>
              <a:t> </a:t>
            </a:r>
            <a:r>
              <a:rPr lang="en-US" dirty="0" err="1"/>
              <a:t>relaciones</a:t>
            </a:r>
            <a:r>
              <a:rPr lang="en-US" dirty="0"/>
              <a:t> y </a:t>
            </a:r>
            <a:r>
              <a:rPr lang="en-US" dirty="0" err="1"/>
              <a:t>asociaciones</a:t>
            </a:r>
            <a:endParaRPr lang="en-US" dirty="0"/>
          </a:p>
        </p:txBody>
      </p:sp>
      <p:sp>
        <p:nvSpPr>
          <p:cNvPr id="3" name="Content Placeholder 2">
            <a:extLst>
              <a:ext uri="{FF2B5EF4-FFF2-40B4-BE49-F238E27FC236}">
                <a16:creationId xmlns:a16="http://schemas.microsoft.com/office/drawing/2014/main" id="{8DDCC5F0-25D1-4AE1-A7B9-4D69E5EE3890}"/>
              </a:ext>
            </a:extLst>
          </p:cNvPr>
          <p:cNvSpPr>
            <a:spLocks noGrp="1"/>
          </p:cNvSpPr>
          <p:nvPr>
            <p:ph sz="quarter" idx="14"/>
          </p:nvPr>
        </p:nvSpPr>
        <p:spPr/>
        <p:txBody>
          <a:bodyPr/>
          <a:lstStyle/>
          <a:p>
            <a:pPr marL="0" indent="0" algn="just">
              <a:buNone/>
            </a:pPr>
            <a:r>
              <a:rPr lang="en-US" b="1" dirty="0" err="1"/>
              <a:t>Redes</a:t>
            </a:r>
            <a:endParaRPr lang="en-US" b="1" dirty="0"/>
          </a:p>
          <a:p>
            <a:pPr algn="just"/>
            <a:r>
              <a:rPr lang="es-ES" dirty="0"/>
              <a:t>Una red es un grupo de personas u organizaciones dispuestas a colaborar</a:t>
            </a:r>
            <a:r>
              <a:rPr lang="en-US" dirty="0"/>
              <a:t>. </a:t>
            </a:r>
          </a:p>
          <a:p>
            <a:pPr algn="just"/>
            <a:r>
              <a:rPr lang="es-ES" dirty="0"/>
              <a:t>Para que la red tenga éxito capacidad, sus integrantes deben compartir unos valores y estándares éticos comunes</a:t>
            </a:r>
            <a:r>
              <a:rPr lang="en-US" dirty="0"/>
              <a:t>. </a:t>
            </a:r>
          </a:p>
          <a:p>
            <a:pPr algn="just"/>
            <a:r>
              <a:rPr lang="es-ES" dirty="0"/>
              <a:t>La esencia informal y fluida de las redes hace que sean bastante fáciles de crear y mantener</a:t>
            </a:r>
            <a:r>
              <a:rPr lang="en-US" dirty="0"/>
              <a:t>. </a:t>
            </a:r>
          </a:p>
          <a:p>
            <a:pPr algn="just"/>
            <a:r>
              <a:rPr lang="es-ES" dirty="0"/>
              <a:t>La relación con cada persona de la red puede perfilarse en función de la metodología de trabajo que tenga cada uno</a:t>
            </a:r>
            <a:r>
              <a:rPr lang="en-US" dirty="0"/>
              <a:t>.</a:t>
            </a:r>
          </a:p>
        </p:txBody>
      </p:sp>
      <p:sp>
        <p:nvSpPr>
          <p:cNvPr id="2" name="Title 1">
            <a:extLst>
              <a:ext uri="{FF2B5EF4-FFF2-40B4-BE49-F238E27FC236}">
                <a16:creationId xmlns:a16="http://schemas.microsoft.com/office/drawing/2014/main" id="{FB9BC0FD-8C0D-4413-86D8-C47AB4419796}"/>
              </a:ext>
            </a:extLst>
          </p:cNvPr>
          <p:cNvSpPr>
            <a:spLocks noGrp="1"/>
          </p:cNvSpPr>
          <p:nvPr>
            <p:ph type="title"/>
          </p:nvPr>
        </p:nvSpPr>
        <p:spPr/>
        <p:txBody>
          <a:bodyPr/>
          <a:lstStyle/>
          <a:p>
            <a:r>
              <a:rPr lang="es-ES" dirty="0"/>
              <a:t>2. Llevar a cabo una campaña de sensibilización </a:t>
            </a:r>
            <a:r>
              <a:rPr lang="en-US" dirty="0"/>
              <a:t>- 6</a:t>
            </a:r>
            <a:endParaRPr lang="x-none" dirty="0"/>
          </a:p>
        </p:txBody>
      </p:sp>
    </p:spTree>
    <p:extLst>
      <p:ext uri="{BB962C8B-B14F-4D97-AF65-F5344CB8AC3E}">
        <p14:creationId xmlns:p14="http://schemas.microsoft.com/office/powerpoint/2010/main" val="151607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162564-D68E-1D4E-9514-6EE15416C1FE}"/>
              </a:ext>
            </a:extLst>
          </p:cNvPr>
          <p:cNvSpPr>
            <a:spLocks noGrp="1"/>
          </p:cNvSpPr>
          <p:nvPr>
            <p:ph type="body" sz="quarter" idx="13"/>
          </p:nvPr>
        </p:nvSpPr>
        <p:spPr/>
        <p:txBody>
          <a:bodyPr/>
          <a:lstStyle/>
          <a:p>
            <a:r>
              <a:rPr lang="en-US" dirty="0" err="1"/>
              <a:t>Construir</a:t>
            </a:r>
            <a:r>
              <a:rPr lang="en-US" dirty="0"/>
              <a:t> </a:t>
            </a:r>
            <a:r>
              <a:rPr lang="en-US" dirty="0" err="1"/>
              <a:t>relaciones</a:t>
            </a:r>
            <a:r>
              <a:rPr lang="en-US" dirty="0"/>
              <a:t> y </a:t>
            </a:r>
            <a:r>
              <a:rPr lang="en-US" dirty="0" err="1"/>
              <a:t>asociaciones</a:t>
            </a:r>
            <a:endParaRPr lang="en-US" dirty="0"/>
          </a:p>
        </p:txBody>
      </p:sp>
      <p:sp>
        <p:nvSpPr>
          <p:cNvPr id="3" name="Content Placeholder 2">
            <a:extLst>
              <a:ext uri="{FF2B5EF4-FFF2-40B4-BE49-F238E27FC236}">
                <a16:creationId xmlns:a16="http://schemas.microsoft.com/office/drawing/2014/main" id="{7C4F6165-6E57-4B3B-8D1E-DB325D02B4C0}"/>
              </a:ext>
            </a:extLst>
          </p:cNvPr>
          <p:cNvSpPr>
            <a:spLocks noGrp="1"/>
          </p:cNvSpPr>
          <p:nvPr>
            <p:ph sz="quarter" idx="14"/>
          </p:nvPr>
        </p:nvSpPr>
        <p:spPr>
          <a:xfrm>
            <a:off x="507195" y="1402080"/>
            <a:ext cx="11174412" cy="4897120"/>
          </a:xfrm>
        </p:spPr>
        <p:txBody>
          <a:bodyPr>
            <a:noAutofit/>
          </a:bodyPr>
          <a:lstStyle/>
          <a:p>
            <a:pPr marL="0" indent="0" algn="just">
              <a:buNone/>
            </a:pPr>
            <a:r>
              <a:rPr lang="en-US" sz="1800" b="1" dirty="0" err="1"/>
              <a:t>Coaliciones</a:t>
            </a:r>
            <a:endParaRPr lang="en-US" sz="1800" b="1" dirty="0"/>
          </a:p>
          <a:p>
            <a:pPr algn="just"/>
            <a:r>
              <a:rPr lang="es-ES" sz="1800" dirty="0"/>
              <a:t>Es un grupo de organizaciones con intereses comunes y una misión también común</a:t>
            </a:r>
            <a:r>
              <a:rPr lang="en-US" sz="1800" dirty="0"/>
              <a:t>.</a:t>
            </a:r>
          </a:p>
          <a:p>
            <a:pPr algn="just"/>
            <a:r>
              <a:rPr lang="es-ES" sz="1800" dirty="0"/>
              <a:t>Las coaliciones requieren mucho más trabajo que las redes, porque son más formales</a:t>
            </a:r>
            <a:r>
              <a:rPr lang="en-US" sz="1800" dirty="0"/>
              <a:t>. </a:t>
            </a:r>
          </a:p>
          <a:p>
            <a:pPr algn="just"/>
            <a:r>
              <a:rPr lang="es-ES" sz="1800" dirty="0"/>
              <a:t>Dado que los miembros de las organizaciones se juntan para defender un tema, los resultados pueden tener más impacto</a:t>
            </a:r>
            <a:r>
              <a:rPr lang="en-US" sz="1800" dirty="0"/>
              <a:t>. </a:t>
            </a:r>
          </a:p>
          <a:p>
            <a:pPr algn="just"/>
            <a:r>
              <a:rPr lang="es-ES" sz="1800" dirty="0"/>
              <a:t>La construcción de coaliciones debería aumentar, en lugar de reemplazar, las relaciones con las redes existentes</a:t>
            </a:r>
            <a:r>
              <a:rPr lang="en-US" sz="1800" dirty="0"/>
              <a:t>. </a:t>
            </a:r>
          </a:p>
          <a:p>
            <a:pPr algn="just"/>
            <a:r>
              <a:rPr lang="es-ES" sz="1800" dirty="0"/>
              <a:t>Algunos consejos para establecer relaciones fructíferas</a:t>
            </a:r>
            <a:r>
              <a:rPr lang="en-US" sz="1800" dirty="0"/>
              <a:t>: </a:t>
            </a:r>
          </a:p>
          <a:p>
            <a:pPr lvl="2" algn="just"/>
            <a:r>
              <a:rPr lang="es-ES" sz="1800" dirty="0"/>
              <a:t>Ofrecer ayuda en causas o temas que importen de verdad a las partes implicadas</a:t>
            </a:r>
            <a:r>
              <a:rPr lang="en-US" sz="1800" dirty="0"/>
              <a:t>.</a:t>
            </a:r>
          </a:p>
          <a:p>
            <a:pPr lvl="2" algn="just"/>
            <a:r>
              <a:rPr lang="es-ES" sz="1800" dirty="0"/>
              <a:t>Averiguar cómo el grupo de sensibilización puede ayudar a las partes implicadas a hacer su tarea.</a:t>
            </a:r>
          </a:p>
          <a:p>
            <a:pPr lvl="2" algn="just"/>
            <a:r>
              <a:rPr lang="es-ES" sz="1800" dirty="0"/>
              <a:t>Ser una fuente de información fiable y creíble.</a:t>
            </a:r>
          </a:p>
          <a:p>
            <a:pPr lvl="2" algn="just"/>
            <a:r>
              <a:rPr lang="es-ES" sz="1800" dirty="0"/>
              <a:t>Ser sociable y generar amistades.</a:t>
            </a:r>
            <a:endParaRPr lang="en-US" sz="1800" dirty="0"/>
          </a:p>
          <a:p>
            <a:pPr lvl="2" algn="just"/>
            <a:r>
              <a:rPr lang="es-ES" sz="1800" dirty="0"/>
              <a:t>Mantener un contacto regular y ser paciente</a:t>
            </a:r>
            <a:r>
              <a:rPr lang="en-US" sz="1800" dirty="0"/>
              <a:t>.</a:t>
            </a:r>
          </a:p>
          <a:p>
            <a:pPr algn="just"/>
            <a:endParaRPr lang="x-none" sz="1800" dirty="0"/>
          </a:p>
        </p:txBody>
      </p:sp>
      <p:sp>
        <p:nvSpPr>
          <p:cNvPr id="2" name="Title 1">
            <a:extLst>
              <a:ext uri="{FF2B5EF4-FFF2-40B4-BE49-F238E27FC236}">
                <a16:creationId xmlns:a16="http://schemas.microsoft.com/office/drawing/2014/main" id="{E9B83DB4-B4FA-466F-92DF-7790D9D809A8}"/>
              </a:ext>
            </a:extLst>
          </p:cNvPr>
          <p:cNvSpPr>
            <a:spLocks noGrp="1"/>
          </p:cNvSpPr>
          <p:nvPr>
            <p:ph type="title"/>
          </p:nvPr>
        </p:nvSpPr>
        <p:spPr/>
        <p:txBody>
          <a:bodyPr/>
          <a:lstStyle/>
          <a:p>
            <a:r>
              <a:rPr lang="es-ES" dirty="0"/>
              <a:t>2. Llevar a cabo una campaña de sensibilización </a:t>
            </a:r>
            <a:r>
              <a:rPr lang="en-US" dirty="0"/>
              <a:t>- 7</a:t>
            </a:r>
            <a:endParaRPr lang="x-none" dirty="0"/>
          </a:p>
        </p:txBody>
      </p:sp>
    </p:spTree>
    <p:extLst>
      <p:ext uri="{BB962C8B-B14F-4D97-AF65-F5344CB8AC3E}">
        <p14:creationId xmlns:p14="http://schemas.microsoft.com/office/powerpoint/2010/main" val="317869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F756BB6-FD99-0C4F-B16D-68A074B25762}"/>
              </a:ext>
            </a:extLst>
          </p:cNvPr>
          <p:cNvSpPr>
            <a:spLocks noGrp="1"/>
          </p:cNvSpPr>
          <p:nvPr>
            <p:ph type="body" sz="quarter" idx="13"/>
          </p:nvPr>
        </p:nvSpPr>
        <p:spPr/>
        <p:txBody>
          <a:bodyPr/>
          <a:lstStyle/>
          <a:p>
            <a:r>
              <a:rPr lang="es-ES" dirty="0"/>
              <a:t>Realización de un análisis situacional sobre el tema prioritario </a:t>
            </a:r>
            <a:endParaRPr lang="x-none"/>
          </a:p>
        </p:txBody>
      </p:sp>
      <p:sp>
        <p:nvSpPr>
          <p:cNvPr id="3" name="Content Placeholder 2">
            <a:extLst>
              <a:ext uri="{FF2B5EF4-FFF2-40B4-BE49-F238E27FC236}">
                <a16:creationId xmlns:a16="http://schemas.microsoft.com/office/drawing/2014/main" id="{D124B5F1-A383-4B29-B598-A58C085EE335}"/>
              </a:ext>
            </a:extLst>
          </p:cNvPr>
          <p:cNvSpPr>
            <a:spLocks noGrp="1"/>
          </p:cNvSpPr>
          <p:nvPr>
            <p:ph sz="quarter" idx="14"/>
          </p:nvPr>
        </p:nvSpPr>
        <p:spPr/>
        <p:txBody>
          <a:bodyPr>
            <a:normAutofit/>
          </a:bodyPr>
          <a:lstStyle/>
          <a:p>
            <a:pPr algn="just"/>
            <a:r>
              <a:rPr lang="es-ES" sz="2000" dirty="0"/>
              <a:t>Un análisis situacional es una evaluación de la situación actual en relación con el tema prioritario y es fundamental para diseñar y llevar a cabo campañas de defensa efectivas</a:t>
            </a:r>
            <a:r>
              <a:rPr lang="en-GB" sz="2000" dirty="0"/>
              <a:t>. </a:t>
            </a:r>
          </a:p>
          <a:p>
            <a:pPr algn="just"/>
            <a:r>
              <a:rPr lang="es-ES" sz="2000" dirty="0"/>
              <a:t>Los resultados de un análisis situacional ayudan a entender mejor los entornos interno y externo que tienen un impacto en el tema prioritario</a:t>
            </a:r>
            <a:r>
              <a:rPr lang="en-GB" sz="2000" dirty="0"/>
              <a:t>. </a:t>
            </a:r>
          </a:p>
          <a:p>
            <a:pPr algn="just"/>
            <a:r>
              <a:rPr lang="es-ES" sz="2000" dirty="0"/>
              <a:t>Se puede recurrir a un amplio abanico de actividades. Algunos ejemplos son:</a:t>
            </a:r>
            <a:endParaRPr lang="en-GB" sz="2000" dirty="0"/>
          </a:p>
          <a:p>
            <a:pPr lvl="2" algn="just"/>
            <a:r>
              <a:rPr lang="en-US" dirty="0" err="1"/>
              <a:t>Observación</a:t>
            </a:r>
            <a:r>
              <a:rPr lang="en-US" dirty="0"/>
              <a:t>;</a:t>
            </a:r>
            <a:endParaRPr lang="x-none" dirty="0"/>
          </a:p>
          <a:p>
            <a:pPr lvl="2" algn="just"/>
            <a:r>
              <a:rPr lang="en-US" dirty="0" err="1"/>
              <a:t>Encuestas</a:t>
            </a:r>
            <a:r>
              <a:rPr lang="en-US" dirty="0"/>
              <a:t>;</a:t>
            </a:r>
            <a:endParaRPr lang="x-none" dirty="0"/>
          </a:p>
          <a:p>
            <a:pPr lvl="2" algn="just"/>
            <a:r>
              <a:rPr lang="en-US" dirty="0" err="1"/>
              <a:t>Reuniones</a:t>
            </a:r>
            <a:r>
              <a:rPr lang="en-US" dirty="0"/>
              <a:t> de </a:t>
            </a:r>
            <a:r>
              <a:rPr lang="en-US" dirty="0" err="1"/>
              <a:t>grupo</a:t>
            </a:r>
            <a:r>
              <a:rPr lang="en-US" dirty="0"/>
              <a:t>;</a:t>
            </a:r>
            <a:endParaRPr lang="x-none" dirty="0"/>
          </a:p>
          <a:p>
            <a:pPr lvl="2" algn="just"/>
            <a:r>
              <a:rPr lang="en-US" dirty="0" err="1"/>
              <a:t>Entrevistas</a:t>
            </a:r>
            <a:r>
              <a:rPr lang="en-US" dirty="0"/>
              <a:t>;</a:t>
            </a:r>
            <a:endParaRPr lang="x-none" dirty="0"/>
          </a:p>
          <a:p>
            <a:pPr lvl="2" algn="just"/>
            <a:r>
              <a:rPr lang="en-US" dirty="0" err="1"/>
              <a:t>Revisión</a:t>
            </a:r>
            <a:r>
              <a:rPr lang="en-US" dirty="0"/>
              <a:t> de la </a:t>
            </a:r>
            <a:r>
              <a:rPr lang="en-US" dirty="0" err="1"/>
              <a:t>documentación</a:t>
            </a:r>
            <a:r>
              <a:rPr lang="en-US" dirty="0"/>
              <a:t>.</a:t>
            </a:r>
            <a:endParaRPr lang="x-none" dirty="0"/>
          </a:p>
        </p:txBody>
      </p:sp>
      <p:sp>
        <p:nvSpPr>
          <p:cNvPr id="2" name="Title 1">
            <a:extLst>
              <a:ext uri="{FF2B5EF4-FFF2-40B4-BE49-F238E27FC236}">
                <a16:creationId xmlns:a16="http://schemas.microsoft.com/office/drawing/2014/main" id="{D6BB7CD3-E658-4B79-BBC4-60EB6D58DC33}"/>
              </a:ext>
            </a:extLst>
          </p:cNvPr>
          <p:cNvSpPr>
            <a:spLocks noGrp="1"/>
          </p:cNvSpPr>
          <p:nvPr>
            <p:ph type="title"/>
          </p:nvPr>
        </p:nvSpPr>
        <p:spPr/>
        <p:txBody>
          <a:bodyPr/>
          <a:lstStyle/>
          <a:p>
            <a:r>
              <a:rPr lang="es-ES" dirty="0"/>
              <a:t>2. Llevar a cabo una campaña de sensibilización </a:t>
            </a:r>
            <a:r>
              <a:rPr lang="en-US" dirty="0"/>
              <a:t>- 8</a:t>
            </a:r>
            <a:endParaRPr lang="x-none" dirty="0"/>
          </a:p>
        </p:txBody>
      </p:sp>
    </p:spTree>
    <p:extLst>
      <p:ext uri="{BB962C8B-B14F-4D97-AF65-F5344CB8AC3E}">
        <p14:creationId xmlns:p14="http://schemas.microsoft.com/office/powerpoint/2010/main" val="118619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5B343F-B9FA-4612-8125-DC2F5967C38A}"/>
              </a:ext>
            </a:extLst>
          </p:cNvPr>
          <p:cNvSpPr/>
          <p:nvPr/>
        </p:nvSpPr>
        <p:spPr>
          <a:xfrm>
            <a:off x="276225" y="165104"/>
            <a:ext cx="11639550" cy="5585247"/>
          </a:xfrm>
          <a:prstGeom prst="rect">
            <a:avLst/>
          </a:prstGeom>
        </p:spPr>
        <p:txBody>
          <a:bodyPr wrap="square">
            <a:spAutoFit/>
          </a:bodyPr>
          <a:lstStyle/>
          <a:p>
            <a:pPr algn="just" fontAlgn="base"/>
            <a:endParaRPr lang="en-GB" sz="1000" dirty="0">
              <a:latin typeface="Calibri" panose="020F0502020204030204" pitchFamily="34" charset="0"/>
              <a:ea typeface="Times New Roman" panose="02020603050405020304" pitchFamily="18" charset="0"/>
              <a:cs typeface="Calibri" panose="020F0502020204030204" pitchFamily="34" charset="0"/>
            </a:endParaRPr>
          </a:p>
          <a:p>
            <a:pPr algn="just" fontAlgn="base"/>
            <a:r>
              <a:rPr lang="es-ES" sz="1400" b="1" dirty="0">
                <a:ea typeface="Times New Roman" panose="02020603050405020304" pitchFamily="18" charset="0"/>
                <a:cs typeface="Calibri" panose="020F0502020204030204" pitchFamily="34" charset="0"/>
              </a:rPr>
              <a:t>2022, ©Generalitat de Catalunya</a:t>
            </a:r>
          </a:p>
          <a:p>
            <a:pPr algn="just" fontAlgn="base"/>
            <a:endParaRPr lang="es-ES" sz="1400" dirty="0">
              <a:ea typeface="Times New Roman" panose="02020603050405020304" pitchFamily="18" charset="0"/>
              <a:cs typeface="Calibri" panose="020F0502020204030204" pitchFamily="34" charset="0"/>
            </a:endParaRPr>
          </a:p>
          <a:p>
            <a:pPr algn="just" fontAlgn="base"/>
            <a:endParaRPr lang="es-ES" sz="1400" dirty="0">
              <a:ea typeface="Times New Roman" panose="02020603050405020304" pitchFamily="18" charset="0"/>
              <a:cs typeface="Calibri" panose="020F0502020204030204" pitchFamily="34" charset="0"/>
            </a:endParaRPr>
          </a:p>
          <a:p>
            <a:pPr algn="just" fontAlgn="base"/>
            <a:endParaRPr lang="es-ES" sz="1400" dirty="0">
              <a:ea typeface="Times New Roman" panose="02020603050405020304" pitchFamily="18" charset="0"/>
              <a:cs typeface="Calibri" panose="020F0502020204030204" pitchFamily="34" charset="0"/>
            </a:endParaRPr>
          </a:p>
          <a:p>
            <a:pPr algn="just" fontAlgn="base"/>
            <a:r>
              <a:rPr lang="es-ES" sz="1400" dirty="0">
                <a:ea typeface="Times New Roman" panose="02020603050405020304" pitchFamily="18" charset="0"/>
                <a:cs typeface="Calibri" panose="020F0502020204030204" pitchFamily="34" charset="0"/>
              </a:rPr>
              <a:t> </a:t>
            </a:r>
          </a:p>
          <a:p>
            <a:pPr algn="just" fontAlgn="base"/>
            <a:r>
              <a:rPr lang="es-ES" sz="1400" dirty="0">
                <a:ea typeface="Times New Roman" panose="02020603050405020304" pitchFamily="18" charset="0"/>
                <a:cs typeface="Calibri" panose="020F0502020204030204" pitchFamily="34" charset="0"/>
              </a:rPr>
              <a:t>Esta publicación es una traducción, de acuerdo con la licencia de Creative </a:t>
            </a:r>
            <a:r>
              <a:rPr lang="es-ES" sz="1400" dirty="0" err="1">
                <a:ea typeface="Times New Roman" panose="02020603050405020304" pitchFamily="18" charset="0"/>
                <a:cs typeface="Calibri" panose="020F0502020204030204" pitchFamily="34" charset="0"/>
              </a:rPr>
              <a:t>Commons</a:t>
            </a:r>
            <a:r>
              <a:rPr lang="es-ES" sz="1400" dirty="0">
                <a:ea typeface="Times New Roman" panose="02020603050405020304" pitchFamily="18" charset="0"/>
                <a:cs typeface="Calibri" panose="020F0502020204030204" pitchFamily="34" charset="0"/>
              </a:rPr>
              <a:t> CC BY-NC-SA 3.0  IGO, del texto original de la OMS escrito en inglés.</a:t>
            </a:r>
          </a:p>
          <a:p>
            <a:pPr algn="just" fontAlgn="base"/>
            <a:endParaRPr lang="es-ES" sz="1400" dirty="0">
              <a:ea typeface="Times New Roman" panose="02020603050405020304" pitchFamily="18" charset="0"/>
              <a:cs typeface="Calibri" panose="020F0502020204030204" pitchFamily="34" charset="0"/>
            </a:endParaRPr>
          </a:p>
          <a:p>
            <a:pPr algn="just" fontAlgn="base"/>
            <a:r>
              <a:rPr lang="es-ES" sz="1400" dirty="0">
                <a:ea typeface="Times New Roman" panose="02020603050405020304" pitchFamily="18" charset="0"/>
                <a:cs typeface="Calibri" panose="020F0502020204030204" pitchFamily="34" charset="0"/>
              </a:rPr>
              <a:t>Esta traducción no es obra de la OMS, y por tanto no se hace responsable del contenido ni de la exactitud de la traducción. La edición original en inglés </a:t>
            </a:r>
            <a:r>
              <a:rPr lang="es-ES" sz="1400" dirty="0" err="1">
                <a:ea typeface="Times New Roman" panose="02020603050405020304" pitchFamily="18" charset="0"/>
                <a:cs typeface="Calibri" panose="020F0502020204030204" pitchFamily="34" charset="0"/>
              </a:rPr>
              <a:t>Advocacy</a:t>
            </a:r>
            <a:r>
              <a:rPr lang="es-ES" sz="1400" dirty="0">
                <a:ea typeface="Times New Roman" panose="02020603050405020304" pitchFamily="18" charset="0"/>
                <a:cs typeface="Calibri" panose="020F0502020204030204" pitchFamily="34" charset="0"/>
              </a:rPr>
              <a:t> </a:t>
            </a:r>
            <a:r>
              <a:rPr lang="es-ES" sz="1400" dirty="0" err="1">
                <a:ea typeface="Times New Roman" panose="02020603050405020304" pitchFamily="18" charset="0"/>
                <a:cs typeface="Calibri" panose="020F0502020204030204" pitchFamily="34" charset="0"/>
              </a:rPr>
              <a:t>for</a:t>
            </a:r>
            <a:r>
              <a:rPr lang="es-ES" sz="1400" dirty="0">
                <a:ea typeface="Times New Roman" panose="02020603050405020304" pitchFamily="18" charset="0"/>
                <a:cs typeface="Calibri" panose="020F0502020204030204" pitchFamily="34" charset="0"/>
              </a:rPr>
              <a:t> mental </a:t>
            </a:r>
            <a:r>
              <a:rPr lang="es-ES" sz="1400" dirty="0" err="1">
                <a:ea typeface="Times New Roman" panose="02020603050405020304" pitchFamily="18" charset="0"/>
                <a:cs typeface="Calibri" panose="020F0502020204030204" pitchFamily="34" charset="0"/>
              </a:rPr>
              <a:t>health</a:t>
            </a:r>
            <a:r>
              <a:rPr lang="es-ES" sz="1400" dirty="0">
                <a:ea typeface="Times New Roman" panose="02020603050405020304" pitchFamily="18" charset="0"/>
                <a:cs typeface="Calibri" panose="020F0502020204030204" pitchFamily="34" charset="0"/>
              </a:rPr>
              <a:t>, </a:t>
            </a:r>
            <a:r>
              <a:rPr lang="es-ES" sz="1400" dirty="0" err="1">
                <a:ea typeface="Times New Roman" panose="02020603050405020304" pitchFamily="18" charset="0"/>
                <a:cs typeface="Calibri" panose="020F0502020204030204" pitchFamily="34" charset="0"/>
              </a:rPr>
              <a:t>disability</a:t>
            </a:r>
            <a:r>
              <a:rPr lang="es-ES" sz="1400" dirty="0">
                <a:ea typeface="Times New Roman" panose="02020603050405020304" pitchFamily="18" charset="0"/>
                <a:cs typeface="Calibri" panose="020F0502020204030204" pitchFamily="34" charset="0"/>
              </a:rPr>
              <a:t> and human </a:t>
            </a:r>
            <a:r>
              <a:rPr lang="es-ES" sz="1400" dirty="0" err="1">
                <a:ea typeface="Times New Roman" panose="02020603050405020304" pitchFamily="18" charset="0"/>
                <a:cs typeface="Calibri" panose="020F0502020204030204" pitchFamily="34" charset="0"/>
              </a:rPr>
              <a:t>rights</a:t>
            </a:r>
            <a:r>
              <a:rPr lang="es-ES" sz="1400" dirty="0">
                <a:ea typeface="Times New Roman" panose="02020603050405020304" pitchFamily="18" charset="0"/>
                <a:cs typeface="Calibri" panose="020F0502020204030204" pitchFamily="34" charset="0"/>
              </a:rPr>
              <a:t>. WHO </a:t>
            </a:r>
            <a:r>
              <a:rPr lang="es-ES" sz="1400" dirty="0" err="1">
                <a:ea typeface="Times New Roman" panose="02020603050405020304" pitchFamily="18" charset="0"/>
                <a:cs typeface="Calibri" panose="020F0502020204030204" pitchFamily="34" charset="0"/>
              </a:rPr>
              <a:t>QualityRights</a:t>
            </a:r>
            <a:r>
              <a:rPr lang="es-ES" sz="1400" dirty="0">
                <a:ea typeface="Times New Roman" panose="02020603050405020304" pitchFamily="18" charset="0"/>
                <a:cs typeface="Calibri" panose="020F0502020204030204" pitchFamily="34" charset="0"/>
              </a:rPr>
              <a:t> </a:t>
            </a:r>
            <a:r>
              <a:rPr lang="es-ES" sz="1400" dirty="0" err="1">
                <a:ea typeface="Times New Roman" panose="02020603050405020304" pitchFamily="18" charset="0"/>
                <a:cs typeface="Calibri" panose="020F0502020204030204" pitchFamily="34" charset="0"/>
              </a:rPr>
              <a:t>guidance</a:t>
            </a:r>
            <a:r>
              <a:rPr lang="es-ES" sz="1400" dirty="0">
                <a:ea typeface="Times New Roman" panose="02020603050405020304" pitchFamily="18" charset="0"/>
                <a:cs typeface="Calibri" panose="020F0502020204030204" pitchFamily="34" charset="0"/>
              </a:rPr>
              <a:t> module. Geneva: </a:t>
            </a:r>
            <a:r>
              <a:rPr lang="es-ES" sz="1400" dirty="0" err="1">
                <a:ea typeface="Times New Roman" panose="02020603050405020304" pitchFamily="18" charset="0"/>
                <a:cs typeface="Calibri" panose="020F0502020204030204" pitchFamily="34" charset="0"/>
              </a:rPr>
              <a:t>World</a:t>
            </a:r>
            <a:r>
              <a:rPr lang="es-ES" sz="1400" dirty="0">
                <a:ea typeface="Times New Roman" panose="02020603050405020304" pitchFamily="18" charset="0"/>
                <a:cs typeface="Calibri" panose="020F0502020204030204" pitchFamily="34" charset="0"/>
              </a:rPr>
              <a:t> </a:t>
            </a:r>
            <a:r>
              <a:rPr lang="es-ES" sz="1400" dirty="0" err="1">
                <a:ea typeface="Times New Roman" panose="02020603050405020304" pitchFamily="18" charset="0"/>
                <a:cs typeface="Calibri" panose="020F0502020204030204" pitchFamily="34" charset="0"/>
              </a:rPr>
              <a:t>Health</a:t>
            </a:r>
            <a:r>
              <a:rPr lang="es-ES" sz="1400" dirty="0">
                <a:ea typeface="Times New Roman" panose="02020603050405020304" pitchFamily="18" charset="0"/>
                <a:cs typeface="Calibri" panose="020F0502020204030204" pitchFamily="34" charset="0"/>
              </a:rPr>
              <a:t> </a:t>
            </a:r>
            <a:r>
              <a:rPr lang="es-ES" sz="1400" dirty="0" err="1">
                <a:ea typeface="Times New Roman" panose="02020603050405020304" pitchFamily="18" charset="0"/>
                <a:cs typeface="Calibri" panose="020F0502020204030204" pitchFamily="34" charset="0"/>
              </a:rPr>
              <a:t>Organization</a:t>
            </a:r>
            <a:r>
              <a:rPr lang="es-ES" sz="1400" dirty="0">
                <a:ea typeface="Times New Roman" panose="02020603050405020304" pitchFamily="18" charset="0"/>
                <a:cs typeface="Calibri" panose="020F0502020204030204" pitchFamily="34" charset="0"/>
              </a:rPr>
              <a:t>; 2019 es el texto auténtico y vinculante.</a:t>
            </a:r>
          </a:p>
          <a:p>
            <a:pPr algn="just" fontAlgn="base"/>
            <a:endParaRPr lang="es-ES" sz="1400" dirty="0">
              <a:ea typeface="Times New Roman" panose="02020603050405020304" pitchFamily="18" charset="0"/>
              <a:cs typeface="Calibri" panose="020F0502020204030204" pitchFamily="34" charset="0"/>
            </a:endParaRPr>
          </a:p>
          <a:p>
            <a:pPr algn="just" fontAlgn="base"/>
            <a:r>
              <a:rPr lang="es-ES" sz="1400" b="1" dirty="0">
                <a:ea typeface="Times New Roman" panose="02020603050405020304" pitchFamily="18" charset="0"/>
                <a:cs typeface="Calibri" panose="020F0502020204030204" pitchFamily="34" charset="0"/>
              </a:rPr>
              <a:t>Edita: </a:t>
            </a:r>
          </a:p>
          <a:p>
            <a:pPr algn="just" fontAlgn="base"/>
            <a:r>
              <a:rPr lang="es-ES" sz="1400" dirty="0">
                <a:ea typeface="Times New Roman" panose="02020603050405020304" pitchFamily="18" charset="0"/>
                <a:cs typeface="Calibri" panose="020F0502020204030204" pitchFamily="34" charset="0"/>
              </a:rPr>
              <a:t>Pacto Nacional de Salud Mental. Generalitat de Catalunya.</a:t>
            </a:r>
          </a:p>
          <a:p>
            <a:pPr algn="just" fontAlgn="base"/>
            <a:endParaRPr lang="es-ES" sz="1400" dirty="0">
              <a:ea typeface="Times New Roman" panose="02020603050405020304" pitchFamily="18" charset="0"/>
              <a:cs typeface="Calibri" panose="020F0502020204030204" pitchFamily="34" charset="0"/>
            </a:endParaRPr>
          </a:p>
          <a:p>
            <a:pPr algn="just" fontAlgn="base"/>
            <a:r>
              <a:rPr lang="es-ES" sz="1400" b="1" dirty="0">
                <a:ea typeface="Times New Roman" panose="02020603050405020304" pitchFamily="18" charset="0"/>
                <a:cs typeface="Calibri" panose="020F0502020204030204" pitchFamily="34" charset="0"/>
              </a:rPr>
              <a:t>Traducción: </a:t>
            </a:r>
          </a:p>
          <a:p>
            <a:pPr algn="just" fontAlgn="base"/>
            <a:r>
              <a:rPr lang="es-ES" sz="1400" dirty="0">
                <a:ea typeface="Times New Roman" panose="02020603050405020304" pitchFamily="18" charset="0"/>
                <a:cs typeface="Calibri" panose="020F0502020204030204" pitchFamily="34" charset="0"/>
              </a:rPr>
              <a:t>Servicio de Planificación Lingüística del </a:t>
            </a:r>
            <a:r>
              <a:rPr lang="es-ES" sz="1400" dirty="0" err="1">
                <a:ea typeface="Times New Roman" panose="02020603050405020304" pitchFamily="18" charset="0"/>
                <a:cs typeface="Calibri" panose="020F0502020204030204" pitchFamily="34" charset="0"/>
              </a:rPr>
              <a:t>Departament</a:t>
            </a:r>
            <a:r>
              <a:rPr lang="es-ES" sz="1400" dirty="0">
                <a:ea typeface="Times New Roman" panose="02020603050405020304" pitchFamily="18" charset="0"/>
                <a:cs typeface="Calibri" panose="020F0502020204030204" pitchFamily="34" charset="0"/>
              </a:rPr>
              <a:t> de Salut.</a:t>
            </a:r>
          </a:p>
          <a:p>
            <a:pPr algn="just" fontAlgn="base"/>
            <a:endParaRPr lang="es-ES" sz="1400" dirty="0">
              <a:ea typeface="Times New Roman" panose="02020603050405020304" pitchFamily="18" charset="0"/>
              <a:cs typeface="Calibri" panose="020F0502020204030204" pitchFamily="34" charset="0"/>
            </a:endParaRPr>
          </a:p>
          <a:p>
            <a:pPr algn="just" fontAlgn="base"/>
            <a:r>
              <a:rPr lang="es-ES" sz="1400" b="1" dirty="0">
                <a:ea typeface="Times New Roman" panose="02020603050405020304" pitchFamily="18" charset="0"/>
                <a:cs typeface="Calibri" panose="020F0502020204030204" pitchFamily="34" charset="0"/>
              </a:rPr>
              <a:t>Primera edición: </a:t>
            </a:r>
          </a:p>
          <a:p>
            <a:pPr algn="just" fontAlgn="base"/>
            <a:r>
              <a:rPr lang="es-ES" sz="1400" dirty="0">
                <a:ea typeface="Times New Roman" panose="02020603050405020304" pitchFamily="18" charset="0"/>
                <a:cs typeface="Calibri" panose="020F0502020204030204" pitchFamily="34" charset="0"/>
              </a:rPr>
              <a:t>Octubre de 2022</a:t>
            </a:r>
          </a:p>
          <a:p>
            <a:pPr algn="just" fontAlgn="base"/>
            <a:endParaRPr lang="en-GB" sz="1400" dirty="0">
              <a:ea typeface="Times New Roman" panose="02020603050405020304" pitchFamily="18" charset="0"/>
              <a:cs typeface="Calibri" panose="020F0502020204030204" pitchFamily="34" charset="0"/>
            </a:endParaRPr>
          </a:p>
          <a:p>
            <a:pPr algn="just" fontAlgn="base"/>
            <a:endParaRPr lang="en-GB" sz="1400" dirty="0">
              <a:ea typeface="Times New Roman" panose="02020603050405020304" pitchFamily="18" charset="0"/>
              <a:cs typeface="Calibri" panose="020F0502020204030204" pitchFamily="34" charset="0"/>
            </a:endParaRPr>
          </a:p>
          <a:p>
            <a:pPr algn="just" fontAlgn="base"/>
            <a:r>
              <a:rPr lang="es-ES" sz="1400" dirty="0"/>
              <a:t>La guía del curso está disponible aquí: https://supportgirona.cat/es/quality-rights</a:t>
            </a:r>
          </a:p>
          <a:p>
            <a:pPr algn="just">
              <a:lnSpc>
                <a:spcPct val="113000"/>
              </a:lnSpc>
            </a:pPr>
            <a:endParaRPr lang="en-US" sz="1400" b="1" dirty="0">
              <a:ea typeface="SimSun" panose="02010600030101010101" pitchFamily="2" charset="-122"/>
              <a:cs typeface="Calibri" panose="020F0502020204030204" pitchFamily="34" charset="0"/>
            </a:endParaRPr>
          </a:p>
          <a:p>
            <a:pPr algn="just">
              <a:lnSpc>
                <a:spcPct val="113000"/>
              </a:lnSpc>
            </a:pPr>
            <a:r>
              <a:rPr lang="en-US" sz="1400" dirty="0" err="1">
                <a:ea typeface="SimSun" panose="02010600030101010101" pitchFamily="2" charset="-122"/>
                <a:cs typeface="Calibri" panose="020F0502020204030204" pitchFamily="34" charset="0"/>
              </a:rPr>
              <a:t>Foto</a:t>
            </a:r>
            <a:r>
              <a:rPr lang="en-US" sz="1400" dirty="0">
                <a:ea typeface="SimSun" panose="02010600030101010101" pitchFamily="2" charset="-122"/>
                <a:cs typeface="Calibri" panose="020F0502020204030204" pitchFamily="34" charset="0"/>
              </a:rPr>
              <a:t> de </a:t>
            </a:r>
            <a:r>
              <a:rPr lang="en-US" sz="1400" dirty="0" err="1">
                <a:ea typeface="SimSun" panose="02010600030101010101" pitchFamily="2" charset="-122"/>
                <a:cs typeface="Calibri" panose="020F0502020204030204" pitchFamily="34" charset="0"/>
              </a:rPr>
              <a:t>portada</a:t>
            </a:r>
            <a:r>
              <a:rPr lang="en-US" sz="1400" b="1" dirty="0">
                <a:ea typeface="SimSun" panose="02010600030101010101" pitchFamily="2" charset="-122"/>
                <a:cs typeface="Calibri" panose="020F0502020204030204" pitchFamily="34" charset="0"/>
              </a:rPr>
              <a:t>. </a:t>
            </a:r>
            <a:r>
              <a:rPr lang="en-US" sz="1400" dirty="0" err="1">
                <a:ea typeface="SimSun" panose="02010600030101010101" pitchFamily="2" charset="-122"/>
                <a:cs typeface="Calibri" panose="020F0502020204030204" pitchFamily="34" charset="0"/>
              </a:rPr>
              <a:t>QualityRights</a:t>
            </a:r>
            <a:r>
              <a:rPr lang="en-US" sz="1400" dirty="0">
                <a:ea typeface="SimSun" panose="02010600030101010101" pitchFamily="2" charset="-122"/>
                <a:cs typeface="Calibri" panose="020F0502020204030204" pitchFamily="34" charset="0"/>
              </a:rPr>
              <a:t> Ghana</a:t>
            </a:r>
            <a:endParaRPr lang="en-US" sz="1400" dirty="0">
              <a:ea typeface="Calibri" panose="020F0502020204030204" pitchFamily="34" charset="0"/>
              <a:cs typeface="Arial" panose="020B0604020202020204" pitchFamily="34" charset="0"/>
            </a:endParaRPr>
          </a:p>
          <a:p>
            <a:pPr algn="just">
              <a:lnSpc>
                <a:spcPct val="113000"/>
              </a:lnSpc>
            </a:pPr>
            <a:endParaRPr lang="en-US" sz="1000" dirty="0">
              <a:latin typeface="Calibri" panose="020F0502020204030204" pitchFamily="34" charset="0"/>
              <a:ea typeface="Calibri" panose="020F0502020204030204" pitchFamily="34" charset="0"/>
              <a:cs typeface="Arial" panose="020B0604020202020204" pitchFamily="34" charset="0"/>
            </a:endParaRPr>
          </a:p>
          <a:p>
            <a:pPr lvl="0" defTabSz="228600" fontAlgn="base"/>
            <a:endParaRPr lang="en-US" sz="1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 name="Imagen 1">
            <a:extLst>
              <a:ext uri="{FF2B5EF4-FFF2-40B4-BE49-F238E27FC236}">
                <a16:creationId xmlns:a16="http://schemas.microsoft.com/office/drawing/2014/main" id="{4D43DDA5-ACBD-EF3B-B3FE-899B57005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32" y="730294"/>
            <a:ext cx="1029335" cy="363855"/>
          </a:xfrm>
          <a:prstGeom prst="rect">
            <a:avLst/>
          </a:prstGeom>
        </p:spPr>
      </p:pic>
    </p:spTree>
    <p:extLst>
      <p:ext uri="{BB962C8B-B14F-4D97-AF65-F5344CB8AC3E}">
        <p14:creationId xmlns:p14="http://schemas.microsoft.com/office/powerpoint/2010/main" val="157435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B2C74DB-DF3C-CF49-9872-3FA329B425C0}"/>
              </a:ext>
            </a:extLst>
          </p:cNvPr>
          <p:cNvSpPr>
            <a:spLocks noGrp="1"/>
          </p:cNvSpPr>
          <p:nvPr>
            <p:ph type="body" sz="quarter" idx="13"/>
          </p:nvPr>
        </p:nvSpPr>
        <p:spPr>
          <a:xfrm>
            <a:off x="486887" y="641814"/>
            <a:ext cx="11174400" cy="360000"/>
          </a:xfrm>
        </p:spPr>
        <p:txBody>
          <a:bodyPr/>
          <a:lstStyle/>
          <a:p>
            <a:r>
              <a:rPr lang="es-ES" dirty="0"/>
              <a:t>Realización de un análisis situacional sobre el tema prioritario </a:t>
            </a:r>
            <a:endParaRPr lang="en-US" dirty="0"/>
          </a:p>
        </p:txBody>
      </p:sp>
      <p:sp>
        <p:nvSpPr>
          <p:cNvPr id="3" name="Content Placeholder 2">
            <a:extLst>
              <a:ext uri="{FF2B5EF4-FFF2-40B4-BE49-F238E27FC236}">
                <a16:creationId xmlns:a16="http://schemas.microsoft.com/office/drawing/2014/main" id="{2A0CEB55-98F2-43AB-89A7-DF5B3A1BC882}"/>
              </a:ext>
            </a:extLst>
          </p:cNvPr>
          <p:cNvSpPr>
            <a:spLocks noGrp="1"/>
          </p:cNvSpPr>
          <p:nvPr>
            <p:ph sz="quarter" idx="14"/>
          </p:nvPr>
        </p:nvSpPr>
        <p:spPr>
          <a:xfrm>
            <a:off x="568959" y="1076960"/>
            <a:ext cx="11112647" cy="4834426"/>
          </a:xfrm>
        </p:spPr>
        <p:txBody>
          <a:bodyPr>
            <a:noAutofit/>
          </a:bodyPr>
          <a:lstStyle/>
          <a:p>
            <a:pPr marL="0" indent="0" algn="just">
              <a:spcAft>
                <a:spcPts val="400"/>
              </a:spcAft>
              <a:buNone/>
            </a:pPr>
            <a:r>
              <a:rPr lang="en-US" sz="1700" b="1" dirty="0" err="1"/>
              <a:t>Partes</a:t>
            </a:r>
            <a:r>
              <a:rPr lang="en-US" sz="1700" b="1" dirty="0"/>
              <a:t> </a:t>
            </a:r>
            <a:r>
              <a:rPr lang="en-US" sz="1700" b="1" dirty="0" err="1"/>
              <a:t>implicadas</a:t>
            </a:r>
            <a:r>
              <a:rPr lang="en-US" sz="1700" dirty="0"/>
              <a:t> </a:t>
            </a:r>
          </a:p>
          <a:p>
            <a:pPr algn="just">
              <a:spcAft>
                <a:spcPts val="400"/>
              </a:spcAft>
            </a:pPr>
            <a:r>
              <a:rPr lang="es-ES" sz="1700" dirty="0"/>
              <a:t>Es importante que el análisis situacional incluya un análisis de las partes implicadas</a:t>
            </a:r>
            <a:r>
              <a:rPr lang="en-US" sz="1700" dirty="0"/>
              <a:t>. </a:t>
            </a:r>
          </a:p>
          <a:p>
            <a:pPr algn="just">
              <a:spcAft>
                <a:spcPts val="400"/>
              </a:spcAft>
            </a:pPr>
            <a:r>
              <a:rPr lang="es-ES" sz="1700" dirty="0"/>
              <a:t>Es importante entender bien a las partes implicadas para determinar quién puede tener un interés personal en el tema prioritario</a:t>
            </a:r>
            <a:r>
              <a:rPr lang="en-US" sz="1700" dirty="0"/>
              <a:t>. </a:t>
            </a:r>
          </a:p>
          <a:p>
            <a:pPr algn="just">
              <a:spcAft>
                <a:spcPts val="400"/>
              </a:spcAft>
            </a:pPr>
            <a:r>
              <a:rPr lang="es-ES" sz="1700" dirty="0"/>
              <a:t>es importante identificar a las partes interesadas cuyos intereses y prioridades pueden entrar en conflicto o incluso poner en peligro el éxito de la campaña</a:t>
            </a:r>
            <a:r>
              <a:rPr lang="en-US" sz="1700" dirty="0"/>
              <a:t>. </a:t>
            </a:r>
          </a:p>
          <a:p>
            <a:pPr algn="just">
              <a:spcAft>
                <a:spcPts val="400"/>
              </a:spcAft>
            </a:pPr>
            <a:r>
              <a:rPr lang="es-ES" sz="1700" dirty="0"/>
              <a:t>Algunos ejemplos de partes implicadas incluyen</a:t>
            </a:r>
            <a:r>
              <a:rPr lang="en-US" sz="1700" dirty="0"/>
              <a:t>:</a:t>
            </a:r>
          </a:p>
          <a:p>
            <a:pPr lvl="2" algn="just">
              <a:spcAft>
                <a:spcPts val="400"/>
              </a:spcAft>
            </a:pPr>
            <a:r>
              <a:rPr lang="es-ES" sz="1700" b="1" dirty="0"/>
              <a:t>Públicos</a:t>
            </a:r>
            <a:r>
              <a:rPr lang="es-ES" sz="1700" dirty="0"/>
              <a:t>:: se refiere a las personas o grupos a los que se dirigirá la campaña</a:t>
            </a:r>
          </a:p>
          <a:p>
            <a:pPr lvl="4" algn="just">
              <a:spcAft>
                <a:spcPts val="400"/>
              </a:spcAft>
            </a:pPr>
            <a:r>
              <a:rPr lang="es-ES" sz="1700" dirty="0"/>
              <a:t>Público principal: son las personas o instituciones que influyen para cambiar la situación y abordan el tema sobre el que se intenta sensibilizar. </a:t>
            </a:r>
          </a:p>
          <a:p>
            <a:pPr lvl="4" algn="just">
              <a:spcAft>
                <a:spcPts val="400"/>
              </a:spcAft>
            </a:pPr>
            <a:r>
              <a:rPr lang="es-ES" sz="1700" dirty="0"/>
              <a:t>Público secundario: personas que ejercen presión en el público principal para que tome una decisión</a:t>
            </a:r>
            <a:r>
              <a:rPr lang="en-US" sz="1700" dirty="0"/>
              <a:t>.</a:t>
            </a:r>
          </a:p>
          <a:p>
            <a:pPr lvl="2" algn="just">
              <a:spcAft>
                <a:spcPts val="400"/>
              </a:spcAft>
            </a:pPr>
            <a:r>
              <a:rPr lang="es-ES" sz="1700" b="1" dirty="0"/>
              <a:t>Beneficiarios:</a:t>
            </a:r>
            <a:r>
              <a:rPr lang="es-ES" sz="1700" dirty="0"/>
              <a:t> personas a las que beneficia la campaña de sensibilización. </a:t>
            </a:r>
          </a:p>
          <a:p>
            <a:pPr lvl="2" algn="just">
              <a:spcAft>
                <a:spcPts val="400"/>
              </a:spcAft>
            </a:pPr>
            <a:r>
              <a:rPr lang="es-ES" sz="1700" b="1" dirty="0"/>
              <a:t>Socios potenciales: </a:t>
            </a:r>
            <a:r>
              <a:rPr lang="es-ES" sz="1700" dirty="0"/>
              <a:t>otros defensores que pueden colaborar en la campaña</a:t>
            </a:r>
            <a:r>
              <a:rPr lang="en-US" sz="1700" dirty="0"/>
              <a:t>.</a:t>
            </a:r>
          </a:p>
          <a:p>
            <a:pPr algn="just">
              <a:spcAft>
                <a:spcPts val="400"/>
              </a:spcAft>
            </a:pPr>
            <a:r>
              <a:rPr lang="es-ES" sz="1700" dirty="0"/>
              <a:t>A menudo, los objetivos principales serán legisladores, autoridades u otras personas con poder para llevar a cabo el cambio que defiende la campaña</a:t>
            </a:r>
            <a:r>
              <a:rPr lang="en-US" sz="1700" dirty="0"/>
              <a:t>. </a:t>
            </a:r>
          </a:p>
          <a:p>
            <a:pPr algn="just">
              <a:spcAft>
                <a:spcPts val="400"/>
              </a:spcAft>
            </a:pPr>
            <a:r>
              <a:rPr lang="es-ES" sz="1700" dirty="0"/>
              <a:t>Un objetivo secundario es una persona, un grupo o una organización en la que se puede influir y que, de rebote, puede influir en el objetivo principal</a:t>
            </a:r>
            <a:r>
              <a:rPr lang="en-US" sz="1700" dirty="0"/>
              <a:t>. </a:t>
            </a:r>
          </a:p>
        </p:txBody>
      </p:sp>
      <p:sp>
        <p:nvSpPr>
          <p:cNvPr id="2" name="Title 1">
            <a:extLst>
              <a:ext uri="{FF2B5EF4-FFF2-40B4-BE49-F238E27FC236}">
                <a16:creationId xmlns:a16="http://schemas.microsoft.com/office/drawing/2014/main" id="{9DB3F208-F30D-4C5B-AA88-089524895E1D}"/>
              </a:ext>
            </a:extLst>
          </p:cNvPr>
          <p:cNvSpPr>
            <a:spLocks noGrp="1"/>
          </p:cNvSpPr>
          <p:nvPr>
            <p:ph type="title"/>
          </p:nvPr>
        </p:nvSpPr>
        <p:spPr>
          <a:xfrm>
            <a:off x="486886" y="262572"/>
            <a:ext cx="9792000" cy="432000"/>
          </a:xfrm>
        </p:spPr>
        <p:txBody>
          <a:bodyPr/>
          <a:lstStyle/>
          <a:p>
            <a:r>
              <a:rPr lang="es-ES" dirty="0"/>
              <a:t>2. Llevar a cabo una campaña de sensibilización </a:t>
            </a:r>
            <a:r>
              <a:rPr lang="en-US" dirty="0"/>
              <a:t>- 9</a:t>
            </a:r>
            <a:endParaRPr lang="x-none" dirty="0"/>
          </a:p>
        </p:txBody>
      </p:sp>
    </p:spTree>
    <p:extLst>
      <p:ext uri="{BB962C8B-B14F-4D97-AF65-F5344CB8AC3E}">
        <p14:creationId xmlns:p14="http://schemas.microsoft.com/office/powerpoint/2010/main" val="199211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983E5CD-84C6-6044-B1F2-519C1899BE82}"/>
              </a:ext>
            </a:extLst>
          </p:cNvPr>
          <p:cNvSpPr>
            <a:spLocks noGrp="1"/>
          </p:cNvSpPr>
          <p:nvPr>
            <p:ph sz="quarter" idx="17"/>
          </p:nvPr>
        </p:nvSpPr>
        <p:spPr>
          <a:xfrm>
            <a:off x="6208813" y="1435161"/>
            <a:ext cx="5292307" cy="4500000"/>
          </a:xfrm>
          <a:solidFill>
            <a:srgbClr val="D2EFFC"/>
          </a:solidFill>
        </p:spPr>
        <p:txBody>
          <a:bodyPr/>
          <a:lstStyle/>
          <a:p>
            <a:pPr>
              <a:spcAft>
                <a:spcPts val="400"/>
              </a:spcAft>
            </a:pPr>
            <a:r>
              <a:rPr lang="es-ES" sz="2000" dirty="0"/>
              <a:t>Sindicatos</a:t>
            </a:r>
          </a:p>
          <a:p>
            <a:pPr>
              <a:spcAft>
                <a:spcPts val="400"/>
              </a:spcAft>
            </a:pPr>
            <a:r>
              <a:rPr lang="es-ES" sz="2000" dirty="0"/>
              <a:t>Servicios sanitarios</a:t>
            </a:r>
          </a:p>
          <a:p>
            <a:pPr>
              <a:spcAft>
                <a:spcPts val="400"/>
              </a:spcAft>
            </a:pPr>
            <a:r>
              <a:rPr lang="es-ES" sz="2000" dirty="0"/>
              <a:t>Profesionales de la salud mental y de otros ámbitos relacionados</a:t>
            </a:r>
          </a:p>
          <a:p>
            <a:pPr>
              <a:spcAft>
                <a:spcPts val="400"/>
              </a:spcAft>
            </a:pPr>
            <a:r>
              <a:rPr lang="es-ES" sz="2000" dirty="0"/>
              <a:t>Profesores/universidades</a:t>
            </a:r>
          </a:p>
          <a:p>
            <a:pPr>
              <a:spcAft>
                <a:spcPts val="400"/>
              </a:spcAft>
            </a:pPr>
            <a:r>
              <a:rPr lang="es-ES" sz="2000" dirty="0"/>
              <a:t>Organizaciones no gubernamentales (ONG)</a:t>
            </a:r>
          </a:p>
          <a:p>
            <a:pPr>
              <a:spcAft>
                <a:spcPts val="400"/>
              </a:spcAft>
            </a:pPr>
            <a:r>
              <a:rPr lang="es-ES" sz="2000" dirty="0"/>
              <a:t>Grupos comunitarios</a:t>
            </a:r>
          </a:p>
          <a:p>
            <a:pPr>
              <a:spcAft>
                <a:spcPts val="400"/>
              </a:spcAft>
            </a:pPr>
            <a:r>
              <a:rPr lang="es-ES" sz="2000" dirty="0"/>
              <a:t>Asociaciones de mujeres</a:t>
            </a:r>
          </a:p>
          <a:p>
            <a:pPr>
              <a:spcAft>
                <a:spcPts val="400"/>
              </a:spcAft>
            </a:pPr>
            <a:r>
              <a:rPr lang="es-ES" sz="2000" dirty="0"/>
              <a:t>Grupos religiosos / iglesias / organizaciones religiosas</a:t>
            </a:r>
          </a:p>
          <a:p>
            <a:pPr>
              <a:spcAft>
                <a:spcPts val="400"/>
              </a:spcAft>
            </a:pPr>
            <a:r>
              <a:rPr lang="es-ES" sz="2000" dirty="0"/>
              <a:t>Otros profesionales</a:t>
            </a:r>
          </a:p>
          <a:p>
            <a:pPr>
              <a:spcAft>
                <a:spcPts val="400"/>
              </a:spcAft>
            </a:pPr>
            <a:r>
              <a:rPr lang="es-ES" sz="2000" dirty="0"/>
              <a:t>Medios</a:t>
            </a:r>
          </a:p>
          <a:p>
            <a:pPr>
              <a:spcAft>
                <a:spcPts val="400"/>
              </a:spcAft>
            </a:pPr>
            <a:r>
              <a:rPr lang="es-ES" sz="2000" dirty="0"/>
              <a:t>Organizaciones de la sociedad civil</a:t>
            </a:r>
            <a:endParaRPr lang="en-US" sz="2000" dirty="0"/>
          </a:p>
        </p:txBody>
      </p:sp>
      <p:sp>
        <p:nvSpPr>
          <p:cNvPr id="3" name="Content Placeholder 2">
            <a:extLst>
              <a:ext uri="{FF2B5EF4-FFF2-40B4-BE49-F238E27FC236}">
                <a16:creationId xmlns:a16="http://schemas.microsoft.com/office/drawing/2014/main" id="{E1C3FCDF-D1A1-4123-BAFA-1D64C6E36B69}"/>
              </a:ext>
            </a:extLst>
          </p:cNvPr>
          <p:cNvSpPr>
            <a:spLocks noGrp="1"/>
          </p:cNvSpPr>
          <p:nvPr>
            <p:ph sz="quarter" idx="16"/>
          </p:nvPr>
        </p:nvSpPr>
        <p:spPr>
          <a:xfrm>
            <a:off x="739873" y="1447959"/>
            <a:ext cx="5472000" cy="4500000"/>
          </a:xfrm>
          <a:solidFill>
            <a:srgbClr val="D2EFFC"/>
          </a:solidFill>
        </p:spPr>
        <p:txBody>
          <a:bodyPr>
            <a:normAutofit fontScale="92500" lnSpcReduction="20000"/>
          </a:bodyPr>
          <a:lstStyle/>
          <a:p>
            <a:pPr marL="0" lvl="0" indent="0">
              <a:spcAft>
                <a:spcPts val="400"/>
              </a:spcAft>
              <a:buNone/>
            </a:pPr>
            <a:r>
              <a:rPr lang="es-ES" sz="2400" b="1" dirty="0"/>
              <a:t>Ejemplos de tipos de público, beneficiarios y/o socios</a:t>
            </a:r>
            <a:r>
              <a:rPr lang="en-US" sz="2400" b="1" dirty="0"/>
              <a:t>: </a:t>
            </a:r>
          </a:p>
          <a:p>
            <a:pPr marL="0" lvl="0" indent="0">
              <a:spcAft>
                <a:spcPts val="400"/>
              </a:spcAft>
              <a:buNone/>
            </a:pPr>
            <a:endParaRPr lang="en-US" sz="2400" b="1" dirty="0"/>
          </a:p>
          <a:p>
            <a:pPr>
              <a:spcAft>
                <a:spcPts val="400"/>
              </a:spcAft>
            </a:pPr>
            <a:r>
              <a:rPr lang="es-ES" sz="2200" dirty="0"/>
              <a:t>Personas con discapacidad psicosocial, intelectual o cognitiva </a:t>
            </a:r>
          </a:p>
          <a:p>
            <a:pPr>
              <a:spcAft>
                <a:spcPts val="400"/>
              </a:spcAft>
            </a:pPr>
            <a:r>
              <a:rPr lang="es-ES" sz="2200" dirty="0"/>
              <a:t>Familias y cuidadores </a:t>
            </a:r>
          </a:p>
          <a:p>
            <a:pPr>
              <a:spcAft>
                <a:spcPts val="400"/>
              </a:spcAft>
            </a:pPr>
            <a:r>
              <a:rPr lang="es-ES" sz="2200" dirty="0"/>
              <a:t>Políticos (locales, provinciales, nacionales) </a:t>
            </a:r>
          </a:p>
          <a:p>
            <a:pPr>
              <a:spcAft>
                <a:spcPts val="400"/>
              </a:spcAft>
            </a:pPr>
            <a:r>
              <a:rPr lang="es-ES" sz="2200" dirty="0"/>
              <a:t>Funcionarios de ministerios </a:t>
            </a:r>
          </a:p>
          <a:p>
            <a:pPr>
              <a:spcAft>
                <a:spcPts val="400"/>
              </a:spcAft>
            </a:pPr>
            <a:r>
              <a:rPr lang="es-ES" sz="2200" dirty="0"/>
              <a:t>Votantes </a:t>
            </a:r>
          </a:p>
          <a:p>
            <a:pPr>
              <a:spcAft>
                <a:spcPts val="400"/>
              </a:spcAft>
            </a:pPr>
            <a:r>
              <a:rPr lang="es-ES" sz="2200" dirty="0"/>
              <a:t>Organizaciones de las Naciones Unidas </a:t>
            </a:r>
          </a:p>
          <a:p>
            <a:pPr>
              <a:spcAft>
                <a:spcPts val="400"/>
              </a:spcAft>
            </a:pPr>
            <a:r>
              <a:rPr lang="es-ES" sz="2200" dirty="0"/>
              <a:t>Empresas o líderes empresariales </a:t>
            </a:r>
          </a:p>
          <a:p>
            <a:pPr>
              <a:spcAft>
                <a:spcPts val="400"/>
              </a:spcAft>
            </a:pPr>
            <a:r>
              <a:rPr lang="es-ES" sz="2200" dirty="0"/>
              <a:t>Cónyuges de políticos </a:t>
            </a:r>
          </a:p>
          <a:p>
            <a:pPr>
              <a:spcAft>
                <a:spcPts val="400"/>
              </a:spcAft>
            </a:pPr>
            <a:r>
              <a:rPr lang="es-ES" sz="2200" dirty="0"/>
              <a:t>Escritores </a:t>
            </a:r>
          </a:p>
          <a:p>
            <a:pPr>
              <a:spcAft>
                <a:spcPts val="400"/>
              </a:spcAft>
            </a:pPr>
            <a:r>
              <a:rPr lang="es-ES" sz="2200" dirty="0"/>
              <a:t>Líderes de opinión </a:t>
            </a:r>
            <a:endParaRPr lang="en-US" sz="1500" dirty="0"/>
          </a:p>
        </p:txBody>
      </p:sp>
      <p:sp>
        <p:nvSpPr>
          <p:cNvPr id="7" name="Text Placeholder 6">
            <a:extLst>
              <a:ext uri="{FF2B5EF4-FFF2-40B4-BE49-F238E27FC236}">
                <a16:creationId xmlns:a16="http://schemas.microsoft.com/office/drawing/2014/main" id="{93FCB4D0-01C4-D847-A393-CDBA438D1779}"/>
              </a:ext>
            </a:extLst>
          </p:cNvPr>
          <p:cNvSpPr>
            <a:spLocks noGrp="1"/>
          </p:cNvSpPr>
          <p:nvPr>
            <p:ph type="body" sz="quarter" idx="13"/>
          </p:nvPr>
        </p:nvSpPr>
        <p:spPr/>
        <p:txBody>
          <a:bodyPr/>
          <a:lstStyle/>
          <a:p>
            <a:r>
              <a:rPr lang="es-ES" sz="2200" dirty="0">
                <a:solidFill>
                  <a:srgbClr val="0070C0"/>
                </a:solidFill>
                <a:latin typeface="Century Gothic" panose="020B0502020202020204" pitchFamily="34" charset="0"/>
                <a:ea typeface="SimSun" panose="02010600030101010101" pitchFamily="2" charset="-122"/>
                <a:cs typeface="Calibri" panose="020F0502020204030204" pitchFamily="34" charset="0"/>
              </a:rPr>
              <a:t>Realización de un análisis situacional sobre el tema prioritario </a:t>
            </a:r>
            <a:endParaRPr lang="en-US" sz="2200" dirty="0">
              <a:latin typeface="Century Gothic" panose="020B0502020202020204" pitchFamily="34" charset="0"/>
            </a:endParaRPr>
          </a:p>
        </p:txBody>
      </p:sp>
      <p:sp>
        <p:nvSpPr>
          <p:cNvPr id="2"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- 10</a:t>
            </a:r>
            <a:endParaRPr lang="x-none" sz="3000" dirty="0"/>
          </a:p>
        </p:txBody>
      </p:sp>
    </p:spTree>
    <p:extLst>
      <p:ext uri="{BB962C8B-B14F-4D97-AF65-F5344CB8AC3E}">
        <p14:creationId xmlns:p14="http://schemas.microsoft.com/office/powerpoint/2010/main" val="166161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E042886-7A68-A241-BE2D-3388124848BC}"/>
              </a:ext>
            </a:extLst>
          </p:cNvPr>
          <p:cNvSpPr>
            <a:spLocks noGrp="1"/>
          </p:cNvSpPr>
          <p:nvPr>
            <p:ph type="body" sz="quarter" idx="13"/>
          </p:nvPr>
        </p:nvSpPr>
        <p:spPr/>
        <p:txBody>
          <a:bodyPr/>
          <a:lstStyle/>
          <a:p>
            <a:r>
              <a:rPr lang="es-ES" dirty="0"/>
              <a:t>Realización de un análisis situacional sobre el tema prioritario </a:t>
            </a:r>
            <a:endParaRPr lang="en-US" dirty="0"/>
          </a:p>
        </p:txBody>
      </p:sp>
      <p:sp>
        <p:nvSpPr>
          <p:cNvPr id="3" name="Content Placeholder 2">
            <a:extLst>
              <a:ext uri="{FF2B5EF4-FFF2-40B4-BE49-F238E27FC236}">
                <a16:creationId xmlns:a16="http://schemas.microsoft.com/office/drawing/2014/main" id="{E300E67C-5A69-4991-B89D-AFE47D8F931B}"/>
              </a:ext>
            </a:extLst>
          </p:cNvPr>
          <p:cNvSpPr>
            <a:spLocks noGrp="1"/>
          </p:cNvSpPr>
          <p:nvPr>
            <p:ph sz="quarter" idx="14"/>
          </p:nvPr>
        </p:nvSpPr>
        <p:spPr>
          <a:xfrm>
            <a:off x="507195" y="1361440"/>
            <a:ext cx="11174412" cy="4649748"/>
          </a:xfrm>
        </p:spPr>
        <p:txBody>
          <a:bodyPr>
            <a:noAutofit/>
          </a:bodyPr>
          <a:lstStyle/>
          <a:p>
            <a:pPr marL="0" indent="0" algn="just">
              <a:spcAft>
                <a:spcPts val="600"/>
              </a:spcAft>
              <a:buNone/>
            </a:pPr>
            <a:r>
              <a:rPr lang="es-ES" sz="2000" b="1" dirty="0"/>
              <a:t>Barreras y facilitadores</a:t>
            </a:r>
          </a:p>
          <a:p>
            <a:pPr marL="0" indent="0" algn="just">
              <a:spcAft>
                <a:spcPts val="600"/>
              </a:spcAft>
              <a:buNone/>
            </a:pPr>
            <a:r>
              <a:rPr lang="es-ES" sz="2000" dirty="0"/>
              <a:t>Realizar un análisis situacional exhaustivo también conlleva identificar las oportunidades inmediatas y los obstáculos</a:t>
            </a:r>
            <a:r>
              <a:rPr lang="en-GB" sz="2000" dirty="0"/>
              <a:t>. </a:t>
            </a:r>
          </a:p>
          <a:p>
            <a:pPr algn="just">
              <a:spcAft>
                <a:spcPts val="600"/>
              </a:spcAft>
            </a:pPr>
            <a:r>
              <a:rPr lang="es-ES" sz="2000" dirty="0"/>
              <a:t>Las actividades elegidas para superar obstáculos que se identifican al principio suelen tener más éxito</a:t>
            </a:r>
            <a:r>
              <a:rPr lang="en-GB" sz="2000" dirty="0"/>
              <a:t>. </a:t>
            </a:r>
          </a:p>
          <a:p>
            <a:pPr algn="just">
              <a:spcAft>
                <a:spcPts val="600"/>
              </a:spcAft>
            </a:pPr>
            <a:r>
              <a:rPr lang="es-ES" sz="2000" dirty="0"/>
              <a:t>Aspectos que se deben tener en cuenta</a:t>
            </a:r>
            <a:r>
              <a:rPr lang="en-GB" sz="2000" dirty="0"/>
              <a:t>:</a:t>
            </a:r>
            <a:endParaRPr lang="x-none" sz="2000" dirty="0"/>
          </a:p>
          <a:p>
            <a:pPr lvl="3" algn="just">
              <a:spcAft>
                <a:spcPts val="600"/>
              </a:spcAft>
            </a:pPr>
            <a:r>
              <a:rPr lang="es-ES" dirty="0"/>
              <a:t>El entorno general, incluyendo las posibles oportunidades y barreras</a:t>
            </a:r>
            <a:r>
              <a:rPr lang="en-US" dirty="0"/>
              <a:t>. </a:t>
            </a:r>
            <a:endParaRPr lang="x-none" dirty="0"/>
          </a:p>
          <a:p>
            <a:pPr lvl="3" algn="just">
              <a:spcAft>
                <a:spcPts val="600"/>
              </a:spcAft>
            </a:pPr>
            <a:r>
              <a:rPr lang="es-ES" dirty="0"/>
              <a:t>Las políticas o acciones actuales que apoyan las acciones de sensibilización o que se deben cambiar</a:t>
            </a:r>
            <a:r>
              <a:rPr lang="en-US" dirty="0"/>
              <a:t>. </a:t>
            </a:r>
            <a:endParaRPr lang="x-none" dirty="0"/>
          </a:p>
          <a:p>
            <a:pPr lvl="3" algn="just">
              <a:spcAft>
                <a:spcPts val="600"/>
              </a:spcAft>
            </a:pPr>
            <a:r>
              <a:rPr lang="es-ES" dirty="0"/>
              <a:t>¿Qué se ha probado hasta ahora? ¿Qué ha funcionado y qué no?</a:t>
            </a:r>
          </a:p>
          <a:p>
            <a:pPr algn="just">
              <a:spcAft>
                <a:spcPts val="600"/>
              </a:spcAft>
            </a:pPr>
            <a:r>
              <a:rPr lang="es-ES" sz="2000" dirty="0"/>
              <a:t>Una vez identificados los obstáculos y las oportunidades, es necesario definir una estrategia para abordarlos</a:t>
            </a:r>
            <a:r>
              <a:rPr lang="en-GB" sz="2000" dirty="0"/>
              <a:t>. </a:t>
            </a:r>
          </a:p>
          <a:p>
            <a:pPr algn="just">
              <a:spcAft>
                <a:spcPts val="600"/>
              </a:spcAft>
            </a:pPr>
            <a:r>
              <a:rPr lang="es-ES" sz="2000" dirty="0"/>
              <a:t>Si un grupo de sensibilización está teniendo problemas para generar interés  sobre un tema concreto, sus integrantes pueden plantearse concienciar a personas o grupos influyentes sobre la causa</a:t>
            </a:r>
            <a:r>
              <a:rPr lang="en-GB" sz="2000" dirty="0"/>
              <a:t>.</a:t>
            </a:r>
            <a:endParaRPr lang="x-none" sz="2000"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- 11</a:t>
            </a:r>
            <a:endParaRPr lang="x-none" sz="3000" dirty="0"/>
          </a:p>
        </p:txBody>
      </p:sp>
    </p:spTree>
    <p:extLst>
      <p:ext uri="{BB962C8B-B14F-4D97-AF65-F5344CB8AC3E}">
        <p14:creationId xmlns:p14="http://schemas.microsoft.com/office/powerpoint/2010/main" val="312972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25BBD6-A127-114E-97B0-24DDE40A609F}"/>
              </a:ext>
            </a:extLst>
          </p:cNvPr>
          <p:cNvSpPr>
            <a:spLocks noGrp="1"/>
          </p:cNvSpPr>
          <p:nvPr>
            <p:ph type="body" sz="quarter" idx="13"/>
          </p:nvPr>
        </p:nvSpPr>
        <p:spPr/>
        <p:txBody>
          <a:bodyPr/>
          <a:lstStyle/>
          <a:p>
            <a:r>
              <a:rPr lang="es-ES" dirty="0"/>
              <a:t>Realización de un análisis situacional sobre el tema prioritario </a:t>
            </a:r>
            <a:endParaRPr lang="en-US" dirty="0"/>
          </a:p>
        </p:txBody>
      </p:sp>
      <p:sp>
        <p:nvSpPr>
          <p:cNvPr id="3" name="Content Placeholder 2">
            <a:extLst>
              <a:ext uri="{FF2B5EF4-FFF2-40B4-BE49-F238E27FC236}">
                <a16:creationId xmlns:a16="http://schemas.microsoft.com/office/drawing/2014/main" id="{1DEEC9C1-7A4F-4AAD-9E38-65A00370A167}"/>
              </a:ext>
            </a:extLst>
          </p:cNvPr>
          <p:cNvSpPr>
            <a:spLocks noGrp="1"/>
          </p:cNvSpPr>
          <p:nvPr>
            <p:ph sz="quarter" idx="14"/>
          </p:nvPr>
        </p:nvSpPr>
        <p:spPr/>
        <p:txBody>
          <a:bodyPr>
            <a:normAutofit/>
          </a:bodyPr>
          <a:lstStyle/>
          <a:p>
            <a:pPr marL="0" indent="0" algn="just">
              <a:buNone/>
            </a:pPr>
            <a:r>
              <a:rPr lang="es-ES" b="1" dirty="0"/>
              <a:t>Barreras</a:t>
            </a:r>
            <a:r>
              <a:rPr lang="en-US" b="1" dirty="0"/>
              <a:t> </a:t>
            </a:r>
          </a:p>
          <a:p>
            <a:pPr algn="just"/>
            <a:r>
              <a:rPr lang="es-ES" dirty="0"/>
              <a:t>A veces, los grupos de sensibilización pueden percibir que algunos factores concretos entran en conflicto con el mensaje de su campaña</a:t>
            </a:r>
            <a:r>
              <a:rPr lang="en-US" dirty="0"/>
              <a:t>. </a:t>
            </a:r>
          </a:p>
          <a:p>
            <a:pPr algn="just"/>
            <a:r>
              <a:rPr lang="es-ES" dirty="0"/>
              <a:t>Será importante desarrollar una estrategia para abordar estos conflictos</a:t>
            </a:r>
            <a:r>
              <a:rPr lang="en-US" dirty="0"/>
              <a:t>.</a:t>
            </a:r>
          </a:p>
          <a:p>
            <a:pPr algn="just"/>
            <a:r>
              <a:rPr lang="es-ES" dirty="0"/>
              <a:t>Por ejemplo, las leyes obsoletas pueden restringir la capacidad jurídica de las personas con discapacidad</a:t>
            </a:r>
            <a:r>
              <a:rPr lang="en-US" dirty="0"/>
              <a:t>. </a:t>
            </a:r>
          </a:p>
          <a:p>
            <a:pPr algn="just"/>
            <a:r>
              <a:rPr lang="es-ES" dirty="0"/>
              <a:t>Esta situación socavaría e iría en detrimento de cualquier campaña que busque promover los derechos de las personas</a:t>
            </a:r>
            <a:r>
              <a:rPr lang="en-US" dirty="0"/>
              <a:t>. </a:t>
            </a:r>
          </a:p>
          <a:p>
            <a:pPr algn="just"/>
            <a:r>
              <a:rPr lang="es-ES" dirty="0"/>
              <a:t>Cualquier campaña que promocione derechos puede necesitar centrarse inicialmente en reformar la legislación nacional anticuada en ese ámbito</a:t>
            </a:r>
            <a:r>
              <a:rPr lang="en-U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486886" y="447040"/>
            <a:ext cx="11258074" cy="407988"/>
          </a:xfrm>
        </p:spPr>
        <p:txBody>
          <a:bodyPr/>
          <a:lstStyle/>
          <a:p>
            <a:r>
              <a:rPr lang="es-ES" sz="3200" dirty="0"/>
              <a:t>2. Llevar a cabo una campaña de sensibilización </a:t>
            </a:r>
            <a:r>
              <a:rPr lang="en-US" sz="3000" dirty="0"/>
              <a:t>- 12</a:t>
            </a:r>
            <a:br>
              <a:rPr lang="en-US" sz="3000" dirty="0"/>
            </a:br>
            <a:endParaRPr lang="x-none" sz="3000" dirty="0"/>
          </a:p>
        </p:txBody>
      </p:sp>
    </p:spTree>
    <p:extLst>
      <p:ext uri="{BB962C8B-B14F-4D97-AF65-F5344CB8AC3E}">
        <p14:creationId xmlns:p14="http://schemas.microsoft.com/office/powerpoint/2010/main" val="30594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1091582-A664-E445-B688-879093644AA5}"/>
              </a:ext>
            </a:extLst>
          </p:cNvPr>
          <p:cNvSpPr>
            <a:spLocks noGrp="1"/>
          </p:cNvSpPr>
          <p:nvPr>
            <p:ph type="body" sz="quarter" idx="13"/>
          </p:nvPr>
        </p:nvSpPr>
        <p:spPr/>
        <p:txBody>
          <a:bodyPr/>
          <a:lstStyle/>
          <a:p>
            <a:r>
              <a:rPr lang="es-ES" dirty="0"/>
              <a:t>Realización de un análisis situacional sobre el tema prioritario </a:t>
            </a:r>
            <a:endParaRPr lang="en-US" dirty="0"/>
          </a:p>
        </p:txBody>
      </p:sp>
      <p:sp>
        <p:nvSpPr>
          <p:cNvPr id="3" name="Content Placeholder 2">
            <a:extLst>
              <a:ext uri="{FF2B5EF4-FFF2-40B4-BE49-F238E27FC236}">
                <a16:creationId xmlns:a16="http://schemas.microsoft.com/office/drawing/2014/main" id="{E3D03E6E-74D5-49BF-8A07-0B636CA40282}"/>
              </a:ext>
            </a:extLst>
          </p:cNvPr>
          <p:cNvSpPr>
            <a:spLocks noGrp="1"/>
          </p:cNvSpPr>
          <p:nvPr>
            <p:ph sz="quarter" idx="14"/>
          </p:nvPr>
        </p:nvSpPr>
        <p:spPr>
          <a:xfrm>
            <a:off x="507195" y="1361440"/>
            <a:ext cx="11174412" cy="4649748"/>
          </a:xfrm>
        </p:spPr>
        <p:txBody>
          <a:bodyPr>
            <a:noAutofit/>
          </a:bodyPr>
          <a:lstStyle/>
          <a:p>
            <a:pPr marL="0" indent="0" algn="just">
              <a:buNone/>
            </a:pPr>
            <a:r>
              <a:rPr lang="es-ES" sz="1950" b="1" dirty="0"/>
              <a:t>Facilitadores</a:t>
            </a:r>
            <a:r>
              <a:rPr lang="en-US" sz="1950" b="1" dirty="0"/>
              <a:t> </a:t>
            </a:r>
          </a:p>
          <a:p>
            <a:pPr algn="just"/>
            <a:r>
              <a:rPr lang="es-ES" sz="1950" dirty="0"/>
              <a:t>Siempre que sea posible, los creadores de la campaña deberían basarse en políticas, leyes y/o evidencias que ayuden a implementar su campaña</a:t>
            </a:r>
            <a:r>
              <a:rPr lang="en-US" sz="1950" dirty="0"/>
              <a:t>. </a:t>
            </a:r>
          </a:p>
          <a:p>
            <a:pPr algn="just"/>
            <a:r>
              <a:rPr lang="es-ES" sz="1950" dirty="0"/>
              <a:t>Algunos instrumentos de derechos humanos internacionales o regionales imponen obligaciones legales a los gobiernos</a:t>
            </a:r>
            <a:r>
              <a:rPr lang="en-US" sz="1950" dirty="0"/>
              <a:t>. </a:t>
            </a:r>
          </a:p>
          <a:p>
            <a:pPr lvl="3" algn="just"/>
            <a:r>
              <a:rPr lang="en-US" sz="1950" dirty="0"/>
              <a:t>CDPD, DUDH, PIDCP, PIDESC, CDN, CEDCM.</a:t>
            </a:r>
          </a:p>
          <a:p>
            <a:pPr algn="just"/>
            <a:r>
              <a:rPr lang="es-ES" sz="1950" dirty="0"/>
              <a:t>La CDPD reafirma los derechos principales que se deberían garantizar a las personas con discapacidad</a:t>
            </a:r>
            <a:r>
              <a:rPr lang="en-US" sz="1950" dirty="0"/>
              <a:t>. </a:t>
            </a:r>
          </a:p>
          <a:p>
            <a:pPr algn="just"/>
            <a:r>
              <a:rPr lang="es-ES" sz="1950" dirty="0"/>
              <a:t>La CDPD es un instrumento legalmente vinculante. Esto significa que</a:t>
            </a:r>
            <a:r>
              <a:rPr lang="en-US" sz="1950" dirty="0"/>
              <a:t> </a:t>
            </a:r>
            <a:r>
              <a:rPr lang="es-ES" sz="1950" dirty="0"/>
              <a:t>los estados están obligados a adoptar  medidas para garantizar que las personas con discapacidad tengan los mismos derechos que cualquiera.</a:t>
            </a:r>
          </a:p>
          <a:p>
            <a:pPr algn="just"/>
            <a:r>
              <a:rPr lang="es-ES" sz="1950" dirty="0"/>
              <a:t>Los grupos de sensibilización pueden adoptar una serie de acciones</a:t>
            </a:r>
            <a:r>
              <a:rPr lang="en-US" sz="1950" dirty="0"/>
              <a:t>, </a:t>
            </a:r>
            <a:r>
              <a:rPr lang="es-ES" sz="1950" dirty="0"/>
              <a:t>tales como instar a los estados a:</a:t>
            </a:r>
            <a:endParaRPr lang="en-US" sz="1950" dirty="0"/>
          </a:p>
          <a:p>
            <a:pPr lvl="3" algn="just"/>
            <a:r>
              <a:rPr lang="es-ES" sz="1950" dirty="0"/>
              <a:t>adoptar todas las medidas pertinentes legislativas, administrativas</a:t>
            </a:r>
          </a:p>
          <a:p>
            <a:pPr lvl="3" algn="just"/>
            <a:r>
              <a:rPr lang="es-ES" sz="1950" dirty="0"/>
              <a:t>modificar o derogar las leyes, las normativas y las costumbres discriminatorias</a:t>
            </a:r>
            <a:endParaRPr lang="en-US" sz="195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- 13</a:t>
            </a:r>
            <a:endParaRPr lang="x-none" sz="3000" dirty="0"/>
          </a:p>
        </p:txBody>
      </p:sp>
    </p:spTree>
    <p:extLst>
      <p:ext uri="{BB962C8B-B14F-4D97-AF65-F5344CB8AC3E}">
        <p14:creationId xmlns:p14="http://schemas.microsoft.com/office/powerpoint/2010/main" val="4158782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5FDBEB-DAAA-4477-AE89-8B418BD174E5}"/>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3.</a:t>
            </a:r>
          </a:p>
          <a:p>
            <a:r>
              <a:rPr lang="es-ES" dirty="0"/>
              <a:t>Análisis situacional de la implementación de la CDPD en la subregión del Caribe</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- 14</a:t>
            </a:r>
            <a:endParaRPr lang="x-none" sz="3000" dirty="0"/>
          </a:p>
        </p:txBody>
      </p:sp>
    </p:spTree>
    <p:extLst>
      <p:ext uri="{BB962C8B-B14F-4D97-AF65-F5344CB8AC3E}">
        <p14:creationId xmlns:p14="http://schemas.microsoft.com/office/powerpoint/2010/main" val="625665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E72FF2-621B-5C41-804A-936FE58DB33A}"/>
              </a:ext>
            </a:extLst>
          </p:cNvPr>
          <p:cNvSpPr>
            <a:spLocks noGrp="1"/>
          </p:cNvSpPr>
          <p:nvPr>
            <p:ph type="body" sz="quarter" idx="13"/>
          </p:nvPr>
        </p:nvSpPr>
        <p:spPr/>
        <p:txBody>
          <a:bodyPr/>
          <a:lstStyle/>
          <a:p>
            <a:r>
              <a:rPr lang="es-ES" dirty="0"/>
              <a:t>Formulación del tema de sensibilización y de los objetivos </a:t>
            </a:r>
            <a:endParaRPr lang="en-US" dirty="0"/>
          </a:p>
        </p:txBody>
      </p:sp>
      <p:sp>
        <p:nvSpPr>
          <p:cNvPr id="3" name="Content Placeholder 2">
            <a:extLst>
              <a:ext uri="{FF2B5EF4-FFF2-40B4-BE49-F238E27FC236}">
                <a16:creationId xmlns:a16="http://schemas.microsoft.com/office/drawing/2014/main" id="{5C7C3876-DC59-4634-9119-14A21411BB6B}"/>
              </a:ext>
            </a:extLst>
          </p:cNvPr>
          <p:cNvSpPr>
            <a:spLocks noGrp="1"/>
          </p:cNvSpPr>
          <p:nvPr>
            <p:ph sz="quarter" idx="14"/>
          </p:nvPr>
        </p:nvSpPr>
        <p:spPr/>
        <p:txBody>
          <a:bodyPr/>
          <a:lstStyle/>
          <a:p>
            <a:pPr algn="just"/>
            <a:r>
              <a:rPr lang="es-ES" dirty="0"/>
              <a:t>Una vez completado el análisis el paso lógico siguiente es fijar una misión específica y unos objetivos para la campaña</a:t>
            </a:r>
            <a:r>
              <a:rPr lang="en-US" dirty="0"/>
              <a:t>. </a:t>
            </a:r>
          </a:p>
          <a:p>
            <a:pPr algn="just"/>
            <a:r>
              <a:rPr lang="es-ES" dirty="0"/>
              <a:t>Pueden estar programados en el tiempo o cambiar en función del contexto político o legal</a:t>
            </a:r>
            <a:r>
              <a:rPr lang="en-US" dirty="0"/>
              <a:t>.</a:t>
            </a:r>
          </a:p>
          <a:p>
            <a:pPr algn="just"/>
            <a:r>
              <a:rPr lang="es-ES" dirty="0"/>
              <a:t>Una vez acordada la misión, se puede escribir una declaración clara de una sola frase. </a:t>
            </a:r>
            <a:r>
              <a:rPr lang="en-US" dirty="0"/>
              <a:t> </a:t>
            </a:r>
          </a:p>
          <a:p>
            <a:pPr algn="just"/>
            <a:r>
              <a:rPr lang="es-ES" dirty="0"/>
              <a:t>Es importante tener presente que la mayoría de las campañas de sensibilización intentan producir cambios en el conocimiento, en actitudes y/o en comportamientos, o en la política o la legislación</a:t>
            </a:r>
            <a:r>
              <a:rPr lang="en-US" dirty="0"/>
              <a:t>. </a:t>
            </a:r>
          </a:p>
          <a:p>
            <a:pPr algn="just"/>
            <a:r>
              <a:rPr lang="es-ES" dirty="0"/>
              <a:t>Una misión podría ser: «Poner fin a la discriminación sufrida por las personas con discapacidad psicosocial, intelectual o cognitiva en la comunidad». </a:t>
            </a:r>
            <a:endParaRPr lang="x-none"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- 15</a:t>
            </a:r>
            <a:endParaRPr lang="x-none" sz="3000" dirty="0"/>
          </a:p>
        </p:txBody>
      </p:sp>
    </p:spTree>
    <p:extLst>
      <p:ext uri="{BB962C8B-B14F-4D97-AF65-F5344CB8AC3E}">
        <p14:creationId xmlns:p14="http://schemas.microsoft.com/office/powerpoint/2010/main" val="172559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B473D31-0CB7-EC4F-8AA6-A9CC9E8908D8}"/>
              </a:ext>
            </a:extLst>
          </p:cNvPr>
          <p:cNvSpPr>
            <a:spLocks noGrp="1"/>
          </p:cNvSpPr>
          <p:nvPr>
            <p:ph type="body" sz="quarter" idx="13"/>
          </p:nvPr>
        </p:nvSpPr>
        <p:spPr/>
        <p:txBody>
          <a:bodyPr/>
          <a:lstStyle/>
          <a:p>
            <a:r>
              <a:rPr lang="es-ES" dirty="0"/>
              <a:t>Formulación del tema de sensibilización y de los objetivos </a:t>
            </a:r>
            <a:endParaRPr lang="en-US" dirty="0"/>
          </a:p>
        </p:txBody>
      </p:sp>
      <p:sp>
        <p:nvSpPr>
          <p:cNvPr id="3" name="Content Placeholder 2">
            <a:extLst>
              <a:ext uri="{FF2B5EF4-FFF2-40B4-BE49-F238E27FC236}">
                <a16:creationId xmlns:a16="http://schemas.microsoft.com/office/drawing/2014/main" id="{C0BBAC58-D4B1-42CB-9FD2-35053A753E9A}"/>
              </a:ext>
            </a:extLst>
          </p:cNvPr>
          <p:cNvSpPr>
            <a:spLocks noGrp="1"/>
          </p:cNvSpPr>
          <p:nvPr>
            <p:ph sz="quarter" idx="14"/>
          </p:nvPr>
        </p:nvSpPr>
        <p:spPr/>
        <p:txBody>
          <a:bodyPr>
            <a:normAutofit/>
          </a:bodyPr>
          <a:lstStyle/>
          <a:p>
            <a:pPr algn="just">
              <a:spcAft>
                <a:spcPts val="1000"/>
              </a:spcAft>
            </a:pPr>
            <a:r>
              <a:rPr lang="es-ES" sz="2100" dirty="0"/>
              <a:t>A partir de esta misión, es posible determinar los objetivos de la campaña</a:t>
            </a:r>
            <a:r>
              <a:rPr lang="en-US" sz="2100" dirty="0"/>
              <a:t>. </a:t>
            </a:r>
          </a:p>
          <a:p>
            <a:pPr algn="just">
              <a:spcAft>
                <a:spcPts val="1000"/>
              </a:spcAft>
            </a:pPr>
            <a:r>
              <a:rPr lang="es-ES" sz="2100" dirty="0"/>
              <a:t>Los objetivos deben cumplirse para alcanzar la misión</a:t>
            </a:r>
          </a:p>
          <a:p>
            <a:pPr algn="just">
              <a:spcAft>
                <a:spcPts val="1000"/>
              </a:spcAft>
            </a:pPr>
            <a:r>
              <a:rPr lang="es-ES" sz="2100" dirty="0"/>
              <a:t>Los objetivos deben ser SMART, siglas que significan</a:t>
            </a:r>
            <a:r>
              <a:rPr lang="en-US" sz="2100" dirty="0"/>
              <a:t>:   </a:t>
            </a:r>
          </a:p>
          <a:p>
            <a:pPr lvl="3" algn="just">
              <a:spcAft>
                <a:spcPts val="1000"/>
              </a:spcAft>
            </a:pPr>
            <a:r>
              <a:rPr lang="en-US" sz="2100" b="1" dirty="0"/>
              <a:t>S</a:t>
            </a:r>
            <a:r>
              <a:rPr lang="en-US" sz="2100" dirty="0"/>
              <a:t>pecific</a:t>
            </a:r>
            <a:r>
              <a:rPr lang="es-ES" sz="2100" dirty="0"/>
              <a:t> (específicos): los objetivos deben estar bien definidos, enfocados y dirigidos. </a:t>
            </a:r>
            <a:endParaRPr lang="en-US" sz="2100" dirty="0"/>
          </a:p>
          <a:p>
            <a:pPr lvl="3" algn="just">
              <a:spcAft>
                <a:spcPts val="1000"/>
              </a:spcAft>
            </a:pPr>
            <a:r>
              <a:rPr lang="en-US" sz="2100" b="1" dirty="0"/>
              <a:t>M</a:t>
            </a:r>
            <a:r>
              <a:rPr lang="en-US" sz="2100" dirty="0"/>
              <a:t>easurable </a:t>
            </a:r>
            <a:r>
              <a:rPr lang="es-ES" sz="2100" dirty="0"/>
              <a:t>(mesurables): los objetivos deben poderse supervisar y evaluar.</a:t>
            </a:r>
            <a:endParaRPr lang="en-US" sz="2100" dirty="0"/>
          </a:p>
          <a:p>
            <a:pPr lvl="3" algn="just">
              <a:spcAft>
                <a:spcPts val="1000"/>
              </a:spcAft>
            </a:pPr>
            <a:r>
              <a:rPr lang="en-US" sz="2100" b="1" dirty="0"/>
              <a:t>A</a:t>
            </a:r>
            <a:r>
              <a:rPr lang="en-US" sz="2100" dirty="0"/>
              <a:t>chievable </a:t>
            </a:r>
            <a:r>
              <a:rPr lang="es-ES" sz="2100" dirty="0"/>
              <a:t>(alcanzables): los objetivos deben poderse alcanzar. </a:t>
            </a:r>
            <a:endParaRPr lang="en-US" sz="2100" dirty="0"/>
          </a:p>
          <a:p>
            <a:pPr lvl="3" algn="just">
              <a:spcAft>
                <a:spcPts val="1000"/>
              </a:spcAft>
            </a:pPr>
            <a:r>
              <a:rPr lang="en-US" sz="2100" b="1" dirty="0"/>
              <a:t>R</a:t>
            </a:r>
            <a:r>
              <a:rPr lang="en-US" sz="2100" dirty="0"/>
              <a:t>ealistic </a:t>
            </a:r>
            <a:r>
              <a:rPr lang="es-ES" sz="2100" dirty="0"/>
              <a:t>(realistas): los objetivos se pueden conseguir con los recursos disponibles.</a:t>
            </a:r>
            <a:endParaRPr lang="en-US" sz="2100" dirty="0"/>
          </a:p>
          <a:p>
            <a:pPr lvl="3" algn="just">
              <a:spcAft>
                <a:spcPts val="1000"/>
              </a:spcAft>
            </a:pPr>
            <a:r>
              <a:rPr lang="en-US" sz="2100" b="1" dirty="0"/>
              <a:t>T</a:t>
            </a:r>
            <a:r>
              <a:rPr lang="en-US" sz="2100" dirty="0"/>
              <a:t>ime-bound</a:t>
            </a:r>
            <a:r>
              <a:rPr lang="es-ES" sz="2100" dirty="0"/>
              <a:t> (temporales): se indica cuándo se alcanzarán los objetivos y se garantiza que el tiempo que se destina para alcanzarlos sea factible y gestionable. </a:t>
            </a:r>
            <a:endParaRPr lang="en-US" sz="2100" dirty="0"/>
          </a:p>
          <a:p>
            <a:pPr algn="just">
              <a:spcAft>
                <a:spcPts val="1000"/>
              </a:spcAft>
            </a:pPr>
            <a:r>
              <a:rPr lang="es-ES" sz="2000" dirty="0"/>
              <a:t>Los objetivos de una campaña deben ser realistas y no demasiado ambiciosos.</a:t>
            </a:r>
            <a:endParaRPr lang="en-US" sz="2100" dirty="0"/>
          </a:p>
          <a:p>
            <a:pPr algn="just"/>
            <a:endParaRPr lang="x-none" sz="21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- 16</a:t>
            </a:r>
            <a:endParaRPr lang="x-none" sz="3000" dirty="0"/>
          </a:p>
        </p:txBody>
      </p:sp>
    </p:spTree>
    <p:extLst>
      <p:ext uri="{BB962C8B-B14F-4D97-AF65-F5344CB8AC3E}">
        <p14:creationId xmlns:p14="http://schemas.microsoft.com/office/powerpoint/2010/main" val="440356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CA87417-166A-5D4D-94B4-4186545067F7}"/>
              </a:ext>
            </a:extLst>
          </p:cNvPr>
          <p:cNvSpPr>
            <a:spLocks noGrp="1"/>
          </p:cNvSpPr>
          <p:nvPr>
            <p:ph type="body" sz="quarter" idx="13"/>
          </p:nvPr>
        </p:nvSpPr>
        <p:spPr/>
        <p:txBody>
          <a:bodyPr/>
          <a:lstStyle/>
          <a:p>
            <a:r>
              <a:rPr lang="es-ES" dirty="0">
                <a:solidFill>
                  <a:srgbClr val="0070C0"/>
                </a:solidFill>
              </a:rPr>
              <a:t>Formulación del tema de sensibilización y de los objetivos </a:t>
            </a:r>
            <a:endParaRPr lang="en-US" dirty="0"/>
          </a:p>
        </p:txBody>
      </p:sp>
      <p:graphicFrame>
        <p:nvGraphicFramePr>
          <p:cNvPr id="4" name="Content Placeholder 3">
            <a:extLst>
              <a:ext uri="{FF2B5EF4-FFF2-40B4-BE49-F238E27FC236}">
                <a16:creationId xmlns:a16="http://schemas.microsoft.com/office/drawing/2014/main" id="{F2C29DB1-280C-4D77-8558-9C08F09DEA03}"/>
              </a:ext>
            </a:extLst>
          </p:cNvPr>
          <p:cNvGraphicFramePr>
            <a:graphicFrameLocks noGrp="1"/>
          </p:cNvGraphicFramePr>
          <p:nvPr>
            <p:ph sz="quarter" idx="14"/>
            <p:extLst>
              <p:ext uri="{D42A27DB-BD31-4B8C-83A1-F6EECF244321}">
                <p14:modId xmlns:p14="http://schemas.microsoft.com/office/powerpoint/2010/main" val="2143450978"/>
              </p:ext>
            </p:extLst>
          </p:nvPr>
        </p:nvGraphicFramePr>
        <p:xfrm>
          <a:off x="506413" y="1433480"/>
          <a:ext cx="11322421" cy="4323176"/>
        </p:xfrm>
        <a:graphic>
          <a:graphicData uri="http://schemas.openxmlformats.org/drawingml/2006/table">
            <a:tbl>
              <a:tblPr firstRow="1" firstCol="1" bandRow="1">
                <a:tableStyleId>{2D5ABB26-0587-4C30-8999-92F81FD0307C}</a:tableStyleId>
              </a:tblPr>
              <a:tblGrid>
                <a:gridCol w="2830606">
                  <a:extLst>
                    <a:ext uri="{9D8B030D-6E8A-4147-A177-3AD203B41FA5}">
                      <a16:colId xmlns:a16="http://schemas.microsoft.com/office/drawing/2014/main" val="4019750328"/>
                    </a:ext>
                  </a:extLst>
                </a:gridCol>
                <a:gridCol w="2078944">
                  <a:extLst>
                    <a:ext uri="{9D8B030D-6E8A-4147-A177-3AD203B41FA5}">
                      <a16:colId xmlns:a16="http://schemas.microsoft.com/office/drawing/2014/main" val="2204943735"/>
                    </a:ext>
                  </a:extLst>
                </a:gridCol>
                <a:gridCol w="3582265">
                  <a:extLst>
                    <a:ext uri="{9D8B030D-6E8A-4147-A177-3AD203B41FA5}">
                      <a16:colId xmlns:a16="http://schemas.microsoft.com/office/drawing/2014/main" val="717075091"/>
                    </a:ext>
                  </a:extLst>
                </a:gridCol>
                <a:gridCol w="2830606">
                  <a:extLst>
                    <a:ext uri="{9D8B030D-6E8A-4147-A177-3AD203B41FA5}">
                      <a16:colId xmlns:a16="http://schemas.microsoft.com/office/drawing/2014/main" val="1157047897"/>
                    </a:ext>
                  </a:extLst>
                </a:gridCol>
              </a:tblGrid>
              <a:tr h="654132">
                <a:tc gridSpan="4">
                  <a:txBody>
                    <a:bodyPr/>
                    <a:lstStyle/>
                    <a:p>
                      <a:pPr marL="0" marR="0">
                        <a:lnSpc>
                          <a:spcPct val="115000"/>
                        </a:lnSpc>
                        <a:spcBef>
                          <a:spcPts val="0"/>
                        </a:spcBef>
                        <a:spcAft>
                          <a:spcPts val="600"/>
                        </a:spcAft>
                      </a:pPr>
                      <a:r>
                        <a:rPr lang="es-ES" sz="1950" b="1" dirty="0">
                          <a:solidFill>
                            <a:schemeClr val="bg1"/>
                          </a:solidFill>
                          <a:effectLst/>
                          <a:latin typeface="Century Gothic" panose="020B0502020202020204" pitchFamily="34" charset="0"/>
                        </a:rPr>
                        <a:t>MISIÓN: Poner fin a la discriminación sufrida por las personas con discapacidad psicosocial,</a:t>
                      </a:r>
                    </a:p>
                    <a:p>
                      <a:pPr marL="0" marR="0">
                        <a:lnSpc>
                          <a:spcPct val="115000"/>
                        </a:lnSpc>
                        <a:spcBef>
                          <a:spcPts val="0"/>
                        </a:spcBef>
                        <a:spcAft>
                          <a:spcPts val="600"/>
                        </a:spcAft>
                      </a:pPr>
                      <a:r>
                        <a:rPr lang="es-ES" sz="1950" b="1" dirty="0">
                          <a:solidFill>
                            <a:schemeClr val="bg1"/>
                          </a:solidFill>
                          <a:effectLst/>
                          <a:latin typeface="Century Gothic" panose="020B0502020202020204" pitchFamily="34" charset="0"/>
                        </a:rPr>
                        <a:t>intelectual o cognitiva en la comunidad.</a:t>
                      </a:r>
                      <a:endParaRPr lang="x-none" sz="195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073871958"/>
                  </a:ext>
                </a:extLst>
              </a:tr>
              <a:tr h="398332">
                <a:tc>
                  <a:txBody>
                    <a:bodyPr/>
                    <a:lstStyle/>
                    <a:p>
                      <a:pPr marL="0" marR="0" algn="ctr">
                        <a:lnSpc>
                          <a:spcPct val="115000"/>
                        </a:lnSpc>
                        <a:spcBef>
                          <a:spcPts val="0"/>
                        </a:spcBef>
                        <a:spcAft>
                          <a:spcPts val="600"/>
                        </a:spcAft>
                      </a:pPr>
                      <a:r>
                        <a:rPr lang="en-GB" sz="1800" b="1" dirty="0" err="1">
                          <a:effectLst/>
                          <a:latin typeface="Century Gothic" panose="020B0502020202020204" pitchFamily="34" charset="0"/>
                        </a:rPr>
                        <a:t>Objetivo</a:t>
                      </a:r>
                      <a:endParaRPr lang="x-none"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err="1">
                          <a:effectLst/>
                          <a:latin typeface="Century Gothic" panose="020B0502020202020204" pitchFamily="34" charset="0"/>
                        </a:rPr>
                        <a:t>Tipo</a:t>
                      </a:r>
                      <a:r>
                        <a:rPr lang="en-GB" sz="1800" b="1" baseline="0" dirty="0">
                          <a:effectLst/>
                          <a:latin typeface="Century Gothic" panose="020B0502020202020204" pitchFamily="34" charset="0"/>
                        </a:rPr>
                        <a:t> de </a:t>
                      </a:r>
                      <a:r>
                        <a:rPr lang="en-GB" sz="1800" b="1" baseline="0" dirty="0" err="1">
                          <a:effectLst/>
                          <a:latin typeface="Century Gothic" panose="020B0502020202020204" pitchFamily="34" charset="0"/>
                        </a:rPr>
                        <a:t>cambio</a:t>
                      </a:r>
                      <a:endParaRPr lang="x-none"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a:effectLst/>
                          <a:latin typeface="Century Gothic" panose="020B0502020202020204" pitchFamily="34" charset="0"/>
                        </a:rPr>
                        <a:t>¿Conduce a </a:t>
                      </a:r>
                      <a:r>
                        <a:rPr lang="en-GB" sz="1800" b="1" dirty="0" err="1">
                          <a:effectLst/>
                          <a:latin typeface="Century Gothic" panose="020B0502020202020204" pitchFamily="34" charset="0"/>
                        </a:rPr>
                        <a:t>hacer</a:t>
                      </a:r>
                      <a:r>
                        <a:rPr lang="en-GB" sz="1800" b="1" dirty="0">
                          <a:effectLst/>
                          <a:latin typeface="Century Gothic" panose="020B0502020202020204" pitchFamily="34" charset="0"/>
                        </a:rPr>
                        <a:t> </a:t>
                      </a:r>
                      <a:r>
                        <a:rPr lang="en-GB" sz="1800" b="1" dirty="0" err="1">
                          <a:effectLst/>
                          <a:latin typeface="Century Gothic" panose="020B0502020202020204" pitchFamily="34" charset="0"/>
                        </a:rPr>
                        <a:t>realidad</a:t>
                      </a:r>
                      <a:r>
                        <a:rPr lang="en-GB" sz="1800" b="1" dirty="0">
                          <a:effectLst/>
                          <a:latin typeface="Century Gothic" panose="020B0502020202020204" pitchFamily="34" charset="0"/>
                        </a:rPr>
                        <a:t> la</a:t>
                      </a:r>
                      <a:r>
                        <a:rPr lang="en-GB" sz="1800" b="1" baseline="0" dirty="0">
                          <a:effectLst/>
                          <a:latin typeface="Century Gothic" panose="020B0502020202020204" pitchFamily="34" charset="0"/>
                        </a:rPr>
                        <a:t> </a:t>
                      </a:r>
                      <a:r>
                        <a:rPr lang="en-GB" sz="1800" b="1" baseline="0" dirty="0" err="1">
                          <a:effectLst/>
                          <a:latin typeface="Century Gothic" panose="020B0502020202020204" pitchFamily="34" charset="0"/>
                        </a:rPr>
                        <a:t>misión</a:t>
                      </a:r>
                      <a:r>
                        <a:rPr lang="en-GB" sz="1800" b="1" dirty="0">
                          <a:effectLst/>
                          <a:latin typeface="Century Gothic" panose="020B0502020202020204" pitchFamily="34" charset="0"/>
                        </a:rPr>
                        <a:t>?</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a:effectLst/>
                          <a:latin typeface="Century Gothic" panose="020B0502020202020204" pitchFamily="34" charset="0"/>
                        </a:rPr>
                        <a:t>¿</a:t>
                      </a:r>
                      <a:r>
                        <a:rPr lang="en-GB" sz="1800" b="1" dirty="0" err="1">
                          <a:effectLst/>
                          <a:latin typeface="Century Gothic" panose="020B0502020202020204" pitchFamily="34" charset="0"/>
                        </a:rPr>
                        <a:t>Es</a:t>
                      </a:r>
                      <a:r>
                        <a:rPr lang="en-GB" sz="1800" b="1" dirty="0">
                          <a:effectLst/>
                          <a:latin typeface="Century Gothic" panose="020B0502020202020204" pitchFamily="34" charset="0"/>
                        </a:rPr>
                        <a:t> SMART?</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777954740"/>
                  </a:ext>
                </a:extLst>
              </a:tr>
              <a:tr h="2961545">
                <a:tc>
                  <a:txBody>
                    <a:bodyPr/>
                    <a:lstStyle/>
                    <a:p>
                      <a:pPr marL="0" marR="0">
                        <a:lnSpc>
                          <a:spcPct val="107000"/>
                        </a:lnSpc>
                        <a:spcBef>
                          <a:spcPts val="0"/>
                        </a:spcBef>
                        <a:spcAft>
                          <a:spcPts val="0"/>
                        </a:spcAft>
                      </a:pPr>
                      <a:r>
                        <a:rPr lang="es-ES" sz="1700" dirty="0"/>
                        <a:t>En el plazo de un año, aumentar en el 50% el número de profesionales sanitarios y familias que creen que las personas con discapacidad psicosocial, intelectual o cognitiva deben tener las mismas oportunidades de ejercer su capacidad jurídica que cualquier otra persona. </a:t>
                      </a:r>
                      <a:endParaRPr lang="x-none" sz="1700" b="0" dirty="0">
                        <a:effectLst/>
                        <a:latin typeface="Calibri" panose="020F050202020403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700" dirty="0"/>
                        <a:t>Actitud (pasar de una actitud de exclusión a una de inclusión) </a:t>
                      </a:r>
                      <a:endParaRPr lang="x-non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700" dirty="0"/>
                        <a:t>Sí. Lograr que más personas crean que el derecho a la capacidad jurídica de las personas con discapacidad psicosocial, intelectual o cognitiva reduce las actitudes estigmatizadoras y discriminatorias, y </a:t>
                      </a:r>
                      <a:r>
                        <a:rPr lang="es-ES" sz="1700" dirty="0" err="1"/>
                        <a:t>conscienciar</a:t>
                      </a:r>
                      <a:r>
                        <a:rPr lang="es-ES" sz="1700" dirty="0"/>
                        <a:t> sobre el hecho de que las personas con discapacidad deben ser capaces de ejercer sus derechos en igualdad de condiciones que el resto de personas. </a:t>
                      </a:r>
                      <a:endParaRPr lang="x-non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700" b="1" dirty="0"/>
                        <a:t>Específico</a:t>
                      </a:r>
                      <a:r>
                        <a:rPr lang="es-ES" sz="1700" dirty="0"/>
                        <a:t>: Sí </a:t>
                      </a:r>
                    </a:p>
                    <a:p>
                      <a:pPr marL="0" marR="0">
                        <a:lnSpc>
                          <a:spcPct val="107000"/>
                        </a:lnSpc>
                        <a:spcBef>
                          <a:spcPts val="0"/>
                        </a:spcBef>
                        <a:spcAft>
                          <a:spcPts val="0"/>
                        </a:spcAft>
                      </a:pPr>
                      <a:r>
                        <a:rPr lang="es-ES" sz="1700" b="1" dirty="0"/>
                        <a:t>Mesurable</a:t>
                      </a:r>
                      <a:r>
                        <a:rPr lang="es-ES" sz="1700" dirty="0"/>
                        <a:t>: Sí, a través de encuestas </a:t>
                      </a:r>
                    </a:p>
                    <a:p>
                      <a:pPr marL="0" marR="0">
                        <a:lnSpc>
                          <a:spcPct val="107000"/>
                        </a:lnSpc>
                        <a:spcBef>
                          <a:spcPts val="0"/>
                        </a:spcBef>
                        <a:spcAft>
                          <a:spcPts val="0"/>
                        </a:spcAft>
                      </a:pPr>
                      <a:r>
                        <a:rPr lang="es-ES" sz="1700" b="1" dirty="0"/>
                        <a:t>Alcanzable</a:t>
                      </a:r>
                      <a:r>
                        <a:rPr lang="es-ES" sz="1700" dirty="0"/>
                        <a:t>: Sí, debería basarse en el contexto comunitario </a:t>
                      </a:r>
                    </a:p>
                    <a:p>
                      <a:pPr marL="0" marR="0">
                        <a:lnSpc>
                          <a:spcPct val="107000"/>
                        </a:lnSpc>
                        <a:spcBef>
                          <a:spcPts val="0"/>
                        </a:spcBef>
                        <a:spcAft>
                          <a:spcPts val="0"/>
                        </a:spcAft>
                      </a:pPr>
                      <a:r>
                        <a:rPr lang="es-ES" sz="1700" b="1" dirty="0"/>
                        <a:t>Realista</a:t>
                      </a:r>
                      <a:r>
                        <a:rPr lang="es-ES" sz="1700" dirty="0"/>
                        <a:t>: Sí; debería ser realista, de acuerdo con el contexto comunitario </a:t>
                      </a:r>
                    </a:p>
                    <a:p>
                      <a:pPr marL="0" marR="0">
                        <a:lnSpc>
                          <a:spcPct val="107000"/>
                        </a:lnSpc>
                        <a:spcBef>
                          <a:spcPts val="0"/>
                        </a:spcBef>
                        <a:spcAft>
                          <a:spcPts val="0"/>
                        </a:spcAft>
                      </a:pPr>
                      <a:r>
                        <a:rPr lang="es-ES" sz="1700" b="1" dirty="0"/>
                        <a:t>Temporal</a:t>
                      </a:r>
                      <a:r>
                        <a:rPr lang="es-ES" sz="1700" dirty="0"/>
                        <a:t>: Sí (1 año) </a:t>
                      </a:r>
                      <a:endParaRPr lang="x-none"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245136"/>
                  </a:ext>
                </a:extLst>
              </a:tr>
            </a:tbl>
          </a:graphicData>
        </a:graphic>
      </p:graphicFrame>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- 17</a:t>
            </a:r>
            <a:endParaRPr lang="x-none" sz="3000" dirty="0"/>
          </a:p>
        </p:txBody>
      </p:sp>
    </p:spTree>
    <p:extLst>
      <p:ext uri="{BB962C8B-B14F-4D97-AF65-F5344CB8AC3E}">
        <p14:creationId xmlns:p14="http://schemas.microsoft.com/office/powerpoint/2010/main" val="1984591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5F93E8B-D912-0240-8473-49E72BE2B985}"/>
              </a:ext>
            </a:extLst>
          </p:cNvPr>
          <p:cNvSpPr>
            <a:spLocks noGrp="1"/>
          </p:cNvSpPr>
          <p:nvPr>
            <p:ph type="body" sz="quarter" idx="13"/>
          </p:nvPr>
        </p:nvSpPr>
        <p:spPr/>
        <p:txBody>
          <a:bodyPr/>
          <a:lstStyle/>
          <a:p>
            <a:r>
              <a:rPr lang="es-ES" dirty="0">
                <a:solidFill>
                  <a:srgbClr val="0070C0"/>
                </a:solidFill>
              </a:rPr>
              <a:t>Formulación del tema de sensibilización y de los objetivos </a:t>
            </a:r>
            <a:endParaRPr lang="en-US" dirty="0"/>
          </a:p>
        </p:txBody>
      </p:sp>
      <p:graphicFrame>
        <p:nvGraphicFramePr>
          <p:cNvPr id="4" name="Content Placeholder 3">
            <a:extLst>
              <a:ext uri="{FF2B5EF4-FFF2-40B4-BE49-F238E27FC236}">
                <a16:creationId xmlns:a16="http://schemas.microsoft.com/office/drawing/2014/main" id="{CF3721F6-2751-4063-AF11-A29AED26B6CC}"/>
              </a:ext>
            </a:extLst>
          </p:cNvPr>
          <p:cNvGraphicFramePr>
            <a:graphicFrameLocks noGrp="1"/>
          </p:cNvGraphicFramePr>
          <p:nvPr>
            <p:ph sz="quarter" idx="14"/>
            <p:extLst>
              <p:ext uri="{D42A27DB-BD31-4B8C-83A1-F6EECF244321}">
                <p14:modId xmlns:p14="http://schemas.microsoft.com/office/powerpoint/2010/main" val="3966629102"/>
              </p:ext>
            </p:extLst>
          </p:nvPr>
        </p:nvGraphicFramePr>
        <p:xfrm>
          <a:off x="506413" y="1452935"/>
          <a:ext cx="11174946" cy="4020321"/>
        </p:xfrm>
        <a:graphic>
          <a:graphicData uri="http://schemas.openxmlformats.org/drawingml/2006/table">
            <a:tbl>
              <a:tblPr firstRow="1" firstCol="1" bandRow="1">
                <a:tableStyleId>{2D5ABB26-0587-4C30-8999-92F81FD0307C}</a:tableStyleId>
              </a:tblPr>
              <a:tblGrid>
                <a:gridCol w="2793738">
                  <a:extLst>
                    <a:ext uri="{9D8B030D-6E8A-4147-A177-3AD203B41FA5}">
                      <a16:colId xmlns:a16="http://schemas.microsoft.com/office/drawing/2014/main" val="786884896"/>
                    </a:ext>
                  </a:extLst>
                </a:gridCol>
                <a:gridCol w="2162472">
                  <a:extLst>
                    <a:ext uri="{9D8B030D-6E8A-4147-A177-3AD203B41FA5}">
                      <a16:colId xmlns:a16="http://schemas.microsoft.com/office/drawing/2014/main" val="471526035"/>
                    </a:ext>
                  </a:extLst>
                </a:gridCol>
                <a:gridCol w="3173377">
                  <a:extLst>
                    <a:ext uri="{9D8B030D-6E8A-4147-A177-3AD203B41FA5}">
                      <a16:colId xmlns:a16="http://schemas.microsoft.com/office/drawing/2014/main" val="4213229788"/>
                    </a:ext>
                  </a:extLst>
                </a:gridCol>
                <a:gridCol w="3045359">
                  <a:extLst>
                    <a:ext uri="{9D8B030D-6E8A-4147-A177-3AD203B41FA5}">
                      <a16:colId xmlns:a16="http://schemas.microsoft.com/office/drawing/2014/main" val="3724756316"/>
                    </a:ext>
                  </a:extLst>
                </a:gridCol>
              </a:tblGrid>
              <a:tr h="358740">
                <a:tc gridSpan="4">
                  <a:txBody>
                    <a:bodyPr/>
                    <a:lstStyle/>
                    <a:p>
                      <a:pPr marL="0" marR="0">
                        <a:lnSpc>
                          <a:spcPct val="115000"/>
                        </a:lnSpc>
                        <a:spcBef>
                          <a:spcPts val="0"/>
                        </a:spcBef>
                        <a:spcAft>
                          <a:spcPts val="600"/>
                        </a:spcAft>
                      </a:pPr>
                      <a:r>
                        <a:rPr lang="es-ES" sz="1900" b="1" dirty="0">
                          <a:solidFill>
                            <a:schemeClr val="bg1"/>
                          </a:solidFill>
                          <a:effectLst/>
                          <a:latin typeface="Century Gothic" panose="020B0502020202020204" pitchFamily="34" charset="0"/>
                        </a:rPr>
                        <a:t>MISIÓN: Poner fin a la discriminación sufrida por las personas con discapacidad psicosocial,</a:t>
                      </a:r>
                    </a:p>
                    <a:p>
                      <a:pPr marL="0" marR="0">
                        <a:lnSpc>
                          <a:spcPct val="115000"/>
                        </a:lnSpc>
                        <a:spcBef>
                          <a:spcPts val="0"/>
                        </a:spcBef>
                        <a:spcAft>
                          <a:spcPts val="600"/>
                        </a:spcAft>
                      </a:pPr>
                      <a:r>
                        <a:rPr lang="es-ES" sz="1900" b="1" dirty="0">
                          <a:solidFill>
                            <a:schemeClr val="bg1"/>
                          </a:solidFill>
                          <a:effectLst/>
                          <a:latin typeface="Century Gothic" panose="020B0502020202020204" pitchFamily="34" charset="0"/>
                        </a:rPr>
                        <a:t>intelectual o cognitiva en la comunidad.</a:t>
                      </a:r>
                      <a:endParaRPr lang="x-none"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793256525"/>
                  </a:ext>
                </a:extLst>
              </a:tr>
              <a:tr h="680347">
                <a:tc>
                  <a:txBody>
                    <a:bodyPr/>
                    <a:lstStyle/>
                    <a:p>
                      <a:pPr marL="0" marR="0" algn="ctr">
                        <a:lnSpc>
                          <a:spcPct val="115000"/>
                        </a:lnSpc>
                        <a:spcBef>
                          <a:spcPts val="0"/>
                        </a:spcBef>
                        <a:spcAft>
                          <a:spcPts val="600"/>
                        </a:spcAft>
                      </a:pPr>
                      <a:r>
                        <a:rPr lang="en-GB" sz="1800" b="1">
                          <a:effectLst/>
                          <a:latin typeface="Century Gothic" panose="020B0502020202020204" pitchFamily="34" charset="0"/>
                        </a:rPr>
                        <a:t>Objetivo</a:t>
                      </a:r>
                      <a:endParaRPr lang="x-none"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err="1">
                          <a:effectLst/>
                          <a:latin typeface="Century Gothic" panose="020B0502020202020204" pitchFamily="34" charset="0"/>
                        </a:rPr>
                        <a:t>Tipo</a:t>
                      </a:r>
                      <a:r>
                        <a:rPr lang="en-GB" sz="1800" b="1" baseline="0" dirty="0">
                          <a:effectLst/>
                          <a:latin typeface="Century Gothic" panose="020B0502020202020204" pitchFamily="34" charset="0"/>
                        </a:rPr>
                        <a:t> de </a:t>
                      </a:r>
                      <a:r>
                        <a:rPr lang="en-GB" sz="1800" b="1" baseline="0" dirty="0" err="1">
                          <a:effectLst/>
                          <a:latin typeface="Century Gothic" panose="020B0502020202020204" pitchFamily="34" charset="0"/>
                        </a:rPr>
                        <a:t>cambio</a:t>
                      </a:r>
                      <a:endParaRPr lang="x-none"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a:effectLst/>
                          <a:latin typeface="Century Gothic" panose="020B0502020202020204" pitchFamily="34" charset="0"/>
                        </a:rPr>
                        <a:t>¿Conduce a </a:t>
                      </a:r>
                      <a:r>
                        <a:rPr lang="en-GB" sz="1800" b="1" dirty="0" err="1">
                          <a:effectLst/>
                          <a:latin typeface="Century Gothic" panose="020B0502020202020204" pitchFamily="34" charset="0"/>
                        </a:rPr>
                        <a:t>hacer</a:t>
                      </a:r>
                      <a:r>
                        <a:rPr lang="en-GB" sz="1800" b="1" dirty="0">
                          <a:effectLst/>
                          <a:latin typeface="Century Gothic" panose="020B0502020202020204" pitchFamily="34" charset="0"/>
                        </a:rPr>
                        <a:t> </a:t>
                      </a:r>
                      <a:r>
                        <a:rPr lang="en-GB" sz="1800" b="1" dirty="0" err="1">
                          <a:effectLst/>
                          <a:latin typeface="Century Gothic" panose="020B0502020202020204" pitchFamily="34" charset="0"/>
                        </a:rPr>
                        <a:t>realidad</a:t>
                      </a:r>
                      <a:r>
                        <a:rPr lang="en-GB" sz="1800" b="1" dirty="0">
                          <a:effectLst/>
                          <a:latin typeface="Century Gothic" panose="020B0502020202020204" pitchFamily="34" charset="0"/>
                        </a:rPr>
                        <a:t> la</a:t>
                      </a:r>
                      <a:r>
                        <a:rPr lang="en-GB" sz="1800" b="1" baseline="0" dirty="0">
                          <a:effectLst/>
                          <a:latin typeface="Century Gothic" panose="020B0502020202020204" pitchFamily="34" charset="0"/>
                        </a:rPr>
                        <a:t> </a:t>
                      </a:r>
                      <a:r>
                        <a:rPr lang="en-GB" sz="1800" b="1" baseline="0" dirty="0" err="1">
                          <a:effectLst/>
                          <a:latin typeface="Century Gothic" panose="020B0502020202020204" pitchFamily="34" charset="0"/>
                        </a:rPr>
                        <a:t>misión</a:t>
                      </a:r>
                      <a:r>
                        <a:rPr lang="en-GB" sz="1800" b="1" dirty="0">
                          <a:effectLst/>
                          <a:latin typeface="Century Gothic" panose="020B0502020202020204" pitchFamily="34" charset="0"/>
                        </a:rPr>
                        <a:t>?</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a:effectLst/>
                          <a:latin typeface="Century Gothic" panose="020B0502020202020204" pitchFamily="34" charset="0"/>
                        </a:rPr>
                        <a:t>¿</a:t>
                      </a:r>
                      <a:r>
                        <a:rPr lang="en-GB" sz="1800" b="1" dirty="0" err="1">
                          <a:effectLst/>
                          <a:latin typeface="Century Gothic" panose="020B0502020202020204" pitchFamily="34" charset="0"/>
                        </a:rPr>
                        <a:t>Es</a:t>
                      </a:r>
                      <a:r>
                        <a:rPr lang="en-GB" sz="1800" b="1" dirty="0">
                          <a:effectLst/>
                          <a:latin typeface="Century Gothic" panose="020B0502020202020204" pitchFamily="34" charset="0"/>
                        </a:rPr>
                        <a:t> SMART?</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200809868"/>
                  </a:ext>
                </a:extLst>
              </a:tr>
              <a:tr h="0">
                <a:tc>
                  <a:txBody>
                    <a:bodyPr/>
                    <a:lstStyle/>
                    <a:p>
                      <a:pPr marL="0" marR="0">
                        <a:lnSpc>
                          <a:spcPct val="107000"/>
                        </a:lnSpc>
                        <a:spcBef>
                          <a:spcPts val="0"/>
                        </a:spcBef>
                        <a:spcAft>
                          <a:spcPts val="0"/>
                        </a:spcAft>
                      </a:pPr>
                      <a:r>
                        <a:rPr lang="es-ES" sz="1800" dirty="0"/>
                        <a:t>Aumentar el número de grupos de sensibilización que presionan al Gobierno para que modifique la legislación en el plazo de un año. </a:t>
                      </a:r>
                      <a:endParaRPr lang="x-non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3335" marR="53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t>Estructura (de un solo grupo a 15 grupos)</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3335" marR="53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t>Sí. La implicación de más grupos de sensibilización sobre esta materia conllevaría más concienciación, un mayor número de acciones y más presión para poner fin a la discriminación en la comunidad. </a:t>
                      </a:r>
                      <a:endParaRPr lang="x-none" sz="1800">
                        <a:effectLst/>
                        <a:latin typeface="Calibri" panose="020F0502020204030204" pitchFamily="34" charset="0"/>
                        <a:ea typeface="Calibri" panose="020F0502020204030204" pitchFamily="34" charset="0"/>
                        <a:cs typeface="Times New Roman" panose="02020603050405020304" pitchFamily="18" charset="0"/>
                      </a:endParaRPr>
                    </a:p>
                  </a:txBody>
                  <a:tcPr marL="53335" marR="53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b="1" dirty="0">
                          <a:effectLst/>
                        </a:rPr>
                        <a:t>Específico: </a:t>
                      </a:r>
                      <a:r>
                        <a:rPr lang="es-ES" sz="1800" b="0" dirty="0">
                          <a:effectLst/>
                        </a:rPr>
                        <a:t>Sí</a:t>
                      </a:r>
                    </a:p>
                    <a:p>
                      <a:pPr marL="0" marR="0">
                        <a:lnSpc>
                          <a:spcPct val="107000"/>
                        </a:lnSpc>
                        <a:spcBef>
                          <a:spcPts val="0"/>
                        </a:spcBef>
                        <a:spcAft>
                          <a:spcPts val="0"/>
                        </a:spcAft>
                      </a:pPr>
                      <a:r>
                        <a:rPr lang="es-ES" sz="1800" b="1" dirty="0">
                          <a:effectLst/>
                        </a:rPr>
                        <a:t>Mesurable: </a:t>
                      </a:r>
                      <a:r>
                        <a:rPr lang="es-ES" sz="1800" b="0" dirty="0">
                          <a:effectLst/>
                        </a:rPr>
                        <a:t>Sí</a:t>
                      </a:r>
                    </a:p>
                    <a:p>
                      <a:pPr marL="0" marR="0">
                        <a:lnSpc>
                          <a:spcPct val="107000"/>
                        </a:lnSpc>
                        <a:spcBef>
                          <a:spcPts val="0"/>
                        </a:spcBef>
                        <a:spcAft>
                          <a:spcPts val="0"/>
                        </a:spcAft>
                      </a:pPr>
                      <a:r>
                        <a:rPr lang="es-ES" sz="1800" b="1" dirty="0">
                          <a:effectLst/>
                        </a:rPr>
                        <a:t>Alcanzable: </a:t>
                      </a:r>
                      <a:r>
                        <a:rPr lang="es-ES" sz="1800" b="0" dirty="0">
                          <a:effectLst/>
                        </a:rPr>
                        <a:t>Sí, debería</a:t>
                      </a:r>
                    </a:p>
                    <a:p>
                      <a:pPr marL="0" marR="0">
                        <a:lnSpc>
                          <a:spcPct val="107000"/>
                        </a:lnSpc>
                        <a:spcBef>
                          <a:spcPts val="0"/>
                        </a:spcBef>
                        <a:spcAft>
                          <a:spcPts val="0"/>
                        </a:spcAft>
                      </a:pPr>
                      <a:r>
                        <a:rPr lang="es-ES" sz="1800" b="0" dirty="0">
                          <a:effectLst/>
                        </a:rPr>
                        <a:t>poderse alcanzar de acuerdo con el contexto comunitario</a:t>
                      </a:r>
                    </a:p>
                    <a:p>
                      <a:pPr marL="0" marR="0">
                        <a:lnSpc>
                          <a:spcPct val="107000"/>
                        </a:lnSpc>
                        <a:spcBef>
                          <a:spcPts val="0"/>
                        </a:spcBef>
                        <a:spcAft>
                          <a:spcPts val="0"/>
                        </a:spcAft>
                      </a:pPr>
                      <a:r>
                        <a:rPr lang="es-ES" sz="1800" b="1" dirty="0">
                          <a:effectLst/>
                        </a:rPr>
                        <a:t>Realista: </a:t>
                      </a:r>
                      <a:r>
                        <a:rPr lang="es-ES" sz="1800" b="0" dirty="0">
                          <a:effectLst/>
                        </a:rPr>
                        <a:t>Sí; debería ser realista, de acuerdo con el contexto comunitario</a:t>
                      </a:r>
                    </a:p>
                    <a:p>
                      <a:pPr marL="0" marR="0">
                        <a:lnSpc>
                          <a:spcPct val="107000"/>
                        </a:lnSpc>
                        <a:spcBef>
                          <a:spcPts val="0"/>
                        </a:spcBef>
                        <a:spcAft>
                          <a:spcPts val="0"/>
                        </a:spcAft>
                      </a:pPr>
                      <a:r>
                        <a:rPr lang="es-ES" sz="1800" b="1" dirty="0">
                          <a:effectLst/>
                        </a:rPr>
                        <a:t>Temporal: </a:t>
                      </a:r>
                      <a:r>
                        <a:rPr lang="es-ES" sz="1800" b="0" dirty="0">
                          <a:effectLst/>
                        </a:rPr>
                        <a:t>Sí (1 año)</a:t>
                      </a:r>
                      <a:endParaRPr lang="x-non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335" marR="533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321772"/>
                  </a:ext>
                </a:extLst>
              </a:tr>
            </a:tbl>
          </a:graphicData>
        </a:graphic>
      </p:graphicFrame>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- 18</a:t>
            </a:r>
            <a:endParaRPr lang="x-none" sz="3000" dirty="0"/>
          </a:p>
        </p:txBody>
      </p:sp>
    </p:spTree>
    <p:extLst>
      <p:ext uri="{BB962C8B-B14F-4D97-AF65-F5344CB8AC3E}">
        <p14:creationId xmlns:p14="http://schemas.microsoft.com/office/powerpoint/2010/main" val="3870911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47C981-A946-5040-83F9-812B9EF562E3}"/>
              </a:ext>
            </a:extLst>
          </p:cNvPr>
          <p:cNvSpPr>
            <a:spLocks noGrp="1"/>
          </p:cNvSpPr>
          <p:nvPr>
            <p:ph type="sldNum" sz="quarter" idx="4294967295"/>
          </p:nvPr>
        </p:nvSpPr>
        <p:spPr>
          <a:xfrm>
            <a:off x="10034587" y="6623100"/>
            <a:ext cx="1648619" cy="216000"/>
          </a:xfrm>
        </p:spPr>
        <p:txBody>
          <a:bodyPr/>
          <a:lstStyle/>
          <a:p>
            <a:fld id="{04260D4A-DEC1-45DD-8AB2-A3349BAAA59E}" type="slidenum">
              <a:rPr lang="es-ES" smtClean="0"/>
              <a:pPr/>
              <a:t>3</a:t>
            </a:fld>
            <a:endParaRPr lang="es-ES" dirty="0"/>
          </a:p>
        </p:txBody>
      </p:sp>
      <p:sp>
        <p:nvSpPr>
          <p:cNvPr id="3" name="Text Placeholder 2">
            <a:extLst>
              <a:ext uri="{FF2B5EF4-FFF2-40B4-BE49-F238E27FC236}">
                <a16:creationId xmlns:a16="http://schemas.microsoft.com/office/drawing/2014/main" id="{397488A8-B1A9-6840-9D65-1086A084D422}"/>
              </a:ext>
            </a:extLst>
          </p:cNvPr>
          <p:cNvSpPr>
            <a:spLocks noGrp="1"/>
          </p:cNvSpPr>
          <p:nvPr>
            <p:ph type="body" sz="quarter" idx="13"/>
          </p:nvPr>
        </p:nvSpPr>
        <p:spPr>
          <a:xfrm>
            <a:off x="469107" y="1066800"/>
            <a:ext cx="11174400" cy="1104900"/>
          </a:xfrm>
        </p:spPr>
        <p:txBody>
          <a:bodyPr anchor="t"/>
          <a:lstStyle/>
          <a:p>
            <a:pPr marL="0" indent="0" algn="just">
              <a:lnSpc>
                <a:spcPct val="100000"/>
              </a:lnSpc>
            </a:pPr>
            <a:r>
              <a:rPr lang="es-ES" sz="2000" dirty="0"/>
              <a:t>OBJETIVOS: </a:t>
            </a:r>
            <a:r>
              <a:rPr lang="es-ES" sz="2000" b="0" dirty="0"/>
              <a:t>mejorar la calidad de la atención y del apoyo que se prestan en los servicios sociales y de salud mental, y de promover los derechos humanos de las personas con discapacidad psicosocial, intelectual o cognitiva</a:t>
            </a:r>
            <a:endParaRPr lang="es-ES" sz="2000" dirty="0"/>
          </a:p>
        </p:txBody>
      </p:sp>
      <p:sp>
        <p:nvSpPr>
          <p:cNvPr id="4" name="Content Placeholder 3">
            <a:extLst>
              <a:ext uri="{FF2B5EF4-FFF2-40B4-BE49-F238E27FC236}">
                <a16:creationId xmlns:a16="http://schemas.microsoft.com/office/drawing/2014/main" id="{CF518A3A-5970-3A47-9B31-2D448B5DE3D2}"/>
              </a:ext>
            </a:extLst>
          </p:cNvPr>
          <p:cNvSpPr>
            <a:spLocks noGrp="1"/>
          </p:cNvSpPr>
          <p:nvPr>
            <p:ph sz="quarter" idx="14"/>
          </p:nvPr>
        </p:nvSpPr>
        <p:spPr>
          <a:xfrm>
            <a:off x="507195" y="2209801"/>
            <a:ext cx="11174412" cy="3676650"/>
          </a:xfrm>
        </p:spPr>
        <p:txBody>
          <a:bodyPr/>
          <a:lstStyle/>
          <a:p>
            <a:pPr algn="just"/>
            <a:r>
              <a:rPr lang="es-ES" sz="2000" dirty="0"/>
              <a:t>Crear capacidad para combatir la estigmatización y la discriminación, y para promover los derechos humanos y la recuperación. </a:t>
            </a:r>
          </a:p>
          <a:p>
            <a:pPr algn="just"/>
            <a:r>
              <a:rPr lang="es-ES" sz="2000" dirty="0"/>
              <a:t>Mejorar la calidad de la atención y de las condiciones de los derechos humanos en los servicios sociales y de salud mental.</a:t>
            </a:r>
          </a:p>
          <a:p>
            <a:pPr algn="just"/>
            <a:r>
              <a:rPr lang="es-ES" sz="2000" dirty="0"/>
              <a:t>Crear unos servicios basados en la comunidad y orientados a la recuperación que respeten y promuevan los derechos humanos.</a:t>
            </a:r>
          </a:p>
          <a:p>
            <a:pPr algn="just"/>
            <a:r>
              <a:rPr lang="es-ES" sz="2000" dirty="0"/>
              <a:t>Apoyar el desarrollo de un movimiento de la sociedad civil para promover e influir en la formulación de políticas. </a:t>
            </a:r>
          </a:p>
          <a:p>
            <a:pPr algn="just"/>
            <a:r>
              <a:rPr lang="es-ES" sz="2000" dirty="0"/>
              <a:t>Reformar políticas y leyes nacionales en consonancia con la Convención sobre los derechos de las personas con discapacidad y otros estándares internacionales en materia de derechos humanos. </a:t>
            </a:r>
          </a:p>
        </p:txBody>
      </p:sp>
      <p:sp>
        <p:nvSpPr>
          <p:cNvPr id="5" name="Title 4">
            <a:extLst>
              <a:ext uri="{FF2B5EF4-FFF2-40B4-BE49-F238E27FC236}">
                <a16:creationId xmlns:a16="http://schemas.microsoft.com/office/drawing/2014/main" id="{8FCE2748-BCA5-4345-950C-C31F8A345DE3}"/>
              </a:ext>
            </a:extLst>
          </p:cNvPr>
          <p:cNvSpPr>
            <a:spLocks noGrp="1"/>
          </p:cNvSpPr>
          <p:nvPr>
            <p:ph type="title"/>
          </p:nvPr>
        </p:nvSpPr>
        <p:spPr/>
        <p:txBody>
          <a:bodyPr/>
          <a:lstStyle/>
          <a:p>
            <a:r>
              <a:rPr lang="es-ES" b="1" dirty="0"/>
              <a:t>OMS </a:t>
            </a:r>
            <a:r>
              <a:rPr lang="es-ES" b="1" dirty="0" err="1"/>
              <a:t>QualityRights</a:t>
            </a:r>
            <a:r>
              <a:rPr lang="es-ES" b="1" dirty="0"/>
              <a:t>: </a:t>
            </a:r>
            <a:r>
              <a:rPr lang="es-ES" dirty="0"/>
              <a:t>objetivos y propósitos</a:t>
            </a:r>
            <a:endParaRPr lang="es-ES" b="1" dirty="0"/>
          </a:p>
        </p:txBody>
      </p:sp>
    </p:spTree>
    <p:extLst>
      <p:ext uri="{BB962C8B-B14F-4D97-AF65-F5344CB8AC3E}">
        <p14:creationId xmlns:p14="http://schemas.microsoft.com/office/powerpoint/2010/main" val="1681450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D68B0CE-F05D-C54C-BA7A-381AAA1E7475}"/>
              </a:ext>
            </a:extLst>
          </p:cNvPr>
          <p:cNvSpPr>
            <a:spLocks noGrp="1"/>
          </p:cNvSpPr>
          <p:nvPr>
            <p:ph type="body" sz="quarter" idx="13"/>
          </p:nvPr>
        </p:nvSpPr>
        <p:spPr/>
        <p:txBody>
          <a:bodyPr/>
          <a:lstStyle/>
          <a:p>
            <a:r>
              <a:rPr lang="es-ES" dirty="0">
                <a:solidFill>
                  <a:srgbClr val="0070C0"/>
                </a:solidFill>
              </a:rPr>
              <a:t>Formulación del tema de sensibilización y de los objetivos </a:t>
            </a:r>
            <a:endParaRPr lang="en-US" dirty="0"/>
          </a:p>
        </p:txBody>
      </p:sp>
      <p:graphicFrame>
        <p:nvGraphicFramePr>
          <p:cNvPr id="4" name="Content Placeholder 3">
            <a:extLst>
              <a:ext uri="{FF2B5EF4-FFF2-40B4-BE49-F238E27FC236}">
                <a16:creationId xmlns:a16="http://schemas.microsoft.com/office/drawing/2014/main" id="{6DBE7A89-2CF2-49E0-9E18-1CAFE279D040}"/>
              </a:ext>
            </a:extLst>
          </p:cNvPr>
          <p:cNvGraphicFramePr>
            <a:graphicFrameLocks noGrp="1"/>
          </p:cNvGraphicFramePr>
          <p:nvPr>
            <p:ph sz="quarter" idx="14"/>
            <p:extLst>
              <p:ext uri="{D42A27DB-BD31-4B8C-83A1-F6EECF244321}">
                <p14:modId xmlns:p14="http://schemas.microsoft.com/office/powerpoint/2010/main" val="2082755736"/>
              </p:ext>
            </p:extLst>
          </p:nvPr>
        </p:nvGraphicFramePr>
        <p:xfrm>
          <a:off x="506413" y="1472390"/>
          <a:ext cx="11173920" cy="3414586"/>
        </p:xfrm>
        <a:graphic>
          <a:graphicData uri="http://schemas.openxmlformats.org/drawingml/2006/table">
            <a:tbl>
              <a:tblPr firstRow="1" firstCol="1" bandRow="1">
                <a:tableStyleId>{2D5ABB26-0587-4C30-8999-92F81FD0307C}</a:tableStyleId>
              </a:tblPr>
              <a:tblGrid>
                <a:gridCol w="2793480">
                  <a:extLst>
                    <a:ext uri="{9D8B030D-6E8A-4147-A177-3AD203B41FA5}">
                      <a16:colId xmlns:a16="http://schemas.microsoft.com/office/drawing/2014/main" val="418465768"/>
                    </a:ext>
                  </a:extLst>
                </a:gridCol>
                <a:gridCol w="2067176">
                  <a:extLst>
                    <a:ext uri="{9D8B030D-6E8A-4147-A177-3AD203B41FA5}">
                      <a16:colId xmlns:a16="http://schemas.microsoft.com/office/drawing/2014/main" val="769862047"/>
                    </a:ext>
                  </a:extLst>
                </a:gridCol>
                <a:gridCol w="2509176">
                  <a:extLst>
                    <a:ext uri="{9D8B030D-6E8A-4147-A177-3AD203B41FA5}">
                      <a16:colId xmlns:a16="http://schemas.microsoft.com/office/drawing/2014/main" val="3460875901"/>
                    </a:ext>
                  </a:extLst>
                </a:gridCol>
                <a:gridCol w="3804088">
                  <a:extLst>
                    <a:ext uri="{9D8B030D-6E8A-4147-A177-3AD203B41FA5}">
                      <a16:colId xmlns:a16="http://schemas.microsoft.com/office/drawing/2014/main" val="1148689767"/>
                    </a:ext>
                  </a:extLst>
                </a:gridCol>
              </a:tblGrid>
              <a:tr h="0">
                <a:tc gridSpan="4">
                  <a:txBody>
                    <a:bodyPr/>
                    <a:lstStyle/>
                    <a:p>
                      <a:pPr marL="0" marR="0">
                        <a:lnSpc>
                          <a:spcPct val="115000"/>
                        </a:lnSpc>
                        <a:spcBef>
                          <a:spcPts val="0"/>
                        </a:spcBef>
                        <a:spcAft>
                          <a:spcPts val="600"/>
                        </a:spcAft>
                      </a:pPr>
                      <a:r>
                        <a:rPr lang="es-ES" sz="1900" b="1" dirty="0">
                          <a:solidFill>
                            <a:schemeClr val="bg1"/>
                          </a:solidFill>
                          <a:effectLst/>
                          <a:latin typeface="Century Gothic" panose="020B0502020202020204" pitchFamily="34" charset="0"/>
                        </a:rPr>
                        <a:t>MISIÓN: Poner fin a la discriminación sufrida por las personas con discapacidad psicosocial,</a:t>
                      </a:r>
                    </a:p>
                    <a:p>
                      <a:pPr marL="0" marR="0">
                        <a:lnSpc>
                          <a:spcPct val="115000"/>
                        </a:lnSpc>
                        <a:spcBef>
                          <a:spcPts val="0"/>
                        </a:spcBef>
                        <a:spcAft>
                          <a:spcPts val="600"/>
                        </a:spcAft>
                      </a:pPr>
                      <a:r>
                        <a:rPr lang="es-ES" sz="1900" b="1" dirty="0">
                          <a:solidFill>
                            <a:schemeClr val="bg1"/>
                          </a:solidFill>
                          <a:effectLst/>
                          <a:latin typeface="Century Gothic" panose="020B0502020202020204" pitchFamily="34" charset="0"/>
                        </a:rPr>
                        <a:t>intelectual o cognitiva en la comunidad.</a:t>
                      </a:r>
                      <a:endParaRPr lang="x-none" sz="19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2713027944"/>
                  </a:ext>
                </a:extLst>
              </a:tr>
              <a:tr h="604925">
                <a:tc>
                  <a:txBody>
                    <a:bodyPr/>
                    <a:lstStyle/>
                    <a:p>
                      <a:pPr marL="0" marR="0" algn="ctr">
                        <a:lnSpc>
                          <a:spcPct val="115000"/>
                        </a:lnSpc>
                        <a:spcBef>
                          <a:spcPts val="0"/>
                        </a:spcBef>
                        <a:spcAft>
                          <a:spcPts val="600"/>
                        </a:spcAft>
                      </a:pPr>
                      <a:r>
                        <a:rPr lang="en-GB" sz="1800" b="1">
                          <a:effectLst/>
                          <a:latin typeface="Century Gothic" panose="020B0502020202020204" pitchFamily="34" charset="0"/>
                        </a:rPr>
                        <a:t>Objetivo</a:t>
                      </a:r>
                      <a:endParaRPr lang="x-none"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err="1">
                          <a:effectLst/>
                          <a:latin typeface="Century Gothic" panose="020B0502020202020204" pitchFamily="34" charset="0"/>
                        </a:rPr>
                        <a:t>Tipo</a:t>
                      </a:r>
                      <a:r>
                        <a:rPr lang="en-GB" sz="1800" b="1" baseline="0" dirty="0">
                          <a:effectLst/>
                          <a:latin typeface="Century Gothic" panose="020B0502020202020204" pitchFamily="34" charset="0"/>
                        </a:rPr>
                        <a:t> de </a:t>
                      </a:r>
                      <a:r>
                        <a:rPr lang="en-GB" sz="1800" b="1" baseline="0" dirty="0" err="1">
                          <a:effectLst/>
                          <a:latin typeface="Century Gothic" panose="020B0502020202020204" pitchFamily="34" charset="0"/>
                        </a:rPr>
                        <a:t>cambio</a:t>
                      </a:r>
                      <a:endParaRPr lang="x-none" sz="18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a:effectLst/>
                          <a:latin typeface="Century Gothic" panose="020B0502020202020204" pitchFamily="34" charset="0"/>
                        </a:rPr>
                        <a:t>¿Conduce a </a:t>
                      </a:r>
                      <a:r>
                        <a:rPr lang="en-GB" sz="1800" b="1" dirty="0" err="1">
                          <a:effectLst/>
                          <a:latin typeface="Century Gothic" panose="020B0502020202020204" pitchFamily="34" charset="0"/>
                        </a:rPr>
                        <a:t>hacer</a:t>
                      </a:r>
                      <a:r>
                        <a:rPr lang="en-GB" sz="1800" b="1" dirty="0">
                          <a:effectLst/>
                          <a:latin typeface="Century Gothic" panose="020B0502020202020204" pitchFamily="34" charset="0"/>
                        </a:rPr>
                        <a:t> </a:t>
                      </a:r>
                      <a:r>
                        <a:rPr lang="en-GB" sz="1800" b="1" dirty="0" err="1">
                          <a:effectLst/>
                          <a:latin typeface="Century Gothic" panose="020B0502020202020204" pitchFamily="34" charset="0"/>
                        </a:rPr>
                        <a:t>realidad</a:t>
                      </a:r>
                      <a:r>
                        <a:rPr lang="en-GB" sz="1800" b="1" dirty="0">
                          <a:effectLst/>
                          <a:latin typeface="Century Gothic" panose="020B0502020202020204" pitchFamily="34" charset="0"/>
                        </a:rPr>
                        <a:t> la</a:t>
                      </a:r>
                      <a:r>
                        <a:rPr lang="en-GB" sz="1800" b="1" baseline="0" dirty="0">
                          <a:effectLst/>
                          <a:latin typeface="Century Gothic" panose="020B0502020202020204" pitchFamily="34" charset="0"/>
                        </a:rPr>
                        <a:t> </a:t>
                      </a:r>
                      <a:r>
                        <a:rPr lang="en-GB" sz="1800" b="1" baseline="0" dirty="0" err="1">
                          <a:effectLst/>
                          <a:latin typeface="Century Gothic" panose="020B0502020202020204" pitchFamily="34" charset="0"/>
                        </a:rPr>
                        <a:t>misión</a:t>
                      </a:r>
                      <a:r>
                        <a:rPr lang="en-GB" sz="1800" b="1" dirty="0">
                          <a:effectLst/>
                          <a:latin typeface="Century Gothic" panose="020B0502020202020204" pitchFamily="34" charset="0"/>
                        </a:rPr>
                        <a:t>?</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600"/>
                        </a:spcAft>
                      </a:pPr>
                      <a:r>
                        <a:rPr lang="en-GB" sz="1800" b="1" dirty="0">
                          <a:effectLst/>
                          <a:latin typeface="Century Gothic" panose="020B0502020202020204" pitchFamily="34" charset="0"/>
                        </a:rPr>
                        <a:t>¿</a:t>
                      </a:r>
                      <a:r>
                        <a:rPr lang="en-GB" sz="1800" b="1" dirty="0" err="1">
                          <a:effectLst/>
                          <a:latin typeface="Century Gothic" panose="020B0502020202020204" pitchFamily="34" charset="0"/>
                        </a:rPr>
                        <a:t>Es</a:t>
                      </a:r>
                      <a:r>
                        <a:rPr lang="en-GB" sz="1800" b="1" dirty="0">
                          <a:effectLst/>
                          <a:latin typeface="Century Gothic" panose="020B0502020202020204" pitchFamily="34" charset="0"/>
                        </a:rPr>
                        <a:t> SMART?</a:t>
                      </a:r>
                      <a:endParaRPr lang="x-none" sz="1800" b="1">
                        <a:effectLst/>
                        <a:latin typeface="Century Gothic" panose="020B0502020202020204" pitchFamily="34" charset="0"/>
                        <a:ea typeface="Calibri" panose="020F0502020204030204" pitchFamily="34" charset="0"/>
                        <a:cs typeface="Times New Roman" panose="02020603050405020304" pitchFamily="18" charset="0"/>
                      </a:endParaRPr>
                    </a:p>
                  </a:txBody>
                  <a:tcPr marL="50484" marR="504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91094100"/>
                  </a:ext>
                </a:extLst>
              </a:tr>
              <a:tr h="0">
                <a:tc>
                  <a:txBody>
                    <a:bodyPr/>
                    <a:lstStyle/>
                    <a:p>
                      <a:pPr marL="0" marR="0">
                        <a:lnSpc>
                          <a:spcPct val="107000"/>
                        </a:lnSpc>
                        <a:spcBef>
                          <a:spcPts val="0"/>
                        </a:spcBef>
                        <a:spcAft>
                          <a:spcPts val="0"/>
                        </a:spcAft>
                      </a:pPr>
                      <a:r>
                        <a:rPr lang="es-ES" sz="1800" dirty="0"/>
                        <a:t>Aumentar el contacto entre personas con discapacidad psicosocial, intelectual o cognitiva y personas sin discapacidad en un 50% en el plazo de 3 meses. </a:t>
                      </a:r>
                      <a:endParaRPr lang="x-none" sz="1800" b="0">
                        <a:effectLst/>
                        <a:latin typeface="Calibri" panose="020F0502020204030204" pitchFamily="34" charset="0"/>
                        <a:ea typeface="Calibri" panose="020F0502020204030204" pitchFamily="34" charset="0"/>
                        <a:cs typeface="Times New Roman" panose="02020603050405020304" pitchFamily="18" charset="0"/>
                      </a:endParaRPr>
                    </a:p>
                  </a:txBody>
                  <a:tcPr marL="49557" marR="495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t>Proceso (de una interacción nula a una interacción que une a las personas) </a:t>
                      </a:r>
                      <a:endParaRPr lang="x-none" sz="1800" b="0">
                        <a:effectLst/>
                        <a:latin typeface="Calibri" panose="020F0502020204030204" pitchFamily="34" charset="0"/>
                        <a:ea typeface="Calibri" panose="020F0502020204030204" pitchFamily="34" charset="0"/>
                        <a:cs typeface="Times New Roman" panose="02020603050405020304" pitchFamily="18" charset="0"/>
                      </a:endParaRPr>
                    </a:p>
                  </a:txBody>
                  <a:tcPr marL="49557" marR="495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dirty="0"/>
                        <a:t>Sí. Se ha demostrado que el contacto reduce la estigmatización y la discriminación. </a:t>
                      </a:r>
                      <a:endParaRPr lang="x-none" sz="1800" b="0">
                        <a:effectLst/>
                        <a:latin typeface="Calibri" panose="020F0502020204030204" pitchFamily="34" charset="0"/>
                        <a:ea typeface="Calibri" panose="020F0502020204030204" pitchFamily="34" charset="0"/>
                        <a:cs typeface="Times New Roman" panose="02020603050405020304" pitchFamily="18" charset="0"/>
                      </a:endParaRPr>
                    </a:p>
                  </a:txBody>
                  <a:tcPr marL="49557" marR="495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S" sz="1800" b="1" dirty="0">
                          <a:effectLst/>
                        </a:rPr>
                        <a:t>Específico: </a:t>
                      </a:r>
                      <a:r>
                        <a:rPr lang="es-ES" sz="1800" dirty="0">
                          <a:effectLst/>
                        </a:rPr>
                        <a:t>Sí</a:t>
                      </a:r>
                    </a:p>
                    <a:p>
                      <a:pPr marL="0" marR="0">
                        <a:lnSpc>
                          <a:spcPct val="107000"/>
                        </a:lnSpc>
                        <a:spcBef>
                          <a:spcPts val="0"/>
                        </a:spcBef>
                        <a:spcAft>
                          <a:spcPts val="0"/>
                        </a:spcAft>
                      </a:pPr>
                      <a:r>
                        <a:rPr lang="es-ES" sz="1800" b="1" dirty="0">
                          <a:effectLst/>
                        </a:rPr>
                        <a:t>Mesurable</a:t>
                      </a:r>
                      <a:r>
                        <a:rPr lang="es-ES" sz="1800" dirty="0">
                          <a:effectLst/>
                        </a:rPr>
                        <a:t>: Sí, a través de encuestas</a:t>
                      </a:r>
                    </a:p>
                    <a:p>
                      <a:pPr marL="0" marR="0">
                        <a:lnSpc>
                          <a:spcPct val="107000"/>
                        </a:lnSpc>
                        <a:spcBef>
                          <a:spcPts val="0"/>
                        </a:spcBef>
                        <a:spcAft>
                          <a:spcPts val="0"/>
                        </a:spcAft>
                      </a:pPr>
                      <a:r>
                        <a:rPr lang="es-ES" sz="1800" b="1" dirty="0">
                          <a:effectLst/>
                        </a:rPr>
                        <a:t>Alcanzable</a:t>
                      </a:r>
                      <a:r>
                        <a:rPr lang="es-ES" sz="1800" dirty="0">
                          <a:effectLst/>
                        </a:rPr>
                        <a:t>: Sí; debería poderse alcanzar de acuerdo con el contexto comunitario</a:t>
                      </a:r>
                    </a:p>
                    <a:p>
                      <a:pPr marL="0" marR="0">
                        <a:lnSpc>
                          <a:spcPct val="107000"/>
                        </a:lnSpc>
                        <a:spcBef>
                          <a:spcPts val="0"/>
                        </a:spcBef>
                        <a:spcAft>
                          <a:spcPts val="0"/>
                        </a:spcAft>
                      </a:pPr>
                      <a:r>
                        <a:rPr lang="es-ES" sz="1800" b="1" dirty="0">
                          <a:effectLst/>
                        </a:rPr>
                        <a:t>Realista</a:t>
                      </a:r>
                      <a:r>
                        <a:rPr lang="es-ES" sz="1800" dirty="0">
                          <a:effectLst/>
                        </a:rPr>
                        <a:t>: Sí; debería ser realista de acuerdo con el contexto comunitario</a:t>
                      </a:r>
                    </a:p>
                    <a:p>
                      <a:pPr marL="0" marR="0">
                        <a:lnSpc>
                          <a:spcPct val="107000"/>
                        </a:lnSpc>
                        <a:spcBef>
                          <a:spcPts val="0"/>
                        </a:spcBef>
                        <a:spcAft>
                          <a:spcPts val="0"/>
                        </a:spcAft>
                      </a:pPr>
                      <a:r>
                        <a:rPr lang="es-ES" sz="1800" b="1" dirty="0">
                          <a:effectLst/>
                        </a:rPr>
                        <a:t>Temporal</a:t>
                      </a:r>
                      <a:r>
                        <a:rPr lang="es-ES" sz="1800" dirty="0">
                          <a:effectLst/>
                        </a:rPr>
                        <a:t>: Sí (3 meses)</a:t>
                      </a:r>
                      <a:endParaRPr lang="x-none"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9557" marR="495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9282141"/>
                  </a:ext>
                </a:extLst>
              </a:tr>
            </a:tbl>
          </a:graphicData>
        </a:graphic>
      </p:graphicFrame>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- 19</a:t>
            </a:r>
            <a:endParaRPr lang="x-none" sz="3000" dirty="0"/>
          </a:p>
        </p:txBody>
      </p:sp>
    </p:spTree>
    <p:extLst>
      <p:ext uri="{BB962C8B-B14F-4D97-AF65-F5344CB8AC3E}">
        <p14:creationId xmlns:p14="http://schemas.microsoft.com/office/powerpoint/2010/main" val="398783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4F6383E-663E-8340-8E93-D686B5B689E4}"/>
              </a:ext>
            </a:extLst>
          </p:cNvPr>
          <p:cNvSpPr>
            <a:spLocks noGrp="1"/>
          </p:cNvSpPr>
          <p:nvPr>
            <p:ph type="body" sz="quarter" idx="13"/>
          </p:nvPr>
        </p:nvSpPr>
        <p:spPr/>
        <p:txBody>
          <a:bodyPr/>
          <a:lstStyle/>
          <a:p>
            <a:r>
              <a:rPr lang="es-ES" dirty="0"/>
              <a:t>Identificar los fines y los indicadores </a:t>
            </a:r>
            <a:endParaRPr lang="en-US" dirty="0"/>
          </a:p>
        </p:txBody>
      </p:sp>
      <p:sp>
        <p:nvSpPr>
          <p:cNvPr id="3" name="Content Placeholder 2">
            <a:extLst>
              <a:ext uri="{FF2B5EF4-FFF2-40B4-BE49-F238E27FC236}">
                <a16:creationId xmlns:a16="http://schemas.microsoft.com/office/drawing/2014/main" id="{8E81980A-DF6D-4871-BFB1-D8F9B0396A3C}"/>
              </a:ext>
            </a:extLst>
          </p:cNvPr>
          <p:cNvSpPr>
            <a:spLocks noGrp="1"/>
          </p:cNvSpPr>
          <p:nvPr>
            <p:ph sz="quarter" idx="14"/>
          </p:nvPr>
        </p:nvSpPr>
        <p:spPr/>
        <p:txBody>
          <a:bodyPr/>
          <a:lstStyle/>
          <a:p>
            <a:r>
              <a:rPr lang="es-ES" dirty="0"/>
              <a:t>Lo que se mide es más probable que se implemente</a:t>
            </a:r>
            <a:r>
              <a:rPr lang="en-US" dirty="0"/>
              <a:t>. </a:t>
            </a:r>
          </a:p>
          <a:p>
            <a:r>
              <a:rPr lang="es-ES" dirty="0"/>
              <a:t>Una vez determinados la meta y los objetivos, conviene desglosarlos en fines e indicadores específico</a:t>
            </a:r>
            <a:r>
              <a:rPr lang="en-US" dirty="0"/>
              <a:t>s. </a:t>
            </a:r>
          </a:p>
          <a:p>
            <a:r>
              <a:rPr lang="es-ES" dirty="0"/>
              <a:t>Los fines son aquello que la campaña pretende conseguir</a:t>
            </a:r>
            <a:r>
              <a:rPr lang="en-US" dirty="0"/>
              <a:t>.</a:t>
            </a:r>
          </a:p>
          <a:p>
            <a:r>
              <a:rPr lang="es-ES" dirty="0"/>
              <a:t>Los indicadores ayudan a evaluar si la campaña ha alcanzado sus fines</a:t>
            </a:r>
            <a:r>
              <a:rPr lang="en-US" dirty="0"/>
              <a:t>. </a:t>
            </a:r>
          </a:p>
          <a:p>
            <a:r>
              <a:rPr lang="es-ES" dirty="0"/>
              <a:t>Los fines y los indicadores deben ser realistas y pertinentes</a:t>
            </a:r>
            <a:r>
              <a:rPr lang="en-U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- 20</a:t>
            </a:r>
            <a:endParaRPr lang="x-none" sz="3000" dirty="0"/>
          </a:p>
        </p:txBody>
      </p:sp>
    </p:spTree>
    <p:extLst>
      <p:ext uri="{BB962C8B-B14F-4D97-AF65-F5344CB8AC3E}">
        <p14:creationId xmlns:p14="http://schemas.microsoft.com/office/powerpoint/2010/main" val="2535303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85F521A-BCF7-7848-8740-F20ABADBBE2B}"/>
              </a:ext>
            </a:extLst>
          </p:cNvPr>
          <p:cNvSpPr>
            <a:spLocks noGrp="1"/>
          </p:cNvSpPr>
          <p:nvPr>
            <p:ph type="body" sz="quarter" idx="13"/>
          </p:nvPr>
        </p:nvSpPr>
        <p:spPr/>
        <p:txBody>
          <a:bodyPr/>
          <a:lstStyle/>
          <a:p>
            <a:r>
              <a:rPr lang="es-ES" dirty="0"/>
              <a:t>Identificar los fines y los indicadores </a:t>
            </a:r>
            <a:endParaRPr lang="en-US" dirty="0"/>
          </a:p>
        </p:txBody>
      </p:sp>
      <p:sp>
        <p:nvSpPr>
          <p:cNvPr id="3" name="Content Placeholder 2">
            <a:extLst>
              <a:ext uri="{FF2B5EF4-FFF2-40B4-BE49-F238E27FC236}">
                <a16:creationId xmlns:a16="http://schemas.microsoft.com/office/drawing/2014/main" id="{371BA3DC-1D57-4EDD-848E-B48733DB0279}"/>
              </a:ext>
            </a:extLst>
          </p:cNvPr>
          <p:cNvSpPr>
            <a:spLocks noGrp="1"/>
          </p:cNvSpPr>
          <p:nvPr>
            <p:ph sz="quarter" idx="14"/>
          </p:nvPr>
        </p:nvSpPr>
        <p:spPr/>
        <p:txBody>
          <a:bodyPr/>
          <a:lstStyle/>
          <a:p>
            <a:r>
              <a:rPr lang="es-ES" dirty="0"/>
              <a:t>La siguiente figura ilustra cómo fluyen los fines y los indicadores a partir de la misión y los objetivos</a:t>
            </a:r>
            <a:r>
              <a:rPr lang="en-GB" dirty="0"/>
              <a:t>:</a:t>
            </a:r>
          </a:p>
          <a:p>
            <a:endParaRPr lang="x-none" dirty="0"/>
          </a:p>
        </p:txBody>
      </p:sp>
      <p:sp>
        <p:nvSpPr>
          <p:cNvPr id="8" name="Rectangle 7">
            <a:extLst>
              <a:ext uri="{FF2B5EF4-FFF2-40B4-BE49-F238E27FC236}">
                <a16:creationId xmlns:a16="http://schemas.microsoft.com/office/drawing/2014/main" id="{BBB4378C-F713-224E-89B1-2C5074D07737}"/>
              </a:ext>
            </a:extLst>
          </p:cNvPr>
          <p:cNvSpPr/>
          <p:nvPr/>
        </p:nvSpPr>
        <p:spPr>
          <a:xfrm>
            <a:off x="4319080" y="2203406"/>
            <a:ext cx="1634247" cy="758757"/>
          </a:xfrm>
          <a:prstGeom prst="rect">
            <a:avLst/>
          </a:prstGeom>
          <a:ln>
            <a:noFill/>
          </a:ln>
        </p:spPr>
        <p:style>
          <a:lnRef idx="3">
            <a:schemeClr val="lt1"/>
          </a:lnRef>
          <a:fillRef idx="1">
            <a:schemeClr val="accent5"/>
          </a:fillRef>
          <a:effectRef idx="1">
            <a:schemeClr val="accent5"/>
          </a:effectRef>
          <a:fontRef idx="minor">
            <a:schemeClr val="lt1"/>
          </a:fontRef>
        </p:style>
        <p:txBody>
          <a:bodyPr tIns="274320" rtlCol="0" anchor="t"/>
          <a:lstStyle/>
          <a:p>
            <a:pPr algn="ctr"/>
            <a:r>
              <a:rPr lang="en-US" sz="2200" dirty="0">
                <a:ln>
                  <a:solidFill>
                    <a:sysClr val="windowText" lastClr="000000"/>
                  </a:solidFill>
                </a:ln>
                <a:solidFill>
                  <a:schemeClr val="tx1"/>
                </a:solidFill>
              </a:rPr>
              <a:t>MISSIÓN</a:t>
            </a:r>
          </a:p>
        </p:txBody>
      </p:sp>
      <p:sp>
        <p:nvSpPr>
          <p:cNvPr id="9" name="Rectangle 8">
            <a:extLst>
              <a:ext uri="{FF2B5EF4-FFF2-40B4-BE49-F238E27FC236}">
                <a16:creationId xmlns:a16="http://schemas.microsoft.com/office/drawing/2014/main" id="{B1B06CE0-D08D-7140-99AC-001184532E15}"/>
              </a:ext>
            </a:extLst>
          </p:cNvPr>
          <p:cNvSpPr/>
          <p:nvPr/>
        </p:nvSpPr>
        <p:spPr>
          <a:xfrm>
            <a:off x="6011694" y="3221478"/>
            <a:ext cx="1634247" cy="758757"/>
          </a:xfrm>
          <a:prstGeom prst="rect">
            <a:avLst/>
          </a:prstGeom>
          <a:solidFill>
            <a:schemeClr val="accent5">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tIns="274320" rtlCol="0" anchor="t"/>
          <a:lstStyle/>
          <a:p>
            <a:pPr algn="ctr"/>
            <a:r>
              <a:rPr lang="en-US" sz="2200" dirty="0">
                <a:ln>
                  <a:solidFill>
                    <a:sysClr val="windowText" lastClr="000000"/>
                  </a:solidFill>
                </a:ln>
                <a:solidFill>
                  <a:schemeClr val="tx1"/>
                </a:solidFill>
              </a:rPr>
              <a:t>OBJETIVO 2</a:t>
            </a:r>
          </a:p>
        </p:txBody>
      </p:sp>
      <p:sp>
        <p:nvSpPr>
          <p:cNvPr id="10" name="Rectangle 9">
            <a:extLst>
              <a:ext uri="{FF2B5EF4-FFF2-40B4-BE49-F238E27FC236}">
                <a16:creationId xmlns:a16="http://schemas.microsoft.com/office/drawing/2014/main" id="{97D47196-719E-EF4D-8FAE-FDA300B5121C}"/>
              </a:ext>
            </a:extLst>
          </p:cNvPr>
          <p:cNvSpPr/>
          <p:nvPr/>
        </p:nvSpPr>
        <p:spPr>
          <a:xfrm>
            <a:off x="2684834" y="3221478"/>
            <a:ext cx="1634247" cy="758757"/>
          </a:xfrm>
          <a:prstGeom prst="rect">
            <a:avLst/>
          </a:prstGeom>
          <a:solidFill>
            <a:schemeClr val="accent5">
              <a:lumMod val="60000"/>
              <a:lumOff val="40000"/>
            </a:schemeClr>
          </a:solidFill>
          <a:ln>
            <a:noFill/>
          </a:ln>
        </p:spPr>
        <p:style>
          <a:lnRef idx="3">
            <a:schemeClr val="lt1"/>
          </a:lnRef>
          <a:fillRef idx="1">
            <a:schemeClr val="accent5"/>
          </a:fillRef>
          <a:effectRef idx="1">
            <a:schemeClr val="accent5"/>
          </a:effectRef>
          <a:fontRef idx="minor">
            <a:schemeClr val="lt1"/>
          </a:fontRef>
        </p:style>
        <p:txBody>
          <a:bodyPr tIns="274320" rtlCol="0" anchor="t"/>
          <a:lstStyle/>
          <a:p>
            <a:pPr algn="ctr"/>
            <a:r>
              <a:rPr lang="en-US" sz="2200" dirty="0">
                <a:ln>
                  <a:solidFill>
                    <a:sysClr val="windowText" lastClr="000000"/>
                  </a:solidFill>
                </a:ln>
                <a:solidFill>
                  <a:schemeClr val="tx1"/>
                </a:solidFill>
              </a:rPr>
              <a:t>OBJETIVO 1</a:t>
            </a:r>
          </a:p>
        </p:txBody>
      </p:sp>
      <p:sp>
        <p:nvSpPr>
          <p:cNvPr id="11" name="Rectangle 10">
            <a:extLst>
              <a:ext uri="{FF2B5EF4-FFF2-40B4-BE49-F238E27FC236}">
                <a16:creationId xmlns:a16="http://schemas.microsoft.com/office/drawing/2014/main" id="{9F5240F5-D261-224B-B299-19EAF27C2B4B}"/>
              </a:ext>
            </a:extLst>
          </p:cNvPr>
          <p:cNvSpPr/>
          <p:nvPr/>
        </p:nvSpPr>
        <p:spPr>
          <a:xfrm>
            <a:off x="6777392" y="5538819"/>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INDICADOR</a:t>
            </a:r>
          </a:p>
        </p:txBody>
      </p:sp>
      <p:sp>
        <p:nvSpPr>
          <p:cNvPr id="12" name="Rectangle 11">
            <a:extLst>
              <a:ext uri="{FF2B5EF4-FFF2-40B4-BE49-F238E27FC236}">
                <a16:creationId xmlns:a16="http://schemas.microsoft.com/office/drawing/2014/main" id="{8FEB30BB-37BD-044A-92BC-C20E833E253E}"/>
              </a:ext>
            </a:extLst>
          </p:cNvPr>
          <p:cNvSpPr/>
          <p:nvPr/>
        </p:nvSpPr>
        <p:spPr>
          <a:xfrm>
            <a:off x="6777392" y="4493673"/>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FIN</a:t>
            </a:r>
          </a:p>
        </p:txBody>
      </p:sp>
      <p:sp>
        <p:nvSpPr>
          <p:cNvPr id="13" name="Rectangle 12">
            <a:extLst>
              <a:ext uri="{FF2B5EF4-FFF2-40B4-BE49-F238E27FC236}">
                <a16:creationId xmlns:a16="http://schemas.microsoft.com/office/drawing/2014/main" id="{0A96347E-3595-8348-B116-78F8D09FE821}"/>
              </a:ext>
            </a:extLst>
          </p:cNvPr>
          <p:cNvSpPr/>
          <p:nvPr/>
        </p:nvSpPr>
        <p:spPr>
          <a:xfrm>
            <a:off x="3960972" y="5522084"/>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INDICADOR</a:t>
            </a:r>
          </a:p>
        </p:txBody>
      </p:sp>
      <p:sp>
        <p:nvSpPr>
          <p:cNvPr id="14" name="Rectangle 13">
            <a:extLst>
              <a:ext uri="{FF2B5EF4-FFF2-40B4-BE49-F238E27FC236}">
                <a16:creationId xmlns:a16="http://schemas.microsoft.com/office/drawing/2014/main" id="{DFA498C1-414B-2F49-A3B9-B00733F3E24F}"/>
              </a:ext>
            </a:extLst>
          </p:cNvPr>
          <p:cNvSpPr/>
          <p:nvPr/>
        </p:nvSpPr>
        <p:spPr>
          <a:xfrm>
            <a:off x="3949429" y="4430369"/>
            <a:ext cx="1634247" cy="758757"/>
          </a:xfrm>
          <a:prstGeom prst="rect">
            <a:avLst/>
          </a:prstGeom>
          <a:solidFill>
            <a:schemeClr val="accent5">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tIns="274320" rtlCol="0" anchor="t"/>
          <a:lstStyle/>
          <a:p>
            <a:pPr algn="ctr"/>
            <a:r>
              <a:rPr lang="en-US" sz="2200" dirty="0">
                <a:ln>
                  <a:solidFill>
                    <a:sysClr val="windowText" lastClr="000000"/>
                  </a:solidFill>
                </a:ln>
                <a:solidFill>
                  <a:schemeClr val="tx1"/>
                </a:solidFill>
              </a:rPr>
              <a:t>FIN</a:t>
            </a:r>
          </a:p>
        </p:txBody>
      </p:sp>
      <p:cxnSp>
        <p:nvCxnSpPr>
          <p:cNvPr id="16" name="Straight Arrow Connector 15">
            <a:extLst>
              <a:ext uri="{FF2B5EF4-FFF2-40B4-BE49-F238E27FC236}">
                <a16:creationId xmlns:a16="http://schemas.microsoft.com/office/drawing/2014/main" id="{854DD766-B6FC-BB45-8A90-14DFD41F3EB7}"/>
              </a:ext>
            </a:extLst>
          </p:cNvPr>
          <p:cNvCxnSpPr>
            <a:stCxn id="8" idx="1"/>
            <a:endCxn id="10" idx="1"/>
          </p:cNvCxnSpPr>
          <p:nvPr/>
        </p:nvCxnSpPr>
        <p:spPr>
          <a:xfrm rot="10800000" flipV="1">
            <a:off x="2684834" y="2582785"/>
            <a:ext cx="1634246" cy="1018072"/>
          </a:xfrm>
          <a:prstGeom prst="bentConnector3">
            <a:avLst>
              <a:gd name="adj1" fmla="val 113988"/>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4378CE6-74E1-C548-A1DF-77F262A427D7}"/>
              </a:ext>
            </a:extLst>
          </p:cNvPr>
          <p:cNvCxnSpPr>
            <a:cxnSpLocks/>
            <a:stCxn id="10" idx="2"/>
            <a:endCxn id="14" idx="1"/>
          </p:cNvCxnSpPr>
          <p:nvPr/>
        </p:nvCxnSpPr>
        <p:spPr>
          <a:xfrm rot="16200000" flipH="1">
            <a:off x="3310937" y="4171255"/>
            <a:ext cx="829513" cy="447471"/>
          </a:xfrm>
          <a:prstGeom prst="bentConnector2">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7E00DD-58AC-C541-8DD4-89F98D1B76E7}"/>
              </a:ext>
            </a:extLst>
          </p:cNvPr>
          <p:cNvCxnSpPr>
            <a:stCxn id="14" idx="1"/>
            <a:endCxn id="13" idx="1"/>
          </p:cNvCxnSpPr>
          <p:nvPr/>
        </p:nvCxnSpPr>
        <p:spPr>
          <a:xfrm rot="10800000" flipH="1" flipV="1">
            <a:off x="3949428" y="4809747"/>
            <a:ext cx="11543" cy="1091715"/>
          </a:xfrm>
          <a:prstGeom prst="bentConnector3">
            <a:avLst>
              <a:gd name="adj1" fmla="val -3834428"/>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17">
            <a:extLst>
              <a:ext uri="{FF2B5EF4-FFF2-40B4-BE49-F238E27FC236}">
                <a16:creationId xmlns:a16="http://schemas.microsoft.com/office/drawing/2014/main" id="{46DB6B15-0D6C-7349-BDD8-6BEF9F7E49B0}"/>
              </a:ext>
            </a:extLst>
          </p:cNvPr>
          <p:cNvCxnSpPr>
            <a:cxnSpLocks/>
          </p:cNvCxnSpPr>
          <p:nvPr/>
        </p:nvCxnSpPr>
        <p:spPr>
          <a:xfrm rot="16200000" flipH="1">
            <a:off x="6190902" y="4291263"/>
            <a:ext cx="673873" cy="447471"/>
          </a:xfrm>
          <a:prstGeom prst="bentConnector2">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E6A66A02-6C62-0343-BCCA-591AC8BA0E69}"/>
              </a:ext>
            </a:extLst>
          </p:cNvPr>
          <p:cNvCxnSpPr/>
          <p:nvPr/>
        </p:nvCxnSpPr>
        <p:spPr>
          <a:xfrm rot="10800000" flipH="1" flipV="1">
            <a:off x="6751573" y="4851935"/>
            <a:ext cx="11543" cy="1091715"/>
          </a:xfrm>
          <a:prstGeom prst="bentConnector3">
            <a:avLst>
              <a:gd name="adj1" fmla="val -3834428"/>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15">
            <a:extLst>
              <a:ext uri="{FF2B5EF4-FFF2-40B4-BE49-F238E27FC236}">
                <a16:creationId xmlns:a16="http://schemas.microsoft.com/office/drawing/2014/main" id="{F9C57485-9F19-1C4A-8C9F-7C4E75C84D56}"/>
              </a:ext>
            </a:extLst>
          </p:cNvPr>
          <p:cNvCxnSpPr>
            <a:cxnSpLocks/>
            <a:stCxn id="8" idx="3"/>
            <a:endCxn id="9" idx="3"/>
          </p:cNvCxnSpPr>
          <p:nvPr/>
        </p:nvCxnSpPr>
        <p:spPr>
          <a:xfrm>
            <a:off x="5953327" y="2582785"/>
            <a:ext cx="1692614" cy="1018072"/>
          </a:xfrm>
          <a:prstGeom prst="bentConnector3">
            <a:avLst>
              <a:gd name="adj1" fmla="val 113506"/>
            </a:avLst>
          </a:prstGeom>
          <a:ln w="95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- 21</a:t>
            </a:r>
            <a:endParaRPr lang="x-none" sz="3000" dirty="0"/>
          </a:p>
        </p:txBody>
      </p:sp>
    </p:spTree>
    <p:extLst>
      <p:ext uri="{BB962C8B-B14F-4D97-AF65-F5344CB8AC3E}">
        <p14:creationId xmlns:p14="http://schemas.microsoft.com/office/powerpoint/2010/main" val="2146183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389FED4-3A39-F849-9867-8D18543517FF}"/>
              </a:ext>
            </a:extLst>
          </p:cNvPr>
          <p:cNvSpPr>
            <a:spLocks noGrp="1"/>
          </p:cNvSpPr>
          <p:nvPr>
            <p:ph type="body" sz="quarter" idx="13"/>
          </p:nvPr>
        </p:nvSpPr>
        <p:spPr/>
        <p:txBody>
          <a:bodyPr/>
          <a:lstStyle/>
          <a:p>
            <a:r>
              <a:rPr lang="es-ES" dirty="0">
                <a:solidFill>
                  <a:srgbClr val="0070C0"/>
                </a:solidFill>
              </a:rPr>
              <a:t>Identificar los fines y los indicadores </a:t>
            </a:r>
            <a:endParaRPr lang="en-US" dirty="0">
              <a:solidFill>
                <a:srgbClr val="0070C0"/>
              </a:solidFill>
            </a:endParaRPr>
          </a:p>
        </p:txBody>
      </p:sp>
      <p:sp>
        <p:nvSpPr>
          <p:cNvPr id="3" name="Content Placeholder 2">
            <a:extLst>
              <a:ext uri="{FF2B5EF4-FFF2-40B4-BE49-F238E27FC236}">
                <a16:creationId xmlns:a16="http://schemas.microsoft.com/office/drawing/2014/main" id="{4DB50EC9-B4AF-4A41-B122-6AAB2CA8077F}"/>
              </a:ext>
            </a:extLst>
          </p:cNvPr>
          <p:cNvSpPr>
            <a:spLocks noGrp="1"/>
          </p:cNvSpPr>
          <p:nvPr>
            <p:ph sz="quarter" idx="14"/>
          </p:nvPr>
        </p:nvSpPr>
        <p:spPr>
          <a:xfrm>
            <a:off x="507195" y="1511188"/>
            <a:ext cx="11174412" cy="3277380"/>
          </a:xfrm>
          <a:solidFill>
            <a:srgbClr val="D2EFFC"/>
          </a:solidFill>
        </p:spPr>
        <p:txBody>
          <a:bodyPr/>
          <a:lstStyle/>
          <a:p>
            <a:pPr marL="0" lvl="0" indent="0">
              <a:buNone/>
            </a:pPr>
            <a:r>
              <a:rPr lang="es-ES" b="1" dirty="0"/>
              <a:t>Ejemplo de finalidad y de indicador</a:t>
            </a:r>
            <a:r>
              <a:rPr lang="en-GB" b="1" dirty="0"/>
              <a:t>:</a:t>
            </a:r>
            <a:r>
              <a:rPr lang="en-US" b="1" dirty="0"/>
              <a:t> </a:t>
            </a:r>
            <a:r>
              <a:rPr lang="es-ES" b="1" dirty="0"/>
              <a:t>Ley de salud mental: identificación de fines e indicadores </a:t>
            </a:r>
            <a:endParaRPr lang="x-none" b="1" dirty="0"/>
          </a:p>
          <a:p>
            <a:pPr lvl="0"/>
            <a:r>
              <a:rPr lang="es-ES" b="1" dirty="0"/>
              <a:t>Meta:</a:t>
            </a:r>
            <a:r>
              <a:rPr lang="es-ES" dirty="0"/>
              <a:t> Poner fin a la reclusión y a las medidas restrictivas en los servicios sociales y de salud mental. </a:t>
            </a:r>
          </a:p>
          <a:p>
            <a:pPr lvl="0"/>
            <a:r>
              <a:rPr lang="es-ES" b="1" dirty="0"/>
              <a:t>Objetivo: </a:t>
            </a:r>
            <a:r>
              <a:rPr lang="es-ES" dirty="0"/>
              <a:t>Abogar por la revisión de la Ley de salud mental que actualmente permite usar la reclusión y medidas restrictivas. </a:t>
            </a:r>
          </a:p>
          <a:p>
            <a:pPr lvl="0"/>
            <a:r>
              <a:rPr lang="es-ES" b="1" dirty="0"/>
              <a:t>Fin: </a:t>
            </a:r>
            <a:r>
              <a:rPr lang="es-ES" dirty="0"/>
              <a:t>La Ley de salud mental se revisa para prohibir el uso de la reclusión y las medidas restrictivas a partir de enero de 2020. </a:t>
            </a:r>
          </a:p>
          <a:p>
            <a:pPr lvl="0"/>
            <a:r>
              <a:rPr lang="es-ES" b="1" dirty="0"/>
              <a:t>Indicador: </a:t>
            </a:r>
            <a:r>
              <a:rPr lang="es-ES" dirty="0"/>
              <a:t>Adopción de la Ley de salud mental revisada por el Parlamento (sí/no). </a:t>
            </a:r>
            <a:endParaRPr lang="x-none"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- 22</a:t>
            </a:r>
            <a:endParaRPr lang="x-none" sz="3000" dirty="0"/>
          </a:p>
        </p:txBody>
      </p:sp>
    </p:spTree>
    <p:extLst>
      <p:ext uri="{BB962C8B-B14F-4D97-AF65-F5344CB8AC3E}">
        <p14:creationId xmlns:p14="http://schemas.microsoft.com/office/powerpoint/2010/main" val="283935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0C9F849-F6E1-534C-BC17-901B54783080}"/>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C39B955D-09B6-4A42-9BEA-BC6C685E8BF7}"/>
              </a:ext>
            </a:extLst>
          </p:cNvPr>
          <p:cNvSpPr>
            <a:spLocks noGrp="1"/>
          </p:cNvSpPr>
          <p:nvPr>
            <p:ph sz="quarter" idx="14"/>
          </p:nvPr>
        </p:nvSpPr>
        <p:spPr>
          <a:xfrm>
            <a:off x="507195" y="1413912"/>
            <a:ext cx="11174412" cy="4743048"/>
          </a:xfrm>
        </p:spPr>
        <p:txBody>
          <a:bodyPr>
            <a:noAutofit/>
          </a:bodyPr>
          <a:lstStyle/>
          <a:p>
            <a:pPr lvl="0" algn="just">
              <a:spcAft>
                <a:spcPts val="500"/>
              </a:spcAft>
            </a:pPr>
            <a:r>
              <a:rPr lang="es-ES" sz="1800" dirty="0"/>
              <a:t>Una vez identificados los indicadores y los fines, hay que definir las actividades específicas</a:t>
            </a:r>
            <a:r>
              <a:rPr lang="en-GB" sz="1800" dirty="0"/>
              <a:t>. </a:t>
            </a:r>
            <a:endParaRPr lang="x-none" sz="1800" dirty="0"/>
          </a:p>
          <a:p>
            <a:pPr lvl="0" algn="just">
              <a:spcAft>
                <a:spcPts val="500"/>
              </a:spcAft>
            </a:pPr>
            <a:r>
              <a:rPr lang="es-ES" sz="1800" dirty="0"/>
              <a:t>Se deben diseñar actividades para ayudar a alcanzar los objetivos individuales y avanzar respecto a la misión general</a:t>
            </a:r>
            <a:r>
              <a:rPr lang="en-GB" sz="1800" dirty="0"/>
              <a:t>. </a:t>
            </a:r>
          </a:p>
          <a:p>
            <a:pPr lvl="0" algn="just">
              <a:spcAft>
                <a:spcPts val="500"/>
              </a:spcAft>
            </a:pPr>
            <a:r>
              <a:rPr lang="es-ES" sz="1800" dirty="0"/>
              <a:t>Es importante utilizar una combinación de actividades de diferentes tipos para crear una campaña global y efectiva que llegue a diferentes públicos.</a:t>
            </a:r>
            <a:r>
              <a:rPr lang="en-GB" sz="1800" dirty="0"/>
              <a:t>. </a:t>
            </a:r>
            <a:endParaRPr lang="x-none" sz="1800" dirty="0"/>
          </a:p>
          <a:p>
            <a:pPr lvl="0" algn="just">
              <a:spcAft>
                <a:spcPts val="500"/>
              </a:spcAft>
            </a:pPr>
            <a:r>
              <a:rPr lang="es-ES" sz="1800" dirty="0"/>
              <a:t>Algunas cuestiones clave</a:t>
            </a:r>
            <a:r>
              <a:rPr lang="en-GB" sz="1800" dirty="0"/>
              <a:t>:</a:t>
            </a:r>
            <a:endParaRPr lang="x-none" sz="1800" dirty="0"/>
          </a:p>
          <a:p>
            <a:pPr lvl="3" algn="just">
              <a:spcAft>
                <a:spcPts val="500"/>
              </a:spcAft>
            </a:pPr>
            <a:r>
              <a:rPr lang="es-ES" sz="1800" dirty="0"/>
              <a:t>¿Qué actividades son necesarias para alcanzar la misión y los objetivos de la campaña?</a:t>
            </a:r>
          </a:p>
          <a:p>
            <a:pPr lvl="3" algn="just">
              <a:spcAft>
                <a:spcPts val="500"/>
              </a:spcAft>
            </a:pPr>
            <a:r>
              <a:rPr lang="es-ES" sz="1800" dirty="0"/>
              <a:t>¿Quién será el responsable de cada actividad?</a:t>
            </a:r>
          </a:p>
          <a:p>
            <a:pPr lvl="3" algn="just">
              <a:spcAft>
                <a:spcPts val="500"/>
              </a:spcAft>
            </a:pPr>
            <a:r>
              <a:rPr lang="es-ES" sz="1800" dirty="0"/>
              <a:t>¿Qué actividades deberían llevarse a cabo simultáneamente y cuáles deben hacerse de manera sucesiva?</a:t>
            </a:r>
          </a:p>
          <a:p>
            <a:pPr lvl="3" algn="just">
              <a:spcAft>
                <a:spcPts val="500"/>
              </a:spcAft>
            </a:pPr>
            <a:r>
              <a:rPr lang="es-ES" sz="1800" dirty="0"/>
              <a:t>¿Cuánto durará cada una de estas actividades?</a:t>
            </a:r>
          </a:p>
          <a:p>
            <a:pPr lvl="3" algn="just">
              <a:spcAft>
                <a:spcPts val="500"/>
              </a:spcAft>
            </a:pPr>
            <a:r>
              <a:rPr lang="es-ES" sz="1800" dirty="0"/>
              <a:t>¿Tendrá algún coste? </a:t>
            </a:r>
            <a:r>
              <a:rPr lang="en-US" sz="1800" dirty="0"/>
              <a:t> </a:t>
            </a:r>
            <a:endParaRPr lang="x-none" sz="1800" dirty="0"/>
          </a:p>
          <a:p>
            <a:pPr lvl="0" algn="just">
              <a:spcAft>
                <a:spcPts val="500"/>
              </a:spcAft>
            </a:pPr>
            <a:r>
              <a:rPr lang="es-ES" sz="1800" dirty="0"/>
              <a:t>Es importante que haya un calendario establecido para cada actividad. Algunas actividades serán continuas, mientras que otras solo operarán durante un tiempo limitado</a:t>
            </a:r>
            <a:r>
              <a:rPr lang="en-GB" sz="1800" dirty="0"/>
              <a:t>. </a:t>
            </a:r>
          </a:p>
          <a:p>
            <a:pPr lvl="0" algn="just">
              <a:spcAft>
                <a:spcPts val="500"/>
              </a:spcAft>
            </a:pPr>
            <a:r>
              <a:rPr lang="es-ES" sz="1800" dirty="0"/>
              <a:t>Algunas actividades de sensibilización pueden tener más impacto si se organizan para que tengan lugar antes o en conjunción con determinados eventos. (por ejemplo, el Día Mundial de la Salud, el Día de los Derechos Humanos, etc.)</a:t>
            </a:r>
            <a:endParaRPr lang="x-none" sz="18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- 23</a:t>
            </a:r>
            <a:endParaRPr lang="x-none" sz="3000" dirty="0"/>
          </a:p>
        </p:txBody>
      </p:sp>
    </p:spTree>
    <p:extLst>
      <p:ext uri="{BB962C8B-B14F-4D97-AF65-F5344CB8AC3E}">
        <p14:creationId xmlns:p14="http://schemas.microsoft.com/office/powerpoint/2010/main" val="2991209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C0A37D-5BDB-40B8-AA4C-62BEA2A0843B}"/>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4:</a:t>
            </a:r>
          </a:p>
          <a:p>
            <a:r>
              <a:rPr lang="es-ES" dirty="0"/>
              <a:t>Ejemplos de acciones de defensa</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- 24</a:t>
            </a:r>
            <a:endParaRPr lang="x-none" sz="3000" dirty="0"/>
          </a:p>
        </p:txBody>
      </p:sp>
    </p:spTree>
    <p:extLst>
      <p:ext uri="{BB962C8B-B14F-4D97-AF65-F5344CB8AC3E}">
        <p14:creationId xmlns:p14="http://schemas.microsoft.com/office/powerpoint/2010/main" val="305790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077480D-B925-3F49-B405-04C42EE5FE6C}"/>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944037CF-2B64-4CB5-A247-0D9233636224}"/>
              </a:ext>
            </a:extLst>
          </p:cNvPr>
          <p:cNvSpPr>
            <a:spLocks noGrp="1"/>
          </p:cNvSpPr>
          <p:nvPr>
            <p:ph sz="quarter" idx="14"/>
          </p:nvPr>
        </p:nvSpPr>
        <p:spPr/>
        <p:txBody>
          <a:bodyPr>
            <a:normAutofit/>
          </a:bodyPr>
          <a:lstStyle/>
          <a:p>
            <a:r>
              <a:rPr lang="es-ES" dirty="0"/>
              <a:t>Las actividades se dividen en diferentes categorías </a:t>
            </a:r>
            <a:r>
              <a:rPr lang="en-US" dirty="0"/>
              <a:t>y </a:t>
            </a:r>
            <a:r>
              <a:rPr lang="es-ES" dirty="0"/>
              <a:t>pueden pertenecer a más de una categoría.</a:t>
            </a:r>
            <a:r>
              <a:rPr lang="en-US" dirty="0"/>
              <a:t> </a:t>
            </a:r>
          </a:p>
          <a:p>
            <a:pPr lvl="3"/>
            <a:r>
              <a:rPr lang="es-ES" sz="2200" b="1" dirty="0"/>
              <a:t>Presionar a los gobiernos y los políticos.</a:t>
            </a:r>
          </a:p>
          <a:p>
            <a:pPr lvl="3"/>
            <a:r>
              <a:rPr lang="es-ES" sz="2200" b="1" dirty="0"/>
              <a:t>Crear y generar debate dentro de las comunidades.</a:t>
            </a:r>
          </a:p>
          <a:p>
            <a:pPr lvl="3"/>
            <a:r>
              <a:rPr lang="es-ES" sz="2200" b="1" dirty="0"/>
              <a:t>Trabajar con los medios de comunicación.</a:t>
            </a:r>
          </a:p>
          <a:p>
            <a:pPr lvl="3"/>
            <a:r>
              <a:rPr lang="es-ES" sz="2200" b="1" dirty="0"/>
              <a:t>Utilizar los tribunales.</a:t>
            </a:r>
          </a:p>
          <a:p>
            <a:pPr lvl="3"/>
            <a:r>
              <a:rPr lang="es-ES" sz="2200" b="1" dirty="0"/>
              <a:t>Utilizar mecanismos internacionales de defensa de los derechos humanos. </a:t>
            </a:r>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- 25</a:t>
            </a:r>
            <a:endParaRPr lang="x-none" sz="3000" dirty="0"/>
          </a:p>
        </p:txBody>
      </p:sp>
    </p:spTree>
    <p:extLst>
      <p:ext uri="{BB962C8B-B14F-4D97-AF65-F5344CB8AC3E}">
        <p14:creationId xmlns:p14="http://schemas.microsoft.com/office/powerpoint/2010/main" val="2857178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9161D60-1F98-024F-8F75-72F1B5617746}"/>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EFAE1613-B03B-4420-BEAD-16D23DC00CA6}"/>
              </a:ext>
            </a:extLst>
          </p:cNvPr>
          <p:cNvSpPr>
            <a:spLocks noGrp="1"/>
          </p:cNvSpPr>
          <p:nvPr>
            <p:ph sz="quarter" idx="14"/>
          </p:nvPr>
        </p:nvSpPr>
        <p:spPr>
          <a:xfrm>
            <a:off x="548639" y="1433369"/>
            <a:ext cx="11132967" cy="4898765"/>
          </a:xfrm>
        </p:spPr>
        <p:txBody>
          <a:bodyPr>
            <a:normAutofit/>
          </a:bodyPr>
          <a:lstStyle/>
          <a:p>
            <a:pPr marL="0" indent="0" algn="just">
              <a:buNone/>
            </a:pPr>
            <a:r>
              <a:rPr lang="es-ES" b="1" dirty="0"/>
              <a:t>Presionar a los gobiernos y los políticos </a:t>
            </a:r>
            <a:r>
              <a:rPr lang="en-US" b="1" dirty="0"/>
              <a:t>- 1</a:t>
            </a:r>
          </a:p>
          <a:p>
            <a:pPr algn="just">
              <a:spcAft>
                <a:spcPts val="400"/>
              </a:spcAft>
            </a:pPr>
            <a:r>
              <a:rPr lang="es-ES" sz="1850" dirty="0"/>
              <a:t>La presión es una forma de sensibilización que pretende influir en los gobiernos y políticos para que cambien la legislación o políticas</a:t>
            </a:r>
            <a:r>
              <a:rPr lang="en-US" sz="1850" dirty="0"/>
              <a:t>. </a:t>
            </a:r>
          </a:p>
          <a:p>
            <a:pPr algn="just">
              <a:spcAft>
                <a:spcPts val="400"/>
              </a:spcAft>
            </a:pPr>
            <a:r>
              <a:rPr lang="es-ES" sz="1850" dirty="0"/>
              <a:t>Identificar el nivel gubernamental que tiene la responsabilidad del tema prioritario</a:t>
            </a:r>
            <a:r>
              <a:rPr lang="en-US" sz="1850" dirty="0"/>
              <a:t>. </a:t>
            </a:r>
          </a:p>
          <a:p>
            <a:pPr algn="just">
              <a:spcAft>
                <a:spcPts val="400"/>
              </a:spcAft>
            </a:pPr>
            <a:r>
              <a:rPr lang="es-ES" sz="1850" dirty="0"/>
              <a:t>Hablar con todo el mundo en el Gobierno que pueda ser de utilidad para la campaña</a:t>
            </a:r>
            <a:r>
              <a:rPr lang="en-US" sz="1850" dirty="0"/>
              <a:t>. </a:t>
            </a:r>
          </a:p>
          <a:p>
            <a:pPr algn="just">
              <a:spcAft>
                <a:spcPts val="400"/>
              </a:spcAft>
            </a:pPr>
            <a:r>
              <a:rPr lang="es-ES" sz="1850" dirty="0"/>
              <a:t>Personalizar el mensaje de sensibilización y establecer relaciones a lo largo del tiempo</a:t>
            </a:r>
            <a:r>
              <a:rPr lang="en-US" sz="1850" dirty="0"/>
              <a:t>. </a:t>
            </a:r>
          </a:p>
          <a:p>
            <a:pPr algn="just">
              <a:spcAft>
                <a:spcPts val="400"/>
              </a:spcAft>
            </a:pPr>
            <a:r>
              <a:rPr lang="es-ES" sz="1850" dirty="0"/>
              <a:t>Algunas estrategias de aproximación útiles pueden ser:</a:t>
            </a:r>
          </a:p>
          <a:p>
            <a:pPr lvl="3" algn="just">
              <a:spcAft>
                <a:spcPts val="400"/>
              </a:spcAft>
            </a:pPr>
            <a:r>
              <a:rPr lang="es-ES" sz="1850" dirty="0"/>
              <a:t>Asistir a reuniones y espacios donde se pueda encontrar a personas relevantes.</a:t>
            </a:r>
          </a:p>
          <a:p>
            <a:pPr lvl="3" algn="just">
              <a:spcAft>
                <a:spcPts val="400"/>
              </a:spcAft>
            </a:pPr>
            <a:r>
              <a:rPr lang="es-ES" sz="1850" dirty="0"/>
              <a:t>Invitar a personas que toman decisiones a eventos organizados por el grupo. </a:t>
            </a:r>
            <a:r>
              <a:rPr lang="en-US" sz="1850" dirty="0"/>
              <a:t>. </a:t>
            </a:r>
          </a:p>
          <a:p>
            <a:pPr algn="just">
              <a:spcAft>
                <a:spcPts val="400"/>
              </a:spcAft>
            </a:pPr>
            <a:r>
              <a:rPr lang="es-ES" sz="1850" dirty="0"/>
              <a:t>Plantear temas con todos los sectores pertinentes y describir el impacto que pueden tener sus actividades en la salud y el bienestar de la comunidad.</a:t>
            </a:r>
            <a:endParaRPr lang="en-US" sz="1850" dirty="0"/>
          </a:p>
          <a:p>
            <a:pPr algn="just">
              <a:spcAft>
                <a:spcPts val="400"/>
              </a:spcAft>
            </a:pPr>
            <a:r>
              <a:rPr lang="es-ES" sz="1850" dirty="0"/>
              <a:t>Encontrar oportunidades donde los intereses se alineen con los de estas personas encargadas de tomar decisiones</a:t>
            </a:r>
            <a:r>
              <a:rPr lang="en-US" sz="1850" dirty="0"/>
              <a:t>. </a:t>
            </a:r>
          </a:p>
          <a:p>
            <a:pPr algn="just">
              <a:spcAft>
                <a:spcPts val="400"/>
              </a:spcAft>
            </a:pPr>
            <a:r>
              <a:rPr lang="es-ES" sz="1850" dirty="0"/>
              <a:t>Puede resultar útil reconocer las tareas correctas que están realizando las personas que toman decisiones</a:t>
            </a:r>
            <a:r>
              <a:rPr lang="en-US" sz="1850" dirty="0"/>
              <a:t>.</a:t>
            </a:r>
          </a:p>
          <a:p>
            <a:pPr algn="just"/>
            <a:endParaRPr lang="en-US" sz="1850" dirty="0"/>
          </a:p>
          <a:p>
            <a:pPr algn="just"/>
            <a:endParaRPr lang="x-none" sz="185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- 26</a:t>
            </a:r>
            <a:endParaRPr lang="x-none" sz="3000" dirty="0"/>
          </a:p>
        </p:txBody>
      </p:sp>
    </p:spTree>
    <p:extLst>
      <p:ext uri="{BB962C8B-B14F-4D97-AF65-F5344CB8AC3E}">
        <p14:creationId xmlns:p14="http://schemas.microsoft.com/office/powerpoint/2010/main" val="3734009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51E53CD-056C-DA4F-AA34-D531FF7CABC3}"/>
              </a:ext>
            </a:extLst>
          </p:cNvPr>
          <p:cNvSpPr>
            <a:spLocks noGrp="1"/>
          </p:cNvSpPr>
          <p:nvPr>
            <p:ph sz="quarter" idx="14"/>
          </p:nvPr>
        </p:nvSpPr>
        <p:spPr>
          <a:xfrm>
            <a:off x="507195" y="1394458"/>
            <a:ext cx="11174412" cy="432001"/>
          </a:xfrm>
        </p:spPr>
        <p:txBody>
          <a:bodyPr/>
          <a:lstStyle/>
          <a:p>
            <a:pPr marL="0" indent="0">
              <a:buNone/>
            </a:pPr>
            <a:r>
              <a:rPr lang="es-ES" sz="2400" b="1" dirty="0"/>
              <a:t>Presionar a los gobiernos y los políticos </a:t>
            </a:r>
            <a:r>
              <a:rPr lang="en-US" b="1" dirty="0"/>
              <a:t>- 2</a:t>
            </a:r>
            <a:endParaRPr lang="en-US" dirty="0"/>
          </a:p>
          <a:p>
            <a:endParaRPr lang="en-US" dirty="0"/>
          </a:p>
        </p:txBody>
      </p:sp>
      <p:sp>
        <p:nvSpPr>
          <p:cNvPr id="3" name="Rectangle 2">
            <a:extLst>
              <a:ext uri="{FF2B5EF4-FFF2-40B4-BE49-F238E27FC236}">
                <a16:creationId xmlns:a16="http://schemas.microsoft.com/office/drawing/2014/main" id="{6980BFE2-5FF2-9D4E-97B4-35B2F8D88F2D}"/>
              </a:ext>
            </a:extLst>
          </p:cNvPr>
          <p:cNvSpPr/>
          <p:nvPr/>
        </p:nvSpPr>
        <p:spPr>
          <a:xfrm>
            <a:off x="507195" y="2282504"/>
            <a:ext cx="11174412" cy="1323439"/>
          </a:xfrm>
          <a:prstGeom prst="rect">
            <a:avLst/>
          </a:prstGeom>
          <a:solidFill>
            <a:srgbClr val="FDE0FE"/>
          </a:solidFill>
        </p:spPr>
        <p:txBody>
          <a:bodyPr wrap="square">
            <a:spAutoFit/>
          </a:bodyPr>
          <a:lstStyle/>
          <a:p>
            <a:r>
              <a:rPr lang="es-ES" sz="2000" dirty="0"/>
              <a:t>El siguiente vídeo muestra al primer miembro de un grupo de presión con síndrome de Down grabado en Washington</a:t>
            </a:r>
            <a:r>
              <a:rPr lang="en-US" sz="2000" dirty="0"/>
              <a:t>(US)</a:t>
            </a:r>
          </a:p>
          <a:p>
            <a:r>
              <a:rPr lang="en-US" sz="2000" dirty="0">
                <a:hlinkClick r:id="rId3"/>
              </a:rPr>
              <a:t>https://www.bbc.com/news/av/world-us-canada-44325048/first-washington-lobbyist-with-down-s-syndrome</a:t>
            </a:r>
            <a:r>
              <a:rPr lang="en-US" sz="2000" dirty="0"/>
              <a:t> </a:t>
            </a:r>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- 27</a:t>
            </a:r>
            <a:endParaRPr lang="x-none" sz="3000" dirty="0"/>
          </a:p>
        </p:txBody>
      </p:sp>
    </p:spTree>
    <p:extLst>
      <p:ext uri="{BB962C8B-B14F-4D97-AF65-F5344CB8AC3E}">
        <p14:creationId xmlns:p14="http://schemas.microsoft.com/office/powerpoint/2010/main" val="2223381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1AA15-E04E-4B4E-8054-132EA352EFDE}"/>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E6869B94-6AEC-492E-9368-465629C34BAD}"/>
              </a:ext>
            </a:extLst>
          </p:cNvPr>
          <p:cNvSpPr>
            <a:spLocks noGrp="1"/>
          </p:cNvSpPr>
          <p:nvPr>
            <p:ph sz="quarter" idx="14"/>
          </p:nvPr>
        </p:nvSpPr>
        <p:spPr/>
        <p:txBody>
          <a:bodyPr>
            <a:normAutofit/>
          </a:bodyPr>
          <a:lstStyle/>
          <a:p>
            <a:pPr marL="0" indent="0" algn="just">
              <a:buNone/>
            </a:pPr>
            <a:r>
              <a:rPr lang="es-ES" b="1" dirty="0"/>
              <a:t>Presionar a los gobiernos y los políticos  </a:t>
            </a:r>
            <a:r>
              <a:rPr lang="en-US" b="1" dirty="0"/>
              <a:t>- 3</a:t>
            </a:r>
          </a:p>
          <a:p>
            <a:pPr algn="just"/>
            <a:r>
              <a:rPr lang="es-ES" dirty="0"/>
              <a:t>Entre las herramientas relevantes para presionar a los gobiernos y los políticos se incluyen: </a:t>
            </a:r>
            <a:endParaRPr lang="en-US" dirty="0"/>
          </a:p>
          <a:p>
            <a:pPr lvl="3" algn="just"/>
            <a:r>
              <a:rPr lang="es-ES" sz="2400" dirty="0"/>
              <a:t>Reuniones presenciales con políticos (o con ministros o su personal) y/o con legisladores.</a:t>
            </a:r>
          </a:p>
          <a:p>
            <a:pPr lvl="3" algn="just"/>
            <a:r>
              <a:rPr lang="es-ES" sz="2400" dirty="0"/>
              <a:t>Enviar cartas o comunicaciones a políticos.</a:t>
            </a:r>
          </a:p>
          <a:p>
            <a:pPr lvl="3" algn="just"/>
            <a:r>
              <a:rPr lang="es-ES" sz="2400" dirty="0"/>
              <a:t>Hacer peticiones a políticos. </a:t>
            </a:r>
          </a:p>
          <a:p>
            <a:pPr lvl="3" algn="just"/>
            <a:r>
              <a:rPr lang="es-ES" sz="2400" dirty="0"/>
              <a:t>Acordar una visita a las instalaciones o al estudio. </a:t>
            </a:r>
          </a:p>
          <a:p>
            <a:pPr lvl="3" algn="just"/>
            <a:r>
              <a:rPr lang="es-ES" sz="2400" dirty="0"/>
              <a:t>Proporcionar información técnica y recomendaciones a los legisladores.</a:t>
            </a:r>
            <a:endParaRPr lang="en-US"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- 28</a:t>
            </a:r>
            <a:endParaRPr lang="x-none" sz="3000" dirty="0"/>
          </a:p>
        </p:txBody>
      </p:sp>
    </p:spTree>
    <p:extLst>
      <p:ext uri="{BB962C8B-B14F-4D97-AF65-F5344CB8AC3E}">
        <p14:creationId xmlns:p14="http://schemas.microsoft.com/office/powerpoint/2010/main" val="287920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4</a:t>
            </a:fld>
            <a:endParaRPr lang="en-US"/>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7195" y="1511188"/>
            <a:ext cx="11132355" cy="4500000"/>
          </a:xfrm>
        </p:spPr>
        <p:txBody>
          <a:bodyPr/>
          <a:lstStyle/>
          <a:p>
            <a:pPr algn="just"/>
            <a:r>
              <a:rPr lang="es-ES" sz="2000" dirty="0"/>
              <a:t>Cada persona puede utilizar términos diferentes en contextos distintos.</a:t>
            </a:r>
            <a:endParaRPr lang="en-GB" sz="2000" dirty="0">
              <a:ea typeface="MS Mincho" panose="02020609040205080304" pitchFamily="49" charset="-128"/>
              <a:cs typeface="Arial" panose="020B0604020202020204" pitchFamily="34" charset="0"/>
            </a:endParaRPr>
          </a:p>
          <a:p>
            <a:pPr algn="just"/>
            <a:r>
              <a:rPr lang="es-ES" sz="2000" dirty="0"/>
              <a:t>El término </a:t>
            </a:r>
            <a:r>
              <a:rPr lang="es-ES" sz="2000" i="1" dirty="0"/>
              <a:t>discapacidad psicosocial</a:t>
            </a:r>
            <a:r>
              <a:rPr lang="es-ES" sz="2000" dirty="0"/>
              <a:t> se ha adoptado para incluir a las personas que han recibido un diagnóstico relacionado con la salud mental o que se identifican con este término.</a:t>
            </a:r>
            <a:endParaRPr lang="en-US" sz="2000" dirty="0"/>
          </a:p>
          <a:p>
            <a:pPr algn="just"/>
            <a:r>
              <a:rPr lang="es-ES" sz="2000" dirty="0"/>
              <a:t>Los términos </a:t>
            </a:r>
            <a:r>
              <a:rPr lang="es-ES" sz="2000" i="1" dirty="0"/>
              <a:t>discapacidad cognitiva</a:t>
            </a:r>
            <a:r>
              <a:rPr lang="es-ES" sz="2000" dirty="0"/>
              <a:t> y </a:t>
            </a:r>
            <a:r>
              <a:rPr lang="es-ES" sz="2000" i="1" dirty="0"/>
              <a:t>discapacidad intelectual</a:t>
            </a:r>
            <a:r>
              <a:rPr lang="es-ES" sz="2000" dirty="0"/>
              <a:t> han sido concebidos para referirse a las personas que han recibido un diagnóstico relacionado específicamente con su función cognitiva o intelectual, como por ejemplo, la demencia y el autismo</a:t>
            </a:r>
            <a:r>
              <a:rPr lang="en-US" sz="2000" dirty="0"/>
              <a:t>.</a:t>
            </a:r>
          </a:p>
          <a:p>
            <a:pPr algn="just"/>
            <a:r>
              <a:rPr lang="es-ES" sz="2000" dirty="0"/>
              <a:t>El uso del término </a:t>
            </a:r>
            <a:r>
              <a:rPr lang="es-ES" sz="2000" i="1" dirty="0"/>
              <a:t>discapacidad</a:t>
            </a:r>
            <a:r>
              <a:rPr lang="es-ES" sz="2000" dirty="0"/>
              <a:t> es importante en este contexto porque pone de manifiesto los significativos obstáculos que dificultan la participación plena y efectiva en la sociedad de las personas con discapacidad —real o percibida— y el hecho de que estas están amparadas por la CDPD. </a:t>
            </a:r>
          </a:p>
          <a:p>
            <a:pPr lvl="3" algn="just"/>
            <a:r>
              <a:rPr lang="es-ES" dirty="0"/>
              <a:t>El uso del término </a:t>
            </a:r>
            <a:r>
              <a:rPr lang="es-ES" i="1" dirty="0"/>
              <a:t>discapacidad</a:t>
            </a:r>
            <a:r>
              <a:rPr lang="es-ES" dirty="0"/>
              <a:t> en este contexto no implica que las personas tengan ninguna deficiencia ni trastorno.</a:t>
            </a:r>
            <a:endParaRPr lang="en-US"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r>
              <a:rPr lang="en-US" dirty="0"/>
              <a:t>Nota </a:t>
            </a:r>
            <a:r>
              <a:rPr lang="en-US" dirty="0" err="1"/>
              <a:t>preliminar</a:t>
            </a:r>
            <a:r>
              <a:rPr lang="en-US" dirty="0"/>
              <a:t> </a:t>
            </a:r>
            <a:r>
              <a:rPr lang="en-US" dirty="0" err="1"/>
              <a:t>sobre</a:t>
            </a:r>
            <a:r>
              <a:rPr lang="en-US" dirty="0"/>
              <a:t> el </a:t>
            </a:r>
            <a:r>
              <a:rPr lang="en-US" dirty="0" err="1"/>
              <a:t>lenguaje</a:t>
            </a:r>
            <a:r>
              <a:rPr lang="en-US" dirty="0"/>
              <a:t> - 1</a:t>
            </a:r>
          </a:p>
        </p:txBody>
      </p:sp>
    </p:spTree>
    <p:extLst>
      <p:ext uri="{BB962C8B-B14F-4D97-AF65-F5344CB8AC3E}">
        <p14:creationId xmlns:p14="http://schemas.microsoft.com/office/powerpoint/2010/main" val="1078467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1DB303B-5929-DD46-97A9-76437A29545E}"/>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DE0565AF-8006-4A8E-8DD6-268EA20A081D}"/>
              </a:ext>
            </a:extLst>
          </p:cNvPr>
          <p:cNvSpPr>
            <a:spLocks noGrp="1"/>
          </p:cNvSpPr>
          <p:nvPr>
            <p:ph sz="quarter" idx="14"/>
          </p:nvPr>
        </p:nvSpPr>
        <p:spPr/>
        <p:txBody>
          <a:bodyPr>
            <a:normAutofit/>
          </a:bodyPr>
          <a:lstStyle/>
          <a:p>
            <a:pPr marL="0" lvl="0" indent="0" algn="just">
              <a:buNone/>
            </a:pPr>
            <a:r>
              <a:rPr lang="es-ES" b="1" dirty="0"/>
              <a:t>Presionar a los gobiernos y los políticos </a:t>
            </a:r>
            <a:r>
              <a:rPr lang="en-US" b="1" dirty="0"/>
              <a:t>– 4</a:t>
            </a:r>
            <a:endParaRPr lang="en-US" dirty="0"/>
          </a:p>
          <a:p>
            <a:pPr marL="0" lvl="0" indent="0" algn="just">
              <a:buNone/>
            </a:pPr>
            <a:r>
              <a:rPr lang="en-US" sz="2100" u="sng" dirty="0" err="1"/>
              <a:t>Reuniones</a:t>
            </a:r>
            <a:r>
              <a:rPr lang="en-US" sz="2100" u="sng" dirty="0"/>
              <a:t> </a:t>
            </a:r>
            <a:r>
              <a:rPr lang="en-US" sz="2100" u="sng" dirty="0" err="1"/>
              <a:t>presenciales</a:t>
            </a:r>
            <a:endParaRPr lang="en-US" sz="2100" u="sng" dirty="0"/>
          </a:p>
          <a:p>
            <a:pPr lvl="3" algn="just"/>
            <a:r>
              <a:rPr lang="es-ES" sz="2100" dirty="0"/>
              <a:t>Ser consciente de que estas reuniones pueden ser difíciles de concertar</a:t>
            </a:r>
          </a:p>
          <a:p>
            <a:pPr lvl="3" algn="just"/>
            <a:r>
              <a:rPr lang="es-ES" sz="2100" dirty="0"/>
              <a:t>Programar la visita con antelación. </a:t>
            </a:r>
          </a:p>
          <a:p>
            <a:pPr lvl="3" algn="just"/>
            <a:r>
              <a:rPr lang="es-ES" sz="2100" dirty="0"/>
              <a:t>Asegurarse de que los miembros que asistirán están bien preparados para la entrevista y conocen bien tanto el tema como al legislador. </a:t>
            </a:r>
          </a:p>
          <a:p>
            <a:pPr lvl="3" algn="just"/>
            <a:r>
              <a:rPr lang="es-ES" sz="2100" dirty="0"/>
              <a:t>Asegurarse de que la reunión sea organizada y mantenga el foco </a:t>
            </a:r>
          </a:p>
          <a:p>
            <a:pPr lvl="3" algn="just"/>
            <a:r>
              <a:rPr lang="es-ES" sz="2100" dirty="0"/>
              <a:t>Escuchar, reunir información y no enfadarse si el legislador no da la respuesta deseada.</a:t>
            </a:r>
          </a:p>
          <a:p>
            <a:pPr lvl="3" algn="just"/>
            <a:r>
              <a:rPr lang="es-ES" sz="2100" dirty="0"/>
              <a:t>Dar las gracias y plantear la posibilidad de mantener una reunión de seguimiento, si procede.</a:t>
            </a:r>
            <a:endParaRPr lang="en-US" sz="2100"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- 29</a:t>
            </a:r>
            <a:endParaRPr lang="x-none" sz="3000" dirty="0"/>
          </a:p>
        </p:txBody>
      </p:sp>
    </p:spTree>
    <p:extLst>
      <p:ext uri="{BB962C8B-B14F-4D97-AF65-F5344CB8AC3E}">
        <p14:creationId xmlns:p14="http://schemas.microsoft.com/office/powerpoint/2010/main" val="420514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1DA5329-872A-9D4C-A71D-ADE40BDDECC8}"/>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936AD482-FB60-48B7-A9F8-72754B00B318}"/>
              </a:ext>
            </a:extLst>
          </p:cNvPr>
          <p:cNvSpPr>
            <a:spLocks noGrp="1"/>
          </p:cNvSpPr>
          <p:nvPr>
            <p:ph sz="quarter" idx="14"/>
          </p:nvPr>
        </p:nvSpPr>
        <p:spPr/>
        <p:txBody>
          <a:bodyPr>
            <a:normAutofit fontScale="92500" lnSpcReduction="10000"/>
          </a:bodyPr>
          <a:lstStyle/>
          <a:p>
            <a:pPr marL="0" lvl="0" indent="0" algn="just">
              <a:buNone/>
            </a:pPr>
            <a:r>
              <a:rPr lang="es-ES" sz="2400" b="1" dirty="0"/>
              <a:t>Presionar a los gobiernos y los políticos </a:t>
            </a:r>
            <a:r>
              <a:rPr lang="en-US" sz="2400" b="1" dirty="0"/>
              <a:t>– 5</a:t>
            </a:r>
          </a:p>
          <a:p>
            <a:pPr marL="0" indent="0" algn="just">
              <a:buNone/>
            </a:pPr>
            <a:r>
              <a:rPr lang="en-US" u="sng" dirty="0" err="1"/>
              <a:t>Comunicaciones</a:t>
            </a:r>
            <a:r>
              <a:rPr lang="en-US" u="sng" dirty="0"/>
              <a:t> </a:t>
            </a:r>
            <a:r>
              <a:rPr lang="en-US" u="sng" dirty="0" err="1"/>
              <a:t>por</a:t>
            </a:r>
            <a:r>
              <a:rPr lang="en-US" u="sng" dirty="0"/>
              <a:t> </a:t>
            </a:r>
            <a:r>
              <a:rPr lang="en-US" u="sng" dirty="0" err="1"/>
              <a:t>escrito</a:t>
            </a:r>
            <a:r>
              <a:rPr lang="en-US" u="sng" dirty="0"/>
              <a:t> </a:t>
            </a:r>
          </a:p>
          <a:p>
            <a:pPr algn="just"/>
            <a:r>
              <a:rPr lang="en-US" dirty="0"/>
              <a:t>A </a:t>
            </a:r>
            <a:r>
              <a:rPr lang="es-ES" dirty="0"/>
              <a:t>un grupo de sensibilización puede interesarle enviar una comunicación en respuesta a una propuesta, política o ley gubernamental nueva</a:t>
            </a:r>
            <a:r>
              <a:rPr lang="en-US" dirty="0"/>
              <a:t>. </a:t>
            </a:r>
          </a:p>
          <a:p>
            <a:pPr algn="just"/>
            <a:r>
              <a:rPr lang="es-ES" dirty="0"/>
              <a:t>Redactar una comunicación permite a los defensores de un tema expresar sus ideas al Gobierno</a:t>
            </a:r>
            <a:r>
              <a:rPr lang="en-US" dirty="0"/>
              <a:t>. </a:t>
            </a:r>
          </a:p>
          <a:p>
            <a:pPr algn="just"/>
            <a:r>
              <a:rPr lang="es-ES" dirty="0"/>
              <a:t>Conviene incluir</a:t>
            </a:r>
            <a:r>
              <a:rPr lang="en-US" dirty="0"/>
              <a:t>: </a:t>
            </a:r>
          </a:p>
          <a:p>
            <a:pPr lvl="3" algn="just"/>
            <a:r>
              <a:rPr lang="es-ES" sz="2400" dirty="0"/>
              <a:t>Una breve descripción del grupo de sensibilización. </a:t>
            </a:r>
          </a:p>
          <a:p>
            <a:pPr lvl="3" algn="just"/>
            <a:r>
              <a:rPr lang="es-ES" sz="2400" dirty="0"/>
              <a:t>Argumentos y opiniones sobre el tema que nos ocupa </a:t>
            </a:r>
          </a:p>
          <a:p>
            <a:pPr lvl="3" algn="just"/>
            <a:r>
              <a:rPr lang="es-ES" sz="2400" dirty="0"/>
              <a:t>Hechos, ejemplos y datos. </a:t>
            </a:r>
          </a:p>
          <a:p>
            <a:pPr lvl="3" algn="just"/>
            <a:r>
              <a:rPr lang="es-ES" sz="2400" dirty="0"/>
              <a:t>Recomendaciones que incluyen soluciones y propuestas para abordar los problemas identificados.</a:t>
            </a:r>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- 30</a:t>
            </a:r>
            <a:endParaRPr lang="x-none" sz="3000" dirty="0"/>
          </a:p>
        </p:txBody>
      </p:sp>
    </p:spTree>
    <p:extLst>
      <p:ext uri="{BB962C8B-B14F-4D97-AF65-F5344CB8AC3E}">
        <p14:creationId xmlns:p14="http://schemas.microsoft.com/office/powerpoint/2010/main" val="1121325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01AF2-B805-4303-906A-F8DEA6346363}"/>
              </a:ext>
            </a:extLst>
          </p:cNvPr>
          <p:cNvSpPr>
            <a:spLocks noGrp="1"/>
          </p:cNvSpPr>
          <p:nvPr>
            <p:ph sz="quarter" idx="14"/>
          </p:nvPr>
        </p:nvSpPr>
        <p:spPr/>
        <p:txBody>
          <a:bodyPr/>
          <a:lstStyle/>
          <a:p>
            <a:pPr marL="0" lvl="0" indent="0">
              <a:buNone/>
            </a:pPr>
            <a:r>
              <a:rPr lang="en-US" dirty="0" err="1"/>
              <a:t>Ver</a:t>
            </a:r>
            <a:r>
              <a:rPr lang="en-US" dirty="0"/>
              <a:t> </a:t>
            </a:r>
            <a:r>
              <a:rPr lang="en-US" dirty="0" err="1"/>
              <a:t>folleto</a:t>
            </a:r>
            <a:r>
              <a:rPr lang="en-US" dirty="0"/>
              <a:t> 5.</a:t>
            </a:r>
          </a:p>
          <a:p>
            <a:pPr lvl="0"/>
            <a:r>
              <a:rPr lang="es-ES" dirty="0"/>
              <a:t>Ejemplo de solicitud escrita</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- 31</a:t>
            </a:r>
            <a:endParaRPr lang="x-none" sz="3000" dirty="0"/>
          </a:p>
        </p:txBody>
      </p:sp>
    </p:spTree>
    <p:extLst>
      <p:ext uri="{BB962C8B-B14F-4D97-AF65-F5344CB8AC3E}">
        <p14:creationId xmlns:p14="http://schemas.microsoft.com/office/powerpoint/2010/main" val="2542388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FB3B817-DBC2-3044-B087-AD555BCB451B}"/>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0F08E716-6A1A-4E4C-9490-BA5CA268D28B}"/>
              </a:ext>
            </a:extLst>
          </p:cNvPr>
          <p:cNvSpPr>
            <a:spLocks noGrp="1"/>
          </p:cNvSpPr>
          <p:nvPr>
            <p:ph sz="quarter" idx="14"/>
          </p:nvPr>
        </p:nvSpPr>
        <p:spPr>
          <a:xfrm>
            <a:off x="486875" y="1470548"/>
            <a:ext cx="11174412" cy="4500000"/>
          </a:xfrm>
        </p:spPr>
        <p:txBody>
          <a:bodyPr>
            <a:noAutofit/>
          </a:bodyPr>
          <a:lstStyle/>
          <a:p>
            <a:pPr marL="0" lvl="0" indent="0">
              <a:buNone/>
            </a:pPr>
            <a:r>
              <a:rPr lang="es-ES" b="1" dirty="0"/>
              <a:t>Presionar a los gobiernos y los políticos </a:t>
            </a:r>
            <a:r>
              <a:rPr lang="en-US" sz="2000" b="1" dirty="0"/>
              <a:t>– 7</a:t>
            </a:r>
            <a:endParaRPr lang="en-GB" sz="2000" dirty="0"/>
          </a:p>
          <a:p>
            <a:pPr marL="0" indent="0">
              <a:buNone/>
            </a:pPr>
            <a:r>
              <a:rPr lang="en-GB" sz="2000" u="sng" dirty="0"/>
              <a:t>Cartas a </a:t>
            </a:r>
            <a:r>
              <a:rPr lang="en-GB" sz="2000" u="sng" dirty="0" err="1"/>
              <a:t>los</a:t>
            </a:r>
            <a:r>
              <a:rPr lang="en-GB" sz="2000" u="sng" dirty="0"/>
              <a:t> </a:t>
            </a:r>
            <a:r>
              <a:rPr lang="en-GB" sz="2000" u="sng" dirty="0" err="1"/>
              <a:t>políticos</a:t>
            </a:r>
            <a:r>
              <a:rPr lang="en-GB" sz="2000" u="sng" dirty="0"/>
              <a:t> </a:t>
            </a:r>
          </a:p>
          <a:p>
            <a:r>
              <a:rPr lang="es-ES" sz="2000" dirty="0"/>
              <a:t>Si todos los miembros de una red escriben a parlamentarios de manera simultánea, pueden tener un gran impacto</a:t>
            </a:r>
            <a:r>
              <a:rPr lang="en-GB" sz="2000" dirty="0"/>
              <a:t>. </a:t>
            </a:r>
          </a:p>
          <a:p>
            <a:r>
              <a:rPr lang="es-ES" sz="2000" dirty="0"/>
              <a:t>Conviene tener presentes los puntos siguientes </a:t>
            </a:r>
            <a:r>
              <a:rPr lang="en-GB" sz="2000" dirty="0"/>
              <a:t>:</a:t>
            </a:r>
            <a:endParaRPr lang="x-none" sz="2000" dirty="0"/>
          </a:p>
          <a:p>
            <a:pPr lvl="3">
              <a:spcAft>
                <a:spcPts val="600"/>
              </a:spcAft>
            </a:pPr>
            <a:r>
              <a:rPr lang="es-ES" dirty="0"/>
              <a:t>Dejar claro al principio que el grupo de sensibilización conoce ligeramente a la persona con quien contacta. </a:t>
            </a:r>
          </a:p>
          <a:p>
            <a:pPr lvl="3">
              <a:spcAft>
                <a:spcPts val="600"/>
              </a:spcAft>
            </a:pPr>
            <a:r>
              <a:rPr lang="es-ES" dirty="0"/>
              <a:t>Las cartas deben ser lo más concisas posible </a:t>
            </a:r>
          </a:p>
          <a:p>
            <a:pPr lvl="3">
              <a:spcAft>
                <a:spcPts val="600"/>
              </a:spcAft>
            </a:pPr>
            <a:r>
              <a:rPr lang="es-ES" dirty="0"/>
              <a:t>Se recomienda redactar cartas tan personales como sea posible</a:t>
            </a:r>
            <a:r>
              <a:rPr lang="en-US" dirty="0"/>
              <a:t>. </a:t>
            </a:r>
          </a:p>
          <a:p>
            <a:pPr lvl="3">
              <a:spcAft>
                <a:spcPts val="600"/>
              </a:spcAft>
            </a:pPr>
            <a:r>
              <a:rPr lang="es-ES" dirty="0"/>
              <a:t>Solo se ha de cubrir un tema por carta</a:t>
            </a:r>
            <a:r>
              <a:rPr lang="en-US" dirty="0"/>
              <a:t>.</a:t>
            </a:r>
            <a:endParaRPr lang="x-none" dirty="0"/>
          </a:p>
          <a:p>
            <a:pPr lvl="3">
              <a:spcAft>
                <a:spcPts val="600"/>
              </a:spcAft>
            </a:pPr>
            <a:r>
              <a:rPr lang="es-ES" dirty="0"/>
              <a:t>Hay que solicitar a la persona con quien se contacta que responda y pedirle directamente si estaría dispuesta a apoyar la posición de la campaña</a:t>
            </a:r>
            <a:r>
              <a:rPr lang="en-US" dirty="0"/>
              <a:t>.</a:t>
            </a:r>
            <a:endParaRPr lang="x-none"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- 32</a:t>
            </a:r>
            <a:endParaRPr lang="x-none" sz="3000" dirty="0"/>
          </a:p>
        </p:txBody>
      </p:sp>
    </p:spTree>
    <p:extLst>
      <p:ext uri="{BB962C8B-B14F-4D97-AF65-F5344CB8AC3E}">
        <p14:creationId xmlns:p14="http://schemas.microsoft.com/office/powerpoint/2010/main" val="3102261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CAD134-50BF-A148-A021-BC4FAE5CAA59}"/>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95ACFD4B-32EB-4D8A-A724-FC59418D21FF}"/>
              </a:ext>
            </a:extLst>
          </p:cNvPr>
          <p:cNvSpPr>
            <a:spLocks noGrp="1"/>
          </p:cNvSpPr>
          <p:nvPr>
            <p:ph sz="quarter" idx="14"/>
          </p:nvPr>
        </p:nvSpPr>
        <p:spPr/>
        <p:txBody>
          <a:bodyPr>
            <a:normAutofit/>
          </a:bodyPr>
          <a:lstStyle/>
          <a:p>
            <a:pPr marL="0" lvl="0" indent="0">
              <a:buNone/>
            </a:pPr>
            <a:r>
              <a:rPr lang="es-ES" b="1" dirty="0"/>
              <a:t>Presionar a los gobiernos y los políticos </a:t>
            </a:r>
            <a:r>
              <a:rPr lang="en-US" b="1" dirty="0"/>
              <a:t>– 8</a:t>
            </a:r>
            <a:endParaRPr lang="en-US" dirty="0"/>
          </a:p>
          <a:p>
            <a:pPr marL="0" indent="0">
              <a:buNone/>
            </a:pPr>
            <a:r>
              <a:rPr lang="en-US" sz="2000" u="sng" dirty="0" err="1"/>
              <a:t>Redactar</a:t>
            </a:r>
            <a:r>
              <a:rPr lang="en-US" sz="2000" u="sng" dirty="0"/>
              <a:t> </a:t>
            </a:r>
            <a:r>
              <a:rPr lang="en-US" sz="2000" u="sng" dirty="0" err="1"/>
              <a:t>peticiones</a:t>
            </a:r>
            <a:r>
              <a:rPr lang="en-US" sz="2000" u="sng" dirty="0"/>
              <a:t> </a:t>
            </a:r>
          </a:p>
          <a:p>
            <a:r>
              <a:rPr lang="es-ES" sz="2000" dirty="0"/>
              <a:t>Una petición va dirigida a alguien que tiene una posición de poder</a:t>
            </a:r>
            <a:r>
              <a:rPr lang="en-US" sz="2000" dirty="0"/>
              <a:t>. </a:t>
            </a:r>
          </a:p>
          <a:p>
            <a:r>
              <a:rPr lang="es-ES" sz="2000" dirty="0"/>
              <a:t>La petición debe estar firmada por el número máximo de personas</a:t>
            </a:r>
            <a:r>
              <a:rPr lang="en-US" sz="2000" dirty="0"/>
              <a:t>. </a:t>
            </a:r>
          </a:p>
          <a:p>
            <a:r>
              <a:rPr lang="es-ES" sz="2000" dirty="0"/>
              <a:t>Las peticiones pueden estar escritas a mano o electrónicamente</a:t>
            </a:r>
            <a:r>
              <a:rPr lang="en-US" sz="2000" dirty="0"/>
              <a:t>. </a:t>
            </a:r>
          </a:p>
          <a:p>
            <a:r>
              <a:rPr lang="es-ES" sz="2000" dirty="0"/>
              <a:t>Es más probable que el funcionario o el organismo gubernamental la responda si el tema:</a:t>
            </a:r>
          </a:p>
          <a:p>
            <a:pPr lvl="3"/>
            <a:r>
              <a:rPr lang="es-ES" dirty="0"/>
              <a:t>cuenta con el apoyo de sus electores</a:t>
            </a:r>
            <a:r>
              <a:rPr lang="en-US" dirty="0"/>
              <a:t>; </a:t>
            </a:r>
          </a:p>
          <a:p>
            <a:pPr lvl="3"/>
            <a:r>
              <a:rPr lang="es-ES" dirty="0"/>
              <a:t>tiene relación con alguna legislación pendiente o un tema de interés del funcionario en cuestión; </a:t>
            </a:r>
          </a:p>
          <a:p>
            <a:pPr lvl="3"/>
            <a:r>
              <a:rPr lang="es-ES" dirty="0"/>
              <a:t>tiene una conexión personal con el funcionario.</a:t>
            </a:r>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- 33</a:t>
            </a:r>
            <a:endParaRPr lang="x-none" sz="3000" dirty="0"/>
          </a:p>
        </p:txBody>
      </p:sp>
    </p:spTree>
    <p:extLst>
      <p:ext uri="{BB962C8B-B14F-4D97-AF65-F5344CB8AC3E}">
        <p14:creationId xmlns:p14="http://schemas.microsoft.com/office/powerpoint/2010/main" val="982902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E2C8B66-88CC-6941-B05A-CC90650E0FE4}"/>
              </a:ext>
            </a:extLst>
          </p:cNvPr>
          <p:cNvSpPr>
            <a:spLocks noGrp="1"/>
          </p:cNvSpPr>
          <p:nvPr>
            <p:ph type="body" sz="quarter" idx="13"/>
          </p:nvPr>
        </p:nvSpPr>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C5B28E94-29A5-436C-8406-E41315A1B3F6}"/>
              </a:ext>
            </a:extLst>
          </p:cNvPr>
          <p:cNvSpPr>
            <a:spLocks noGrp="1"/>
          </p:cNvSpPr>
          <p:nvPr>
            <p:ph sz="quarter" idx="14"/>
          </p:nvPr>
        </p:nvSpPr>
        <p:spPr/>
        <p:txBody>
          <a:bodyPr>
            <a:normAutofit/>
          </a:bodyPr>
          <a:lstStyle/>
          <a:p>
            <a:pPr marL="0" lvl="0" indent="0" algn="just">
              <a:buNone/>
            </a:pPr>
            <a:r>
              <a:rPr lang="es-ES" b="1" dirty="0"/>
              <a:t>Presionar a los gobiernos y los políticos</a:t>
            </a:r>
            <a:r>
              <a:rPr lang="en-US" b="1" dirty="0"/>
              <a:t>– 9</a:t>
            </a:r>
          </a:p>
          <a:p>
            <a:pPr marL="0" indent="0" algn="just">
              <a:buNone/>
            </a:pPr>
            <a:r>
              <a:rPr lang="es-ES" u="sng" dirty="0"/>
              <a:t>Organizar visitas a las instalaciones</a:t>
            </a:r>
            <a:endParaRPr lang="en-US" u="sng" dirty="0"/>
          </a:p>
          <a:p>
            <a:pPr algn="just"/>
            <a:r>
              <a:rPr lang="es-ES" dirty="0"/>
              <a:t>Las visitas a las instalaciones pueden ser una manera eficaz de concienciar a los legisladores y funcionarios gubernamentales  por el tema prioritario.</a:t>
            </a:r>
            <a:endParaRPr lang="en-US" dirty="0"/>
          </a:p>
          <a:p>
            <a:pPr algn="just"/>
            <a:r>
              <a:rPr lang="es-ES" dirty="0"/>
              <a:t>Pueden tener diversos fines </a:t>
            </a:r>
          </a:p>
          <a:p>
            <a:pPr algn="just"/>
            <a:r>
              <a:rPr lang="es-ES" dirty="0"/>
              <a:t>Dan la oportunidad a los legisladores y a las autoridades de establecer conexiones más personales y emocionales con el tema prioritario</a:t>
            </a:r>
            <a:r>
              <a:rPr lang="en-US" dirty="0"/>
              <a:t>. </a:t>
            </a:r>
          </a:p>
          <a:p>
            <a:pPr algn="just"/>
            <a:r>
              <a:rPr lang="es-ES" dirty="0"/>
              <a:t>También se pueden utilizar para mostrar a los funcionarios gubernamentales proyectos que se llevan a cabo</a:t>
            </a:r>
            <a:r>
              <a:rPr lang="en-US"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- 34</a:t>
            </a:r>
            <a:endParaRPr lang="x-none" sz="3000" dirty="0"/>
          </a:p>
        </p:txBody>
      </p:sp>
    </p:spTree>
    <p:extLst>
      <p:ext uri="{BB962C8B-B14F-4D97-AF65-F5344CB8AC3E}">
        <p14:creationId xmlns:p14="http://schemas.microsoft.com/office/powerpoint/2010/main" val="613557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1C4FF-9287-4F4D-ADF2-2F6815470BB7}"/>
              </a:ext>
            </a:extLst>
          </p:cNvPr>
          <p:cNvSpPr>
            <a:spLocks noGrp="1"/>
          </p:cNvSpPr>
          <p:nvPr>
            <p:ph type="body" sz="quarter" idx="13"/>
          </p:nvPr>
        </p:nvSpPr>
        <p:spPr>
          <a:xfrm>
            <a:off x="507207" y="682454"/>
            <a:ext cx="11174400" cy="360000"/>
          </a:xfrm>
        </p:spPr>
        <p:txBody>
          <a:bodyPr/>
          <a:lstStyle/>
          <a:p>
            <a:r>
              <a:rPr lang="es-ES" dirty="0"/>
              <a:t>Determinación de las actividades y del calendario</a:t>
            </a:r>
            <a:endParaRPr lang="x-none"/>
          </a:p>
        </p:txBody>
      </p:sp>
      <p:sp>
        <p:nvSpPr>
          <p:cNvPr id="3" name="Content Placeholder 2">
            <a:extLst>
              <a:ext uri="{FF2B5EF4-FFF2-40B4-BE49-F238E27FC236}">
                <a16:creationId xmlns:a16="http://schemas.microsoft.com/office/drawing/2014/main" id="{C7CB122F-BEA5-46BD-BD51-EFB2A5874C70}"/>
              </a:ext>
            </a:extLst>
          </p:cNvPr>
          <p:cNvSpPr>
            <a:spLocks noGrp="1"/>
          </p:cNvSpPr>
          <p:nvPr>
            <p:ph sz="quarter" idx="14"/>
          </p:nvPr>
        </p:nvSpPr>
        <p:spPr>
          <a:xfrm>
            <a:off x="589279" y="1097280"/>
            <a:ext cx="11092327" cy="4913908"/>
          </a:xfrm>
        </p:spPr>
        <p:txBody>
          <a:bodyPr>
            <a:noAutofit/>
          </a:bodyPr>
          <a:lstStyle/>
          <a:p>
            <a:pPr marL="0" lvl="0" indent="0" algn="just">
              <a:buNone/>
            </a:pPr>
            <a:r>
              <a:rPr lang="es-ES" sz="1700" b="1" dirty="0"/>
              <a:t>Presionar a los gobiernos y los políticos</a:t>
            </a:r>
            <a:r>
              <a:rPr lang="en-US" sz="1700" b="1" dirty="0"/>
              <a:t>– 10</a:t>
            </a:r>
          </a:p>
          <a:p>
            <a:pPr marL="0" indent="0" algn="just">
              <a:buNone/>
            </a:pPr>
            <a:r>
              <a:rPr lang="en-US" sz="1700" u="sng" dirty="0" err="1"/>
              <a:t>Redactar</a:t>
            </a:r>
            <a:r>
              <a:rPr lang="en-US" sz="1700" u="sng" dirty="0"/>
              <a:t> </a:t>
            </a:r>
            <a:r>
              <a:rPr lang="en-US" sz="1700" u="sng" dirty="0" err="1"/>
              <a:t>informes</a:t>
            </a:r>
            <a:r>
              <a:rPr lang="en-US" sz="1700" u="sng" dirty="0"/>
              <a:t> </a:t>
            </a:r>
            <a:r>
              <a:rPr lang="en-US" sz="1700" u="sng" dirty="0" err="1"/>
              <a:t>sobre</a:t>
            </a:r>
            <a:r>
              <a:rPr lang="en-US" sz="1700" u="sng" dirty="0"/>
              <a:t> </a:t>
            </a:r>
            <a:r>
              <a:rPr lang="en-US" sz="1700" u="sng" dirty="0" err="1"/>
              <a:t>políticas</a:t>
            </a:r>
            <a:r>
              <a:rPr lang="en-US" sz="1700" u="sng" dirty="0"/>
              <a:t> </a:t>
            </a:r>
          </a:p>
          <a:p>
            <a:pPr algn="just">
              <a:spcAft>
                <a:spcPts val="0"/>
              </a:spcAft>
            </a:pPr>
            <a:r>
              <a:rPr lang="es-ES" sz="1700" dirty="0"/>
              <a:t>Un informe sobre políticas es un breve resumen sobre un tema concreto que no solo incluye las opciones políticas existentes, también recomendaciones de cambios que se pueden introducir</a:t>
            </a:r>
            <a:r>
              <a:rPr lang="en-US" sz="1700" dirty="0"/>
              <a:t>. </a:t>
            </a:r>
          </a:p>
          <a:p>
            <a:pPr algn="just">
              <a:spcAft>
                <a:spcPts val="0"/>
              </a:spcAft>
            </a:pPr>
            <a:r>
              <a:rPr lang="es-ES" sz="1700" dirty="0"/>
              <a:t>Generalmente se utilizan para facilitar la creación de políticas</a:t>
            </a:r>
            <a:r>
              <a:rPr lang="en-US" sz="1700" dirty="0"/>
              <a:t>. </a:t>
            </a:r>
          </a:p>
          <a:p>
            <a:pPr algn="just">
              <a:spcAft>
                <a:spcPts val="0"/>
              </a:spcAft>
            </a:pPr>
            <a:r>
              <a:rPr lang="es-ES" sz="1700" dirty="0"/>
              <a:t>Suelen estar fundamentados en la investigación actual y presentan un formato regulado</a:t>
            </a:r>
            <a:r>
              <a:rPr lang="en-US" sz="1700" dirty="0"/>
              <a:t>. </a:t>
            </a:r>
          </a:p>
          <a:p>
            <a:pPr algn="just">
              <a:spcAft>
                <a:spcPts val="0"/>
              </a:spcAft>
            </a:pPr>
            <a:endParaRPr lang="en-US" sz="1700" dirty="0"/>
          </a:p>
          <a:p>
            <a:pPr algn="just">
              <a:spcAft>
                <a:spcPts val="0"/>
              </a:spcAft>
            </a:pPr>
            <a:r>
              <a:rPr lang="en-US" sz="1700" dirty="0"/>
              <a:t>El </a:t>
            </a:r>
            <a:r>
              <a:rPr lang="en-US" sz="1700" dirty="0" err="1"/>
              <a:t>formato</a:t>
            </a:r>
            <a:r>
              <a:rPr lang="en-US" sz="1700" dirty="0"/>
              <a:t> </a:t>
            </a:r>
            <a:r>
              <a:rPr lang="en-US" sz="1700" dirty="0" err="1"/>
              <a:t>incluye</a:t>
            </a:r>
            <a:r>
              <a:rPr lang="en-US" sz="1700" dirty="0"/>
              <a:t>:</a:t>
            </a:r>
          </a:p>
          <a:p>
            <a:pPr lvl="3" algn="just">
              <a:spcAft>
                <a:spcPts val="0"/>
              </a:spcAft>
            </a:pPr>
            <a:r>
              <a:rPr lang="es-ES" sz="1700" dirty="0"/>
              <a:t>Resumen ejecutivo</a:t>
            </a:r>
            <a:r>
              <a:rPr lang="en-US" sz="1700" dirty="0"/>
              <a:t>.</a:t>
            </a:r>
          </a:p>
          <a:p>
            <a:pPr lvl="3" algn="just">
              <a:spcAft>
                <a:spcPts val="0"/>
              </a:spcAft>
            </a:pPr>
            <a:r>
              <a:rPr lang="es-ES" sz="1700" dirty="0"/>
              <a:t>Importancia del problema y contexto</a:t>
            </a:r>
            <a:r>
              <a:rPr lang="en-US" sz="1700" dirty="0"/>
              <a:t>.</a:t>
            </a:r>
          </a:p>
          <a:p>
            <a:pPr lvl="3" algn="just">
              <a:spcAft>
                <a:spcPts val="0"/>
              </a:spcAft>
            </a:pPr>
            <a:r>
              <a:rPr lang="es-ES" sz="1700" dirty="0"/>
              <a:t>Crítica de la política actual.</a:t>
            </a:r>
            <a:endParaRPr lang="en-US" sz="1700" dirty="0"/>
          </a:p>
          <a:p>
            <a:pPr lvl="3" algn="just">
              <a:spcAft>
                <a:spcPts val="0"/>
              </a:spcAft>
            </a:pPr>
            <a:r>
              <a:rPr lang="es-ES" sz="1700" dirty="0"/>
              <a:t>Recomendaciones políticas</a:t>
            </a:r>
            <a:r>
              <a:rPr lang="en-US" sz="1700" dirty="0"/>
              <a:t>.</a:t>
            </a:r>
          </a:p>
          <a:p>
            <a:pPr lvl="3" algn="just">
              <a:spcAft>
                <a:spcPts val="0"/>
              </a:spcAft>
            </a:pPr>
            <a:endParaRPr lang="en-US" sz="1700" dirty="0"/>
          </a:p>
          <a:p>
            <a:pPr algn="just">
              <a:spcAft>
                <a:spcPts val="1000"/>
              </a:spcAft>
            </a:pPr>
            <a:r>
              <a:rPr lang="es-ES" sz="1700" dirty="0"/>
              <a:t>El documento debe ser conciso, directo y profesional, que se fundamente en pruebas y que sea fácil de entender, práctico y de implementación factible</a:t>
            </a:r>
            <a:r>
              <a:rPr lang="en-US" sz="1700" dirty="0"/>
              <a:t> </a:t>
            </a:r>
          </a:p>
          <a:p>
            <a:pPr algn="just">
              <a:spcAft>
                <a:spcPts val="1000"/>
              </a:spcAft>
            </a:pPr>
            <a:r>
              <a:rPr lang="es-ES" sz="1700" dirty="0"/>
              <a:t>El resultado último de un informe de políticas es que el público objetivo preste atención al tema prioritario e implemente las acciones recomendadas</a:t>
            </a:r>
            <a:r>
              <a:rPr lang="en-US" sz="1700" dirty="0"/>
              <a:t>).</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27526" y="303212"/>
            <a:ext cx="11258074" cy="407988"/>
          </a:xfrm>
        </p:spPr>
        <p:txBody>
          <a:bodyPr/>
          <a:lstStyle/>
          <a:p>
            <a:r>
              <a:rPr lang="es-ES" sz="3200" dirty="0"/>
              <a:t>2. Llevar a cabo una campaña de sensibilización </a:t>
            </a:r>
            <a:r>
              <a:rPr lang="en-US" sz="3000" dirty="0"/>
              <a:t>- 35</a:t>
            </a:r>
            <a:endParaRPr lang="x-none" sz="3000" dirty="0"/>
          </a:p>
        </p:txBody>
      </p:sp>
    </p:spTree>
    <p:extLst>
      <p:ext uri="{BB962C8B-B14F-4D97-AF65-F5344CB8AC3E}">
        <p14:creationId xmlns:p14="http://schemas.microsoft.com/office/powerpoint/2010/main" val="3539571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0774E1-0C67-F145-8A06-B1309548B58B}"/>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BB01A844-0BF7-47A5-BFD3-BF41D6EFF388}"/>
              </a:ext>
            </a:extLst>
          </p:cNvPr>
          <p:cNvSpPr>
            <a:spLocks noGrp="1"/>
          </p:cNvSpPr>
          <p:nvPr>
            <p:ph sz="quarter" idx="14"/>
          </p:nvPr>
        </p:nvSpPr>
        <p:spPr>
          <a:xfrm>
            <a:off x="507195" y="1442720"/>
            <a:ext cx="11174412" cy="4908868"/>
          </a:xfrm>
        </p:spPr>
        <p:txBody>
          <a:bodyPr>
            <a:normAutofit/>
          </a:bodyPr>
          <a:lstStyle/>
          <a:p>
            <a:pPr marL="0" indent="0">
              <a:buNone/>
            </a:pPr>
            <a:r>
              <a:rPr lang="es-ES" sz="2000" b="1" dirty="0"/>
              <a:t>Crear y generar debate dentro de las comunidades </a:t>
            </a:r>
            <a:r>
              <a:rPr lang="en-US" sz="2000" b="1" dirty="0"/>
              <a:t>- 1</a:t>
            </a:r>
          </a:p>
          <a:p>
            <a:r>
              <a:rPr lang="es-ES" sz="1800" dirty="0"/>
              <a:t>Se puede iniciar y generar debate para un amplio abanico de temas de sensibilización</a:t>
            </a:r>
            <a:r>
              <a:rPr lang="en-US" sz="1800" dirty="0"/>
              <a:t>.</a:t>
            </a:r>
          </a:p>
          <a:p>
            <a:r>
              <a:rPr lang="es-ES" sz="1800" dirty="0"/>
              <a:t>Este debate se puede dar a varios niveles, incluso con el Gobierno y dentro de la comunidad</a:t>
            </a:r>
            <a:r>
              <a:rPr lang="en-US" sz="1800" dirty="0"/>
              <a:t>. </a:t>
            </a:r>
          </a:p>
          <a:p>
            <a:r>
              <a:rPr lang="es-ES" sz="1800" dirty="0"/>
              <a:t>Utilizar múltiples actividades para defender un mismo tema en diferentes niveles:</a:t>
            </a:r>
            <a:r>
              <a:rPr lang="en-US" sz="1800" dirty="0"/>
              <a:t>. </a:t>
            </a:r>
          </a:p>
          <a:p>
            <a:pPr lvl="3"/>
            <a:r>
              <a:rPr lang="es-ES" sz="1800" dirty="0"/>
              <a:t>Comunicación y reuniones cara a cara con las partes implicadas. </a:t>
            </a:r>
          </a:p>
          <a:p>
            <a:pPr lvl="3"/>
            <a:r>
              <a:rPr lang="es-ES" sz="1800" dirty="0"/>
              <a:t>Cartas al editor de un diario. </a:t>
            </a:r>
          </a:p>
          <a:p>
            <a:pPr lvl="3"/>
            <a:r>
              <a:rPr lang="es-ES" sz="1800" dirty="0"/>
              <a:t>Participación en una comisión. </a:t>
            </a:r>
          </a:p>
          <a:p>
            <a:pPr lvl="3"/>
            <a:r>
              <a:rPr lang="es-ES" sz="1800" dirty="0"/>
              <a:t>Empoderamiento de los defensores en la comunidad. </a:t>
            </a:r>
          </a:p>
          <a:p>
            <a:pPr lvl="3"/>
            <a:r>
              <a:rPr lang="es-ES" sz="1800" dirty="0"/>
              <a:t>Organización de eventos para concienciar a la opinión pública</a:t>
            </a:r>
            <a:r>
              <a:rPr lang="en-US" sz="1800" dirty="0"/>
              <a:t>.</a:t>
            </a:r>
          </a:p>
          <a:p>
            <a:pPr lvl="3"/>
            <a:r>
              <a:rPr lang="es-ES" sz="1800" dirty="0"/>
              <a:t>Organización de charlas y debates públicos</a:t>
            </a:r>
            <a:r>
              <a:rPr lang="en-US" sz="1800" dirty="0"/>
              <a:t>.</a:t>
            </a:r>
          </a:p>
          <a:p>
            <a:pPr lvl="3"/>
            <a:r>
              <a:rPr lang="es-ES" sz="1800" dirty="0"/>
              <a:t>Movilización de grupos para adoptar acciones que apoyen un cambio de políticas</a:t>
            </a:r>
            <a:r>
              <a:rPr lang="en-US" sz="1800" dirty="0"/>
              <a:t>.</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- 36</a:t>
            </a:r>
            <a:endParaRPr lang="x-none" sz="3000" dirty="0"/>
          </a:p>
        </p:txBody>
      </p:sp>
    </p:spTree>
    <p:extLst>
      <p:ext uri="{BB962C8B-B14F-4D97-AF65-F5344CB8AC3E}">
        <p14:creationId xmlns:p14="http://schemas.microsoft.com/office/powerpoint/2010/main" val="1790340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DC19F8-8F2E-F04E-914F-426210ADAC46}"/>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B2A40C3A-BC4E-47B6-AE5F-8C710CFDBD64}"/>
              </a:ext>
            </a:extLst>
          </p:cNvPr>
          <p:cNvSpPr>
            <a:spLocks noGrp="1"/>
          </p:cNvSpPr>
          <p:nvPr>
            <p:ph sz="quarter" idx="14"/>
          </p:nvPr>
        </p:nvSpPr>
        <p:spPr/>
        <p:txBody>
          <a:bodyPr>
            <a:normAutofit/>
          </a:bodyPr>
          <a:lstStyle/>
          <a:p>
            <a:pPr marL="0" indent="0" algn="just">
              <a:buNone/>
            </a:pPr>
            <a:r>
              <a:rPr lang="es-ES" sz="2400" b="1" dirty="0"/>
              <a:t>Crear y generar debate dentro de las comunidades </a:t>
            </a:r>
            <a:r>
              <a:rPr lang="en-US" b="1" dirty="0"/>
              <a:t>- 2</a:t>
            </a:r>
            <a:endParaRPr lang="x-none" b="1" dirty="0"/>
          </a:p>
          <a:p>
            <a:pPr marL="0" indent="0" algn="just">
              <a:buNone/>
            </a:pPr>
            <a:r>
              <a:rPr lang="es-ES" u="sng" dirty="0"/>
              <a:t>Las reuniones cara a cara con las partes implicadas</a:t>
            </a:r>
            <a:r>
              <a:rPr lang="en-US" u="sng" dirty="0"/>
              <a:t> </a:t>
            </a:r>
          </a:p>
          <a:p>
            <a:pPr algn="just"/>
            <a:r>
              <a:rPr lang="es-ES" dirty="0"/>
              <a:t>Las reuniones cara a cara pueden ser una oportunidad ideal para explicar el tema que se defiende</a:t>
            </a:r>
            <a:r>
              <a:rPr lang="en-US" dirty="0"/>
              <a:t>. </a:t>
            </a:r>
          </a:p>
          <a:p>
            <a:pPr algn="just"/>
            <a:r>
              <a:rPr lang="es-ES" dirty="0"/>
              <a:t>El acceso a algunas personas implicadas puede ser difícil y, además, estas suelen tener una disponibilidad y un tiempo limitados</a:t>
            </a:r>
            <a:r>
              <a:rPr lang="en-US" dirty="0"/>
              <a:t>. </a:t>
            </a:r>
          </a:p>
          <a:p>
            <a:pPr algn="just"/>
            <a:r>
              <a:rPr lang="es-ES" dirty="0"/>
              <a:t>Aprovechar situaciones fortuitas o establecer conexiones personales mediante el trabajo en red</a:t>
            </a:r>
            <a:r>
              <a:rPr lang="en-US" dirty="0"/>
              <a:t>.</a:t>
            </a:r>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- 37</a:t>
            </a:r>
            <a:endParaRPr lang="x-none" sz="3000" dirty="0"/>
          </a:p>
        </p:txBody>
      </p:sp>
    </p:spTree>
    <p:extLst>
      <p:ext uri="{BB962C8B-B14F-4D97-AF65-F5344CB8AC3E}">
        <p14:creationId xmlns:p14="http://schemas.microsoft.com/office/powerpoint/2010/main" val="3934279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15E3DCC-8910-2649-ADB3-4A250B7BEEF1}"/>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08AA49B1-99BE-4FF6-AEF8-D72F88B1A1F3}"/>
              </a:ext>
            </a:extLst>
          </p:cNvPr>
          <p:cNvSpPr>
            <a:spLocks noGrp="1"/>
          </p:cNvSpPr>
          <p:nvPr>
            <p:ph sz="quarter" idx="14"/>
          </p:nvPr>
        </p:nvSpPr>
        <p:spPr/>
        <p:txBody>
          <a:bodyPr>
            <a:normAutofit/>
          </a:bodyPr>
          <a:lstStyle/>
          <a:p>
            <a:pPr marL="0" indent="0" algn="just">
              <a:buNone/>
            </a:pPr>
            <a:r>
              <a:rPr lang="es-ES" b="1" dirty="0"/>
              <a:t>Crear y generar debate dentro de las comunidades </a:t>
            </a:r>
            <a:r>
              <a:rPr lang="en-US" b="1" dirty="0"/>
              <a:t>- 3</a:t>
            </a:r>
            <a:endParaRPr lang="x-none" b="1" dirty="0"/>
          </a:p>
          <a:p>
            <a:pPr marL="0" indent="0" algn="just">
              <a:buNone/>
            </a:pPr>
            <a:r>
              <a:rPr lang="es-ES" u="sng" dirty="0"/>
              <a:t>Cartas al director de un diario</a:t>
            </a:r>
            <a:endParaRPr lang="en-US" u="sng" dirty="0"/>
          </a:p>
          <a:p>
            <a:pPr algn="just"/>
            <a:r>
              <a:rPr lang="es-ES" dirty="0"/>
              <a:t>Las «cartas al director» de los periódicos suelen contar con un gran número de lectores.</a:t>
            </a:r>
          </a:p>
          <a:p>
            <a:pPr algn="just"/>
            <a:r>
              <a:rPr lang="es-ES" dirty="0"/>
              <a:t>Las cartas permiten a los lectores contestar a artículos recientemente publicados</a:t>
            </a:r>
            <a:r>
              <a:rPr lang="en-US" dirty="0"/>
              <a:t>. </a:t>
            </a:r>
          </a:p>
          <a:p>
            <a:pPr algn="just"/>
            <a:r>
              <a:rPr lang="es-ES" dirty="0"/>
              <a:t>Los editores pueden elegir cartas escritas por «ciudadanos corrientes» en lugar de por grupos de presión</a:t>
            </a:r>
            <a:r>
              <a:rPr lang="en-US" dirty="0"/>
              <a:t>.</a:t>
            </a:r>
          </a:p>
          <a:p>
            <a:pPr algn="just"/>
            <a:endParaRPr lang="en-US" dirty="0"/>
          </a:p>
          <a:p>
            <a:pPr algn="just"/>
            <a:endParaRPr lang="en-US" dirty="0"/>
          </a:p>
          <a:p>
            <a:pPr algn="just"/>
            <a:endParaRPr lang="x-none" dirty="0"/>
          </a:p>
        </p:txBody>
      </p:sp>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- 38</a:t>
            </a:r>
            <a:endParaRPr lang="x-none" sz="3000" dirty="0"/>
          </a:p>
        </p:txBody>
      </p:sp>
    </p:spTree>
    <p:extLst>
      <p:ext uri="{BB962C8B-B14F-4D97-AF65-F5344CB8AC3E}">
        <p14:creationId xmlns:p14="http://schemas.microsoft.com/office/powerpoint/2010/main" val="256846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5</a:t>
            </a:fld>
            <a:endParaRPr lang="en-US"/>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507195" y="1511188"/>
            <a:ext cx="10922805" cy="4500000"/>
          </a:xfrm>
        </p:spPr>
        <p:txBody>
          <a:bodyPr/>
          <a:lstStyle/>
          <a:p>
            <a:pPr algn="just"/>
            <a:r>
              <a:rPr lang="es-ES" sz="2000" dirty="0"/>
              <a:t>Utilizamos los términos “personas usuarias” o “personas que han sido usuarias” de los servicios sociales o de salud mental para referirnos a las personas que no consideran necesariamente que tengan una discapacidad, pero que tienen diversas experiencias aplicables a esta formación</a:t>
            </a:r>
          </a:p>
          <a:p>
            <a:pPr algn="just"/>
            <a:r>
              <a:rPr lang="es-ES" sz="2000" dirty="0"/>
              <a:t>El término </a:t>
            </a:r>
            <a:r>
              <a:rPr lang="es-ES" sz="2000" i="1" dirty="0"/>
              <a:t>servicios sociales y de salud mental </a:t>
            </a:r>
            <a:r>
              <a:rPr lang="es-ES" sz="2000" dirty="0"/>
              <a:t> hace referencia a un amplio abanico de servicios que actualmente se ofrecen en diferentes países en los sectores público, privado y no gubernamental. </a:t>
            </a:r>
          </a:p>
          <a:p>
            <a:pPr algn="just"/>
            <a:r>
              <a:rPr lang="es-ES" sz="2000" dirty="0"/>
              <a:t>La terminología adoptada en este documento se ha seleccionado por motivos de inclusión</a:t>
            </a:r>
            <a:r>
              <a:rPr lang="en-US" sz="2000" dirty="0"/>
              <a:t>. </a:t>
            </a:r>
          </a:p>
          <a:p>
            <a:pPr lvl="3" algn="just"/>
            <a:r>
              <a:rPr lang="es-ES" dirty="0"/>
              <a:t>Es una opción individual identificarse con unas expresiones o conceptos determinados, pero los derechos humanos siguen siendo aplicables a todo el mundo, en todas partes</a:t>
            </a:r>
            <a:r>
              <a:rPr lang="en-US" dirty="0"/>
              <a:t>. </a:t>
            </a:r>
          </a:p>
          <a:p>
            <a:pPr lvl="3" algn="just"/>
            <a:r>
              <a:rPr lang="es-ES" dirty="0"/>
              <a:t>Nunca debemos dejar que un diagnóstico o una discapacidad definan a una persona</a:t>
            </a:r>
            <a:r>
              <a:rPr lang="en-US" dirty="0"/>
              <a:t>. </a:t>
            </a:r>
          </a:p>
          <a:p>
            <a:pPr lvl="3" algn="just"/>
            <a:r>
              <a:rPr lang="es-ES" dirty="0"/>
              <a:t>Todos somos individuos, con un contexto social, personalidad, autonomía, sueños, objetivos, aspiraciones y relaciones con los otros que son únicos. </a:t>
            </a:r>
          </a:p>
          <a:p>
            <a:pPr marL="0" indent="0" algn="just">
              <a:buNone/>
            </a:pPr>
            <a:endParaRPr lang="en-US" sz="2000" dirty="0"/>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p:txBody>
          <a:bodyPr/>
          <a:lstStyle/>
          <a:p>
            <a:r>
              <a:rPr lang="en-US" dirty="0"/>
              <a:t>Nota </a:t>
            </a:r>
            <a:r>
              <a:rPr lang="en-US" dirty="0" err="1"/>
              <a:t>preliminar</a:t>
            </a:r>
            <a:r>
              <a:rPr lang="en-US" dirty="0"/>
              <a:t> </a:t>
            </a:r>
            <a:r>
              <a:rPr lang="en-US" dirty="0" err="1"/>
              <a:t>sobre</a:t>
            </a:r>
            <a:r>
              <a:rPr lang="en-US" dirty="0"/>
              <a:t> el </a:t>
            </a:r>
            <a:r>
              <a:rPr lang="en-US" dirty="0" err="1"/>
              <a:t>lenguaje</a:t>
            </a:r>
            <a:r>
              <a:rPr lang="en-US" dirty="0"/>
              <a:t> - 2</a:t>
            </a:r>
          </a:p>
        </p:txBody>
      </p:sp>
    </p:spTree>
    <p:extLst>
      <p:ext uri="{BB962C8B-B14F-4D97-AF65-F5344CB8AC3E}">
        <p14:creationId xmlns:p14="http://schemas.microsoft.com/office/powerpoint/2010/main" val="176397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A49B1-99BE-4FF6-AEF8-D72F88B1A1F3}"/>
              </a:ext>
            </a:extLst>
          </p:cNvPr>
          <p:cNvSpPr>
            <a:spLocks noGrp="1"/>
          </p:cNvSpPr>
          <p:nvPr>
            <p:ph sz="quarter" idx="14"/>
          </p:nvPr>
        </p:nvSpPr>
        <p:spPr/>
        <p:txBody>
          <a:bodyPr/>
          <a:lstStyle/>
          <a:p>
            <a:pPr marL="0" lvl="0" indent="0">
              <a:buNone/>
            </a:pPr>
            <a:r>
              <a:rPr lang="en-US" dirty="0" err="1"/>
              <a:t>Ver</a:t>
            </a:r>
            <a:r>
              <a:rPr lang="en-US" dirty="0"/>
              <a:t> </a:t>
            </a:r>
            <a:r>
              <a:rPr lang="en-US" dirty="0" err="1"/>
              <a:t>folleto</a:t>
            </a:r>
            <a:r>
              <a:rPr lang="en-US" dirty="0"/>
              <a:t> 6.</a:t>
            </a:r>
          </a:p>
          <a:p>
            <a:pPr lvl="0"/>
            <a:r>
              <a:rPr lang="es-ES" dirty="0"/>
              <a:t>Ejemplo de carta dirigida a un diario</a:t>
            </a:r>
            <a:endParaRPr lang="en-US" dirty="0"/>
          </a:p>
          <a:p>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- 39</a:t>
            </a:r>
            <a:endParaRPr lang="x-none" sz="3000" dirty="0"/>
          </a:p>
        </p:txBody>
      </p:sp>
    </p:spTree>
    <p:extLst>
      <p:ext uri="{BB962C8B-B14F-4D97-AF65-F5344CB8AC3E}">
        <p14:creationId xmlns:p14="http://schemas.microsoft.com/office/powerpoint/2010/main" val="538428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631B46-4F87-304A-B87A-B00ACD2F37D0}"/>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95648CD2-75B2-4930-A41A-2FBB00C93E47}"/>
              </a:ext>
            </a:extLst>
          </p:cNvPr>
          <p:cNvSpPr>
            <a:spLocks noGrp="1"/>
          </p:cNvSpPr>
          <p:nvPr>
            <p:ph sz="quarter" idx="14"/>
          </p:nvPr>
        </p:nvSpPr>
        <p:spPr/>
        <p:txBody>
          <a:bodyPr>
            <a:normAutofit/>
          </a:bodyPr>
          <a:lstStyle/>
          <a:p>
            <a:pPr marL="0" indent="0" algn="just">
              <a:buNone/>
            </a:pPr>
            <a:r>
              <a:rPr lang="es-ES" b="1" dirty="0"/>
              <a:t>Crear y generar debate dentro de las comunidades </a:t>
            </a:r>
            <a:r>
              <a:rPr lang="en-US" b="1" dirty="0"/>
              <a:t>- 4</a:t>
            </a:r>
            <a:endParaRPr lang="x-none" b="1" dirty="0"/>
          </a:p>
          <a:p>
            <a:pPr marL="0" indent="0" algn="just">
              <a:buNone/>
            </a:pPr>
            <a:r>
              <a:rPr lang="en-US" u="sng" dirty="0" err="1"/>
              <a:t>Participación</a:t>
            </a:r>
            <a:r>
              <a:rPr lang="en-US" u="sng" dirty="0"/>
              <a:t> </a:t>
            </a:r>
            <a:r>
              <a:rPr lang="en-US" u="sng" dirty="0" err="1"/>
              <a:t>en</a:t>
            </a:r>
            <a:r>
              <a:rPr lang="en-US" u="sng" dirty="0"/>
              <a:t> </a:t>
            </a:r>
            <a:r>
              <a:rPr lang="en-US" u="sng" dirty="0" err="1"/>
              <a:t>comisiones</a:t>
            </a:r>
            <a:r>
              <a:rPr lang="en-US" u="sng" dirty="0"/>
              <a:t> </a:t>
            </a:r>
            <a:endParaRPr lang="en-US" dirty="0"/>
          </a:p>
          <a:p>
            <a:pPr algn="just"/>
            <a:r>
              <a:rPr lang="es-ES" dirty="0"/>
              <a:t>Las personas con discapacidad pueden participar como miembros de diferentes tipos de comisiones, tanto en el ámbito local como nacional.</a:t>
            </a:r>
            <a:r>
              <a:rPr lang="en-US" dirty="0"/>
              <a:t> </a:t>
            </a:r>
          </a:p>
          <a:p>
            <a:pPr lvl="3" algn="just"/>
            <a:r>
              <a:rPr lang="es-ES" dirty="0"/>
              <a:t>Algunos ejemplos de comisiones son: para la mejora de la calidad en los hospitales, para la revisión de las políticas de salud mental, para supervisar la implementación de la CDPD, para evaluar los derechos humanos y las condiciones de calidad de los servicios sociales y de salud mental</a:t>
            </a:r>
            <a:r>
              <a:rPr lang="en-US" dirty="0"/>
              <a:t>. </a:t>
            </a:r>
          </a:p>
          <a:p>
            <a:pPr algn="just"/>
            <a:r>
              <a:rPr lang="es-ES" dirty="0"/>
              <a:t>Ofrecerse a formar parte de una comisión puede ser una buena opción para influir en la toma de decisiones y ampliar las oportunidades del trabajo en red</a:t>
            </a:r>
            <a:r>
              <a:rPr lang="en-US" dirty="0"/>
              <a:t>. </a:t>
            </a:r>
          </a:p>
          <a:p>
            <a:pPr algn="just"/>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- 40</a:t>
            </a:r>
            <a:endParaRPr lang="x-none" sz="3000" dirty="0"/>
          </a:p>
        </p:txBody>
      </p:sp>
    </p:spTree>
    <p:extLst>
      <p:ext uri="{BB962C8B-B14F-4D97-AF65-F5344CB8AC3E}">
        <p14:creationId xmlns:p14="http://schemas.microsoft.com/office/powerpoint/2010/main" val="430235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4027CE5-CC23-E24E-A6D5-C0821D5D1180}"/>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91690DF3-F367-458F-85EF-44D1FA04803A}"/>
              </a:ext>
            </a:extLst>
          </p:cNvPr>
          <p:cNvSpPr>
            <a:spLocks noGrp="1"/>
          </p:cNvSpPr>
          <p:nvPr>
            <p:ph sz="quarter" idx="14"/>
          </p:nvPr>
        </p:nvSpPr>
        <p:spPr/>
        <p:txBody>
          <a:bodyPr>
            <a:normAutofit/>
          </a:bodyPr>
          <a:lstStyle/>
          <a:p>
            <a:pPr marL="0" indent="0" algn="just">
              <a:buNone/>
            </a:pPr>
            <a:r>
              <a:rPr lang="es-ES" b="1" dirty="0"/>
              <a:t>Crear y generar debate dentro de las comunidades </a:t>
            </a:r>
            <a:r>
              <a:rPr lang="en-US" b="1" dirty="0"/>
              <a:t>- 5</a:t>
            </a:r>
            <a:endParaRPr lang="en-US" dirty="0"/>
          </a:p>
          <a:p>
            <a:pPr marL="0" indent="0" algn="just">
              <a:buNone/>
            </a:pPr>
            <a:r>
              <a:rPr lang="en-US" u="sng" dirty="0" err="1"/>
              <a:t>Defensores</a:t>
            </a:r>
            <a:r>
              <a:rPr lang="en-US" u="sng" dirty="0"/>
              <a:t> </a:t>
            </a:r>
            <a:r>
              <a:rPr lang="en-US" u="sng" dirty="0" err="1"/>
              <a:t>comunitarios</a:t>
            </a:r>
            <a:r>
              <a:rPr lang="en-US" u="sng" dirty="0"/>
              <a:t> </a:t>
            </a:r>
          </a:p>
          <a:p>
            <a:pPr algn="just"/>
            <a:r>
              <a:rPr lang="es-ES" dirty="0"/>
              <a:t>Puede ser de utilidad para identificar y exhibir a algunos «defensores» individuales en el momento de tratar un tema concreto</a:t>
            </a:r>
            <a:r>
              <a:rPr lang="en-US" dirty="0"/>
              <a:t>. </a:t>
            </a:r>
          </a:p>
          <a:p>
            <a:pPr algn="just"/>
            <a:r>
              <a:rPr lang="es-ES" dirty="0"/>
              <a:t>Entre estos defensores pueden incluirse personas famosas, políticos o miembros de la comunidad reputados</a:t>
            </a:r>
            <a:r>
              <a:rPr lang="en-US" dirty="0"/>
              <a:t>.</a:t>
            </a:r>
          </a:p>
          <a:p>
            <a:pPr algn="just"/>
            <a:r>
              <a:rPr lang="es-ES" dirty="0"/>
              <a:t>El papel del defensor es inspirar y motivar a otras personas a unirse a los esfuerzos de sensibilización de un grupo</a:t>
            </a:r>
            <a:r>
              <a:rPr lang="en-US" dirty="0"/>
              <a:t>. </a:t>
            </a:r>
          </a:p>
          <a:p>
            <a:pPr algn="just"/>
            <a:r>
              <a:rPr lang="es-ES" dirty="0"/>
              <a:t>Pueden utilizarse de diversas maneras, tales como organizando un evento o un debate donde puedan expresar públicamente su apoyo a la campaña o redactando un perfil de su historia</a:t>
            </a:r>
            <a:r>
              <a:rPr lang="en-US" dirty="0"/>
              <a:t>. </a:t>
            </a:r>
          </a:p>
          <a:p>
            <a:pPr algn="just"/>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- 41</a:t>
            </a:r>
            <a:endParaRPr lang="x-none" sz="3000" dirty="0"/>
          </a:p>
        </p:txBody>
      </p:sp>
    </p:spTree>
    <p:extLst>
      <p:ext uri="{BB962C8B-B14F-4D97-AF65-F5344CB8AC3E}">
        <p14:creationId xmlns:p14="http://schemas.microsoft.com/office/powerpoint/2010/main" val="2880293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CE0300-A715-4152-8E84-A62804895D3B}"/>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7:</a:t>
            </a:r>
          </a:p>
          <a:p>
            <a:r>
              <a:rPr lang="es-ES" dirty="0"/>
              <a:t>Ejemplo de un defensor comunitario : </a:t>
            </a:r>
            <a:r>
              <a:rPr lang="en-US" dirty="0"/>
              <a:t>Kit Harrington – Why I’m supporting Mencap</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- 42</a:t>
            </a:r>
            <a:endParaRPr lang="x-none" sz="3000" dirty="0"/>
          </a:p>
        </p:txBody>
      </p:sp>
    </p:spTree>
    <p:extLst>
      <p:ext uri="{BB962C8B-B14F-4D97-AF65-F5344CB8AC3E}">
        <p14:creationId xmlns:p14="http://schemas.microsoft.com/office/powerpoint/2010/main" val="2698501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7EF77B-6DA5-484B-8663-A02A747F1296}"/>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3886A441-63F0-4F62-8148-36D3FB22AA2E}"/>
              </a:ext>
            </a:extLst>
          </p:cNvPr>
          <p:cNvSpPr>
            <a:spLocks noGrp="1"/>
          </p:cNvSpPr>
          <p:nvPr>
            <p:ph sz="quarter" idx="14"/>
          </p:nvPr>
        </p:nvSpPr>
        <p:spPr/>
        <p:txBody>
          <a:bodyPr>
            <a:normAutofit fontScale="92500"/>
          </a:bodyPr>
          <a:lstStyle/>
          <a:p>
            <a:pPr marL="0" indent="0" algn="just">
              <a:buNone/>
            </a:pPr>
            <a:r>
              <a:rPr lang="es-ES" sz="2400" b="1" dirty="0"/>
              <a:t>Crear y generar debate dentro de las comunidades </a:t>
            </a:r>
            <a:r>
              <a:rPr lang="en-US" b="1" dirty="0"/>
              <a:t>- 7</a:t>
            </a:r>
            <a:endParaRPr lang="x-none" b="1" dirty="0"/>
          </a:p>
          <a:p>
            <a:pPr marL="0" indent="0" algn="just">
              <a:buNone/>
            </a:pPr>
            <a:r>
              <a:rPr lang="en-US" u="sng" dirty="0" err="1"/>
              <a:t>Eventos</a:t>
            </a:r>
            <a:r>
              <a:rPr lang="en-US" u="sng" dirty="0"/>
              <a:t> de </a:t>
            </a:r>
            <a:r>
              <a:rPr lang="en-US" u="sng" dirty="0" err="1"/>
              <a:t>concienciación</a:t>
            </a:r>
            <a:endParaRPr lang="en-US" u="sng" dirty="0"/>
          </a:p>
          <a:p>
            <a:pPr algn="just"/>
            <a:r>
              <a:rPr lang="es-ES" dirty="0"/>
              <a:t>Organizar diversos eventos en la comunidad para concienciar a la opinión pública de la misión de la campaña de sensibilización</a:t>
            </a:r>
            <a:r>
              <a:rPr lang="en-US" dirty="0"/>
              <a:t>. </a:t>
            </a:r>
          </a:p>
          <a:p>
            <a:pPr algn="just"/>
            <a:r>
              <a:rPr lang="es-ES" dirty="0"/>
              <a:t>Algunos de estos eventos pueden ser marchas, manifestaciones, presentaciones, mítines y/o actos benéficos</a:t>
            </a:r>
            <a:r>
              <a:rPr lang="en-US" dirty="0"/>
              <a:t>.</a:t>
            </a:r>
          </a:p>
          <a:p>
            <a:pPr algn="just"/>
            <a:r>
              <a:rPr lang="es-ES" dirty="0"/>
              <a:t>A menudo, el evento recibirá más atención y llegará a un público más amplio si se combina con fechas relevantes en el calendario, eventos o anuncios relacionados con el tema prioritario</a:t>
            </a:r>
            <a:r>
              <a:rPr lang="en-US" dirty="0"/>
              <a:t>. </a:t>
            </a:r>
          </a:p>
          <a:p>
            <a:pPr lvl="3" algn="just"/>
            <a:r>
              <a:rPr lang="es-ES" dirty="0"/>
              <a:t>el Día de los Derechos Humanos (10 de diciembre), el Día Mundial de la Salud (7 de abril), el Día Mundial de la Salud Mental (10 de octubre), el Día Mundial del Alzheimer (21 de septiembre), el Día Internacional de las Personas con Discapacidad (3 de diciembre) y el </a:t>
            </a:r>
            <a:r>
              <a:rPr lang="es-ES" dirty="0" err="1"/>
              <a:t>Mad</a:t>
            </a:r>
            <a:r>
              <a:rPr lang="es-ES" dirty="0"/>
              <a:t> </a:t>
            </a:r>
            <a:r>
              <a:rPr lang="es-ES" dirty="0" err="1"/>
              <a:t>Pride</a:t>
            </a:r>
            <a:r>
              <a:rPr lang="es-ES" dirty="0"/>
              <a:t> Day o Día del Orgullo Loco</a:t>
            </a:r>
            <a:r>
              <a:rPr lang="en-US" dirty="0"/>
              <a:t>. </a:t>
            </a:r>
          </a:p>
          <a:p>
            <a:pPr algn="just"/>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- 43</a:t>
            </a:r>
            <a:endParaRPr lang="x-none" sz="3000" dirty="0"/>
          </a:p>
        </p:txBody>
      </p:sp>
    </p:spTree>
    <p:extLst>
      <p:ext uri="{BB962C8B-B14F-4D97-AF65-F5344CB8AC3E}">
        <p14:creationId xmlns:p14="http://schemas.microsoft.com/office/powerpoint/2010/main" val="1907494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00D4A-88BD-4350-AEE1-3F96E61FDB7B}"/>
              </a:ext>
            </a:extLst>
          </p:cNvPr>
          <p:cNvSpPr>
            <a:spLocks noGrp="1"/>
          </p:cNvSpPr>
          <p:nvPr>
            <p:ph sz="quarter" idx="14"/>
          </p:nvPr>
        </p:nvSpPr>
        <p:spPr>
          <a:xfrm>
            <a:off x="507195" y="1238814"/>
            <a:ext cx="9014132" cy="4151333"/>
          </a:xfrm>
          <a:solidFill>
            <a:srgbClr val="D2EFFC"/>
          </a:solidFill>
        </p:spPr>
        <p:txBody>
          <a:bodyPr>
            <a:normAutofit/>
          </a:bodyPr>
          <a:lstStyle/>
          <a:p>
            <a:pPr marL="0" indent="0" algn="just">
              <a:buNone/>
            </a:pPr>
            <a:r>
              <a:rPr lang="en-US" b="1" dirty="0"/>
              <a:t>Example of an event for increasing public awareness</a:t>
            </a:r>
          </a:p>
          <a:p>
            <a:pPr marL="0" indent="0" algn="just">
              <a:buNone/>
            </a:pPr>
            <a:r>
              <a:rPr lang="es-ES" dirty="0"/>
              <a:t>Ven a celebrar el Día Internacional de las Personas con Discapacidad </a:t>
            </a:r>
          </a:p>
          <a:p>
            <a:pPr marL="0" indent="0" algn="just">
              <a:buNone/>
            </a:pPr>
            <a:r>
              <a:rPr lang="es-ES" dirty="0"/>
              <a:t>La Asamblea General de las Naciones Unidas proclamó el Día Internacional de las Personas con Discapacidad en 1992. Ese día se celebra tanto a nivel nacional como internacional. </a:t>
            </a:r>
          </a:p>
          <a:p>
            <a:pPr marL="0" indent="0" algn="just">
              <a:buNone/>
            </a:pPr>
            <a:r>
              <a:rPr lang="es-ES" dirty="0"/>
              <a:t>Personas y grupos organizan eventos en su comunidad, organización, empresa o escuela. Las celebraciones suelen ser un evento colaborativo para ayudar a derribar barreras, promover la inclusión y celebrar los logros y las aportaciones de las personas con discapacidad. Estos eventos pueden crear oportunidades clave para defender los derechos de las personas con discapacidad.</a:t>
            </a:r>
            <a:endParaRPr lang="en-US" dirty="0"/>
          </a:p>
        </p:txBody>
      </p:sp>
      <p:pic>
        <p:nvPicPr>
          <p:cNvPr id="5" name="Picture 4">
            <a:extLst>
              <a:ext uri="{FF2B5EF4-FFF2-40B4-BE49-F238E27FC236}">
                <a16:creationId xmlns:a16="http://schemas.microsoft.com/office/drawing/2014/main" id="{3AF8036D-CC02-4A13-8E92-239B4F32777D}"/>
              </a:ext>
            </a:extLst>
          </p:cNvPr>
          <p:cNvPicPr>
            <a:picLocks noChangeAspect="1"/>
          </p:cNvPicPr>
          <p:nvPr/>
        </p:nvPicPr>
        <p:blipFill rotWithShape="1">
          <a:blip r:embed="rId3"/>
          <a:srcRect l="16305" t="9275" r="13696" b="8156"/>
          <a:stretch/>
        </p:blipFill>
        <p:spPr>
          <a:xfrm>
            <a:off x="9638453" y="1300480"/>
            <a:ext cx="2284871" cy="2011680"/>
          </a:xfrm>
          <a:prstGeom prst="rect">
            <a:avLst/>
          </a:prstGeom>
        </p:spPr>
      </p:pic>
      <p:sp>
        <p:nvSpPr>
          <p:cNvPr id="6"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- 44</a:t>
            </a:r>
            <a:endParaRPr lang="x-none" sz="3000" dirty="0"/>
          </a:p>
        </p:txBody>
      </p:sp>
    </p:spTree>
    <p:extLst>
      <p:ext uri="{BB962C8B-B14F-4D97-AF65-F5344CB8AC3E}">
        <p14:creationId xmlns:p14="http://schemas.microsoft.com/office/powerpoint/2010/main" val="1795150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FDC8C7-367C-CA4B-8177-BEFBAAFC1211}"/>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9792EB39-9BF9-4F54-A983-CB5ACD8DF81E}"/>
              </a:ext>
            </a:extLst>
          </p:cNvPr>
          <p:cNvSpPr>
            <a:spLocks noGrp="1"/>
          </p:cNvSpPr>
          <p:nvPr>
            <p:ph sz="quarter" idx="14"/>
          </p:nvPr>
        </p:nvSpPr>
        <p:spPr>
          <a:xfrm>
            <a:off x="507195" y="1320800"/>
            <a:ext cx="11174412" cy="5080000"/>
          </a:xfrm>
        </p:spPr>
        <p:txBody>
          <a:bodyPr>
            <a:noAutofit/>
          </a:bodyPr>
          <a:lstStyle/>
          <a:p>
            <a:pPr marL="0" indent="0" algn="just">
              <a:spcAft>
                <a:spcPts val="600"/>
              </a:spcAft>
              <a:buNone/>
            </a:pPr>
            <a:r>
              <a:rPr lang="es-ES" sz="2000" b="1" dirty="0"/>
              <a:t>Crear y generar debate dentro de las comunidades </a:t>
            </a:r>
            <a:r>
              <a:rPr lang="en-US" sz="2000" b="1" dirty="0"/>
              <a:t>- 9</a:t>
            </a:r>
            <a:endParaRPr lang="en-US" sz="2000" dirty="0"/>
          </a:p>
          <a:p>
            <a:pPr algn="just">
              <a:spcAft>
                <a:spcPts val="600"/>
              </a:spcAft>
            </a:pPr>
            <a:r>
              <a:rPr lang="es-ES" sz="1800" dirty="0"/>
              <a:t>Organizar charlas y debates públicos permite crear un espacio para que el público conozca mejor la campaña de sensibilización, su tema prioritario y sus actividades</a:t>
            </a:r>
            <a:r>
              <a:rPr lang="en-US" sz="1800" dirty="0"/>
              <a:t> y </a:t>
            </a:r>
            <a:r>
              <a:rPr lang="es-ES" sz="1800" dirty="0"/>
              <a:t>participe en debates abiertos sobre la materia.</a:t>
            </a:r>
            <a:endParaRPr lang="en-US" sz="1800" dirty="0"/>
          </a:p>
          <a:p>
            <a:pPr algn="just">
              <a:spcAft>
                <a:spcPts val="600"/>
              </a:spcAft>
            </a:pPr>
            <a:r>
              <a:rPr lang="es-ES" sz="1800" dirty="0"/>
              <a:t>Los debates pueden ser abiertos, para que todos los miembros de la comunidad tengan la oportunidad de exponer sus ideas mientras que las charlas son más estructuradas</a:t>
            </a:r>
            <a:r>
              <a:rPr lang="en-US" sz="1800" dirty="0"/>
              <a:t>. </a:t>
            </a:r>
          </a:p>
          <a:p>
            <a:pPr algn="just">
              <a:spcAft>
                <a:spcPts val="600"/>
              </a:spcAft>
            </a:pPr>
            <a:r>
              <a:rPr lang="es-ES" sz="1800" dirty="0"/>
              <a:t>Los debates públicos ofrecen una oportunidad única de presentar frente a la comunidad a personas que conocen muy bien el tema y lo viven con pasión</a:t>
            </a:r>
            <a:r>
              <a:rPr lang="en-US" sz="1800" dirty="0"/>
              <a:t>. </a:t>
            </a:r>
          </a:p>
          <a:p>
            <a:pPr algn="just">
              <a:spcAft>
                <a:spcPts val="600"/>
              </a:spcAft>
            </a:pPr>
            <a:r>
              <a:rPr lang="es-ES" sz="1800" dirty="0"/>
              <a:t>Algunas cuestiones que hay que tener en cuenta </a:t>
            </a:r>
            <a:r>
              <a:rPr lang="en-US" sz="1800" dirty="0"/>
              <a:t>:</a:t>
            </a:r>
          </a:p>
          <a:p>
            <a:pPr lvl="3" algn="just">
              <a:spcAft>
                <a:spcPts val="600"/>
              </a:spcAft>
            </a:pPr>
            <a:r>
              <a:rPr lang="es-ES" sz="1800" dirty="0"/>
              <a:t>¿Dónde tendrá lugar la charla?</a:t>
            </a:r>
          </a:p>
          <a:p>
            <a:pPr lvl="3" algn="just">
              <a:spcAft>
                <a:spcPts val="600"/>
              </a:spcAft>
            </a:pPr>
            <a:r>
              <a:rPr lang="es-ES" sz="1800" dirty="0"/>
              <a:t>¿En qué formato? ¿Será abierta, semiestructurada o estructurada? </a:t>
            </a:r>
          </a:p>
          <a:p>
            <a:pPr lvl="3" algn="just">
              <a:spcAft>
                <a:spcPts val="600"/>
              </a:spcAft>
            </a:pPr>
            <a:r>
              <a:rPr lang="es-ES" sz="1800" dirty="0"/>
              <a:t>¿Cuáles son los objetivos y la misión principales de la charla?</a:t>
            </a:r>
          </a:p>
          <a:p>
            <a:pPr lvl="3" algn="just">
              <a:spcAft>
                <a:spcPts val="600"/>
              </a:spcAft>
            </a:pPr>
            <a:r>
              <a:rPr lang="es-ES" sz="1800" dirty="0"/>
              <a:t>¿Habrá una representación diversa de las personas y los grupos más afectados por el tema o a los que va dirigida la campaña?</a:t>
            </a:r>
          </a:p>
          <a:p>
            <a:pPr lvl="3" algn="just">
              <a:spcAft>
                <a:spcPts val="600"/>
              </a:spcAft>
            </a:pPr>
            <a:r>
              <a:rPr lang="es-ES" sz="1800" dirty="0"/>
              <a:t>¿Habrá un orador destacado? Y, si este es el caso, ¿quién será y por qué?</a:t>
            </a:r>
          </a:p>
          <a:p>
            <a:pPr lvl="3" algn="just">
              <a:spcAft>
                <a:spcPts val="600"/>
              </a:spcAft>
            </a:pPr>
            <a:r>
              <a:rPr lang="es-ES" sz="1800" dirty="0"/>
              <a:t>¿Quién será el responsable de garantizar que el debate se desarrolle correctamente?</a:t>
            </a:r>
            <a:endParaRPr lang="en-US" sz="18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- 45</a:t>
            </a:r>
            <a:endParaRPr lang="x-none" sz="3000" dirty="0"/>
          </a:p>
        </p:txBody>
      </p:sp>
    </p:spTree>
    <p:extLst>
      <p:ext uri="{BB962C8B-B14F-4D97-AF65-F5344CB8AC3E}">
        <p14:creationId xmlns:p14="http://schemas.microsoft.com/office/powerpoint/2010/main" val="2381210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F698FD-96FD-3F42-BD72-F9C27D6BC4D2}"/>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3B53F98D-9CE5-44EC-B1E4-D0AC9830DD14}"/>
              </a:ext>
            </a:extLst>
          </p:cNvPr>
          <p:cNvSpPr>
            <a:spLocks noGrp="1"/>
          </p:cNvSpPr>
          <p:nvPr>
            <p:ph sz="quarter" idx="14"/>
          </p:nvPr>
        </p:nvSpPr>
        <p:spPr/>
        <p:txBody>
          <a:bodyPr>
            <a:normAutofit lnSpcReduction="10000"/>
          </a:bodyPr>
          <a:lstStyle/>
          <a:p>
            <a:pPr marL="0" indent="0" algn="just">
              <a:buNone/>
            </a:pPr>
            <a:r>
              <a:rPr lang="es-ES" b="1" dirty="0"/>
              <a:t>Crear y generar debate dentro de las comunidades </a:t>
            </a:r>
            <a:r>
              <a:rPr lang="en-US" b="1" dirty="0"/>
              <a:t>- 10</a:t>
            </a:r>
            <a:endParaRPr lang="en-US" dirty="0"/>
          </a:p>
          <a:p>
            <a:pPr marL="0" indent="0" algn="just">
              <a:buNone/>
            </a:pPr>
            <a:r>
              <a:rPr lang="es-ES" sz="2000" u="sng" dirty="0"/>
              <a:t>Movilización de grupos para pasar a la acción</a:t>
            </a:r>
            <a:endParaRPr lang="en-US" sz="2000" u="sng" dirty="0"/>
          </a:p>
          <a:p>
            <a:pPr algn="just"/>
            <a:r>
              <a:rPr lang="es-ES" sz="2000" dirty="0"/>
              <a:t>La movilización de diversos grupos puede ser una herramienta efectiva para propiciar el cambio de políticas</a:t>
            </a:r>
            <a:r>
              <a:rPr lang="en-US" sz="2000" dirty="0"/>
              <a:t>. </a:t>
            </a:r>
          </a:p>
          <a:p>
            <a:pPr algn="just"/>
            <a:r>
              <a:rPr lang="es-ES" sz="2000" dirty="0"/>
              <a:t>Permite que la campaña no solo llegue a varios sectores de una comunidad, sino que los alienta a unirse en defensa del tema prioritario.</a:t>
            </a:r>
            <a:endParaRPr lang="en-US" sz="2000" dirty="0"/>
          </a:p>
          <a:p>
            <a:pPr algn="just"/>
            <a:r>
              <a:rPr lang="es-ES" sz="2000" dirty="0"/>
              <a:t>Movilizando a diversas partes implicadas desde el comienzo</a:t>
            </a:r>
            <a:r>
              <a:rPr lang="en-US" sz="2000" dirty="0"/>
              <a:t> </a:t>
            </a:r>
            <a:r>
              <a:rPr lang="es-ES" sz="2000" dirty="0"/>
              <a:t>se alienta a varios grupos y sectores de una comunidad a actuar</a:t>
            </a:r>
            <a:r>
              <a:rPr lang="en-US" sz="2000" dirty="0"/>
              <a:t>. </a:t>
            </a:r>
          </a:p>
          <a:p>
            <a:pPr algn="just"/>
            <a:r>
              <a:rPr lang="es-ES" sz="2000" dirty="0"/>
              <a:t>Conviene movilizar a los grupos de personas de manera continuada para poder coger y mantener el empuje a lo largo del tiempo</a:t>
            </a:r>
            <a:r>
              <a:rPr lang="en-US" sz="2000" dirty="0"/>
              <a:t>.</a:t>
            </a:r>
          </a:p>
          <a:p>
            <a:pPr algn="just"/>
            <a:r>
              <a:rPr lang="es-ES" sz="2000" dirty="0"/>
              <a:t>La movilización de grupos tiene el potencial de recaudar recursos, derribar prácticas y barreras políticas, proporcionar información importante a miembros de la comunidad y fomentar asociaciones</a:t>
            </a:r>
            <a:r>
              <a:rPr lang="en-US" sz="2000" dirty="0"/>
              <a:t>. </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- 46</a:t>
            </a:r>
            <a:endParaRPr lang="x-none" sz="3000" dirty="0"/>
          </a:p>
        </p:txBody>
      </p:sp>
    </p:spTree>
    <p:extLst>
      <p:ext uri="{BB962C8B-B14F-4D97-AF65-F5344CB8AC3E}">
        <p14:creationId xmlns:p14="http://schemas.microsoft.com/office/powerpoint/2010/main" val="930235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DBFF902-AAD4-3545-A63A-688E151F536D}"/>
              </a:ext>
            </a:extLst>
          </p:cNvPr>
          <p:cNvSpPr>
            <a:spLocks noGrp="1"/>
          </p:cNvSpPr>
          <p:nvPr>
            <p:ph type="body" sz="quarter" idx="13"/>
          </p:nvPr>
        </p:nvSpPr>
        <p:spPr/>
        <p:txBody>
          <a:bodyPr/>
          <a:lstStyle/>
          <a:p>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7BB9174E-3F0C-4547-B1F8-46ED2C36BA4D}"/>
              </a:ext>
            </a:extLst>
          </p:cNvPr>
          <p:cNvSpPr>
            <a:spLocks noGrp="1"/>
          </p:cNvSpPr>
          <p:nvPr>
            <p:ph sz="quarter" idx="14"/>
          </p:nvPr>
        </p:nvSpPr>
        <p:spPr/>
        <p:txBody>
          <a:bodyPr>
            <a:normAutofit fontScale="92500" lnSpcReduction="20000"/>
          </a:bodyPr>
          <a:lstStyle/>
          <a:p>
            <a:pPr marL="0" indent="0" algn="just">
              <a:buNone/>
            </a:pPr>
            <a:r>
              <a:rPr lang="es-ES" b="1" dirty="0"/>
              <a:t>Trabajar con los medios de comunicación </a:t>
            </a:r>
            <a:r>
              <a:rPr lang="en-US" b="1" dirty="0"/>
              <a:t>- 1</a:t>
            </a:r>
          </a:p>
          <a:p>
            <a:pPr algn="just"/>
            <a:r>
              <a:rPr lang="es-ES" dirty="0"/>
              <a:t>Los grupos de sensibilización pueden usar muchos tipos de medios de comunicación para difundir mensajes clave y generar apoyo</a:t>
            </a:r>
            <a:r>
              <a:rPr lang="en-US" dirty="0"/>
              <a:t>. </a:t>
            </a:r>
          </a:p>
          <a:p>
            <a:pPr algn="just"/>
            <a:r>
              <a:rPr lang="es-ES" dirty="0"/>
              <a:t>Las campañas pueden utilizar medios de pago (como publicidad a través de la radio y la televisión) o gratuitos (como editoriales, cartas al director y las redes sociales)</a:t>
            </a:r>
            <a:r>
              <a:rPr lang="en-US" dirty="0"/>
              <a:t>. </a:t>
            </a:r>
          </a:p>
          <a:p>
            <a:pPr algn="just"/>
            <a:r>
              <a:rPr lang="es-ES" dirty="0"/>
              <a:t>El éxito de los medios gratuitos dependerá de la fortaleza de la relación entre el grupo de sensibilización y periodistas y productores, así como de la manera que presente sus mensajes</a:t>
            </a:r>
            <a:r>
              <a:rPr lang="en-US" dirty="0"/>
              <a:t>. </a:t>
            </a:r>
          </a:p>
          <a:p>
            <a:pPr algn="just"/>
            <a:r>
              <a:rPr lang="es-ES" dirty="0"/>
              <a:t>Es fundamental enmarcar los mensajes clave de una manera atractiva para conseguir visibilidad</a:t>
            </a:r>
            <a:r>
              <a:rPr lang="en-US" dirty="0"/>
              <a:t>. </a:t>
            </a:r>
          </a:p>
          <a:p>
            <a:pPr algn="just"/>
            <a:r>
              <a:rPr lang="es-ES" dirty="0"/>
              <a:t>Herramientas relevantes para trabajar con los medios </a:t>
            </a:r>
            <a:r>
              <a:rPr lang="en-GB" dirty="0"/>
              <a:t>:</a:t>
            </a:r>
            <a:endParaRPr lang="x-none" dirty="0"/>
          </a:p>
          <a:p>
            <a:pPr lvl="3" algn="just"/>
            <a:r>
              <a:rPr lang="es-ES" dirty="0"/>
              <a:t>Notas de prensa o medios de comunicación </a:t>
            </a:r>
          </a:p>
          <a:p>
            <a:pPr lvl="3" algn="just"/>
            <a:r>
              <a:rPr lang="es-ES" dirty="0"/>
              <a:t>Entrevistas </a:t>
            </a:r>
          </a:p>
          <a:p>
            <a:pPr lvl="3" algn="just"/>
            <a:r>
              <a:rPr lang="es-ES" dirty="0"/>
              <a:t>Defensa electrónica a través de los medios sociales</a:t>
            </a:r>
            <a:r>
              <a:rPr lang="en-US" dirty="0"/>
              <a:t>.</a:t>
            </a:r>
            <a:endParaRPr lang="x-none" dirty="0"/>
          </a:p>
          <a:p>
            <a:pPr algn="just"/>
            <a:endParaRPr lang="x-none"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- 47</a:t>
            </a:r>
            <a:endParaRPr lang="x-none" sz="3000" dirty="0"/>
          </a:p>
        </p:txBody>
      </p:sp>
    </p:spTree>
    <p:extLst>
      <p:ext uri="{BB962C8B-B14F-4D97-AF65-F5344CB8AC3E}">
        <p14:creationId xmlns:p14="http://schemas.microsoft.com/office/powerpoint/2010/main" val="412549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BDD74-4CC8-4E6B-9351-B66CBF1E688D}"/>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8:</a:t>
            </a:r>
          </a:p>
          <a:p>
            <a:r>
              <a:rPr lang="es-ES" dirty="0"/>
              <a:t>Ejemplos de trabajo con los medios</a:t>
            </a:r>
            <a:endParaRPr lang="x-none" dirty="0"/>
          </a:p>
        </p:txBody>
      </p:sp>
      <p:sp>
        <p:nvSpPr>
          <p:cNvPr id="5" name="Title 1">
            <a:extLst>
              <a:ext uri="{FF2B5EF4-FFF2-40B4-BE49-F238E27FC236}">
                <a16:creationId xmlns:a16="http://schemas.microsoft.com/office/drawing/2014/main" id="{A3438031-C89B-4F8A-9579-E94AA8E84A12}"/>
              </a:ext>
            </a:extLst>
          </p:cNvPr>
          <p:cNvSpPr txBox="1">
            <a:spLocks/>
          </p:cNvSpPr>
          <p:nvPr/>
        </p:nvSpPr>
        <p:spPr>
          <a:xfrm>
            <a:off x="507206" y="506412"/>
            <a:ext cx="11258074" cy="407988"/>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3000" b="1" kern="1200" spc="-100" baseline="0">
                <a:solidFill>
                  <a:schemeClr val="accent1"/>
                </a:solidFill>
                <a:latin typeface="+mj-lt"/>
                <a:ea typeface="+mj-ea"/>
                <a:cs typeface="+mj-cs"/>
              </a:defRPr>
            </a:lvl1pPr>
          </a:lstStyle>
          <a:p>
            <a:r>
              <a:rPr lang="es-ES" sz="3200" dirty="0"/>
              <a:t>2. Llevar a cabo una campaña de sensibilización </a:t>
            </a:r>
            <a:r>
              <a:rPr lang="en-US" dirty="0"/>
              <a:t>- 48</a:t>
            </a:r>
            <a:endParaRPr lang="x-none" dirty="0"/>
          </a:p>
        </p:txBody>
      </p:sp>
    </p:spTree>
    <p:extLst>
      <p:ext uri="{BB962C8B-B14F-4D97-AF65-F5344CB8AC3E}">
        <p14:creationId xmlns:p14="http://schemas.microsoft.com/office/powerpoint/2010/main" val="1462306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E7A40E-A434-4B3E-89EF-66B0CA5C16FC}"/>
              </a:ext>
            </a:extLst>
          </p:cNvPr>
          <p:cNvSpPr>
            <a:spLocks noGrp="1"/>
          </p:cNvSpPr>
          <p:nvPr>
            <p:ph sz="quarter" idx="14"/>
          </p:nvPr>
        </p:nvSpPr>
        <p:spPr/>
        <p:txBody>
          <a:bodyPr/>
          <a:lstStyle/>
          <a:p>
            <a:r>
              <a:rPr lang="es-ES" dirty="0"/>
              <a:t>Llevar a cabo una campaña de sensibilización </a:t>
            </a:r>
          </a:p>
          <a:p>
            <a:r>
              <a:rPr lang="en-US" dirty="0" err="1"/>
              <a:t>Construir</a:t>
            </a:r>
            <a:r>
              <a:rPr lang="en-US" dirty="0"/>
              <a:t> </a:t>
            </a:r>
            <a:r>
              <a:rPr lang="en-US" dirty="0" err="1"/>
              <a:t>relaciones</a:t>
            </a:r>
            <a:r>
              <a:rPr lang="en-US" dirty="0"/>
              <a:t> y </a:t>
            </a:r>
            <a:r>
              <a:rPr lang="en-US" dirty="0" err="1"/>
              <a:t>asociaciones</a:t>
            </a:r>
            <a:endParaRPr lang="en-US" dirty="0"/>
          </a:p>
          <a:p>
            <a:r>
              <a:rPr lang="en-US" dirty="0">
                <a:solidFill>
                  <a:srgbClr val="FF0000"/>
                </a:solidFill>
              </a:rPr>
              <a:t>Determine the activities and time frames</a:t>
            </a:r>
          </a:p>
          <a:p>
            <a:r>
              <a:rPr lang="es-ES" dirty="0"/>
              <a:t>Identificar recursos y financiación</a:t>
            </a:r>
          </a:p>
          <a:p>
            <a:r>
              <a:rPr lang="es-ES" dirty="0"/>
              <a:t>Pasar a la acción: implementación, supervisión y evaluación</a:t>
            </a:r>
            <a:endParaRPr lang="en-GB" dirty="0"/>
          </a:p>
        </p:txBody>
      </p:sp>
      <p:sp>
        <p:nvSpPr>
          <p:cNvPr id="5" name="Title 4">
            <a:extLst>
              <a:ext uri="{FF2B5EF4-FFF2-40B4-BE49-F238E27FC236}">
                <a16:creationId xmlns:a16="http://schemas.microsoft.com/office/drawing/2014/main" id="{0EC1C1F7-B244-9F4A-A4A0-8D46EC71D929}"/>
              </a:ext>
            </a:extLst>
          </p:cNvPr>
          <p:cNvSpPr>
            <a:spLocks noGrp="1"/>
          </p:cNvSpPr>
          <p:nvPr>
            <p:ph type="title"/>
          </p:nvPr>
        </p:nvSpPr>
        <p:spPr>
          <a:xfrm>
            <a:off x="507206" y="506412"/>
            <a:ext cx="9792000" cy="432000"/>
          </a:xfrm>
        </p:spPr>
        <p:txBody>
          <a:bodyPr/>
          <a:lstStyle/>
          <a:p>
            <a:r>
              <a:rPr lang="en-US" dirty="0" err="1"/>
              <a:t>Temas</a:t>
            </a:r>
            <a:r>
              <a:rPr lang="en-US" dirty="0"/>
              <a:t> </a:t>
            </a:r>
            <a:r>
              <a:rPr lang="en-US" dirty="0" err="1"/>
              <a:t>tratados</a:t>
            </a:r>
            <a:r>
              <a:rPr lang="en-US" dirty="0"/>
              <a:t> </a:t>
            </a:r>
            <a:r>
              <a:rPr lang="en-US" dirty="0" err="1"/>
              <a:t>en</a:t>
            </a:r>
            <a:r>
              <a:rPr lang="en-US" dirty="0"/>
              <a:t> </a:t>
            </a:r>
            <a:r>
              <a:rPr lang="en-US" dirty="0" err="1"/>
              <a:t>éste</a:t>
            </a:r>
            <a:r>
              <a:rPr lang="en-US" dirty="0"/>
              <a:t> </a:t>
            </a:r>
            <a:r>
              <a:rPr lang="en-US" dirty="0" err="1"/>
              <a:t>módulo</a:t>
            </a:r>
            <a:endParaRPr lang="en-US" dirty="0"/>
          </a:p>
        </p:txBody>
      </p:sp>
    </p:spTree>
    <p:extLst>
      <p:ext uri="{BB962C8B-B14F-4D97-AF65-F5344CB8AC3E}">
        <p14:creationId xmlns:p14="http://schemas.microsoft.com/office/powerpoint/2010/main" val="1819057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6EFA49-9377-8F40-AAC5-CC8FBA8C0E61}"/>
              </a:ext>
            </a:extLst>
          </p:cNvPr>
          <p:cNvSpPr>
            <a:spLocks noGrp="1"/>
          </p:cNvSpPr>
          <p:nvPr>
            <p:ph type="body" sz="quarter" idx="13"/>
          </p:nvPr>
        </p:nvSpPr>
        <p:spPr/>
        <p:txBody>
          <a:bodyPr/>
          <a:lstStyle/>
          <a:p>
            <a:r>
              <a:rPr lang="es-ES" dirty="0"/>
              <a:t>Determinación de las actividades y del calendario</a:t>
            </a:r>
            <a:endParaRPr lang="en-US" dirty="0"/>
          </a:p>
        </p:txBody>
      </p:sp>
      <p:sp>
        <p:nvSpPr>
          <p:cNvPr id="3" name="Content Placeholder 2">
            <a:extLst>
              <a:ext uri="{FF2B5EF4-FFF2-40B4-BE49-F238E27FC236}">
                <a16:creationId xmlns:a16="http://schemas.microsoft.com/office/drawing/2014/main" id="{C66E7906-2AD0-429E-A8FE-291011211BAE}"/>
              </a:ext>
            </a:extLst>
          </p:cNvPr>
          <p:cNvSpPr>
            <a:spLocks noGrp="1"/>
          </p:cNvSpPr>
          <p:nvPr>
            <p:ph sz="quarter" idx="14"/>
          </p:nvPr>
        </p:nvSpPr>
        <p:spPr>
          <a:xfrm>
            <a:off x="507195" y="1381760"/>
            <a:ext cx="11174412" cy="4629428"/>
          </a:xfrm>
        </p:spPr>
        <p:txBody>
          <a:bodyPr>
            <a:noAutofit/>
          </a:bodyPr>
          <a:lstStyle/>
          <a:p>
            <a:pPr marL="0" indent="0" algn="just">
              <a:buNone/>
            </a:pPr>
            <a:r>
              <a:rPr lang="es-ES" sz="2000" b="1" dirty="0"/>
              <a:t>Trabajar con los medios de comunicación </a:t>
            </a:r>
            <a:r>
              <a:rPr lang="en-US" sz="2000" b="1" dirty="0"/>
              <a:t> - 2</a:t>
            </a:r>
            <a:endParaRPr lang="en-US" sz="2000" dirty="0"/>
          </a:p>
          <a:p>
            <a:pPr marL="0" indent="0" algn="just">
              <a:spcAft>
                <a:spcPts val="400"/>
              </a:spcAft>
              <a:buNone/>
            </a:pPr>
            <a:r>
              <a:rPr lang="es-ES" sz="1800" u="sng" dirty="0"/>
              <a:t>Nota de prensa o medios de comunicación</a:t>
            </a:r>
          </a:p>
          <a:p>
            <a:pPr algn="just">
              <a:spcAft>
                <a:spcPts val="400"/>
              </a:spcAft>
            </a:pPr>
            <a:r>
              <a:rPr lang="es-ES" sz="1800" dirty="0"/>
              <a:t>Una nota de prensa es una noticia breve y llamativa que capta los puntos clave del tema defendido</a:t>
            </a:r>
            <a:r>
              <a:rPr lang="en-US" sz="1800" dirty="0"/>
              <a:t>. </a:t>
            </a:r>
          </a:p>
          <a:p>
            <a:pPr algn="just">
              <a:spcAft>
                <a:spcPts val="400"/>
              </a:spcAft>
            </a:pPr>
            <a:r>
              <a:rPr lang="es-ES" sz="1800" dirty="0"/>
              <a:t>La cobertura en los medios es una herramienta útil para ampliar el alcance de los mensajes clave y captar la atención para aumentar la conciencia pública del tema</a:t>
            </a:r>
            <a:r>
              <a:rPr lang="en-US" sz="1800" dirty="0"/>
              <a:t>. </a:t>
            </a:r>
          </a:p>
          <a:p>
            <a:pPr algn="just">
              <a:spcAft>
                <a:spcPts val="400"/>
              </a:spcAft>
            </a:pPr>
            <a:r>
              <a:rPr lang="es-ES" sz="1800" dirty="0"/>
              <a:t>Enviar una nota de prensa a organizaciones de medios es una estrategia eficaz para publicar información a los medios y proporciona la oportunidad de establecer buenas relaciones con profesionales de los medios de comunicación</a:t>
            </a:r>
            <a:r>
              <a:rPr lang="en-US" sz="1800" dirty="0"/>
              <a:t>.</a:t>
            </a:r>
          </a:p>
          <a:p>
            <a:pPr algn="just">
              <a:spcAft>
                <a:spcPts val="400"/>
              </a:spcAft>
            </a:pPr>
            <a:r>
              <a:rPr lang="es-ES" sz="1800" dirty="0"/>
              <a:t>A la hora de escribir una nota de prensa se recomienda</a:t>
            </a:r>
            <a:r>
              <a:rPr lang="en-US" sz="1800" dirty="0"/>
              <a:t>: </a:t>
            </a:r>
          </a:p>
          <a:p>
            <a:pPr lvl="3" algn="just">
              <a:spcAft>
                <a:spcPts val="400"/>
              </a:spcAft>
            </a:pPr>
            <a:r>
              <a:rPr lang="es-ES" sz="1800" dirty="0"/>
              <a:t>Ser claro y conciso</a:t>
            </a:r>
            <a:r>
              <a:rPr lang="en-US" sz="1800" dirty="0"/>
              <a:t>.</a:t>
            </a:r>
          </a:p>
          <a:p>
            <a:pPr lvl="3" algn="just">
              <a:spcAft>
                <a:spcPts val="400"/>
              </a:spcAft>
            </a:pPr>
            <a:r>
              <a:rPr lang="es-ES" sz="1800" dirty="0"/>
              <a:t>Asegurarse de que el primer párrafo atraiga la atención del público objetivo</a:t>
            </a:r>
            <a:r>
              <a:rPr lang="en-US" sz="1800" dirty="0"/>
              <a:t>. </a:t>
            </a:r>
          </a:p>
          <a:p>
            <a:pPr lvl="3" algn="just">
              <a:spcAft>
                <a:spcPts val="400"/>
              </a:spcAft>
            </a:pPr>
            <a:r>
              <a:rPr lang="es-ES" sz="1800" dirty="0"/>
              <a:t>Ubicar los puntos más importantes cerca del inicio de la nota</a:t>
            </a:r>
            <a:r>
              <a:rPr lang="en-US" sz="1800" dirty="0"/>
              <a:t>.</a:t>
            </a:r>
          </a:p>
          <a:p>
            <a:pPr lvl="3" algn="just">
              <a:spcAft>
                <a:spcPts val="400"/>
              </a:spcAft>
            </a:pPr>
            <a:r>
              <a:rPr lang="es-ES" sz="1800" dirty="0"/>
              <a:t>Utilizar un lenguaje claro y fácil de entender</a:t>
            </a:r>
            <a:r>
              <a:rPr lang="en-US" sz="1800" dirty="0"/>
              <a:t>.</a:t>
            </a:r>
          </a:p>
          <a:p>
            <a:pPr lvl="3" algn="just">
              <a:spcAft>
                <a:spcPts val="400"/>
              </a:spcAft>
            </a:pPr>
            <a:r>
              <a:rPr lang="es-ES" sz="1800" dirty="0"/>
              <a:t>Centrarse en los hechos pero contextualizar la noticia</a:t>
            </a:r>
            <a:r>
              <a:rPr lang="en-US" sz="1800" dirty="0"/>
              <a:t>.</a:t>
            </a:r>
          </a:p>
          <a:p>
            <a:pPr lvl="3" algn="just">
              <a:spcAft>
                <a:spcPts val="400"/>
              </a:spcAft>
            </a:pPr>
            <a:r>
              <a:rPr lang="es-ES" sz="1800" dirty="0"/>
              <a:t>Utilizar datos e información «nuevas»</a:t>
            </a:r>
            <a:r>
              <a:rPr lang="en-US" sz="1800" dirty="0"/>
              <a:t>.</a:t>
            </a:r>
          </a:p>
          <a:p>
            <a:pPr lvl="3" algn="just">
              <a:spcAft>
                <a:spcPts val="400"/>
              </a:spcAft>
            </a:pPr>
            <a:r>
              <a:rPr lang="es-ES" sz="1800" dirty="0"/>
              <a:t>Crear una nota cuanto más atractiva mejor</a:t>
            </a:r>
            <a:r>
              <a:rPr lang="en-US" sz="1800" dirty="0"/>
              <a:t>.</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- 49</a:t>
            </a:r>
            <a:endParaRPr lang="x-none" sz="3000" dirty="0"/>
          </a:p>
        </p:txBody>
      </p:sp>
    </p:spTree>
    <p:extLst>
      <p:ext uri="{BB962C8B-B14F-4D97-AF65-F5344CB8AC3E}">
        <p14:creationId xmlns:p14="http://schemas.microsoft.com/office/powerpoint/2010/main" val="2876988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1A833E-FB9C-47A5-AD13-7C0BABB3B626}"/>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9 (1) </a:t>
            </a:r>
            <a:r>
              <a:rPr lang="en-US" dirty="0" err="1"/>
              <a:t>i</a:t>
            </a:r>
            <a:r>
              <a:rPr lang="en-US" dirty="0"/>
              <a:t> (2):</a:t>
            </a:r>
          </a:p>
          <a:p>
            <a:r>
              <a:rPr lang="es-ES" dirty="0"/>
              <a:t>Ejemplos de notas de prensa o en los medios</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- 50</a:t>
            </a:r>
            <a:endParaRPr lang="x-none" sz="3000" dirty="0"/>
          </a:p>
        </p:txBody>
      </p:sp>
    </p:spTree>
    <p:extLst>
      <p:ext uri="{BB962C8B-B14F-4D97-AF65-F5344CB8AC3E}">
        <p14:creationId xmlns:p14="http://schemas.microsoft.com/office/powerpoint/2010/main" val="329271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28E8B84-85CB-BD4D-84E4-D8269BA7FF57}"/>
              </a:ext>
            </a:extLst>
          </p:cNvPr>
          <p:cNvSpPr>
            <a:spLocks noGrp="1"/>
          </p:cNvSpPr>
          <p:nvPr>
            <p:ph type="body" sz="quarter" idx="13"/>
          </p:nvPr>
        </p:nvSpPr>
        <p:spPr/>
        <p:txBody>
          <a:bodyPr/>
          <a:lstStyle/>
          <a:p>
            <a:r>
              <a:rPr lang="es-ES" dirty="0"/>
              <a:t>Determinación de las actividades y del calendario</a:t>
            </a:r>
            <a:endParaRPr lang="en-US" dirty="0"/>
          </a:p>
        </p:txBody>
      </p:sp>
      <p:sp>
        <p:nvSpPr>
          <p:cNvPr id="3" name="Content Placeholder 2">
            <a:extLst>
              <a:ext uri="{FF2B5EF4-FFF2-40B4-BE49-F238E27FC236}">
                <a16:creationId xmlns:a16="http://schemas.microsoft.com/office/drawing/2014/main" id="{341E8E42-4FA9-49D0-B1C1-14B2590EF2FA}"/>
              </a:ext>
            </a:extLst>
          </p:cNvPr>
          <p:cNvSpPr>
            <a:spLocks noGrp="1"/>
          </p:cNvSpPr>
          <p:nvPr>
            <p:ph sz="quarter" idx="14"/>
          </p:nvPr>
        </p:nvSpPr>
        <p:spPr/>
        <p:txBody>
          <a:bodyPr>
            <a:normAutofit/>
          </a:bodyPr>
          <a:lstStyle/>
          <a:p>
            <a:pPr marL="0" indent="0">
              <a:buNone/>
            </a:pPr>
            <a:r>
              <a:rPr lang="es-ES" sz="2400" b="1" dirty="0"/>
              <a:t>Trabajar con los medios de comunicación </a:t>
            </a:r>
            <a:r>
              <a:rPr lang="en-US" b="1" dirty="0"/>
              <a:t> - 4</a:t>
            </a:r>
            <a:endParaRPr lang="en-US" dirty="0"/>
          </a:p>
          <a:p>
            <a:pPr marL="0" indent="0">
              <a:buNone/>
            </a:pPr>
            <a:r>
              <a:rPr lang="en-US" u="sng" dirty="0" err="1"/>
              <a:t>Entrevistas</a:t>
            </a:r>
            <a:endParaRPr lang="en-US" dirty="0"/>
          </a:p>
          <a:p>
            <a:pPr algn="just"/>
            <a:r>
              <a:rPr lang="es-ES" sz="2000" dirty="0"/>
              <a:t>Periodistas de la radio, la televisión o la prensa escrita pueden querer realizar una entrevista a uno o varios miembros de un grupo de sensibilización para profundizar en la campaña. </a:t>
            </a:r>
          </a:p>
          <a:p>
            <a:pPr algn="just"/>
            <a:r>
              <a:rPr lang="es-ES" sz="2000" dirty="0"/>
              <a:t>Hay tres tipos habituales de entrevistas</a:t>
            </a:r>
            <a:r>
              <a:rPr lang="en-US" sz="2000" dirty="0"/>
              <a:t>:</a:t>
            </a:r>
          </a:p>
          <a:p>
            <a:pPr lvl="3" algn="just"/>
            <a:r>
              <a:rPr lang="es-ES" dirty="0"/>
              <a:t>In situ: solicitud en directo de comentarios a través del teléfono o por televisión. </a:t>
            </a:r>
          </a:p>
          <a:p>
            <a:pPr lvl="3" algn="just"/>
            <a:r>
              <a:rPr lang="es-ES" dirty="0"/>
              <a:t>Entrevista en directo para la radio o la televisión, en la que la emisión incluirá todo lo dicho. </a:t>
            </a:r>
          </a:p>
          <a:p>
            <a:pPr lvl="3" algn="just"/>
            <a:r>
              <a:rPr lang="es-ES" dirty="0"/>
              <a:t>Entrevista grabada para la radio o la televisión, que se puede editar. </a:t>
            </a:r>
          </a:p>
          <a:p>
            <a:pPr marL="158750" lvl="1" indent="0" algn="just">
              <a:buNone/>
            </a:pPr>
            <a:r>
              <a:rPr lang="es-ES" dirty="0"/>
              <a:t>Es importante ir preparado las entrevistas, conocer los mensajes clave de la campaña y tener un buen conocimiento de la investigación que apuntala el tema prioritario y los mensajes clave.</a:t>
            </a:r>
            <a:endParaRPr lang="en-US" dirty="0"/>
          </a:p>
        </p:txBody>
      </p:sp>
      <p:sp>
        <p:nvSpPr>
          <p:cNvPr id="8"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- 51</a:t>
            </a:r>
            <a:endParaRPr lang="x-none" sz="3000" dirty="0"/>
          </a:p>
        </p:txBody>
      </p:sp>
    </p:spTree>
    <p:extLst>
      <p:ext uri="{BB962C8B-B14F-4D97-AF65-F5344CB8AC3E}">
        <p14:creationId xmlns:p14="http://schemas.microsoft.com/office/powerpoint/2010/main" val="1217333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7489AC-76EA-C441-BD01-B56CED204B40}"/>
              </a:ext>
            </a:extLst>
          </p:cNvPr>
          <p:cNvSpPr>
            <a:spLocks noGrp="1"/>
          </p:cNvSpPr>
          <p:nvPr>
            <p:ph type="body" sz="quarter" idx="13"/>
          </p:nvPr>
        </p:nvSpPr>
        <p:spPr>
          <a:xfrm>
            <a:off x="507207" y="804374"/>
            <a:ext cx="11174400" cy="360000"/>
          </a:xfrm>
        </p:spPr>
        <p:txBody>
          <a:bodyPr/>
          <a:lstStyle/>
          <a:p>
            <a:r>
              <a:rPr lang="es-ES" dirty="0"/>
              <a:t>Determinación de las actividades y del calendario</a:t>
            </a:r>
            <a:endParaRPr lang="en-US" dirty="0"/>
          </a:p>
        </p:txBody>
      </p:sp>
      <p:sp>
        <p:nvSpPr>
          <p:cNvPr id="3" name="Content Placeholder 2">
            <a:extLst>
              <a:ext uri="{FF2B5EF4-FFF2-40B4-BE49-F238E27FC236}">
                <a16:creationId xmlns:a16="http://schemas.microsoft.com/office/drawing/2014/main" id="{533D044A-0747-4812-B6CC-FBA9174DC2B2}"/>
              </a:ext>
            </a:extLst>
          </p:cNvPr>
          <p:cNvSpPr>
            <a:spLocks noGrp="1"/>
          </p:cNvSpPr>
          <p:nvPr>
            <p:ph sz="quarter" idx="14"/>
          </p:nvPr>
        </p:nvSpPr>
        <p:spPr>
          <a:xfrm>
            <a:off x="507195" y="1314816"/>
            <a:ext cx="11174412" cy="5036772"/>
          </a:xfrm>
        </p:spPr>
        <p:txBody>
          <a:bodyPr>
            <a:noAutofit/>
          </a:bodyPr>
          <a:lstStyle/>
          <a:p>
            <a:pPr marL="0" indent="0" algn="just">
              <a:buNone/>
            </a:pPr>
            <a:r>
              <a:rPr lang="es-ES" sz="1800" b="1" dirty="0"/>
              <a:t>Trabajar con los medios de comunicación </a:t>
            </a:r>
            <a:r>
              <a:rPr lang="en-US" sz="1800" b="1" dirty="0"/>
              <a:t> - 5</a:t>
            </a:r>
            <a:endParaRPr lang="en-US" sz="1800" dirty="0"/>
          </a:p>
          <a:p>
            <a:pPr marL="0" indent="0" algn="just">
              <a:spcAft>
                <a:spcPts val="400"/>
              </a:spcAft>
              <a:buNone/>
            </a:pPr>
            <a:r>
              <a:rPr lang="es-ES" sz="1600" u="sng" dirty="0"/>
              <a:t>La defensa electrónica y los medios sociales :</a:t>
            </a:r>
          </a:p>
          <a:p>
            <a:pPr algn="just">
              <a:spcAft>
                <a:spcPts val="400"/>
              </a:spcAft>
            </a:pPr>
            <a:r>
              <a:rPr lang="es-ES" sz="1600" dirty="0"/>
              <a:t>El mantenimiento de los sitios web con información actualizada puede ser un medio para educar a la opinión pública</a:t>
            </a:r>
            <a:r>
              <a:rPr lang="en-US" sz="1600" dirty="0"/>
              <a:t>. </a:t>
            </a:r>
          </a:p>
          <a:p>
            <a:pPr algn="just">
              <a:spcAft>
                <a:spcPts val="400"/>
              </a:spcAft>
            </a:pPr>
            <a:r>
              <a:rPr lang="es-ES" sz="1600" dirty="0"/>
              <a:t>Se pueden utilizar para hacer encuestas en línea de actitudes públicas respecto al tema prioritario</a:t>
            </a:r>
            <a:r>
              <a:rPr lang="en-US" sz="1600" dirty="0"/>
              <a:t>. </a:t>
            </a:r>
            <a:r>
              <a:rPr lang="es-ES" sz="1600" dirty="0"/>
              <a:t>Esta información puede servir de base para actividades futuras de la campaña</a:t>
            </a:r>
            <a:r>
              <a:rPr lang="en-US" sz="1600" dirty="0"/>
              <a:t>. </a:t>
            </a:r>
          </a:p>
          <a:p>
            <a:pPr algn="just">
              <a:spcAft>
                <a:spcPts val="400"/>
              </a:spcAft>
            </a:pPr>
            <a:r>
              <a:rPr lang="es-ES" sz="1600" dirty="0"/>
              <a:t>La defensa electrónica mediante las redes sociales puede ayudar a hacer llegar la campaña a un público más amplio y alentar la participación</a:t>
            </a:r>
            <a:r>
              <a:rPr lang="en-US" sz="1600" dirty="0"/>
              <a:t>. </a:t>
            </a:r>
          </a:p>
          <a:p>
            <a:pPr algn="just">
              <a:spcAft>
                <a:spcPts val="400"/>
              </a:spcAft>
            </a:pPr>
            <a:r>
              <a:rPr lang="es-ES" sz="1600" dirty="0"/>
              <a:t>Algunas redes sociales son: Facebook, Twitter, Instagram, YouTube y blogs. Estas redes se pueden utilizar para contactar, informar y movilizar a un colectivo de personas</a:t>
            </a:r>
            <a:r>
              <a:rPr lang="en-US" sz="1600" dirty="0"/>
              <a:t>. </a:t>
            </a:r>
          </a:p>
          <a:p>
            <a:pPr algn="just">
              <a:spcAft>
                <a:spcPts val="400"/>
              </a:spcAft>
            </a:pPr>
            <a:r>
              <a:rPr lang="es-ES" sz="1600" dirty="0"/>
              <a:t>Esta estrategia presenta una serie de beneficios, tales como su bajo coste, tener la capacidad de transmitir mensajes instantáneos</a:t>
            </a:r>
            <a:r>
              <a:rPr lang="en-US" sz="1600" dirty="0"/>
              <a:t> y </a:t>
            </a:r>
            <a:r>
              <a:rPr lang="en-US" sz="1600" dirty="0" err="1"/>
              <a:t>poder</a:t>
            </a:r>
            <a:r>
              <a:rPr lang="en-US" sz="1600" dirty="0"/>
              <a:t> </a:t>
            </a:r>
            <a:r>
              <a:rPr lang="en-US" sz="1600" dirty="0" err="1"/>
              <a:t>monitorizar</a:t>
            </a:r>
            <a:r>
              <a:rPr lang="en-US" sz="1600" dirty="0"/>
              <a:t> la </a:t>
            </a:r>
            <a:r>
              <a:rPr lang="en-US" sz="1600" dirty="0" err="1"/>
              <a:t>efectividad</a:t>
            </a:r>
            <a:r>
              <a:rPr lang="en-US" sz="1600" dirty="0"/>
              <a:t> de la </a:t>
            </a:r>
            <a:r>
              <a:rPr lang="en-US" sz="1600" dirty="0" err="1"/>
              <a:t>campaña</a:t>
            </a:r>
            <a:r>
              <a:rPr lang="en-US" sz="1600" dirty="0"/>
              <a:t>.. </a:t>
            </a:r>
          </a:p>
          <a:p>
            <a:pPr algn="just">
              <a:spcAft>
                <a:spcPts val="400"/>
              </a:spcAft>
            </a:pPr>
            <a:r>
              <a:rPr lang="es-ES" sz="1600" dirty="0"/>
              <a:t>Las diferentes redes sociales llegan a públicos diferentes, realizar una investigación sobre la demografía de los usuarios de las plataformas puede ayudar a identificar las actividades de la campaña</a:t>
            </a:r>
            <a:r>
              <a:rPr lang="en-GB" sz="1600" dirty="0"/>
              <a:t>. </a:t>
            </a:r>
            <a:r>
              <a:rPr lang="es-ES" sz="1600" dirty="0"/>
              <a:t>Algunas estrategias</a:t>
            </a:r>
            <a:r>
              <a:rPr lang="en-GB" sz="1600" dirty="0"/>
              <a:t>: </a:t>
            </a:r>
            <a:endParaRPr lang="x-none" sz="1600" dirty="0"/>
          </a:p>
          <a:p>
            <a:pPr lvl="3" algn="just">
              <a:spcAft>
                <a:spcPts val="400"/>
              </a:spcAft>
            </a:pPr>
            <a:r>
              <a:rPr lang="en-US" sz="1600" dirty="0"/>
              <a:t>Select platforms which are both effective and manageable. </a:t>
            </a:r>
          </a:p>
          <a:p>
            <a:pPr lvl="3" algn="just">
              <a:spcAft>
                <a:spcPts val="400"/>
              </a:spcAft>
            </a:pPr>
            <a:r>
              <a:rPr lang="en-US" sz="1600" dirty="0"/>
              <a:t>Post only relevant content from credible, reliable sources. </a:t>
            </a:r>
            <a:endParaRPr lang="x-none" sz="1600" dirty="0"/>
          </a:p>
          <a:p>
            <a:pPr lvl="3" algn="just">
              <a:spcAft>
                <a:spcPts val="400"/>
              </a:spcAft>
            </a:pPr>
            <a:r>
              <a:rPr lang="en-US" sz="1600" dirty="0"/>
              <a:t>Post regularly so that the audience does not lose interest.</a:t>
            </a:r>
            <a:endParaRPr lang="x-none" sz="1600" dirty="0"/>
          </a:p>
          <a:p>
            <a:pPr lvl="3" algn="just">
              <a:spcAft>
                <a:spcPts val="400"/>
              </a:spcAft>
            </a:pPr>
            <a:r>
              <a:rPr lang="en-US" sz="1600" dirty="0"/>
              <a:t>Check and monitor the content. </a:t>
            </a:r>
          </a:p>
          <a:p>
            <a:pPr lvl="3" algn="just">
              <a:spcAft>
                <a:spcPts val="400"/>
              </a:spcAft>
            </a:pPr>
            <a:r>
              <a:rPr lang="en-US" sz="1600" dirty="0"/>
              <a:t>As the social media audience grows, may need to hire someone to manage these platforms.</a:t>
            </a:r>
            <a:endParaRPr lang="x-none" sz="1600" dirty="0"/>
          </a:p>
          <a:p>
            <a:pPr algn="just"/>
            <a:endParaRPr lang="en-US" sz="16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384492"/>
            <a:ext cx="11258074" cy="407988"/>
          </a:xfrm>
        </p:spPr>
        <p:txBody>
          <a:bodyPr/>
          <a:lstStyle/>
          <a:p>
            <a:r>
              <a:rPr lang="es-ES" sz="3200" dirty="0"/>
              <a:t>2. Llevar a cabo una campaña de sensibilización </a:t>
            </a:r>
            <a:r>
              <a:rPr lang="en-US" sz="3000" dirty="0"/>
              <a:t>- 52</a:t>
            </a:r>
            <a:endParaRPr lang="x-none" sz="3000" dirty="0"/>
          </a:p>
        </p:txBody>
      </p:sp>
    </p:spTree>
    <p:extLst>
      <p:ext uri="{BB962C8B-B14F-4D97-AF65-F5344CB8AC3E}">
        <p14:creationId xmlns:p14="http://schemas.microsoft.com/office/powerpoint/2010/main" val="2005378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6E933-CDE7-47DB-BB29-B32D4D31CDAC}"/>
              </a:ext>
            </a:extLst>
          </p:cNvPr>
          <p:cNvSpPr>
            <a:spLocks noGrp="1"/>
          </p:cNvSpPr>
          <p:nvPr>
            <p:ph sz="quarter" idx="14"/>
          </p:nvPr>
        </p:nvSpPr>
        <p:spPr/>
        <p:txBody>
          <a:bodyPr/>
          <a:lstStyle/>
          <a:p>
            <a:pPr marL="0" lvl="0" indent="0">
              <a:buNone/>
            </a:pPr>
            <a:r>
              <a:rPr lang="en-US" dirty="0" err="1"/>
              <a:t>Ver</a:t>
            </a:r>
            <a:r>
              <a:rPr lang="en-US" dirty="0"/>
              <a:t> </a:t>
            </a:r>
            <a:r>
              <a:rPr lang="en-US" dirty="0" err="1"/>
              <a:t>folleto</a:t>
            </a:r>
            <a:r>
              <a:rPr lang="en-US" dirty="0"/>
              <a:t> 10.</a:t>
            </a:r>
          </a:p>
          <a:p>
            <a:r>
              <a:rPr lang="es-ES" dirty="0"/>
              <a:t>Ejemplos de uso de la defensa electrónica y los medios sociales</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- 53</a:t>
            </a:r>
            <a:endParaRPr lang="x-none" sz="3000" dirty="0"/>
          </a:p>
        </p:txBody>
      </p:sp>
    </p:spTree>
    <p:extLst>
      <p:ext uri="{BB962C8B-B14F-4D97-AF65-F5344CB8AC3E}">
        <p14:creationId xmlns:p14="http://schemas.microsoft.com/office/powerpoint/2010/main" val="1693699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5E1688A-F20F-CC4E-A377-A4E884EC335C}"/>
              </a:ext>
            </a:extLst>
          </p:cNvPr>
          <p:cNvSpPr>
            <a:spLocks noGrp="1"/>
          </p:cNvSpPr>
          <p:nvPr>
            <p:ph type="body" sz="quarter" idx="13"/>
          </p:nvPr>
        </p:nvSpPr>
        <p:spPr/>
        <p:txBody>
          <a:bodyPr/>
          <a:lstStyle/>
          <a:p>
            <a:r>
              <a:rPr lang="en-US" dirty="0"/>
              <a:t> </a:t>
            </a:r>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C7D50CF9-AFF0-4F71-8672-C400CF7F34D5}"/>
              </a:ext>
            </a:extLst>
          </p:cNvPr>
          <p:cNvSpPr>
            <a:spLocks noGrp="1"/>
          </p:cNvSpPr>
          <p:nvPr>
            <p:ph sz="quarter" idx="14"/>
          </p:nvPr>
        </p:nvSpPr>
        <p:spPr/>
        <p:txBody>
          <a:bodyPr>
            <a:normAutofit lnSpcReduction="10000"/>
          </a:bodyPr>
          <a:lstStyle/>
          <a:p>
            <a:pPr marL="0" indent="0" algn="just">
              <a:buNone/>
            </a:pPr>
            <a:r>
              <a:rPr lang="es-ES" b="1" dirty="0"/>
              <a:t>Recurrir a los tribunales </a:t>
            </a:r>
          </a:p>
          <a:p>
            <a:pPr algn="just"/>
            <a:r>
              <a:rPr lang="es-ES" dirty="0"/>
              <a:t>La litigación estratégica es un modo de concienciación</a:t>
            </a:r>
            <a:r>
              <a:rPr lang="en-US" dirty="0"/>
              <a:t>. </a:t>
            </a:r>
          </a:p>
          <a:p>
            <a:pPr algn="just"/>
            <a:r>
              <a:rPr lang="es-ES" dirty="0"/>
              <a:t>A menudo es también una manera de obtener justicia para una persona cuyos derechos han sido vulnerados</a:t>
            </a:r>
            <a:r>
              <a:rPr lang="en-US" dirty="0"/>
              <a:t>. </a:t>
            </a:r>
          </a:p>
          <a:p>
            <a:pPr algn="just"/>
            <a:r>
              <a:rPr lang="es-ES" dirty="0"/>
              <a:t>Hay que contactar con abogados simpatizantes con la causa</a:t>
            </a:r>
            <a:r>
              <a:rPr lang="en-US" dirty="0"/>
              <a:t>. </a:t>
            </a:r>
          </a:p>
          <a:p>
            <a:pPr algn="just"/>
            <a:r>
              <a:rPr lang="es-ES" dirty="0"/>
              <a:t>Elegir el caso para que sea representativo de muchos otros casos similares</a:t>
            </a:r>
            <a:r>
              <a:rPr lang="en-US" dirty="0"/>
              <a:t>. </a:t>
            </a:r>
          </a:p>
          <a:p>
            <a:pPr algn="just"/>
            <a:r>
              <a:rPr lang="es-ES" dirty="0"/>
              <a:t>Una sentencia favorable en un caso influirá en la decisión de los tribunales en casos posteriores</a:t>
            </a:r>
            <a:r>
              <a:rPr lang="en-US" dirty="0"/>
              <a:t>. </a:t>
            </a:r>
          </a:p>
          <a:p>
            <a:pPr algn="just"/>
            <a:r>
              <a:rPr lang="es-ES" dirty="0"/>
              <a:t>Entre las repercusiones favorables pueden figurar concienciar sobre un tema, y asegurarse de que las personas con discapacidad psicosocial, intelectual o cognitiva obtengan justicia.</a:t>
            </a:r>
          </a:p>
          <a:p>
            <a:pPr algn="just"/>
            <a:r>
              <a:rPr lang="es-ES" dirty="0"/>
              <a:t>Hay que plantearse los costes y la experiencia disponible antes de embarcarse en una campaña de este tipo.</a:t>
            </a:r>
            <a:r>
              <a:rPr lang="en-US" dirty="0"/>
              <a:t>.</a:t>
            </a:r>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- 54</a:t>
            </a:r>
            <a:endParaRPr lang="x-none" sz="3000" dirty="0"/>
          </a:p>
        </p:txBody>
      </p:sp>
    </p:spTree>
    <p:extLst>
      <p:ext uri="{BB962C8B-B14F-4D97-AF65-F5344CB8AC3E}">
        <p14:creationId xmlns:p14="http://schemas.microsoft.com/office/powerpoint/2010/main" val="2691380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A8748-D96E-4F72-BD6C-9C7A068C8CE1}"/>
              </a:ext>
            </a:extLst>
          </p:cNvPr>
          <p:cNvSpPr>
            <a:spLocks noGrp="1"/>
          </p:cNvSpPr>
          <p:nvPr>
            <p:ph sz="quarter" idx="14"/>
          </p:nvPr>
        </p:nvSpPr>
        <p:spPr/>
        <p:txBody>
          <a:bodyPr/>
          <a:lstStyle/>
          <a:p>
            <a:pPr marL="0" indent="0">
              <a:buNone/>
            </a:pPr>
            <a:r>
              <a:rPr lang="en-US" dirty="0" err="1"/>
              <a:t>Ver</a:t>
            </a:r>
            <a:r>
              <a:rPr lang="en-US" dirty="0"/>
              <a:t> </a:t>
            </a:r>
            <a:r>
              <a:rPr lang="en-US" dirty="0" err="1"/>
              <a:t>folleto</a:t>
            </a:r>
            <a:r>
              <a:rPr lang="en-US" dirty="0"/>
              <a:t> 11:</a:t>
            </a:r>
          </a:p>
          <a:p>
            <a:r>
              <a:rPr lang="es-ES" dirty="0"/>
              <a:t>Ejemplos de uso de litigación estratégica</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- 55</a:t>
            </a:r>
            <a:endParaRPr lang="x-none" sz="3000" dirty="0"/>
          </a:p>
        </p:txBody>
      </p:sp>
    </p:spTree>
    <p:extLst>
      <p:ext uri="{BB962C8B-B14F-4D97-AF65-F5344CB8AC3E}">
        <p14:creationId xmlns:p14="http://schemas.microsoft.com/office/powerpoint/2010/main" val="618403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E5193EE-6FCE-A045-9229-DC77AB46618A}"/>
              </a:ext>
            </a:extLst>
          </p:cNvPr>
          <p:cNvSpPr>
            <a:spLocks noGrp="1"/>
          </p:cNvSpPr>
          <p:nvPr>
            <p:ph type="body" sz="quarter" idx="13"/>
          </p:nvPr>
        </p:nvSpPr>
        <p:spPr/>
        <p:txBody>
          <a:bodyPr/>
          <a:lstStyle/>
          <a:p>
            <a:r>
              <a:rPr lang="en-US" dirty="0"/>
              <a:t> </a:t>
            </a:r>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B2D98852-12D9-4F1F-8DCB-02AB5EF3385B}"/>
              </a:ext>
            </a:extLst>
          </p:cNvPr>
          <p:cNvSpPr>
            <a:spLocks noGrp="1"/>
          </p:cNvSpPr>
          <p:nvPr>
            <p:ph sz="quarter" idx="14"/>
          </p:nvPr>
        </p:nvSpPr>
        <p:spPr>
          <a:xfrm>
            <a:off x="507195" y="1381760"/>
            <a:ext cx="11174412" cy="4815840"/>
          </a:xfrm>
        </p:spPr>
        <p:txBody>
          <a:bodyPr>
            <a:normAutofit fontScale="85000" lnSpcReduction="20000"/>
          </a:bodyPr>
          <a:lstStyle/>
          <a:p>
            <a:pPr marL="0" indent="0" algn="just">
              <a:buNone/>
            </a:pPr>
            <a:r>
              <a:rPr lang="en-US" b="1" dirty="0" err="1"/>
              <a:t>Uso</a:t>
            </a:r>
            <a:r>
              <a:rPr lang="en-US" b="1" dirty="0"/>
              <a:t> de </a:t>
            </a:r>
            <a:r>
              <a:rPr lang="en-US" b="1" dirty="0" err="1"/>
              <a:t>instrumentos</a:t>
            </a:r>
            <a:r>
              <a:rPr lang="en-US" b="1" dirty="0"/>
              <a:t> </a:t>
            </a:r>
            <a:r>
              <a:rPr lang="en-US" b="1" dirty="0" err="1"/>
              <a:t>internacionales</a:t>
            </a:r>
            <a:r>
              <a:rPr lang="en-US" b="1" dirty="0"/>
              <a:t> de </a:t>
            </a:r>
            <a:r>
              <a:rPr lang="en-US" b="1" dirty="0" err="1"/>
              <a:t>defensa</a:t>
            </a:r>
            <a:r>
              <a:rPr lang="en-US" b="1" dirty="0"/>
              <a:t> de </a:t>
            </a:r>
            <a:r>
              <a:rPr lang="en-US" b="1" dirty="0" err="1"/>
              <a:t>los</a:t>
            </a:r>
            <a:r>
              <a:rPr lang="en-US" b="1" dirty="0"/>
              <a:t> derechos </a:t>
            </a:r>
            <a:r>
              <a:rPr lang="en-US" b="1" dirty="0" err="1"/>
              <a:t>humanos</a:t>
            </a:r>
            <a:r>
              <a:rPr lang="en-US" b="1" dirty="0"/>
              <a:t> - 1</a:t>
            </a:r>
          </a:p>
          <a:p>
            <a:pPr algn="just"/>
            <a:r>
              <a:rPr lang="es-ES" dirty="0"/>
              <a:t>Existen varios estándares, tratados y convenciones internacionales que garantizan el respeto de los derechos de todas las personas</a:t>
            </a:r>
            <a:r>
              <a:rPr lang="en-US" dirty="0"/>
              <a:t>. </a:t>
            </a:r>
          </a:p>
          <a:p>
            <a:pPr algn="just"/>
            <a:r>
              <a:rPr lang="es-ES" dirty="0"/>
              <a:t>Los grupos de sensibilización pueden desempeñar un papel capital en la promoción de los derechos humanos s participando directamente en el sistema de derechos humanos internacional</a:t>
            </a:r>
            <a:r>
              <a:rPr lang="en-US" dirty="0"/>
              <a:t>.  </a:t>
            </a:r>
          </a:p>
          <a:p>
            <a:pPr algn="just"/>
            <a:r>
              <a:rPr lang="es-ES" dirty="0"/>
              <a:t>Cada convención de las Naciones Unidas tiene un organismo propio responsable de supervisar que se implementan los derechos humanos recogidos en las convenciones y los tratados.</a:t>
            </a:r>
            <a:endParaRPr lang="en-US" dirty="0"/>
          </a:p>
          <a:p>
            <a:pPr algn="just"/>
            <a:r>
              <a:rPr lang="es-ES" dirty="0"/>
              <a:t>La Convención sobre los derechos de las personas con discapacidad está supervisada por la Comisión sobre los Derechos de las Personas con Discapacidad</a:t>
            </a:r>
            <a:r>
              <a:rPr lang="en-US" dirty="0"/>
              <a:t>. </a:t>
            </a:r>
          </a:p>
          <a:p>
            <a:pPr algn="just"/>
            <a:r>
              <a:rPr lang="es-ES" dirty="0"/>
              <a:t>Los grupos de sensibilización pueden implicarse en la tarea de esta comisión.</a:t>
            </a:r>
            <a:endParaRPr lang="en-US" dirty="0"/>
          </a:p>
          <a:p>
            <a:pPr algn="just"/>
            <a:r>
              <a:rPr lang="es-ES" dirty="0"/>
              <a:t>Los gobiernos que han ratificado las convenciones y los tratados acuerdan informar sobre los pasos que han seguido para implementar las disposiciones de la convención.</a:t>
            </a:r>
            <a:r>
              <a:rPr lang="en-US" dirty="0"/>
              <a:t> </a:t>
            </a:r>
          </a:p>
          <a:p>
            <a:pPr algn="just"/>
            <a:r>
              <a:rPr lang="es-ES" dirty="0"/>
              <a:t>los grupos de sensibilización también pueden presentar informes </a:t>
            </a:r>
            <a:r>
              <a:rPr lang="en-US" dirty="0"/>
              <a:t>(</a:t>
            </a:r>
            <a:r>
              <a:rPr lang="pt-BR" dirty="0"/>
              <a:t>o «informes paralelos» o «informes sombra»)</a:t>
            </a:r>
            <a:endParaRPr lang="en-US" dirty="0"/>
          </a:p>
          <a:p>
            <a:pPr algn="just"/>
            <a:r>
              <a:rPr lang="es-ES" dirty="0"/>
              <a:t>De acuerdo con los informes presentados, el organismo que supervisa el tratado debatirá la situación de los derechos humanos con el Gobierno y, posteriormente, emitirá sus conclusiones.</a:t>
            </a:r>
            <a:endParaRPr lang="en-US"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- 56</a:t>
            </a:r>
            <a:endParaRPr lang="x-none" sz="3000" dirty="0"/>
          </a:p>
        </p:txBody>
      </p:sp>
    </p:spTree>
    <p:extLst>
      <p:ext uri="{BB962C8B-B14F-4D97-AF65-F5344CB8AC3E}">
        <p14:creationId xmlns:p14="http://schemas.microsoft.com/office/powerpoint/2010/main" val="862067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61685A-FFD9-584C-9E03-D819CBD32B95}"/>
              </a:ext>
            </a:extLst>
          </p:cNvPr>
          <p:cNvSpPr>
            <a:spLocks noGrp="1"/>
          </p:cNvSpPr>
          <p:nvPr>
            <p:ph type="body" sz="quarter" idx="13"/>
          </p:nvPr>
        </p:nvSpPr>
        <p:spPr/>
        <p:txBody>
          <a:bodyPr/>
          <a:lstStyle/>
          <a:p>
            <a:r>
              <a:rPr lang="en-US" dirty="0"/>
              <a:t> </a:t>
            </a:r>
            <a:r>
              <a:rPr lang="es-ES" dirty="0"/>
              <a:t>Determinación de las actividades y del calendario</a:t>
            </a:r>
            <a:endParaRPr lang="en-GB" dirty="0"/>
          </a:p>
        </p:txBody>
      </p:sp>
      <p:sp>
        <p:nvSpPr>
          <p:cNvPr id="3" name="Content Placeholder 2">
            <a:extLst>
              <a:ext uri="{FF2B5EF4-FFF2-40B4-BE49-F238E27FC236}">
                <a16:creationId xmlns:a16="http://schemas.microsoft.com/office/drawing/2014/main" id="{6FEADAB1-1A82-4438-99ED-993D36A8274F}"/>
              </a:ext>
            </a:extLst>
          </p:cNvPr>
          <p:cNvSpPr>
            <a:spLocks noGrp="1"/>
          </p:cNvSpPr>
          <p:nvPr>
            <p:ph sz="quarter" idx="14"/>
          </p:nvPr>
        </p:nvSpPr>
        <p:spPr>
          <a:xfrm>
            <a:off x="507195" y="1422400"/>
            <a:ext cx="11174412" cy="4588788"/>
          </a:xfrm>
        </p:spPr>
        <p:txBody>
          <a:bodyPr>
            <a:normAutofit fontScale="92500" lnSpcReduction="10000"/>
          </a:bodyPr>
          <a:lstStyle/>
          <a:p>
            <a:pPr marL="0" indent="0" algn="just">
              <a:buNone/>
            </a:pPr>
            <a:r>
              <a:rPr lang="en-US" b="1" dirty="0" err="1"/>
              <a:t>Uso</a:t>
            </a:r>
            <a:r>
              <a:rPr lang="en-US" b="1" dirty="0"/>
              <a:t> de </a:t>
            </a:r>
            <a:r>
              <a:rPr lang="en-US" b="1" dirty="0" err="1"/>
              <a:t>instrumentos</a:t>
            </a:r>
            <a:r>
              <a:rPr lang="en-US" b="1" dirty="0"/>
              <a:t> </a:t>
            </a:r>
            <a:r>
              <a:rPr lang="en-US" b="1" dirty="0" err="1"/>
              <a:t>internacionales</a:t>
            </a:r>
            <a:r>
              <a:rPr lang="en-US" b="1" dirty="0"/>
              <a:t> de </a:t>
            </a:r>
            <a:r>
              <a:rPr lang="en-US" b="1" dirty="0" err="1"/>
              <a:t>defensa</a:t>
            </a:r>
            <a:r>
              <a:rPr lang="en-US" b="1" dirty="0"/>
              <a:t> de </a:t>
            </a:r>
            <a:r>
              <a:rPr lang="en-US" b="1" dirty="0" err="1"/>
              <a:t>los</a:t>
            </a:r>
            <a:r>
              <a:rPr lang="en-US" b="1" dirty="0"/>
              <a:t> derechos </a:t>
            </a:r>
            <a:r>
              <a:rPr lang="en-US" b="1" dirty="0" err="1"/>
              <a:t>humanos</a:t>
            </a:r>
            <a:r>
              <a:rPr lang="en-US" b="1" dirty="0"/>
              <a:t> - 2</a:t>
            </a:r>
            <a:endParaRPr lang="en-US" dirty="0"/>
          </a:p>
          <a:p>
            <a:pPr algn="just"/>
            <a:r>
              <a:rPr lang="es-ES" sz="2100" dirty="0"/>
              <a:t>Los informes presentados por los grupos de sensibilización son importantes porque ofrecen la oportunidad de</a:t>
            </a:r>
            <a:r>
              <a:rPr lang="en-US" sz="2100" dirty="0"/>
              <a:t>:</a:t>
            </a:r>
          </a:p>
          <a:p>
            <a:pPr lvl="3" algn="just"/>
            <a:r>
              <a:rPr lang="es-ES" sz="2100" dirty="0"/>
              <a:t>plantear problemas y llevar la defensa del tema a </a:t>
            </a:r>
            <a:r>
              <a:rPr lang="es-ES" sz="2100" dirty="0" err="1"/>
              <a:t>nivrel</a:t>
            </a:r>
            <a:r>
              <a:rPr lang="es-ES" sz="2100" dirty="0"/>
              <a:t> internacional; •</a:t>
            </a:r>
          </a:p>
          <a:p>
            <a:pPr lvl="3" algn="just"/>
            <a:r>
              <a:rPr lang="es-ES" sz="2100" dirty="0"/>
              <a:t>asegurarse de que el organismo de supervisión del tratado genera una imagen completa y precisa de la situación</a:t>
            </a:r>
            <a:r>
              <a:rPr lang="en-US" sz="2100" dirty="0"/>
              <a:t>. </a:t>
            </a:r>
          </a:p>
          <a:p>
            <a:pPr lvl="3" algn="just"/>
            <a:r>
              <a:rPr lang="es-ES" sz="2100" dirty="0"/>
              <a:t>asegurarse de que los gobiernos asumen su responsabilidad</a:t>
            </a:r>
            <a:r>
              <a:rPr lang="en-US" sz="2100" dirty="0"/>
              <a:t>.</a:t>
            </a:r>
          </a:p>
          <a:p>
            <a:pPr lvl="3" algn="just"/>
            <a:r>
              <a:rPr lang="es-ES" sz="2100" dirty="0"/>
              <a:t>trabajar en coalición con otras organizaciones con objetivos e inquietudes similares</a:t>
            </a:r>
            <a:r>
              <a:rPr lang="en-US" sz="2100" dirty="0"/>
              <a:t>.</a:t>
            </a:r>
          </a:p>
          <a:p>
            <a:pPr algn="just"/>
            <a:r>
              <a:rPr lang="es-ES" sz="2100" dirty="0"/>
              <a:t>Los grupos de sensibilización también pueden participar en el Consejo de Derechos Humanos de las Naciones Unidas.</a:t>
            </a:r>
            <a:endParaRPr lang="en-US" sz="2100" dirty="0"/>
          </a:p>
          <a:p>
            <a:pPr algn="just"/>
            <a:r>
              <a:rPr lang="es-ES" sz="2100" dirty="0"/>
              <a:t>El Consejo tiene el llamado examen periódico universal que permite la participación de ONG</a:t>
            </a:r>
            <a:r>
              <a:rPr lang="en-US" sz="2100" dirty="0"/>
              <a:t>.</a:t>
            </a:r>
          </a:p>
          <a:p>
            <a:pPr algn="just"/>
            <a:r>
              <a:rPr lang="es-ES" sz="2100" dirty="0"/>
              <a:t>Hay oportunidades y mecanismos similares en el seno de los sistemas regionales de defensa de los derechos humanos</a:t>
            </a:r>
            <a:endParaRPr lang="x-none" sz="21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- 57</a:t>
            </a:r>
            <a:endParaRPr lang="x-none" sz="3000" dirty="0"/>
          </a:p>
        </p:txBody>
      </p:sp>
    </p:spTree>
    <p:extLst>
      <p:ext uri="{BB962C8B-B14F-4D97-AF65-F5344CB8AC3E}">
        <p14:creationId xmlns:p14="http://schemas.microsoft.com/office/powerpoint/2010/main" val="3155139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BE470-720A-4012-94AC-FFCCD12960BB}"/>
              </a:ext>
            </a:extLst>
          </p:cNvPr>
          <p:cNvSpPr>
            <a:spLocks noGrp="1"/>
          </p:cNvSpPr>
          <p:nvPr>
            <p:ph sz="quarter" idx="14"/>
          </p:nvPr>
        </p:nvSpPr>
        <p:spPr/>
        <p:txBody>
          <a:bodyPr/>
          <a:lstStyle/>
          <a:p>
            <a:pPr marL="0" lvl="0" indent="0">
              <a:buNone/>
            </a:pPr>
            <a:r>
              <a:rPr lang="en-US" dirty="0" err="1"/>
              <a:t>Ver</a:t>
            </a:r>
            <a:r>
              <a:rPr lang="en-US" dirty="0"/>
              <a:t> </a:t>
            </a:r>
            <a:r>
              <a:rPr lang="en-US" dirty="0" err="1"/>
              <a:t>folleto</a:t>
            </a:r>
            <a:r>
              <a:rPr lang="en-US" dirty="0"/>
              <a:t> 12.</a:t>
            </a:r>
          </a:p>
          <a:p>
            <a:pPr lvl="0"/>
            <a:r>
              <a:rPr lang="es-ES" dirty="0"/>
              <a:t>Ejemplos de uso de los mecanismos de los derechos humanos</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- 58</a:t>
            </a:r>
            <a:endParaRPr lang="x-none" sz="3000" dirty="0"/>
          </a:p>
        </p:txBody>
      </p:sp>
    </p:spTree>
    <p:extLst>
      <p:ext uri="{BB962C8B-B14F-4D97-AF65-F5344CB8AC3E}">
        <p14:creationId xmlns:p14="http://schemas.microsoft.com/office/powerpoint/2010/main" val="2937539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9694-41CE-4971-BA03-2CF24A080216}"/>
              </a:ext>
            </a:extLst>
          </p:cNvPr>
          <p:cNvSpPr>
            <a:spLocks noGrp="1"/>
          </p:cNvSpPr>
          <p:nvPr>
            <p:ph type="title"/>
          </p:nvPr>
        </p:nvSpPr>
        <p:spPr/>
        <p:txBody>
          <a:bodyPr/>
          <a:lstStyle/>
          <a:p>
            <a:r>
              <a:rPr lang="en-US" dirty="0"/>
              <a:t>1</a:t>
            </a:r>
            <a:r>
              <a:rPr lang="es-ES" dirty="0"/>
              <a:t>. Introducción</a:t>
            </a:r>
            <a:endParaRPr lang="x-none" dirty="0"/>
          </a:p>
        </p:txBody>
      </p:sp>
    </p:spTree>
    <p:extLst>
      <p:ext uri="{BB962C8B-B14F-4D97-AF65-F5344CB8AC3E}">
        <p14:creationId xmlns:p14="http://schemas.microsoft.com/office/powerpoint/2010/main" val="3792655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69EED5E-CF1B-9644-88F0-5F6E312BE744}"/>
              </a:ext>
            </a:extLst>
          </p:cNvPr>
          <p:cNvSpPr>
            <a:spLocks noGrp="1"/>
          </p:cNvSpPr>
          <p:nvPr>
            <p:ph type="body" sz="quarter" idx="13"/>
          </p:nvPr>
        </p:nvSpPr>
        <p:spPr/>
        <p:txBody>
          <a:bodyPr/>
          <a:lstStyle/>
          <a:p>
            <a:r>
              <a:rPr lang="es-ES" dirty="0"/>
              <a:t>Creación de mensajes clave</a:t>
            </a:r>
            <a:endParaRPr lang="en-GB" dirty="0"/>
          </a:p>
        </p:txBody>
      </p:sp>
      <p:sp>
        <p:nvSpPr>
          <p:cNvPr id="3" name="Content Placeholder 2">
            <a:extLst>
              <a:ext uri="{FF2B5EF4-FFF2-40B4-BE49-F238E27FC236}">
                <a16:creationId xmlns:a16="http://schemas.microsoft.com/office/drawing/2014/main" id="{65840C14-3766-4C8B-A6A2-019991A3899A}"/>
              </a:ext>
            </a:extLst>
          </p:cNvPr>
          <p:cNvSpPr>
            <a:spLocks noGrp="1"/>
          </p:cNvSpPr>
          <p:nvPr>
            <p:ph sz="quarter" idx="14"/>
          </p:nvPr>
        </p:nvSpPr>
        <p:spPr/>
        <p:txBody>
          <a:bodyPr>
            <a:normAutofit/>
          </a:bodyPr>
          <a:lstStyle/>
          <a:p>
            <a:r>
              <a:rPr lang="es-ES" sz="2100" dirty="0"/>
              <a:t>Una vez identificadas las actividades, los fines y los indicadores, es momento de crear los mensajes clave que formarán parte de las actividades de la campaña</a:t>
            </a:r>
            <a:r>
              <a:rPr lang="en-GB" sz="2100" dirty="0"/>
              <a:t>. </a:t>
            </a:r>
          </a:p>
          <a:p>
            <a:r>
              <a:rPr lang="es-ES" sz="2100" dirty="0"/>
              <a:t>Un mensaje de sensibilización debe ser una declaración concisa y convincente sobre el tema sobre el que se quiere concienciar que capte: </a:t>
            </a:r>
          </a:p>
          <a:p>
            <a:pPr lvl="3"/>
            <a:r>
              <a:rPr lang="es-ES" sz="2100" dirty="0"/>
              <a:t>lo que se quiere conseguir; </a:t>
            </a:r>
          </a:p>
          <a:p>
            <a:pPr lvl="3"/>
            <a:r>
              <a:rPr lang="es-ES" sz="2100" dirty="0"/>
              <a:t>por qué se quiere conseguir (incluyendo las consecuencias positivas y negativas de la inacción); </a:t>
            </a:r>
          </a:p>
          <a:p>
            <a:pPr lvl="3"/>
            <a:r>
              <a:rPr lang="es-ES" sz="2100" dirty="0"/>
              <a:t>cómo se propone conseguirlo, y </a:t>
            </a:r>
          </a:p>
          <a:p>
            <a:pPr lvl="3"/>
            <a:r>
              <a:rPr lang="es-ES" sz="2100" dirty="0"/>
              <a:t>qué acciones se quiere que haga el público. </a:t>
            </a:r>
          </a:p>
          <a:p>
            <a:r>
              <a:rPr lang="es-ES" sz="2100" dirty="0"/>
              <a:t>Los mensajes clave pueden ser diferentes para públicos diferentes y se pueden transmitir de diversas maneras</a:t>
            </a:r>
            <a:r>
              <a:rPr lang="en-GB" sz="2100" dirty="0"/>
              <a:t>.</a:t>
            </a:r>
            <a:endParaRPr lang="x-none" sz="21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- 59</a:t>
            </a:r>
            <a:endParaRPr lang="x-none" sz="3000" dirty="0"/>
          </a:p>
        </p:txBody>
      </p:sp>
    </p:spTree>
    <p:extLst>
      <p:ext uri="{BB962C8B-B14F-4D97-AF65-F5344CB8AC3E}">
        <p14:creationId xmlns:p14="http://schemas.microsoft.com/office/powerpoint/2010/main" val="1745229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01084-B525-4A49-BD73-29CFB927213F}"/>
              </a:ext>
            </a:extLst>
          </p:cNvPr>
          <p:cNvSpPr>
            <a:spLocks noGrp="1"/>
          </p:cNvSpPr>
          <p:nvPr>
            <p:ph sz="quarter" idx="14"/>
          </p:nvPr>
        </p:nvSpPr>
        <p:spPr/>
        <p:txBody>
          <a:bodyPr/>
          <a:lstStyle/>
          <a:p>
            <a:pPr marL="0" lvl="0" indent="0">
              <a:buNone/>
            </a:pPr>
            <a:r>
              <a:rPr lang="en-US" dirty="0" err="1"/>
              <a:t>Ver</a:t>
            </a:r>
            <a:r>
              <a:rPr lang="en-US" dirty="0"/>
              <a:t> </a:t>
            </a:r>
            <a:r>
              <a:rPr lang="en-US" dirty="0" err="1"/>
              <a:t>folleto</a:t>
            </a:r>
            <a:r>
              <a:rPr lang="en-US" dirty="0"/>
              <a:t> 13 (1) </a:t>
            </a:r>
            <a:r>
              <a:rPr lang="en-US" dirty="0" err="1"/>
              <a:t>i</a:t>
            </a:r>
            <a:r>
              <a:rPr lang="en-US" dirty="0"/>
              <a:t> (2).</a:t>
            </a:r>
          </a:p>
          <a:p>
            <a:pPr lvl="0"/>
            <a:r>
              <a:rPr lang="es-ES" dirty="0"/>
              <a:t>Ejemplos de mensajes clave</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- 60</a:t>
            </a:r>
            <a:endParaRPr lang="x-none" sz="3000" dirty="0"/>
          </a:p>
        </p:txBody>
      </p:sp>
    </p:spTree>
    <p:extLst>
      <p:ext uri="{BB962C8B-B14F-4D97-AF65-F5344CB8AC3E}">
        <p14:creationId xmlns:p14="http://schemas.microsoft.com/office/powerpoint/2010/main" val="39075593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A724337-8BCD-1B45-9695-FC893A0A1CF8}"/>
              </a:ext>
            </a:extLst>
          </p:cNvPr>
          <p:cNvSpPr>
            <a:spLocks noGrp="1"/>
          </p:cNvSpPr>
          <p:nvPr>
            <p:ph type="body" sz="quarter" idx="13"/>
          </p:nvPr>
        </p:nvSpPr>
        <p:spPr/>
        <p:txBody>
          <a:bodyPr/>
          <a:lstStyle/>
          <a:p>
            <a:r>
              <a:rPr lang="es-ES" dirty="0"/>
              <a:t>Creación de mensajes clave</a:t>
            </a:r>
            <a:endParaRPr lang="en-GB" dirty="0"/>
          </a:p>
        </p:txBody>
      </p:sp>
      <p:sp>
        <p:nvSpPr>
          <p:cNvPr id="3" name="Content Placeholder 2">
            <a:extLst>
              <a:ext uri="{FF2B5EF4-FFF2-40B4-BE49-F238E27FC236}">
                <a16:creationId xmlns:a16="http://schemas.microsoft.com/office/drawing/2014/main" id="{9443B735-1192-4472-97CC-3BCAA9255116}"/>
              </a:ext>
            </a:extLst>
          </p:cNvPr>
          <p:cNvSpPr>
            <a:spLocks noGrp="1"/>
          </p:cNvSpPr>
          <p:nvPr>
            <p:ph sz="quarter" idx="14"/>
          </p:nvPr>
        </p:nvSpPr>
        <p:spPr/>
        <p:txBody>
          <a:bodyPr>
            <a:normAutofit fontScale="85000" lnSpcReduction="20000"/>
          </a:bodyPr>
          <a:lstStyle/>
          <a:p>
            <a:pPr marL="0" lvl="0" indent="0" algn="just">
              <a:buNone/>
            </a:pPr>
            <a:r>
              <a:rPr lang="es-ES" b="1" dirty="0"/>
              <a:t>Historias personales </a:t>
            </a:r>
            <a:endParaRPr lang="en-GB" b="1" dirty="0"/>
          </a:p>
          <a:p>
            <a:pPr lvl="0" algn="just"/>
            <a:r>
              <a:rPr lang="es-ES" dirty="0"/>
              <a:t>Un componente potente de cualquier mensaje puede ser la explicación de historias personales.</a:t>
            </a:r>
            <a:r>
              <a:rPr lang="en-GB" dirty="0"/>
              <a:t> </a:t>
            </a:r>
          </a:p>
          <a:p>
            <a:pPr lvl="0" algn="just"/>
            <a:r>
              <a:rPr lang="es-ES" dirty="0"/>
              <a:t>Pueden ser una manera eficaz de concienciar a la opinión pública sobre los obstáculos que encuentran las personas con discapacidad</a:t>
            </a:r>
            <a:r>
              <a:rPr lang="en-GB" dirty="0"/>
              <a:t>. </a:t>
            </a:r>
          </a:p>
          <a:p>
            <a:pPr lvl="0" algn="just"/>
            <a:r>
              <a:rPr lang="es-ES" dirty="0"/>
              <a:t>Los relatos personales pueden ser una parte influyente de cualquier actividad de la campaña</a:t>
            </a:r>
            <a:r>
              <a:rPr lang="en-GB" dirty="0"/>
              <a:t>. </a:t>
            </a:r>
          </a:p>
          <a:p>
            <a:pPr lvl="0" algn="just"/>
            <a:r>
              <a:rPr lang="es-ES" dirty="0"/>
              <a:t>Se pueden redactar relatos personales y publicarlos en los medios o en sitios web, o también se pueden filmar</a:t>
            </a:r>
            <a:r>
              <a:rPr lang="en-GB" dirty="0"/>
              <a:t>. </a:t>
            </a:r>
          </a:p>
          <a:p>
            <a:pPr lvl="0" algn="just"/>
            <a:r>
              <a:rPr lang="es-ES" dirty="0"/>
              <a:t>Incorporar los relatos a los mensajes clave de las campañas de sensibilización es una forma de captar la atención del público objetivo. </a:t>
            </a:r>
          </a:p>
          <a:p>
            <a:pPr lvl="0" algn="just"/>
            <a:r>
              <a:rPr lang="es-ES" dirty="0"/>
              <a:t>Es </a:t>
            </a:r>
            <a:r>
              <a:rPr lang="es-ES" sz="2400" dirty="0"/>
              <a:t>importante asegurarse de que:</a:t>
            </a:r>
            <a:r>
              <a:rPr lang="en-GB" sz="2400" dirty="0"/>
              <a:t> </a:t>
            </a:r>
            <a:endParaRPr lang="x-none" sz="2400" dirty="0"/>
          </a:p>
          <a:p>
            <a:pPr lvl="3" algn="just"/>
            <a:r>
              <a:rPr lang="es-ES" sz="2100" dirty="0"/>
              <a:t>la persona protagonista del relato ha dado su consentimiento para compartirlo; </a:t>
            </a:r>
          </a:p>
          <a:p>
            <a:pPr lvl="3" algn="just"/>
            <a:r>
              <a:rPr lang="es-ES" sz="2100" dirty="0"/>
              <a:t>se mantiene el anonimato de las personas para que no sean identificables, si procede; </a:t>
            </a:r>
          </a:p>
          <a:p>
            <a:pPr lvl="3" algn="just"/>
            <a:r>
              <a:rPr lang="es-ES" sz="2100" dirty="0"/>
              <a:t>el mensaje o tema central de la historia está claro y es evidente. </a:t>
            </a:r>
            <a:endParaRPr lang="x-none" sz="2100" dirty="0"/>
          </a:p>
        </p:txBody>
      </p:sp>
      <p:sp>
        <p:nvSpPr>
          <p:cNvPr id="7"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- 61</a:t>
            </a:r>
            <a:endParaRPr lang="x-none" sz="3000" dirty="0"/>
          </a:p>
        </p:txBody>
      </p:sp>
    </p:spTree>
    <p:extLst>
      <p:ext uri="{BB962C8B-B14F-4D97-AF65-F5344CB8AC3E}">
        <p14:creationId xmlns:p14="http://schemas.microsoft.com/office/powerpoint/2010/main" val="241993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434F1-710F-45DC-B17E-5BBB12BF6E80}"/>
              </a:ext>
            </a:extLst>
          </p:cNvPr>
          <p:cNvSpPr>
            <a:spLocks noGrp="1"/>
          </p:cNvSpPr>
          <p:nvPr>
            <p:ph sz="quarter" idx="14"/>
          </p:nvPr>
        </p:nvSpPr>
        <p:spPr/>
        <p:txBody>
          <a:bodyPr/>
          <a:lstStyle/>
          <a:p>
            <a:pPr marL="0" lvl="0" indent="0">
              <a:buNone/>
            </a:pPr>
            <a:r>
              <a:rPr lang="en-US" dirty="0" err="1"/>
              <a:t>Ver</a:t>
            </a:r>
            <a:r>
              <a:rPr lang="en-US" dirty="0"/>
              <a:t> </a:t>
            </a:r>
            <a:r>
              <a:rPr lang="en-US" dirty="0" err="1"/>
              <a:t>folleto</a:t>
            </a:r>
            <a:r>
              <a:rPr lang="en-US" dirty="0"/>
              <a:t> 14 (1), (2) </a:t>
            </a:r>
            <a:r>
              <a:rPr lang="en-US" dirty="0" err="1"/>
              <a:t>i</a:t>
            </a:r>
            <a:r>
              <a:rPr lang="en-US" dirty="0"/>
              <a:t> (3).</a:t>
            </a:r>
          </a:p>
          <a:p>
            <a:pPr lvl="0"/>
            <a:r>
              <a:rPr lang="es-ES" dirty="0"/>
              <a:t>Ejemplos de historias personales</a:t>
            </a:r>
            <a:endParaRPr lang="x-none" dirty="0"/>
          </a:p>
        </p:txBody>
      </p:sp>
      <p:sp>
        <p:nvSpPr>
          <p:cNvPr id="5" name="Title 1">
            <a:extLst>
              <a:ext uri="{FF2B5EF4-FFF2-40B4-BE49-F238E27FC236}">
                <a16:creationId xmlns:a16="http://schemas.microsoft.com/office/drawing/2014/main" id="{A3438031-C89B-4F8A-9579-E94AA8E84A12}"/>
              </a:ext>
            </a:extLst>
          </p:cNvPr>
          <p:cNvSpPr>
            <a:spLocks noGrp="1"/>
          </p:cNvSpPr>
          <p:nvPr>
            <p:ph type="title"/>
          </p:nvPr>
        </p:nvSpPr>
        <p:spPr>
          <a:xfrm>
            <a:off x="507206" y="506412"/>
            <a:ext cx="11258074" cy="407988"/>
          </a:xfrm>
        </p:spPr>
        <p:txBody>
          <a:bodyPr/>
          <a:lstStyle/>
          <a:p>
            <a:r>
              <a:rPr lang="es-ES" sz="3200" dirty="0"/>
              <a:t>2. Llevar a cabo una campaña de sensibilización </a:t>
            </a:r>
            <a:r>
              <a:rPr lang="en-US" sz="3000" dirty="0"/>
              <a:t>- 62</a:t>
            </a:r>
            <a:endParaRPr lang="x-none" sz="3000" dirty="0"/>
          </a:p>
        </p:txBody>
      </p:sp>
    </p:spTree>
    <p:extLst>
      <p:ext uri="{BB962C8B-B14F-4D97-AF65-F5344CB8AC3E}">
        <p14:creationId xmlns:p14="http://schemas.microsoft.com/office/powerpoint/2010/main" val="1430694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62BD5E-6EBC-4D10-AFAC-36F3E28A99F9}"/>
              </a:ext>
            </a:extLst>
          </p:cNvPr>
          <p:cNvSpPr>
            <a:spLocks noGrp="1"/>
          </p:cNvSpPr>
          <p:nvPr>
            <p:ph sz="quarter" idx="14"/>
          </p:nvPr>
        </p:nvSpPr>
        <p:spPr>
          <a:xfrm>
            <a:off x="507195" y="1158240"/>
            <a:ext cx="11174412" cy="4754880"/>
          </a:xfrm>
        </p:spPr>
        <p:txBody>
          <a:bodyPr>
            <a:noAutofit/>
          </a:bodyPr>
          <a:lstStyle/>
          <a:p>
            <a:pPr algn="just"/>
            <a:r>
              <a:rPr lang="es-ES" sz="2100" dirty="0"/>
              <a:t>Una vez presentada y desarrollada cada actividad, es necesario calcular sus costes para asegurarse de contar con suficiente financiación para cubrir su implementación.</a:t>
            </a:r>
            <a:r>
              <a:rPr lang="en-US" sz="2100" dirty="0"/>
              <a:t>. </a:t>
            </a:r>
          </a:p>
          <a:p>
            <a:pPr algn="just"/>
            <a:r>
              <a:rPr lang="es-ES" sz="2100" dirty="0"/>
              <a:t>Determinar los recursos para llevar a cabo las actividades programadas </a:t>
            </a:r>
            <a:r>
              <a:rPr lang="en-US" sz="2100" dirty="0"/>
              <a:t>:</a:t>
            </a:r>
          </a:p>
          <a:p>
            <a:pPr lvl="3" algn="just">
              <a:spcAft>
                <a:spcPts val="500"/>
              </a:spcAft>
            </a:pPr>
            <a:r>
              <a:rPr lang="es-ES" sz="2100" dirty="0"/>
              <a:t>los costes de las actividades</a:t>
            </a:r>
            <a:r>
              <a:rPr lang="en-US" sz="2100" dirty="0"/>
              <a:t>;</a:t>
            </a:r>
          </a:p>
          <a:p>
            <a:pPr lvl="3" algn="just">
              <a:spcAft>
                <a:spcPts val="500"/>
              </a:spcAft>
            </a:pPr>
            <a:r>
              <a:rPr lang="es-ES" sz="2100" dirty="0"/>
              <a:t>los costes administrativos</a:t>
            </a:r>
            <a:r>
              <a:rPr lang="en-US" sz="2100" dirty="0"/>
              <a:t>;</a:t>
            </a:r>
          </a:p>
          <a:p>
            <a:pPr lvl="3" algn="just">
              <a:spcAft>
                <a:spcPts val="500"/>
              </a:spcAft>
            </a:pPr>
            <a:r>
              <a:rPr lang="es-ES" sz="2100" dirty="0"/>
              <a:t>los gastos de viajes</a:t>
            </a:r>
            <a:r>
              <a:rPr lang="en-US" sz="2100" dirty="0"/>
              <a:t>;</a:t>
            </a:r>
          </a:p>
          <a:p>
            <a:pPr lvl="3" algn="just">
              <a:spcAft>
                <a:spcPts val="500"/>
              </a:spcAft>
            </a:pPr>
            <a:r>
              <a:rPr lang="es-ES" sz="2100" dirty="0"/>
              <a:t>espacio físico; </a:t>
            </a:r>
          </a:p>
          <a:p>
            <a:pPr lvl="3" algn="just">
              <a:spcAft>
                <a:spcPts val="500"/>
              </a:spcAft>
            </a:pPr>
            <a:r>
              <a:rPr lang="es-ES" sz="2100" dirty="0"/>
              <a:t>gastos de difusión</a:t>
            </a:r>
            <a:r>
              <a:rPr lang="en-US" sz="2100" dirty="0"/>
              <a:t>;</a:t>
            </a:r>
          </a:p>
          <a:p>
            <a:pPr lvl="3" algn="just">
              <a:spcAft>
                <a:spcPts val="500"/>
              </a:spcAft>
            </a:pPr>
            <a:r>
              <a:rPr lang="es-ES" sz="2100" dirty="0"/>
              <a:t>refrigerios; </a:t>
            </a:r>
          </a:p>
          <a:p>
            <a:pPr lvl="3" algn="just">
              <a:spcAft>
                <a:spcPts val="500"/>
              </a:spcAft>
            </a:pPr>
            <a:r>
              <a:rPr lang="es-ES" sz="2100" dirty="0"/>
              <a:t>gastos de subsistencia</a:t>
            </a:r>
            <a:endParaRPr lang="en-US" sz="2100" dirty="0"/>
          </a:p>
          <a:p>
            <a:pPr algn="just"/>
            <a:r>
              <a:rPr lang="es-ES" sz="2100" dirty="0"/>
              <a:t>A continuación, se debe sumar el coste de cada recurso y/o actividad para obtener el coste total de la campaña.</a:t>
            </a:r>
            <a:endParaRPr lang="en-US" sz="2100" dirty="0"/>
          </a:p>
        </p:txBody>
      </p:sp>
      <p:sp>
        <p:nvSpPr>
          <p:cNvPr id="2" name="Title 1">
            <a:extLst>
              <a:ext uri="{FF2B5EF4-FFF2-40B4-BE49-F238E27FC236}">
                <a16:creationId xmlns:a16="http://schemas.microsoft.com/office/drawing/2014/main" id="{39E72AAC-A3C3-48F7-8511-1107D6A74C2A}"/>
              </a:ext>
            </a:extLst>
          </p:cNvPr>
          <p:cNvSpPr>
            <a:spLocks noGrp="1"/>
          </p:cNvSpPr>
          <p:nvPr>
            <p:ph type="title"/>
          </p:nvPr>
        </p:nvSpPr>
        <p:spPr/>
        <p:txBody>
          <a:bodyPr/>
          <a:lstStyle/>
          <a:p>
            <a:pPr lvl="0"/>
            <a:r>
              <a:rPr lang="en-GB" dirty="0"/>
              <a:t>3. </a:t>
            </a:r>
            <a:r>
              <a:rPr lang="es-ES" dirty="0"/>
              <a:t>Identificar recursos y financiación - 1</a:t>
            </a:r>
            <a:endParaRPr lang="x-none" dirty="0"/>
          </a:p>
        </p:txBody>
      </p:sp>
    </p:spTree>
    <p:extLst>
      <p:ext uri="{BB962C8B-B14F-4D97-AF65-F5344CB8AC3E}">
        <p14:creationId xmlns:p14="http://schemas.microsoft.com/office/powerpoint/2010/main" val="3623109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6BC5E-7753-49DB-A12B-CDC8188F0AC6}"/>
              </a:ext>
            </a:extLst>
          </p:cNvPr>
          <p:cNvSpPr>
            <a:spLocks noGrp="1"/>
          </p:cNvSpPr>
          <p:nvPr>
            <p:ph sz="quarter" idx="14"/>
          </p:nvPr>
        </p:nvSpPr>
        <p:spPr>
          <a:xfrm>
            <a:off x="507195" y="1199903"/>
            <a:ext cx="11174412" cy="4500000"/>
          </a:xfrm>
        </p:spPr>
        <p:txBody>
          <a:bodyPr>
            <a:normAutofit/>
          </a:bodyPr>
          <a:lstStyle/>
          <a:p>
            <a:pPr algn="just"/>
            <a:r>
              <a:rPr lang="es-ES" sz="2100" dirty="0"/>
              <a:t>Tener en cuenta de qué financiación se dispone ya y cuáles son las opciones realistas para obtener recursos económicos adicionales.</a:t>
            </a:r>
            <a:endParaRPr lang="en-US" sz="2100" dirty="0"/>
          </a:p>
          <a:p>
            <a:pPr algn="just"/>
            <a:r>
              <a:rPr lang="es-ES" sz="2100" dirty="0"/>
              <a:t>Algunos ejemplos de financiación potencial son: </a:t>
            </a:r>
          </a:p>
          <a:p>
            <a:pPr lvl="3" algn="just"/>
            <a:r>
              <a:rPr lang="es-ES" sz="2100" dirty="0"/>
              <a:t>Organismos donantes y organizaciones benéficas (por ejemplo, que den becas) </a:t>
            </a:r>
          </a:p>
          <a:p>
            <a:pPr lvl="3" algn="just"/>
            <a:r>
              <a:rPr lang="es-ES" sz="2100" dirty="0"/>
              <a:t>ONG y servicios de salud locales (por ejemplo, que cedan espacio de oficinas o salas de reunión de manera gratuita) </a:t>
            </a:r>
          </a:p>
          <a:p>
            <a:pPr lvl="3" algn="just"/>
            <a:r>
              <a:rPr lang="es-ES" sz="2100" dirty="0"/>
              <a:t>Empresas locales</a:t>
            </a:r>
            <a:r>
              <a:rPr lang="en-US" sz="2100" dirty="0"/>
              <a:t>.</a:t>
            </a:r>
          </a:p>
          <a:p>
            <a:pPr algn="just"/>
            <a:r>
              <a:rPr lang="es-ES" sz="2100" dirty="0"/>
              <a:t>Si la financiación no es suficiente, puede ser necesario pensar en nuevas actividades más asequibles o, al menos, priorizar las actividades</a:t>
            </a:r>
            <a:r>
              <a:rPr lang="en-US" sz="2100" dirty="0"/>
              <a:t>. </a:t>
            </a:r>
          </a:p>
          <a:p>
            <a:pPr algn="just"/>
            <a:r>
              <a:rPr lang="es-ES" sz="2100" dirty="0"/>
              <a:t>En algunos países, registrarse como ONG puede ser un requisito previo para recibir financiación.</a:t>
            </a:r>
            <a:r>
              <a:rPr lang="en-US" sz="2100" dirty="0"/>
              <a:t>. </a:t>
            </a:r>
          </a:p>
        </p:txBody>
      </p:sp>
      <p:sp>
        <p:nvSpPr>
          <p:cNvPr id="2" name="Title 1">
            <a:extLst>
              <a:ext uri="{FF2B5EF4-FFF2-40B4-BE49-F238E27FC236}">
                <a16:creationId xmlns:a16="http://schemas.microsoft.com/office/drawing/2014/main" id="{18839A41-1A0F-4495-8230-5F48F419B158}"/>
              </a:ext>
            </a:extLst>
          </p:cNvPr>
          <p:cNvSpPr>
            <a:spLocks noGrp="1"/>
          </p:cNvSpPr>
          <p:nvPr>
            <p:ph type="title"/>
          </p:nvPr>
        </p:nvSpPr>
        <p:spPr/>
        <p:txBody>
          <a:bodyPr/>
          <a:lstStyle/>
          <a:p>
            <a:r>
              <a:rPr lang="en-GB" dirty="0"/>
              <a:t>3. </a:t>
            </a:r>
            <a:r>
              <a:rPr lang="es-ES" dirty="0"/>
              <a:t>Identificar recursos y financiación - 2</a:t>
            </a:r>
            <a:endParaRPr lang="x-none" dirty="0"/>
          </a:p>
        </p:txBody>
      </p:sp>
    </p:spTree>
    <p:extLst>
      <p:ext uri="{BB962C8B-B14F-4D97-AF65-F5344CB8AC3E}">
        <p14:creationId xmlns:p14="http://schemas.microsoft.com/office/powerpoint/2010/main" val="2332262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74C8D0-E3AB-4B86-BE62-EA4D8BA6BE63}"/>
              </a:ext>
            </a:extLst>
          </p:cNvPr>
          <p:cNvSpPr>
            <a:spLocks noGrp="1"/>
          </p:cNvSpPr>
          <p:nvPr>
            <p:ph sz="quarter" idx="14"/>
          </p:nvPr>
        </p:nvSpPr>
        <p:spPr>
          <a:xfrm>
            <a:off x="507195" y="1303506"/>
            <a:ext cx="11174412" cy="4707682"/>
          </a:xfrm>
        </p:spPr>
        <p:txBody>
          <a:bodyPr>
            <a:normAutofit/>
          </a:bodyPr>
          <a:lstStyle/>
          <a:p>
            <a:pPr algn="just"/>
            <a:r>
              <a:rPr lang="es-ES" dirty="0"/>
              <a:t>Es importante revisar todos los pasos previos antes de pasar a la acción con la campaña</a:t>
            </a:r>
            <a:r>
              <a:rPr lang="en-US" dirty="0"/>
              <a:t>. </a:t>
            </a:r>
          </a:p>
          <a:p>
            <a:pPr algn="just"/>
            <a:r>
              <a:rPr lang="es-ES" dirty="0"/>
              <a:t>Hay que tener en cuenta que pueden producirse circunstancias inesperadas lo que puede obligar a revisar nuevamente toda su planificación</a:t>
            </a:r>
            <a:r>
              <a:rPr lang="en-US" dirty="0"/>
              <a:t>. </a:t>
            </a:r>
          </a:p>
          <a:p>
            <a:pPr algn="just"/>
            <a:r>
              <a:rPr lang="es-ES" dirty="0"/>
              <a:t>Será necesaria una revisión exhaustiva de todos los elementos de la campaña </a:t>
            </a:r>
            <a:r>
              <a:rPr lang="en-US" dirty="0"/>
              <a:t>:</a:t>
            </a:r>
          </a:p>
          <a:p>
            <a:pPr lvl="3" algn="just"/>
            <a:r>
              <a:rPr lang="es-ES" sz="2200" dirty="0"/>
              <a:t>¿Hay suficiente financiación para llevar a cabo las actividades de la campaña? </a:t>
            </a:r>
          </a:p>
          <a:p>
            <a:pPr lvl="3" algn="just"/>
            <a:r>
              <a:rPr lang="es-ES" sz="2200" dirty="0"/>
              <a:t>¿Los objetivos son realistas? ¿Son oportunos? </a:t>
            </a:r>
          </a:p>
          <a:p>
            <a:pPr lvl="3" algn="just"/>
            <a:r>
              <a:rPr lang="es-ES" sz="2200" dirty="0"/>
              <a:t>¿La campaña cuenta con suficiente financiación para llevarla a cabo? </a:t>
            </a:r>
          </a:p>
          <a:p>
            <a:pPr lvl="3" algn="just"/>
            <a:r>
              <a:rPr lang="es-ES" sz="2200" dirty="0"/>
              <a:t>¿Se han establecido asociaciones y alianzas sólidas? </a:t>
            </a:r>
          </a:p>
          <a:p>
            <a:pPr lvl="3" algn="just"/>
            <a:r>
              <a:rPr lang="es-ES" sz="2200" dirty="0"/>
              <a:t>¿Las actividades de la campaña están directamente vinculadas con su misión y sus objetivos?</a:t>
            </a:r>
            <a:endParaRPr lang="en-US" sz="2200" dirty="0"/>
          </a:p>
        </p:txBody>
      </p:sp>
      <p:sp>
        <p:nvSpPr>
          <p:cNvPr id="2"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P</a:t>
            </a:r>
            <a:r>
              <a:rPr lang="es-ES" sz="2800" dirty="0"/>
              <a:t>asar a la acción: implementación, supervisión y evaluación - 1</a:t>
            </a:r>
            <a:endParaRPr lang="x-none" sz="2800" dirty="0"/>
          </a:p>
        </p:txBody>
      </p:sp>
    </p:spTree>
    <p:extLst>
      <p:ext uri="{BB962C8B-B14F-4D97-AF65-F5344CB8AC3E}">
        <p14:creationId xmlns:p14="http://schemas.microsoft.com/office/powerpoint/2010/main" val="13156858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5620E-66A3-46E7-8739-14DCA40EEF53}"/>
              </a:ext>
            </a:extLst>
          </p:cNvPr>
          <p:cNvSpPr>
            <a:spLocks noGrp="1"/>
          </p:cNvSpPr>
          <p:nvPr>
            <p:ph sz="quarter" idx="14"/>
          </p:nvPr>
        </p:nvSpPr>
        <p:spPr>
          <a:xfrm>
            <a:off x="507195" y="1422400"/>
            <a:ext cx="11174412" cy="4588788"/>
          </a:xfrm>
        </p:spPr>
        <p:txBody>
          <a:bodyPr/>
          <a:lstStyle/>
          <a:p>
            <a:pPr algn="just"/>
            <a:r>
              <a:rPr lang="es-ES" dirty="0"/>
              <a:t>Se pueden producir cambios que incluyan recortar las actividades o centrarse solo en una actividad inicialmente</a:t>
            </a:r>
            <a:r>
              <a:rPr lang="en-US" dirty="0"/>
              <a:t>. </a:t>
            </a:r>
          </a:p>
          <a:p>
            <a:pPr lvl="3" algn="just"/>
            <a:r>
              <a:rPr lang="es-ES" sz="2200" dirty="0"/>
              <a:t>un grupo de sensibilización puede haber diseñado una campaña general a través de internet, pero luego descubrir que no tienen suficientes voluntarios para supervisar y actualizar regularmente todas las plataformas y redes sociales que han elegido</a:t>
            </a:r>
            <a:r>
              <a:rPr lang="en-US" sz="2200" dirty="0"/>
              <a:t>. </a:t>
            </a:r>
          </a:p>
          <a:p>
            <a:pPr lvl="3" algn="just"/>
            <a:r>
              <a:rPr lang="es-ES" sz="2200" dirty="0"/>
              <a:t>un grupo de sensibilización puede haber decidido visitar a funcionarios gubernamentales senior y después saber que no tienen suficiente financiación para cubrir los gastos de viajes</a:t>
            </a:r>
            <a:r>
              <a:rPr lang="en-US" sz="2200" dirty="0"/>
              <a:t>. </a:t>
            </a:r>
          </a:p>
          <a:p>
            <a:pPr algn="just"/>
            <a:r>
              <a:rPr lang="es-ES" dirty="0"/>
              <a:t>Incluso con mucha motivación, una buena planificación y organización, el éxito no está garantizado.</a:t>
            </a:r>
            <a:r>
              <a:rPr lang="en-US" dirty="0"/>
              <a:t>. </a:t>
            </a:r>
          </a:p>
        </p:txBody>
      </p:sp>
      <p:sp>
        <p:nvSpPr>
          <p:cNvPr id="8"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a:t>
            </a:r>
            <a:r>
              <a:rPr lang="es-ES" sz="2800" dirty="0"/>
              <a:t>Pasar a la acción: implementación, supervisión y evaluación - 2</a:t>
            </a:r>
            <a:endParaRPr lang="x-none" sz="2800" dirty="0"/>
          </a:p>
        </p:txBody>
      </p:sp>
    </p:spTree>
    <p:extLst>
      <p:ext uri="{BB962C8B-B14F-4D97-AF65-F5344CB8AC3E}">
        <p14:creationId xmlns:p14="http://schemas.microsoft.com/office/powerpoint/2010/main" val="37085187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888DD-3317-4041-9972-4C8F8CD39152}"/>
              </a:ext>
            </a:extLst>
          </p:cNvPr>
          <p:cNvSpPr>
            <a:spLocks noGrp="1"/>
          </p:cNvSpPr>
          <p:nvPr>
            <p:ph sz="quarter" idx="14"/>
          </p:nvPr>
        </p:nvSpPr>
        <p:spPr>
          <a:xfrm>
            <a:off x="507195" y="1206230"/>
            <a:ext cx="11174412" cy="4804958"/>
          </a:xfrm>
        </p:spPr>
        <p:txBody>
          <a:bodyPr>
            <a:normAutofit/>
          </a:bodyPr>
          <a:lstStyle/>
          <a:p>
            <a:pPr marL="0" indent="0">
              <a:buNone/>
            </a:pPr>
            <a:r>
              <a:rPr lang="es-ES" b="1" dirty="0"/>
              <a:t>Ejemplos de problemas que pueden aparecer en el momento de la implementación:</a:t>
            </a:r>
            <a:r>
              <a:rPr lang="en-US" b="1" dirty="0"/>
              <a:t> </a:t>
            </a:r>
          </a:p>
          <a:p>
            <a:r>
              <a:rPr lang="es-ES" b="1" dirty="0"/>
              <a:t>Resistencia:</a:t>
            </a:r>
            <a:r>
              <a:rPr lang="es-ES" dirty="0"/>
              <a:t> Los grupos de sensibilización pueden encontrar resistencia de los legisladores, profesionales y otras personas</a:t>
            </a:r>
            <a:r>
              <a:rPr lang="en-US" dirty="0"/>
              <a:t>. </a:t>
            </a:r>
          </a:p>
          <a:p>
            <a:r>
              <a:rPr lang="es-ES" b="1" dirty="0"/>
              <a:t>Falta de apoyo: </a:t>
            </a:r>
            <a:r>
              <a:rPr lang="es-ES" dirty="0"/>
              <a:t>Algunas campañas de sensibilización no son efectivas porque no cuentan con suficiente apoyo de las partes implicadas</a:t>
            </a:r>
            <a:r>
              <a:rPr lang="en-US" dirty="0"/>
              <a:t>. </a:t>
            </a:r>
          </a:p>
          <a:p>
            <a:r>
              <a:rPr lang="es-ES" b="1" dirty="0"/>
              <a:t>Resistencia al cambio: </a:t>
            </a:r>
            <a:r>
              <a:rPr lang="es-ES" dirty="0"/>
              <a:t>Muchas personas tienen dificultades para aceptar los cambios</a:t>
            </a:r>
            <a:r>
              <a:rPr lang="en-US" dirty="0"/>
              <a:t>. </a:t>
            </a:r>
          </a:p>
          <a:p>
            <a:r>
              <a:rPr lang="es-ES" b="1" dirty="0"/>
              <a:t>Discriminación:</a:t>
            </a:r>
            <a:r>
              <a:rPr lang="es-ES" dirty="0"/>
              <a:t> Sigue habiendo mucha discriminación en la comunidad hacia las personas con discapacidad</a:t>
            </a:r>
            <a:r>
              <a:rPr lang="en-US" dirty="0"/>
              <a:t>. </a:t>
            </a:r>
          </a:p>
          <a:p>
            <a:r>
              <a:rPr lang="es-ES" b="1" dirty="0"/>
              <a:t>Apoyo político: </a:t>
            </a:r>
            <a:r>
              <a:rPr lang="es-ES" dirty="0"/>
              <a:t>Una buena causa puede verse mermada por la falta de voluntad política.</a:t>
            </a:r>
            <a:r>
              <a:rPr lang="en-US" dirty="0"/>
              <a:t> </a:t>
            </a:r>
          </a:p>
          <a:p>
            <a:r>
              <a:rPr lang="es-ES" b="1" dirty="0"/>
              <a:t>Continuidad:</a:t>
            </a:r>
            <a:r>
              <a:rPr lang="es-ES" dirty="0"/>
              <a:t> La sensibilización requiere esfuerzos y motivación a largo plazo</a:t>
            </a:r>
            <a:r>
              <a:rPr lang="en-US" dirty="0"/>
              <a:t>. </a:t>
            </a:r>
          </a:p>
        </p:txBody>
      </p:sp>
      <p:sp>
        <p:nvSpPr>
          <p:cNvPr id="5"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P</a:t>
            </a:r>
            <a:r>
              <a:rPr lang="es-ES" sz="2800" dirty="0"/>
              <a:t>asar a la acción: implementación, supervisión y evaluación - 3</a:t>
            </a:r>
            <a:endParaRPr lang="x-none" sz="2800" dirty="0"/>
          </a:p>
        </p:txBody>
      </p:sp>
    </p:spTree>
    <p:extLst>
      <p:ext uri="{BB962C8B-B14F-4D97-AF65-F5344CB8AC3E}">
        <p14:creationId xmlns:p14="http://schemas.microsoft.com/office/powerpoint/2010/main" val="3282841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07195" y="1341120"/>
            <a:ext cx="11174412" cy="3820160"/>
          </a:xfrm>
          <a:solidFill>
            <a:srgbClr val="D2EFFC"/>
          </a:solidFill>
        </p:spPr>
        <p:txBody>
          <a:bodyPr/>
          <a:lstStyle/>
          <a:p>
            <a:pPr marL="0" indent="0" algn="just">
              <a:buNone/>
            </a:pPr>
            <a:r>
              <a:rPr lang="es-ES" sz="2400" b="1" dirty="0"/>
              <a:t>Situación hipotética: Problemas relacionados con la autodefensa en Camboya, Myanmar y Tailandia</a:t>
            </a:r>
            <a:endParaRPr lang="en-US" dirty="0"/>
          </a:p>
          <a:p>
            <a:pPr algn="just"/>
            <a:r>
              <a:rPr lang="es-ES" dirty="0"/>
              <a:t>Poner en marcha un proceso de sensibilización puede suponer todo un reto. </a:t>
            </a:r>
          </a:p>
          <a:p>
            <a:pPr algn="just"/>
            <a:r>
              <a:rPr lang="es-ES" dirty="0"/>
              <a:t>En cada país, los movimientos de sensibilización afrontan obstáculos únicos. </a:t>
            </a:r>
          </a:p>
          <a:p>
            <a:pPr algn="just"/>
            <a:r>
              <a:rPr lang="es-ES" dirty="0"/>
              <a:t>Sin embargo, es posible identificar desafíos comunes. Por ejemplo, los grupos de autodefensa de Camboya, Myanmar y Tailandia participaron en un taller en 2010 y pusieron en común los problemas que afrontaban. </a:t>
            </a:r>
          </a:p>
          <a:p>
            <a:pPr algn="just"/>
            <a:r>
              <a:rPr lang="es-ES" dirty="0"/>
              <a:t>Entre estos problemas figuraban un apoyo técnico y financiero limitado, técnicas limitadas para proyectos de marketing y la limitación a la propiedad, entre otros. </a:t>
            </a:r>
            <a:endParaRPr lang="en-US" dirty="0"/>
          </a:p>
        </p:txBody>
      </p:sp>
      <p:sp>
        <p:nvSpPr>
          <p:cNvPr id="6"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P</a:t>
            </a:r>
            <a:r>
              <a:rPr lang="es-ES" sz="2800" dirty="0"/>
              <a:t>asar a la acción: implementación, supervisión y evaluación - 4</a:t>
            </a:r>
            <a:endParaRPr lang="x-none" sz="2800" dirty="0"/>
          </a:p>
        </p:txBody>
      </p:sp>
    </p:spTree>
    <p:extLst>
      <p:ext uri="{BB962C8B-B14F-4D97-AF65-F5344CB8AC3E}">
        <p14:creationId xmlns:p14="http://schemas.microsoft.com/office/powerpoint/2010/main" val="123376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23307-D4E4-47E2-A594-291F5C60BCC4}"/>
              </a:ext>
            </a:extLst>
          </p:cNvPr>
          <p:cNvSpPr>
            <a:spLocks noGrp="1"/>
          </p:cNvSpPr>
          <p:nvPr>
            <p:ph sz="quarter" idx="14"/>
          </p:nvPr>
        </p:nvSpPr>
        <p:spPr>
          <a:xfrm>
            <a:off x="507195" y="1158240"/>
            <a:ext cx="11174412" cy="4734560"/>
          </a:xfrm>
        </p:spPr>
        <p:txBody>
          <a:bodyPr>
            <a:noAutofit/>
          </a:bodyPr>
          <a:lstStyle/>
          <a:p>
            <a:pPr marL="0" indent="0" algn="just">
              <a:buNone/>
            </a:pPr>
            <a:r>
              <a:rPr lang="es-ES" sz="2100" dirty="0"/>
              <a:t>En todo el mundo, personas con discapacidad psicosocial, intelectual o cognitiva sufren toda una serie de vulneraciones de sus derechos humanos</a:t>
            </a:r>
            <a:r>
              <a:rPr lang="en-GB" sz="2100" dirty="0"/>
              <a:t>.</a:t>
            </a:r>
          </a:p>
          <a:p>
            <a:pPr algn="just"/>
            <a:r>
              <a:rPr lang="es-ES" sz="2100" dirty="0"/>
              <a:t>Se ven sometidas a elevados niveles de discriminación debido a ideas falsas y prejuicios generalizados</a:t>
            </a:r>
            <a:r>
              <a:rPr lang="en-US" sz="2100" dirty="0"/>
              <a:t>. </a:t>
            </a:r>
          </a:p>
          <a:p>
            <a:pPr algn="just"/>
            <a:r>
              <a:rPr lang="es-ES" sz="2100" dirty="0"/>
              <a:t>Sufren elevados niveles de maltrato físico y emocional, y de violencia y abusos sexuales</a:t>
            </a:r>
            <a:r>
              <a:rPr lang="en-US" sz="2100" dirty="0"/>
              <a:t>. </a:t>
            </a:r>
          </a:p>
          <a:p>
            <a:pPr algn="just"/>
            <a:r>
              <a:rPr lang="es-ES" sz="2100" dirty="0"/>
              <a:t>Se las priva del derecho a ejercer su capacidad jurídica y tomar decisiones sobre su propia vida</a:t>
            </a:r>
            <a:r>
              <a:rPr lang="en-US" sz="2100" dirty="0"/>
              <a:t>. </a:t>
            </a:r>
          </a:p>
          <a:p>
            <a:pPr algn="just"/>
            <a:r>
              <a:rPr lang="es-ES" sz="2100" dirty="0"/>
              <a:t>A menudo encuentran restricciones en el ejercicio de sus derechos políticos y civiles</a:t>
            </a:r>
            <a:r>
              <a:rPr lang="en-US" sz="2100" dirty="0"/>
              <a:t>. </a:t>
            </a:r>
          </a:p>
          <a:p>
            <a:pPr algn="just"/>
            <a:r>
              <a:rPr lang="es-ES" sz="2100" dirty="0"/>
              <a:t>A menudo se les impide participar plenamente en sus </a:t>
            </a:r>
            <a:r>
              <a:rPr lang="es-ES" sz="2100" dirty="0" err="1"/>
              <a:t>comunidade</a:t>
            </a:r>
            <a:r>
              <a:rPr lang="en-US" sz="2100" dirty="0"/>
              <a:t>s.</a:t>
            </a:r>
          </a:p>
          <a:p>
            <a:pPr algn="just"/>
            <a:r>
              <a:rPr lang="es-ES" sz="2100" dirty="0"/>
              <a:t>Se les deniega el acceso a una atención social y sanitaria esencial o reciben una asistencia y unos servicios de peor calidad</a:t>
            </a:r>
            <a:r>
              <a:rPr lang="en-US" sz="2100" dirty="0"/>
              <a:t>.</a:t>
            </a:r>
          </a:p>
          <a:p>
            <a:pPr algn="just"/>
            <a:r>
              <a:rPr lang="es-ES" sz="2100" dirty="0"/>
              <a:t>Se enfrentan a importantes barreras sociales y estructurales para asistir a la escuela y encontrar trabajo</a:t>
            </a:r>
            <a:r>
              <a:rPr lang="en-US" sz="2100" dirty="0"/>
              <a:t>.</a:t>
            </a:r>
            <a:endParaRPr lang="x-none" sz="2100" dirty="0"/>
          </a:p>
        </p:txBody>
      </p:sp>
      <p:sp>
        <p:nvSpPr>
          <p:cNvPr id="2" name="Title 1">
            <a:extLst>
              <a:ext uri="{FF2B5EF4-FFF2-40B4-BE49-F238E27FC236}">
                <a16:creationId xmlns:a16="http://schemas.microsoft.com/office/drawing/2014/main" id="{F160E83A-B5F7-4441-A9D6-F5C6F020A884}"/>
              </a:ext>
            </a:extLst>
          </p:cNvPr>
          <p:cNvSpPr>
            <a:spLocks noGrp="1"/>
          </p:cNvSpPr>
          <p:nvPr>
            <p:ph type="title"/>
          </p:nvPr>
        </p:nvSpPr>
        <p:spPr/>
        <p:txBody>
          <a:bodyPr/>
          <a:lstStyle/>
          <a:p>
            <a:r>
              <a:rPr lang="es-ES" dirty="0"/>
              <a:t>1. Introducción - 1</a:t>
            </a:r>
            <a:endParaRPr lang="x-none" dirty="0"/>
          </a:p>
        </p:txBody>
      </p:sp>
    </p:spTree>
    <p:extLst>
      <p:ext uri="{BB962C8B-B14F-4D97-AF65-F5344CB8AC3E}">
        <p14:creationId xmlns:p14="http://schemas.microsoft.com/office/powerpoint/2010/main" val="3605392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65EFA0C-CFDE-1C4B-A0FC-C2A743FD174C}"/>
              </a:ext>
            </a:extLst>
          </p:cNvPr>
          <p:cNvSpPr>
            <a:spLocks noGrp="1"/>
          </p:cNvSpPr>
          <p:nvPr>
            <p:ph type="body" sz="quarter" idx="13"/>
          </p:nvPr>
        </p:nvSpPr>
        <p:spPr/>
        <p:txBody>
          <a:bodyPr/>
          <a:lstStyle/>
          <a:p>
            <a:r>
              <a:rPr lang="es-ES" dirty="0"/>
              <a:t>Supervisión y evaluación</a:t>
            </a:r>
            <a:endParaRPr lang="x-none"/>
          </a:p>
        </p:txBody>
      </p:sp>
      <p:sp>
        <p:nvSpPr>
          <p:cNvPr id="3" name="Content Placeholder 2">
            <a:extLst>
              <a:ext uri="{FF2B5EF4-FFF2-40B4-BE49-F238E27FC236}">
                <a16:creationId xmlns:a16="http://schemas.microsoft.com/office/drawing/2014/main" id="{FC07C004-6EA7-438B-AF4F-BEAE85D51423}"/>
              </a:ext>
            </a:extLst>
          </p:cNvPr>
          <p:cNvSpPr>
            <a:spLocks noGrp="1"/>
          </p:cNvSpPr>
          <p:nvPr>
            <p:ph sz="quarter" idx="14"/>
          </p:nvPr>
        </p:nvSpPr>
        <p:spPr>
          <a:xfrm>
            <a:off x="507195" y="1511188"/>
            <a:ext cx="11174412" cy="4706732"/>
          </a:xfrm>
        </p:spPr>
        <p:txBody>
          <a:bodyPr>
            <a:noAutofit/>
          </a:bodyPr>
          <a:lstStyle/>
          <a:p>
            <a:pPr algn="just"/>
            <a:r>
              <a:rPr lang="es-ES" sz="2000" dirty="0"/>
              <a:t>Se espera que las campañas de sensibilización comporten cambios</a:t>
            </a:r>
            <a:r>
              <a:rPr lang="en-GB" sz="2000" dirty="0"/>
              <a:t>.</a:t>
            </a:r>
          </a:p>
          <a:p>
            <a:pPr algn="just"/>
            <a:r>
              <a:rPr lang="es-ES" sz="2000" dirty="0"/>
              <a:t>La supervisión y la evaluación son fundamentales para entender si la campaña ha tenido el impacto esperado.</a:t>
            </a:r>
            <a:r>
              <a:rPr lang="en-GB" sz="2000" dirty="0"/>
              <a:t> </a:t>
            </a:r>
          </a:p>
          <a:p>
            <a:pPr algn="just"/>
            <a:r>
              <a:rPr lang="es-ES" sz="2000" dirty="0"/>
              <a:t>Esto implica medir si se han alcanzado las finalidades identificadas</a:t>
            </a:r>
            <a:r>
              <a:rPr lang="en-GB" sz="2000" dirty="0"/>
              <a:t>. </a:t>
            </a:r>
          </a:p>
          <a:p>
            <a:pPr algn="just"/>
            <a:r>
              <a:rPr lang="es-ES" sz="2000" dirty="0"/>
              <a:t>Considerar</a:t>
            </a:r>
            <a:r>
              <a:rPr lang="en-US" sz="2000" dirty="0"/>
              <a:t>:</a:t>
            </a:r>
            <a:endParaRPr lang="x-none" sz="2000" dirty="0"/>
          </a:p>
          <a:p>
            <a:pPr lvl="3" algn="just">
              <a:spcAft>
                <a:spcPts val="0"/>
              </a:spcAft>
            </a:pPr>
            <a:r>
              <a:rPr lang="es-ES" sz="1800" dirty="0"/>
              <a:t>¿Han llegado los mensajes al público objetivo? </a:t>
            </a:r>
          </a:p>
          <a:p>
            <a:pPr lvl="3" algn="just">
              <a:spcAft>
                <a:spcPts val="0"/>
              </a:spcAft>
            </a:pPr>
            <a:r>
              <a:rPr lang="es-ES" sz="1800" dirty="0"/>
              <a:t>¿Cómo ha respondido el público a estos mensajes? </a:t>
            </a:r>
          </a:p>
          <a:p>
            <a:pPr lvl="3" algn="just">
              <a:spcAft>
                <a:spcPts val="0"/>
              </a:spcAft>
            </a:pPr>
            <a:r>
              <a:rPr lang="es-ES" sz="1800" dirty="0"/>
              <a:t>¿Han conseguido las asociaciones, los miembros y/o las coaliciones captar la atención sobre el tema y ganar apoyo a la misión de la campaña? </a:t>
            </a:r>
          </a:p>
          <a:p>
            <a:pPr lvl="3" algn="just">
              <a:spcAft>
                <a:spcPts val="0"/>
              </a:spcAft>
            </a:pPr>
            <a:r>
              <a:rPr lang="es-ES" sz="1800" dirty="0"/>
              <a:t>¿Se han satisfecho las finalidades establecidas en función de los indicadores predefinidos? </a:t>
            </a:r>
          </a:p>
          <a:p>
            <a:pPr lvl="3" algn="just">
              <a:spcAft>
                <a:spcPts val="0"/>
              </a:spcAft>
            </a:pPr>
            <a:r>
              <a:rPr lang="es-ES" sz="1800" dirty="0"/>
              <a:t>¿Cuáles han sido el impacto y el resultado de la campaña? </a:t>
            </a:r>
          </a:p>
          <a:p>
            <a:pPr lvl="3" algn="just">
              <a:spcAft>
                <a:spcPts val="0"/>
              </a:spcAft>
            </a:pPr>
            <a:r>
              <a:rPr lang="es-ES" sz="1800" dirty="0"/>
              <a:t>¿Ha tenido la campaña un impacto diferencial en diferentes poblaciones? ¿Por qué / por qué no? </a:t>
            </a:r>
          </a:p>
          <a:p>
            <a:pPr lvl="3" algn="just">
              <a:spcAft>
                <a:spcPts val="0"/>
              </a:spcAft>
            </a:pPr>
            <a:r>
              <a:rPr lang="es-ES" sz="1800" dirty="0"/>
              <a:t>¿Se han alcanzado los objetivos? </a:t>
            </a:r>
            <a:endParaRPr lang="x-none" sz="1800" dirty="0"/>
          </a:p>
        </p:txBody>
      </p:sp>
      <p:sp>
        <p:nvSpPr>
          <p:cNvPr id="7"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P</a:t>
            </a:r>
            <a:r>
              <a:rPr lang="es-ES" sz="2800" dirty="0"/>
              <a:t>asar a la acción: implementación, supervisión y evaluación - 5</a:t>
            </a:r>
            <a:endParaRPr lang="x-none" sz="2800" dirty="0"/>
          </a:p>
        </p:txBody>
      </p:sp>
    </p:spTree>
    <p:extLst>
      <p:ext uri="{BB962C8B-B14F-4D97-AF65-F5344CB8AC3E}">
        <p14:creationId xmlns:p14="http://schemas.microsoft.com/office/powerpoint/2010/main" val="10198224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42FFA3-16A6-402A-A441-29CDAC477E96}"/>
              </a:ext>
            </a:extLst>
          </p:cNvPr>
          <p:cNvSpPr>
            <a:spLocks noGrp="1"/>
          </p:cNvSpPr>
          <p:nvPr>
            <p:ph sz="quarter" idx="14"/>
          </p:nvPr>
        </p:nvSpPr>
        <p:spPr/>
        <p:txBody>
          <a:bodyPr/>
          <a:lstStyle/>
          <a:p>
            <a:pPr marL="0" lvl="0" indent="0">
              <a:buNone/>
            </a:pPr>
            <a:r>
              <a:rPr lang="en-US" dirty="0" err="1"/>
              <a:t>Ver</a:t>
            </a:r>
            <a:r>
              <a:rPr lang="en-US" dirty="0"/>
              <a:t> </a:t>
            </a:r>
            <a:r>
              <a:rPr lang="en-US" dirty="0" err="1"/>
              <a:t>folleto</a:t>
            </a:r>
            <a:r>
              <a:rPr lang="en-US" dirty="0"/>
              <a:t> 15.</a:t>
            </a:r>
          </a:p>
          <a:p>
            <a:pPr lvl="0"/>
            <a:r>
              <a:rPr lang="es-ES" dirty="0"/>
              <a:t>Ejemplo de supervisión y evaluación</a:t>
            </a:r>
            <a:endParaRPr lang="x-none" dirty="0"/>
          </a:p>
        </p:txBody>
      </p:sp>
      <p:sp>
        <p:nvSpPr>
          <p:cNvPr id="5" name="Title 1">
            <a:extLst>
              <a:ext uri="{FF2B5EF4-FFF2-40B4-BE49-F238E27FC236}">
                <a16:creationId xmlns:a16="http://schemas.microsoft.com/office/drawing/2014/main" id="{0F07A59A-4B82-4832-BE57-D0E1D97A444B}"/>
              </a:ext>
            </a:extLst>
          </p:cNvPr>
          <p:cNvSpPr>
            <a:spLocks noGrp="1"/>
          </p:cNvSpPr>
          <p:nvPr>
            <p:ph type="title"/>
          </p:nvPr>
        </p:nvSpPr>
        <p:spPr>
          <a:xfrm>
            <a:off x="507206" y="506412"/>
            <a:ext cx="11197114" cy="407988"/>
          </a:xfrm>
        </p:spPr>
        <p:txBody>
          <a:bodyPr/>
          <a:lstStyle/>
          <a:p>
            <a:pPr lvl="0"/>
            <a:r>
              <a:rPr lang="en-GB" sz="2800" dirty="0"/>
              <a:t>4. P</a:t>
            </a:r>
            <a:r>
              <a:rPr lang="es-ES" sz="2800" dirty="0"/>
              <a:t>asar a la acción: implementación, supervisión y evaluación - 6</a:t>
            </a:r>
            <a:endParaRPr lang="x-none" sz="2800" dirty="0"/>
          </a:p>
        </p:txBody>
      </p:sp>
    </p:spTree>
    <p:extLst>
      <p:ext uri="{BB962C8B-B14F-4D97-AF65-F5344CB8AC3E}">
        <p14:creationId xmlns:p14="http://schemas.microsoft.com/office/powerpoint/2010/main" val="14865321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905599-E70D-1D45-8006-C167D294D23A}"/>
              </a:ext>
            </a:extLst>
          </p:cNvPr>
          <p:cNvSpPr>
            <a:spLocks noGrp="1"/>
          </p:cNvSpPr>
          <p:nvPr>
            <p:ph type="title"/>
          </p:nvPr>
        </p:nvSpPr>
        <p:spPr>
          <a:xfrm>
            <a:off x="507206" y="2780873"/>
            <a:ext cx="9792000" cy="432000"/>
          </a:xfrm>
        </p:spPr>
        <p:txBody>
          <a:bodyPr/>
          <a:lstStyle/>
          <a:p>
            <a:r>
              <a:rPr lang="en-US" sz="5000" dirty="0" err="1"/>
              <a:t>Folletos</a:t>
            </a:r>
            <a:endParaRPr lang="en-US" sz="5000" dirty="0"/>
          </a:p>
        </p:txBody>
      </p:sp>
    </p:spTree>
    <p:extLst>
      <p:ext uri="{BB962C8B-B14F-4D97-AF65-F5344CB8AC3E}">
        <p14:creationId xmlns:p14="http://schemas.microsoft.com/office/powerpoint/2010/main" val="3319806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825E66-437A-724C-9E10-00DFAA9EB8E3}"/>
              </a:ext>
            </a:extLst>
          </p:cNvPr>
          <p:cNvSpPr>
            <a:spLocks noGrp="1"/>
          </p:cNvSpPr>
          <p:nvPr>
            <p:ph type="body" sz="quarter" idx="13"/>
          </p:nvPr>
        </p:nvSpPr>
        <p:spPr>
          <a:xfrm>
            <a:off x="254288" y="1107877"/>
            <a:ext cx="11174400" cy="360000"/>
          </a:xfrm>
        </p:spPr>
        <p:txBody>
          <a:bodyPr/>
          <a:lstStyle/>
          <a:p>
            <a:pPr indent="0">
              <a:lnSpc>
                <a:spcPct val="100000"/>
              </a:lnSpc>
            </a:pPr>
            <a:r>
              <a:rPr lang="es-ES" dirty="0"/>
              <a:t>Caso hipotético 1: La Red Panafricana de Personas con Discapacidad Psicosocial (PANPPD) defiende los derechos de las personas con discapacidad psicosocial (3) </a:t>
            </a:r>
            <a:endParaRPr lang="en-US" dirty="0"/>
          </a:p>
        </p:txBody>
      </p:sp>
      <p:sp>
        <p:nvSpPr>
          <p:cNvPr id="2" name="Title 1">
            <a:extLst>
              <a:ext uri="{FF2B5EF4-FFF2-40B4-BE49-F238E27FC236}">
                <a16:creationId xmlns:a16="http://schemas.microsoft.com/office/drawing/2014/main" id="{287F2056-BC8C-4EE7-8B05-20909AD18B22}"/>
              </a:ext>
            </a:extLst>
          </p:cNvPr>
          <p:cNvSpPr>
            <a:spLocks noGrp="1"/>
          </p:cNvSpPr>
          <p:nvPr>
            <p:ph type="title"/>
          </p:nvPr>
        </p:nvSpPr>
        <p:spPr>
          <a:xfrm>
            <a:off x="507206" y="343852"/>
            <a:ext cx="9792000" cy="432000"/>
          </a:xfrm>
        </p:spPr>
        <p:txBody>
          <a:bodyPr>
            <a:normAutofit/>
          </a:bodyPr>
          <a:lstStyle/>
          <a:p>
            <a:pPr lvl="0"/>
            <a:r>
              <a:rPr lang="en-US" dirty="0" err="1"/>
              <a:t>Folleto</a:t>
            </a:r>
            <a:r>
              <a:rPr lang="en-US" dirty="0"/>
              <a:t> 1</a:t>
            </a:r>
            <a:endParaRPr lang="x-none" dirty="0"/>
          </a:p>
        </p:txBody>
      </p:sp>
      <p:sp>
        <p:nvSpPr>
          <p:cNvPr id="5"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80" y="1666240"/>
            <a:ext cx="10970406" cy="4653280"/>
          </a:xfrm>
          <a:solidFill>
            <a:srgbClr val="D2EFFC"/>
          </a:solidFill>
        </p:spPr>
        <p:txBody>
          <a:bodyPr/>
          <a:lstStyle/>
          <a:p>
            <a:pPr marL="0" indent="0" algn="just">
              <a:buNone/>
            </a:pPr>
            <a:r>
              <a:rPr lang="es-ES" sz="1600" dirty="0"/>
              <a:t>La PANPPD es una organización regional de personas con discapacidad psicosocial en África. Es una voz colectiva que busca promover y proteger los derechos y la dignidad de las personas con discapacidad psicosocial. El objetivo de la organización es aumentar la solidaridad continental entre organizaciones que promueven y protegen los derechos de las personas con discapacidad psicosocial. La PANPPD tiene como finalidad: </a:t>
            </a:r>
          </a:p>
          <a:p>
            <a:pPr algn="just"/>
            <a:r>
              <a:rPr lang="es-ES" sz="1600" dirty="0"/>
              <a:t>Velar por que las organizaciones que la integran avancen hacia la mejora de la calidad de vida de las personas con discapacidad psicosocial en África, para que estas puedan reclamar su dignidad y alcanzar la igualdad de derechos y oportunidades. </a:t>
            </a:r>
          </a:p>
          <a:p>
            <a:pPr algn="just"/>
            <a:r>
              <a:rPr lang="es-ES" sz="1600" dirty="0"/>
              <a:t>Funcionar como mecanismo de defensa orientado a la justicia social, los derechos humanos, el empoderamiento, el desarrollo social y la plena participación e inclusión de todas las personas con discapacidad psicosocial en África. </a:t>
            </a:r>
          </a:p>
          <a:p>
            <a:pPr algn="just"/>
            <a:r>
              <a:rPr lang="es-ES" sz="1600" dirty="0"/>
              <a:t>Fomentar el establecimiento de organizaciones nacionales, y apoyar y promover su labor y la de las organizaciones miembro existentes. </a:t>
            </a:r>
          </a:p>
          <a:p>
            <a:pPr algn="just"/>
            <a:r>
              <a:rPr lang="es-ES" sz="1600" dirty="0"/>
              <a:t>Generar redes y construir relaciones con otras organizaciones de la sociedad civil, organizaciones intergubernamentales, organismos regionales, gobiernos, y otras instituciones y personas relevantes para avanzar en su misión. </a:t>
            </a:r>
          </a:p>
          <a:p>
            <a:pPr algn="just"/>
            <a:r>
              <a:rPr lang="es-ES" sz="1600" dirty="0"/>
              <a:t>Servir de red y foro africano para el intercambio de conocimiento, la concienciación y la promoción de la investigación en materia de discapacidad psicosocial. </a:t>
            </a:r>
          </a:p>
          <a:p>
            <a:pPr marL="0" indent="0" algn="just">
              <a:buNone/>
            </a:pPr>
            <a:r>
              <a:rPr lang="es-ES" sz="1600" dirty="0"/>
              <a:t>Para más información, consulta: </a:t>
            </a:r>
            <a:r>
              <a:rPr lang="es-ES" sz="1600" dirty="0">
                <a:hlinkClick r:id="rId3"/>
              </a:rPr>
              <a:t>https://www.facebook.com/PANPPD/</a:t>
            </a:r>
            <a:r>
              <a:rPr lang="es-ES" sz="1600" dirty="0"/>
              <a:t> </a:t>
            </a:r>
            <a:endParaRPr lang="en-US" sz="1600" dirty="0"/>
          </a:p>
        </p:txBody>
      </p:sp>
    </p:spTree>
    <p:extLst>
      <p:ext uri="{BB962C8B-B14F-4D97-AF65-F5344CB8AC3E}">
        <p14:creationId xmlns:p14="http://schemas.microsoft.com/office/powerpoint/2010/main" val="3165806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825E66-437A-724C-9E10-00DFAA9EB8E3}"/>
              </a:ext>
            </a:extLst>
          </p:cNvPr>
          <p:cNvSpPr>
            <a:spLocks noGrp="1"/>
          </p:cNvSpPr>
          <p:nvPr>
            <p:ph type="body" sz="quarter" idx="13"/>
          </p:nvPr>
        </p:nvSpPr>
        <p:spPr>
          <a:xfrm>
            <a:off x="254288" y="1107877"/>
            <a:ext cx="11174400" cy="360000"/>
          </a:xfrm>
        </p:spPr>
        <p:txBody>
          <a:bodyPr/>
          <a:lstStyle/>
          <a:p>
            <a:pPr indent="0">
              <a:lnSpc>
                <a:spcPct val="100000"/>
              </a:lnSpc>
            </a:pPr>
            <a:r>
              <a:rPr lang="es-ES" dirty="0"/>
              <a:t>Caso hipotético 2: Perspectivas y experiencias de autodefensa para la inclusión de personas con discapacidad intelectual en diferentes países (4)</a:t>
            </a:r>
            <a:endParaRPr lang="en-US" dirty="0"/>
          </a:p>
        </p:txBody>
      </p:sp>
      <p:sp>
        <p:nvSpPr>
          <p:cNvPr id="2" name="Title 1">
            <a:extLst>
              <a:ext uri="{FF2B5EF4-FFF2-40B4-BE49-F238E27FC236}">
                <a16:creationId xmlns:a16="http://schemas.microsoft.com/office/drawing/2014/main" id="{287F2056-BC8C-4EE7-8B05-20909AD18B22}"/>
              </a:ext>
            </a:extLst>
          </p:cNvPr>
          <p:cNvSpPr>
            <a:spLocks noGrp="1"/>
          </p:cNvSpPr>
          <p:nvPr>
            <p:ph type="title"/>
          </p:nvPr>
        </p:nvSpPr>
        <p:spPr>
          <a:xfrm>
            <a:off x="507206" y="343852"/>
            <a:ext cx="9792000" cy="432000"/>
          </a:xfrm>
        </p:spPr>
        <p:txBody>
          <a:bodyPr>
            <a:normAutofit/>
          </a:bodyPr>
          <a:lstStyle/>
          <a:p>
            <a:pPr lvl="0"/>
            <a:r>
              <a:rPr lang="en-US" dirty="0" err="1"/>
              <a:t>Folleto</a:t>
            </a:r>
            <a:r>
              <a:rPr lang="en-US" dirty="0"/>
              <a:t> 1</a:t>
            </a:r>
            <a:endParaRPr lang="x-none" dirty="0"/>
          </a:p>
        </p:txBody>
      </p:sp>
      <p:sp>
        <p:nvSpPr>
          <p:cNvPr id="5"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80" y="1666240"/>
            <a:ext cx="10970406" cy="4551680"/>
          </a:xfrm>
          <a:solidFill>
            <a:srgbClr val="D2EFFC"/>
          </a:solidFill>
        </p:spPr>
        <p:txBody>
          <a:bodyPr/>
          <a:lstStyle/>
          <a:p>
            <a:pPr marL="0" indent="0" algn="just">
              <a:buNone/>
            </a:pPr>
            <a:r>
              <a:rPr lang="es-ES" sz="1700" dirty="0" err="1"/>
              <a:t>Inclusion</a:t>
            </a:r>
            <a:r>
              <a:rPr lang="es-ES" sz="1700" dirty="0"/>
              <a:t> International es una red internacional de personas con discapacidad intelectual y sus familias que defiende los derechos humanos de las personas con discapacidad intelectual en todo el mundo. Partiendo de la base de que la autodefensa puede tener significados muy diversos en distintas partes del mundo, se preguntó a organizaciones y grupos qué entendían por este término y qué acciones de autodefensa se podían llevar a cabo. Estas son algunas de las respuestas: «Combatimos el estereotipo negativo sobre las habilidades de las personas con discapacidad intelectual y luchamos por una legislación que defienda sus derechos» (Jordania).</a:t>
            </a:r>
          </a:p>
          <a:p>
            <a:pPr marL="0" indent="0" algn="just">
              <a:buNone/>
            </a:pPr>
            <a:r>
              <a:rPr lang="es-ES" sz="1700" dirty="0"/>
              <a:t> «Alguien que se defiende a sí mismo, que tiene deseos, que se expresa abiertamente y que realiza un cambio positivo no solo para él, sino también para otros ciudadanos y para el conjunto de la comunidad» (Mauricio).</a:t>
            </a:r>
          </a:p>
          <a:p>
            <a:pPr marL="0" indent="0" algn="just">
              <a:buNone/>
            </a:pPr>
            <a:r>
              <a:rPr lang="es-ES" sz="1700" dirty="0"/>
              <a:t> «Una ayuda a personas fiable y de confianza. Sin actitudes compasivas. Se trata de capacitar para la autodefensa. Entender las necesidades y los deseos» (Sudáfrica). </a:t>
            </a:r>
          </a:p>
          <a:p>
            <a:pPr marL="0" indent="0" algn="just">
              <a:buNone/>
            </a:pPr>
            <a:r>
              <a:rPr lang="es-ES" sz="1700" dirty="0"/>
              <a:t>«Luchamos para </a:t>
            </a:r>
            <a:r>
              <a:rPr lang="es-ES" sz="1700" dirty="0" err="1"/>
              <a:t>autodefender</a:t>
            </a:r>
            <a:r>
              <a:rPr lang="es-ES" sz="1700" dirty="0"/>
              <a:t> nuestros derechos recogidos en la CDPD de las Naciones Unidas, sobre todo en el artículo 12, sobre nuestra capacidad jurídica, y en el artículo 19, sobre nuestro derecho a vivir de manera inclusiva en la comunidad y a no ser internados en lugares peligrosos que amenazan los derechos humanos. Y trabajamos con el gobierno para dar cumplimiento a esta Convención, crear servicios en la comunidad e implementar los ajustes necesarios para acoger a personas con discapacidad psicosocial» (México). </a:t>
            </a:r>
            <a:endParaRPr lang="en-US" sz="1700" dirty="0"/>
          </a:p>
        </p:txBody>
      </p:sp>
    </p:spTree>
    <p:extLst>
      <p:ext uri="{BB962C8B-B14F-4D97-AF65-F5344CB8AC3E}">
        <p14:creationId xmlns:p14="http://schemas.microsoft.com/office/powerpoint/2010/main" val="16842797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9825E66-437A-724C-9E10-00DFAA9EB8E3}"/>
              </a:ext>
            </a:extLst>
          </p:cNvPr>
          <p:cNvSpPr>
            <a:spLocks noGrp="1"/>
          </p:cNvSpPr>
          <p:nvPr>
            <p:ph type="body" sz="quarter" idx="13"/>
          </p:nvPr>
        </p:nvSpPr>
        <p:spPr>
          <a:xfrm>
            <a:off x="254288" y="1107877"/>
            <a:ext cx="11174400" cy="360000"/>
          </a:xfrm>
        </p:spPr>
        <p:txBody>
          <a:bodyPr/>
          <a:lstStyle/>
          <a:p>
            <a:pPr indent="0">
              <a:lnSpc>
                <a:spcPct val="100000"/>
              </a:lnSpc>
            </a:pPr>
            <a:r>
              <a:rPr lang="es-ES" dirty="0"/>
              <a:t>Caso hipotético 2: Perspectivas y experiencias de autodefensa para la inclusión de personas con discapacidad intelectual en diferentes países (4)</a:t>
            </a:r>
            <a:endParaRPr lang="en-US" dirty="0"/>
          </a:p>
        </p:txBody>
      </p:sp>
      <p:sp>
        <p:nvSpPr>
          <p:cNvPr id="2" name="Title 1">
            <a:extLst>
              <a:ext uri="{FF2B5EF4-FFF2-40B4-BE49-F238E27FC236}">
                <a16:creationId xmlns:a16="http://schemas.microsoft.com/office/drawing/2014/main" id="{287F2056-BC8C-4EE7-8B05-20909AD18B22}"/>
              </a:ext>
            </a:extLst>
          </p:cNvPr>
          <p:cNvSpPr>
            <a:spLocks noGrp="1"/>
          </p:cNvSpPr>
          <p:nvPr>
            <p:ph type="title"/>
          </p:nvPr>
        </p:nvSpPr>
        <p:spPr>
          <a:xfrm>
            <a:off x="507206" y="343852"/>
            <a:ext cx="9792000" cy="432000"/>
          </a:xfrm>
        </p:spPr>
        <p:txBody>
          <a:bodyPr>
            <a:normAutofit/>
          </a:bodyPr>
          <a:lstStyle/>
          <a:p>
            <a:pPr lvl="0"/>
            <a:r>
              <a:rPr lang="en-US" dirty="0" err="1"/>
              <a:t>Folleto</a:t>
            </a:r>
            <a:r>
              <a:rPr lang="en-US" dirty="0"/>
              <a:t> 1</a:t>
            </a:r>
            <a:endParaRPr lang="x-none" dirty="0"/>
          </a:p>
        </p:txBody>
      </p:sp>
      <p:sp>
        <p:nvSpPr>
          <p:cNvPr id="5"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80" y="1666240"/>
            <a:ext cx="10970406" cy="3962400"/>
          </a:xfrm>
          <a:solidFill>
            <a:srgbClr val="D2EFFC"/>
          </a:solidFill>
        </p:spPr>
        <p:txBody>
          <a:bodyPr/>
          <a:lstStyle/>
          <a:p>
            <a:pPr marL="0" indent="0" algn="just">
              <a:buNone/>
            </a:pPr>
            <a:r>
              <a:rPr lang="es-ES" sz="1800" dirty="0"/>
              <a:t>«La visión que la sociedad tiene de la discapacidad, el entorno, el respeto para reconocer que no somos menos valiosos que nadie y que somos capaces de respetar, mejorar y amar, como cualquier otra persona» (España). </a:t>
            </a:r>
          </a:p>
          <a:p>
            <a:pPr marL="0" indent="0" algn="just">
              <a:buNone/>
            </a:pPr>
            <a:r>
              <a:rPr lang="es-ES" sz="1800" dirty="0"/>
              <a:t>Cerrar instituciones, lograr que en mi comunidad me vean como una persona, una mejor vivienda, más apoyo y ayuda con el trabajo» (Canadá).</a:t>
            </a:r>
          </a:p>
          <a:p>
            <a:pPr marL="0" indent="0" algn="just">
              <a:buNone/>
            </a:pPr>
            <a:r>
              <a:rPr lang="es-ES" sz="1800" dirty="0"/>
              <a:t> Los siguientes vídeos también explican qué es la autodefensa desde la perspectiva de las personas con discapacidad:</a:t>
            </a:r>
          </a:p>
          <a:p>
            <a:pPr marL="0" indent="0" algn="just">
              <a:buNone/>
            </a:pPr>
            <a:r>
              <a:rPr lang="es-ES" sz="1800" dirty="0"/>
              <a:t> </a:t>
            </a:r>
            <a:r>
              <a:rPr lang="es-ES" sz="1800" dirty="0" err="1"/>
              <a:t>Inclusion</a:t>
            </a:r>
            <a:r>
              <a:rPr lang="es-ES" sz="1800" dirty="0"/>
              <a:t> International, «</a:t>
            </a:r>
            <a:r>
              <a:rPr lang="es-ES" sz="1800" dirty="0" err="1"/>
              <a:t>Self-advocacy</a:t>
            </a:r>
            <a:r>
              <a:rPr lang="es-ES" sz="1800" dirty="0"/>
              <a:t> </a:t>
            </a:r>
            <a:r>
              <a:rPr lang="es-ES" sz="1800" dirty="0" err="1"/>
              <a:t>is</a:t>
            </a:r>
            <a:r>
              <a:rPr lang="es-ES" sz="1800" dirty="0"/>
              <a:t>…». </a:t>
            </a:r>
            <a:r>
              <a:rPr lang="es-ES" sz="1800" dirty="0">
                <a:hlinkClick r:id="rId3"/>
              </a:rPr>
              <a:t>https://youtu.be/mVIqkkqqd5U</a:t>
            </a:r>
            <a:r>
              <a:rPr lang="es-ES" sz="1800" dirty="0"/>
              <a:t>  (7:23) [consulta: 9 de abril de 2019].</a:t>
            </a:r>
          </a:p>
          <a:p>
            <a:pPr marL="0" indent="0" algn="just">
              <a:buNone/>
            </a:pPr>
            <a:r>
              <a:rPr lang="es-ES" sz="1800" dirty="0"/>
              <a:t> </a:t>
            </a:r>
            <a:r>
              <a:rPr lang="es-ES" sz="1800" dirty="0" err="1"/>
              <a:t>Inclusion</a:t>
            </a:r>
            <a:r>
              <a:rPr lang="es-ES" sz="1800" dirty="0"/>
              <a:t> International, «</a:t>
            </a:r>
            <a:r>
              <a:rPr lang="es-ES" sz="1800" dirty="0" err="1"/>
              <a:t>Why</a:t>
            </a:r>
            <a:r>
              <a:rPr lang="es-ES" sz="1800" dirty="0"/>
              <a:t> </a:t>
            </a:r>
            <a:r>
              <a:rPr lang="es-ES" sz="1800" dirty="0" err="1"/>
              <a:t>self</a:t>
            </a:r>
            <a:r>
              <a:rPr lang="es-ES" sz="1800" dirty="0"/>
              <a:t> </a:t>
            </a:r>
            <a:r>
              <a:rPr lang="es-ES" sz="1800" dirty="0" err="1"/>
              <a:t>advocacy</a:t>
            </a:r>
            <a:r>
              <a:rPr lang="es-ES" sz="1800" dirty="0"/>
              <a:t> </a:t>
            </a:r>
            <a:r>
              <a:rPr lang="es-ES" sz="1800" dirty="0" err="1"/>
              <a:t>is</a:t>
            </a:r>
            <a:r>
              <a:rPr lang="es-ES" sz="1800" dirty="0"/>
              <a:t> </a:t>
            </a:r>
            <a:r>
              <a:rPr lang="es-ES" sz="1800" dirty="0" err="1"/>
              <a:t>important</a:t>
            </a:r>
            <a:r>
              <a:rPr lang="es-ES" sz="1800" dirty="0"/>
              <a:t>». </a:t>
            </a:r>
            <a:r>
              <a:rPr lang="es-ES" sz="1800" dirty="0">
                <a:hlinkClick r:id="rId4"/>
              </a:rPr>
              <a:t>https://youtu.be/cE32AQU--3U</a:t>
            </a:r>
            <a:r>
              <a:rPr lang="es-ES" sz="1800" dirty="0"/>
              <a:t>  (2.04) [consulta: 9 de abril de 2019]. </a:t>
            </a:r>
            <a:endParaRPr lang="en-US" sz="1800" dirty="0"/>
          </a:p>
        </p:txBody>
      </p:sp>
    </p:spTree>
    <p:extLst>
      <p:ext uri="{BB962C8B-B14F-4D97-AF65-F5344CB8AC3E}">
        <p14:creationId xmlns:p14="http://schemas.microsoft.com/office/powerpoint/2010/main" val="15423692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AE4E20-8A4C-8340-839E-2B25F87DD77F}"/>
              </a:ext>
            </a:extLst>
          </p:cNvPr>
          <p:cNvSpPr>
            <a:spLocks noGrp="1"/>
          </p:cNvSpPr>
          <p:nvPr>
            <p:ph type="body" sz="quarter" idx="13"/>
          </p:nvPr>
        </p:nvSpPr>
        <p:spPr>
          <a:xfrm>
            <a:off x="466567" y="763734"/>
            <a:ext cx="11174400" cy="360000"/>
          </a:xfrm>
        </p:spPr>
        <p:txBody>
          <a:bodyPr/>
          <a:lstStyle/>
          <a:p>
            <a:r>
              <a:rPr lang="es-ES" dirty="0"/>
              <a:t>Ejemplos de temas prioritarios </a:t>
            </a:r>
            <a:endParaRPr lang="en-US" dirty="0"/>
          </a:p>
        </p:txBody>
      </p:sp>
      <p:sp>
        <p:nvSpPr>
          <p:cNvPr id="2" name="Title 1">
            <a:extLst>
              <a:ext uri="{FF2B5EF4-FFF2-40B4-BE49-F238E27FC236}">
                <a16:creationId xmlns:a16="http://schemas.microsoft.com/office/drawing/2014/main" id="{69689635-AF92-4BFC-A750-49567BF71278}"/>
              </a:ext>
            </a:extLst>
          </p:cNvPr>
          <p:cNvSpPr>
            <a:spLocks noGrp="1"/>
          </p:cNvSpPr>
          <p:nvPr>
            <p:ph type="title"/>
          </p:nvPr>
        </p:nvSpPr>
        <p:spPr>
          <a:xfrm>
            <a:off x="486886" y="303212"/>
            <a:ext cx="9792000" cy="432000"/>
          </a:xfrm>
        </p:spPr>
        <p:txBody>
          <a:bodyPr>
            <a:normAutofit/>
          </a:bodyPr>
          <a:lstStyle/>
          <a:p>
            <a:r>
              <a:rPr lang="en-US" dirty="0" err="1"/>
              <a:t>Folleto</a:t>
            </a:r>
            <a:r>
              <a:rPr lang="en-US" dirty="0"/>
              <a:t> 2</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259840"/>
            <a:ext cx="10990727" cy="4429760"/>
          </a:xfrm>
          <a:solidFill>
            <a:srgbClr val="D2EFFC"/>
          </a:solidFill>
        </p:spPr>
        <p:txBody>
          <a:bodyPr/>
          <a:lstStyle/>
          <a:p>
            <a:pPr marL="0" indent="0" algn="just">
              <a:spcAft>
                <a:spcPts val="600"/>
              </a:spcAft>
              <a:buNone/>
            </a:pPr>
            <a:r>
              <a:rPr lang="es-ES" sz="1800" dirty="0"/>
              <a:t> El tema que se defiende debe ser específico del contexto. Esto implica que debe estar relacionado con el contexto y las necesidades específicas de un país, una comunidad o una población concretos. A continuación, recogemos algunos ejemplos de posibles temas de concienciación.</a:t>
            </a:r>
          </a:p>
          <a:p>
            <a:pPr algn="just">
              <a:spcAft>
                <a:spcPts val="600"/>
              </a:spcAft>
            </a:pPr>
            <a:r>
              <a:rPr lang="es-ES" sz="1800" dirty="0"/>
              <a:t>La desprotección de los derechos humanos de las personas con discapacidad psicosocial, intelectual o cognitiva en las políticas, las estrategias y las legislaciones nacionales. </a:t>
            </a:r>
          </a:p>
          <a:p>
            <a:pPr algn="just">
              <a:spcAft>
                <a:spcPts val="600"/>
              </a:spcAft>
            </a:pPr>
            <a:r>
              <a:rPr lang="es-ES" sz="1800" dirty="0"/>
              <a:t>La baja calidad de la atención sanitaria y el respecto por los derechos humanos en los servicios sociales y de salud mental. </a:t>
            </a:r>
          </a:p>
          <a:p>
            <a:pPr algn="just">
              <a:spcAft>
                <a:spcPts val="600"/>
              </a:spcAft>
            </a:pPr>
            <a:r>
              <a:rPr lang="es-ES" sz="1800" dirty="0"/>
              <a:t>La necesidad de poner fin al internamiento, y desarrollar servicios y apoyos basados en la comunidad que cumplan los estándares de derechos humanos, incluida la Convención sobre los derechos humanos de las personas con discapacidad (CDPD). </a:t>
            </a:r>
          </a:p>
          <a:p>
            <a:pPr algn="just">
              <a:spcAft>
                <a:spcPts val="600"/>
              </a:spcAft>
            </a:pPr>
            <a:r>
              <a:rPr lang="es-ES" sz="1800" dirty="0"/>
              <a:t>La falta de participación de las personas con discapacidad psicosocial, intelectual o cognitiva en los procesos de toma de decisión de temas que les afectan.</a:t>
            </a:r>
          </a:p>
          <a:p>
            <a:pPr algn="just">
              <a:spcAft>
                <a:spcPts val="600"/>
              </a:spcAft>
            </a:pPr>
            <a:r>
              <a:rPr lang="es-ES" sz="1800" dirty="0"/>
              <a:t>La discriminación y la falta de oportunidades de las personas con discapacidad psicosocial, intelectual o cognitiva en cuanto a oportunidades de trabajo y generación de ingresos, enseñanza, vivienda, subsidios sociales, etc.   </a:t>
            </a:r>
            <a:endParaRPr lang="en-US" sz="1800" dirty="0"/>
          </a:p>
        </p:txBody>
      </p:sp>
    </p:spTree>
    <p:extLst>
      <p:ext uri="{BB962C8B-B14F-4D97-AF65-F5344CB8AC3E}">
        <p14:creationId xmlns:p14="http://schemas.microsoft.com/office/powerpoint/2010/main" val="3463925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3AE4E20-8A4C-8340-839E-2B25F87DD77F}"/>
              </a:ext>
            </a:extLst>
          </p:cNvPr>
          <p:cNvSpPr>
            <a:spLocks noGrp="1"/>
          </p:cNvSpPr>
          <p:nvPr>
            <p:ph type="body" sz="quarter" idx="13"/>
          </p:nvPr>
        </p:nvSpPr>
        <p:spPr>
          <a:xfrm>
            <a:off x="507207" y="723094"/>
            <a:ext cx="11174400" cy="360000"/>
          </a:xfrm>
        </p:spPr>
        <p:txBody>
          <a:bodyPr/>
          <a:lstStyle/>
          <a:p>
            <a:r>
              <a:rPr lang="es-ES" dirty="0"/>
              <a:t>Ejemplos de temas prioritarios </a:t>
            </a:r>
            <a:endParaRPr lang="en-US" dirty="0"/>
          </a:p>
        </p:txBody>
      </p:sp>
      <p:sp>
        <p:nvSpPr>
          <p:cNvPr id="2" name="Title 1">
            <a:extLst>
              <a:ext uri="{FF2B5EF4-FFF2-40B4-BE49-F238E27FC236}">
                <a16:creationId xmlns:a16="http://schemas.microsoft.com/office/drawing/2014/main" id="{69689635-AF92-4BFC-A750-49567BF71278}"/>
              </a:ext>
            </a:extLst>
          </p:cNvPr>
          <p:cNvSpPr>
            <a:spLocks noGrp="1"/>
          </p:cNvSpPr>
          <p:nvPr>
            <p:ph type="title"/>
          </p:nvPr>
        </p:nvSpPr>
        <p:spPr>
          <a:xfrm>
            <a:off x="507206" y="282892"/>
            <a:ext cx="9792000" cy="432000"/>
          </a:xfrm>
        </p:spPr>
        <p:txBody>
          <a:bodyPr>
            <a:normAutofit/>
          </a:bodyPr>
          <a:lstStyle/>
          <a:p>
            <a:r>
              <a:rPr lang="en-US" dirty="0" err="1"/>
              <a:t>Folleto</a:t>
            </a:r>
            <a:r>
              <a:rPr lang="en-US" dirty="0"/>
              <a:t> 2</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58240"/>
            <a:ext cx="10990727" cy="4450080"/>
          </a:xfrm>
          <a:solidFill>
            <a:srgbClr val="D2EFFC"/>
          </a:solidFill>
        </p:spPr>
        <p:txBody>
          <a:bodyPr/>
          <a:lstStyle/>
          <a:p>
            <a:pPr marL="0" indent="0" algn="just">
              <a:spcAft>
                <a:spcPts val="600"/>
              </a:spcAft>
              <a:buNone/>
            </a:pPr>
            <a:r>
              <a:rPr lang="es-ES" sz="1800" dirty="0"/>
              <a:t> El tema que se defiende debe ser específico del contexto. Esto implica que debe estar relacionado con el contexto y las necesidades específicas de un país, una comunidad o una población concretos. A continuación, recogemos algunos ejemplos de posibles temas de concienciación.</a:t>
            </a:r>
          </a:p>
          <a:p>
            <a:pPr algn="just">
              <a:spcAft>
                <a:spcPts val="600"/>
              </a:spcAft>
            </a:pPr>
            <a:r>
              <a:rPr lang="es-ES" sz="1800" dirty="0"/>
              <a:t>La desprotección de los derechos humanos de las personas con discapacidad psicosocial, intelectual o cognitiva en las políticas, las estrategias y las legislaciones nacionales. </a:t>
            </a:r>
          </a:p>
          <a:p>
            <a:pPr algn="just">
              <a:spcAft>
                <a:spcPts val="600"/>
              </a:spcAft>
            </a:pPr>
            <a:r>
              <a:rPr lang="es-ES" sz="1800" dirty="0"/>
              <a:t>La baja calidad de la atención sanitaria y el respecto por los derechos humanos en los servicios sociales y de salud mental. </a:t>
            </a:r>
          </a:p>
          <a:p>
            <a:pPr algn="just">
              <a:spcAft>
                <a:spcPts val="600"/>
              </a:spcAft>
            </a:pPr>
            <a:r>
              <a:rPr lang="es-ES" sz="1800" dirty="0"/>
              <a:t>La necesidad de poner fin al internamiento, y desarrollar servicios y apoyos basados en la comunidad que cumplan los estándares de derechos humanos, incluida la Convención sobre los derechos humanos de las personas con discapacidad (CDPD). </a:t>
            </a:r>
          </a:p>
          <a:p>
            <a:pPr algn="just">
              <a:spcAft>
                <a:spcPts val="600"/>
              </a:spcAft>
            </a:pPr>
            <a:r>
              <a:rPr lang="es-ES" sz="1800" dirty="0"/>
              <a:t>La falta de participación de las personas con discapacidad psicosocial, intelectual o cognitiva en los procesos de toma de decisión de temas que les afectan.</a:t>
            </a:r>
          </a:p>
          <a:p>
            <a:pPr algn="just">
              <a:spcAft>
                <a:spcPts val="600"/>
              </a:spcAft>
            </a:pPr>
            <a:r>
              <a:rPr lang="es-ES" sz="1800" dirty="0"/>
              <a:t>La discriminación y la falta de oportunidades de las personas con discapacidad psicosocial, intelectual o cognitiva en cuanto a oportunidades de trabajo y generación de ingresos, enseñanza, vivienda, subsidios sociales, etc.   </a:t>
            </a:r>
            <a:endParaRPr lang="en-US" sz="1800" dirty="0"/>
          </a:p>
        </p:txBody>
      </p:sp>
    </p:spTree>
    <p:extLst>
      <p:ext uri="{BB962C8B-B14F-4D97-AF65-F5344CB8AC3E}">
        <p14:creationId xmlns:p14="http://schemas.microsoft.com/office/powerpoint/2010/main" val="27969996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178560"/>
            <a:ext cx="11031367" cy="4876800"/>
          </a:xfrm>
          <a:solidFill>
            <a:srgbClr val="D2EFFC"/>
          </a:solidFill>
        </p:spPr>
        <p:txBody>
          <a:bodyPr/>
          <a:lstStyle/>
          <a:p>
            <a:pPr algn="just">
              <a:spcAft>
                <a:spcPts val="600"/>
              </a:spcAft>
            </a:pPr>
            <a:r>
              <a:rPr lang="es-ES" sz="1800" dirty="0"/>
              <a:t>La necesidad de poner fin a la discriminación y desmontar mitos e ideas erróneas sobre las personas con discapacidad psicosocial, intelectual o cognitiva. </a:t>
            </a:r>
          </a:p>
          <a:p>
            <a:pPr algn="just">
              <a:spcAft>
                <a:spcPts val="600"/>
              </a:spcAft>
            </a:pPr>
            <a:r>
              <a:rPr lang="es-ES" sz="1800" dirty="0"/>
              <a:t>La necesidad de poner fin a la violencia y el maltrato en los servicios sociales y de salud mental, y en la comunidad. </a:t>
            </a:r>
          </a:p>
          <a:p>
            <a:pPr algn="just">
              <a:spcAft>
                <a:spcPts val="600"/>
              </a:spcAft>
            </a:pPr>
            <a:r>
              <a:rPr lang="es-ES" sz="1800" dirty="0"/>
              <a:t>La implementación de estrategias para poner fin al uso del internamiento y el tratamiento involuntarios, de la reclusión, las medidas restrictivas y las prácticas coactivas en los servicios sociales y de salud mental. </a:t>
            </a:r>
          </a:p>
          <a:p>
            <a:pPr algn="just">
              <a:spcAft>
                <a:spcPts val="600"/>
              </a:spcAft>
            </a:pPr>
            <a:r>
              <a:rPr lang="es-ES" sz="1800" dirty="0"/>
              <a:t>La promoción del consentimiento informado en el tratamiento en los servicios sociales y de salud mental, y la garantía de que todas las elecciones de tratamiento y vitales responden a la voluntad y las preferencias de la persona. </a:t>
            </a:r>
          </a:p>
          <a:p>
            <a:pPr algn="just">
              <a:spcAft>
                <a:spcPts val="600"/>
              </a:spcAft>
            </a:pPr>
            <a:r>
              <a:rPr lang="es-ES" sz="1800" dirty="0"/>
              <a:t>La difusión de un abordaje basado en la recuperación en los servicios sociales y de salud mental. </a:t>
            </a:r>
          </a:p>
          <a:p>
            <a:pPr algn="just">
              <a:spcAft>
                <a:spcPts val="600"/>
              </a:spcAft>
            </a:pPr>
            <a:r>
              <a:rPr lang="es-ES" sz="1800" dirty="0"/>
              <a:t>Poner fin a la tutela de las personas con discapacidad psicosocial, intelectual o cognitiva y sustituirla por un modelo de toma de decisiones asistida. </a:t>
            </a:r>
          </a:p>
          <a:p>
            <a:pPr algn="just">
              <a:spcAft>
                <a:spcPts val="600"/>
              </a:spcAft>
            </a:pPr>
            <a:r>
              <a:rPr lang="es-ES" sz="1800" dirty="0"/>
              <a:t>La necesidad de reformar las políticas y la legislación relacionadas con la salud mental para que estén alineadas con las obligaciones recogidas en la CDPD. </a:t>
            </a:r>
          </a:p>
          <a:p>
            <a:pPr marL="0" indent="0" algn="just">
              <a:spcAft>
                <a:spcPts val="600"/>
              </a:spcAft>
              <a:buNone/>
            </a:pPr>
            <a:r>
              <a:rPr lang="es-ES" sz="1800" dirty="0"/>
              <a:t>Para más información sobre cada uno de estos temas, véanse los materiales de formación y de orientación de </a:t>
            </a:r>
            <a:r>
              <a:rPr lang="es-ES" sz="1800" dirty="0" err="1"/>
              <a:t>QualityRights</a:t>
            </a:r>
            <a:r>
              <a:rPr lang="es-ES" sz="1800" dirty="0"/>
              <a:t>. </a:t>
            </a:r>
            <a:endParaRPr lang="en-US" sz="1800" dirty="0"/>
          </a:p>
        </p:txBody>
      </p:sp>
      <p:sp>
        <p:nvSpPr>
          <p:cNvPr id="7" name="Title 1">
            <a:extLst>
              <a:ext uri="{FF2B5EF4-FFF2-40B4-BE49-F238E27FC236}">
                <a16:creationId xmlns:a16="http://schemas.microsoft.com/office/drawing/2014/main" id="{69689635-AF92-4BFC-A750-49567BF71278}"/>
              </a:ext>
            </a:extLst>
          </p:cNvPr>
          <p:cNvSpPr>
            <a:spLocks noGrp="1"/>
          </p:cNvSpPr>
          <p:nvPr>
            <p:ph type="title"/>
          </p:nvPr>
        </p:nvSpPr>
        <p:spPr>
          <a:xfrm>
            <a:off x="507206" y="282892"/>
            <a:ext cx="9792000" cy="432000"/>
          </a:xfrm>
        </p:spPr>
        <p:txBody>
          <a:bodyPr>
            <a:normAutofit/>
          </a:bodyPr>
          <a:lstStyle/>
          <a:p>
            <a:r>
              <a:rPr lang="en-US" dirty="0" err="1"/>
              <a:t>Folleto</a:t>
            </a:r>
            <a:r>
              <a:rPr lang="en-US" dirty="0"/>
              <a:t> 2</a:t>
            </a:r>
            <a:endParaRPr lang="x-none" dirty="0"/>
          </a:p>
        </p:txBody>
      </p:sp>
      <p:sp>
        <p:nvSpPr>
          <p:cNvPr id="8" name="Text Placeholder 5">
            <a:extLst>
              <a:ext uri="{FF2B5EF4-FFF2-40B4-BE49-F238E27FC236}">
                <a16:creationId xmlns:a16="http://schemas.microsoft.com/office/drawing/2014/main" id="{73AE4E20-8A4C-8340-839E-2B25F87DD77F}"/>
              </a:ext>
            </a:extLst>
          </p:cNvPr>
          <p:cNvSpPr>
            <a:spLocks noGrp="1"/>
          </p:cNvSpPr>
          <p:nvPr>
            <p:ph type="body" sz="quarter" idx="13"/>
          </p:nvPr>
        </p:nvSpPr>
        <p:spPr>
          <a:xfrm>
            <a:off x="507207" y="723094"/>
            <a:ext cx="11174400" cy="360000"/>
          </a:xfrm>
        </p:spPr>
        <p:txBody>
          <a:bodyPr/>
          <a:lstStyle/>
          <a:p>
            <a:r>
              <a:rPr lang="es-ES" dirty="0"/>
              <a:t>Ejemplos de temas prioritarios </a:t>
            </a:r>
            <a:endParaRPr lang="en-US" dirty="0"/>
          </a:p>
        </p:txBody>
      </p:sp>
    </p:spTree>
    <p:extLst>
      <p:ext uri="{BB962C8B-B14F-4D97-AF65-F5344CB8AC3E}">
        <p14:creationId xmlns:p14="http://schemas.microsoft.com/office/powerpoint/2010/main" val="1706230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C7152C-C43C-204D-8B9E-7AEA24CC1CEA}"/>
              </a:ext>
            </a:extLst>
          </p:cNvPr>
          <p:cNvSpPr>
            <a:spLocks noGrp="1"/>
          </p:cNvSpPr>
          <p:nvPr>
            <p:ph type="body" sz="quarter" idx="13"/>
          </p:nvPr>
        </p:nvSpPr>
        <p:spPr>
          <a:xfrm>
            <a:off x="486887" y="743414"/>
            <a:ext cx="11174400" cy="360000"/>
          </a:xfrm>
        </p:spPr>
        <p:txBody>
          <a:bodyPr/>
          <a:lstStyle/>
          <a:p>
            <a:r>
              <a:rPr lang="es-ES" dirty="0"/>
              <a:t>Análisis situacional de la implementación de la CDPD en la subregión del Caribe (9) </a:t>
            </a:r>
            <a:endParaRPr lang="en-US" dirty="0"/>
          </a:p>
        </p:txBody>
      </p:sp>
      <p:sp>
        <p:nvSpPr>
          <p:cNvPr id="2" name="Title 1">
            <a:extLst>
              <a:ext uri="{FF2B5EF4-FFF2-40B4-BE49-F238E27FC236}">
                <a16:creationId xmlns:a16="http://schemas.microsoft.com/office/drawing/2014/main" id="{2800D2E1-ABEC-4E9A-B551-EEF0F3A89621}"/>
              </a:ext>
            </a:extLst>
          </p:cNvPr>
          <p:cNvSpPr>
            <a:spLocks noGrp="1"/>
          </p:cNvSpPr>
          <p:nvPr>
            <p:ph type="title"/>
          </p:nvPr>
        </p:nvSpPr>
        <p:spPr>
          <a:xfrm>
            <a:off x="486886" y="282892"/>
            <a:ext cx="9792000" cy="432000"/>
          </a:xfrm>
        </p:spPr>
        <p:txBody>
          <a:bodyPr>
            <a:normAutofit/>
          </a:bodyPr>
          <a:lstStyle/>
          <a:p>
            <a:pPr lvl="0"/>
            <a:r>
              <a:rPr lang="en-US" dirty="0" err="1"/>
              <a:t>Folleto</a:t>
            </a:r>
            <a:r>
              <a:rPr lang="en-US" dirty="0"/>
              <a:t> 3</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21" y="1300480"/>
            <a:ext cx="10990726" cy="4267200"/>
          </a:xfrm>
          <a:solidFill>
            <a:srgbClr val="D2EFFC"/>
          </a:solidFill>
        </p:spPr>
        <p:txBody>
          <a:bodyPr/>
          <a:lstStyle/>
          <a:p>
            <a:pPr marL="0" indent="0" algn="just">
              <a:spcAft>
                <a:spcPts val="600"/>
              </a:spcAft>
              <a:buNone/>
            </a:pPr>
            <a:r>
              <a:rPr lang="es-ES" sz="1800" b="1" dirty="0"/>
              <a:t>Antecedentes </a:t>
            </a:r>
          </a:p>
          <a:p>
            <a:pPr marL="0" indent="0" algn="just">
              <a:spcAft>
                <a:spcPts val="600"/>
              </a:spcAft>
              <a:buNone/>
            </a:pPr>
            <a:r>
              <a:rPr lang="es-ES" sz="1800" dirty="0"/>
              <a:t>En un estudio publicado en 2009 por la sede subregional de la Comisión Económica para América Latina y el Caribe (CEPAL) para el Caribe, se recomendaba encarecidamente realizar un estudio de seguimiento para «compilar información acerca de la disponibilidad de datos estadísticos sobre personas con discapacidad y acerca de la implementación de la legislación y las políticas con el fin de medir el compromiso de los gobiernos de la región del Caribe con la CDPD». </a:t>
            </a:r>
          </a:p>
          <a:p>
            <a:pPr marL="0" indent="0" algn="just">
              <a:spcAft>
                <a:spcPts val="600"/>
              </a:spcAft>
              <a:buNone/>
            </a:pPr>
            <a:endParaRPr lang="es-ES" sz="1800" dirty="0"/>
          </a:p>
          <a:p>
            <a:pPr marL="0" indent="0" algn="just">
              <a:spcAft>
                <a:spcPts val="600"/>
              </a:spcAft>
              <a:buNone/>
            </a:pPr>
            <a:r>
              <a:rPr lang="es-ES" sz="1800" b="1" dirty="0"/>
              <a:t>Análisis situacional</a:t>
            </a:r>
          </a:p>
          <a:p>
            <a:pPr marL="0" indent="0" algn="just">
              <a:spcAft>
                <a:spcPts val="600"/>
              </a:spcAft>
              <a:buNone/>
            </a:pPr>
            <a:r>
              <a:rPr lang="es-ES" sz="1800" dirty="0"/>
              <a:t>En respuesta, la sede subregional de la CEPAL para el Caribe llevó a cabo dos encuestas para evaluar la situación actual sobre los derechos de las personas con discapacidad en la subregión caribeña. La primera encuesta se realizó en los ministerios gubernamentales responsables de las políticas relativas a personas que viven con discapacidad. La segunda se hizo entre personas con discapacidad y la administraron directamente organizaciones de personas discapacitadas (OPD), de acuerdo con el principio de «nada para nosotros sin nosotros». </a:t>
            </a:r>
            <a:endParaRPr lang="en-US" sz="1800" b="1" dirty="0"/>
          </a:p>
        </p:txBody>
      </p:sp>
    </p:spTree>
    <p:extLst>
      <p:ext uri="{BB962C8B-B14F-4D97-AF65-F5344CB8AC3E}">
        <p14:creationId xmlns:p14="http://schemas.microsoft.com/office/powerpoint/2010/main" val="1547099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B3F5E-4A36-4508-BCBB-A7909A713D4B}"/>
              </a:ext>
            </a:extLst>
          </p:cNvPr>
          <p:cNvSpPr>
            <a:spLocks noGrp="1"/>
          </p:cNvSpPr>
          <p:nvPr>
            <p:ph sz="quarter" idx="14"/>
          </p:nvPr>
        </p:nvSpPr>
        <p:spPr/>
        <p:txBody>
          <a:bodyPr/>
          <a:lstStyle/>
          <a:p>
            <a:pPr algn="just"/>
            <a:r>
              <a:rPr lang="es-ES" dirty="0"/>
              <a:t>La discapacidad está causada por muchas barreras que impiden a las personas participar en la sociedad en condiciones de igualdad con el resto de la ciudadanía</a:t>
            </a:r>
            <a:r>
              <a:rPr lang="en-US" dirty="0"/>
              <a:t>. </a:t>
            </a:r>
          </a:p>
          <a:p>
            <a:pPr algn="just"/>
            <a:r>
              <a:rPr lang="es-ES" dirty="0"/>
              <a:t>La diversidad y la diferencia forman parte de la humanidad y deberían valorarse, no rechazarse</a:t>
            </a:r>
            <a:r>
              <a:rPr lang="en-US" dirty="0"/>
              <a:t>. </a:t>
            </a:r>
          </a:p>
          <a:p>
            <a:pPr algn="just"/>
            <a:r>
              <a:rPr lang="es-ES" dirty="0"/>
              <a:t>Las personas con discapacidad tienen derecho a disfrutar de los mismos derechos y las mismas oportunidades de participar en la sociedad que el resto de personas</a:t>
            </a:r>
            <a:r>
              <a:rPr lang="en-US" dirty="0"/>
              <a:t>. </a:t>
            </a:r>
          </a:p>
          <a:p>
            <a:pPr algn="just"/>
            <a:r>
              <a:rPr lang="es-ES" dirty="0"/>
              <a:t>Las barreras que impiden a las personas con discapacidad participar plenamente en la sociedad y ejercer sus derechos son discriminatorias y se deben eliminar </a:t>
            </a:r>
            <a:r>
              <a:rPr lang="en-US" dirty="0"/>
              <a:t>.</a:t>
            </a:r>
          </a:p>
        </p:txBody>
      </p:sp>
      <p:sp>
        <p:nvSpPr>
          <p:cNvPr id="2" name="Title 1">
            <a:extLst>
              <a:ext uri="{FF2B5EF4-FFF2-40B4-BE49-F238E27FC236}">
                <a16:creationId xmlns:a16="http://schemas.microsoft.com/office/drawing/2014/main" id="{68CFE5F7-1342-4904-B504-C708DE03DC0A}"/>
              </a:ext>
            </a:extLst>
          </p:cNvPr>
          <p:cNvSpPr>
            <a:spLocks noGrp="1"/>
          </p:cNvSpPr>
          <p:nvPr>
            <p:ph type="title"/>
          </p:nvPr>
        </p:nvSpPr>
        <p:spPr/>
        <p:txBody>
          <a:bodyPr/>
          <a:lstStyle/>
          <a:p>
            <a:r>
              <a:rPr lang="es-ES" dirty="0"/>
              <a:t>1. Introducción - 2</a:t>
            </a:r>
            <a:endParaRPr lang="x-none" dirty="0"/>
          </a:p>
        </p:txBody>
      </p:sp>
    </p:spTree>
    <p:extLst>
      <p:ext uri="{BB962C8B-B14F-4D97-AF65-F5344CB8AC3E}">
        <p14:creationId xmlns:p14="http://schemas.microsoft.com/office/powerpoint/2010/main" val="17134819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BC7152C-C43C-204D-8B9E-7AEA24CC1CEA}"/>
              </a:ext>
            </a:extLst>
          </p:cNvPr>
          <p:cNvSpPr>
            <a:spLocks noGrp="1"/>
          </p:cNvSpPr>
          <p:nvPr>
            <p:ph type="body" sz="quarter" idx="13"/>
          </p:nvPr>
        </p:nvSpPr>
        <p:spPr>
          <a:xfrm>
            <a:off x="486887" y="743414"/>
            <a:ext cx="11174400" cy="360000"/>
          </a:xfrm>
        </p:spPr>
        <p:txBody>
          <a:bodyPr/>
          <a:lstStyle/>
          <a:p>
            <a:r>
              <a:rPr lang="es-ES" dirty="0"/>
              <a:t>Análisis situacional de la implementación de la CDPD en la subregión del Caribe (9) </a:t>
            </a:r>
            <a:endParaRPr lang="en-US" dirty="0"/>
          </a:p>
        </p:txBody>
      </p:sp>
      <p:sp>
        <p:nvSpPr>
          <p:cNvPr id="2" name="Title 1">
            <a:extLst>
              <a:ext uri="{FF2B5EF4-FFF2-40B4-BE49-F238E27FC236}">
                <a16:creationId xmlns:a16="http://schemas.microsoft.com/office/drawing/2014/main" id="{2800D2E1-ABEC-4E9A-B551-EEF0F3A89621}"/>
              </a:ext>
            </a:extLst>
          </p:cNvPr>
          <p:cNvSpPr>
            <a:spLocks noGrp="1"/>
          </p:cNvSpPr>
          <p:nvPr>
            <p:ph type="title"/>
          </p:nvPr>
        </p:nvSpPr>
        <p:spPr>
          <a:xfrm>
            <a:off x="486886" y="282892"/>
            <a:ext cx="9792000" cy="432000"/>
          </a:xfrm>
        </p:spPr>
        <p:txBody>
          <a:bodyPr>
            <a:normAutofit/>
          </a:bodyPr>
          <a:lstStyle/>
          <a:p>
            <a:pPr lvl="0"/>
            <a:r>
              <a:rPr lang="en-US" dirty="0" err="1"/>
              <a:t>Folleto</a:t>
            </a:r>
            <a:r>
              <a:rPr lang="en-US" dirty="0"/>
              <a:t> 3</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21" y="1300480"/>
            <a:ext cx="10990726" cy="4856480"/>
          </a:xfrm>
          <a:solidFill>
            <a:srgbClr val="D2EFFC"/>
          </a:solidFill>
        </p:spPr>
        <p:txBody>
          <a:bodyPr/>
          <a:lstStyle/>
          <a:p>
            <a:pPr marL="0" indent="0" algn="just">
              <a:spcAft>
                <a:spcPts val="600"/>
              </a:spcAft>
              <a:buNone/>
            </a:pPr>
            <a:r>
              <a:rPr lang="es-ES" sz="1700" dirty="0"/>
              <a:t>El estudio tenía como finalidad entender dónde se encontraba la subregión del Caribe en relación con la implementación de la CDPD para comprobar el grado de cumplimiento e identificar las discrepancias. Además, subrayaba las políticas, los programas y otras medidas adicionales disponibles relativas a los derechos de las personas que viven con discapacidad, y señalaba problemas de acceso y adaptación en relación con las personas con discapacidad usuarias de centros públicos y servicios básicos. </a:t>
            </a:r>
          </a:p>
          <a:p>
            <a:pPr marL="0" indent="0" algn="just">
              <a:spcAft>
                <a:spcPts val="600"/>
              </a:spcAft>
              <a:buNone/>
            </a:pPr>
            <a:r>
              <a:rPr lang="es-ES" sz="1700" b="1" dirty="0"/>
              <a:t>Conclusiones</a:t>
            </a:r>
          </a:p>
          <a:p>
            <a:pPr marL="0" indent="0" algn="just">
              <a:spcAft>
                <a:spcPts val="600"/>
              </a:spcAft>
              <a:buNone/>
            </a:pPr>
            <a:r>
              <a:rPr lang="es-ES" sz="1700" dirty="0"/>
              <a:t>Las respuestas de la encuesta del Gobierno y las ONG revelaron que se habían realizado ciertos progresos en determinadas áreas de discapacidad en la subregión del Caribe; sin embargo, aun había áreas en las que se requerían mejoras significativas. Se identificaron varios pasos a seguir para mejorar la situación de las personas con discapacidad. Algunos eran: 1) asistencia a varios países para ratificar y supervisar la implementación de la CDPD, 2) asistencia para el diseño de leyes en cumplimiento de la CDPD, 3) ampliar la recopilación de datos y la investigación sobre la epidemiología de la situación para orientar el desarrollo y la implementación de políticas regionales y nacionales que promuevan y protejan los derechos de las personas con discapacidad, y 4) un espectro de acciones específicas relacionadas con la enseñanza, la empleabilidad, la salud reproductiva y sexual y los estándares de accesibilidad de las instalaciones públicas para personas con discapacidad. </a:t>
            </a:r>
            <a:r>
              <a:rPr lang="es-ES" sz="1700" b="1" dirty="0"/>
              <a:t> </a:t>
            </a:r>
          </a:p>
          <a:p>
            <a:pPr marL="0" indent="0" algn="just">
              <a:spcAft>
                <a:spcPts val="600"/>
              </a:spcAft>
              <a:buNone/>
            </a:pPr>
            <a:endParaRPr lang="es-ES" sz="1700" b="1" dirty="0"/>
          </a:p>
          <a:p>
            <a:pPr marL="0" indent="0">
              <a:spcAft>
                <a:spcPts val="600"/>
              </a:spcAft>
              <a:buNone/>
            </a:pPr>
            <a:r>
              <a:rPr lang="es-ES" sz="1800" dirty="0"/>
              <a:t>El informe completo está disponible en: </a:t>
            </a:r>
            <a:r>
              <a:rPr lang="es-ES" sz="1800" dirty="0">
                <a:hlinkClick r:id="rId3"/>
              </a:rPr>
              <a:t>https://repositorio.cepal.org/bitstream/handle/11362/5043/1/S2011963_en.pdf</a:t>
            </a:r>
            <a:r>
              <a:rPr lang="es-ES" sz="1800" dirty="0"/>
              <a:t>  [consulta: 11 de febrero de 2019]. </a:t>
            </a:r>
            <a:endParaRPr lang="en-US" sz="1700" b="1" dirty="0"/>
          </a:p>
        </p:txBody>
      </p:sp>
    </p:spTree>
    <p:extLst>
      <p:ext uri="{BB962C8B-B14F-4D97-AF65-F5344CB8AC3E}">
        <p14:creationId xmlns:p14="http://schemas.microsoft.com/office/powerpoint/2010/main" val="38069259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1972D1E-6685-E540-8727-6502CE335ADA}"/>
              </a:ext>
            </a:extLst>
          </p:cNvPr>
          <p:cNvSpPr>
            <a:spLocks noGrp="1"/>
          </p:cNvSpPr>
          <p:nvPr>
            <p:ph type="body" sz="quarter" idx="13"/>
          </p:nvPr>
        </p:nvSpPr>
        <p:spPr>
          <a:xfrm>
            <a:off x="486887" y="824694"/>
            <a:ext cx="11174400" cy="360000"/>
          </a:xfrm>
        </p:spPr>
        <p:txBody>
          <a:bodyPr/>
          <a:lstStyle/>
          <a:p>
            <a:r>
              <a:rPr lang="es-ES" dirty="0"/>
              <a:t>Ejemplos de acciones de defensa</a:t>
            </a:r>
            <a:endParaRPr lang="en-US" dirty="0"/>
          </a:p>
        </p:txBody>
      </p:sp>
      <p:sp>
        <p:nvSpPr>
          <p:cNvPr id="2" name="Title 1">
            <a:extLst>
              <a:ext uri="{FF2B5EF4-FFF2-40B4-BE49-F238E27FC236}">
                <a16:creationId xmlns:a16="http://schemas.microsoft.com/office/drawing/2014/main" id="{53693AC9-6B24-4084-9B10-20D8DB26E293}"/>
              </a:ext>
            </a:extLst>
          </p:cNvPr>
          <p:cNvSpPr>
            <a:spLocks noGrp="1"/>
          </p:cNvSpPr>
          <p:nvPr>
            <p:ph type="title"/>
          </p:nvPr>
        </p:nvSpPr>
        <p:spPr>
          <a:xfrm>
            <a:off x="486886" y="364172"/>
            <a:ext cx="9792000" cy="432000"/>
          </a:xfrm>
        </p:spPr>
        <p:txBody>
          <a:bodyPr>
            <a:normAutofit/>
          </a:bodyPr>
          <a:lstStyle/>
          <a:p>
            <a:pPr lvl="0"/>
            <a:r>
              <a:rPr lang="en-US" dirty="0" err="1"/>
              <a:t>Folleto</a:t>
            </a:r>
            <a:r>
              <a:rPr lang="en-US" dirty="0"/>
              <a:t> 4</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0879" y="1524000"/>
            <a:ext cx="10850881" cy="4043680"/>
          </a:xfrm>
          <a:solidFill>
            <a:srgbClr val="D2EFFC"/>
          </a:solidFill>
        </p:spPr>
        <p:txBody>
          <a:bodyPr/>
          <a:lstStyle/>
          <a:p>
            <a:pPr marL="0" indent="0" algn="just">
              <a:buNone/>
            </a:pPr>
            <a:r>
              <a:rPr lang="es-ES" sz="1800" b="1" dirty="0"/>
              <a:t>1. Acciones de sensibilización adoptadas por un movimiento de base: el ejemplo de CHRUSP </a:t>
            </a:r>
          </a:p>
          <a:p>
            <a:pPr marL="0" indent="0" algn="just">
              <a:buNone/>
            </a:pPr>
            <a:r>
              <a:rPr lang="es-ES" sz="1800" dirty="0"/>
              <a:t>El Centro para los Derechos Humanos de los Usuarios y Supervivientes de Psiquiatría (CHRUSP) es una organización de base financiada exclusivamente mediante pequeñas donaciones individuales. Su objetivo es proporcionar un liderazgo estratégico en la defensa, la implementación y la supervisión de los derechos humanos relevante para las personas que tienen una demencia, problema de salud mental o trauma, o han recibido esta etiqueta. Las acciones de sensibilización a escala internacional incluyen: </a:t>
            </a:r>
            <a:endParaRPr lang="en-US" sz="1800" dirty="0"/>
          </a:p>
          <a:p>
            <a:pPr algn="just"/>
            <a:r>
              <a:rPr lang="es-ES" sz="1800" dirty="0"/>
              <a:t>Un curso de la CDPD desde la perspectiva de un superviviente de psiquiatría impartido por Tina </a:t>
            </a:r>
            <a:r>
              <a:rPr lang="es-ES" sz="1800" dirty="0" err="1"/>
              <a:t>Minkowitz</a:t>
            </a:r>
            <a:r>
              <a:rPr lang="es-ES" sz="1800" dirty="0"/>
              <a:t>. Hasta ahora, el curso se ha ofrecido de manera gratuita para permitir la participación de alumnos de todo el mundo; la mayoría son supervivientes de maltrato en psiquiatría y otros, aliados de la profesión legal, la comunidad de desarrollo y los derechos humanos y el movimiento en defensa de las discapacidades. Para más información, véase </a:t>
            </a:r>
            <a:r>
              <a:rPr lang="es-ES" sz="1800" dirty="0">
                <a:hlinkClick r:id="rId3"/>
              </a:rPr>
              <a:t>http://crpdcourse.org</a:t>
            </a:r>
            <a:r>
              <a:rPr lang="es-ES" sz="1800" dirty="0"/>
              <a:t>. </a:t>
            </a:r>
            <a:endParaRPr lang="en-US" sz="1800" b="1" dirty="0"/>
          </a:p>
        </p:txBody>
      </p:sp>
    </p:spTree>
    <p:extLst>
      <p:ext uri="{BB962C8B-B14F-4D97-AF65-F5344CB8AC3E}">
        <p14:creationId xmlns:p14="http://schemas.microsoft.com/office/powerpoint/2010/main" val="205454881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1972D1E-6685-E540-8727-6502CE335ADA}"/>
              </a:ext>
            </a:extLst>
          </p:cNvPr>
          <p:cNvSpPr>
            <a:spLocks noGrp="1"/>
          </p:cNvSpPr>
          <p:nvPr>
            <p:ph type="body" sz="quarter" idx="13"/>
          </p:nvPr>
        </p:nvSpPr>
        <p:spPr>
          <a:xfrm>
            <a:off x="486887" y="824694"/>
            <a:ext cx="11174400" cy="360000"/>
          </a:xfrm>
        </p:spPr>
        <p:txBody>
          <a:bodyPr/>
          <a:lstStyle/>
          <a:p>
            <a:r>
              <a:rPr lang="es-ES" dirty="0"/>
              <a:t>Ejemplos de acciones de defensa</a:t>
            </a:r>
            <a:endParaRPr lang="en-US" dirty="0"/>
          </a:p>
        </p:txBody>
      </p:sp>
      <p:sp>
        <p:nvSpPr>
          <p:cNvPr id="2" name="Title 1">
            <a:extLst>
              <a:ext uri="{FF2B5EF4-FFF2-40B4-BE49-F238E27FC236}">
                <a16:creationId xmlns:a16="http://schemas.microsoft.com/office/drawing/2014/main" id="{53693AC9-6B24-4084-9B10-20D8DB26E293}"/>
              </a:ext>
            </a:extLst>
          </p:cNvPr>
          <p:cNvSpPr>
            <a:spLocks noGrp="1"/>
          </p:cNvSpPr>
          <p:nvPr>
            <p:ph type="title"/>
          </p:nvPr>
        </p:nvSpPr>
        <p:spPr>
          <a:xfrm>
            <a:off x="486886" y="364172"/>
            <a:ext cx="9792000" cy="432000"/>
          </a:xfrm>
        </p:spPr>
        <p:txBody>
          <a:bodyPr>
            <a:normAutofit/>
          </a:bodyPr>
          <a:lstStyle/>
          <a:p>
            <a:pPr lvl="0"/>
            <a:r>
              <a:rPr lang="en-US" dirty="0" err="1"/>
              <a:t>Folleto</a:t>
            </a:r>
            <a:r>
              <a:rPr lang="en-US" dirty="0"/>
              <a:t> 4</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90879" y="1239520"/>
            <a:ext cx="10850881" cy="4958080"/>
          </a:xfrm>
          <a:solidFill>
            <a:srgbClr val="D2EFFC"/>
          </a:solidFill>
        </p:spPr>
        <p:txBody>
          <a:bodyPr/>
          <a:lstStyle/>
          <a:p>
            <a:pPr algn="just">
              <a:spcAft>
                <a:spcPts val="0"/>
              </a:spcAft>
            </a:pPr>
            <a:r>
              <a:rPr lang="es-ES" sz="1700" dirty="0"/>
              <a:t>Aportación a la Campaña para la prohibición absoluta del internamiento y el tratamiento forzosos. Para más información, véase </a:t>
            </a:r>
            <a:r>
              <a:rPr lang="es-ES" sz="1700" dirty="0">
                <a:hlinkClick r:id="rId3"/>
              </a:rPr>
              <a:t>http://absoluteprohibition.org</a:t>
            </a:r>
            <a:r>
              <a:rPr lang="es-ES" sz="1700" dirty="0"/>
              <a:t>. </a:t>
            </a:r>
          </a:p>
          <a:p>
            <a:pPr algn="just">
              <a:spcAft>
                <a:spcPts val="0"/>
              </a:spcAft>
            </a:pPr>
            <a:r>
              <a:rPr lang="es-ES" sz="1700" dirty="0"/>
              <a:t>Organización de un evento paralelo con la Organización Mundial de la Salud durante la 10ª Conferencia de estados parte de la CDPD en junio de 2017 en apoyo de la abolición del tratamiento forzoso y la necesidad de encontrar alternativas a las prácticas existentes tanto dentro como fuera del sistema de salud mental. El evento paralelo contó con muchos asistentes y fue objeto de una buena recepción. Los materiales del evento paralelo y los enlaces a los vídeos se pueden consultar en el sitio web del CHRUSP: </a:t>
            </a:r>
            <a:r>
              <a:rPr lang="es-ES" sz="1700" dirty="0">
                <a:hlinkClick r:id="rId4"/>
              </a:rPr>
              <a:t>www.chrusp.org</a:t>
            </a:r>
            <a:r>
              <a:rPr lang="es-ES" sz="1700" dirty="0"/>
              <a:t>.  </a:t>
            </a:r>
          </a:p>
          <a:p>
            <a:pPr algn="just">
              <a:spcAft>
                <a:spcPts val="0"/>
              </a:spcAft>
            </a:pPr>
            <a:r>
              <a:rPr lang="es-ES" sz="1700" dirty="0"/>
              <a:t>Colaboración con colegas en países asiáticos para esbozar un proyecto de ley de inclusión de las personas con discapacidad psicosocial. </a:t>
            </a:r>
          </a:p>
          <a:p>
            <a:pPr algn="just">
              <a:spcAft>
                <a:spcPts val="0"/>
              </a:spcAft>
            </a:pPr>
            <a:r>
              <a:rPr lang="es-ES" sz="1700" dirty="0"/>
              <a:t>Asistencia a reuniones públicas de la Comisión sobre los Derechos de las Personas con Discapacidad y elaboración de una declaración para la sesión inaugural. </a:t>
            </a:r>
          </a:p>
          <a:p>
            <a:pPr algn="just">
              <a:spcAft>
                <a:spcPts val="0"/>
              </a:spcAft>
            </a:pPr>
            <a:r>
              <a:rPr lang="es-ES" sz="1700" dirty="0"/>
              <a:t>Participación en conferencias en diversos países. </a:t>
            </a:r>
          </a:p>
          <a:p>
            <a:pPr algn="just">
              <a:spcAft>
                <a:spcPts val="0"/>
              </a:spcAft>
            </a:pPr>
            <a:r>
              <a:rPr lang="es-ES" sz="1700" dirty="0"/>
              <a:t>Participación en consultas de las Naciones Unidas mediante presentaciones de propuestas por escrito. </a:t>
            </a:r>
          </a:p>
          <a:p>
            <a:pPr marL="0" indent="0" algn="just">
              <a:spcAft>
                <a:spcPts val="0"/>
              </a:spcAft>
              <a:buNone/>
            </a:pPr>
            <a:r>
              <a:rPr lang="es-ES" sz="1700" dirty="0"/>
              <a:t>Para más información, consulta: </a:t>
            </a:r>
            <a:r>
              <a:rPr lang="es-ES" sz="1700" dirty="0">
                <a:hlinkClick r:id="rId4"/>
              </a:rPr>
              <a:t>http://www.chrusp.org</a:t>
            </a:r>
            <a:r>
              <a:rPr lang="es-ES" sz="1700" dirty="0"/>
              <a:t> </a:t>
            </a:r>
          </a:p>
          <a:p>
            <a:pPr marL="0" indent="0" algn="just">
              <a:spcAft>
                <a:spcPts val="0"/>
              </a:spcAft>
              <a:buNone/>
            </a:pPr>
            <a:endParaRPr lang="es-ES" sz="1700" dirty="0"/>
          </a:p>
          <a:p>
            <a:pPr marL="0" indent="0" algn="just">
              <a:spcAft>
                <a:spcPts val="0"/>
              </a:spcAft>
              <a:buNone/>
            </a:pPr>
            <a:r>
              <a:rPr lang="es-ES" sz="1700" b="1" dirty="0"/>
              <a:t>2. Acción de defensa en Japón</a:t>
            </a:r>
            <a:r>
              <a:rPr lang="es-ES" sz="1700" dirty="0"/>
              <a:t> </a:t>
            </a:r>
          </a:p>
          <a:p>
            <a:pPr marL="0" indent="0">
              <a:spcAft>
                <a:spcPts val="0"/>
              </a:spcAft>
              <a:buNone/>
            </a:pPr>
            <a:r>
              <a:rPr lang="es-ES" sz="1700" dirty="0"/>
              <a:t>En el siguiente vídeo, Mari </a:t>
            </a:r>
            <a:r>
              <a:rPr lang="es-ES" sz="1700" dirty="0" err="1"/>
              <a:t>Yamamoto</a:t>
            </a:r>
            <a:r>
              <a:rPr lang="es-ES" sz="1700" dirty="0"/>
              <a:t> habla sobre la actividad de defensa que lleva a cabo en Japón: </a:t>
            </a:r>
            <a:r>
              <a:rPr lang="es-ES" sz="1700" dirty="0">
                <a:hlinkClick r:id="rId5"/>
              </a:rPr>
              <a:t>https://youtu.be/UB2ZASt6jrc</a:t>
            </a:r>
            <a:r>
              <a:rPr lang="es-ES" sz="1700" dirty="0"/>
              <a:t> (6:11) [consulta: 9 de abril de 2019].</a:t>
            </a:r>
            <a:endParaRPr lang="en-US" sz="1700" b="1" dirty="0"/>
          </a:p>
        </p:txBody>
      </p:sp>
    </p:spTree>
    <p:extLst>
      <p:ext uri="{BB962C8B-B14F-4D97-AF65-F5344CB8AC3E}">
        <p14:creationId xmlns:p14="http://schemas.microsoft.com/office/powerpoint/2010/main" val="32776183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A16BAF-8BDE-1C40-94A0-AFA97C9EEE73}"/>
              </a:ext>
            </a:extLst>
          </p:cNvPr>
          <p:cNvSpPr>
            <a:spLocks noGrp="1"/>
          </p:cNvSpPr>
          <p:nvPr>
            <p:ph type="body" sz="quarter" idx="13"/>
          </p:nvPr>
        </p:nvSpPr>
        <p:spPr>
          <a:xfrm>
            <a:off x="527527" y="682454"/>
            <a:ext cx="11174400" cy="360000"/>
          </a:xfrm>
        </p:spPr>
        <p:txBody>
          <a:bodyPr/>
          <a:lstStyle/>
          <a:p>
            <a:pPr marL="0" indent="0" algn="just">
              <a:spcAft>
                <a:spcPts val="600"/>
              </a:spcAft>
            </a:pPr>
            <a:r>
              <a:rPr lang="es-ES" sz="2400" dirty="0"/>
              <a:t>Ejemplo de solicitud escrita </a:t>
            </a:r>
          </a:p>
        </p:txBody>
      </p:sp>
      <p:sp>
        <p:nvSpPr>
          <p:cNvPr id="2" name="Title 1">
            <a:extLst>
              <a:ext uri="{FF2B5EF4-FFF2-40B4-BE49-F238E27FC236}">
                <a16:creationId xmlns:a16="http://schemas.microsoft.com/office/drawing/2014/main" id="{FE20020C-66CE-449C-ACCA-91AD64060038}"/>
              </a:ext>
            </a:extLst>
          </p:cNvPr>
          <p:cNvSpPr>
            <a:spLocks noGrp="1"/>
          </p:cNvSpPr>
          <p:nvPr>
            <p:ph type="title"/>
          </p:nvPr>
        </p:nvSpPr>
        <p:spPr>
          <a:xfrm>
            <a:off x="507206" y="282892"/>
            <a:ext cx="9792000" cy="432000"/>
          </a:xfrm>
        </p:spPr>
        <p:txBody>
          <a:bodyPr/>
          <a:lstStyle/>
          <a:p>
            <a:pPr lvl="0"/>
            <a:r>
              <a:rPr lang="en-US" dirty="0" err="1"/>
              <a:t>Folleto</a:t>
            </a:r>
            <a:r>
              <a:rPr lang="en-US" dirty="0"/>
              <a:t> 5</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98880"/>
            <a:ext cx="10932161" cy="4368800"/>
          </a:xfrm>
          <a:solidFill>
            <a:srgbClr val="D2EFFC"/>
          </a:solidFill>
        </p:spPr>
        <p:txBody>
          <a:bodyPr/>
          <a:lstStyle/>
          <a:p>
            <a:pPr marL="0" indent="0" algn="just">
              <a:spcAft>
                <a:spcPts val="600"/>
              </a:spcAft>
              <a:buNone/>
            </a:pPr>
            <a:r>
              <a:rPr lang="es-ES" sz="1800" b="1" dirty="0"/>
              <a:t>Ejemplo de solicitud escrita </a:t>
            </a:r>
          </a:p>
          <a:p>
            <a:pPr marL="0" indent="0" algn="just">
              <a:spcAft>
                <a:spcPts val="600"/>
              </a:spcAft>
              <a:buNone/>
            </a:pPr>
            <a:r>
              <a:rPr lang="es-ES" sz="1800" dirty="0" err="1"/>
              <a:t>People’s</a:t>
            </a:r>
            <a:r>
              <a:rPr lang="es-ES" sz="1800" dirty="0"/>
              <a:t> </a:t>
            </a:r>
            <a:r>
              <a:rPr lang="es-ES" sz="1800" dirty="0" err="1"/>
              <a:t>Review</a:t>
            </a:r>
            <a:r>
              <a:rPr lang="es-ES" sz="1800" dirty="0"/>
              <a:t> of </a:t>
            </a:r>
            <a:r>
              <a:rPr lang="es-ES" sz="1800" dirty="0" err="1"/>
              <a:t>the</a:t>
            </a:r>
            <a:r>
              <a:rPr lang="es-ES" sz="1800" dirty="0"/>
              <a:t> Mental </a:t>
            </a:r>
            <a:r>
              <a:rPr lang="es-ES" sz="1800" dirty="0" err="1"/>
              <a:t>Health</a:t>
            </a:r>
            <a:r>
              <a:rPr lang="es-ES" sz="1800" dirty="0"/>
              <a:t> </a:t>
            </a:r>
            <a:r>
              <a:rPr lang="es-ES" sz="1800" dirty="0" err="1"/>
              <a:t>System</a:t>
            </a:r>
            <a:r>
              <a:rPr lang="es-ES" sz="1800" dirty="0"/>
              <a:t>, </a:t>
            </a:r>
            <a:r>
              <a:rPr lang="es-ES" sz="1800" dirty="0" err="1"/>
              <a:t>Aotearoa</a:t>
            </a:r>
            <a:r>
              <a:rPr lang="es-ES" sz="1800" dirty="0"/>
              <a:t>, Nueva Zelanda </a:t>
            </a:r>
          </a:p>
          <a:p>
            <a:pPr marL="0" indent="0" algn="just">
              <a:spcAft>
                <a:spcPts val="600"/>
              </a:spcAft>
              <a:buNone/>
            </a:pPr>
            <a:r>
              <a:rPr lang="es-ES" sz="1800" dirty="0"/>
              <a:t>La </a:t>
            </a:r>
            <a:r>
              <a:rPr lang="es-ES" sz="1800" dirty="0" err="1"/>
              <a:t>People's</a:t>
            </a:r>
            <a:r>
              <a:rPr lang="es-ES" sz="1800" dirty="0"/>
              <a:t> </a:t>
            </a:r>
            <a:r>
              <a:rPr lang="es-ES" sz="1800" dirty="0" err="1"/>
              <a:t>Review</a:t>
            </a:r>
            <a:r>
              <a:rPr lang="es-ES" sz="1800" dirty="0"/>
              <a:t> of </a:t>
            </a:r>
            <a:r>
              <a:rPr lang="es-ES" sz="1800" dirty="0" err="1"/>
              <a:t>the</a:t>
            </a:r>
            <a:r>
              <a:rPr lang="es-ES" sz="1800" dirty="0"/>
              <a:t> Mental </a:t>
            </a:r>
            <a:r>
              <a:rPr lang="es-ES" sz="1800" dirty="0" err="1"/>
              <a:t>Health</a:t>
            </a:r>
            <a:r>
              <a:rPr lang="es-ES" sz="1800" dirty="0"/>
              <a:t> </a:t>
            </a:r>
            <a:r>
              <a:rPr lang="es-ES" sz="1800" dirty="0" err="1"/>
              <a:t>System</a:t>
            </a:r>
            <a:r>
              <a:rPr lang="es-ES" sz="1800" dirty="0"/>
              <a:t> fue una investigación en línea basada en relatos y financiada mediante micro-mecenazgo sobre el sistema de salud mental público que se llevó a cabo en </a:t>
            </a:r>
            <a:r>
              <a:rPr lang="es-ES" sz="1800" dirty="0" err="1"/>
              <a:t>Aotearoa</a:t>
            </a:r>
            <a:r>
              <a:rPr lang="es-ES" sz="1800" dirty="0"/>
              <a:t>, Nueva Zelanda. Recaudó las experiencias por escrito de personas relacionadas con los servicios de salud mental de Nueva Zelanda (desde profesionales de la salud mental hasta personas con una vivencia directa o experiencia familiar) durante el transcurso de tres meses antes de compilar sus relatos en el </a:t>
            </a:r>
            <a:r>
              <a:rPr lang="es-ES" sz="1800" dirty="0" err="1"/>
              <a:t>People</a:t>
            </a:r>
            <a:r>
              <a:rPr lang="es-ES" sz="1800" dirty="0"/>
              <a:t> 's Mental </a:t>
            </a:r>
            <a:r>
              <a:rPr lang="es-ES" sz="1800" dirty="0" err="1"/>
              <a:t>Health</a:t>
            </a:r>
            <a:r>
              <a:rPr lang="es-ES" sz="1800" dirty="0"/>
              <a:t> </a:t>
            </a:r>
            <a:r>
              <a:rPr lang="es-ES" sz="1800" dirty="0" err="1"/>
              <a:t>Report</a:t>
            </a:r>
            <a:r>
              <a:rPr lang="es-ES" sz="1800" dirty="0"/>
              <a:t>. El informe abogaba por la necesidad de hacer una revisión independiente del sistema de salud mental de Nueva Zelanda y subrayaba las historias humanas de personas que lo habían vivido desde dentro, a la vez que hacía campaña por un sistema basado en la justicia, la ecuanimidad, la sanación y la esperanza. </a:t>
            </a:r>
          </a:p>
          <a:p>
            <a:pPr marL="0" indent="0" algn="just">
              <a:spcAft>
                <a:spcPts val="600"/>
              </a:spcAft>
              <a:buNone/>
            </a:pPr>
            <a:r>
              <a:rPr lang="es-ES" sz="1800" dirty="0"/>
              <a:t>El informe está disponible públicamente y se puede descargar de manera gratuita. Recoge cuatro recomendaciones clave para el Gobierno, de acuerdo con los temas recurrentes revelados en los más de 500 relatos personales. Las recomendaciones son los cimientos de una carta abierta al ministro de Sanidad donde se reclama su implementación y se invita a la ciudadanía a firmarla. </a:t>
            </a:r>
            <a:endParaRPr lang="en-US" sz="1800" b="1" dirty="0"/>
          </a:p>
        </p:txBody>
      </p:sp>
    </p:spTree>
    <p:extLst>
      <p:ext uri="{BB962C8B-B14F-4D97-AF65-F5344CB8AC3E}">
        <p14:creationId xmlns:p14="http://schemas.microsoft.com/office/powerpoint/2010/main" val="3652502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A16BAF-8BDE-1C40-94A0-AFA97C9EEE73}"/>
              </a:ext>
            </a:extLst>
          </p:cNvPr>
          <p:cNvSpPr>
            <a:spLocks noGrp="1"/>
          </p:cNvSpPr>
          <p:nvPr>
            <p:ph type="body" sz="quarter" idx="13"/>
          </p:nvPr>
        </p:nvSpPr>
        <p:spPr>
          <a:xfrm>
            <a:off x="527527" y="682454"/>
            <a:ext cx="11174400" cy="360000"/>
          </a:xfrm>
        </p:spPr>
        <p:txBody>
          <a:bodyPr/>
          <a:lstStyle/>
          <a:p>
            <a:pPr marL="0" indent="0" algn="just">
              <a:spcAft>
                <a:spcPts val="600"/>
              </a:spcAft>
            </a:pPr>
            <a:r>
              <a:rPr lang="es-ES" sz="2400" dirty="0"/>
              <a:t>Ejemplo de solicitud escrita </a:t>
            </a:r>
          </a:p>
        </p:txBody>
      </p:sp>
      <p:sp>
        <p:nvSpPr>
          <p:cNvPr id="2" name="Title 1">
            <a:extLst>
              <a:ext uri="{FF2B5EF4-FFF2-40B4-BE49-F238E27FC236}">
                <a16:creationId xmlns:a16="http://schemas.microsoft.com/office/drawing/2014/main" id="{FE20020C-66CE-449C-ACCA-91AD64060038}"/>
              </a:ext>
            </a:extLst>
          </p:cNvPr>
          <p:cNvSpPr>
            <a:spLocks noGrp="1"/>
          </p:cNvSpPr>
          <p:nvPr>
            <p:ph type="title"/>
          </p:nvPr>
        </p:nvSpPr>
        <p:spPr>
          <a:xfrm>
            <a:off x="507206" y="282892"/>
            <a:ext cx="9792000" cy="432000"/>
          </a:xfrm>
        </p:spPr>
        <p:txBody>
          <a:bodyPr/>
          <a:lstStyle/>
          <a:p>
            <a:pPr lvl="0"/>
            <a:r>
              <a:rPr lang="en-US" dirty="0" err="1"/>
              <a:t>Folleto</a:t>
            </a:r>
            <a:r>
              <a:rPr lang="en-US" dirty="0"/>
              <a:t> 5</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198880"/>
            <a:ext cx="10932161" cy="4368800"/>
          </a:xfrm>
          <a:solidFill>
            <a:srgbClr val="D2EFFC"/>
          </a:solidFill>
        </p:spPr>
        <p:txBody>
          <a:bodyPr/>
          <a:lstStyle/>
          <a:p>
            <a:pPr marL="0" indent="0" algn="just">
              <a:spcAft>
                <a:spcPts val="600"/>
              </a:spcAft>
              <a:buNone/>
            </a:pPr>
            <a:r>
              <a:rPr lang="es-ES" sz="1800" dirty="0"/>
              <a:t>Algunas recomendaciones son: </a:t>
            </a:r>
          </a:p>
          <a:p>
            <a:pPr algn="just">
              <a:spcAft>
                <a:spcPts val="600"/>
              </a:spcAft>
            </a:pPr>
            <a:r>
              <a:rPr lang="es-ES" sz="1800" dirty="0"/>
              <a:t>El aumento a nivel nacional de la financiación destinada a los servicios y ayudas a la salud mental, con un énfasis particular en acceder a servicios comunitarios y en una intervención precoz que aborde las necesidades y las preferencias de las personas a la vez que apoya a los profesionales de los servicios desbordados. </a:t>
            </a:r>
          </a:p>
          <a:p>
            <a:pPr algn="just">
              <a:spcAft>
                <a:spcPts val="600"/>
              </a:spcAft>
            </a:pPr>
            <a:r>
              <a:rPr lang="es-ES" sz="1800" dirty="0"/>
              <a:t>Promulgar y cumplir con la obligación de la CDPD de someter el sistema de salud mental a una supervisión independiente mediante la creación de una comisión externa que fomente la autodefensa e incorpore funciones para personas con experiencia vital. </a:t>
            </a:r>
          </a:p>
          <a:p>
            <a:pPr algn="just">
              <a:spcAft>
                <a:spcPts val="600"/>
              </a:spcAft>
            </a:pPr>
            <a:r>
              <a:rPr lang="es-ES" sz="1800" dirty="0"/>
              <a:t>La creación de una real comisión urgente que examine los problemas sistémicos de largo recorrido y una investigación independiente continua para desarrollar servicios de salud mental adecuados y accesibles que velen por los derechos de las personas y fomenten la recuperación. </a:t>
            </a:r>
          </a:p>
          <a:p>
            <a:pPr algn="just">
              <a:spcAft>
                <a:spcPts val="600"/>
              </a:spcAft>
            </a:pPr>
            <a:r>
              <a:rPr lang="es-ES" sz="1800" dirty="0"/>
              <a:t>La creación de un programa de educación mental nacional para dar a conocer los servicios disponibles y promover la inclusión, la dignidad y el empoderamiento de las personas con experiencia vital. </a:t>
            </a:r>
          </a:p>
          <a:p>
            <a:pPr marL="0" indent="0" algn="just">
              <a:spcAft>
                <a:spcPts val="600"/>
              </a:spcAft>
              <a:buNone/>
            </a:pPr>
            <a:r>
              <a:rPr lang="es-ES" sz="1800" dirty="0"/>
              <a:t>Para más información, consultar: </a:t>
            </a:r>
            <a:r>
              <a:rPr lang="es-ES" sz="1800" dirty="0">
                <a:hlinkClick r:id="rId3"/>
              </a:rPr>
              <a:t>https://www.peoplesmentalhealthreport.com/</a:t>
            </a:r>
            <a:r>
              <a:rPr lang="es-ES" sz="1800" dirty="0"/>
              <a:t>  (13) </a:t>
            </a:r>
            <a:endParaRPr lang="en-US" sz="1800" b="1" dirty="0"/>
          </a:p>
        </p:txBody>
      </p:sp>
    </p:spTree>
    <p:extLst>
      <p:ext uri="{BB962C8B-B14F-4D97-AF65-F5344CB8AC3E}">
        <p14:creationId xmlns:p14="http://schemas.microsoft.com/office/powerpoint/2010/main" val="37955260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FF24D8-2E1C-A742-BB8E-078A83A1E402}"/>
              </a:ext>
            </a:extLst>
          </p:cNvPr>
          <p:cNvSpPr>
            <a:spLocks noGrp="1"/>
          </p:cNvSpPr>
          <p:nvPr>
            <p:ph type="body" sz="quarter" idx="13"/>
          </p:nvPr>
        </p:nvSpPr>
        <p:spPr>
          <a:xfrm>
            <a:off x="568167" y="723094"/>
            <a:ext cx="11174400" cy="360000"/>
          </a:xfrm>
        </p:spPr>
        <p:txBody>
          <a:bodyPr/>
          <a:lstStyle/>
          <a:p>
            <a:r>
              <a:rPr lang="es-ES" dirty="0"/>
              <a:t>Ejemplo de carta dirigida a un diario</a:t>
            </a:r>
            <a:endParaRPr lang="en-US" dirty="0"/>
          </a:p>
        </p:txBody>
      </p:sp>
      <p:sp>
        <p:nvSpPr>
          <p:cNvPr id="2" name="Title 1">
            <a:extLst>
              <a:ext uri="{FF2B5EF4-FFF2-40B4-BE49-F238E27FC236}">
                <a16:creationId xmlns:a16="http://schemas.microsoft.com/office/drawing/2014/main" id="{72F5CB72-924A-4B72-B9DC-BF5D775E8644}"/>
              </a:ext>
            </a:extLst>
          </p:cNvPr>
          <p:cNvSpPr>
            <a:spLocks noGrp="1"/>
          </p:cNvSpPr>
          <p:nvPr>
            <p:ph type="title"/>
          </p:nvPr>
        </p:nvSpPr>
        <p:spPr>
          <a:xfrm>
            <a:off x="527526" y="323532"/>
            <a:ext cx="9792000" cy="432000"/>
          </a:xfrm>
        </p:spPr>
        <p:txBody>
          <a:bodyPr/>
          <a:lstStyle/>
          <a:p>
            <a:r>
              <a:rPr lang="en-US" dirty="0" err="1"/>
              <a:t>Folleto</a:t>
            </a:r>
            <a:r>
              <a:rPr lang="en-US" dirty="0"/>
              <a:t> 6</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341120"/>
            <a:ext cx="10990727" cy="4653280"/>
          </a:xfrm>
          <a:solidFill>
            <a:srgbClr val="D2EFFC"/>
          </a:solidFill>
        </p:spPr>
        <p:txBody>
          <a:bodyPr/>
          <a:lstStyle/>
          <a:p>
            <a:pPr marL="0" indent="0" algn="just">
              <a:spcAft>
                <a:spcPts val="0"/>
              </a:spcAft>
              <a:buNone/>
            </a:pPr>
            <a:r>
              <a:rPr lang="es-ES" sz="1800" b="1" dirty="0"/>
              <a:t>Una carta al editor del </a:t>
            </a:r>
            <a:r>
              <a:rPr lang="es-ES" sz="1800" b="1" dirty="0" err="1"/>
              <a:t>Irish</a:t>
            </a:r>
            <a:r>
              <a:rPr lang="es-ES" sz="1800" b="1" dirty="0"/>
              <a:t> Times de la consejera delegada de CBM Irlanda, Sarah </a:t>
            </a:r>
            <a:r>
              <a:rPr lang="es-ES" sz="1800" b="1" dirty="0" err="1"/>
              <a:t>O'Toole</a:t>
            </a:r>
            <a:r>
              <a:rPr lang="es-ES" sz="1800" b="1" dirty="0"/>
              <a:t> (16)</a:t>
            </a:r>
          </a:p>
          <a:p>
            <a:pPr marL="0" indent="0" algn="just">
              <a:spcAft>
                <a:spcPts val="0"/>
              </a:spcAft>
              <a:buNone/>
            </a:pPr>
            <a:endParaRPr lang="es-ES" sz="1800" b="1" dirty="0"/>
          </a:p>
          <a:p>
            <a:pPr marL="0" indent="0" algn="just">
              <a:spcAft>
                <a:spcPts val="0"/>
              </a:spcAft>
              <a:buNone/>
            </a:pPr>
            <a:r>
              <a:rPr lang="es-ES" sz="1800" dirty="0"/>
              <a:t>Estimado señor:</a:t>
            </a:r>
          </a:p>
          <a:p>
            <a:pPr marL="0" indent="0" algn="just">
              <a:spcAft>
                <a:spcPts val="0"/>
              </a:spcAft>
              <a:buNone/>
            </a:pPr>
            <a:r>
              <a:rPr lang="es-ES" sz="1800" dirty="0"/>
              <a:t> </a:t>
            </a:r>
          </a:p>
          <a:p>
            <a:pPr marL="0" indent="0" algn="just">
              <a:spcAft>
                <a:spcPts val="0"/>
              </a:spcAft>
              <a:buNone/>
            </a:pPr>
            <a:r>
              <a:rPr lang="es-ES" sz="1800" dirty="0"/>
              <a:t>Fue una buena noticia ver al ministro </a:t>
            </a:r>
            <a:r>
              <a:rPr lang="es-ES" sz="1800" dirty="0" err="1"/>
              <a:t>Fitzgerald</a:t>
            </a:r>
            <a:r>
              <a:rPr lang="es-ES" sz="1800" dirty="0"/>
              <a:t> en el reciente EPU (Examen Periódico Universal de las Naciones Unidas) de Irlanda comprometiendo al Gobierno a ratificar la Convención de las Naciones Unidas sobre los derechos de las personas con discapacidad (CDPD) a finales de este año. Irlanda ha firmado la Convención y ahora es el último estado miembro de la UE que queda para ratificarla. </a:t>
            </a:r>
          </a:p>
          <a:p>
            <a:pPr marL="0" indent="0" algn="just">
              <a:spcAft>
                <a:spcPts val="0"/>
              </a:spcAft>
              <a:buNone/>
            </a:pPr>
            <a:r>
              <a:rPr lang="es-ES" sz="1800" dirty="0"/>
              <a:t>La CDPD promueve, protege y garantiza la igualdad de derechos para las personas con discapacidad y obliga a los estados a tratar a estas personas como «sujetos», con toda su capacidad jurídica, en lugar de como «objetos» que se han de gestionar y de los que se debe cuidar. Además de proteger los derechos de las personas con discapacidad en Irlanda, la Convención obliga al Gobierno irlandés a garantizar que la ayuda al desarrollo que invierte en el extranjero sea inclusiva para las personas con discapacidad. </a:t>
            </a:r>
          </a:p>
          <a:p>
            <a:pPr marL="0" indent="0" algn="just">
              <a:spcAft>
                <a:spcPts val="0"/>
              </a:spcAft>
              <a:buNone/>
            </a:pPr>
            <a:r>
              <a:rPr lang="es-ES" sz="1800" dirty="0"/>
              <a:t>En términos prácticos, esto conlleva que los programas para el desarrollo en el extranjero financiados por Irlanda en ámbitos como la salud, la educación y la respuesta de emergencia deben garantizar la participación y el beneficio de las personas con discapacidad. </a:t>
            </a:r>
            <a:endParaRPr lang="en-US" sz="1800" b="1" dirty="0"/>
          </a:p>
        </p:txBody>
      </p:sp>
    </p:spTree>
    <p:extLst>
      <p:ext uri="{BB962C8B-B14F-4D97-AF65-F5344CB8AC3E}">
        <p14:creationId xmlns:p14="http://schemas.microsoft.com/office/powerpoint/2010/main" val="5006864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9FF24D8-2E1C-A742-BB8E-078A83A1E402}"/>
              </a:ext>
            </a:extLst>
          </p:cNvPr>
          <p:cNvSpPr>
            <a:spLocks noGrp="1"/>
          </p:cNvSpPr>
          <p:nvPr>
            <p:ph type="body" sz="quarter" idx="13"/>
          </p:nvPr>
        </p:nvSpPr>
        <p:spPr>
          <a:xfrm>
            <a:off x="568167" y="723094"/>
            <a:ext cx="11174400" cy="360000"/>
          </a:xfrm>
        </p:spPr>
        <p:txBody>
          <a:bodyPr/>
          <a:lstStyle/>
          <a:p>
            <a:r>
              <a:rPr lang="es-ES" dirty="0"/>
              <a:t>Ejemplo de carta dirigida a un diario</a:t>
            </a:r>
            <a:endParaRPr lang="en-US" dirty="0"/>
          </a:p>
        </p:txBody>
      </p:sp>
      <p:sp>
        <p:nvSpPr>
          <p:cNvPr id="2" name="Title 1">
            <a:extLst>
              <a:ext uri="{FF2B5EF4-FFF2-40B4-BE49-F238E27FC236}">
                <a16:creationId xmlns:a16="http://schemas.microsoft.com/office/drawing/2014/main" id="{72F5CB72-924A-4B72-B9DC-BF5D775E8644}"/>
              </a:ext>
            </a:extLst>
          </p:cNvPr>
          <p:cNvSpPr>
            <a:spLocks noGrp="1"/>
          </p:cNvSpPr>
          <p:nvPr>
            <p:ph type="title"/>
          </p:nvPr>
        </p:nvSpPr>
        <p:spPr>
          <a:xfrm>
            <a:off x="527526" y="323532"/>
            <a:ext cx="9792000" cy="432000"/>
          </a:xfrm>
        </p:spPr>
        <p:txBody>
          <a:bodyPr/>
          <a:lstStyle/>
          <a:p>
            <a:r>
              <a:rPr lang="en-US" dirty="0" err="1"/>
              <a:t>Folleto</a:t>
            </a:r>
            <a:r>
              <a:rPr lang="en-US" dirty="0"/>
              <a:t> 6</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629919" y="1341120"/>
            <a:ext cx="10990727" cy="3393440"/>
          </a:xfrm>
          <a:solidFill>
            <a:srgbClr val="D2EFFC"/>
          </a:solidFill>
        </p:spPr>
        <p:txBody>
          <a:bodyPr/>
          <a:lstStyle/>
          <a:p>
            <a:pPr marL="0" indent="0" algn="just">
              <a:spcAft>
                <a:spcPts val="0"/>
              </a:spcAft>
              <a:buNone/>
            </a:pPr>
            <a:endParaRPr lang="es-ES" sz="1800" b="1" dirty="0"/>
          </a:p>
          <a:p>
            <a:pPr marL="0" indent="0" algn="just">
              <a:spcAft>
                <a:spcPts val="0"/>
              </a:spcAft>
              <a:buNone/>
            </a:pPr>
            <a:r>
              <a:rPr lang="es-ES" sz="1800" dirty="0"/>
              <a:t>Este año se celebra el décimo aniversario de la adopción de la CDPD por parte de la ONU. Con la ratificación de la Convención, el Gobierno irlandés señala su compromiso con una sociedad inclusiva con la discapacidad y la defensa de los derechos de las personas con discapacidad tanto en el territorio nacional como en la tarea en favor del desarrollo que Irlanda hace en el extranjero. </a:t>
            </a:r>
          </a:p>
          <a:p>
            <a:pPr marL="0" indent="0" algn="just">
              <a:spcAft>
                <a:spcPts val="0"/>
              </a:spcAft>
              <a:buNone/>
            </a:pPr>
            <a:endParaRPr lang="es-ES" sz="1800" dirty="0"/>
          </a:p>
          <a:p>
            <a:pPr marL="0" indent="0" algn="just">
              <a:spcAft>
                <a:spcPts val="0"/>
              </a:spcAft>
              <a:buNone/>
            </a:pPr>
            <a:r>
              <a:rPr lang="es-ES" sz="1800" dirty="0"/>
              <a:t>Atentamente, </a:t>
            </a:r>
          </a:p>
          <a:p>
            <a:pPr marL="0" indent="0" algn="just">
              <a:spcAft>
                <a:spcPts val="0"/>
              </a:spcAft>
              <a:buNone/>
            </a:pPr>
            <a:endParaRPr lang="es-ES" sz="1800" dirty="0"/>
          </a:p>
          <a:p>
            <a:pPr marL="0" indent="0" algn="just">
              <a:spcAft>
                <a:spcPts val="0"/>
              </a:spcAft>
              <a:buNone/>
            </a:pPr>
            <a:r>
              <a:rPr lang="es-ES" sz="1800" dirty="0"/>
              <a:t>Sarah </a:t>
            </a:r>
            <a:r>
              <a:rPr lang="es-ES" sz="1800" dirty="0" err="1"/>
              <a:t>O'Toole</a:t>
            </a:r>
            <a:r>
              <a:rPr lang="es-ES" sz="1800" dirty="0"/>
              <a:t> </a:t>
            </a:r>
          </a:p>
          <a:p>
            <a:pPr marL="0" indent="0" algn="just">
              <a:spcAft>
                <a:spcPts val="0"/>
              </a:spcAft>
              <a:buNone/>
            </a:pPr>
            <a:r>
              <a:rPr lang="es-ES" sz="1800" dirty="0"/>
              <a:t>Consejera delegada de CBM Irlanda </a:t>
            </a:r>
          </a:p>
          <a:p>
            <a:pPr marL="0" indent="0" algn="just">
              <a:spcAft>
                <a:spcPts val="0"/>
              </a:spcAft>
              <a:buNone/>
            </a:pPr>
            <a:r>
              <a:rPr lang="es-ES" sz="1800" dirty="0"/>
              <a:t>Monaghan </a:t>
            </a:r>
            <a:endParaRPr lang="en-US" sz="1800" b="1" dirty="0"/>
          </a:p>
        </p:txBody>
      </p:sp>
    </p:spTree>
    <p:extLst>
      <p:ext uri="{BB962C8B-B14F-4D97-AF65-F5344CB8AC3E}">
        <p14:creationId xmlns:p14="http://schemas.microsoft.com/office/powerpoint/2010/main" val="3814798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2FB55D-DA64-A44D-8D59-BCC7E91E3D3C}"/>
              </a:ext>
            </a:extLst>
          </p:cNvPr>
          <p:cNvSpPr>
            <a:spLocks noGrp="1"/>
          </p:cNvSpPr>
          <p:nvPr>
            <p:ph type="body" sz="quarter" idx="13"/>
          </p:nvPr>
        </p:nvSpPr>
        <p:spPr>
          <a:xfrm>
            <a:off x="507207" y="743414"/>
            <a:ext cx="11174400" cy="360000"/>
          </a:xfrm>
        </p:spPr>
        <p:txBody>
          <a:bodyPr/>
          <a:lstStyle/>
          <a:p>
            <a:r>
              <a:rPr lang="es-ES" dirty="0"/>
              <a:t>Ejemplo de un defensor comunitario (17) </a:t>
            </a:r>
            <a:endParaRPr lang="en-US" dirty="0"/>
          </a:p>
        </p:txBody>
      </p:sp>
      <p:sp>
        <p:nvSpPr>
          <p:cNvPr id="2" name="Title 1">
            <a:extLst>
              <a:ext uri="{FF2B5EF4-FFF2-40B4-BE49-F238E27FC236}">
                <a16:creationId xmlns:a16="http://schemas.microsoft.com/office/drawing/2014/main" id="{29CDF55D-D799-4DC2-888D-5F29BB705F04}"/>
              </a:ext>
            </a:extLst>
          </p:cNvPr>
          <p:cNvSpPr>
            <a:spLocks noGrp="1"/>
          </p:cNvSpPr>
          <p:nvPr>
            <p:ph type="title"/>
          </p:nvPr>
        </p:nvSpPr>
        <p:spPr>
          <a:xfrm>
            <a:off x="507206" y="303212"/>
            <a:ext cx="9792000" cy="432000"/>
          </a:xfrm>
        </p:spPr>
        <p:txBody>
          <a:bodyPr/>
          <a:lstStyle/>
          <a:p>
            <a:pPr lvl="0"/>
            <a:r>
              <a:rPr lang="en-US" dirty="0" err="1"/>
              <a:t>Folleto</a:t>
            </a:r>
            <a:r>
              <a:rPr lang="en-US" dirty="0"/>
              <a:t> 7</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280160"/>
            <a:ext cx="11031367" cy="4287520"/>
          </a:xfrm>
          <a:solidFill>
            <a:srgbClr val="D2EFFC"/>
          </a:solidFill>
        </p:spPr>
        <p:txBody>
          <a:bodyPr/>
          <a:lstStyle/>
          <a:p>
            <a:pPr marL="0" indent="0" algn="just">
              <a:buNone/>
            </a:pPr>
            <a:r>
              <a:rPr lang="en-US" sz="1800" b="1" dirty="0"/>
              <a:t>Kit Harrington - Why I’m supporting </a:t>
            </a:r>
            <a:r>
              <a:rPr lang="en-US" sz="1800" b="1" dirty="0" err="1"/>
              <a:t>Mencap</a:t>
            </a:r>
            <a:endParaRPr lang="en-US" sz="1800" b="1" dirty="0"/>
          </a:p>
          <a:p>
            <a:pPr marL="0" indent="0" algn="just">
              <a:buNone/>
            </a:pPr>
            <a:r>
              <a:rPr lang="es-ES" sz="1800" dirty="0"/>
              <a:t>La estrella de Juego de Tronos Kit Harrington ha manifestado su apoyo público a </a:t>
            </a:r>
            <a:r>
              <a:rPr lang="es-ES" sz="1800" dirty="0" err="1"/>
              <a:t>Mencap</a:t>
            </a:r>
            <a:r>
              <a:rPr lang="es-ES" sz="1800" dirty="0"/>
              <a:t>, una organización benéfica del Reino Unido que proporciona ayuda y asesoramiento a personas con discapacidad de aprendizaje y a sus familias.</a:t>
            </a:r>
          </a:p>
          <a:p>
            <a:pPr marL="0" indent="0" algn="just">
              <a:buNone/>
            </a:pPr>
            <a:r>
              <a:rPr lang="es-ES" sz="1800" dirty="0"/>
              <a:t>Mi primo Laurent es una de los 1,4 millones de personas con discapacidad de aprendizaje que hay en el Reino Unido. Crecer a su lado me ha permitido saber que las personas con una discapacidad de aprendizaje tienen las mismas esperanzas y los mismos sueños para su vida que cualquier joven. </a:t>
            </a:r>
          </a:p>
          <a:p>
            <a:pPr marL="0" indent="0" algn="just">
              <a:buNone/>
            </a:pPr>
            <a:r>
              <a:rPr lang="es-ES" sz="1800" dirty="0"/>
              <a:t>A pesar de ello, a veces los demás se muestran incómodos o tienen miedo de implicarse con alguien con una discapacidad de aprendizaje, y eso conlleva que a menudo se ignore o no se haga caso de estas personas. </a:t>
            </a:r>
          </a:p>
          <a:p>
            <a:pPr marL="0" indent="0" algn="just">
              <a:buNone/>
            </a:pPr>
            <a:r>
              <a:rPr lang="es-ES" sz="1800" dirty="0"/>
              <a:t>Debemos cambiar esta situación y dejar de ignorar los talentos y las aportaciones que las personas con una discapacidad de aprendizaje pueden hacer en nuestra sociedad (...). Normalmente, cuando oímos hablar de dificultad de aprendizaje en los medios es en alusión al terrible impacto de escándalos de abusos o a los efectos de los recortes gubernamentales en gasto social.</a:t>
            </a:r>
            <a:endParaRPr lang="en-US" sz="1800" b="1" dirty="0"/>
          </a:p>
        </p:txBody>
      </p:sp>
    </p:spTree>
    <p:extLst>
      <p:ext uri="{BB962C8B-B14F-4D97-AF65-F5344CB8AC3E}">
        <p14:creationId xmlns:p14="http://schemas.microsoft.com/office/powerpoint/2010/main" val="1034322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92FB55D-DA64-A44D-8D59-BCC7E91E3D3C}"/>
              </a:ext>
            </a:extLst>
          </p:cNvPr>
          <p:cNvSpPr>
            <a:spLocks noGrp="1"/>
          </p:cNvSpPr>
          <p:nvPr>
            <p:ph type="body" sz="quarter" idx="13"/>
          </p:nvPr>
        </p:nvSpPr>
        <p:spPr>
          <a:xfrm>
            <a:off x="507207" y="743414"/>
            <a:ext cx="11174400" cy="360000"/>
          </a:xfrm>
        </p:spPr>
        <p:txBody>
          <a:bodyPr/>
          <a:lstStyle/>
          <a:p>
            <a:r>
              <a:rPr lang="es-ES" dirty="0"/>
              <a:t>Ejemplo de un defensor comunitario (17) </a:t>
            </a:r>
            <a:endParaRPr lang="en-US" dirty="0"/>
          </a:p>
        </p:txBody>
      </p:sp>
      <p:sp>
        <p:nvSpPr>
          <p:cNvPr id="2" name="Title 1">
            <a:extLst>
              <a:ext uri="{FF2B5EF4-FFF2-40B4-BE49-F238E27FC236}">
                <a16:creationId xmlns:a16="http://schemas.microsoft.com/office/drawing/2014/main" id="{29CDF55D-D799-4DC2-888D-5F29BB705F04}"/>
              </a:ext>
            </a:extLst>
          </p:cNvPr>
          <p:cNvSpPr>
            <a:spLocks noGrp="1"/>
          </p:cNvSpPr>
          <p:nvPr>
            <p:ph type="title"/>
          </p:nvPr>
        </p:nvSpPr>
        <p:spPr>
          <a:xfrm>
            <a:off x="507206" y="303212"/>
            <a:ext cx="9792000" cy="432000"/>
          </a:xfrm>
        </p:spPr>
        <p:txBody>
          <a:bodyPr/>
          <a:lstStyle/>
          <a:p>
            <a:pPr lvl="0"/>
            <a:r>
              <a:rPr lang="en-US" dirty="0" err="1"/>
              <a:t>Folleto</a:t>
            </a:r>
            <a:r>
              <a:rPr lang="en-US" dirty="0"/>
              <a:t> 7</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89279" y="1280160"/>
            <a:ext cx="11031367" cy="4815840"/>
          </a:xfrm>
          <a:solidFill>
            <a:srgbClr val="D2EFFC"/>
          </a:solidFill>
        </p:spPr>
        <p:txBody>
          <a:bodyPr/>
          <a:lstStyle/>
          <a:p>
            <a:pPr marL="0" indent="0" algn="just">
              <a:buNone/>
            </a:pPr>
            <a:r>
              <a:rPr lang="es-ES" sz="1800" dirty="0"/>
              <a:t>Y son temas importantes, pero no lo son todo. No es lo que yo pienso de la dificultad de aprendizaje ni un reflejo de cómo me siento cuando paso un rato con Laurent, que es un miembro importante, positivo y muy divertido de mi familia. Los medios de comunicación tienen la función de ser un espejo de la sociedad y ayudar a las personas con discapacidad de aprendizaje a tener una plataforma para poder ser escuchadas. </a:t>
            </a:r>
          </a:p>
          <a:p>
            <a:pPr marL="0" indent="0" algn="just">
              <a:buNone/>
            </a:pPr>
            <a:r>
              <a:rPr lang="es-ES" sz="1800" dirty="0"/>
              <a:t>Enseñemos a mi primo Laurent y a Lloyd y Ciara y a miles de otras personas que sus vidas son tan valiosas como las de cualquier otra persona de la sociedad. </a:t>
            </a:r>
          </a:p>
          <a:p>
            <a:pPr marL="0" indent="0" algn="just">
              <a:buNone/>
            </a:pPr>
            <a:endParaRPr lang="es-ES" sz="1800" dirty="0"/>
          </a:p>
          <a:p>
            <a:pPr marL="0" indent="0" algn="just">
              <a:buNone/>
            </a:pPr>
            <a:endParaRPr lang="es-ES" sz="1800" dirty="0"/>
          </a:p>
          <a:p>
            <a:pPr marL="0" indent="0" algn="just">
              <a:buNone/>
            </a:pPr>
            <a:endParaRPr lang="es-ES" sz="1800" dirty="0"/>
          </a:p>
          <a:p>
            <a:pPr marL="0" indent="0" algn="just">
              <a:buNone/>
            </a:pPr>
            <a:endParaRPr lang="es-ES" sz="1800" b="1" dirty="0"/>
          </a:p>
          <a:p>
            <a:pPr marL="0" indent="0" algn="just">
              <a:buNone/>
            </a:pPr>
            <a:endParaRPr lang="es-ES" sz="1800" b="1" dirty="0"/>
          </a:p>
          <a:p>
            <a:pPr marL="0" indent="0" algn="just">
              <a:buNone/>
            </a:pPr>
            <a:endParaRPr lang="es-ES" sz="1800" b="1" dirty="0"/>
          </a:p>
          <a:p>
            <a:pPr marL="0" indent="0" algn="just">
              <a:buNone/>
            </a:pPr>
            <a:r>
              <a:rPr lang="es-ES" sz="1800" dirty="0"/>
              <a:t>Para más información, consultar: </a:t>
            </a:r>
            <a:r>
              <a:rPr lang="es-ES" sz="1800" dirty="0">
                <a:hlinkClick r:id="rId3"/>
              </a:rPr>
              <a:t>https://www.mencap.org.uk/blog/why-im-supporting-mente</a:t>
            </a:r>
            <a:endParaRPr lang="en-US" sz="1800" b="1" dirty="0"/>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247" t="38055" r="67671" b="45000"/>
          <a:stretch/>
        </p:blipFill>
        <p:spPr bwMode="auto">
          <a:xfrm>
            <a:off x="3017687" y="3325666"/>
            <a:ext cx="6471753" cy="236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267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AB6A305-4D0F-294D-8D1C-85F837BD7A16}"/>
              </a:ext>
            </a:extLst>
          </p:cNvPr>
          <p:cNvSpPr>
            <a:spLocks noGrp="1"/>
          </p:cNvSpPr>
          <p:nvPr>
            <p:ph type="body" sz="quarter" idx="13"/>
          </p:nvPr>
        </p:nvSpPr>
        <p:spPr>
          <a:xfrm>
            <a:off x="527527" y="784054"/>
            <a:ext cx="11174400" cy="360000"/>
          </a:xfrm>
        </p:spPr>
        <p:txBody>
          <a:bodyPr/>
          <a:lstStyle/>
          <a:p>
            <a:r>
              <a:rPr lang="es-ES" dirty="0"/>
              <a:t>Ejemplos de trabajo con los medios </a:t>
            </a:r>
            <a:endParaRPr lang="en-US" dirty="0"/>
          </a:p>
        </p:txBody>
      </p:sp>
      <p:sp>
        <p:nvSpPr>
          <p:cNvPr id="2" name="Title 1">
            <a:extLst>
              <a:ext uri="{FF2B5EF4-FFF2-40B4-BE49-F238E27FC236}">
                <a16:creationId xmlns:a16="http://schemas.microsoft.com/office/drawing/2014/main" id="{C85923A3-2A29-46D7-A061-7252D9F1FC58}"/>
              </a:ext>
            </a:extLst>
          </p:cNvPr>
          <p:cNvSpPr>
            <a:spLocks noGrp="1"/>
          </p:cNvSpPr>
          <p:nvPr>
            <p:ph type="title"/>
          </p:nvPr>
        </p:nvSpPr>
        <p:spPr>
          <a:xfrm>
            <a:off x="527526" y="323532"/>
            <a:ext cx="9792000" cy="432000"/>
          </a:xfrm>
        </p:spPr>
        <p:txBody>
          <a:bodyPr/>
          <a:lstStyle/>
          <a:p>
            <a:pPr lvl="0"/>
            <a:r>
              <a:rPr lang="en-US" dirty="0" err="1"/>
              <a:t>Folleto</a:t>
            </a:r>
            <a:r>
              <a:rPr lang="en-US" dirty="0"/>
              <a:t> 8</a:t>
            </a:r>
            <a:endParaRPr lang="x-none" dirty="0"/>
          </a:p>
        </p:txBody>
      </p:sp>
      <p:sp>
        <p:nvSpPr>
          <p:cNvPr id="4" name="Content Placeholder 2">
            <a:extLst>
              <a:ext uri="{FF2B5EF4-FFF2-40B4-BE49-F238E27FC236}">
                <a16:creationId xmlns:a16="http://schemas.microsoft.com/office/drawing/2014/main" id="{3208050C-60BC-4A36-B101-E1E30BEF6D9E}"/>
              </a:ext>
            </a:extLst>
          </p:cNvPr>
          <p:cNvSpPr>
            <a:spLocks noGrp="1"/>
          </p:cNvSpPr>
          <p:nvPr>
            <p:ph sz="quarter" idx="14"/>
          </p:nvPr>
        </p:nvSpPr>
        <p:spPr>
          <a:xfrm>
            <a:off x="548639" y="1463040"/>
            <a:ext cx="11072007" cy="4104640"/>
          </a:xfrm>
          <a:solidFill>
            <a:srgbClr val="D2EFFC"/>
          </a:solidFill>
        </p:spPr>
        <p:txBody>
          <a:bodyPr/>
          <a:lstStyle/>
          <a:p>
            <a:pPr marL="0" indent="0" algn="just">
              <a:buNone/>
            </a:pPr>
            <a:r>
              <a:rPr lang="es-ES" sz="1800" b="1" dirty="0"/>
              <a:t>Ejemplo 1: Campaña de sensibilización para la participación social de las personas con discapacidad intelectual, Líbano</a:t>
            </a:r>
          </a:p>
          <a:p>
            <a:pPr marL="0" indent="0" algn="just">
              <a:buNone/>
            </a:pPr>
            <a:r>
              <a:rPr lang="es-ES" sz="1800" dirty="0"/>
              <a:t>La Asociación Libanesa para la Autodefensa (LASA) es una organización familiar de autodefensa del Líbano que defiende y promueve los derechos de las personas con discapacidad. Como parte de una campaña de sensibilización, LASA produjo una serie de cortometrajes con el título Media </a:t>
            </a:r>
            <a:r>
              <a:rPr lang="es-ES" sz="1800" dirty="0" err="1"/>
              <a:t>Serving</a:t>
            </a:r>
            <a:r>
              <a:rPr lang="es-ES" sz="1800" dirty="0"/>
              <a:t> </a:t>
            </a:r>
            <a:r>
              <a:rPr lang="es-ES" sz="1800" dirty="0" err="1"/>
              <a:t>Disability</a:t>
            </a:r>
            <a:r>
              <a:rPr lang="es-ES" sz="1800" dirty="0"/>
              <a:t>. Las películas se basan en las vidas cotidianas de personas de la organización y se crearon para mostrar a la sociedad civil y a las organizaciones la necesidad de promover la participación social.</a:t>
            </a:r>
          </a:p>
          <a:p>
            <a:pPr marL="0" indent="0" algn="just">
              <a:buNone/>
            </a:pPr>
            <a:r>
              <a:rPr lang="es-ES" sz="1800" dirty="0"/>
              <a:t> Para ver el vídeo sobre la vida en la comunidad, consultar: </a:t>
            </a:r>
            <a:r>
              <a:rPr lang="es-ES" sz="1800" dirty="0">
                <a:hlinkClick r:id="rId3"/>
              </a:rPr>
              <a:t>https://youtu.be/d8ZVQfkYqOQ</a:t>
            </a:r>
            <a:r>
              <a:rPr lang="es-ES" sz="1800" dirty="0"/>
              <a:t>  </a:t>
            </a:r>
            <a:endParaRPr lang="en-US" sz="1800" b="1" dirty="0"/>
          </a:p>
        </p:txBody>
      </p:sp>
    </p:spTree>
    <p:extLst>
      <p:ext uri="{BB962C8B-B14F-4D97-AF65-F5344CB8AC3E}">
        <p14:creationId xmlns:p14="http://schemas.microsoft.com/office/powerpoint/2010/main" val="1467099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TYPE" val="Classification"/>
  <p:tag name="DUPLICATEONIMAGE" val="Tru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DUPLICATEONIMAGE" val="True"/>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1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0.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6.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7.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8.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9.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4349</TotalTime>
  <Words>49906</Words>
  <Application>Microsoft Office PowerPoint</Application>
  <PresentationFormat>Pantalla panoràmica</PresentationFormat>
  <Paragraphs>2596</Paragraphs>
  <Slides>124</Slides>
  <Notes>124</Notes>
  <HiddenSlides>0</HiddenSlides>
  <MMClips>0</MMClips>
  <ScaleCrop>false</ScaleCrop>
  <HeadingPairs>
    <vt:vector size="8" baseType="variant">
      <vt:variant>
        <vt:lpstr>Tipus de lletra utilitzats</vt:lpstr>
      </vt:variant>
      <vt:variant>
        <vt:i4>8</vt:i4>
      </vt:variant>
      <vt:variant>
        <vt:lpstr>Tema</vt:lpstr>
      </vt:variant>
      <vt:variant>
        <vt:i4>1</vt:i4>
      </vt:variant>
      <vt:variant>
        <vt:lpstr>Servidors OLE incrustats</vt:lpstr>
      </vt:variant>
      <vt:variant>
        <vt:i4>2</vt:i4>
      </vt:variant>
      <vt:variant>
        <vt:lpstr>Títols de les diapositives</vt:lpstr>
      </vt:variant>
      <vt:variant>
        <vt:i4>124</vt:i4>
      </vt:variant>
    </vt:vector>
  </HeadingPairs>
  <TitlesOfParts>
    <vt:vector size="135" baseType="lpstr">
      <vt:lpstr>Agency FB</vt:lpstr>
      <vt:lpstr>Arial</vt:lpstr>
      <vt:lpstr>Calibri</vt:lpstr>
      <vt:lpstr>Calibri Light</vt:lpstr>
      <vt:lpstr>Cambria</vt:lpstr>
      <vt:lpstr>Century Gothic</vt:lpstr>
      <vt:lpstr>Symbol</vt:lpstr>
      <vt:lpstr>Wingdings</vt:lpstr>
      <vt:lpstr>LPB</vt:lpstr>
      <vt:lpstr>think-cell Slide</vt:lpstr>
      <vt:lpstr>Document</vt:lpstr>
      <vt:lpstr>Presentació del PowerPoint</vt:lpstr>
      <vt:lpstr>Presentació del PowerPoint</vt:lpstr>
      <vt:lpstr>OMS QualityRights: objetivos y propósitos</vt:lpstr>
      <vt:lpstr>Nota preliminar sobre el lenguaje - 1</vt:lpstr>
      <vt:lpstr>Nota preliminar sobre el lenguaje - 2</vt:lpstr>
      <vt:lpstr>Temas tratados en éste módulo</vt:lpstr>
      <vt:lpstr>1. Introducción</vt:lpstr>
      <vt:lpstr>1. Introducción - 1</vt:lpstr>
      <vt:lpstr>1. Introducción - 2</vt:lpstr>
      <vt:lpstr>1. Introducción - 3</vt:lpstr>
      <vt:lpstr>1. Introducción - 4</vt:lpstr>
      <vt:lpstr>2. Llevar a cabo una campaña de sensibilización - 1</vt:lpstr>
      <vt:lpstr>2. Llevar a cabo una campaña de sensibilización - 2</vt:lpstr>
      <vt:lpstr>2. Llevar a cabo una campaña de sensibilización - 3</vt:lpstr>
      <vt:lpstr>2. Llevar a cabo una campaña de sensibilización - 4</vt:lpstr>
      <vt:lpstr>2. Llevar a cabo una campaña de sensibilización - 5</vt:lpstr>
      <vt:lpstr>2. Llevar a cabo una campaña de sensibilización - 6</vt:lpstr>
      <vt:lpstr>2. Llevar a cabo una campaña de sensibilización - 7</vt:lpstr>
      <vt:lpstr>2. Llevar a cabo una campaña de sensibilización - 8</vt:lpstr>
      <vt:lpstr>2. Llevar a cabo una campaña de sensibilización - 9</vt:lpstr>
      <vt:lpstr>2. Llevar a cabo una campaña de sensibilización - 10</vt:lpstr>
      <vt:lpstr>2. Llevar a cabo una campaña de sensibilización - 11</vt:lpstr>
      <vt:lpstr>2. Llevar a cabo una campaña de sensibilización - 12 </vt:lpstr>
      <vt:lpstr>2. Llevar a cabo una campaña de sensibilización - 13</vt:lpstr>
      <vt:lpstr>2. Llevar a cabo una campaña de sensibilización - 14</vt:lpstr>
      <vt:lpstr>2. Llevar a cabo una campaña de sensibilización - 15</vt:lpstr>
      <vt:lpstr>2. Llevar a cabo una campaña de sensibilización - 16</vt:lpstr>
      <vt:lpstr>2. Llevar a cabo una campaña de sensibilización - 17</vt:lpstr>
      <vt:lpstr>2. Llevar a cabo una campaña de sensibilización - 18</vt:lpstr>
      <vt:lpstr>2. Llevar a cabo una campaña de sensibilización - 19</vt:lpstr>
      <vt:lpstr>2. Llevar a cabo una campaña de sensibilización - 20</vt:lpstr>
      <vt:lpstr>2. Llevar a cabo una campaña de sensibilización - 21</vt:lpstr>
      <vt:lpstr>2. Llevar a cabo una campaña de sensibilización - 22</vt:lpstr>
      <vt:lpstr>2. Llevar a cabo una campaña de sensibilización - 23</vt:lpstr>
      <vt:lpstr>2. Llevar a cabo una campaña de sensibilización - 24</vt:lpstr>
      <vt:lpstr>2. Llevar a cabo una campaña de sensibilización - 25</vt:lpstr>
      <vt:lpstr>2. Llevar a cabo una campaña de sensibilización - 26</vt:lpstr>
      <vt:lpstr>2. Llevar a cabo una campaña de sensibilización - 27</vt:lpstr>
      <vt:lpstr>2. Llevar a cabo una campaña de sensibilización - 28</vt:lpstr>
      <vt:lpstr>2. Llevar a cabo una campaña de sensibilización - 29</vt:lpstr>
      <vt:lpstr>2. Llevar a cabo una campaña de sensibilización - 30</vt:lpstr>
      <vt:lpstr>2. Llevar a cabo una campaña de sensibilización - 31</vt:lpstr>
      <vt:lpstr>2. Llevar a cabo una campaña de sensibilización - 32</vt:lpstr>
      <vt:lpstr>2. Llevar a cabo una campaña de sensibilización - 33</vt:lpstr>
      <vt:lpstr>2. Llevar a cabo una campaña de sensibilización - 34</vt:lpstr>
      <vt:lpstr>2. Llevar a cabo una campaña de sensibilización - 35</vt:lpstr>
      <vt:lpstr>2. Llevar a cabo una campaña de sensibilización - 36</vt:lpstr>
      <vt:lpstr>2. Llevar a cabo una campaña de sensibilización - 37</vt:lpstr>
      <vt:lpstr>2. Llevar a cabo una campaña de sensibilización - 38</vt:lpstr>
      <vt:lpstr>2. Llevar a cabo una campaña de sensibilización - 39</vt:lpstr>
      <vt:lpstr>2. Llevar a cabo una campaña de sensibilización - 40</vt:lpstr>
      <vt:lpstr>2. Llevar a cabo una campaña de sensibilización - 41</vt:lpstr>
      <vt:lpstr>2. Llevar a cabo una campaña de sensibilización - 42</vt:lpstr>
      <vt:lpstr>2. Llevar a cabo una campaña de sensibilización - 43</vt:lpstr>
      <vt:lpstr>2. Llevar a cabo una campaña de sensibilización - 44</vt:lpstr>
      <vt:lpstr>2. Llevar a cabo una campaña de sensibilización - 45</vt:lpstr>
      <vt:lpstr>2. Llevar a cabo una campaña de sensibilización - 46</vt:lpstr>
      <vt:lpstr>2. Llevar a cabo una campaña de sensibilización - 47</vt:lpstr>
      <vt:lpstr>Presentació del PowerPoint</vt:lpstr>
      <vt:lpstr>2. Llevar a cabo una campaña de sensibilización - 49</vt:lpstr>
      <vt:lpstr>2. Llevar a cabo una campaña de sensibilización - 50</vt:lpstr>
      <vt:lpstr>2. Llevar a cabo una campaña de sensibilización - 51</vt:lpstr>
      <vt:lpstr>2. Llevar a cabo una campaña de sensibilización - 52</vt:lpstr>
      <vt:lpstr>2. Llevar a cabo una campaña de sensibilización - 53</vt:lpstr>
      <vt:lpstr>2. Llevar a cabo una campaña de sensibilización - 54</vt:lpstr>
      <vt:lpstr>2. Llevar a cabo una campaña de sensibilización - 55</vt:lpstr>
      <vt:lpstr>2. Llevar a cabo una campaña de sensibilización - 56</vt:lpstr>
      <vt:lpstr>2. Llevar a cabo una campaña de sensibilización - 57</vt:lpstr>
      <vt:lpstr>2. Llevar a cabo una campaña de sensibilización - 58</vt:lpstr>
      <vt:lpstr>2. Llevar a cabo una campaña de sensibilización - 59</vt:lpstr>
      <vt:lpstr>2. Llevar a cabo una campaña de sensibilización - 60</vt:lpstr>
      <vt:lpstr>2. Llevar a cabo una campaña de sensibilización - 61</vt:lpstr>
      <vt:lpstr>2. Llevar a cabo una campaña de sensibilización - 62</vt:lpstr>
      <vt:lpstr>3. Identificar recursos y financiación - 1</vt:lpstr>
      <vt:lpstr>3. Identificar recursos y financiación - 2</vt:lpstr>
      <vt:lpstr>4. Pasar a la acción: implementación, supervisión y evaluación - 1</vt:lpstr>
      <vt:lpstr>4. Pasar a la acción: implementación, supervisión y evaluación - 2</vt:lpstr>
      <vt:lpstr>4. Pasar a la acción: implementación, supervisión y evaluación - 3</vt:lpstr>
      <vt:lpstr>4. Pasar a la acción: implementación, supervisión y evaluación - 4</vt:lpstr>
      <vt:lpstr>4. Pasar a la acción: implementación, supervisión y evaluación - 5</vt:lpstr>
      <vt:lpstr>4. Pasar a la acción: implementación, supervisión y evaluación - 6</vt:lpstr>
      <vt:lpstr>Folletos</vt:lpstr>
      <vt:lpstr>Folleto 1</vt:lpstr>
      <vt:lpstr>Folleto 1</vt:lpstr>
      <vt:lpstr>Folleto 1</vt:lpstr>
      <vt:lpstr>Folleto 2</vt:lpstr>
      <vt:lpstr>Folleto 2</vt:lpstr>
      <vt:lpstr>Folleto 2</vt:lpstr>
      <vt:lpstr>Folleto 3</vt:lpstr>
      <vt:lpstr>Folleto 3</vt:lpstr>
      <vt:lpstr>Folleto 4</vt:lpstr>
      <vt:lpstr>Folleto 4</vt:lpstr>
      <vt:lpstr>Folleto 5</vt:lpstr>
      <vt:lpstr>Folleto 5</vt:lpstr>
      <vt:lpstr>Folleto 6</vt:lpstr>
      <vt:lpstr>Folleto 6</vt:lpstr>
      <vt:lpstr>Folleto 7</vt:lpstr>
      <vt:lpstr>Folleto 7</vt:lpstr>
      <vt:lpstr>Folleto 8</vt:lpstr>
      <vt:lpstr>Folleto 8</vt:lpstr>
      <vt:lpstr>Folleto 9</vt:lpstr>
      <vt:lpstr>Folleto 9</vt:lpstr>
      <vt:lpstr>Folleto 9</vt:lpstr>
      <vt:lpstr>Folleto 9</vt:lpstr>
      <vt:lpstr>Folleto 10</vt:lpstr>
      <vt:lpstr>Folleto 10</vt:lpstr>
      <vt:lpstr>Folleto 10</vt:lpstr>
      <vt:lpstr>Folleto 11</vt:lpstr>
      <vt:lpstr>Folleto 11</vt:lpstr>
      <vt:lpstr>Folleto 11</vt:lpstr>
      <vt:lpstr>Folleto 11</vt:lpstr>
      <vt:lpstr>Folleto 12</vt:lpstr>
      <vt:lpstr>Folleto 12</vt:lpstr>
      <vt:lpstr>Folleto 13</vt:lpstr>
      <vt:lpstr>Folleto 13</vt:lpstr>
      <vt:lpstr>Folleto 14 (1)</vt:lpstr>
      <vt:lpstr>Folleto 14 (1)</vt:lpstr>
      <vt:lpstr>Folleto 14 (2)</vt:lpstr>
      <vt:lpstr>Folleto 14 (2)</vt:lpstr>
      <vt:lpstr>Folleto 14 (3)</vt:lpstr>
      <vt:lpstr>Folleto 14 (3)</vt:lpstr>
      <vt:lpstr>Folleto 15</vt:lpstr>
      <vt:lpstr>Folleto 15</vt:lpstr>
      <vt:lpstr>Reconocimientos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QualityRights Initiative training</dc:title>
  <dc:creator>David Bramley</dc:creator>
  <cp:lastModifiedBy>Maria José Velasco</cp:lastModifiedBy>
  <cp:revision>422</cp:revision>
  <cp:lastPrinted>2019-10-28T13:08:09Z</cp:lastPrinted>
  <dcterms:created xsi:type="dcterms:W3CDTF">2019-03-26T16:09:58Z</dcterms:created>
  <dcterms:modified xsi:type="dcterms:W3CDTF">2023-04-12T19:30:25Z</dcterms:modified>
</cp:coreProperties>
</file>