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ags/tag1.xml" ContentType="application/vnd.openxmlformats-officedocument.presentationml.tags+xml"/>
  <Override PartName="/ppt/theme/themeOverride3.xml" ContentType="application/vnd.openxmlformats-officedocument.themeOverride+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6"/>
  </p:notesMasterIdLst>
  <p:sldIdLst>
    <p:sldId id="258" r:id="rId2"/>
    <p:sldId id="464" r:id="rId3"/>
    <p:sldId id="468" r:id="rId4"/>
    <p:sldId id="469" r:id="rId5"/>
    <p:sldId id="470" r:id="rId6"/>
    <p:sldId id="471" r:id="rId7"/>
    <p:sldId id="259" r:id="rId8"/>
    <p:sldId id="288" r:id="rId9"/>
    <p:sldId id="463" r:id="rId10"/>
    <p:sldId id="289" r:id="rId11"/>
    <p:sldId id="290" r:id="rId12"/>
    <p:sldId id="291" r:id="rId13"/>
    <p:sldId id="292" r:id="rId14"/>
    <p:sldId id="293" r:id="rId15"/>
    <p:sldId id="294" r:id="rId16"/>
    <p:sldId id="295" r:id="rId17"/>
    <p:sldId id="296" r:id="rId18"/>
    <p:sldId id="297" r:id="rId19"/>
    <p:sldId id="298" r:id="rId20"/>
    <p:sldId id="299" r:id="rId21"/>
    <p:sldId id="300" r:id="rId22"/>
    <p:sldId id="301" r:id="rId23"/>
    <p:sldId id="302" r:id="rId24"/>
    <p:sldId id="307" r:id="rId25"/>
    <p:sldId id="313" r:id="rId26"/>
    <p:sldId id="314" r:id="rId27"/>
    <p:sldId id="376" r:id="rId28"/>
    <p:sldId id="315" r:id="rId29"/>
    <p:sldId id="316" r:id="rId30"/>
    <p:sldId id="317" r:id="rId31"/>
    <p:sldId id="318" r:id="rId32"/>
    <p:sldId id="319" r:id="rId33"/>
    <p:sldId id="320" r:id="rId34"/>
    <p:sldId id="321" r:id="rId35"/>
    <p:sldId id="322" r:id="rId36"/>
    <p:sldId id="323" r:id="rId37"/>
    <p:sldId id="324" r:id="rId38"/>
    <p:sldId id="325" r:id="rId39"/>
    <p:sldId id="326" r:id="rId40"/>
    <p:sldId id="327" r:id="rId41"/>
    <p:sldId id="328" r:id="rId42"/>
    <p:sldId id="329" r:id="rId43"/>
    <p:sldId id="330" r:id="rId44"/>
    <p:sldId id="331" r:id="rId45"/>
    <p:sldId id="338" r:id="rId46"/>
    <p:sldId id="339" r:id="rId47"/>
    <p:sldId id="340" r:id="rId48"/>
    <p:sldId id="341" r:id="rId49"/>
    <p:sldId id="342" r:id="rId50"/>
    <p:sldId id="343" r:id="rId51"/>
    <p:sldId id="344" r:id="rId52"/>
    <p:sldId id="418" r:id="rId53"/>
    <p:sldId id="345" r:id="rId54"/>
    <p:sldId id="346" r:id="rId55"/>
    <p:sldId id="347" r:id="rId56"/>
    <p:sldId id="348" r:id="rId57"/>
    <p:sldId id="349" r:id="rId58"/>
    <p:sldId id="352" r:id="rId59"/>
    <p:sldId id="353" r:id="rId60"/>
    <p:sldId id="354" r:id="rId61"/>
    <p:sldId id="355" r:id="rId62"/>
    <p:sldId id="356" r:id="rId63"/>
    <p:sldId id="358" r:id="rId64"/>
    <p:sldId id="359" r:id="rId65"/>
    <p:sldId id="369" r:id="rId66"/>
    <p:sldId id="370" r:id="rId67"/>
    <p:sldId id="371" r:id="rId68"/>
    <p:sldId id="372" r:id="rId69"/>
    <p:sldId id="373" r:id="rId70"/>
    <p:sldId id="374" r:id="rId71"/>
    <p:sldId id="360" r:id="rId72"/>
    <p:sldId id="361" r:id="rId73"/>
    <p:sldId id="362" r:id="rId74"/>
    <p:sldId id="363" r:id="rId75"/>
    <p:sldId id="364" r:id="rId76"/>
    <p:sldId id="365" r:id="rId77"/>
    <p:sldId id="366" r:id="rId78"/>
    <p:sldId id="367" r:id="rId79"/>
    <p:sldId id="368" r:id="rId80"/>
    <p:sldId id="332" r:id="rId81"/>
    <p:sldId id="333" r:id="rId82"/>
    <p:sldId id="334" r:id="rId83"/>
    <p:sldId id="335" r:id="rId84"/>
    <p:sldId id="413" r:id="rId85"/>
  </p:sldIdLst>
  <p:sldSz cx="12192000" cy="6858000"/>
  <p:notesSz cx="6858000" cy="9144000"/>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04" userDrawn="1">
          <p15:clr>
            <a:srgbClr val="A4A3A4"/>
          </p15:clr>
        </p15:guide>
        <p15:guide id="2" pos="2136"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vid Bramley" initials="DB"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040" autoAdjust="0"/>
    <p:restoredTop sz="95827" autoAdjust="0"/>
  </p:normalViewPr>
  <p:slideViewPr>
    <p:cSldViewPr snapToGrid="0" showGuides="1">
      <p:cViewPr varScale="1">
        <p:scale>
          <a:sx n="105" d="100"/>
          <a:sy n="105" d="100"/>
        </p:scale>
        <p:origin x="978" y="114"/>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showGuides="1">
      <p:cViewPr varScale="1">
        <p:scale>
          <a:sx n="55" d="100"/>
          <a:sy n="55" d="100"/>
        </p:scale>
        <p:origin x="2880" y="90"/>
      </p:cViewPr>
      <p:guideLst>
        <p:guide orient="horz" pos="2904"/>
        <p:guide pos="2136"/>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viewProps" Target="view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theme" Target="theme/theme1.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commentAuthors" Target="commentAuthor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E92751C-109D-4F4C-8AC7-862151798C58}" type="doc">
      <dgm:prSet loTypeId="urn:microsoft.com/office/officeart/2005/8/layout/radial1" loCatId="" qsTypeId="urn:microsoft.com/office/officeart/2005/8/quickstyle/simple1" qsCatId="simple" csTypeId="urn:microsoft.com/office/officeart/2005/8/colors/accent1_1" csCatId="accent1" phldr="1"/>
      <dgm:spPr/>
      <dgm:t>
        <a:bodyPr/>
        <a:lstStyle/>
        <a:p>
          <a:endParaRPr lang="en-US"/>
        </a:p>
      </dgm:t>
    </dgm:pt>
    <dgm:pt modelId="{0F0F2363-552C-094A-82F6-B9ACCD9CC5BE}">
      <dgm:prSet phldrT="[Text]" custT="1"/>
      <dgm:spPr>
        <a:solidFill>
          <a:schemeClr val="accent5">
            <a:lumMod val="40000"/>
            <a:lumOff val="60000"/>
          </a:schemeClr>
        </a:solidFill>
      </dgm:spPr>
      <dgm:t>
        <a:bodyPr/>
        <a:lstStyle/>
        <a:p>
          <a:r>
            <a:rPr lang="en-US" sz="2200" dirty="0" err="1"/>
            <a:t>Salut</a:t>
          </a:r>
          <a:r>
            <a:rPr lang="en-US" sz="2200" dirty="0"/>
            <a:t> mental </a:t>
          </a:r>
          <a:r>
            <a:rPr lang="en-US" sz="2200" dirty="0" err="1"/>
            <a:t>i</a:t>
          </a:r>
          <a:r>
            <a:rPr lang="en-US" sz="2200" dirty="0"/>
            <a:t> </a:t>
          </a:r>
          <a:r>
            <a:rPr lang="en-US" sz="2200" dirty="0" err="1"/>
            <a:t>benestar</a:t>
          </a:r>
          <a:endParaRPr lang="en-US" sz="2200" dirty="0"/>
        </a:p>
      </dgm:t>
    </dgm:pt>
    <dgm:pt modelId="{072C7BF3-1878-A544-9EDC-EB9949A04AC3}" type="parTrans" cxnId="{D9BF6880-8BCB-5B45-8665-7C4D47C27509}">
      <dgm:prSet/>
      <dgm:spPr/>
      <dgm:t>
        <a:bodyPr/>
        <a:lstStyle/>
        <a:p>
          <a:endParaRPr lang="en-US" sz="1500"/>
        </a:p>
      </dgm:t>
    </dgm:pt>
    <dgm:pt modelId="{7E3E460B-DB62-DB47-B10E-7F595808674B}" type="sibTrans" cxnId="{D9BF6880-8BCB-5B45-8665-7C4D47C27509}">
      <dgm:prSet/>
      <dgm:spPr/>
      <dgm:t>
        <a:bodyPr/>
        <a:lstStyle/>
        <a:p>
          <a:endParaRPr lang="en-US" sz="1500"/>
        </a:p>
      </dgm:t>
    </dgm:pt>
    <dgm:pt modelId="{9BF1C847-8108-F042-A1AB-7FF8E7F50729}">
      <dgm:prSet phldrT="[Text]" custT="1"/>
      <dgm:spPr/>
      <dgm:t>
        <a:bodyPr/>
        <a:lstStyle/>
        <a:p>
          <a:pPr>
            <a:buNone/>
          </a:pPr>
          <a:r>
            <a:rPr lang="ca-ES" sz="1500" b="1" u="none" dirty="0">
              <a:uFillTx/>
            </a:rPr>
            <a:t>Objectiu a la vida</a:t>
          </a:r>
          <a:endParaRPr lang="en-US" sz="1500" dirty="0"/>
        </a:p>
      </dgm:t>
    </dgm:pt>
    <dgm:pt modelId="{D6CECDB7-B449-DB43-ADC4-B24771325A28}" type="parTrans" cxnId="{B0D3FC2B-71FB-E742-B61F-6D107B9EA856}">
      <dgm:prSet custT="1"/>
      <dgm:spPr/>
      <dgm:t>
        <a:bodyPr/>
        <a:lstStyle/>
        <a:p>
          <a:endParaRPr lang="en-US" sz="1500"/>
        </a:p>
      </dgm:t>
    </dgm:pt>
    <dgm:pt modelId="{B59A685E-8BED-364F-B6AE-FC4DBAE2E772}" type="sibTrans" cxnId="{B0D3FC2B-71FB-E742-B61F-6D107B9EA856}">
      <dgm:prSet/>
      <dgm:spPr/>
      <dgm:t>
        <a:bodyPr/>
        <a:lstStyle/>
        <a:p>
          <a:endParaRPr lang="en-US" sz="1500"/>
        </a:p>
      </dgm:t>
    </dgm:pt>
    <dgm:pt modelId="{0BEE7EFD-9EA7-6C48-B123-78E6454B3B11}">
      <dgm:prSet phldrT="[Text]" custT="1"/>
      <dgm:spPr/>
      <dgm:t>
        <a:bodyPr/>
        <a:lstStyle/>
        <a:p>
          <a:pPr>
            <a:buNone/>
          </a:pPr>
          <a:r>
            <a:rPr lang="ca-ES" sz="1500" b="1" u="none" dirty="0">
              <a:uFillTx/>
            </a:rPr>
            <a:t>Necessitats bàsiques</a:t>
          </a:r>
          <a:endParaRPr lang="en-US" sz="1500" dirty="0"/>
        </a:p>
      </dgm:t>
    </dgm:pt>
    <dgm:pt modelId="{BF78F02F-C0A3-6344-B195-47F751727598}" type="parTrans" cxnId="{17A98D52-D5D6-FD41-B2D8-34245CDF91DF}">
      <dgm:prSet custT="1"/>
      <dgm:spPr/>
      <dgm:t>
        <a:bodyPr/>
        <a:lstStyle/>
        <a:p>
          <a:endParaRPr lang="en-US" sz="1500"/>
        </a:p>
      </dgm:t>
    </dgm:pt>
    <dgm:pt modelId="{C375AC9D-4533-9048-8915-40132F9EDEF8}" type="sibTrans" cxnId="{17A98D52-D5D6-FD41-B2D8-34245CDF91DF}">
      <dgm:prSet/>
      <dgm:spPr/>
      <dgm:t>
        <a:bodyPr/>
        <a:lstStyle/>
        <a:p>
          <a:endParaRPr lang="en-US" sz="1500"/>
        </a:p>
      </dgm:t>
    </dgm:pt>
    <dgm:pt modelId="{FC6BD673-163F-6F42-B604-E1B37F1095E4}">
      <dgm:prSet phldrT="[Text]" custT="1"/>
      <dgm:spPr/>
      <dgm:t>
        <a:bodyPr/>
        <a:lstStyle/>
        <a:p>
          <a:pPr>
            <a:buNone/>
          </a:pPr>
          <a:r>
            <a:rPr lang="ca-ES" sz="1500" b="1" u="none" dirty="0">
              <a:uFillTx/>
            </a:rPr>
            <a:t>Control sobre la pròpia vida</a:t>
          </a:r>
          <a:endParaRPr lang="en-US" sz="1500" dirty="0"/>
        </a:p>
      </dgm:t>
    </dgm:pt>
    <dgm:pt modelId="{76917D0C-C464-9A40-9105-8B98B641B0A3}" type="parTrans" cxnId="{B65BD9E5-4367-9F4A-A72E-6A9E5A17DC8A}">
      <dgm:prSet custT="1"/>
      <dgm:spPr/>
      <dgm:t>
        <a:bodyPr/>
        <a:lstStyle/>
        <a:p>
          <a:endParaRPr lang="en-US" sz="1500"/>
        </a:p>
      </dgm:t>
    </dgm:pt>
    <dgm:pt modelId="{1EA08D5F-6152-164B-8EBF-F890E5243E9A}" type="sibTrans" cxnId="{B65BD9E5-4367-9F4A-A72E-6A9E5A17DC8A}">
      <dgm:prSet/>
      <dgm:spPr/>
      <dgm:t>
        <a:bodyPr/>
        <a:lstStyle/>
        <a:p>
          <a:endParaRPr lang="en-US" sz="1500"/>
        </a:p>
      </dgm:t>
    </dgm:pt>
    <dgm:pt modelId="{BBD80314-7E15-5040-BCE7-B76841404511}">
      <dgm:prSet phldrT="[Text]" custT="1"/>
      <dgm:spPr/>
      <dgm:t>
        <a:bodyPr/>
        <a:lstStyle/>
        <a:p>
          <a:pPr>
            <a:buNone/>
          </a:pPr>
          <a:r>
            <a:rPr lang="ca-ES" sz="1500" b="1" u="none" dirty="0">
              <a:uFillTx/>
            </a:rPr>
            <a:t>Actitud envers un mateix</a:t>
          </a:r>
          <a:endParaRPr lang="en-US" sz="1500" dirty="0"/>
        </a:p>
      </dgm:t>
    </dgm:pt>
    <dgm:pt modelId="{D16449BC-0CA9-4A4A-8A20-316861D92BF0}" type="parTrans" cxnId="{2386586F-B624-6F4F-B434-686C0B299E77}">
      <dgm:prSet custT="1"/>
      <dgm:spPr/>
      <dgm:t>
        <a:bodyPr/>
        <a:lstStyle/>
        <a:p>
          <a:endParaRPr lang="en-US" sz="1500"/>
        </a:p>
      </dgm:t>
    </dgm:pt>
    <dgm:pt modelId="{C72B0E8E-0E31-974A-B8DD-E0CF05C55B1D}" type="sibTrans" cxnId="{2386586F-B624-6F4F-B434-686C0B299E77}">
      <dgm:prSet/>
      <dgm:spPr/>
      <dgm:t>
        <a:bodyPr/>
        <a:lstStyle/>
        <a:p>
          <a:endParaRPr lang="en-US" sz="1500"/>
        </a:p>
      </dgm:t>
    </dgm:pt>
    <dgm:pt modelId="{EA46B4CE-0F1E-C243-8323-A5A70001EF71}">
      <dgm:prSet phldrT="[Text]" custT="1"/>
      <dgm:spPr/>
      <dgm:t>
        <a:bodyPr/>
        <a:lstStyle/>
        <a:p>
          <a:pPr>
            <a:buNone/>
          </a:pPr>
          <a:r>
            <a:rPr lang="ca-ES" sz="1500" b="1" u="none" dirty="0">
              <a:uFillTx/>
            </a:rPr>
            <a:t>Relacions amb els altres</a:t>
          </a:r>
          <a:endParaRPr lang="en-US" sz="1500" dirty="0"/>
        </a:p>
      </dgm:t>
    </dgm:pt>
    <dgm:pt modelId="{C0F72A5D-AFAE-8144-B353-48F26ACCA62D}" type="parTrans" cxnId="{1DE5F617-6816-F544-BB6E-23A5FB5452B8}">
      <dgm:prSet custT="1"/>
      <dgm:spPr/>
      <dgm:t>
        <a:bodyPr/>
        <a:lstStyle/>
        <a:p>
          <a:endParaRPr lang="en-US" sz="1500"/>
        </a:p>
      </dgm:t>
    </dgm:pt>
    <dgm:pt modelId="{457CB34C-9D32-B94D-A731-8767AE7237D2}" type="sibTrans" cxnId="{1DE5F617-6816-F544-BB6E-23A5FB5452B8}">
      <dgm:prSet/>
      <dgm:spPr/>
      <dgm:t>
        <a:bodyPr/>
        <a:lstStyle/>
        <a:p>
          <a:endParaRPr lang="en-US" sz="1500"/>
        </a:p>
      </dgm:t>
    </dgm:pt>
    <dgm:pt modelId="{088547D3-DB38-DD4D-9E16-3973EA10F2A6}">
      <dgm:prSet phldrT="[Text]" custT="1"/>
      <dgm:spPr/>
      <dgm:t>
        <a:bodyPr/>
        <a:lstStyle/>
        <a:p>
          <a:pPr>
            <a:buNone/>
          </a:pPr>
          <a:r>
            <a:rPr lang="ca-ES" sz="1500" b="1" u="none" dirty="0">
              <a:uFillTx/>
            </a:rPr>
            <a:t>Implicació</a:t>
          </a:r>
          <a:endParaRPr lang="en-US" sz="1500" dirty="0"/>
        </a:p>
      </dgm:t>
    </dgm:pt>
    <dgm:pt modelId="{9837EFA2-263C-754C-8CBD-77D8179E10B1}" type="parTrans" cxnId="{99C9719B-37FE-424B-A343-125FF678F843}">
      <dgm:prSet custT="1"/>
      <dgm:spPr/>
      <dgm:t>
        <a:bodyPr/>
        <a:lstStyle/>
        <a:p>
          <a:endParaRPr lang="en-US" sz="1500"/>
        </a:p>
      </dgm:t>
    </dgm:pt>
    <dgm:pt modelId="{B34B0254-8F32-8640-A24F-C68398F0433D}" type="sibTrans" cxnId="{99C9719B-37FE-424B-A343-125FF678F843}">
      <dgm:prSet/>
      <dgm:spPr/>
      <dgm:t>
        <a:bodyPr/>
        <a:lstStyle/>
        <a:p>
          <a:endParaRPr lang="en-US" sz="1500"/>
        </a:p>
      </dgm:t>
    </dgm:pt>
    <dgm:pt modelId="{74E793A2-543D-4253-9D44-5AB3D3D77527}">
      <dgm:prSet phldrT="[Text]" custScaleX="116766" custScaleY="74142" custRadScaleRad="142340" custRadScaleInc="92195"/>
      <dgm:spPr/>
      <dgm:t>
        <a:bodyPr/>
        <a:lstStyle/>
        <a:p>
          <a:endParaRPr lang="ca-ES"/>
        </a:p>
      </dgm:t>
    </dgm:pt>
    <dgm:pt modelId="{F7D0B1AA-4B83-4BD3-9947-284C78261F13}" type="parTrans" cxnId="{F2993B80-EBD9-489E-BA92-D3538D0F8E6A}">
      <dgm:prSet/>
      <dgm:spPr/>
      <dgm:t>
        <a:bodyPr/>
        <a:lstStyle/>
        <a:p>
          <a:endParaRPr lang="ca-ES"/>
        </a:p>
      </dgm:t>
    </dgm:pt>
    <dgm:pt modelId="{7F185A8B-E5FD-48D6-B470-93FDC06B32C4}" type="sibTrans" cxnId="{F2993B80-EBD9-489E-BA92-D3538D0F8E6A}">
      <dgm:prSet/>
      <dgm:spPr/>
      <dgm:t>
        <a:bodyPr/>
        <a:lstStyle/>
        <a:p>
          <a:endParaRPr lang="ca-ES"/>
        </a:p>
      </dgm:t>
    </dgm:pt>
    <dgm:pt modelId="{4D89ECA5-3736-F249-8085-21F872D046ED}" type="pres">
      <dgm:prSet presAssocID="{2E92751C-109D-4F4C-8AC7-862151798C58}" presName="cycle" presStyleCnt="0">
        <dgm:presLayoutVars>
          <dgm:chMax val="1"/>
          <dgm:dir/>
          <dgm:animLvl val="ctr"/>
          <dgm:resizeHandles val="exact"/>
        </dgm:presLayoutVars>
      </dgm:prSet>
      <dgm:spPr/>
    </dgm:pt>
    <dgm:pt modelId="{5DF830F4-693F-FB4C-A071-F13EFBB34874}" type="pres">
      <dgm:prSet presAssocID="{0F0F2363-552C-094A-82F6-B9ACCD9CC5BE}" presName="centerShape" presStyleLbl="node0" presStyleIdx="0" presStyleCnt="1" custScaleX="160722" custScaleY="130720" custLinFactNeighborX="-1154" custLinFactNeighborY="6673"/>
      <dgm:spPr/>
    </dgm:pt>
    <dgm:pt modelId="{E5CED056-417E-D941-B6BC-825A036D147F}" type="pres">
      <dgm:prSet presAssocID="{D6CECDB7-B449-DB43-ADC4-B24771325A28}" presName="Name9" presStyleLbl="parChTrans1D2" presStyleIdx="0" presStyleCnt="6"/>
      <dgm:spPr/>
    </dgm:pt>
    <dgm:pt modelId="{0AAAE921-5C9D-1949-82B8-FEDA9E13040D}" type="pres">
      <dgm:prSet presAssocID="{D6CECDB7-B449-DB43-ADC4-B24771325A28}" presName="connTx" presStyleLbl="parChTrans1D2" presStyleIdx="0" presStyleCnt="6"/>
      <dgm:spPr/>
    </dgm:pt>
    <dgm:pt modelId="{FAFC0943-E373-9A42-9AB8-F1EDFEA68E83}" type="pres">
      <dgm:prSet presAssocID="{9BF1C847-8108-F042-A1AB-7FF8E7F50729}" presName="node" presStyleLbl="node1" presStyleIdx="0" presStyleCnt="6" custScaleX="90826" custScaleY="54400" custRadScaleRad="120964" custRadScaleInc="-103972">
        <dgm:presLayoutVars>
          <dgm:bulletEnabled val="1"/>
        </dgm:presLayoutVars>
      </dgm:prSet>
      <dgm:spPr/>
    </dgm:pt>
    <dgm:pt modelId="{6336A821-B926-9E4A-A7FA-54629DBEFC7A}" type="pres">
      <dgm:prSet presAssocID="{C0F72A5D-AFAE-8144-B353-48F26ACCA62D}" presName="Name9" presStyleLbl="parChTrans1D2" presStyleIdx="1" presStyleCnt="6"/>
      <dgm:spPr/>
    </dgm:pt>
    <dgm:pt modelId="{53B22C43-299B-B14A-905B-732AECFB2A67}" type="pres">
      <dgm:prSet presAssocID="{C0F72A5D-AFAE-8144-B353-48F26ACCA62D}" presName="connTx" presStyleLbl="parChTrans1D2" presStyleIdx="1" presStyleCnt="6"/>
      <dgm:spPr/>
    </dgm:pt>
    <dgm:pt modelId="{8EB5D3AB-EC7F-024E-831F-66D7252817C5}" type="pres">
      <dgm:prSet presAssocID="{EA46B4CE-0F1E-C243-8323-A5A70001EF71}" presName="node" presStyleLbl="node1" presStyleIdx="1" presStyleCnt="6" custScaleX="112387" custScaleY="51762" custRadScaleRad="163608" custRadScaleInc="-18011">
        <dgm:presLayoutVars>
          <dgm:bulletEnabled val="1"/>
        </dgm:presLayoutVars>
      </dgm:prSet>
      <dgm:spPr/>
    </dgm:pt>
    <dgm:pt modelId="{55A15C48-5694-9340-B052-9E0603452E0D}" type="pres">
      <dgm:prSet presAssocID="{9837EFA2-263C-754C-8CBD-77D8179E10B1}" presName="Name9" presStyleLbl="parChTrans1D2" presStyleIdx="2" presStyleCnt="6"/>
      <dgm:spPr/>
    </dgm:pt>
    <dgm:pt modelId="{A8651E87-B61B-734D-BC9F-13C06914EF01}" type="pres">
      <dgm:prSet presAssocID="{9837EFA2-263C-754C-8CBD-77D8179E10B1}" presName="connTx" presStyleLbl="parChTrans1D2" presStyleIdx="2" presStyleCnt="6"/>
      <dgm:spPr/>
    </dgm:pt>
    <dgm:pt modelId="{156AF676-2E8E-6D43-8CCA-B5874AD88AFC}" type="pres">
      <dgm:prSet presAssocID="{088547D3-DB38-DD4D-9E16-3973EA10F2A6}" presName="node" presStyleLbl="node1" presStyleIdx="2" presStyleCnt="6" custScaleX="90794" custScaleY="55665" custRadScaleRad="95192" custRadScaleInc="168277">
        <dgm:presLayoutVars>
          <dgm:bulletEnabled val="1"/>
        </dgm:presLayoutVars>
      </dgm:prSet>
      <dgm:spPr/>
    </dgm:pt>
    <dgm:pt modelId="{E581B319-D890-6E4D-9F0F-11BB6D8E591F}" type="pres">
      <dgm:prSet presAssocID="{BF78F02F-C0A3-6344-B195-47F751727598}" presName="Name9" presStyleLbl="parChTrans1D2" presStyleIdx="3" presStyleCnt="6"/>
      <dgm:spPr/>
    </dgm:pt>
    <dgm:pt modelId="{A2E445D7-4008-6245-9146-D99E693DBD29}" type="pres">
      <dgm:prSet presAssocID="{BF78F02F-C0A3-6344-B195-47F751727598}" presName="connTx" presStyleLbl="parChTrans1D2" presStyleIdx="3" presStyleCnt="6"/>
      <dgm:spPr/>
    </dgm:pt>
    <dgm:pt modelId="{91CA2745-294B-0340-9694-D4EE98A8F7DE}" type="pres">
      <dgm:prSet presAssocID="{0BEE7EFD-9EA7-6C48-B123-78E6454B3B11}" presName="node" presStyleLbl="node1" presStyleIdx="3" presStyleCnt="6" custScaleX="98429" custScaleY="60580" custRadScaleRad="130989" custRadScaleInc="-312552">
        <dgm:presLayoutVars>
          <dgm:bulletEnabled val="1"/>
        </dgm:presLayoutVars>
      </dgm:prSet>
      <dgm:spPr/>
    </dgm:pt>
    <dgm:pt modelId="{FC083479-C54F-3E4E-A061-AFDEA0EB6FB4}" type="pres">
      <dgm:prSet presAssocID="{76917D0C-C464-9A40-9105-8B98B641B0A3}" presName="Name9" presStyleLbl="parChTrans1D2" presStyleIdx="4" presStyleCnt="6"/>
      <dgm:spPr/>
    </dgm:pt>
    <dgm:pt modelId="{FB5CC992-38C2-FC49-8217-1033AB50D757}" type="pres">
      <dgm:prSet presAssocID="{76917D0C-C464-9A40-9105-8B98B641B0A3}" presName="connTx" presStyleLbl="parChTrans1D2" presStyleIdx="4" presStyleCnt="6"/>
      <dgm:spPr/>
    </dgm:pt>
    <dgm:pt modelId="{09B8F2AE-4239-284E-8EF7-5E8012CA7E70}" type="pres">
      <dgm:prSet presAssocID="{FC6BD673-163F-6F42-B604-E1B37F1095E4}" presName="node" presStyleLbl="node1" presStyleIdx="4" presStyleCnt="6" custScaleX="90406" custScaleY="70016" custRadScaleRad="145704" custRadScaleInc="50790">
        <dgm:presLayoutVars>
          <dgm:bulletEnabled val="1"/>
        </dgm:presLayoutVars>
      </dgm:prSet>
      <dgm:spPr/>
    </dgm:pt>
    <dgm:pt modelId="{F4D8E349-DED6-3048-9F17-31002AF7C751}" type="pres">
      <dgm:prSet presAssocID="{D16449BC-0CA9-4A4A-8A20-316861D92BF0}" presName="Name9" presStyleLbl="parChTrans1D2" presStyleIdx="5" presStyleCnt="6"/>
      <dgm:spPr/>
    </dgm:pt>
    <dgm:pt modelId="{4352A56B-BDE4-1B4B-B191-898486598F03}" type="pres">
      <dgm:prSet presAssocID="{D16449BC-0CA9-4A4A-8A20-316861D92BF0}" presName="connTx" presStyleLbl="parChTrans1D2" presStyleIdx="5" presStyleCnt="6"/>
      <dgm:spPr/>
    </dgm:pt>
    <dgm:pt modelId="{9A84606C-06CA-E644-859C-A71D3BD0CC78}" type="pres">
      <dgm:prSet presAssocID="{BBD80314-7E15-5040-BCE7-B76841404511}" presName="node" presStyleLbl="node1" presStyleIdx="5" presStyleCnt="6" custScaleX="103970" custScaleY="68978" custRadScaleRad="161733" custRadScaleInc="-29121">
        <dgm:presLayoutVars>
          <dgm:bulletEnabled val="1"/>
        </dgm:presLayoutVars>
      </dgm:prSet>
      <dgm:spPr/>
    </dgm:pt>
  </dgm:ptLst>
  <dgm:cxnLst>
    <dgm:cxn modelId="{AE65BE0C-F662-D643-A6E5-4B728962445F}" type="presOf" srcId="{D16449BC-0CA9-4A4A-8A20-316861D92BF0}" destId="{F4D8E349-DED6-3048-9F17-31002AF7C751}" srcOrd="0" destOrd="0" presId="urn:microsoft.com/office/officeart/2005/8/layout/radial1"/>
    <dgm:cxn modelId="{9C66280E-1D1C-6D48-AD38-F2AB5B6360F7}" type="presOf" srcId="{088547D3-DB38-DD4D-9E16-3973EA10F2A6}" destId="{156AF676-2E8E-6D43-8CCA-B5874AD88AFC}" srcOrd="0" destOrd="0" presId="urn:microsoft.com/office/officeart/2005/8/layout/radial1"/>
    <dgm:cxn modelId="{1DE5F617-6816-F544-BB6E-23A5FB5452B8}" srcId="{0F0F2363-552C-094A-82F6-B9ACCD9CC5BE}" destId="{EA46B4CE-0F1E-C243-8323-A5A70001EF71}" srcOrd="1" destOrd="0" parTransId="{C0F72A5D-AFAE-8144-B353-48F26ACCA62D}" sibTransId="{457CB34C-9D32-B94D-A731-8767AE7237D2}"/>
    <dgm:cxn modelId="{F224B025-0F9D-684F-9D98-CECB1B3DD265}" type="presOf" srcId="{C0F72A5D-AFAE-8144-B353-48F26ACCA62D}" destId="{53B22C43-299B-B14A-905B-732AECFB2A67}" srcOrd="1" destOrd="0" presId="urn:microsoft.com/office/officeart/2005/8/layout/radial1"/>
    <dgm:cxn modelId="{B0D3FC2B-71FB-E742-B61F-6D107B9EA856}" srcId="{0F0F2363-552C-094A-82F6-B9ACCD9CC5BE}" destId="{9BF1C847-8108-F042-A1AB-7FF8E7F50729}" srcOrd="0" destOrd="0" parTransId="{D6CECDB7-B449-DB43-ADC4-B24771325A28}" sibTransId="{B59A685E-8BED-364F-B6AE-FC4DBAE2E772}"/>
    <dgm:cxn modelId="{AF0A783D-97BE-8C42-91AC-AC512509FCFF}" type="presOf" srcId="{9837EFA2-263C-754C-8CBD-77D8179E10B1}" destId="{A8651E87-B61B-734D-BC9F-13C06914EF01}" srcOrd="1" destOrd="0" presId="urn:microsoft.com/office/officeart/2005/8/layout/radial1"/>
    <dgm:cxn modelId="{98D7B15E-B889-174A-8E36-2273C2695A5B}" type="presOf" srcId="{76917D0C-C464-9A40-9105-8B98B641B0A3}" destId="{FB5CC992-38C2-FC49-8217-1033AB50D757}" srcOrd="1" destOrd="0" presId="urn:microsoft.com/office/officeart/2005/8/layout/radial1"/>
    <dgm:cxn modelId="{96B4A141-0513-CB4C-8650-7455ED8235EA}" type="presOf" srcId="{0BEE7EFD-9EA7-6C48-B123-78E6454B3B11}" destId="{91CA2745-294B-0340-9694-D4EE98A8F7DE}" srcOrd="0" destOrd="0" presId="urn:microsoft.com/office/officeart/2005/8/layout/radial1"/>
    <dgm:cxn modelId="{63A5A561-70B5-2441-8EB2-E5A956F76169}" type="presOf" srcId="{D6CECDB7-B449-DB43-ADC4-B24771325A28}" destId="{0AAAE921-5C9D-1949-82B8-FEDA9E13040D}" srcOrd="1" destOrd="0" presId="urn:microsoft.com/office/officeart/2005/8/layout/radial1"/>
    <dgm:cxn modelId="{22808B64-C099-4F4A-B269-EEB243289720}" type="presOf" srcId="{0F0F2363-552C-094A-82F6-B9ACCD9CC5BE}" destId="{5DF830F4-693F-FB4C-A071-F13EFBB34874}" srcOrd="0" destOrd="0" presId="urn:microsoft.com/office/officeart/2005/8/layout/radial1"/>
    <dgm:cxn modelId="{D85B4468-FFDC-C043-BB46-6BC83307C0B7}" type="presOf" srcId="{BF78F02F-C0A3-6344-B195-47F751727598}" destId="{A2E445D7-4008-6245-9146-D99E693DBD29}" srcOrd="1" destOrd="0" presId="urn:microsoft.com/office/officeart/2005/8/layout/radial1"/>
    <dgm:cxn modelId="{2386586F-B624-6F4F-B434-686C0B299E77}" srcId="{0F0F2363-552C-094A-82F6-B9ACCD9CC5BE}" destId="{BBD80314-7E15-5040-BCE7-B76841404511}" srcOrd="5" destOrd="0" parTransId="{D16449BC-0CA9-4A4A-8A20-316861D92BF0}" sibTransId="{C72B0E8E-0E31-974A-B8DD-E0CF05C55B1D}"/>
    <dgm:cxn modelId="{63B8D051-1482-FF4B-B84F-0B396D5E5962}" type="presOf" srcId="{EA46B4CE-0F1E-C243-8323-A5A70001EF71}" destId="{8EB5D3AB-EC7F-024E-831F-66D7252817C5}" srcOrd="0" destOrd="0" presId="urn:microsoft.com/office/officeart/2005/8/layout/radial1"/>
    <dgm:cxn modelId="{17A98D52-D5D6-FD41-B2D8-34245CDF91DF}" srcId="{0F0F2363-552C-094A-82F6-B9ACCD9CC5BE}" destId="{0BEE7EFD-9EA7-6C48-B123-78E6454B3B11}" srcOrd="3" destOrd="0" parTransId="{BF78F02F-C0A3-6344-B195-47F751727598}" sibTransId="{C375AC9D-4533-9048-8915-40132F9EDEF8}"/>
    <dgm:cxn modelId="{A2A87F7A-1667-1C42-BB9C-D24B5EFE3767}" type="presOf" srcId="{FC6BD673-163F-6F42-B604-E1B37F1095E4}" destId="{09B8F2AE-4239-284E-8EF7-5E8012CA7E70}" srcOrd="0" destOrd="0" presId="urn:microsoft.com/office/officeart/2005/8/layout/radial1"/>
    <dgm:cxn modelId="{D121DE7B-3B07-EF4E-883F-6C7BE5B02A0A}" type="presOf" srcId="{9BF1C847-8108-F042-A1AB-7FF8E7F50729}" destId="{FAFC0943-E373-9A42-9AB8-F1EDFEA68E83}" srcOrd="0" destOrd="0" presId="urn:microsoft.com/office/officeart/2005/8/layout/radial1"/>
    <dgm:cxn modelId="{F2993B80-EBD9-489E-BA92-D3538D0F8E6A}" srcId="{2E92751C-109D-4F4C-8AC7-862151798C58}" destId="{74E793A2-543D-4253-9D44-5AB3D3D77527}" srcOrd="1" destOrd="0" parTransId="{F7D0B1AA-4B83-4BD3-9947-284C78261F13}" sibTransId="{7F185A8B-E5FD-48D6-B470-93FDC06B32C4}"/>
    <dgm:cxn modelId="{D9BF6880-8BCB-5B45-8665-7C4D47C27509}" srcId="{2E92751C-109D-4F4C-8AC7-862151798C58}" destId="{0F0F2363-552C-094A-82F6-B9ACCD9CC5BE}" srcOrd="0" destOrd="0" parTransId="{072C7BF3-1878-A544-9EDC-EB9949A04AC3}" sibTransId="{7E3E460B-DB62-DB47-B10E-7F595808674B}"/>
    <dgm:cxn modelId="{60169488-7901-604B-9736-6F30125B78B7}" type="presOf" srcId="{76917D0C-C464-9A40-9105-8B98B641B0A3}" destId="{FC083479-C54F-3E4E-A061-AFDEA0EB6FB4}" srcOrd="0" destOrd="0" presId="urn:microsoft.com/office/officeart/2005/8/layout/radial1"/>
    <dgm:cxn modelId="{5DCCAD8A-0A7D-7A4E-B307-B89AD9B900F1}" type="presOf" srcId="{D16449BC-0CA9-4A4A-8A20-316861D92BF0}" destId="{4352A56B-BDE4-1B4B-B191-898486598F03}" srcOrd="1" destOrd="0" presId="urn:microsoft.com/office/officeart/2005/8/layout/radial1"/>
    <dgm:cxn modelId="{0CD9AE99-BF9F-1E48-B12F-44614B3F0833}" type="presOf" srcId="{D6CECDB7-B449-DB43-ADC4-B24771325A28}" destId="{E5CED056-417E-D941-B6BC-825A036D147F}" srcOrd="0" destOrd="0" presId="urn:microsoft.com/office/officeart/2005/8/layout/radial1"/>
    <dgm:cxn modelId="{EE6E229B-FCB2-EF43-89E5-703A3FB256F2}" type="presOf" srcId="{BF78F02F-C0A3-6344-B195-47F751727598}" destId="{E581B319-D890-6E4D-9F0F-11BB6D8E591F}" srcOrd="0" destOrd="0" presId="urn:microsoft.com/office/officeart/2005/8/layout/radial1"/>
    <dgm:cxn modelId="{99C9719B-37FE-424B-A343-125FF678F843}" srcId="{0F0F2363-552C-094A-82F6-B9ACCD9CC5BE}" destId="{088547D3-DB38-DD4D-9E16-3973EA10F2A6}" srcOrd="2" destOrd="0" parTransId="{9837EFA2-263C-754C-8CBD-77D8179E10B1}" sibTransId="{B34B0254-8F32-8640-A24F-C68398F0433D}"/>
    <dgm:cxn modelId="{985975B6-B254-A84F-A3C9-EA88BBA6F3EC}" type="presOf" srcId="{C0F72A5D-AFAE-8144-B353-48F26ACCA62D}" destId="{6336A821-B926-9E4A-A7FA-54629DBEFC7A}" srcOrd="0" destOrd="0" presId="urn:microsoft.com/office/officeart/2005/8/layout/radial1"/>
    <dgm:cxn modelId="{7DBB8BBC-4630-774B-AA73-C9F7ED09D7C6}" type="presOf" srcId="{9837EFA2-263C-754C-8CBD-77D8179E10B1}" destId="{55A15C48-5694-9340-B052-9E0603452E0D}" srcOrd="0" destOrd="0" presId="urn:microsoft.com/office/officeart/2005/8/layout/radial1"/>
    <dgm:cxn modelId="{EF1736D5-E8AE-F94A-A521-5F085B689150}" type="presOf" srcId="{2E92751C-109D-4F4C-8AC7-862151798C58}" destId="{4D89ECA5-3736-F249-8085-21F872D046ED}" srcOrd="0" destOrd="0" presId="urn:microsoft.com/office/officeart/2005/8/layout/radial1"/>
    <dgm:cxn modelId="{70BBC9DD-A017-2049-A49A-158EAD8A1AAF}" type="presOf" srcId="{BBD80314-7E15-5040-BCE7-B76841404511}" destId="{9A84606C-06CA-E644-859C-A71D3BD0CC78}" srcOrd="0" destOrd="0" presId="urn:microsoft.com/office/officeart/2005/8/layout/radial1"/>
    <dgm:cxn modelId="{B65BD9E5-4367-9F4A-A72E-6A9E5A17DC8A}" srcId="{0F0F2363-552C-094A-82F6-B9ACCD9CC5BE}" destId="{FC6BD673-163F-6F42-B604-E1B37F1095E4}" srcOrd="4" destOrd="0" parTransId="{76917D0C-C464-9A40-9105-8B98B641B0A3}" sibTransId="{1EA08D5F-6152-164B-8EBF-F890E5243E9A}"/>
    <dgm:cxn modelId="{0C9F8BB0-14F5-E744-9A7E-E1319403776C}" type="presParOf" srcId="{4D89ECA5-3736-F249-8085-21F872D046ED}" destId="{5DF830F4-693F-FB4C-A071-F13EFBB34874}" srcOrd="0" destOrd="0" presId="urn:microsoft.com/office/officeart/2005/8/layout/radial1"/>
    <dgm:cxn modelId="{AD1A3C80-06BC-A749-9A0A-D3AA6A22AF01}" type="presParOf" srcId="{4D89ECA5-3736-F249-8085-21F872D046ED}" destId="{E5CED056-417E-D941-B6BC-825A036D147F}" srcOrd="1" destOrd="0" presId="urn:microsoft.com/office/officeart/2005/8/layout/radial1"/>
    <dgm:cxn modelId="{FD299826-2962-8D43-9DAC-CB7E56328E22}" type="presParOf" srcId="{E5CED056-417E-D941-B6BC-825A036D147F}" destId="{0AAAE921-5C9D-1949-82B8-FEDA9E13040D}" srcOrd="0" destOrd="0" presId="urn:microsoft.com/office/officeart/2005/8/layout/radial1"/>
    <dgm:cxn modelId="{3A245332-C465-EC46-BB84-1D611C7C1782}" type="presParOf" srcId="{4D89ECA5-3736-F249-8085-21F872D046ED}" destId="{FAFC0943-E373-9A42-9AB8-F1EDFEA68E83}" srcOrd="2" destOrd="0" presId="urn:microsoft.com/office/officeart/2005/8/layout/radial1"/>
    <dgm:cxn modelId="{FE4E55DB-8010-C044-BE9E-B046056665BA}" type="presParOf" srcId="{4D89ECA5-3736-F249-8085-21F872D046ED}" destId="{6336A821-B926-9E4A-A7FA-54629DBEFC7A}" srcOrd="3" destOrd="0" presId="urn:microsoft.com/office/officeart/2005/8/layout/radial1"/>
    <dgm:cxn modelId="{8676349C-6B5F-9E45-BF1A-BC6D56FF81C5}" type="presParOf" srcId="{6336A821-B926-9E4A-A7FA-54629DBEFC7A}" destId="{53B22C43-299B-B14A-905B-732AECFB2A67}" srcOrd="0" destOrd="0" presId="urn:microsoft.com/office/officeart/2005/8/layout/radial1"/>
    <dgm:cxn modelId="{B6E60E4F-101D-1243-805B-66457EED2E8D}" type="presParOf" srcId="{4D89ECA5-3736-F249-8085-21F872D046ED}" destId="{8EB5D3AB-EC7F-024E-831F-66D7252817C5}" srcOrd="4" destOrd="0" presId="urn:microsoft.com/office/officeart/2005/8/layout/radial1"/>
    <dgm:cxn modelId="{73BBDA13-F5AE-C447-AB10-50F053320E31}" type="presParOf" srcId="{4D89ECA5-3736-F249-8085-21F872D046ED}" destId="{55A15C48-5694-9340-B052-9E0603452E0D}" srcOrd="5" destOrd="0" presId="urn:microsoft.com/office/officeart/2005/8/layout/radial1"/>
    <dgm:cxn modelId="{8579E78C-BB94-AC46-AB78-534848D1B238}" type="presParOf" srcId="{55A15C48-5694-9340-B052-9E0603452E0D}" destId="{A8651E87-B61B-734D-BC9F-13C06914EF01}" srcOrd="0" destOrd="0" presId="urn:microsoft.com/office/officeart/2005/8/layout/radial1"/>
    <dgm:cxn modelId="{31F733EA-903F-EE46-8BC3-5031ABBB359A}" type="presParOf" srcId="{4D89ECA5-3736-F249-8085-21F872D046ED}" destId="{156AF676-2E8E-6D43-8CCA-B5874AD88AFC}" srcOrd="6" destOrd="0" presId="urn:microsoft.com/office/officeart/2005/8/layout/radial1"/>
    <dgm:cxn modelId="{C3A87226-4440-F240-B95E-CE49D6C7812E}" type="presParOf" srcId="{4D89ECA5-3736-F249-8085-21F872D046ED}" destId="{E581B319-D890-6E4D-9F0F-11BB6D8E591F}" srcOrd="7" destOrd="0" presId="urn:microsoft.com/office/officeart/2005/8/layout/radial1"/>
    <dgm:cxn modelId="{8187E8A4-78F2-864C-B9F4-A73C510F0802}" type="presParOf" srcId="{E581B319-D890-6E4D-9F0F-11BB6D8E591F}" destId="{A2E445D7-4008-6245-9146-D99E693DBD29}" srcOrd="0" destOrd="0" presId="urn:microsoft.com/office/officeart/2005/8/layout/radial1"/>
    <dgm:cxn modelId="{1EFB7BE2-6EC7-3F4B-B1F8-186F158CA299}" type="presParOf" srcId="{4D89ECA5-3736-F249-8085-21F872D046ED}" destId="{91CA2745-294B-0340-9694-D4EE98A8F7DE}" srcOrd="8" destOrd="0" presId="urn:microsoft.com/office/officeart/2005/8/layout/radial1"/>
    <dgm:cxn modelId="{CA684B4A-C4FC-5347-AE13-C985C9A2BD36}" type="presParOf" srcId="{4D89ECA5-3736-F249-8085-21F872D046ED}" destId="{FC083479-C54F-3E4E-A061-AFDEA0EB6FB4}" srcOrd="9" destOrd="0" presId="urn:microsoft.com/office/officeart/2005/8/layout/radial1"/>
    <dgm:cxn modelId="{BCB1A890-573B-B44C-AA43-84BB68231F11}" type="presParOf" srcId="{FC083479-C54F-3E4E-A061-AFDEA0EB6FB4}" destId="{FB5CC992-38C2-FC49-8217-1033AB50D757}" srcOrd="0" destOrd="0" presId="urn:microsoft.com/office/officeart/2005/8/layout/radial1"/>
    <dgm:cxn modelId="{99C344F0-2DA3-FA47-BAC8-4D884633A96E}" type="presParOf" srcId="{4D89ECA5-3736-F249-8085-21F872D046ED}" destId="{09B8F2AE-4239-284E-8EF7-5E8012CA7E70}" srcOrd="10" destOrd="0" presId="urn:microsoft.com/office/officeart/2005/8/layout/radial1"/>
    <dgm:cxn modelId="{EC3A9309-438D-F54C-93B9-0A202029E7B6}" type="presParOf" srcId="{4D89ECA5-3736-F249-8085-21F872D046ED}" destId="{F4D8E349-DED6-3048-9F17-31002AF7C751}" srcOrd="11" destOrd="0" presId="urn:microsoft.com/office/officeart/2005/8/layout/radial1"/>
    <dgm:cxn modelId="{55160244-2BCC-9146-A2A4-0ADD38CEEF03}" type="presParOf" srcId="{F4D8E349-DED6-3048-9F17-31002AF7C751}" destId="{4352A56B-BDE4-1B4B-B191-898486598F03}" srcOrd="0" destOrd="0" presId="urn:microsoft.com/office/officeart/2005/8/layout/radial1"/>
    <dgm:cxn modelId="{AB2A0D3C-3B3D-D94B-88E5-B95D6498284F}" type="presParOf" srcId="{4D89ECA5-3736-F249-8085-21F872D046ED}" destId="{9A84606C-06CA-E644-859C-A71D3BD0CC78}" srcOrd="12"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F830F4-693F-FB4C-A071-F13EFBB34874}">
      <dsp:nvSpPr>
        <dsp:cNvPr id="0" name=""/>
        <dsp:cNvSpPr/>
      </dsp:nvSpPr>
      <dsp:spPr>
        <a:xfrm>
          <a:off x="4647233" y="1964391"/>
          <a:ext cx="2416104" cy="1965089"/>
        </a:xfrm>
        <a:prstGeom prst="ellipse">
          <a:avLst/>
        </a:prstGeom>
        <a:solidFill>
          <a:schemeClr val="accent5">
            <a:lumMod val="40000"/>
            <a:lumOff val="6000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US" sz="2200" kern="1200" dirty="0" err="1"/>
            <a:t>Salut</a:t>
          </a:r>
          <a:r>
            <a:rPr lang="en-US" sz="2200" kern="1200" dirty="0"/>
            <a:t> mental </a:t>
          </a:r>
          <a:r>
            <a:rPr lang="en-US" sz="2200" kern="1200" dirty="0" err="1"/>
            <a:t>i</a:t>
          </a:r>
          <a:r>
            <a:rPr lang="en-US" sz="2200" kern="1200" dirty="0"/>
            <a:t> </a:t>
          </a:r>
          <a:r>
            <a:rPr lang="en-US" sz="2200" kern="1200" dirty="0" err="1"/>
            <a:t>benestar</a:t>
          </a:r>
          <a:endParaRPr lang="en-US" sz="2200" kern="1200" dirty="0"/>
        </a:p>
      </dsp:txBody>
      <dsp:txXfrm>
        <a:off x="5001063" y="2252172"/>
        <a:ext cx="1708444" cy="1389527"/>
      </dsp:txXfrm>
    </dsp:sp>
    <dsp:sp modelId="{E5CED056-417E-D941-B6BC-825A036D147F}">
      <dsp:nvSpPr>
        <dsp:cNvPr id="0" name=""/>
        <dsp:cNvSpPr/>
      </dsp:nvSpPr>
      <dsp:spPr>
        <a:xfrm rot="14561016">
          <a:off x="4577352" y="1536340"/>
          <a:ext cx="1110498" cy="22807"/>
        </a:xfrm>
        <a:custGeom>
          <a:avLst/>
          <a:gdLst/>
          <a:ahLst/>
          <a:cxnLst/>
          <a:rect l="0" t="0" r="0" b="0"/>
          <a:pathLst>
            <a:path>
              <a:moveTo>
                <a:pt x="0" y="11403"/>
              </a:moveTo>
              <a:lnTo>
                <a:pt x="1110498" y="1140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rot="10800000">
        <a:off x="5104838" y="1519981"/>
        <a:ext cx="55524" cy="55524"/>
      </dsp:txXfrm>
    </dsp:sp>
    <dsp:sp modelId="{FAFC0943-E373-9A42-9AB8-F1EDFEA68E83}">
      <dsp:nvSpPr>
        <dsp:cNvPr id="0" name=""/>
        <dsp:cNvSpPr/>
      </dsp:nvSpPr>
      <dsp:spPr>
        <a:xfrm>
          <a:off x="3993350" y="254892"/>
          <a:ext cx="1365370" cy="817785"/>
        </a:xfrm>
        <a:prstGeom prst="ellips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ca-ES" sz="1500" b="1" u="none" kern="1200" dirty="0">
              <a:uFillTx/>
            </a:rPr>
            <a:t>Objectiu a la vida</a:t>
          </a:r>
          <a:endParaRPr lang="en-US" sz="1500" kern="1200" dirty="0"/>
        </a:p>
      </dsp:txBody>
      <dsp:txXfrm>
        <a:off x="4193304" y="374654"/>
        <a:ext cx="965462" cy="578261"/>
      </dsp:txXfrm>
    </dsp:sp>
    <dsp:sp modelId="{6336A821-B926-9E4A-A7FA-54629DBEFC7A}">
      <dsp:nvSpPr>
        <dsp:cNvPr id="0" name=""/>
        <dsp:cNvSpPr/>
      </dsp:nvSpPr>
      <dsp:spPr>
        <a:xfrm rot="19286639">
          <a:off x="6527720" y="1703504"/>
          <a:ext cx="1746664" cy="22807"/>
        </a:xfrm>
        <a:custGeom>
          <a:avLst/>
          <a:gdLst/>
          <a:ahLst/>
          <a:cxnLst/>
          <a:rect l="0" t="0" r="0" b="0"/>
          <a:pathLst>
            <a:path>
              <a:moveTo>
                <a:pt x="0" y="11403"/>
              </a:moveTo>
              <a:lnTo>
                <a:pt x="1746664" y="1140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7357386" y="1671241"/>
        <a:ext cx="87333" cy="87333"/>
      </dsp:txXfrm>
    </dsp:sp>
    <dsp:sp modelId="{8EB5D3AB-EC7F-024E-831F-66D7252817C5}">
      <dsp:nvSpPr>
        <dsp:cNvPr id="0" name=""/>
        <dsp:cNvSpPr/>
      </dsp:nvSpPr>
      <dsp:spPr>
        <a:xfrm>
          <a:off x="7661901" y="444648"/>
          <a:ext cx="1689493" cy="778128"/>
        </a:xfrm>
        <a:prstGeom prst="ellips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ca-ES" sz="1500" b="1" u="none" kern="1200" dirty="0">
              <a:uFillTx/>
            </a:rPr>
            <a:t>Relacions amb els altres</a:t>
          </a:r>
          <a:endParaRPr lang="en-US" sz="1500" kern="1200" dirty="0"/>
        </a:p>
      </dsp:txBody>
      <dsp:txXfrm>
        <a:off x="7909322" y="558602"/>
        <a:ext cx="1194651" cy="550220"/>
      </dsp:txXfrm>
    </dsp:sp>
    <dsp:sp modelId="{55A15C48-5694-9340-B052-9E0603452E0D}">
      <dsp:nvSpPr>
        <dsp:cNvPr id="0" name=""/>
        <dsp:cNvSpPr/>
      </dsp:nvSpPr>
      <dsp:spPr>
        <a:xfrm rot="4642171">
          <a:off x="5994689" y="3998570"/>
          <a:ext cx="197613" cy="22807"/>
        </a:xfrm>
        <a:custGeom>
          <a:avLst/>
          <a:gdLst/>
          <a:ahLst/>
          <a:cxnLst/>
          <a:rect l="0" t="0" r="0" b="0"/>
          <a:pathLst>
            <a:path>
              <a:moveTo>
                <a:pt x="0" y="11403"/>
              </a:moveTo>
              <a:lnTo>
                <a:pt x="197613" y="1140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6088556" y="4005033"/>
        <a:ext cx="9880" cy="9880"/>
      </dsp:txXfrm>
    </dsp:sp>
    <dsp:sp modelId="{156AF676-2E8E-6D43-8CCA-B5874AD88AFC}">
      <dsp:nvSpPr>
        <dsp:cNvPr id="0" name=""/>
        <dsp:cNvSpPr/>
      </dsp:nvSpPr>
      <dsp:spPr>
        <a:xfrm>
          <a:off x="5525542" y="4102496"/>
          <a:ext cx="1364889" cy="836801"/>
        </a:xfrm>
        <a:prstGeom prst="ellips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ca-ES" sz="1500" b="1" u="none" kern="1200" dirty="0">
              <a:uFillTx/>
            </a:rPr>
            <a:t>Implicació</a:t>
          </a:r>
          <a:endParaRPr lang="en-US" sz="1500" kern="1200" dirty="0"/>
        </a:p>
      </dsp:txBody>
      <dsp:txXfrm>
        <a:off x="5725425" y="4225043"/>
        <a:ext cx="965123" cy="591707"/>
      </dsp:txXfrm>
    </dsp:sp>
    <dsp:sp modelId="{E581B319-D890-6E4D-9F0F-11BB6D8E591F}">
      <dsp:nvSpPr>
        <dsp:cNvPr id="0" name=""/>
        <dsp:cNvSpPr/>
      </dsp:nvSpPr>
      <dsp:spPr>
        <a:xfrm rot="21037803">
          <a:off x="7034477" y="2682332"/>
          <a:ext cx="710528" cy="22807"/>
        </a:xfrm>
        <a:custGeom>
          <a:avLst/>
          <a:gdLst/>
          <a:ahLst/>
          <a:cxnLst/>
          <a:rect l="0" t="0" r="0" b="0"/>
          <a:pathLst>
            <a:path>
              <a:moveTo>
                <a:pt x="0" y="11403"/>
              </a:moveTo>
              <a:lnTo>
                <a:pt x="710528" y="1140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7371978" y="2675972"/>
        <a:ext cx="35526" cy="35526"/>
      </dsp:txXfrm>
    </dsp:sp>
    <dsp:sp modelId="{91CA2745-294B-0340-9694-D4EE98A8F7DE}">
      <dsp:nvSpPr>
        <dsp:cNvPr id="0" name=""/>
        <dsp:cNvSpPr/>
      </dsp:nvSpPr>
      <dsp:spPr>
        <a:xfrm>
          <a:off x="7715029" y="2062636"/>
          <a:ext cx="1479665" cy="910688"/>
        </a:xfrm>
        <a:prstGeom prst="ellips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ca-ES" sz="1500" b="1" u="none" kern="1200" dirty="0">
              <a:uFillTx/>
            </a:rPr>
            <a:t>Necessitats bàsiques</a:t>
          </a:r>
          <a:endParaRPr lang="en-US" sz="1500" kern="1200" dirty="0"/>
        </a:p>
      </dsp:txBody>
      <dsp:txXfrm>
        <a:off x="7931721" y="2196003"/>
        <a:ext cx="1046281" cy="643954"/>
      </dsp:txXfrm>
    </dsp:sp>
    <dsp:sp modelId="{FC083479-C54F-3E4E-A061-AFDEA0EB6FB4}">
      <dsp:nvSpPr>
        <dsp:cNvPr id="0" name=""/>
        <dsp:cNvSpPr/>
      </dsp:nvSpPr>
      <dsp:spPr>
        <a:xfrm rot="10215746">
          <a:off x="3803944" y="3212427"/>
          <a:ext cx="875621" cy="22807"/>
        </a:xfrm>
        <a:custGeom>
          <a:avLst/>
          <a:gdLst/>
          <a:ahLst/>
          <a:cxnLst/>
          <a:rect l="0" t="0" r="0" b="0"/>
          <a:pathLst>
            <a:path>
              <a:moveTo>
                <a:pt x="0" y="11403"/>
              </a:moveTo>
              <a:lnTo>
                <a:pt x="875621" y="1140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rot="10800000">
        <a:off x="4219864" y="3201941"/>
        <a:ext cx="43781" cy="43781"/>
      </dsp:txXfrm>
    </dsp:sp>
    <dsp:sp modelId="{09B8F2AE-4239-284E-8EF7-5E8012CA7E70}">
      <dsp:nvSpPr>
        <dsp:cNvPr id="0" name=""/>
        <dsp:cNvSpPr/>
      </dsp:nvSpPr>
      <dsp:spPr>
        <a:xfrm>
          <a:off x="2467287" y="2885463"/>
          <a:ext cx="1359056" cy="1052537"/>
        </a:xfrm>
        <a:prstGeom prst="ellips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ca-ES" sz="1500" b="1" u="none" kern="1200" dirty="0">
              <a:uFillTx/>
            </a:rPr>
            <a:t>Control sobre la pròpia vida</a:t>
          </a:r>
          <a:endParaRPr lang="en-US" sz="1500" kern="1200" dirty="0"/>
        </a:p>
      </dsp:txBody>
      <dsp:txXfrm>
        <a:off x="2666316" y="3039603"/>
        <a:ext cx="960998" cy="744257"/>
      </dsp:txXfrm>
    </dsp:sp>
    <dsp:sp modelId="{F4D8E349-DED6-3048-9F17-31002AF7C751}">
      <dsp:nvSpPr>
        <dsp:cNvPr id="0" name=""/>
        <dsp:cNvSpPr/>
      </dsp:nvSpPr>
      <dsp:spPr>
        <a:xfrm rot="12352764">
          <a:off x="3516881" y="2133313"/>
          <a:ext cx="1369570" cy="22807"/>
        </a:xfrm>
        <a:custGeom>
          <a:avLst/>
          <a:gdLst/>
          <a:ahLst/>
          <a:cxnLst/>
          <a:rect l="0" t="0" r="0" b="0"/>
          <a:pathLst>
            <a:path>
              <a:moveTo>
                <a:pt x="0" y="11403"/>
              </a:moveTo>
              <a:lnTo>
                <a:pt x="1369570" y="1140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rot="10800000">
        <a:off x="4167427" y="2110478"/>
        <a:ext cx="68478" cy="68478"/>
      </dsp:txXfrm>
    </dsp:sp>
    <dsp:sp modelId="{9A84606C-06CA-E644-859C-A71D3BD0CC78}">
      <dsp:nvSpPr>
        <dsp:cNvPr id="0" name=""/>
        <dsp:cNvSpPr/>
      </dsp:nvSpPr>
      <dsp:spPr>
        <a:xfrm>
          <a:off x="2173252" y="1021326"/>
          <a:ext cx="1562962" cy="1036933"/>
        </a:xfrm>
        <a:prstGeom prst="ellips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ca-ES" sz="1500" b="1" u="none" kern="1200" dirty="0">
              <a:uFillTx/>
            </a:rPr>
            <a:t>Actitud envers un mateix</a:t>
          </a:r>
          <a:endParaRPr lang="en-US" sz="1500" kern="1200" dirty="0"/>
        </a:p>
      </dsp:txBody>
      <dsp:txXfrm>
        <a:off x="2402142" y="1173181"/>
        <a:ext cx="1105182" cy="733223"/>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x-non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C50D95-1969-4D7F-A47F-FC84636C819E}" type="datetimeFigureOut">
              <a:rPr lang="x-none" smtClean="0"/>
              <a:t>12/4/2023</a:t>
            </a:fld>
            <a:endParaRPr lang="x-non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x-non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x-non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F7DB96-B4E3-48F2-8E35-A4648E993116}" type="slidenum">
              <a:rPr lang="x-none" smtClean="0"/>
              <a:t>‹#›</a:t>
            </a:fld>
            <a:endParaRPr lang="x-none"/>
          </a:p>
        </p:txBody>
      </p:sp>
    </p:spTree>
    <p:extLst>
      <p:ext uri="{BB962C8B-B14F-4D97-AF65-F5344CB8AC3E}">
        <p14:creationId xmlns:p14="http://schemas.microsoft.com/office/powerpoint/2010/main" val="7425283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_ENREF_2"/><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mhe-sme.org/wp-content/uploads/2018/09/A-short-guide-to-Psychiatric-Diagnosis-FINAL.pdf" TargetMode="External"/><Relationship Id="rId2" Type="http://schemas.openxmlformats.org/officeDocument/2006/relationships/slide" Target="../slides/slide16.xml"/><Relationship Id="rId1" Type="http://schemas.openxmlformats.org/officeDocument/2006/relationships/notesMaster" Target="../notesMasters/notesMaster1.xml"/><Relationship Id="rId5" Type="http://schemas.openxmlformats.org/officeDocument/2006/relationships/hyperlink" Target="https://www1.bps.org.uk/system/files/Public%20files/rep03_understanding_psychosis.pdf" TargetMode="External"/><Relationship Id="rId4" Type="http://schemas.openxmlformats.org/officeDocument/2006/relationships/hyperlink" Target="https://www.bps.org.uk/system/files/user-files/Division%20of%20Clinical%20Psychology/public/DCP%20Diagnosis.pdf"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_ENREF_3"/><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hyperlink" Target="#_ENREF_4"/></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_ENREF_6"/><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3" Type="http://schemas.openxmlformats.org/officeDocument/2006/relationships/hyperlink" Target="#_ENREF_8"/><Relationship Id="rId2" Type="http://schemas.openxmlformats.org/officeDocument/2006/relationships/slide" Target="../slides/slide39.xml"/><Relationship Id="rId1" Type="http://schemas.openxmlformats.org/officeDocument/2006/relationships/notesMaster" Target="../notesMasters/notesMaster1.xml"/><Relationship Id="rId5" Type="http://schemas.openxmlformats.org/officeDocument/2006/relationships/hyperlink" Target="#_ENREF_10"/><Relationship Id="rId4" Type="http://schemas.openxmlformats.org/officeDocument/2006/relationships/hyperlink" Target="#_ENREF_9"/></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3" Type="http://schemas.openxmlformats.org/officeDocument/2006/relationships/hyperlink" Target="#_ENREF_11"/><Relationship Id="rId2" Type="http://schemas.openxmlformats.org/officeDocument/2006/relationships/slide" Target="../slides/slide40.xml"/><Relationship Id="rId1" Type="http://schemas.openxmlformats.org/officeDocument/2006/relationships/notesMaster" Target="../notesMasters/notesMaster1.xml"/><Relationship Id="rId4" Type="http://schemas.openxmlformats.org/officeDocument/2006/relationships/hyperlink" Target="#_ENREF_12"/></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3" Type="http://schemas.openxmlformats.org/officeDocument/2006/relationships/hyperlink" Target="#_ENREF_13"/><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3" Type="http://schemas.openxmlformats.org/officeDocument/2006/relationships/hyperlink" Target="#_ENREF_16"/><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3" Type="http://schemas.openxmlformats.org/officeDocument/2006/relationships/hyperlink" Target="#_ENREF_17"/><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3" Type="http://schemas.openxmlformats.org/officeDocument/2006/relationships/hyperlink" Target="#_ENREF_18"/><Relationship Id="rId2" Type="http://schemas.openxmlformats.org/officeDocument/2006/relationships/slide" Target="../slides/slide70.xml"/><Relationship Id="rId1" Type="http://schemas.openxmlformats.org/officeDocument/2006/relationships/notesMaster" Target="../notesMasters/notesMaster1.xml"/><Relationship Id="rId6" Type="http://schemas.openxmlformats.org/officeDocument/2006/relationships/hyperlink" Target="#_ENREF_21"/><Relationship Id="rId5" Type="http://schemas.openxmlformats.org/officeDocument/2006/relationships/hyperlink" Target="#_ENREF_20"/><Relationship Id="rId4" Type="http://schemas.openxmlformats.org/officeDocument/2006/relationships/hyperlink" Target="#_ENREF_19"/></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F7DB96-B4E3-48F2-8E35-A4648E993116}" type="slidenum">
              <a:rPr lang="x-none" smtClean="0"/>
              <a:t>1</a:t>
            </a:fld>
            <a:endParaRPr lang="x-none"/>
          </a:p>
        </p:txBody>
      </p:sp>
    </p:spTree>
    <p:extLst>
      <p:ext uri="{BB962C8B-B14F-4D97-AF65-F5344CB8AC3E}">
        <p14:creationId xmlns:p14="http://schemas.microsoft.com/office/powerpoint/2010/main" val="14669564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0"/>
              </a:spcAft>
            </a:pPr>
            <a:r>
              <a:rPr lang="en-GB" b="1" dirty="0">
                <a:latin typeface="Calibri" panose="020F0502020204030204" pitchFamily="34" charset="0"/>
                <a:ea typeface="SimSun" panose="02010600030101010101" pitchFamily="2" charset="-122"/>
                <a:cs typeface="Arial" panose="020B0604020202020204" pitchFamily="34" charset="0"/>
              </a:rPr>
              <a:t>Presentation: What does mental health mean? (25 mi</a:t>
            </a:r>
            <a:r>
              <a:rPr lang="en-GB" b="1" strike="sngStrike" dirty="0">
                <a:latin typeface="Calibri" panose="020F0502020204030204" pitchFamily="34" charset="0"/>
                <a:ea typeface="SimSun" panose="02010600030101010101" pitchFamily="2" charset="-122"/>
                <a:cs typeface="Arial" panose="020B0604020202020204" pitchFamily="34" charset="0"/>
              </a:rPr>
              <a:t>n.)</a:t>
            </a:r>
          </a:p>
          <a:p>
            <a:pPr>
              <a:lnSpc>
                <a:spcPct val="115000"/>
              </a:lnSpc>
              <a:spcAft>
                <a:spcPts val="1000"/>
              </a:spcAft>
            </a:pPr>
            <a:r>
              <a:rPr lang="en-US" dirty="0">
                <a:latin typeface="Calibri" panose="020F0502020204030204" pitchFamily="34" charset="0"/>
                <a:ea typeface="Times New Roman" panose="02020603050405020304" pitchFamily="18" charset="0"/>
                <a:cs typeface="Times New Roman" panose="02020603050405020304" pitchFamily="18" charset="0"/>
              </a:rPr>
              <a:t>Defining mental health and well-being is not easy.</a:t>
            </a:r>
            <a:endParaRPr lang="x-none"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r>
              <a:rPr lang="en-US" dirty="0">
                <a:latin typeface="Calibri" panose="020F0502020204030204" pitchFamily="34" charset="0"/>
                <a:ea typeface="Times New Roman" panose="02020603050405020304" pitchFamily="18" charset="0"/>
                <a:cs typeface="Times New Roman" panose="02020603050405020304" pitchFamily="18" charset="0"/>
              </a:rPr>
              <a:t>The answer to the question “What is mental health?” is fundamentally personal and subjective. People should be able to define what mental health means for themselves. For instance, it may be:</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gn="just">
              <a:lnSpc>
                <a:spcPct val="115000"/>
              </a:lnSpc>
              <a:spcBef>
                <a:spcPts val="0"/>
              </a:spcBef>
              <a:spcAft>
                <a:spcPts val="0"/>
              </a:spcAft>
              <a:buFont typeface="Symbol" panose="05050102010706020507" pitchFamily="18" charset="2"/>
              <a:buChar char=""/>
            </a:pPr>
            <a:r>
              <a:rPr lang="en-US" dirty="0">
                <a:latin typeface="Calibri" panose="020F0502020204030204" pitchFamily="34" charset="0"/>
                <a:ea typeface="Times New Roman" panose="02020603050405020304" pitchFamily="18" charset="0"/>
                <a:cs typeface="Times New Roman" panose="02020603050405020304" pitchFamily="18" charset="0"/>
              </a:rPr>
              <a:t>a sense of internal well-being</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gn="just">
              <a:lnSpc>
                <a:spcPct val="115000"/>
              </a:lnSpc>
              <a:spcBef>
                <a:spcPts val="0"/>
              </a:spcBef>
              <a:spcAft>
                <a:spcPts val="0"/>
              </a:spcAft>
              <a:buFont typeface="Symbol" panose="05050102010706020507" pitchFamily="18" charset="2"/>
              <a:buChar char=""/>
            </a:pPr>
            <a:r>
              <a:rPr lang="en-US" dirty="0">
                <a:latin typeface="Calibri" panose="020F0502020204030204" pitchFamily="34" charset="0"/>
                <a:ea typeface="Times New Roman" panose="02020603050405020304" pitchFamily="18" charset="0"/>
                <a:cs typeface="Times New Roman" panose="02020603050405020304" pitchFamily="18" charset="0"/>
              </a:rPr>
              <a:t>feeling in line with one’s own beliefs and values</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gn="just">
              <a:lnSpc>
                <a:spcPct val="115000"/>
              </a:lnSpc>
              <a:spcBef>
                <a:spcPts val="0"/>
              </a:spcBef>
              <a:spcAft>
                <a:spcPts val="0"/>
              </a:spcAft>
              <a:buFont typeface="Symbol" panose="05050102010706020507" pitchFamily="18" charset="2"/>
              <a:buChar char=""/>
            </a:pPr>
            <a:r>
              <a:rPr lang="en-US" dirty="0">
                <a:latin typeface="Calibri" panose="020F0502020204030204" pitchFamily="34" charset="0"/>
                <a:ea typeface="Times New Roman" panose="02020603050405020304" pitchFamily="18" charset="0"/>
                <a:cs typeface="Times New Roman" panose="02020603050405020304" pitchFamily="18" charset="0"/>
              </a:rPr>
              <a:t>feeling at peace with oneself</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gn="just">
              <a:lnSpc>
                <a:spcPct val="115000"/>
              </a:lnSpc>
              <a:spcBef>
                <a:spcPts val="0"/>
              </a:spcBef>
              <a:spcAft>
                <a:spcPts val="1000"/>
              </a:spcAft>
              <a:buFont typeface="Symbol" panose="05050102010706020507" pitchFamily="18" charset="2"/>
              <a:buChar char=""/>
            </a:pPr>
            <a:r>
              <a:rPr lang="en-US" dirty="0">
                <a:latin typeface="Calibri" panose="020F0502020204030204" pitchFamily="34" charset="0"/>
                <a:ea typeface="Times New Roman" panose="02020603050405020304" pitchFamily="18" charset="0"/>
                <a:cs typeface="Times New Roman" panose="02020603050405020304" pitchFamily="18" charset="0"/>
              </a:rPr>
              <a:t>feeling positive and optimistic about life.</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F4F7DB96-B4E3-48F2-8E35-A4648E993116}" type="slidenum">
              <a:rPr lang="x-none" smtClean="0"/>
              <a:t>10</a:t>
            </a:fld>
            <a:endParaRPr lang="x-none"/>
          </a:p>
        </p:txBody>
      </p:sp>
    </p:spTree>
    <p:extLst>
      <p:ext uri="{BB962C8B-B14F-4D97-AF65-F5344CB8AC3E}">
        <p14:creationId xmlns:p14="http://schemas.microsoft.com/office/powerpoint/2010/main" val="853712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799" y="4400550"/>
            <a:ext cx="5626865" cy="3600450"/>
          </a:xfrm>
        </p:spPr>
        <p:txBody>
          <a:bodyPr/>
          <a:lstStyle/>
          <a:p>
            <a:pPr algn="just">
              <a:lnSpc>
                <a:spcPct val="115000"/>
              </a:lnSpc>
            </a:pPr>
            <a:r>
              <a:rPr lang="en-US" dirty="0">
                <a:latin typeface="Calibri" panose="020F0502020204030204" pitchFamily="34" charset="0"/>
                <a:ea typeface="Times New Roman" panose="02020603050405020304" pitchFamily="18" charset="0"/>
                <a:cs typeface="Times New Roman" panose="02020603050405020304" pitchFamily="18" charset="0"/>
              </a:rPr>
              <a:t>Misunderstandings to be avoided include: </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gn="just">
              <a:lnSpc>
                <a:spcPct val="115000"/>
              </a:lnSpc>
              <a:spcBef>
                <a:spcPts val="0"/>
              </a:spcBef>
              <a:spcAft>
                <a:spcPts val="0"/>
              </a:spcAft>
              <a:buFont typeface="Symbol" panose="05050102010706020507" pitchFamily="18" charset="2"/>
              <a:buChar char=""/>
            </a:pPr>
            <a:r>
              <a:rPr lang="en-US" dirty="0">
                <a:latin typeface="Calibri" panose="020F0502020204030204" pitchFamily="34" charset="0"/>
                <a:ea typeface="Times New Roman" panose="02020603050405020304" pitchFamily="18" charset="0"/>
                <a:cs typeface="Times New Roman" panose="02020603050405020304" pitchFamily="18" charset="0"/>
              </a:rPr>
              <a:t>Mental health is equivalent to the absence of a mental health condition or disability. </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gn="just">
              <a:lnSpc>
                <a:spcPct val="115000"/>
              </a:lnSpc>
              <a:spcBef>
                <a:spcPts val="0"/>
              </a:spcBef>
              <a:spcAft>
                <a:spcPts val="0"/>
              </a:spcAft>
              <a:buFont typeface="Symbol" panose="05050102010706020507" pitchFamily="18" charset="2"/>
              <a:buChar char=""/>
            </a:pPr>
            <a:r>
              <a:rPr lang="en-US" dirty="0">
                <a:latin typeface="Calibri" panose="020F0502020204030204" pitchFamily="34" charset="0"/>
                <a:ea typeface="Times New Roman" panose="02020603050405020304" pitchFamily="18" charset="0"/>
                <a:cs typeface="Times New Roman" panose="02020603050405020304" pitchFamily="18" charset="0"/>
              </a:rPr>
              <a:t>Mental health can be objectively defined. </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gn="just">
              <a:lnSpc>
                <a:spcPct val="115000"/>
              </a:lnSpc>
              <a:spcBef>
                <a:spcPts val="0"/>
              </a:spcBef>
              <a:spcAft>
                <a:spcPts val="0"/>
              </a:spcAft>
              <a:buFont typeface="Symbol" panose="05050102010706020507" pitchFamily="18" charset="2"/>
              <a:buChar char=""/>
            </a:pPr>
            <a:r>
              <a:rPr lang="en-US" dirty="0">
                <a:latin typeface="Calibri" panose="020F0502020204030204" pitchFamily="34" charset="0"/>
                <a:ea typeface="Times New Roman" panose="02020603050405020304" pitchFamily="18" charset="0"/>
                <a:cs typeface="Times New Roman" panose="02020603050405020304" pitchFamily="18" charset="0"/>
              </a:rPr>
              <a:t>There are specific standards or criteria to determine what good mental health is.</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F4F7DB96-B4E3-48F2-8E35-A4648E993116}" type="slidenum">
              <a:rPr lang="x-none" smtClean="0"/>
              <a:t>11</a:t>
            </a:fld>
            <a:endParaRPr lang="x-none"/>
          </a:p>
        </p:txBody>
      </p:sp>
    </p:spTree>
    <p:extLst>
      <p:ext uri="{BB962C8B-B14F-4D97-AF65-F5344CB8AC3E}">
        <p14:creationId xmlns:p14="http://schemas.microsoft.com/office/powerpoint/2010/main" val="7178701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8"/>
            <a:ext cx="5486400" cy="3086100"/>
          </a:xfrm>
        </p:spPr>
      </p:sp>
      <p:sp>
        <p:nvSpPr>
          <p:cNvPr id="3" name="Notes Placeholder 2"/>
          <p:cNvSpPr>
            <a:spLocks noGrp="1"/>
          </p:cNvSpPr>
          <p:nvPr>
            <p:ph type="body" idx="1"/>
          </p:nvPr>
        </p:nvSpPr>
        <p:spPr>
          <a:xfrm>
            <a:off x="685800" y="3784731"/>
            <a:ext cx="5486400" cy="4900482"/>
          </a:xfrm>
        </p:spPr>
        <p:txBody>
          <a:bodyPr/>
          <a:lstStyle/>
          <a:p>
            <a:pPr marL="171450" indent="-171450" algn="just">
              <a:lnSpc>
                <a:spcPct val="115000"/>
              </a:lnSpc>
              <a:spcAft>
                <a:spcPts val="1000"/>
              </a:spcAft>
              <a:buFont typeface="Arial" panose="020B0604020202020204" pitchFamily="34" charset="0"/>
              <a:buChar char="•"/>
            </a:pPr>
            <a:r>
              <a:rPr lang="en-US" dirty="0">
                <a:latin typeface="Calibri" panose="020F0502020204030204" pitchFamily="34" charset="0"/>
                <a:ea typeface="Times New Roman" panose="02020603050405020304" pitchFamily="18" charset="0"/>
                <a:cs typeface="Times New Roman" panose="02020603050405020304" pitchFamily="18" charset="0"/>
              </a:rPr>
              <a:t>Trying to impose a definition or standards of good mental health that would apply to everybody can be problematic. </a:t>
            </a:r>
          </a:p>
          <a:p>
            <a:pPr marL="171450" indent="-171450" algn="just">
              <a:lnSpc>
                <a:spcPct val="115000"/>
              </a:lnSpc>
              <a:spcAft>
                <a:spcPts val="1000"/>
              </a:spcAft>
              <a:buFont typeface="Arial" panose="020B0604020202020204" pitchFamily="34" charset="0"/>
              <a:buChar char="•"/>
            </a:pPr>
            <a:r>
              <a:rPr lang="en-US" dirty="0">
                <a:latin typeface="Calibri" panose="020F0502020204030204" pitchFamily="34" charset="0"/>
                <a:ea typeface="Times New Roman" panose="02020603050405020304" pitchFamily="18" charset="0"/>
                <a:cs typeface="Times New Roman" panose="02020603050405020304" pitchFamily="18" charset="0"/>
              </a:rPr>
              <a:t>It may be used to impose beliefs, values and social norms on others and/or to single out people who do not conform to certain dominant beliefs, values and social norms of society. </a:t>
            </a:r>
          </a:p>
          <a:p>
            <a:pPr marL="171450" indent="-171450" algn="just">
              <a:lnSpc>
                <a:spcPct val="115000"/>
              </a:lnSpc>
              <a:spcAft>
                <a:spcPts val="1000"/>
              </a:spcAft>
              <a:buFont typeface="Arial" panose="020B0604020202020204" pitchFamily="34" charset="0"/>
              <a:buChar char="•"/>
            </a:pPr>
            <a:r>
              <a:rPr lang="en-US" dirty="0">
                <a:latin typeface="Calibri" panose="020F0502020204030204" pitchFamily="34" charset="0"/>
                <a:ea typeface="Times New Roman" panose="02020603050405020304" pitchFamily="18" charset="0"/>
                <a:cs typeface="Times New Roman" panose="02020603050405020304" pitchFamily="18" charset="0"/>
              </a:rPr>
              <a:t>This can lead to exclusion, discrimination and, also, to medicalization of some </a:t>
            </a:r>
            <a:r>
              <a:rPr lang="en-US" dirty="0" err="1">
                <a:latin typeface="Calibri" panose="020F0502020204030204" pitchFamily="34" charset="0"/>
                <a:ea typeface="Times New Roman" panose="02020603050405020304" pitchFamily="18" charset="0"/>
                <a:cs typeface="Times New Roman" panose="02020603050405020304" pitchFamily="18" charset="0"/>
              </a:rPr>
              <a:t>behaviours</a:t>
            </a:r>
            <a:r>
              <a:rPr lang="en-US" dirty="0">
                <a:latin typeface="Calibri" panose="020F0502020204030204" pitchFamily="34" charset="0"/>
                <a:ea typeface="Times New Roman" panose="02020603050405020304" pitchFamily="18" charset="0"/>
                <a:cs typeface="Times New Roman" panose="02020603050405020304" pitchFamily="18" charset="0"/>
              </a:rPr>
              <a:t> that are considered to be “abnormal” in some societies or contexts.</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indent="-171450" algn="just">
              <a:lnSpc>
                <a:spcPct val="115000"/>
              </a:lnSpc>
              <a:spcAft>
                <a:spcPts val="1000"/>
              </a:spcAft>
              <a:buFont typeface="Arial" panose="020B0604020202020204" pitchFamily="34" charset="0"/>
              <a:buChar char="•"/>
            </a:pPr>
            <a:r>
              <a:rPr lang="en-US" dirty="0">
                <a:latin typeface="Calibri" panose="020F0502020204030204" pitchFamily="34" charset="0"/>
                <a:ea typeface="Times New Roman" panose="02020603050405020304" pitchFamily="18" charset="0"/>
                <a:cs typeface="Times New Roman" panose="02020603050405020304" pitchFamily="18" charset="0"/>
              </a:rPr>
              <a:t>Such beliefs, values and norms may include, for example, that people with good mental health should be able to work, should be able to get married and have a family, should be able to deal with high pressure and should be able to perform in a competitive work environment. </a:t>
            </a:r>
          </a:p>
          <a:p>
            <a:pPr marL="171450" indent="-171450" algn="just">
              <a:lnSpc>
                <a:spcPct val="115000"/>
              </a:lnSpc>
              <a:spcAft>
                <a:spcPts val="1000"/>
              </a:spcAft>
              <a:buFont typeface="Arial" panose="020B0604020202020204" pitchFamily="34" charset="0"/>
              <a:buChar char="•"/>
            </a:pPr>
            <a:r>
              <a:rPr lang="en-US" dirty="0">
                <a:latin typeface="Calibri" panose="020F0502020204030204" pitchFamily="34" charset="0"/>
                <a:ea typeface="Times New Roman" panose="02020603050405020304" pitchFamily="18" charset="0"/>
                <a:cs typeface="Times New Roman" panose="02020603050405020304" pitchFamily="18" charset="0"/>
              </a:rPr>
              <a:t>These types of standard are often linked to social expectations regarding gender or social roles. Examples may include the belief that men are more assertive and women more emotional. </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F4F7DB96-B4E3-48F2-8E35-A4648E993116}" type="slidenum">
              <a:rPr lang="x-none" smtClean="0"/>
              <a:t>12</a:t>
            </a:fld>
            <a:endParaRPr lang="x-none"/>
          </a:p>
        </p:txBody>
      </p:sp>
    </p:spTree>
    <p:extLst>
      <p:ext uri="{BB962C8B-B14F-4D97-AF65-F5344CB8AC3E}">
        <p14:creationId xmlns:p14="http://schemas.microsoft.com/office/powerpoint/2010/main" val="40727175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0"/>
              </a:spcAft>
            </a:pPr>
            <a:r>
              <a:rPr lang="en-GB" b="1" dirty="0">
                <a:latin typeface="Calibri" panose="020F0502020204030204" pitchFamily="34" charset="0"/>
                <a:ea typeface="SimSun" panose="02010600030101010101" pitchFamily="2" charset="-122"/>
                <a:cs typeface="Arial" panose="020B0604020202020204" pitchFamily="34" charset="0"/>
              </a:rPr>
              <a:t>Mental health and diagnosis </a:t>
            </a:r>
            <a:r>
              <a:rPr lang="en-GB" b="1" i="1" dirty="0">
                <a:latin typeface="Calibri" panose="020F0502020204030204" pitchFamily="34" charset="0"/>
                <a:ea typeface="SimSun" panose="02010600030101010101" pitchFamily="2" charset="-122"/>
                <a:cs typeface="Arial" panose="020B0604020202020204" pitchFamily="34" charset="0"/>
              </a:rPr>
              <a:t>(</a:t>
            </a:r>
            <a:r>
              <a:rPr lang="en-GB" b="1" i="1" dirty="0">
                <a:latin typeface="Calibri" panose="020F0502020204030204" pitchFamily="34" charset="0"/>
                <a:ea typeface="SimSun" panose="02010600030101010101" pitchFamily="2" charset="-122"/>
                <a:cs typeface="Arial" panose="020B0604020202020204" pitchFamily="34" charset="0"/>
                <a:hlinkClick r:id="rId3" action="ppaction://hlinkfile" tooltip=", 2016 #330"/>
              </a:rPr>
              <a:t>2</a:t>
            </a:r>
            <a:r>
              <a:rPr lang="en-GB" b="1" i="1" dirty="0">
                <a:latin typeface="Calibri" panose="020F0502020204030204" pitchFamily="34" charset="0"/>
                <a:ea typeface="SimSun" panose="02010600030101010101" pitchFamily="2" charset="-122"/>
                <a:cs typeface="Arial" panose="020B0604020202020204" pitchFamily="34" charset="0"/>
              </a:rPr>
              <a:t>) </a:t>
            </a:r>
            <a:r>
              <a:rPr lang="en-GB" dirty="0">
                <a:latin typeface="Calibri" panose="020F0502020204030204" pitchFamily="34" charset="0"/>
                <a:ea typeface="SimSun" panose="02010600030101010101" pitchFamily="2" charset="-122"/>
                <a:cs typeface="Arial" panose="020B0604020202020204" pitchFamily="34" charset="0"/>
              </a:rPr>
              <a:t>This is referred to in different ways by different groups and individuals – e.g. mental health diagnosis, psychiatric diagnosis or diagnosis of a mental disorder. </a:t>
            </a:r>
          </a:p>
          <a:p>
            <a:pPr marL="171450" indent="-171450">
              <a:lnSpc>
                <a:spcPct val="115000"/>
              </a:lnSpc>
              <a:spcAft>
                <a:spcPts val="10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As a medical term it is used to describe patterns of experiences and behaviours that may cause distress and/or be seen as difficult to understand. It includes labels such as depression, anxiety disorder, schizophrenia, psychosis and so on. </a:t>
            </a:r>
          </a:p>
          <a:p>
            <a:pPr marL="171450" indent="-171450">
              <a:lnSpc>
                <a:spcPct val="115000"/>
              </a:lnSpc>
              <a:spcAft>
                <a:spcPts val="10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It implies that what people experience are symptoms of a medical condition or illness.</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F4F7DB96-B4E3-48F2-8E35-A4648E993116}" type="slidenum">
              <a:rPr lang="x-none" smtClean="0"/>
              <a:t>13</a:t>
            </a:fld>
            <a:endParaRPr lang="x-none"/>
          </a:p>
        </p:txBody>
      </p:sp>
    </p:spTree>
    <p:extLst>
      <p:ext uri="{BB962C8B-B14F-4D97-AF65-F5344CB8AC3E}">
        <p14:creationId xmlns:p14="http://schemas.microsoft.com/office/powerpoint/2010/main" val="15589557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40675" y="4400549"/>
            <a:ext cx="5731525" cy="4284663"/>
          </a:xfrm>
        </p:spPr>
        <p:txBody>
          <a:bodyPr/>
          <a:lstStyle/>
          <a:p>
            <a:pPr>
              <a:lnSpc>
                <a:spcPct val="115000"/>
              </a:lnSpc>
              <a:spcAft>
                <a:spcPts val="1000"/>
              </a:spcAft>
            </a:pPr>
            <a:r>
              <a:rPr lang="en-GB" dirty="0">
                <a:latin typeface="Calibri" panose="020F0502020204030204" pitchFamily="34" charset="0"/>
                <a:ea typeface="SimSun" panose="02010600030101010101" pitchFamily="2" charset="-122"/>
                <a:cs typeface="Arial" panose="020B0604020202020204" pitchFamily="34" charset="0"/>
              </a:rPr>
              <a:t>People may have very different views about being diagnosed:</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SzPts val="800"/>
              <a:buFont typeface="Calibri" panose="020F0502020204030204" pitchFamily="34" charset="0"/>
              <a:buChar char="●"/>
            </a:pPr>
            <a:r>
              <a:rPr lang="en-GB" dirty="0">
                <a:latin typeface="Calibri" panose="020F0502020204030204" pitchFamily="34" charset="0"/>
                <a:ea typeface="SimSun" panose="02010600030101010101" pitchFamily="2" charset="-122"/>
                <a:cs typeface="Times New Roman" panose="02020603050405020304" pitchFamily="18" charset="0"/>
              </a:rPr>
              <a:t>Some people may find it useful because it provides an explanation to their problems, makes them feel that they do not need to feel guilty or blamed for their difficulties and/or it makes them feel less alone.</a:t>
            </a:r>
            <a:endParaRPr lang="en-US" dirty="0">
              <a:latin typeface="Calibri" panose="020F0502020204030204" pitchFamily="34" charset="0"/>
              <a:ea typeface="SimSun" panose="02010600030101010101" pitchFamily="2" charset="-122"/>
              <a:cs typeface="Times New Roman" panose="02020603050405020304" pitchFamily="18" charset="0"/>
            </a:endParaRPr>
          </a:p>
          <a:p>
            <a:pPr marL="342900" marR="0" lvl="0" indent="-342900">
              <a:lnSpc>
                <a:spcPct val="115000"/>
              </a:lnSpc>
              <a:spcBef>
                <a:spcPts val="0"/>
              </a:spcBef>
              <a:spcAft>
                <a:spcPts val="0"/>
              </a:spcAft>
              <a:buSzPts val="800"/>
              <a:buFont typeface="Calibri" panose="020F0502020204030204" pitchFamily="34" charset="0"/>
              <a:buChar char="●"/>
            </a:pPr>
            <a:r>
              <a:rPr lang="en-US" dirty="0"/>
              <a:t>Others find diagnoses stigmatizing because they imply that there is something wrong with the brain.  Commonly held beliefs are that mental health conditions are caused by a chemical imbalance or that genetic factors are major determinants, but there is no evidence to support this. </a:t>
            </a:r>
            <a:endParaRPr lang="en-GB" dirty="0"/>
          </a:p>
          <a:p>
            <a:pPr marL="342900" marR="0" lvl="0" indent="-342900">
              <a:lnSpc>
                <a:spcPct val="115000"/>
              </a:lnSpc>
              <a:spcBef>
                <a:spcPts val="0"/>
              </a:spcBef>
              <a:spcAft>
                <a:spcPts val="0"/>
              </a:spcAft>
              <a:buSzPts val="800"/>
              <a:buFont typeface="Calibri" panose="020F0502020204030204" pitchFamily="34" charset="0"/>
              <a:buChar char="●"/>
            </a:pPr>
            <a:r>
              <a:rPr lang="en-US" dirty="0"/>
              <a:t>Diagnoses are based on a judgement about what is “normal” </a:t>
            </a:r>
            <a:r>
              <a:rPr lang="en-US" dirty="0" err="1"/>
              <a:t>behaviour</a:t>
            </a:r>
            <a:r>
              <a:rPr lang="en-US" dirty="0"/>
              <a:t>. However, views about what is “normal” </a:t>
            </a:r>
            <a:r>
              <a:rPr lang="en-US" dirty="0" err="1"/>
              <a:t>behaviour</a:t>
            </a:r>
            <a:r>
              <a:rPr lang="en-US" dirty="0"/>
              <a:t> differ among people, groups and cultures. What is considered as “normal” may also vary greatly depending on what is expected from people on the basis of their gender or social class. Sometimes people receive a psychiatric diagnosis because their </a:t>
            </a:r>
            <a:r>
              <a:rPr lang="en-US" dirty="0" err="1"/>
              <a:t>behaviour</a:t>
            </a:r>
            <a:r>
              <a:rPr lang="en-US" dirty="0"/>
              <a:t> is not accepted in their society or culture. </a:t>
            </a:r>
            <a:endParaRPr lang="en-GB" dirty="0"/>
          </a:p>
          <a:p>
            <a:pPr marL="342900" marR="0" lvl="0" indent="-342900">
              <a:lnSpc>
                <a:spcPct val="115000"/>
              </a:lnSpc>
              <a:spcBef>
                <a:spcPts val="0"/>
              </a:spcBef>
              <a:spcAft>
                <a:spcPts val="1000"/>
              </a:spcAft>
              <a:buSzPts val="800"/>
              <a:buFont typeface="Calibri" panose="020F0502020204030204" pitchFamily="34" charset="0"/>
              <a:buChar char="●"/>
            </a:pPr>
            <a:r>
              <a:rPr lang="en-GB" dirty="0">
                <a:latin typeface="Calibri" panose="020F0502020204030204" pitchFamily="34" charset="0"/>
                <a:ea typeface="SimSun" panose="02010600030101010101" pitchFamily="2" charset="-122"/>
                <a:cs typeface="Times New Roman" panose="02020603050405020304" pitchFamily="18" charset="0"/>
              </a:rPr>
              <a:t>People may also find that the diagnosis they are given has a more negative impact on their life and well-being than does their actual distress or experiences because diagnosis brings prejudice and discrimination and stands in the way of living the life they want. </a:t>
            </a:r>
            <a:endParaRPr lang="x-none" dirty="0">
              <a:latin typeface="Calibri" panose="020F0502020204030204" pitchFamily="34" charset="0"/>
              <a:ea typeface="SimSun" panose="02010600030101010101" pitchFamily="2" charset="-122"/>
              <a:cs typeface="Times New Roman" panose="02020603050405020304" pitchFamily="18" charset="0"/>
            </a:endParaRPr>
          </a:p>
          <a:p>
            <a:endParaRPr lang="x-none" dirty="0"/>
          </a:p>
        </p:txBody>
      </p:sp>
      <p:sp>
        <p:nvSpPr>
          <p:cNvPr id="4" name="Slide Number Placeholder 3"/>
          <p:cNvSpPr>
            <a:spLocks noGrp="1"/>
          </p:cNvSpPr>
          <p:nvPr>
            <p:ph type="sldNum" sz="quarter" idx="5"/>
          </p:nvPr>
        </p:nvSpPr>
        <p:spPr/>
        <p:txBody>
          <a:bodyPr/>
          <a:lstStyle/>
          <a:p>
            <a:fld id="{F4F7DB96-B4E3-48F2-8E35-A4648E993116}" type="slidenum">
              <a:rPr lang="x-none" smtClean="0"/>
              <a:t>14</a:t>
            </a:fld>
            <a:endParaRPr lang="x-none"/>
          </a:p>
        </p:txBody>
      </p:sp>
    </p:spTree>
    <p:extLst>
      <p:ext uri="{BB962C8B-B14F-4D97-AF65-F5344CB8AC3E}">
        <p14:creationId xmlns:p14="http://schemas.microsoft.com/office/powerpoint/2010/main" val="18630747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0"/>
              </a:spcAft>
            </a:pPr>
            <a:r>
              <a:rPr lang="en-GB" dirty="0">
                <a:latin typeface="Calibri" panose="020F0502020204030204" pitchFamily="34" charset="0"/>
                <a:ea typeface="SimSun" panose="02010600030101010101" pitchFamily="2" charset="-122"/>
                <a:cs typeface="Arial" panose="020B0604020202020204" pitchFamily="34" charset="0"/>
              </a:rPr>
              <a:t>People may choose alternative ways of thinking about their experience:</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SzPts val="800"/>
              <a:buFont typeface="Calibri" panose="020F0502020204030204" pitchFamily="34" charset="0"/>
              <a:buChar char="●"/>
            </a:pPr>
            <a:r>
              <a:rPr lang="en-GB" dirty="0">
                <a:latin typeface="Calibri" panose="020F0502020204030204" pitchFamily="34" charset="0"/>
                <a:ea typeface="SimSun" panose="02010600030101010101" pitchFamily="2" charset="-122"/>
                <a:cs typeface="Times New Roman" panose="02020603050405020304" pitchFamily="18" charset="0"/>
              </a:rPr>
              <a:t>For many people, what they experience may be the result of one or more traumatic events that have occurred in their lives and their distress or unusual experiences are natural responses or ways to cope with these events.</a:t>
            </a:r>
            <a:endParaRPr lang="x-none" dirty="0">
              <a:latin typeface="Calibri" panose="020F0502020204030204" pitchFamily="34" charset="0"/>
              <a:ea typeface="SimSun" panose="02010600030101010101" pitchFamily="2" charset="-122"/>
              <a:cs typeface="Times New Roman" panose="02020603050405020304" pitchFamily="18" charset="0"/>
            </a:endParaRPr>
          </a:p>
          <a:p>
            <a:pPr marL="342900" marR="0" lvl="0" indent="-342900">
              <a:lnSpc>
                <a:spcPct val="115000"/>
              </a:lnSpc>
              <a:spcBef>
                <a:spcPts val="0"/>
              </a:spcBef>
              <a:spcAft>
                <a:spcPts val="0"/>
              </a:spcAft>
              <a:buSzPts val="800"/>
              <a:buFont typeface="Calibri" panose="020F0502020204030204" pitchFamily="34" charset="0"/>
              <a:buChar char="●"/>
            </a:pPr>
            <a:r>
              <a:rPr lang="en-GB" dirty="0">
                <a:latin typeface="Calibri" panose="020F0502020204030204" pitchFamily="34" charset="0"/>
                <a:ea typeface="SimSun" panose="02010600030101010101" pitchFamily="2" charset="-122"/>
                <a:cs typeface="Times New Roman" panose="02020603050405020304" pitchFamily="18" charset="0"/>
              </a:rPr>
              <a:t>People may also explain their distress as coming from, or being caused by, a difficult context or overwhelming events (poverty, unemployment, challenges in relationships, exclusion, discrimination).</a:t>
            </a:r>
            <a:endParaRPr lang="x-none" dirty="0">
              <a:latin typeface="Calibri" panose="020F0502020204030204" pitchFamily="34" charset="0"/>
              <a:ea typeface="SimSun" panose="02010600030101010101" pitchFamily="2" charset="-122"/>
              <a:cs typeface="Times New Roman" panose="02020603050405020304" pitchFamily="18" charset="0"/>
            </a:endParaRPr>
          </a:p>
          <a:p>
            <a:pPr marL="342900" marR="0" lvl="0" indent="-342900">
              <a:lnSpc>
                <a:spcPct val="115000"/>
              </a:lnSpc>
              <a:spcBef>
                <a:spcPts val="0"/>
              </a:spcBef>
              <a:spcAft>
                <a:spcPts val="1000"/>
              </a:spcAft>
              <a:buSzPts val="800"/>
              <a:buFont typeface="Calibri" panose="020F0502020204030204" pitchFamily="34" charset="0"/>
              <a:buChar char="●"/>
            </a:pPr>
            <a:r>
              <a:rPr lang="en-GB" dirty="0">
                <a:latin typeface="Calibri" panose="020F0502020204030204" pitchFamily="34" charset="0"/>
                <a:ea typeface="SimSun" panose="02010600030101010101" pitchFamily="2" charset="-122"/>
                <a:cs typeface="Times New Roman" panose="02020603050405020304" pitchFamily="18" charset="0"/>
              </a:rPr>
              <a:t>Others find spiritual, cultural or other meanings for their experience.</a:t>
            </a:r>
            <a:endParaRPr lang="x-none" dirty="0">
              <a:latin typeface="Calibri" panose="020F0502020204030204" pitchFamily="34" charset="0"/>
              <a:ea typeface="SimSun" panose="02010600030101010101" pitchFamily="2" charset="-122"/>
              <a:cs typeface="Times New Roman" panose="02020603050405020304" pitchFamily="18" charset="0"/>
            </a:endParaRPr>
          </a:p>
          <a:p>
            <a:endParaRPr lang="x-none" dirty="0"/>
          </a:p>
        </p:txBody>
      </p:sp>
      <p:sp>
        <p:nvSpPr>
          <p:cNvPr id="4" name="Slide Number Placeholder 3"/>
          <p:cNvSpPr>
            <a:spLocks noGrp="1"/>
          </p:cNvSpPr>
          <p:nvPr>
            <p:ph type="sldNum" sz="quarter" idx="5"/>
          </p:nvPr>
        </p:nvSpPr>
        <p:spPr/>
        <p:txBody>
          <a:bodyPr/>
          <a:lstStyle/>
          <a:p>
            <a:fld id="{F4F7DB96-B4E3-48F2-8E35-A4648E993116}" type="slidenum">
              <a:rPr lang="x-none" smtClean="0"/>
              <a:t>15</a:t>
            </a:fld>
            <a:endParaRPr lang="x-none"/>
          </a:p>
        </p:txBody>
      </p:sp>
    </p:spTree>
    <p:extLst>
      <p:ext uri="{BB962C8B-B14F-4D97-AF65-F5344CB8AC3E}">
        <p14:creationId xmlns:p14="http://schemas.microsoft.com/office/powerpoint/2010/main" val="5799665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180975"/>
            <a:ext cx="3421063" cy="1925638"/>
          </a:xfrm>
        </p:spPr>
      </p:sp>
      <p:sp>
        <p:nvSpPr>
          <p:cNvPr id="3" name="Notes Placeholder 2"/>
          <p:cNvSpPr>
            <a:spLocks noGrp="1"/>
          </p:cNvSpPr>
          <p:nvPr>
            <p:ph type="body" idx="1"/>
          </p:nvPr>
        </p:nvSpPr>
        <p:spPr>
          <a:xfrm>
            <a:off x="264405" y="2258457"/>
            <a:ext cx="6191479" cy="6544019"/>
          </a:xfrm>
        </p:spPr>
        <p:txBody>
          <a:bodyPr/>
          <a:lstStyle/>
          <a:p>
            <a:pPr marL="171450" indent="-171450">
              <a:lnSpc>
                <a:spcPct val="115000"/>
              </a:lnSpc>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These alternative ways of thinking may be useful to people, helping them to overcome difficult situations or experiences and being a key component in their recovery. </a:t>
            </a:r>
          </a:p>
          <a:p>
            <a:pPr marL="628650" lvl="1" indent="-171450">
              <a:lnSpc>
                <a:spcPct val="115000"/>
              </a:lnSpc>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Consequently, these views should not be rejected or disregarded. </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indent="-171450">
              <a:lnSpc>
                <a:spcPct val="115000"/>
              </a:lnSpc>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Despite this, people’s refusal to accept a diagnosis related to their mental health is attributed to a “lack of insight” by many mental health and other professionals.</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lvl="0" indent="-171450">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It is very important to understand that people have the right to define their difficulties, distress or other experiences in ways that makes sense to them. </a:t>
            </a:r>
          </a:p>
          <a:p>
            <a:pPr marL="171450" indent="-171450">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People who experience distress should be able to access the support they want to reach the state of mental health and well-being to which they aspire. </a:t>
            </a:r>
          </a:p>
          <a:p>
            <a:pPr marL="628650" lvl="1" indent="-171450">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People should retain their right to receive support and accommodation, no matter how they understand or define their distress or experiences. </a:t>
            </a:r>
          </a:p>
          <a:p>
            <a:pPr marL="628650" lvl="1" indent="-171450">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In other words, a diagnosis should not be a prerequisite to receive care, support or accommodation. </a:t>
            </a:r>
          </a:p>
          <a:p>
            <a:pPr marL="628650" lvl="1" indent="-171450">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Useful support may come from professionals or services but may also come from personal relationships, peer support and activities that may include relaxation, yoga and sport.</a:t>
            </a:r>
          </a:p>
          <a:p>
            <a:pPr>
              <a:lnSpc>
                <a:spcPct val="115000"/>
              </a:lnSpc>
              <a:spcAft>
                <a:spcPts val="60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For more information on this topic, participants may find the following publications useful:</a:t>
            </a:r>
            <a:endParaRPr lang="x-none" dirty="0">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60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 short guide to psychiatric diagnosis. Mental Health Europe, 2018  </a:t>
            </a:r>
            <a:r>
              <a:rPr lang="en-GB" u="sng" dirty="0">
                <a:solidFill>
                  <a:srgbClr val="0000FF"/>
                </a:solidFill>
                <a:latin typeface="Calibri" panose="020F0502020204030204" pitchFamily="34" charset="0"/>
                <a:ea typeface="SimSun" panose="02010600030101010101" pitchFamily="2" charset="-122"/>
                <a:cs typeface="Arial" panose="020B0604020202020204" pitchFamily="34" charset="0"/>
                <a:hlinkClick r:id="rId3">
                  <a:extLst>
                    <a:ext uri="{A12FA001-AC4F-418D-AE19-62706E023703}">
                      <ahyp:hlinkClr xmlns:ahyp="http://schemas.microsoft.com/office/drawing/2018/hyperlinkcolor" val="tx"/>
                    </a:ext>
                  </a:extLst>
                </a:hlinkClick>
              </a:rPr>
              <a:t>https://mhe-sme.org/wp-content/uploads/2018/09/A-short-guide-to-Psychiatric-Diagnosis-FINAL.pdf</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(accessed 1 November 2018).</a:t>
            </a:r>
            <a:endParaRPr lang="x-none" dirty="0">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100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Understanding psychiatric diagnosis in adult mental health. The British Psychological Society  </a:t>
            </a:r>
            <a:r>
              <a:rPr lang="en-GB" u="sng" dirty="0">
                <a:solidFill>
                  <a:srgbClr val="0000FF"/>
                </a:solidFill>
                <a:latin typeface="Calibri" panose="020F0502020204030204" pitchFamily="34" charset="0"/>
                <a:ea typeface="SimSun" panose="02010600030101010101" pitchFamily="2" charset="-122"/>
                <a:cs typeface="Arial" panose="020B0604020202020204" pitchFamily="34" charset="0"/>
                <a:hlinkClick r:id="rId4">
                  <a:extLst>
                    <a:ext uri="{A12FA001-AC4F-418D-AE19-62706E023703}">
                      <ahyp:hlinkClr xmlns:ahyp="http://schemas.microsoft.com/office/drawing/2018/hyperlinkcolor" val="tx"/>
                    </a:ext>
                  </a:extLst>
                </a:hlinkClick>
              </a:rPr>
              <a:t>https://www.bps.org.uk/system/files/user-files/Division%20of%20Clinical%20Psychology/public/DCP%20Diagnosis.pdf</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(accessed 4 July 2017).</a:t>
            </a:r>
            <a:endParaRPr lang="x-none" dirty="0">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100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Understanding psychosis and schizophrenia. The British Psychological Society, 2014 </a:t>
            </a:r>
            <a:r>
              <a:rPr lang="en-GB" u="sng" dirty="0">
                <a:solidFill>
                  <a:srgbClr val="0000FF"/>
                </a:solidFill>
                <a:latin typeface="Calibri" panose="020F0502020204030204" pitchFamily="34" charset="0"/>
                <a:ea typeface="SimSun" panose="02010600030101010101" pitchFamily="2" charset="-122"/>
                <a:cs typeface="Arial" panose="020B0604020202020204" pitchFamily="34" charset="0"/>
                <a:hlinkClick r:id="rId5">
                  <a:extLst>
                    <a:ext uri="{A12FA001-AC4F-418D-AE19-62706E023703}">
                      <ahyp:hlinkClr xmlns:ahyp="http://schemas.microsoft.com/office/drawing/2018/hyperlinkcolor" val="tx"/>
                    </a:ext>
                  </a:extLst>
                </a:hlinkClick>
              </a:rPr>
              <a:t>https://www1.bps.org.uk/system/files/Public%20files/rep03_understanding_psychosis.pdf</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(accessed 8 July 2018).</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F4F7DB96-B4E3-48F2-8E35-A4648E993116}" type="slidenum">
              <a:rPr lang="x-none" smtClean="0"/>
              <a:t>16</a:t>
            </a:fld>
            <a:endParaRPr lang="x-none"/>
          </a:p>
        </p:txBody>
      </p:sp>
    </p:spTree>
    <p:extLst>
      <p:ext uri="{BB962C8B-B14F-4D97-AF65-F5344CB8AC3E}">
        <p14:creationId xmlns:p14="http://schemas.microsoft.com/office/powerpoint/2010/main" val="1792940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9638" y="628650"/>
            <a:ext cx="5038725" cy="2833688"/>
          </a:xfrm>
        </p:spPr>
      </p:sp>
      <p:sp>
        <p:nvSpPr>
          <p:cNvPr id="3" name="Notes Placeholder 2"/>
          <p:cNvSpPr>
            <a:spLocks noGrp="1"/>
          </p:cNvSpPr>
          <p:nvPr>
            <p:ph type="body" idx="1"/>
          </p:nvPr>
        </p:nvSpPr>
        <p:spPr>
          <a:xfrm>
            <a:off x="685800" y="3598863"/>
            <a:ext cx="5486400" cy="4617720"/>
          </a:xfrm>
        </p:spPr>
        <p:txBody>
          <a:bodyPr/>
          <a:lstStyle/>
          <a:p>
            <a:pPr algn="just">
              <a:lnSpc>
                <a:spcPct val="115000"/>
              </a:lnSpc>
              <a:spcAft>
                <a:spcPts val="600"/>
              </a:spcAft>
            </a:pPr>
            <a:r>
              <a:rPr lang="en-GB" b="1" dirty="0">
                <a:latin typeface="Calibri" panose="020F0502020204030204" pitchFamily="34" charset="0"/>
                <a:ea typeface="SimSun" panose="02010600030101010101" pitchFamily="2" charset="-122"/>
                <a:cs typeface="Arial" panose="020B0604020202020204" pitchFamily="34" charset="0"/>
              </a:rPr>
              <a:t>The inter-relationship between mental health and physical health</a:t>
            </a:r>
            <a:endParaRPr lang="x-none"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60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Ask participants:</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indent="-171450" algn="just">
              <a:lnSpc>
                <a:spcPct val="115000"/>
              </a:lnSpc>
              <a:spcAft>
                <a:spcPts val="600"/>
              </a:spcAft>
              <a:buFont typeface="Arial" panose="020B0604020202020204" pitchFamily="34" charset="0"/>
              <a:buChar char="•"/>
            </a:pPr>
            <a:r>
              <a:rPr lang="en-GB" b="1" dirty="0">
                <a:latin typeface="Calibri" panose="020F0502020204030204" pitchFamily="34" charset="0"/>
                <a:ea typeface="SimSun" panose="02010600030101010101" pitchFamily="2" charset="-122"/>
                <a:cs typeface="Arial" panose="020B0604020202020204" pitchFamily="34" charset="0"/>
              </a:rPr>
              <a:t>How might living with a physical disability or condition have an impact on mental health and well-being?</a:t>
            </a:r>
            <a:endParaRPr lang="x-none" b="1"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60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Ask participants to list negative impacts or challenges as well as potential positive impacts. If they feel comfortable enough, participants can provide examples from they own experience.</a:t>
            </a:r>
            <a:endParaRPr lang="x-none"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100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Examples of negative impacts or challenges may include:</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gn="just">
              <a:lnSpc>
                <a:spcPct val="115000"/>
              </a:lnSpc>
              <a:spcBef>
                <a:spcPts val="0"/>
              </a:spcBef>
              <a:spcAft>
                <a:spcPts val="0"/>
              </a:spcAft>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having to deal with pain</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gn="just">
              <a:lnSpc>
                <a:spcPct val="115000"/>
              </a:lnSpc>
              <a:spcBef>
                <a:spcPts val="0"/>
              </a:spcBef>
              <a:spcAft>
                <a:spcPts val="0"/>
              </a:spcAft>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feeling isolated / feeling different</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gn="just">
              <a:lnSpc>
                <a:spcPct val="115000"/>
              </a:lnSpc>
              <a:spcBef>
                <a:spcPts val="0"/>
              </a:spcBef>
              <a:spcAft>
                <a:spcPts val="1000"/>
              </a:spcAft>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discrimination.</a:t>
            </a:r>
            <a:endParaRPr lang="x-none"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100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Examples of positive impacts may include:</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gn="just">
              <a:lnSpc>
                <a:spcPct val="115000"/>
              </a:lnSpc>
              <a:spcBef>
                <a:spcPts val="0"/>
              </a:spcBef>
              <a:spcAft>
                <a:spcPts val="0"/>
              </a:spcAft>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experience in overcoming challenges</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gn="just">
              <a:lnSpc>
                <a:spcPct val="115000"/>
              </a:lnSpc>
              <a:spcBef>
                <a:spcPts val="0"/>
              </a:spcBef>
              <a:spcAft>
                <a:spcPts val="0"/>
              </a:spcAft>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developed resilience</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gn="just">
              <a:lnSpc>
                <a:spcPct val="115000"/>
              </a:lnSpc>
              <a:spcBef>
                <a:spcPts val="0"/>
              </a:spcBef>
              <a:spcAft>
                <a:spcPts val="0"/>
              </a:spcAft>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being part of the disability movement</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gn="just">
              <a:lnSpc>
                <a:spcPct val="115000"/>
              </a:lnSpc>
              <a:spcBef>
                <a:spcPts val="0"/>
              </a:spcBef>
              <a:spcAft>
                <a:spcPts val="1000"/>
              </a:spcAft>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positive impact of support networks.</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F4F7DB96-B4E3-48F2-8E35-A4648E993116}" type="slidenum">
              <a:rPr lang="x-none" smtClean="0"/>
              <a:t>17</a:t>
            </a:fld>
            <a:endParaRPr lang="x-none"/>
          </a:p>
        </p:txBody>
      </p:sp>
    </p:spTree>
    <p:extLst>
      <p:ext uri="{BB962C8B-B14F-4D97-AF65-F5344CB8AC3E}">
        <p14:creationId xmlns:p14="http://schemas.microsoft.com/office/powerpoint/2010/main" val="22143559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8"/>
            <a:ext cx="5486400" cy="3086100"/>
          </a:xfrm>
        </p:spPr>
      </p:sp>
      <p:sp>
        <p:nvSpPr>
          <p:cNvPr id="3" name="Notes Placeholder 2"/>
          <p:cNvSpPr>
            <a:spLocks noGrp="1"/>
          </p:cNvSpPr>
          <p:nvPr>
            <p:ph type="body" idx="1"/>
          </p:nvPr>
        </p:nvSpPr>
        <p:spPr>
          <a:xfrm>
            <a:off x="685800" y="3754749"/>
            <a:ext cx="5486400" cy="4930463"/>
          </a:xfrm>
        </p:spPr>
        <p:txBody>
          <a:bodyPr/>
          <a:lstStyle/>
          <a:p>
            <a:pPr marL="171450" indent="-171450" algn="just">
              <a:lnSpc>
                <a:spcPct val="115000"/>
              </a:lnSpc>
              <a:spcAft>
                <a:spcPts val="10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While people with physical disabilities or conditions may face mental health challenges in the same way as everyone else, they nevertheless often find it more difficult to access support for this. </a:t>
            </a:r>
          </a:p>
          <a:p>
            <a:pPr marL="171450" indent="-171450" algn="just">
              <a:lnSpc>
                <a:spcPct val="115000"/>
              </a:lnSpc>
              <a:spcAft>
                <a:spcPts val="10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This may, for example, be because service providers assume that a person’s distress is caused by their physical disability and fail to acknowledge the same stresses, strains and challenges that affect everyone’s lives. </a:t>
            </a:r>
          </a:p>
          <a:p>
            <a:pPr marL="628650" lvl="1" indent="-171450" algn="just">
              <a:lnSpc>
                <a:spcPct val="115000"/>
              </a:lnSpc>
              <a:spcAft>
                <a:spcPts val="10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Yet stresses related to work, relationships, life events and so on also affect persons with physical disabilities. </a:t>
            </a:r>
          </a:p>
          <a:p>
            <a:pPr marL="171450" indent="-171450" algn="just">
              <a:lnSpc>
                <a:spcPct val="115000"/>
              </a:lnSpc>
              <a:spcAft>
                <a:spcPts val="10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In other cases service providers may acknowledge the mental health challenges a person with a physical disability is facing but may not believe that they have the skills to support this person.</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indent="-171450">
              <a:lnSpc>
                <a:spcPct val="115000"/>
              </a:lnSpc>
              <a:spcAft>
                <a:spcPts val="10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It is very important that mental health and social services give the same attention and support to the needs of people with physical disabilities or conditions as they do to the needs of others.</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F4F7DB96-B4E3-48F2-8E35-A4648E993116}" type="slidenum">
              <a:rPr lang="x-none" smtClean="0"/>
              <a:t>18</a:t>
            </a:fld>
            <a:endParaRPr lang="x-none"/>
          </a:p>
        </p:txBody>
      </p:sp>
    </p:spTree>
    <p:extLst>
      <p:ext uri="{BB962C8B-B14F-4D97-AF65-F5344CB8AC3E}">
        <p14:creationId xmlns:p14="http://schemas.microsoft.com/office/powerpoint/2010/main" val="31215774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89113" y="215900"/>
            <a:ext cx="3279775" cy="1844675"/>
          </a:xfrm>
        </p:spPr>
      </p:sp>
      <p:sp>
        <p:nvSpPr>
          <p:cNvPr id="3" name="Notes Placeholder 2"/>
          <p:cNvSpPr>
            <a:spLocks noGrp="1"/>
          </p:cNvSpPr>
          <p:nvPr>
            <p:ph type="body" idx="1"/>
          </p:nvPr>
        </p:nvSpPr>
        <p:spPr>
          <a:xfrm>
            <a:off x="394059" y="2223650"/>
            <a:ext cx="6069881" cy="6704450"/>
          </a:xfrm>
        </p:spPr>
        <p:txBody>
          <a:bodyPr/>
          <a:lstStyle/>
          <a:p>
            <a:pPr>
              <a:lnSpc>
                <a:spcPct val="115000"/>
              </a:lnSpc>
              <a:spcAft>
                <a:spcPts val="400"/>
              </a:spcAft>
            </a:pPr>
            <a:r>
              <a:rPr lang="en-GB" b="1" i="1" dirty="0">
                <a:latin typeface="Calibri" panose="020F0502020204030204" pitchFamily="34" charset="0"/>
                <a:ea typeface="SimSun" panose="02010600030101010101" pitchFamily="2" charset="-122"/>
                <a:cs typeface="Arial" panose="020B0604020202020204" pitchFamily="34" charset="0"/>
              </a:rPr>
              <a:t>Exercise 1.1: What helps you to enjoy mental health and well-being? (30 min.)</a:t>
            </a:r>
            <a:endParaRPr lang="x-none"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30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This exercise is designed to allow participants to explore the elements contributing to their mental health and well-being. As a starting point, this is a good place for the group to brainstorm and share their understanding of the key contributors and determinants of mental well-being. </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gn="just">
              <a:lnSpc>
                <a:spcPct val="115000"/>
              </a:lnSpc>
              <a:spcBef>
                <a:spcPts val="0"/>
              </a:spcBef>
              <a:spcAft>
                <a:spcPts val="300"/>
              </a:spcAft>
              <a:buFont typeface="Symbol" panose="05050102010706020507" pitchFamily="18" charset="2"/>
              <a:buChar char=""/>
            </a:pPr>
            <a:r>
              <a:rPr lang="en-GB" b="1" dirty="0">
                <a:latin typeface="Calibri" panose="020F0502020204030204" pitchFamily="34" charset="0"/>
                <a:ea typeface="SimSun" panose="02010600030101010101" pitchFamily="2" charset="-122"/>
                <a:cs typeface="Arial" panose="020B0604020202020204" pitchFamily="34" charset="0"/>
              </a:rPr>
              <a:t>What helps you to feel mentally and emotionally well?</a:t>
            </a:r>
            <a:endParaRPr lang="x-none"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30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Ask participants to split into small groups of 5 persons. Give participants 5–10 minutes to discuss within their group.</a:t>
            </a:r>
            <a:endParaRPr lang="x-none"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30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After the small group discussion, regroup to enable all participants to contribute their ideas in plenary (i.e. full group discussion) using a spider diagram. Use the flipchart to create a spider diagram (see Figure 1 below), with “mental health and well-being” in the centre and with determinants and elements contributing to mental health and well-being as “legs” branching off. Add each “leg” as participants share their ideas during the discussion. Feel free to add related ideas as bullet points under each leg, and guide participants towards making connections between each category. </a:t>
            </a:r>
            <a:endParaRPr lang="x-none"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30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One potential way to categorize the key contributors and determinants of mental health and well-being is shown in the figure: attitude about self, relationships with others, purpose in life, overcoming challenges, and physical health. </a:t>
            </a:r>
            <a:endParaRPr lang="x-none"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30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Note that the spider diagram in Figure 1 is only an example and is not comprehensive. Participants will come up with their own ideas and lists.</a:t>
            </a:r>
            <a:endParaRPr lang="x-none"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30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It is also important to note that this exercise is about determining what mental health and well-being means </a:t>
            </a:r>
            <a:r>
              <a:rPr lang="en-GB" b="1" i="1" dirty="0">
                <a:solidFill>
                  <a:srgbClr val="4F81BD"/>
                </a:solidFill>
                <a:latin typeface="Calibri" panose="020F0502020204030204" pitchFamily="34" charset="0"/>
                <a:ea typeface="SimSun" panose="02010600030101010101" pitchFamily="2" charset="-122"/>
                <a:cs typeface="Arial" panose="020B0604020202020204" pitchFamily="34" charset="0"/>
              </a:rPr>
              <a:t>for participants</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They should understand that their answers or responses will be unique and are neither correct nor incorrect. Some people may, for instance, grant high importance to physical health (exercise, eating properly, etc.) for well-being, while others may not. </a:t>
            </a:r>
          </a:p>
          <a:p>
            <a:pPr algn="just">
              <a:lnSpc>
                <a:spcPct val="115000"/>
              </a:lnSpc>
              <a:spcAft>
                <a:spcPts val="30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Participants should not feel that all the elements of the spider diagram below need to be achieved for good mental health and well-being.</a:t>
            </a:r>
            <a:endParaRPr lang="x-none" dirty="0">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100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Figure 1. Example of a spider diagram of elements of mental health</a:t>
            </a:r>
          </a:p>
          <a:p>
            <a:pPr>
              <a:lnSpc>
                <a:spcPct val="115000"/>
              </a:lnSpc>
              <a:spcAft>
                <a:spcPts val="1000"/>
              </a:spcAft>
            </a:pPr>
            <a:endParaRPr lang="en-GB"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1000"/>
              </a:spcAft>
            </a:pPr>
            <a:endParaRPr lang="en-GB"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1000"/>
              </a:spcAft>
            </a:pPr>
            <a:endParaRPr lang="en-GB"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1000"/>
              </a:spcAft>
            </a:pPr>
            <a:endParaRPr lang="en-GB"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1000"/>
              </a:spcAft>
            </a:pP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F4F7DB96-B4E3-48F2-8E35-A4648E993116}" type="slidenum">
              <a:rPr lang="x-none" smtClean="0"/>
              <a:t>19</a:t>
            </a:fld>
            <a:endParaRPr lang="x-none" dirty="0"/>
          </a:p>
        </p:txBody>
      </p:sp>
    </p:spTree>
    <p:extLst>
      <p:ext uri="{BB962C8B-B14F-4D97-AF65-F5344CB8AC3E}">
        <p14:creationId xmlns:p14="http://schemas.microsoft.com/office/powerpoint/2010/main" val="906126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F7DB96-B4E3-48F2-8E35-A4648E993116}" type="slidenum">
              <a:rPr lang="x-none" smtClean="0"/>
              <a:t>2</a:t>
            </a:fld>
            <a:endParaRPr lang="x-none"/>
          </a:p>
        </p:txBody>
      </p:sp>
    </p:spTree>
    <p:extLst>
      <p:ext uri="{BB962C8B-B14F-4D97-AF65-F5344CB8AC3E}">
        <p14:creationId xmlns:p14="http://schemas.microsoft.com/office/powerpoint/2010/main" val="3527806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81263" y="127000"/>
            <a:ext cx="1625600" cy="915988"/>
          </a:xfrm>
        </p:spPr>
      </p:sp>
      <p:sp>
        <p:nvSpPr>
          <p:cNvPr id="3" name="Notes Placeholder 2"/>
          <p:cNvSpPr>
            <a:spLocks noGrp="1"/>
          </p:cNvSpPr>
          <p:nvPr>
            <p:ph type="body" idx="1"/>
          </p:nvPr>
        </p:nvSpPr>
        <p:spPr>
          <a:xfrm>
            <a:off x="305408" y="1042988"/>
            <a:ext cx="6305254" cy="8101012"/>
          </a:xfrm>
        </p:spPr>
        <p:txBody>
          <a:bodyPr numCol="2"/>
          <a:lstStyle/>
          <a:p>
            <a:pPr lvl="0">
              <a:lnSpc>
                <a:spcPct val="115000"/>
              </a:lnSpc>
              <a:spcAft>
                <a:spcPts val="300"/>
              </a:spcAft>
            </a:pPr>
            <a:r>
              <a:rPr lang="en-GB" sz="1050" dirty="0">
                <a:solidFill>
                  <a:srgbClr val="4F81BD"/>
                </a:solidFill>
                <a:latin typeface="Calibri" panose="020F0502020204030204" pitchFamily="34" charset="0"/>
                <a:ea typeface="SimSun" panose="02010600030101010101" pitchFamily="2" charset="-122"/>
                <a:cs typeface="Arial" panose="020B0604020202020204" pitchFamily="34" charset="0"/>
              </a:rPr>
              <a:t>Here are some possible responses that participants may    give:</a:t>
            </a:r>
            <a:endParaRPr lang="x-none" sz="1050" dirty="0">
              <a:solidFill>
                <a:prstClr val="black"/>
              </a:solidFill>
              <a:latin typeface="Calibri" panose="020F0502020204030204" pitchFamily="34" charset="0"/>
              <a:ea typeface="SimSun" panose="02010600030101010101" pitchFamily="2" charset="-122"/>
              <a:cs typeface="Arial" panose="020B0604020202020204" pitchFamily="34" charset="0"/>
            </a:endParaRPr>
          </a:p>
          <a:p>
            <a:pPr lvl="0">
              <a:lnSpc>
                <a:spcPct val="115000"/>
              </a:lnSpc>
            </a:pPr>
            <a:r>
              <a:rPr lang="en-GB" sz="1050" b="1" dirty="0">
                <a:solidFill>
                  <a:srgbClr val="4F81BD"/>
                </a:solidFill>
                <a:latin typeface="Calibri" panose="020F0502020204030204" pitchFamily="34" charset="0"/>
                <a:ea typeface="SimSun" panose="02010600030101010101" pitchFamily="2" charset="-122"/>
                <a:cs typeface="Arial" panose="020B0604020202020204" pitchFamily="34" charset="0"/>
              </a:rPr>
              <a:t>Attitude about self</a:t>
            </a:r>
            <a:endParaRPr lang="x-none" sz="1050" dirty="0">
              <a:solidFill>
                <a:prstClr val="black"/>
              </a:solidFill>
              <a:latin typeface="Calibri" panose="020F0502020204030204" pitchFamily="34" charset="0"/>
              <a:ea typeface="SimSun" panose="02010600030101010101" pitchFamily="2" charset="-122"/>
              <a:cs typeface="Arial" panose="020B0604020202020204" pitchFamily="34" charset="0"/>
            </a:endParaRPr>
          </a:p>
          <a:p>
            <a:pPr marL="285750" indent="-285750">
              <a:buFont typeface="Symbol" panose="05050102010706020507" pitchFamily="18" charset="2"/>
              <a:buChar char=""/>
            </a:pPr>
            <a:r>
              <a:rPr lang="en-GB" sz="1050" dirty="0">
                <a:solidFill>
                  <a:srgbClr val="4F81BD"/>
                </a:solidFill>
                <a:latin typeface="Calibri" panose="020F0502020204030204" pitchFamily="34" charset="0"/>
                <a:ea typeface="SimSun" panose="02010600030101010101" pitchFamily="2" charset="-122"/>
                <a:cs typeface="Arial" panose="020B0604020202020204" pitchFamily="34" charset="0"/>
              </a:rPr>
              <a:t>Having positive self-esteem/having confidence/being happy with who I am/feeling like I matter.</a:t>
            </a:r>
            <a:endParaRPr lang="x-none" sz="1050" dirty="0">
              <a:solidFill>
                <a:prstClr val="black"/>
              </a:solidFill>
              <a:latin typeface="Calibri" panose="020F0502020204030204" pitchFamily="34" charset="0"/>
              <a:ea typeface="SimSun" panose="02010600030101010101" pitchFamily="2" charset="-122"/>
              <a:cs typeface="Arial" panose="020B0604020202020204" pitchFamily="34" charset="0"/>
            </a:endParaRPr>
          </a:p>
          <a:p>
            <a:pPr marL="285750" indent="-285750">
              <a:buFont typeface="Symbol" panose="05050102010706020507" pitchFamily="18" charset="2"/>
              <a:buChar char=""/>
            </a:pPr>
            <a:r>
              <a:rPr lang="en-GB" sz="1050" dirty="0">
                <a:solidFill>
                  <a:srgbClr val="4F81BD"/>
                </a:solidFill>
                <a:latin typeface="Calibri" panose="020F0502020204030204" pitchFamily="34" charset="0"/>
                <a:ea typeface="SimSun" panose="02010600030101010101" pitchFamily="2" charset="-122"/>
                <a:cs typeface="Arial" panose="020B0604020202020204" pitchFamily="34" charset="0"/>
              </a:rPr>
              <a:t>Feeling empowered to speak my opinion.</a:t>
            </a:r>
            <a:endParaRPr lang="x-none" sz="1050" dirty="0">
              <a:solidFill>
                <a:prstClr val="black"/>
              </a:solidFill>
              <a:latin typeface="Calibri" panose="020F0502020204030204" pitchFamily="34" charset="0"/>
              <a:ea typeface="SimSun" panose="02010600030101010101" pitchFamily="2" charset="-122"/>
              <a:cs typeface="Arial" panose="020B0604020202020204" pitchFamily="34" charset="0"/>
            </a:endParaRPr>
          </a:p>
          <a:p>
            <a:pPr marL="285750" indent="-285750">
              <a:buFont typeface="Symbol" panose="05050102010706020507" pitchFamily="18" charset="2"/>
              <a:buChar char=""/>
            </a:pPr>
            <a:r>
              <a:rPr lang="en-GB" sz="1050" dirty="0">
                <a:solidFill>
                  <a:srgbClr val="4F81BD"/>
                </a:solidFill>
                <a:latin typeface="Calibri" panose="020F0502020204030204" pitchFamily="34" charset="0"/>
                <a:ea typeface="SimSun" panose="02010600030101010101" pitchFamily="2" charset="-122"/>
                <a:cs typeface="Arial" panose="020B0604020202020204" pitchFamily="34" charset="0"/>
              </a:rPr>
              <a:t>Having self-respect.</a:t>
            </a:r>
            <a:endParaRPr lang="x-none" sz="1050" dirty="0">
              <a:solidFill>
                <a:prstClr val="black"/>
              </a:solidFill>
              <a:latin typeface="Calibri" panose="020F0502020204030204" pitchFamily="34" charset="0"/>
              <a:ea typeface="SimSun" panose="02010600030101010101" pitchFamily="2" charset="-122"/>
              <a:cs typeface="Arial" panose="020B0604020202020204" pitchFamily="34" charset="0"/>
            </a:endParaRPr>
          </a:p>
          <a:p>
            <a:pPr marL="285750" indent="-285750">
              <a:buFont typeface="Symbol" panose="05050102010706020507" pitchFamily="18" charset="2"/>
              <a:buChar char=""/>
            </a:pPr>
            <a:r>
              <a:rPr lang="en-GB" sz="1050" dirty="0">
                <a:solidFill>
                  <a:srgbClr val="4F81BD"/>
                </a:solidFill>
                <a:latin typeface="Calibri" panose="020F0502020204030204" pitchFamily="34" charset="0"/>
                <a:ea typeface="SimSun" panose="02010600030101010101" pitchFamily="2" charset="-122"/>
                <a:cs typeface="Arial" panose="020B0604020202020204" pitchFamily="34" charset="0"/>
              </a:rPr>
              <a:t>Feeling empowered to reach my full potential.</a:t>
            </a:r>
            <a:endParaRPr lang="x-none" sz="1050" dirty="0">
              <a:solidFill>
                <a:prstClr val="black"/>
              </a:solidFill>
              <a:latin typeface="Calibri" panose="020F0502020204030204" pitchFamily="34" charset="0"/>
              <a:ea typeface="SimSun" panose="02010600030101010101" pitchFamily="2" charset="-122"/>
              <a:cs typeface="Arial" panose="020B0604020202020204" pitchFamily="34" charset="0"/>
            </a:endParaRPr>
          </a:p>
          <a:p>
            <a:pPr marL="285750" indent="-285750">
              <a:spcAft>
                <a:spcPts val="300"/>
              </a:spcAft>
              <a:buFont typeface="Symbol" panose="05050102010706020507" pitchFamily="18" charset="2"/>
              <a:buChar char=""/>
            </a:pPr>
            <a:r>
              <a:rPr lang="en-GB" sz="1050" dirty="0">
                <a:solidFill>
                  <a:srgbClr val="4F81BD"/>
                </a:solidFill>
                <a:latin typeface="Calibri" panose="020F0502020204030204" pitchFamily="34" charset="0"/>
                <a:ea typeface="SimSun" panose="02010600030101010101" pitchFamily="2" charset="-122"/>
                <a:cs typeface="Arial" panose="020B0604020202020204" pitchFamily="34" charset="0"/>
              </a:rPr>
              <a:t>Not suffering. </a:t>
            </a:r>
            <a:endParaRPr lang="x-none" sz="1050" dirty="0">
              <a:solidFill>
                <a:prstClr val="black"/>
              </a:solidFill>
              <a:latin typeface="Calibri" panose="020F0502020204030204" pitchFamily="34" charset="0"/>
              <a:ea typeface="SimSun" panose="02010600030101010101" pitchFamily="2" charset="-122"/>
              <a:cs typeface="Arial" panose="020B0604020202020204" pitchFamily="34" charset="0"/>
            </a:endParaRPr>
          </a:p>
          <a:p>
            <a:pPr lvl="0">
              <a:lnSpc>
                <a:spcPct val="115000"/>
              </a:lnSpc>
            </a:pPr>
            <a:endParaRPr lang="en-GB" sz="1050" b="1"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lvl="0">
              <a:lnSpc>
                <a:spcPct val="115000"/>
              </a:lnSpc>
            </a:pPr>
            <a:r>
              <a:rPr lang="en-GB" sz="1050" b="1" dirty="0">
                <a:solidFill>
                  <a:srgbClr val="4F81BD"/>
                </a:solidFill>
                <a:latin typeface="Calibri" panose="020F0502020204030204" pitchFamily="34" charset="0"/>
                <a:ea typeface="SimSun" panose="02010600030101010101" pitchFamily="2" charset="-122"/>
                <a:cs typeface="Arial" panose="020B0604020202020204" pitchFamily="34" charset="0"/>
              </a:rPr>
              <a:t>Purpose in life</a:t>
            </a:r>
            <a:endParaRPr lang="x-none" sz="1050" dirty="0">
              <a:solidFill>
                <a:prstClr val="black"/>
              </a:solidFill>
              <a:latin typeface="Calibri" panose="020F0502020204030204" pitchFamily="34" charset="0"/>
              <a:ea typeface="SimSun" panose="02010600030101010101" pitchFamily="2" charset="-122"/>
              <a:cs typeface="Arial" panose="020B0604020202020204" pitchFamily="34" charset="0"/>
            </a:endParaRPr>
          </a:p>
          <a:p>
            <a:pPr marL="285750" indent="-285750">
              <a:buFont typeface="Symbol" panose="05050102010706020507" pitchFamily="18" charset="2"/>
              <a:buChar char=""/>
            </a:pPr>
            <a:r>
              <a:rPr lang="en-GB" sz="1050" dirty="0">
                <a:solidFill>
                  <a:srgbClr val="4F81BD"/>
                </a:solidFill>
                <a:latin typeface="Calibri" panose="020F0502020204030204" pitchFamily="34" charset="0"/>
                <a:ea typeface="SimSun" panose="02010600030101010101" pitchFamily="2" charset="-122"/>
                <a:cs typeface="Arial" panose="020B0604020202020204" pitchFamily="34" charset="0"/>
              </a:rPr>
              <a:t>Having hope about life and the future.</a:t>
            </a:r>
            <a:endParaRPr lang="x-none" sz="1050" dirty="0">
              <a:solidFill>
                <a:prstClr val="black"/>
              </a:solidFill>
              <a:latin typeface="Calibri" panose="020F0502020204030204" pitchFamily="34" charset="0"/>
              <a:ea typeface="SimSun" panose="02010600030101010101" pitchFamily="2" charset="-122"/>
              <a:cs typeface="Arial" panose="020B0604020202020204" pitchFamily="34" charset="0"/>
            </a:endParaRPr>
          </a:p>
          <a:p>
            <a:pPr marL="285750" indent="-285750">
              <a:buFont typeface="Symbol" panose="05050102010706020507" pitchFamily="18" charset="2"/>
              <a:buChar char=""/>
            </a:pPr>
            <a:r>
              <a:rPr lang="en-GB" sz="1050" dirty="0">
                <a:solidFill>
                  <a:srgbClr val="4F81BD"/>
                </a:solidFill>
                <a:latin typeface="Calibri" panose="020F0502020204030204" pitchFamily="34" charset="0"/>
                <a:ea typeface="SimSun" panose="02010600030101010101" pitchFamily="2" charset="-122"/>
                <a:cs typeface="Arial" panose="020B0604020202020204" pitchFamily="34" charset="0"/>
              </a:rPr>
              <a:t>Having the desire to live a fulfilling life.</a:t>
            </a:r>
            <a:endParaRPr lang="x-none" sz="1050" dirty="0">
              <a:solidFill>
                <a:prstClr val="black"/>
              </a:solidFill>
              <a:latin typeface="Calibri" panose="020F0502020204030204" pitchFamily="34" charset="0"/>
              <a:ea typeface="SimSun" panose="02010600030101010101" pitchFamily="2" charset="-122"/>
              <a:cs typeface="Arial" panose="020B0604020202020204" pitchFamily="34" charset="0"/>
            </a:endParaRPr>
          </a:p>
          <a:p>
            <a:pPr marL="285750" indent="-285750">
              <a:buFont typeface="Symbol" panose="05050102010706020507" pitchFamily="18" charset="2"/>
              <a:buChar char=""/>
            </a:pPr>
            <a:r>
              <a:rPr lang="en-GB" sz="1050" dirty="0">
                <a:solidFill>
                  <a:srgbClr val="4F81BD"/>
                </a:solidFill>
                <a:latin typeface="Calibri" panose="020F0502020204030204" pitchFamily="34" charset="0"/>
                <a:ea typeface="SimSun" panose="02010600030101010101" pitchFamily="2" charset="-122"/>
                <a:cs typeface="Arial" panose="020B0604020202020204" pitchFamily="34" charset="0"/>
              </a:rPr>
              <a:t>Having a sense of purpose.</a:t>
            </a:r>
            <a:endParaRPr lang="x-none" sz="1050" dirty="0">
              <a:solidFill>
                <a:prstClr val="black"/>
              </a:solidFill>
              <a:latin typeface="Calibri" panose="020F0502020204030204" pitchFamily="34" charset="0"/>
              <a:ea typeface="SimSun" panose="02010600030101010101" pitchFamily="2" charset="-122"/>
              <a:cs typeface="Arial" panose="020B0604020202020204" pitchFamily="34" charset="0"/>
            </a:endParaRPr>
          </a:p>
          <a:p>
            <a:pPr marL="285750" indent="-285750">
              <a:buFont typeface="Symbol" panose="05050102010706020507" pitchFamily="18" charset="2"/>
              <a:buChar char=""/>
            </a:pPr>
            <a:r>
              <a:rPr lang="en-GB" sz="1050" dirty="0">
                <a:solidFill>
                  <a:srgbClr val="4F81BD"/>
                </a:solidFill>
                <a:latin typeface="Calibri" panose="020F0502020204030204" pitchFamily="34" charset="0"/>
                <a:ea typeface="SimSun" panose="02010600030101010101" pitchFamily="2" charset="-122"/>
                <a:cs typeface="Arial" panose="020B0604020202020204" pitchFamily="34" charset="0"/>
              </a:rPr>
              <a:t>Being able to set and achieve goals in life.</a:t>
            </a:r>
            <a:endParaRPr lang="x-none" sz="1050" dirty="0">
              <a:solidFill>
                <a:prstClr val="black"/>
              </a:solidFill>
              <a:latin typeface="Calibri" panose="020F0502020204030204" pitchFamily="34" charset="0"/>
              <a:ea typeface="SimSun" panose="02010600030101010101" pitchFamily="2" charset="-122"/>
              <a:cs typeface="Arial" panose="020B0604020202020204" pitchFamily="34" charset="0"/>
            </a:endParaRPr>
          </a:p>
          <a:p>
            <a:pPr marL="285750" indent="-285750">
              <a:buFont typeface="Symbol" panose="05050102010706020507" pitchFamily="18" charset="2"/>
              <a:buChar char=""/>
            </a:pPr>
            <a:r>
              <a:rPr lang="en-GB" sz="1050" dirty="0">
                <a:solidFill>
                  <a:srgbClr val="4F81BD"/>
                </a:solidFill>
                <a:latin typeface="Calibri" panose="020F0502020204030204" pitchFamily="34" charset="0"/>
                <a:ea typeface="SimSun" panose="02010600030101010101" pitchFamily="2" charset="-122"/>
                <a:cs typeface="Arial" panose="020B0604020202020204" pitchFamily="34" charset="0"/>
              </a:rPr>
              <a:t>Having a positive outlook.</a:t>
            </a:r>
            <a:endParaRPr lang="x-none" sz="1050" dirty="0">
              <a:solidFill>
                <a:prstClr val="black"/>
              </a:solidFill>
              <a:latin typeface="Calibri" panose="020F0502020204030204" pitchFamily="34" charset="0"/>
              <a:ea typeface="SimSun" panose="02010600030101010101" pitchFamily="2" charset="-122"/>
              <a:cs typeface="Arial" panose="020B0604020202020204" pitchFamily="34" charset="0"/>
            </a:endParaRPr>
          </a:p>
          <a:p>
            <a:pPr marL="285750" indent="-285750">
              <a:buFont typeface="Symbol" panose="05050102010706020507" pitchFamily="18" charset="2"/>
              <a:buChar char=""/>
            </a:pPr>
            <a:r>
              <a:rPr lang="en-GB" sz="1050" dirty="0">
                <a:solidFill>
                  <a:srgbClr val="4F81BD"/>
                </a:solidFill>
                <a:latin typeface="Calibri" panose="020F0502020204030204" pitchFamily="34" charset="0"/>
                <a:ea typeface="SimSun" panose="02010600030101010101" pitchFamily="2" charset="-122"/>
                <a:cs typeface="Arial" panose="020B0604020202020204" pitchFamily="34" charset="0"/>
              </a:rPr>
              <a:t>Having the ability to enjoy life.</a:t>
            </a:r>
            <a:endParaRPr lang="x-none" sz="1050" dirty="0">
              <a:solidFill>
                <a:prstClr val="black"/>
              </a:solidFill>
              <a:latin typeface="Calibri" panose="020F0502020204030204" pitchFamily="34" charset="0"/>
              <a:ea typeface="SimSun" panose="02010600030101010101" pitchFamily="2" charset="-122"/>
              <a:cs typeface="Arial" panose="020B0604020202020204" pitchFamily="34" charset="0"/>
            </a:endParaRPr>
          </a:p>
          <a:p>
            <a:pPr marL="285750" indent="-285750">
              <a:spcAft>
                <a:spcPts val="300"/>
              </a:spcAft>
              <a:buFont typeface="Symbol" panose="05050102010706020507" pitchFamily="18" charset="2"/>
              <a:buChar char=""/>
            </a:pPr>
            <a:r>
              <a:rPr lang="en-GB" sz="1050" dirty="0">
                <a:solidFill>
                  <a:srgbClr val="4F81BD"/>
                </a:solidFill>
                <a:latin typeface="Calibri" panose="020F0502020204030204" pitchFamily="34" charset="0"/>
                <a:ea typeface="SimSun" panose="02010600030101010101" pitchFamily="2" charset="-122"/>
                <a:cs typeface="Arial" panose="020B0604020202020204" pitchFamily="34" charset="0"/>
              </a:rPr>
              <a:t>Experiencing growth. </a:t>
            </a:r>
            <a:endParaRPr lang="x-none" sz="1050" dirty="0">
              <a:solidFill>
                <a:prstClr val="black"/>
              </a:solidFill>
              <a:latin typeface="Calibri" panose="020F0502020204030204" pitchFamily="34" charset="0"/>
              <a:ea typeface="SimSun" panose="02010600030101010101" pitchFamily="2" charset="-122"/>
              <a:cs typeface="Arial" panose="020B0604020202020204" pitchFamily="34" charset="0"/>
            </a:endParaRPr>
          </a:p>
          <a:p>
            <a:pPr lvl="0">
              <a:lnSpc>
                <a:spcPct val="115000"/>
              </a:lnSpc>
            </a:pPr>
            <a:endParaRPr lang="en-GB" sz="1050" b="1"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lvl="0">
              <a:lnSpc>
                <a:spcPct val="115000"/>
              </a:lnSpc>
            </a:pPr>
            <a:r>
              <a:rPr lang="en-GB" sz="1050" b="1" dirty="0">
                <a:solidFill>
                  <a:srgbClr val="4F81BD"/>
                </a:solidFill>
                <a:latin typeface="Calibri" panose="020F0502020204030204" pitchFamily="34" charset="0"/>
                <a:ea typeface="SimSun" panose="02010600030101010101" pitchFamily="2" charset="-122"/>
                <a:cs typeface="Arial" panose="020B0604020202020204" pitchFamily="34" charset="0"/>
              </a:rPr>
              <a:t>Relationships with others</a:t>
            </a:r>
            <a:endParaRPr lang="en-US" sz="1050" b="1" dirty="0">
              <a:solidFill>
                <a:prstClr val="black"/>
              </a:solidFill>
              <a:latin typeface="Calibri" panose="020F0502020204030204" pitchFamily="34" charset="0"/>
              <a:ea typeface="SimSun" panose="02010600030101010101" pitchFamily="2" charset="-122"/>
              <a:cs typeface="Arial" panose="020B0604020202020204" pitchFamily="34" charset="0"/>
            </a:endParaRPr>
          </a:p>
          <a:p>
            <a:pPr marL="171450" lvl="0" indent="-171450">
              <a:lnSpc>
                <a:spcPct val="115000"/>
              </a:lnSpc>
              <a:buFont typeface="Arial" panose="020B0604020202020204" pitchFamily="34" charset="0"/>
              <a:buChar char="•"/>
            </a:pPr>
            <a:r>
              <a:rPr lang="en-GB" sz="1050" dirty="0">
                <a:solidFill>
                  <a:srgbClr val="4F81BD"/>
                </a:solidFill>
                <a:latin typeface="Calibri" panose="020F0502020204030204" pitchFamily="34" charset="0"/>
                <a:ea typeface="SimSun" panose="02010600030101010101" pitchFamily="2" charset="-122"/>
                <a:cs typeface="Arial" panose="020B0604020202020204" pitchFamily="34" charset="0"/>
              </a:rPr>
              <a:t>Not being bullied or discriminated against, not subject to violence.</a:t>
            </a:r>
          </a:p>
          <a:p>
            <a:pPr marL="171450" lvl="0" indent="-171450">
              <a:lnSpc>
                <a:spcPct val="115000"/>
              </a:lnSpc>
              <a:buFont typeface="Arial" panose="020B0604020202020204" pitchFamily="34" charset="0"/>
              <a:buChar char="•"/>
            </a:pPr>
            <a:r>
              <a:rPr lang="en-GB" sz="1050" dirty="0">
                <a:solidFill>
                  <a:srgbClr val="4F81BD"/>
                </a:solidFill>
                <a:latin typeface="Calibri" panose="020F0502020204030204" pitchFamily="34" charset="0"/>
                <a:ea typeface="SimSun" panose="02010600030101010101" pitchFamily="2" charset="-122"/>
                <a:cs typeface="Arial" panose="020B0604020202020204" pitchFamily="34" charset="0"/>
              </a:rPr>
              <a:t>Having a sense of belonging.</a:t>
            </a:r>
            <a:endParaRPr lang="en-US" sz="1050" dirty="0">
              <a:solidFill>
                <a:prstClr val="black"/>
              </a:solidFill>
              <a:latin typeface="Calibri" panose="020F0502020204030204" pitchFamily="34" charset="0"/>
              <a:ea typeface="SimSun" panose="02010600030101010101" pitchFamily="2" charset="-122"/>
              <a:cs typeface="Arial" panose="020B0604020202020204" pitchFamily="34" charset="0"/>
            </a:endParaRPr>
          </a:p>
          <a:p>
            <a:pPr marL="171450" lvl="0" indent="-171450">
              <a:lnSpc>
                <a:spcPct val="115000"/>
              </a:lnSpc>
              <a:buFont typeface="Arial" panose="020B0604020202020204" pitchFamily="34" charset="0"/>
              <a:buChar char="•"/>
            </a:pPr>
            <a:r>
              <a:rPr lang="en-GB" sz="1050" dirty="0">
                <a:solidFill>
                  <a:srgbClr val="4F81BD"/>
                </a:solidFill>
                <a:latin typeface="Calibri" panose="020F0502020204030204" pitchFamily="34" charset="0"/>
                <a:ea typeface="SimSun" panose="02010600030101010101" pitchFamily="2" charset="-122"/>
                <a:cs typeface="Arial" panose="020B0604020202020204" pitchFamily="34" charset="0"/>
              </a:rPr>
              <a:t>Feeling respected as an individual in my own right.</a:t>
            </a:r>
            <a:endParaRPr lang="en-US" sz="1050" dirty="0">
              <a:solidFill>
                <a:prstClr val="black"/>
              </a:solidFill>
              <a:latin typeface="Calibri" panose="020F0502020204030204" pitchFamily="34" charset="0"/>
              <a:ea typeface="SimSun" panose="02010600030101010101" pitchFamily="2" charset="-122"/>
              <a:cs typeface="Arial" panose="020B0604020202020204" pitchFamily="34" charset="0"/>
            </a:endParaRPr>
          </a:p>
          <a:p>
            <a:pPr marL="171450" lvl="0" indent="-171450">
              <a:lnSpc>
                <a:spcPct val="115000"/>
              </a:lnSpc>
              <a:buFont typeface="Arial" panose="020B0604020202020204" pitchFamily="34" charset="0"/>
              <a:buChar char="•"/>
            </a:pPr>
            <a:r>
              <a:rPr lang="en-GB" sz="1050" dirty="0">
                <a:solidFill>
                  <a:srgbClr val="4F81BD"/>
                </a:solidFill>
                <a:latin typeface="Calibri" panose="020F0502020204030204" pitchFamily="34" charset="0"/>
                <a:ea typeface="SimSun" panose="02010600030101010101" pitchFamily="2" charset="-122"/>
                <a:cs typeface="Arial" panose="020B0604020202020204" pitchFamily="34" charset="0"/>
              </a:rPr>
              <a:t>Emotional attachment to family and friends.</a:t>
            </a:r>
            <a:endParaRPr lang="en-US" sz="1050" dirty="0">
              <a:solidFill>
                <a:prstClr val="black"/>
              </a:solidFill>
              <a:latin typeface="Calibri" panose="020F0502020204030204" pitchFamily="34" charset="0"/>
              <a:ea typeface="SimSun" panose="02010600030101010101" pitchFamily="2" charset="-122"/>
              <a:cs typeface="Arial" panose="020B0604020202020204" pitchFamily="34" charset="0"/>
            </a:endParaRPr>
          </a:p>
          <a:p>
            <a:pPr marL="171450" lvl="0" indent="-171450">
              <a:lnSpc>
                <a:spcPct val="115000"/>
              </a:lnSpc>
              <a:buFont typeface="Arial" panose="020B0604020202020204" pitchFamily="34" charset="0"/>
              <a:buChar char="•"/>
            </a:pPr>
            <a:r>
              <a:rPr lang="en-GB" sz="1050" dirty="0">
                <a:solidFill>
                  <a:srgbClr val="4F81BD"/>
                </a:solidFill>
                <a:latin typeface="Calibri" panose="020F0502020204030204" pitchFamily="34" charset="0"/>
                <a:ea typeface="SimSun" panose="02010600030101010101" pitchFamily="2" charset="-122"/>
                <a:cs typeface="Arial" panose="020B0604020202020204" pitchFamily="34" charset="0"/>
              </a:rPr>
              <a:t>Having a community.</a:t>
            </a:r>
            <a:endParaRPr lang="en-US" sz="1050" dirty="0">
              <a:solidFill>
                <a:prstClr val="black"/>
              </a:solidFill>
              <a:latin typeface="Calibri" panose="020F0502020204030204" pitchFamily="34" charset="0"/>
              <a:ea typeface="SimSun" panose="02010600030101010101" pitchFamily="2" charset="-122"/>
              <a:cs typeface="Arial" panose="020B0604020202020204" pitchFamily="34" charset="0"/>
            </a:endParaRPr>
          </a:p>
          <a:p>
            <a:pPr marL="171450" lvl="0" indent="-171450">
              <a:lnSpc>
                <a:spcPct val="115000"/>
              </a:lnSpc>
              <a:buFont typeface="Arial" panose="020B0604020202020204" pitchFamily="34" charset="0"/>
              <a:buChar char="•"/>
            </a:pPr>
            <a:r>
              <a:rPr lang="en-GB" sz="1050" dirty="0">
                <a:solidFill>
                  <a:srgbClr val="4F81BD"/>
                </a:solidFill>
                <a:latin typeface="Calibri" panose="020F0502020204030204" pitchFamily="34" charset="0"/>
                <a:ea typeface="SimSun" panose="02010600030101010101" pitchFamily="2" charset="-122"/>
                <a:cs typeface="Arial" panose="020B0604020202020204" pitchFamily="34" charset="0"/>
              </a:rPr>
              <a:t>Being comfortable with other people.</a:t>
            </a:r>
            <a:endParaRPr lang="en-US" sz="1050" dirty="0">
              <a:solidFill>
                <a:prstClr val="black"/>
              </a:solidFill>
              <a:latin typeface="Calibri" panose="020F0502020204030204" pitchFamily="34" charset="0"/>
              <a:ea typeface="SimSun" panose="02010600030101010101" pitchFamily="2" charset="-122"/>
              <a:cs typeface="Arial" panose="020B0604020202020204" pitchFamily="34" charset="0"/>
            </a:endParaRPr>
          </a:p>
          <a:p>
            <a:pPr marL="171450" lvl="0" indent="-171450">
              <a:lnSpc>
                <a:spcPct val="115000"/>
              </a:lnSpc>
              <a:buFont typeface="Arial" panose="020B0604020202020204" pitchFamily="34" charset="0"/>
              <a:buChar char="•"/>
            </a:pPr>
            <a:r>
              <a:rPr lang="en-GB" sz="1050" dirty="0">
                <a:solidFill>
                  <a:srgbClr val="4F81BD"/>
                </a:solidFill>
                <a:latin typeface="Calibri" panose="020F0502020204030204" pitchFamily="34" charset="0"/>
                <a:ea typeface="SimSun" panose="02010600030101010101" pitchFamily="2" charset="-122"/>
                <a:cs typeface="Arial" panose="020B0604020202020204" pitchFamily="34" charset="0"/>
              </a:rPr>
              <a:t>Being able to like and trust other people.</a:t>
            </a:r>
            <a:endParaRPr lang="en-US" sz="1050" dirty="0">
              <a:solidFill>
                <a:prstClr val="black"/>
              </a:solidFill>
              <a:latin typeface="Calibri" panose="020F0502020204030204" pitchFamily="34" charset="0"/>
              <a:ea typeface="SimSun" panose="02010600030101010101" pitchFamily="2" charset="-122"/>
              <a:cs typeface="Arial" panose="020B0604020202020204" pitchFamily="34" charset="0"/>
            </a:endParaRPr>
          </a:p>
          <a:p>
            <a:pPr marL="171450" lvl="0" indent="-171450">
              <a:lnSpc>
                <a:spcPct val="115000"/>
              </a:lnSpc>
              <a:buFont typeface="Arial" panose="020B0604020202020204" pitchFamily="34" charset="0"/>
              <a:buChar char="•"/>
            </a:pPr>
            <a:r>
              <a:rPr lang="en-GB" sz="1050" dirty="0">
                <a:solidFill>
                  <a:srgbClr val="4F81BD"/>
                </a:solidFill>
                <a:latin typeface="Calibri" panose="020F0502020204030204" pitchFamily="34" charset="0"/>
                <a:ea typeface="SimSun" panose="02010600030101010101" pitchFamily="2" charset="-122"/>
                <a:cs typeface="Arial" panose="020B0604020202020204" pitchFamily="34" charset="0"/>
              </a:rPr>
              <a:t>Being able to express my views and being listened to by others.</a:t>
            </a:r>
            <a:endParaRPr lang="en-US" sz="1050" dirty="0">
              <a:solidFill>
                <a:prstClr val="black"/>
              </a:solidFill>
              <a:latin typeface="Calibri" panose="020F0502020204030204" pitchFamily="34" charset="0"/>
              <a:ea typeface="SimSun" panose="02010600030101010101" pitchFamily="2" charset="-122"/>
              <a:cs typeface="Arial" panose="020B0604020202020204" pitchFamily="34" charset="0"/>
            </a:endParaRPr>
          </a:p>
          <a:p>
            <a:pPr marL="171450" lvl="0" indent="-171450">
              <a:lnSpc>
                <a:spcPct val="115000"/>
              </a:lnSpc>
              <a:buFont typeface="Arial" panose="020B0604020202020204" pitchFamily="34" charset="0"/>
              <a:buChar char="•"/>
            </a:pPr>
            <a:r>
              <a:rPr lang="en-GB" sz="1050" dirty="0">
                <a:solidFill>
                  <a:srgbClr val="4F81BD"/>
                </a:solidFill>
                <a:latin typeface="Calibri" panose="020F0502020204030204" pitchFamily="34" charset="0"/>
                <a:ea typeface="SimSun" panose="02010600030101010101" pitchFamily="2" charset="-122"/>
                <a:cs typeface="Arial" panose="020B0604020202020204" pitchFamily="34" charset="0"/>
              </a:rPr>
              <a:t>Having a network of people that I can trust and that is supportive.</a:t>
            </a:r>
            <a:endParaRPr lang="x-none" sz="1050" dirty="0">
              <a:solidFill>
                <a:prstClr val="black"/>
              </a:solidFill>
              <a:latin typeface="Calibri" panose="020F0502020204030204" pitchFamily="34" charset="0"/>
              <a:ea typeface="SimSun" panose="02010600030101010101" pitchFamily="2" charset="-122"/>
              <a:cs typeface="Arial" panose="020B0604020202020204" pitchFamily="34" charset="0"/>
            </a:endParaRPr>
          </a:p>
          <a:p>
            <a:pPr lvl="0">
              <a:lnSpc>
                <a:spcPct val="115000"/>
              </a:lnSpc>
              <a:buSzPts val="800"/>
              <a:tabLst>
                <a:tab pos="457200" algn="l"/>
              </a:tabLst>
            </a:pPr>
            <a:endParaRPr lang="en-GB" sz="1050" b="1" dirty="0">
              <a:solidFill>
                <a:srgbClr val="4F81BD"/>
              </a:solidFill>
              <a:latin typeface="Calibri" panose="020F0502020204030204" pitchFamily="34" charset="0"/>
              <a:ea typeface="SimSun" panose="02010600030101010101" pitchFamily="2" charset="-122"/>
              <a:cs typeface="Times New Roman" panose="02020603050405020304" pitchFamily="18" charset="0"/>
            </a:endParaRPr>
          </a:p>
          <a:p>
            <a:pPr lvl="0">
              <a:lnSpc>
                <a:spcPct val="115000"/>
              </a:lnSpc>
              <a:buSzPts val="800"/>
              <a:tabLst>
                <a:tab pos="457200" algn="l"/>
              </a:tabLst>
            </a:pPr>
            <a:r>
              <a:rPr lang="en-GB" sz="1050" b="1" dirty="0">
                <a:solidFill>
                  <a:srgbClr val="4F81BD"/>
                </a:solidFill>
                <a:latin typeface="Calibri" panose="020F0502020204030204" pitchFamily="34" charset="0"/>
                <a:ea typeface="SimSun" panose="02010600030101010101" pitchFamily="2" charset="-122"/>
                <a:cs typeface="Times New Roman" panose="02020603050405020304" pitchFamily="18" charset="0"/>
              </a:rPr>
              <a:t>Basic needs</a:t>
            </a:r>
          </a:p>
          <a:p>
            <a:pPr marL="285750" indent="-285750">
              <a:buFont typeface="Symbol" panose="05050102010706020507" pitchFamily="18" charset="2"/>
              <a:buChar char=""/>
            </a:pPr>
            <a:r>
              <a:rPr lang="en-GB" sz="1050" dirty="0">
                <a:solidFill>
                  <a:srgbClr val="4F81BD"/>
                </a:solidFill>
                <a:latin typeface="Calibri" panose="020F0502020204030204" pitchFamily="34" charset="0"/>
                <a:ea typeface="SimSun" panose="02010600030101010101" pitchFamily="2" charset="-122"/>
                <a:cs typeface="Arial" panose="020B0604020202020204" pitchFamily="34" charset="0"/>
              </a:rPr>
              <a:t>Food and clean water</a:t>
            </a:r>
            <a:endParaRPr lang="x-none" sz="1050" dirty="0">
              <a:solidFill>
                <a:prstClr val="black"/>
              </a:solidFill>
              <a:latin typeface="Calibri" panose="020F0502020204030204" pitchFamily="34" charset="0"/>
              <a:ea typeface="SimSun" panose="02010600030101010101" pitchFamily="2" charset="-122"/>
              <a:cs typeface="Arial" panose="020B0604020202020204" pitchFamily="34" charset="0"/>
            </a:endParaRPr>
          </a:p>
          <a:p>
            <a:pPr marL="285750" indent="-285750">
              <a:buFont typeface="Symbol" panose="05050102010706020507" pitchFamily="18" charset="2"/>
              <a:buChar char=""/>
            </a:pPr>
            <a:r>
              <a:rPr lang="en-GB" sz="1050" dirty="0">
                <a:solidFill>
                  <a:srgbClr val="4F81BD"/>
                </a:solidFill>
                <a:latin typeface="Calibri" panose="020F0502020204030204" pitchFamily="34" charset="0"/>
                <a:ea typeface="SimSun" panose="02010600030101010101" pitchFamily="2" charset="-122"/>
                <a:cs typeface="Arial" panose="020B0604020202020204" pitchFamily="34" charset="0"/>
              </a:rPr>
              <a:t>Shelter</a:t>
            </a:r>
            <a:endParaRPr lang="x-none" sz="1050" dirty="0">
              <a:solidFill>
                <a:prstClr val="black"/>
              </a:solidFill>
              <a:latin typeface="Calibri" panose="020F0502020204030204" pitchFamily="34" charset="0"/>
              <a:ea typeface="SimSun" panose="02010600030101010101" pitchFamily="2" charset="-122"/>
              <a:cs typeface="Arial" panose="020B0604020202020204" pitchFamily="34" charset="0"/>
            </a:endParaRPr>
          </a:p>
          <a:p>
            <a:pPr marL="285750" indent="-285750">
              <a:buFont typeface="Symbol" panose="05050102010706020507" pitchFamily="18" charset="2"/>
              <a:buChar char=""/>
            </a:pPr>
            <a:r>
              <a:rPr lang="en-GB" sz="1050" dirty="0">
                <a:solidFill>
                  <a:srgbClr val="4F81BD"/>
                </a:solidFill>
                <a:latin typeface="Calibri" panose="020F0502020204030204" pitchFamily="34" charset="0"/>
                <a:ea typeface="SimSun" panose="02010600030101010101" pitchFamily="2" charset="-122"/>
                <a:cs typeface="Arial" panose="020B0604020202020204" pitchFamily="34" charset="0"/>
              </a:rPr>
              <a:t>Clothing</a:t>
            </a:r>
            <a:endParaRPr lang="x-none" sz="1050" dirty="0">
              <a:solidFill>
                <a:prstClr val="black"/>
              </a:solidFill>
              <a:latin typeface="Calibri" panose="020F0502020204030204" pitchFamily="34" charset="0"/>
              <a:ea typeface="SimSun" panose="02010600030101010101" pitchFamily="2" charset="-122"/>
              <a:cs typeface="Arial" panose="020B0604020202020204" pitchFamily="34" charset="0"/>
            </a:endParaRPr>
          </a:p>
          <a:p>
            <a:pPr marL="285750" indent="-285750">
              <a:buFont typeface="Symbol" panose="05050102010706020507" pitchFamily="18" charset="2"/>
              <a:buChar char=""/>
            </a:pPr>
            <a:r>
              <a:rPr lang="en-GB" sz="1050" dirty="0">
                <a:solidFill>
                  <a:srgbClr val="4F81BD"/>
                </a:solidFill>
                <a:latin typeface="Calibri" panose="020F0502020204030204" pitchFamily="34" charset="0"/>
                <a:ea typeface="SimSun" panose="02010600030101010101" pitchFamily="2" charset="-122"/>
                <a:cs typeface="Arial" panose="020B0604020202020204" pitchFamily="34" charset="0"/>
              </a:rPr>
              <a:t>Health care</a:t>
            </a:r>
            <a:endParaRPr lang="x-none" sz="1050" dirty="0">
              <a:solidFill>
                <a:prstClr val="black"/>
              </a:solidFill>
              <a:latin typeface="Calibri" panose="020F0502020204030204" pitchFamily="34" charset="0"/>
              <a:ea typeface="SimSun" panose="02010600030101010101" pitchFamily="2" charset="-122"/>
              <a:cs typeface="Arial" panose="020B0604020202020204" pitchFamily="34" charset="0"/>
            </a:endParaRPr>
          </a:p>
          <a:p>
            <a:pPr marL="285750" indent="-285750">
              <a:buFont typeface="Symbol" panose="05050102010706020507" pitchFamily="18" charset="2"/>
              <a:buChar char=""/>
            </a:pPr>
            <a:r>
              <a:rPr lang="en-GB" sz="1050" dirty="0">
                <a:solidFill>
                  <a:srgbClr val="4F81BD"/>
                </a:solidFill>
                <a:latin typeface="Calibri" panose="020F0502020204030204" pitchFamily="34" charset="0"/>
                <a:ea typeface="SimSun" panose="02010600030101010101" pitchFamily="2" charset="-122"/>
                <a:cs typeface="Arial" panose="020B0604020202020204" pitchFamily="34" charset="0"/>
              </a:rPr>
              <a:t>Financial security</a:t>
            </a:r>
            <a:endParaRPr lang="x-none" sz="1050" dirty="0">
              <a:solidFill>
                <a:prstClr val="black"/>
              </a:solidFill>
              <a:latin typeface="Calibri" panose="020F0502020204030204" pitchFamily="34" charset="0"/>
              <a:ea typeface="SimSun" panose="02010600030101010101" pitchFamily="2" charset="-122"/>
              <a:cs typeface="Arial" panose="020B0604020202020204" pitchFamily="34" charset="0"/>
            </a:endParaRPr>
          </a:p>
          <a:p>
            <a:pPr marL="285750" indent="-285750">
              <a:buFont typeface="Symbol" panose="05050102010706020507" pitchFamily="18" charset="2"/>
              <a:buChar char=""/>
            </a:pPr>
            <a:r>
              <a:rPr lang="en-GB" sz="1050" dirty="0">
                <a:solidFill>
                  <a:srgbClr val="4F81BD"/>
                </a:solidFill>
                <a:latin typeface="Calibri" panose="020F0502020204030204" pitchFamily="34" charset="0"/>
                <a:ea typeface="SimSun" panose="02010600030101010101" pitchFamily="2" charset="-122"/>
                <a:cs typeface="Arial" panose="020B0604020202020204" pitchFamily="34" charset="0"/>
              </a:rPr>
              <a:t>Education </a:t>
            </a:r>
            <a:endParaRPr lang="x-none" sz="1050" dirty="0">
              <a:solidFill>
                <a:prstClr val="black"/>
              </a:solidFill>
              <a:latin typeface="Calibri" panose="020F0502020204030204" pitchFamily="34" charset="0"/>
              <a:ea typeface="SimSun" panose="02010600030101010101" pitchFamily="2" charset="-122"/>
              <a:cs typeface="Arial" panose="020B0604020202020204" pitchFamily="34" charset="0"/>
            </a:endParaRPr>
          </a:p>
          <a:p>
            <a:pPr marL="285750" indent="-285750">
              <a:buFont typeface="Symbol" panose="05050102010706020507" pitchFamily="18" charset="2"/>
              <a:buChar char=""/>
            </a:pPr>
            <a:r>
              <a:rPr lang="en-GB" sz="1050" dirty="0">
                <a:solidFill>
                  <a:srgbClr val="4F81BD"/>
                </a:solidFill>
                <a:latin typeface="Calibri" panose="020F0502020204030204" pitchFamily="34" charset="0"/>
                <a:ea typeface="SimSun" panose="02010600030101010101" pitchFamily="2" charset="-122"/>
                <a:cs typeface="Arial" panose="020B0604020202020204" pitchFamily="34" charset="0"/>
              </a:rPr>
              <a:t>Sanitation</a:t>
            </a:r>
            <a:endParaRPr lang="x-none" sz="1050" dirty="0">
              <a:solidFill>
                <a:prstClr val="black"/>
              </a:solidFill>
              <a:latin typeface="Calibri" panose="020F0502020204030204" pitchFamily="34" charset="0"/>
              <a:ea typeface="SimSun" panose="02010600030101010101" pitchFamily="2" charset="-122"/>
              <a:cs typeface="Arial" panose="020B0604020202020204" pitchFamily="34" charset="0"/>
            </a:endParaRPr>
          </a:p>
          <a:p>
            <a:pPr marL="285750" indent="-285750">
              <a:spcAft>
                <a:spcPts val="300"/>
              </a:spcAft>
              <a:buFont typeface="Symbol" panose="05050102010706020507" pitchFamily="18" charset="2"/>
              <a:buChar char=""/>
            </a:pPr>
            <a:r>
              <a:rPr lang="en-GB" sz="1050" dirty="0">
                <a:solidFill>
                  <a:srgbClr val="4F81BD"/>
                </a:solidFill>
                <a:latin typeface="Calibri" panose="020F0502020204030204" pitchFamily="34" charset="0"/>
                <a:ea typeface="SimSun" panose="02010600030101010101" pitchFamily="2" charset="-122"/>
                <a:cs typeface="Arial" panose="020B0604020202020204" pitchFamily="34" charset="0"/>
              </a:rPr>
              <a:t>Personal security.</a:t>
            </a:r>
            <a:endParaRPr lang="x-none" sz="1050" dirty="0">
              <a:solidFill>
                <a:prstClr val="black"/>
              </a:solidFill>
              <a:latin typeface="Calibri" panose="020F0502020204030204" pitchFamily="34" charset="0"/>
              <a:ea typeface="SimSun" panose="02010600030101010101" pitchFamily="2" charset="-122"/>
              <a:cs typeface="Arial" panose="020B0604020202020204" pitchFamily="34" charset="0"/>
            </a:endParaRPr>
          </a:p>
          <a:p>
            <a:pPr marL="342900" lvl="0" indent="-342900">
              <a:lnSpc>
                <a:spcPct val="115000"/>
              </a:lnSpc>
              <a:buFont typeface="Symbol" panose="05050102010706020507" pitchFamily="18" charset="2"/>
              <a:buChar char=""/>
            </a:pPr>
            <a:endParaRPr lang="en-GB" sz="1050" b="1"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marL="342900" lvl="0" indent="-342900">
              <a:lnSpc>
                <a:spcPct val="115000"/>
              </a:lnSpc>
              <a:buFont typeface="Symbol" panose="05050102010706020507" pitchFamily="18" charset="2"/>
              <a:buChar char=""/>
            </a:pPr>
            <a:endParaRPr lang="en-GB" sz="1050" b="1"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lvl="0">
              <a:lnSpc>
                <a:spcPct val="115000"/>
              </a:lnSpc>
            </a:pPr>
            <a:r>
              <a:rPr lang="en-GB" sz="1050" b="1" dirty="0">
                <a:solidFill>
                  <a:srgbClr val="4F81BD"/>
                </a:solidFill>
                <a:latin typeface="Calibri" panose="020F0502020204030204" pitchFamily="34" charset="0"/>
                <a:ea typeface="SimSun" panose="02010600030101010101" pitchFamily="2" charset="-122"/>
                <a:cs typeface="Arial" panose="020B0604020202020204" pitchFamily="34" charset="0"/>
              </a:rPr>
              <a:t>Engagement </a:t>
            </a:r>
            <a:endParaRPr lang="en-US" sz="1050" b="1" dirty="0">
              <a:solidFill>
                <a:prstClr val="black"/>
              </a:solidFill>
              <a:latin typeface="Calibri" panose="020F0502020204030204" pitchFamily="34" charset="0"/>
              <a:ea typeface="SimSun" panose="02010600030101010101" pitchFamily="2" charset="-122"/>
              <a:cs typeface="Arial" panose="020B0604020202020204" pitchFamily="34" charset="0"/>
            </a:endParaRPr>
          </a:p>
          <a:p>
            <a:pPr marL="171450" lvl="0" indent="-171450">
              <a:lnSpc>
                <a:spcPct val="115000"/>
              </a:lnSpc>
              <a:buFont typeface="Arial" panose="020B0604020202020204" pitchFamily="34" charset="0"/>
              <a:buChar char="•"/>
            </a:pPr>
            <a:r>
              <a:rPr lang="en-GB" sz="1050" dirty="0">
                <a:solidFill>
                  <a:srgbClr val="4F81BD"/>
                </a:solidFill>
                <a:latin typeface="Calibri" panose="020F0502020204030204" pitchFamily="34" charset="0"/>
                <a:ea typeface="SimSun" panose="02010600030101010101" pitchFamily="2" charset="-122"/>
                <a:cs typeface="Arial" panose="020B0604020202020204" pitchFamily="34" charset="0"/>
              </a:rPr>
              <a:t>Engaging in activities that are personally rewarding.</a:t>
            </a:r>
            <a:endParaRPr lang="en-US" sz="1050" dirty="0">
              <a:solidFill>
                <a:prstClr val="black"/>
              </a:solidFill>
              <a:latin typeface="Calibri" panose="020F0502020204030204" pitchFamily="34" charset="0"/>
              <a:ea typeface="SimSun" panose="02010600030101010101" pitchFamily="2" charset="-122"/>
              <a:cs typeface="Arial" panose="020B0604020202020204" pitchFamily="34" charset="0"/>
            </a:endParaRPr>
          </a:p>
          <a:p>
            <a:pPr marL="171450" lvl="0" indent="-171450">
              <a:lnSpc>
                <a:spcPct val="115000"/>
              </a:lnSpc>
              <a:buFont typeface="Arial" panose="020B0604020202020204" pitchFamily="34" charset="0"/>
              <a:buChar char="•"/>
            </a:pPr>
            <a:r>
              <a:rPr lang="en-GB" sz="1050" dirty="0">
                <a:solidFill>
                  <a:srgbClr val="4F81BD"/>
                </a:solidFill>
                <a:latin typeface="Calibri" panose="020F0502020204030204" pitchFamily="34" charset="0"/>
                <a:ea typeface="SimSun" panose="02010600030101010101" pitchFamily="2" charset="-122"/>
                <a:cs typeface="Arial" panose="020B0604020202020204" pitchFamily="34" charset="0"/>
              </a:rPr>
              <a:t>Obtaining satisfaction from work or other activities.</a:t>
            </a:r>
            <a:endParaRPr lang="en-US" sz="1050" dirty="0">
              <a:solidFill>
                <a:prstClr val="black"/>
              </a:solidFill>
              <a:latin typeface="Calibri" panose="020F0502020204030204" pitchFamily="34" charset="0"/>
              <a:ea typeface="SimSun" panose="02010600030101010101" pitchFamily="2" charset="-122"/>
              <a:cs typeface="Arial" panose="020B0604020202020204" pitchFamily="34" charset="0"/>
            </a:endParaRPr>
          </a:p>
          <a:p>
            <a:pPr marL="171450" lvl="0" indent="-171450">
              <a:lnSpc>
                <a:spcPct val="115000"/>
              </a:lnSpc>
              <a:buFont typeface="Arial" panose="020B0604020202020204" pitchFamily="34" charset="0"/>
              <a:buChar char="•"/>
            </a:pPr>
            <a:r>
              <a:rPr lang="en-GB" sz="1050" dirty="0">
                <a:solidFill>
                  <a:srgbClr val="4F81BD"/>
                </a:solidFill>
                <a:latin typeface="Calibri" panose="020F0502020204030204" pitchFamily="34" charset="0"/>
                <a:ea typeface="SimSun" panose="02010600030101010101" pitchFamily="2" charset="-122"/>
                <a:cs typeface="Arial" panose="020B0604020202020204" pitchFamily="34" charset="0"/>
              </a:rPr>
              <a:t>Having access to spiritual, cultural or leisure activities of my choosing.</a:t>
            </a:r>
            <a:endParaRPr lang="en-US" sz="1050" dirty="0">
              <a:solidFill>
                <a:prstClr val="black"/>
              </a:solidFill>
              <a:latin typeface="Calibri" panose="020F0502020204030204" pitchFamily="34" charset="0"/>
              <a:ea typeface="SimSun" panose="02010600030101010101" pitchFamily="2" charset="-122"/>
              <a:cs typeface="Arial" panose="020B0604020202020204" pitchFamily="34" charset="0"/>
            </a:endParaRPr>
          </a:p>
          <a:p>
            <a:pPr marL="171450" lvl="0" indent="-171450">
              <a:lnSpc>
                <a:spcPct val="115000"/>
              </a:lnSpc>
              <a:buFont typeface="Arial" panose="020B0604020202020204" pitchFamily="34" charset="0"/>
              <a:buChar char="•"/>
            </a:pPr>
            <a:r>
              <a:rPr lang="en-GB" sz="1050" dirty="0">
                <a:solidFill>
                  <a:srgbClr val="4F81BD"/>
                </a:solidFill>
                <a:latin typeface="Calibri" panose="020F0502020204030204" pitchFamily="34" charset="0"/>
                <a:ea typeface="SimSun" panose="02010600030101010101" pitchFamily="2" charset="-122"/>
                <a:cs typeface="Arial" panose="020B0604020202020204" pitchFamily="34" charset="0"/>
              </a:rPr>
              <a:t>Having a role and being respected in the community.</a:t>
            </a:r>
            <a:endParaRPr lang="en-US" sz="1050" dirty="0">
              <a:solidFill>
                <a:prstClr val="black"/>
              </a:solidFill>
              <a:latin typeface="Calibri" panose="020F0502020204030204" pitchFamily="34" charset="0"/>
              <a:ea typeface="SimSun" panose="02010600030101010101" pitchFamily="2" charset="-122"/>
              <a:cs typeface="Arial" panose="020B0604020202020204" pitchFamily="34" charset="0"/>
            </a:endParaRPr>
          </a:p>
          <a:p>
            <a:pPr marL="171450" lvl="0" indent="-171450">
              <a:lnSpc>
                <a:spcPct val="115000"/>
              </a:lnSpc>
              <a:buFont typeface="Arial" panose="020B0604020202020204" pitchFamily="34" charset="0"/>
              <a:buChar char="•"/>
            </a:pPr>
            <a:r>
              <a:rPr lang="en-GB" sz="1050" dirty="0">
                <a:solidFill>
                  <a:srgbClr val="4F81BD"/>
                </a:solidFill>
                <a:latin typeface="Calibri" panose="020F0502020204030204" pitchFamily="34" charset="0"/>
                <a:ea typeface="SimSun" panose="02010600030101010101" pitchFamily="2" charset="-122"/>
                <a:cs typeface="Arial" panose="020B0604020202020204" pitchFamily="34" charset="0"/>
              </a:rPr>
              <a:t>Feeling welcomed and participating in community matters.</a:t>
            </a:r>
            <a:endParaRPr lang="x-none" sz="1050" dirty="0">
              <a:solidFill>
                <a:prstClr val="black"/>
              </a:solidFill>
              <a:latin typeface="Calibri" panose="020F0502020204030204" pitchFamily="34" charset="0"/>
              <a:ea typeface="SimSun" panose="02010600030101010101" pitchFamily="2" charset="-122"/>
              <a:cs typeface="Arial" panose="020B0604020202020204" pitchFamily="34" charset="0"/>
            </a:endParaRPr>
          </a:p>
          <a:p>
            <a:pPr lvl="0">
              <a:lnSpc>
                <a:spcPct val="115000"/>
              </a:lnSpc>
            </a:pPr>
            <a:endParaRPr lang="en-GB" sz="1050" b="1"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lvl="0">
              <a:lnSpc>
                <a:spcPct val="115000"/>
              </a:lnSpc>
            </a:pPr>
            <a:r>
              <a:rPr lang="en-GB" sz="1050" b="1" dirty="0">
                <a:solidFill>
                  <a:srgbClr val="4F81BD"/>
                </a:solidFill>
                <a:latin typeface="Calibri" panose="020F0502020204030204" pitchFamily="34" charset="0"/>
                <a:ea typeface="SimSun" panose="02010600030101010101" pitchFamily="2" charset="-122"/>
                <a:cs typeface="Arial" panose="020B0604020202020204" pitchFamily="34" charset="0"/>
              </a:rPr>
              <a:t>Overcoming challenges </a:t>
            </a:r>
            <a:endParaRPr lang="x-none" sz="1050" dirty="0">
              <a:solidFill>
                <a:prstClr val="black"/>
              </a:solidFill>
              <a:latin typeface="Calibri" panose="020F0502020204030204" pitchFamily="34" charset="0"/>
              <a:ea typeface="SimSun" panose="02010600030101010101" pitchFamily="2" charset="-122"/>
              <a:cs typeface="Arial" panose="020B0604020202020204" pitchFamily="34" charset="0"/>
            </a:endParaRPr>
          </a:p>
          <a:p>
            <a:pPr marL="171450" indent="-171450">
              <a:lnSpc>
                <a:spcPct val="115000"/>
              </a:lnSpc>
              <a:buFont typeface="Arial" panose="020B0604020202020204" pitchFamily="34" charset="0"/>
              <a:buChar char="•"/>
            </a:pPr>
            <a:r>
              <a:rPr lang="en-GB" sz="1050" dirty="0">
                <a:solidFill>
                  <a:srgbClr val="4F81BD"/>
                </a:solidFill>
                <a:latin typeface="Calibri" panose="020F0502020204030204" pitchFamily="34" charset="0"/>
                <a:ea typeface="SimSun" panose="02010600030101010101" pitchFamily="2" charset="-122"/>
                <a:cs typeface="Arial" panose="020B0604020202020204" pitchFamily="34" charset="0"/>
              </a:rPr>
              <a:t>Confidence to make decisions.</a:t>
            </a:r>
            <a:endParaRPr lang="x-none" sz="1050"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marL="171450" indent="-171450">
              <a:lnSpc>
                <a:spcPct val="115000"/>
              </a:lnSpc>
              <a:buFont typeface="Arial" panose="020B0604020202020204" pitchFamily="34" charset="0"/>
              <a:buChar char="•"/>
            </a:pPr>
            <a:r>
              <a:rPr lang="en-GB" sz="1050" dirty="0">
                <a:solidFill>
                  <a:srgbClr val="4F81BD"/>
                </a:solidFill>
                <a:latin typeface="Calibri" panose="020F0502020204030204" pitchFamily="34" charset="0"/>
                <a:ea typeface="SimSun" panose="02010600030101010101" pitchFamily="2" charset="-122"/>
                <a:cs typeface="Arial" panose="020B0604020202020204" pitchFamily="34" charset="0"/>
              </a:rPr>
              <a:t>Having resilience.</a:t>
            </a:r>
            <a:endParaRPr lang="x-none" sz="1050"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marL="171450" indent="-171450">
              <a:lnSpc>
                <a:spcPct val="115000"/>
              </a:lnSpc>
              <a:buFont typeface="Arial" panose="020B0604020202020204" pitchFamily="34" charset="0"/>
              <a:buChar char="•"/>
            </a:pPr>
            <a:r>
              <a:rPr lang="en-GB" sz="1050" dirty="0">
                <a:solidFill>
                  <a:srgbClr val="4F81BD"/>
                </a:solidFill>
                <a:latin typeface="Calibri" panose="020F0502020204030204" pitchFamily="34" charset="0"/>
                <a:ea typeface="SimSun" panose="02010600030101010101" pitchFamily="2" charset="-122"/>
                <a:cs typeface="Arial" panose="020B0604020202020204" pitchFamily="34" charset="0"/>
              </a:rPr>
              <a:t>Being able to cope with frustration.</a:t>
            </a:r>
            <a:endParaRPr lang="x-none" sz="1050"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marL="171450" indent="-171450">
              <a:lnSpc>
                <a:spcPct val="115000"/>
              </a:lnSpc>
              <a:buFont typeface="Arial" panose="020B0604020202020204" pitchFamily="34" charset="0"/>
              <a:buChar char="•"/>
            </a:pPr>
            <a:r>
              <a:rPr lang="en-GB" sz="1050" dirty="0">
                <a:solidFill>
                  <a:srgbClr val="4F81BD"/>
                </a:solidFill>
                <a:latin typeface="Calibri" panose="020F0502020204030204" pitchFamily="34" charset="0"/>
                <a:ea typeface="SimSun" panose="02010600030101010101" pitchFamily="2" charset="-122"/>
                <a:cs typeface="Arial" panose="020B0604020202020204" pitchFamily="34" charset="0"/>
              </a:rPr>
              <a:t>Coping with changes in environment and in life.</a:t>
            </a:r>
            <a:endParaRPr lang="x-none" sz="1050"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marL="171450" indent="-171450">
              <a:lnSpc>
                <a:spcPct val="115000"/>
              </a:lnSpc>
              <a:buFont typeface="Arial" panose="020B0604020202020204" pitchFamily="34" charset="0"/>
              <a:buChar char="•"/>
            </a:pPr>
            <a:r>
              <a:rPr lang="en-GB" sz="1050" dirty="0">
                <a:solidFill>
                  <a:srgbClr val="4F81BD"/>
                </a:solidFill>
                <a:latin typeface="Calibri" panose="020F0502020204030204" pitchFamily="34" charset="0"/>
                <a:ea typeface="SimSun" panose="02010600030101010101" pitchFamily="2" charset="-122"/>
                <a:cs typeface="Arial" panose="020B0604020202020204" pitchFamily="34" charset="0"/>
              </a:rPr>
              <a:t>Having a work–family life balance.</a:t>
            </a:r>
            <a:endParaRPr lang="x-none" sz="1050"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marL="171450" indent="-171450">
              <a:lnSpc>
                <a:spcPct val="115000"/>
              </a:lnSpc>
              <a:buFont typeface="Arial" panose="020B0604020202020204" pitchFamily="34" charset="0"/>
              <a:buChar char="•"/>
            </a:pPr>
            <a:r>
              <a:rPr lang="en-GB" sz="1050" dirty="0">
                <a:solidFill>
                  <a:srgbClr val="4F81BD"/>
                </a:solidFill>
                <a:latin typeface="Calibri" panose="020F0502020204030204" pitchFamily="34" charset="0"/>
                <a:ea typeface="SimSun" panose="02010600030101010101" pitchFamily="2" charset="-122"/>
                <a:cs typeface="Arial" panose="020B0604020202020204" pitchFamily="34" charset="0"/>
              </a:rPr>
              <a:t>Being able to focus and manage activities.</a:t>
            </a:r>
            <a:endParaRPr lang="x-none" sz="1050"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marL="171450" indent="-171450">
              <a:lnSpc>
                <a:spcPct val="115000"/>
              </a:lnSpc>
              <a:buFont typeface="Arial" panose="020B0604020202020204" pitchFamily="34" charset="0"/>
              <a:buChar char="•"/>
            </a:pPr>
            <a:r>
              <a:rPr lang="en-GB" sz="1050" dirty="0">
                <a:solidFill>
                  <a:srgbClr val="4F81BD"/>
                </a:solidFill>
                <a:latin typeface="Calibri" panose="020F0502020204030204" pitchFamily="34" charset="0"/>
                <a:ea typeface="SimSun" panose="02010600030101010101" pitchFamily="2" charset="-122"/>
                <a:cs typeface="Arial" panose="020B0604020202020204" pitchFamily="34" charset="0"/>
              </a:rPr>
              <a:t>Overcoming barriers to fulfil aspirations.</a:t>
            </a:r>
            <a:endParaRPr lang="x-none" sz="1050"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marL="914400" lvl="0"/>
            <a:r>
              <a:rPr lang="en-GB" sz="1050" dirty="0">
                <a:solidFill>
                  <a:srgbClr val="4F81BD"/>
                </a:solidFill>
                <a:latin typeface="Calibri" panose="020F0502020204030204" pitchFamily="34" charset="0"/>
                <a:ea typeface="SimSun" panose="02010600030101010101" pitchFamily="2" charset="-122"/>
                <a:cs typeface="Arial" panose="020B0604020202020204" pitchFamily="34" charset="0"/>
              </a:rPr>
              <a:t> </a:t>
            </a:r>
            <a:endParaRPr lang="x-none" sz="1050" dirty="0">
              <a:solidFill>
                <a:prstClr val="black"/>
              </a:solidFill>
              <a:latin typeface="Calibri" panose="020F0502020204030204" pitchFamily="34" charset="0"/>
              <a:ea typeface="SimSun" panose="02010600030101010101" pitchFamily="2" charset="-122"/>
              <a:cs typeface="Arial" panose="020B0604020202020204" pitchFamily="34" charset="0"/>
            </a:endParaRPr>
          </a:p>
          <a:p>
            <a:pPr lvl="0">
              <a:lnSpc>
                <a:spcPct val="115000"/>
              </a:lnSpc>
            </a:pPr>
            <a:r>
              <a:rPr lang="en-GB" sz="1050" b="1" dirty="0">
                <a:solidFill>
                  <a:srgbClr val="4F81BD"/>
                </a:solidFill>
                <a:latin typeface="Calibri" panose="020F0502020204030204" pitchFamily="34" charset="0"/>
                <a:ea typeface="SimSun" panose="02010600030101010101" pitchFamily="2" charset="-122"/>
                <a:cs typeface="Arial" panose="020B0604020202020204" pitchFamily="34" charset="0"/>
              </a:rPr>
              <a:t>Having control over one’s life</a:t>
            </a:r>
            <a:endParaRPr lang="x-none" sz="1050" dirty="0">
              <a:solidFill>
                <a:prstClr val="black"/>
              </a:solidFill>
              <a:latin typeface="Calibri" panose="020F0502020204030204" pitchFamily="34" charset="0"/>
              <a:ea typeface="SimSun" panose="02010600030101010101" pitchFamily="2" charset="-122"/>
              <a:cs typeface="Arial" panose="020B0604020202020204" pitchFamily="34" charset="0"/>
            </a:endParaRPr>
          </a:p>
          <a:p>
            <a:pPr marL="171450" lvl="1" indent="-171450">
              <a:lnSpc>
                <a:spcPct val="115000"/>
              </a:lnSpc>
              <a:buFont typeface="Arial" panose="020B0604020202020204" pitchFamily="34" charset="0"/>
              <a:buChar char="•"/>
            </a:pPr>
            <a:r>
              <a:rPr lang="en-GB" sz="1050" dirty="0">
                <a:solidFill>
                  <a:srgbClr val="4F81BD"/>
                </a:solidFill>
                <a:latin typeface="Calibri" panose="020F0502020204030204" pitchFamily="34" charset="0"/>
                <a:ea typeface="SimSun" panose="02010600030101010101" pitchFamily="2" charset="-122"/>
                <a:cs typeface="Arial" panose="020B0604020202020204" pitchFamily="34" charset="0"/>
              </a:rPr>
              <a:t>Autonomy.</a:t>
            </a:r>
            <a:endParaRPr lang="x-none" sz="1050"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marL="171450" lvl="1" indent="-171450">
              <a:lnSpc>
                <a:spcPct val="115000"/>
              </a:lnSpc>
              <a:buFont typeface="Arial" panose="020B0604020202020204" pitchFamily="34" charset="0"/>
              <a:buChar char="•"/>
            </a:pPr>
            <a:r>
              <a:rPr lang="en-GB" sz="1050" dirty="0">
                <a:solidFill>
                  <a:srgbClr val="4F81BD"/>
                </a:solidFill>
                <a:latin typeface="Calibri" panose="020F0502020204030204" pitchFamily="34" charset="0"/>
                <a:ea typeface="SimSun" panose="02010600030101010101" pitchFamily="2" charset="-122"/>
                <a:cs typeface="Arial" panose="020B0604020202020204" pitchFamily="34" charset="0"/>
              </a:rPr>
              <a:t>Being able to shape one’s life and recovery.</a:t>
            </a:r>
            <a:endParaRPr lang="x-none" sz="1050"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marL="171450" lvl="1" indent="-171450">
              <a:lnSpc>
                <a:spcPct val="115000"/>
              </a:lnSpc>
              <a:buFont typeface="Arial" panose="020B0604020202020204" pitchFamily="34" charset="0"/>
              <a:buChar char="•"/>
            </a:pPr>
            <a:r>
              <a:rPr lang="en-GB" sz="1050" dirty="0">
                <a:solidFill>
                  <a:srgbClr val="4F81BD"/>
                </a:solidFill>
                <a:latin typeface="Calibri" panose="020F0502020204030204" pitchFamily="34" charset="0"/>
                <a:ea typeface="SimSun" panose="02010600030101010101" pitchFamily="2" charset="-122"/>
                <a:cs typeface="Arial" panose="020B0604020202020204" pitchFamily="34" charset="0"/>
              </a:rPr>
              <a:t>Having a say in community decisions.</a:t>
            </a:r>
            <a:endParaRPr lang="x-none" sz="1050"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marL="171450" lvl="1" indent="-171450">
              <a:lnSpc>
                <a:spcPct val="115000"/>
              </a:lnSpc>
              <a:buFont typeface="Arial" panose="020B0604020202020204" pitchFamily="34" charset="0"/>
              <a:buChar char="•"/>
            </a:pPr>
            <a:r>
              <a:rPr lang="en-GB" sz="1050" dirty="0">
                <a:solidFill>
                  <a:srgbClr val="4F81BD"/>
                </a:solidFill>
                <a:latin typeface="Calibri" panose="020F0502020204030204" pitchFamily="34" charset="0"/>
                <a:ea typeface="SimSun" panose="02010600030101010101" pitchFamily="2" charset="-122"/>
                <a:cs typeface="Arial" panose="020B0604020202020204" pitchFamily="34" charset="0"/>
              </a:rPr>
              <a:t>Feeling that one’s wishes are listened to and respected.</a:t>
            </a:r>
            <a:endParaRPr lang="x-none" sz="1050"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lvl="0" algn="just">
              <a:lnSpc>
                <a:spcPct val="115000"/>
              </a:lnSpc>
              <a:spcAft>
                <a:spcPts val="300"/>
              </a:spcAft>
            </a:pPr>
            <a:endParaRPr lang="en-GB" sz="1050"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lvl="0" algn="just">
              <a:lnSpc>
                <a:spcPct val="115000"/>
              </a:lnSpc>
              <a:spcAft>
                <a:spcPts val="300"/>
              </a:spcAft>
            </a:pPr>
            <a:r>
              <a:rPr lang="en-GB" sz="1050" dirty="0">
                <a:solidFill>
                  <a:srgbClr val="4F81BD"/>
                </a:solidFill>
                <a:latin typeface="Calibri" panose="020F0502020204030204" pitchFamily="34" charset="0"/>
                <a:ea typeface="SimSun" panose="02010600030101010101" pitchFamily="2" charset="-122"/>
                <a:cs typeface="Arial" panose="020B0604020202020204" pitchFamily="34" charset="0"/>
              </a:rPr>
              <a:t>Control and choice are strongly linked to the right to legal capacity (article 12 of the Convention on the Rights of Persons with Disabilities, or CRPD) </a:t>
            </a:r>
            <a:r>
              <a:rPr lang="en-GB" sz="1050" i="1" dirty="0">
                <a:solidFill>
                  <a:srgbClr val="4F81BD"/>
                </a:solidFill>
                <a:latin typeface="Calibri" panose="020F0502020204030204" pitchFamily="34" charset="0"/>
                <a:ea typeface="SimSun" panose="02010600030101010101" pitchFamily="2" charset="-122"/>
                <a:cs typeface="Arial" panose="020B0604020202020204" pitchFamily="34" charset="0"/>
              </a:rPr>
              <a:t>(</a:t>
            </a:r>
            <a:r>
              <a:rPr lang="en-GB" sz="1050" i="1" dirty="0">
                <a:solidFill>
                  <a:srgbClr val="4F81BD"/>
                </a:solidFill>
                <a:latin typeface="Calibri" panose="020F0502020204030204" pitchFamily="34" charset="0"/>
                <a:ea typeface="SimSun" panose="02010600030101010101" pitchFamily="2" charset="-122"/>
                <a:cs typeface="Arial" panose="020B0604020202020204" pitchFamily="34" charset="0"/>
                <a:hlinkClick r:id="rId3" action="ppaction://hlinkfile" tooltip=", 2007 #59">
                  <a:extLst>
                    <a:ext uri="{A12FA001-AC4F-418D-AE19-62706E023703}">
                      <ahyp:hlinkClr xmlns:ahyp="http://schemas.microsoft.com/office/drawing/2018/hyperlinkcolor" val="tx"/>
                    </a:ext>
                  </a:extLst>
                </a:hlinkClick>
              </a:rPr>
              <a:t>3</a:t>
            </a:r>
            <a:r>
              <a:rPr lang="en-GB" sz="1050" i="1" dirty="0">
                <a:solidFill>
                  <a:srgbClr val="4F81BD"/>
                </a:solidFill>
                <a:latin typeface="Calibri" panose="020F0502020204030204" pitchFamily="34" charset="0"/>
                <a:ea typeface="SimSun" panose="02010600030101010101" pitchFamily="2" charset="-122"/>
                <a:cs typeface="Arial" panose="020B0604020202020204" pitchFamily="34" charset="0"/>
              </a:rPr>
              <a:t>)</a:t>
            </a:r>
            <a:r>
              <a:rPr lang="en-GB" sz="1050" dirty="0">
                <a:solidFill>
                  <a:srgbClr val="4F81BD"/>
                </a:solidFill>
                <a:latin typeface="Calibri" panose="020F0502020204030204" pitchFamily="34" charset="0"/>
                <a:ea typeface="SimSun" panose="02010600030101010101" pitchFamily="2" charset="-122"/>
                <a:cs typeface="Arial" panose="020B0604020202020204" pitchFamily="34" charset="0"/>
              </a:rPr>
              <a:t>. This topic is developed in the module on </a:t>
            </a:r>
            <a:r>
              <a:rPr lang="en-GB" sz="1050" i="1" dirty="0">
                <a:solidFill>
                  <a:srgbClr val="4F81BD"/>
                </a:solidFill>
                <a:latin typeface="Calibri" panose="020F0502020204030204" pitchFamily="34" charset="0"/>
                <a:ea typeface="SimSun" panose="02010600030101010101" pitchFamily="2" charset="-122"/>
                <a:cs typeface="Arial" panose="020B0604020202020204" pitchFamily="34" charset="0"/>
              </a:rPr>
              <a:t>Legal capacity and the right to decide </a:t>
            </a:r>
            <a:r>
              <a:rPr lang="en-GB" sz="1050" dirty="0">
                <a:solidFill>
                  <a:srgbClr val="4F81BD"/>
                </a:solidFill>
                <a:latin typeface="Calibri" panose="020F0502020204030204" pitchFamily="34" charset="0"/>
                <a:ea typeface="SimSun" panose="02010600030101010101" pitchFamily="2" charset="-122"/>
                <a:cs typeface="Arial" panose="020B0604020202020204" pitchFamily="34" charset="0"/>
              </a:rPr>
              <a:t>and the module on </a:t>
            </a:r>
            <a:r>
              <a:rPr lang="en-GB" sz="1050" i="1" dirty="0">
                <a:solidFill>
                  <a:srgbClr val="4F81BD"/>
                </a:solidFill>
                <a:latin typeface="Calibri" panose="020F0502020204030204" pitchFamily="34" charset="0"/>
                <a:ea typeface="SimSun" panose="02010600030101010101" pitchFamily="2" charset="-122"/>
                <a:cs typeface="Arial" panose="020B0604020202020204" pitchFamily="34" charset="0"/>
              </a:rPr>
              <a:t>Supported decision-making and advance planning</a:t>
            </a:r>
            <a:r>
              <a:rPr lang="en-GB" sz="1050" dirty="0">
                <a:solidFill>
                  <a:srgbClr val="4F81BD"/>
                </a:solidFill>
                <a:latin typeface="Calibri" panose="020F0502020204030204" pitchFamily="34" charset="0"/>
                <a:ea typeface="SimSun" panose="02010600030101010101" pitchFamily="2" charset="-122"/>
                <a:cs typeface="Arial" panose="020B0604020202020204" pitchFamily="34" charset="0"/>
              </a:rPr>
              <a:t>. </a:t>
            </a:r>
            <a:endParaRPr lang="x-none" sz="1050" dirty="0">
              <a:solidFill>
                <a:prstClr val="black"/>
              </a:solidFill>
              <a:latin typeface="Calibri" panose="020F0502020204030204" pitchFamily="34" charset="0"/>
              <a:ea typeface="SimSun" panose="02010600030101010101" pitchFamily="2" charset="-122"/>
              <a:cs typeface="Arial" panose="020B0604020202020204" pitchFamily="34" charset="0"/>
            </a:endParaRPr>
          </a:p>
          <a:p>
            <a:pPr lvl="0" algn="just">
              <a:lnSpc>
                <a:spcPct val="115000"/>
              </a:lnSpc>
              <a:spcAft>
                <a:spcPts val="1000"/>
              </a:spcAft>
            </a:pPr>
            <a:r>
              <a:rPr lang="en-GB" sz="1050" dirty="0">
                <a:solidFill>
                  <a:srgbClr val="4F81BD"/>
                </a:solidFill>
                <a:latin typeface="Calibri" panose="020F0502020204030204" pitchFamily="34" charset="0"/>
                <a:ea typeface="SimSun" panose="02010600030101010101" pitchFamily="2" charset="-122"/>
                <a:cs typeface="Arial" panose="020B0604020202020204" pitchFamily="34" charset="0"/>
              </a:rPr>
              <a:t>It is important to note that mental health and other practitioners often focus on addressing just a few limited elements that affect mental health but miss out other key elements which positively affect mental health and well-being – e.g. balance, goals and achievement, and work – despite the fact that they consider these positive elements important for their own mental health and well-being </a:t>
            </a:r>
            <a:r>
              <a:rPr lang="en-GB" sz="1050" i="1" dirty="0">
                <a:solidFill>
                  <a:srgbClr val="4F81BD"/>
                </a:solidFill>
                <a:latin typeface="Calibri" panose="020F0502020204030204" pitchFamily="34" charset="0"/>
                <a:ea typeface="SimSun" panose="02010600030101010101" pitchFamily="2" charset="-122"/>
                <a:cs typeface="Arial" panose="020B0604020202020204" pitchFamily="34" charset="0"/>
              </a:rPr>
              <a:t>(</a:t>
            </a:r>
            <a:r>
              <a:rPr lang="en-GB" sz="1050" i="1" dirty="0">
                <a:solidFill>
                  <a:srgbClr val="4F81BD"/>
                </a:solidFill>
                <a:latin typeface="Calibri" panose="020F0502020204030204" pitchFamily="34" charset="0"/>
                <a:ea typeface="SimSun" panose="02010600030101010101" pitchFamily="2" charset="-122"/>
                <a:cs typeface="Arial" panose="020B0604020202020204" pitchFamily="34" charset="0"/>
                <a:hlinkClick r:id="rId4" action="ppaction://hlinkfile" tooltip="Schrank B, 2015 #393">
                  <a:extLst>
                    <a:ext uri="{A12FA001-AC4F-418D-AE19-62706E023703}">
                      <ahyp:hlinkClr xmlns:ahyp="http://schemas.microsoft.com/office/drawing/2018/hyperlinkcolor" val="tx"/>
                    </a:ext>
                  </a:extLst>
                </a:hlinkClick>
              </a:rPr>
              <a:t>4</a:t>
            </a:r>
            <a:r>
              <a:rPr lang="en-GB" sz="1050" i="1" dirty="0">
                <a:solidFill>
                  <a:srgbClr val="4F81BD"/>
                </a:solidFill>
                <a:latin typeface="Calibri" panose="020F0502020204030204" pitchFamily="34" charset="0"/>
                <a:ea typeface="SimSun" panose="02010600030101010101" pitchFamily="2" charset="-122"/>
                <a:cs typeface="Arial" panose="020B0604020202020204" pitchFamily="34" charset="0"/>
              </a:rPr>
              <a:t>).</a:t>
            </a:r>
            <a:endParaRPr lang="x-none" sz="1050" dirty="0">
              <a:solidFill>
                <a:prstClr val="black"/>
              </a:solidFill>
              <a:latin typeface="Calibri" panose="020F0502020204030204" pitchFamily="34" charset="0"/>
              <a:ea typeface="SimSun" panose="02010600030101010101" pitchFamily="2" charset="-122"/>
              <a:cs typeface="Arial" panose="020B0604020202020204" pitchFamily="34" charset="0"/>
            </a:endParaRPr>
          </a:p>
          <a:p>
            <a:endParaRPr lang="x-none" sz="1050" dirty="0"/>
          </a:p>
        </p:txBody>
      </p:sp>
      <p:sp>
        <p:nvSpPr>
          <p:cNvPr id="4" name="Slide Number Placeholder 3"/>
          <p:cNvSpPr>
            <a:spLocks noGrp="1"/>
          </p:cNvSpPr>
          <p:nvPr>
            <p:ph type="sldNum" sz="quarter" idx="5"/>
          </p:nvPr>
        </p:nvSpPr>
        <p:spPr/>
        <p:txBody>
          <a:bodyPr/>
          <a:lstStyle/>
          <a:p>
            <a:fld id="{F4F7DB96-B4E3-48F2-8E35-A4648E993116}" type="slidenum">
              <a:rPr lang="x-none" smtClean="0"/>
              <a:t>20</a:t>
            </a:fld>
            <a:endParaRPr lang="x-none"/>
          </a:p>
        </p:txBody>
      </p:sp>
    </p:spTree>
    <p:extLst>
      <p:ext uri="{BB962C8B-B14F-4D97-AF65-F5344CB8AC3E}">
        <p14:creationId xmlns:p14="http://schemas.microsoft.com/office/powerpoint/2010/main" val="24390131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000"/>
              </a:spcAft>
            </a:pPr>
            <a:r>
              <a:rPr lang="en-GB" b="1" i="1" dirty="0">
                <a:latin typeface="Calibri" panose="020F0502020204030204" pitchFamily="34" charset="0"/>
                <a:ea typeface="SimSun" panose="02010600030101010101" pitchFamily="2" charset="-122"/>
                <a:cs typeface="Arial" panose="020B0604020202020204" pitchFamily="34" charset="0"/>
              </a:rPr>
              <a:t>Presentation: Protecting and promoting mental health and well-being (25 min.)</a:t>
            </a:r>
            <a:endParaRPr lang="x-none" dirty="0">
              <a:latin typeface="Calibri" panose="020F0502020204030204" pitchFamily="34" charset="0"/>
              <a:ea typeface="SimSun" panose="02010600030101010101" pitchFamily="2" charset="-122"/>
              <a:cs typeface="Arial" panose="020B0604020202020204" pitchFamily="34" charset="0"/>
            </a:endParaRPr>
          </a:p>
          <a:p>
            <a:pPr>
              <a:spcAft>
                <a:spcPts val="1000"/>
              </a:spcAft>
            </a:pPr>
            <a:r>
              <a:rPr lang="en-US" b="1" dirty="0">
                <a:latin typeface="Calibri" panose="020F0502020204030204" pitchFamily="34" charset="0"/>
                <a:ea typeface="Times New Roman" panose="02020603050405020304" pitchFamily="18" charset="0"/>
                <a:cs typeface="Times New Roman" panose="02020603050405020304" pitchFamily="18" charset="0"/>
              </a:rPr>
              <a:t>What can negatively affect mental health and well-being?</a:t>
            </a:r>
            <a:endParaRPr lang="x-none"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1000"/>
              </a:spcAft>
            </a:pPr>
            <a:endParaRPr lang="en-US" dirty="0">
              <a:solidFill>
                <a:srgbClr val="4F81BD"/>
              </a:solidFill>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1000"/>
              </a:spcAft>
            </a:pPr>
            <a:r>
              <a:rPr lang="en-US"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At the beginning of this presentation, ask participants the following question:</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indent="-171450" algn="just">
              <a:lnSpc>
                <a:spcPct val="115000"/>
              </a:lnSpc>
              <a:spcAft>
                <a:spcPts val="1000"/>
              </a:spcAft>
              <a:buFont typeface="Arial" panose="020B0604020202020204" pitchFamily="34" charset="0"/>
              <a:buChar char="•"/>
            </a:pPr>
            <a:r>
              <a:rPr lang="en-US" b="1" dirty="0">
                <a:latin typeface="Calibri" panose="020F0502020204030204" pitchFamily="34" charset="0"/>
                <a:ea typeface="Times New Roman" panose="02020603050405020304" pitchFamily="18" charset="0"/>
                <a:cs typeface="Times New Roman" panose="02020603050405020304" pitchFamily="18" charset="0"/>
              </a:rPr>
              <a:t>What </a:t>
            </a:r>
            <a:r>
              <a:rPr lang="en-GB" b="1" dirty="0">
                <a:latin typeface="Calibri" panose="020F0502020204030204" pitchFamily="34" charset="0"/>
                <a:ea typeface="Times New Roman" panose="02020603050405020304" pitchFamily="18" charset="0"/>
                <a:cs typeface="Times New Roman" panose="02020603050405020304" pitchFamily="18" charset="0"/>
              </a:rPr>
              <a:t>are so</a:t>
            </a:r>
            <a:r>
              <a:rPr lang="en-US" b="1" dirty="0">
                <a:latin typeface="Calibri" panose="020F0502020204030204" pitchFamily="34" charset="0"/>
                <a:ea typeface="Times New Roman" panose="02020603050405020304" pitchFamily="18" charset="0"/>
                <a:cs typeface="Times New Roman" panose="02020603050405020304" pitchFamily="18" charset="0"/>
              </a:rPr>
              <a:t>m</a:t>
            </a:r>
            <a:r>
              <a:rPr lang="en-GB" b="1" dirty="0">
                <a:latin typeface="Calibri" panose="020F0502020204030204" pitchFamily="34" charset="0"/>
                <a:ea typeface="Times New Roman" panose="02020603050405020304" pitchFamily="18" charset="0"/>
                <a:cs typeface="Times New Roman" panose="02020603050405020304" pitchFamily="18" charset="0"/>
              </a:rPr>
              <a:t>e factors that</a:t>
            </a:r>
            <a:r>
              <a:rPr lang="en-US" b="1" dirty="0">
                <a:latin typeface="Calibri" panose="020F0502020204030204" pitchFamily="34" charset="0"/>
                <a:ea typeface="Times New Roman" panose="02020603050405020304" pitchFamily="18" charset="0"/>
                <a:cs typeface="Times New Roman" panose="02020603050405020304" pitchFamily="18" charset="0"/>
              </a:rPr>
              <a:t> can negatively impact, or act as a barrier to, mental health and well-being?</a:t>
            </a:r>
            <a:endParaRPr lang="x-none" b="1"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100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Allow participants some time to come up with their ideas about this question.</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F4F7DB96-B4E3-48F2-8E35-A4648E993116}" type="slidenum">
              <a:rPr lang="x-none" smtClean="0"/>
              <a:t>21</a:t>
            </a:fld>
            <a:endParaRPr lang="x-none"/>
          </a:p>
        </p:txBody>
      </p:sp>
    </p:spTree>
    <p:extLst>
      <p:ext uri="{BB962C8B-B14F-4D97-AF65-F5344CB8AC3E}">
        <p14:creationId xmlns:p14="http://schemas.microsoft.com/office/powerpoint/2010/main" val="2031796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spcAft>
                <a:spcPts val="1000"/>
              </a:spcAft>
            </a:pPr>
            <a:r>
              <a:rPr lang="en-US"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Mental health and well-being are influenced by many factors, both within our control and beyond it. It is very important to note that social factors are crucial to mental health and well-being.</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F4F7DB96-B4E3-48F2-8E35-A4648E993116}" type="slidenum">
              <a:rPr lang="x-none" smtClean="0"/>
              <a:t>22</a:t>
            </a:fld>
            <a:endParaRPr lang="x-none"/>
          </a:p>
        </p:txBody>
      </p:sp>
    </p:spTree>
    <p:extLst>
      <p:ext uri="{BB962C8B-B14F-4D97-AF65-F5344CB8AC3E}">
        <p14:creationId xmlns:p14="http://schemas.microsoft.com/office/powerpoint/2010/main" val="8651720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22488" y="187325"/>
            <a:ext cx="2613025" cy="1470025"/>
          </a:xfrm>
        </p:spPr>
      </p:sp>
      <p:sp>
        <p:nvSpPr>
          <p:cNvPr id="3" name="Notes Placeholder 2"/>
          <p:cNvSpPr>
            <a:spLocks noGrp="1"/>
          </p:cNvSpPr>
          <p:nvPr>
            <p:ph type="body" idx="1"/>
          </p:nvPr>
        </p:nvSpPr>
        <p:spPr>
          <a:xfrm>
            <a:off x="366311" y="1804805"/>
            <a:ext cx="6125378" cy="7151869"/>
          </a:xfrm>
        </p:spPr>
        <p:txBody>
          <a:bodyPr/>
          <a:lstStyle/>
          <a:p>
            <a:pPr>
              <a:spcAft>
                <a:spcPts val="100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Then show participants the following list of factors:</a:t>
            </a:r>
            <a:endParaRPr lang="en-US"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marL="342900" lvl="0" indent="-342900">
              <a:spcAft>
                <a:spcPts val="0"/>
              </a:spcAft>
              <a:buFont typeface="Arial" panose="020B0604020202020204" pitchFamily="34" charset="0"/>
              <a:buChar char="•"/>
              <a:tabLst>
                <a:tab pos="457200" algn="l"/>
              </a:tabLst>
            </a:pPr>
            <a:r>
              <a:rPr lang="en-GB" b="1" dirty="0">
                <a:solidFill>
                  <a:srgbClr val="000000"/>
                </a:solidFill>
                <a:latin typeface="Calibri" panose="020F0502020204030204" pitchFamily="34" charset="0"/>
                <a:ea typeface="SimSun" panose="02010600030101010101" pitchFamily="2" charset="-122"/>
                <a:cs typeface="Arial" panose="020B0604020202020204" pitchFamily="34" charset="0"/>
              </a:rPr>
              <a:t>Poverty:</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Not having enough income to provide for basic necessities is detrimental to mental health and well-being as it gives rise to a wide range of social and psychosocial problems (stress, anxiety, anger, substance abuse, etc.). </a:t>
            </a:r>
            <a:endParaRPr lang="en-GB" dirty="0">
              <a:latin typeface="Times New Roman" panose="02020603050405020304" pitchFamily="18" charset="0"/>
              <a:ea typeface="Times New Roman" panose="02020603050405020304" pitchFamily="18" charset="0"/>
              <a:cs typeface="Times New Roman" panose="02020603050405020304" pitchFamily="18" charset="0"/>
            </a:endParaRPr>
          </a:p>
          <a:p>
            <a:pPr marL="742950" lvl="1" indent="-285750">
              <a:spcAft>
                <a:spcPts val="0"/>
              </a:spcAft>
              <a:buFont typeface="Arial" panose="020B0604020202020204" pitchFamily="34" charset="0"/>
              <a:buChar char="•"/>
              <a:tabLst>
                <a:tab pos="914400" algn="l"/>
              </a:tabLst>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Poverty also prevents access to nutritious food, specialized support, proper accommodation, and services and treatment for illness and can have a serious impact on health.</a:t>
            </a:r>
            <a:endParaRPr lang="en-GB" dirty="0">
              <a:latin typeface="Times New Roman" panose="02020603050405020304" pitchFamily="18" charset="0"/>
              <a:ea typeface="Times New Roman" panose="02020603050405020304" pitchFamily="18" charset="0"/>
              <a:cs typeface="Times New Roman" panose="02020603050405020304" pitchFamily="18" charset="0"/>
            </a:endParaRPr>
          </a:p>
          <a:p>
            <a:pPr marL="914400">
              <a:spcAft>
                <a:spcPts val="0"/>
              </a:spcAft>
            </a:pPr>
            <a:r>
              <a:rPr lang="en-GB" dirty="0">
                <a:latin typeface="Times New Roman" panose="02020603050405020304" pitchFamily="18" charset="0"/>
                <a:ea typeface="Times New Roman" panose="02020603050405020304" pitchFamily="18" charset="0"/>
              </a:rPr>
              <a:t> </a:t>
            </a:r>
          </a:p>
          <a:p>
            <a:pPr marL="342900" lvl="0" indent="-342900">
              <a:spcAft>
                <a:spcPts val="1000"/>
              </a:spcAft>
              <a:buFont typeface="Arial" panose="020B0604020202020204" pitchFamily="34" charset="0"/>
              <a:buChar char="•"/>
              <a:tabLst>
                <a:tab pos="457200" algn="l"/>
              </a:tabLst>
            </a:pPr>
            <a:r>
              <a:rPr lang="en-GB" b="1" dirty="0">
                <a:solidFill>
                  <a:srgbClr val="000000"/>
                </a:solidFill>
                <a:latin typeface="Calibri" panose="020F0502020204030204" pitchFamily="34" charset="0"/>
                <a:ea typeface="SimSun" panose="02010600030101010101" pitchFamily="2" charset="-122"/>
                <a:cs typeface="Arial" panose="020B0604020202020204" pitchFamily="34" charset="0"/>
              </a:rPr>
              <a:t>Inequality:  </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Disparities and inequalities between different groups of people in society may affect some people’s mental health and well-being negatively when they feel they have fewer resources and opportunities and less security than others. </a:t>
            </a:r>
            <a:endParaRPr lang="en-GB" dirty="0">
              <a:latin typeface="Times New Roman" panose="02020603050405020304" pitchFamily="18" charset="0"/>
              <a:ea typeface="Times New Roman" panose="02020603050405020304" pitchFamily="18" charset="0"/>
              <a:cs typeface="Times New Roman" panose="02020603050405020304" pitchFamily="18" charset="0"/>
            </a:endParaRPr>
          </a:p>
          <a:p>
            <a:pPr marL="800100" lvl="1" indent="-342900">
              <a:buFont typeface="Arial" panose="020B0604020202020204" pitchFamily="34" charset="0"/>
              <a:buChar char="•"/>
              <a:tabLst>
                <a:tab pos="685800" algn="l"/>
              </a:tabLst>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If a person or group experiences disadvantage or barriers to participation compared with another person or group (e.g. if they receive unequal wages for equal work or poorer quality of health care) this can detrimentally affect their mental health and well-being. </a:t>
            </a:r>
            <a:endParaRPr lang="en-GB" dirty="0">
              <a:latin typeface="Times New Roman" panose="02020603050405020304" pitchFamily="18" charset="0"/>
              <a:ea typeface="Times New Roman" panose="02020603050405020304" pitchFamily="18" charset="0"/>
              <a:cs typeface="Times New Roman" panose="02020603050405020304" pitchFamily="18" charset="0"/>
            </a:endParaRPr>
          </a:p>
          <a:p>
            <a:pPr marL="457200">
              <a:spcAft>
                <a:spcPts val="1000"/>
              </a:spcAft>
            </a:pPr>
            <a:r>
              <a:rPr lang="en-GB" b="1"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en-GB" dirty="0">
              <a:latin typeface="Times New Roman" panose="02020603050405020304" pitchFamily="18" charset="0"/>
              <a:ea typeface="Times New Roman" panose="02020603050405020304" pitchFamily="18" charset="0"/>
            </a:endParaRPr>
          </a:p>
          <a:p>
            <a:pPr marL="342900" lvl="0" indent="-342900">
              <a:spcAft>
                <a:spcPts val="1000"/>
              </a:spcAft>
              <a:buFont typeface="Arial" panose="020B0604020202020204" pitchFamily="34" charset="0"/>
              <a:buChar char="•"/>
              <a:tabLst>
                <a:tab pos="457200" algn="l"/>
              </a:tabLst>
            </a:pPr>
            <a:r>
              <a:rPr lang="en-GB" b="1" dirty="0">
                <a:solidFill>
                  <a:srgbClr val="000000"/>
                </a:solidFill>
                <a:latin typeface="Calibri" panose="020F0502020204030204" pitchFamily="34" charset="0"/>
                <a:ea typeface="SimSun" panose="02010600030101010101" pitchFamily="2" charset="-122"/>
                <a:cs typeface="Arial" panose="020B0604020202020204" pitchFamily="34" charset="0"/>
              </a:rPr>
              <a:t>Social isolation and loneliness: </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People living in communities that are not inclusive experience a sense of marginalization and exclusion that negatively affects mental health and well-being.</a:t>
            </a:r>
            <a:r>
              <a:rPr lang="en-GB" b="1"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en-GB" dirty="0">
              <a:latin typeface="Times New Roman" panose="02020603050405020304" pitchFamily="18" charset="0"/>
              <a:ea typeface="Times New Roman" panose="02020603050405020304" pitchFamily="18" charset="0"/>
              <a:cs typeface="Times New Roman" panose="02020603050405020304" pitchFamily="18" charset="0"/>
            </a:endParaRPr>
          </a:p>
          <a:p>
            <a:pPr marL="800100" lvl="1" indent="-342900">
              <a:buFont typeface="Arial" panose="020B0604020202020204" pitchFamily="34" charset="0"/>
              <a:buChar char="•"/>
              <a:tabLst>
                <a:tab pos="685800" algn="l"/>
              </a:tabLst>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In addition, if persons do not have access to a supportive network of family and friends, their mental health and well-being is also likely to be negatively affected. Isolation has been found to be an important risk factor for mortality (5).</a:t>
            </a:r>
            <a:endParaRPr lang="en-GB" dirty="0">
              <a:latin typeface="Times New Roman" panose="02020603050405020304" pitchFamily="18" charset="0"/>
              <a:ea typeface="Times New Roman" panose="02020603050405020304" pitchFamily="18" charset="0"/>
              <a:cs typeface="Times New Roman" panose="02020603050405020304" pitchFamily="18" charset="0"/>
            </a:endParaRPr>
          </a:p>
          <a:p>
            <a:pPr marL="685800">
              <a:spcAft>
                <a:spcPts val="0"/>
              </a:spcAft>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en-GB" dirty="0">
              <a:latin typeface="Times New Roman" panose="02020603050405020304" pitchFamily="18" charset="0"/>
              <a:ea typeface="Times New Roman" panose="02020603050405020304" pitchFamily="18" charset="0"/>
            </a:endParaRPr>
          </a:p>
          <a:p>
            <a:pPr marL="342900" lvl="0" indent="-342900">
              <a:spcAft>
                <a:spcPts val="1000"/>
              </a:spcAft>
              <a:buFont typeface="Arial" panose="020B0604020202020204" pitchFamily="34" charset="0"/>
              <a:buChar char="•"/>
              <a:tabLst>
                <a:tab pos="457200" algn="l"/>
              </a:tabLst>
            </a:pPr>
            <a:r>
              <a:rPr lang="en-GB" b="1" dirty="0">
                <a:solidFill>
                  <a:srgbClr val="000000"/>
                </a:solidFill>
                <a:latin typeface="Calibri" panose="020F0502020204030204" pitchFamily="34" charset="0"/>
                <a:ea typeface="SimSun" panose="02010600030101010101" pitchFamily="2" charset="-122"/>
                <a:cs typeface="Arial" panose="020B0604020202020204" pitchFamily="34" charset="0"/>
              </a:rPr>
              <a:t>Low levels of education: </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A low educational level reduces opportunities for full and active participation in society, for accessing services and supports, and for employment.</a:t>
            </a:r>
            <a:endParaRPr lang="en-GB" dirty="0">
              <a:solidFill>
                <a:schemeClr val="tx1"/>
              </a:solidFill>
              <a:latin typeface="Times New Roman" panose="02020603050405020304" pitchFamily="18" charset="0"/>
              <a:ea typeface="SimSun" panose="02010600030101010101" pitchFamily="2" charset="-122"/>
              <a:cs typeface="Times New Roman" panose="02020603050405020304" pitchFamily="18" charset="0"/>
            </a:endParaRPr>
          </a:p>
          <a:p>
            <a:pPr marL="342900" lvl="0" indent="-342900">
              <a:spcAft>
                <a:spcPts val="1000"/>
              </a:spcAft>
              <a:buFont typeface="Arial" panose="020B0604020202020204" pitchFamily="34" charset="0"/>
              <a:buChar char="•"/>
              <a:tabLst>
                <a:tab pos="457200" algn="l"/>
              </a:tabLst>
            </a:pPr>
            <a:r>
              <a:rPr lang="en-GB" b="1" dirty="0">
                <a:solidFill>
                  <a:srgbClr val="000000"/>
                </a:solidFill>
                <a:latin typeface="Calibri" panose="020F0502020204030204" pitchFamily="34" charset="0"/>
                <a:ea typeface="SimSun" panose="02010600030101010101" pitchFamily="2" charset="-122"/>
                <a:cs typeface="Arial" panose="020B0604020202020204" pitchFamily="34" charset="0"/>
              </a:rPr>
              <a:t>Rapid social change: </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Rapid social changes (e.g. related to economics, politics, religion, family, education, science, technology etc.) can influence societal values, beliefs and behaviours, and can affect our well-being and the way we live. </a:t>
            </a:r>
            <a:endParaRPr lang="en-GB" dirty="0">
              <a:latin typeface="Times New Roman" panose="02020603050405020304" pitchFamily="18" charset="0"/>
              <a:ea typeface="Times New Roman" panose="02020603050405020304" pitchFamily="18" charset="0"/>
              <a:cs typeface="Times New Roman" panose="02020603050405020304" pitchFamily="18" charset="0"/>
            </a:endParaRPr>
          </a:p>
          <a:p>
            <a:pPr marL="800100" lvl="1" indent="-342900">
              <a:buFont typeface="Arial" panose="020B0604020202020204" pitchFamily="34" charset="0"/>
              <a:buChar char="•"/>
              <a:tabLst>
                <a:tab pos="685800" algn="l"/>
              </a:tabLst>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In addition, certain events in one’s life (e.g. loss of family member, loss of job and income, starting a new job, becoming a parent) can produce strong feelings and emotions which can put a strain on a person’s mental health and well-being. </a:t>
            </a:r>
            <a:endParaRPr lang="en-GB" dirty="0">
              <a:latin typeface="Times New Roman" panose="02020603050405020304" pitchFamily="18" charset="0"/>
              <a:ea typeface="Times New Roman" panose="02020603050405020304" pitchFamily="18" charset="0"/>
              <a:cs typeface="Times New Roman" panose="02020603050405020304" pitchFamily="18" charset="0"/>
            </a:endParaRPr>
          </a:p>
          <a:p>
            <a:r>
              <a:rPr lang="en-GB" dirty="0">
                <a:latin typeface="Times New Roman" panose="02020603050405020304" pitchFamily="18" charset="0"/>
                <a:ea typeface="Times New Roman" panose="02020603050405020304" pitchFamily="18" charset="0"/>
              </a:rPr>
              <a:t> </a:t>
            </a:r>
          </a:p>
          <a:p>
            <a:endParaRPr lang="x-none" dirty="0"/>
          </a:p>
        </p:txBody>
      </p:sp>
      <p:sp>
        <p:nvSpPr>
          <p:cNvPr id="4" name="Slide Number Placeholder 3"/>
          <p:cNvSpPr>
            <a:spLocks noGrp="1"/>
          </p:cNvSpPr>
          <p:nvPr>
            <p:ph type="sldNum" sz="quarter" idx="5"/>
          </p:nvPr>
        </p:nvSpPr>
        <p:spPr/>
        <p:txBody>
          <a:bodyPr/>
          <a:lstStyle/>
          <a:p>
            <a:fld id="{F4F7DB96-B4E3-48F2-8E35-A4648E993116}" type="slidenum">
              <a:rPr lang="x-none" smtClean="0"/>
              <a:t>23</a:t>
            </a:fld>
            <a:endParaRPr lang="x-none"/>
          </a:p>
        </p:txBody>
      </p:sp>
    </p:spTree>
    <p:extLst>
      <p:ext uri="{BB962C8B-B14F-4D97-AF65-F5344CB8AC3E}">
        <p14:creationId xmlns:p14="http://schemas.microsoft.com/office/powerpoint/2010/main" val="8359583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08200" y="217488"/>
            <a:ext cx="2641600" cy="1485900"/>
          </a:xfrm>
        </p:spPr>
      </p:sp>
      <p:sp>
        <p:nvSpPr>
          <p:cNvPr id="3" name="Notes Placeholder 2"/>
          <p:cNvSpPr>
            <a:spLocks noGrp="1"/>
          </p:cNvSpPr>
          <p:nvPr>
            <p:ph type="body" idx="1"/>
          </p:nvPr>
        </p:nvSpPr>
        <p:spPr>
          <a:xfrm>
            <a:off x="350405" y="1703388"/>
            <a:ext cx="6157190" cy="7223124"/>
          </a:xfrm>
        </p:spPr>
        <p:txBody>
          <a:bodyPr/>
          <a:lstStyle/>
          <a:p>
            <a:pPr marL="171450" marR="0" lvl="1" indent="-171450">
              <a:lnSpc>
                <a:spcPct val="115000"/>
              </a:lnSpc>
              <a:spcBef>
                <a:spcPts val="0"/>
              </a:spcBef>
              <a:spcAft>
                <a:spcPts val="1000"/>
              </a:spcAft>
              <a:buFont typeface="Arial" panose="020B0604020202020204" pitchFamily="34" charset="0"/>
              <a:buChar char="•"/>
            </a:pPr>
            <a:r>
              <a:rPr lang="en-GB" b="1" dirty="0">
                <a:latin typeface="Calibri" panose="020F0502020204030204" pitchFamily="34" charset="0"/>
                <a:ea typeface="SimSun" panose="02010600030101010101" pitchFamily="2" charset="-122"/>
                <a:cs typeface="Arial" panose="020B0604020202020204" pitchFamily="34" charset="0"/>
              </a:rPr>
              <a:t>Emergencies</a:t>
            </a:r>
            <a:r>
              <a:rPr lang="en-GB" dirty="0">
                <a:latin typeface="Calibri" panose="020F0502020204030204" pitchFamily="34" charset="0"/>
                <a:ea typeface="SimSun" panose="02010600030101010101" pitchFamily="2" charset="-122"/>
                <a:cs typeface="Arial" panose="020B0604020202020204" pitchFamily="34" charset="0"/>
              </a:rPr>
              <a:t>: During and after emergencies people often face difficult situations (family separation, overcrowding, lack of safety, lack of food and other resources, lack of privacy, detention in refugee camps and other settings) which negatively impact on mental health and well-being and can have long-lasting effects.</a:t>
            </a:r>
          </a:p>
          <a:p>
            <a:pPr marL="171450" marR="0" lvl="1" indent="-171450">
              <a:lnSpc>
                <a:spcPct val="115000"/>
              </a:lnSpc>
              <a:spcBef>
                <a:spcPts val="0"/>
              </a:spcBef>
              <a:spcAft>
                <a:spcPts val="1000"/>
              </a:spcAft>
              <a:buFont typeface="Arial" panose="020B0604020202020204" pitchFamily="34" charset="0"/>
              <a:buChar char="•"/>
            </a:pPr>
            <a:r>
              <a:rPr lang="en-GB" b="1" dirty="0">
                <a:latin typeface="Calibri" panose="020F0502020204030204" pitchFamily="34" charset="0"/>
                <a:ea typeface="SimSun" panose="02010600030101010101" pitchFamily="2" charset="-122"/>
                <a:cs typeface="Arial" panose="020B0604020202020204" pitchFamily="34" charset="0"/>
              </a:rPr>
              <a:t>Stressful work conditions</a:t>
            </a:r>
            <a:r>
              <a:rPr lang="en-GB" dirty="0">
                <a:latin typeface="Calibri" panose="020F0502020204030204" pitchFamily="34" charset="0"/>
                <a:ea typeface="SimSun" panose="02010600030101010101" pitchFamily="2" charset="-122"/>
                <a:cs typeface="Arial" panose="020B0604020202020204" pitchFamily="34" charset="0"/>
              </a:rPr>
              <a:t>: Excessive demands, lack of support and encouragement, safety concerns and health hazards in the work environment can make a person feel vulnerable, undervalued and unable to cope.</a:t>
            </a:r>
          </a:p>
          <a:p>
            <a:pPr marL="171450" marR="0" lvl="1" indent="-171450">
              <a:lnSpc>
                <a:spcPct val="115000"/>
              </a:lnSpc>
              <a:spcBef>
                <a:spcPts val="0"/>
              </a:spcBef>
              <a:spcAft>
                <a:spcPts val="1000"/>
              </a:spcAft>
              <a:buFont typeface="Arial" panose="020B0604020202020204" pitchFamily="34" charset="0"/>
              <a:buChar char="•"/>
            </a:pPr>
            <a:r>
              <a:rPr lang="en-GB" b="1" dirty="0">
                <a:latin typeface="Calibri" panose="020F0502020204030204" pitchFamily="34" charset="0"/>
                <a:ea typeface="SimSun" panose="02010600030101010101" pitchFamily="2" charset="-122"/>
                <a:cs typeface="Arial" panose="020B0604020202020204" pitchFamily="34" charset="0"/>
              </a:rPr>
              <a:t>Discrimination and other human rights violations</a:t>
            </a:r>
            <a:r>
              <a:rPr lang="en-GB" dirty="0">
                <a:latin typeface="Calibri" panose="020F0502020204030204" pitchFamily="34" charset="0"/>
                <a:ea typeface="SimSun" panose="02010600030101010101" pitchFamily="2" charset="-122"/>
                <a:cs typeface="Arial" panose="020B0604020202020204" pitchFamily="34" charset="0"/>
              </a:rPr>
              <a:t>: Being discriminated against on the basis of social factors – including gender, age, disability, migrant status and other factors – and denied one’s rights has a negative impact on a person’s feelings of self-worth, confidence, control over their life and hope for the future. </a:t>
            </a:r>
          </a:p>
          <a:p>
            <a:pPr marL="171450" marR="0" lvl="1" indent="-171450">
              <a:lnSpc>
                <a:spcPct val="115000"/>
              </a:lnSpc>
              <a:spcBef>
                <a:spcPts val="0"/>
              </a:spcBef>
              <a:spcAft>
                <a:spcPts val="1000"/>
              </a:spcAft>
              <a:buFont typeface="Arial" panose="020B0604020202020204" pitchFamily="34" charset="0"/>
              <a:buChar char="•"/>
            </a:pPr>
            <a:r>
              <a:rPr lang="en-GB" b="1" dirty="0">
                <a:latin typeface="Calibri" panose="020F0502020204030204" pitchFamily="34" charset="0"/>
                <a:ea typeface="SimSun" panose="02010600030101010101" pitchFamily="2" charset="-122"/>
                <a:cs typeface="Arial" panose="020B0604020202020204" pitchFamily="34" charset="0"/>
              </a:rPr>
              <a:t>Violence and abuse</a:t>
            </a:r>
            <a:r>
              <a:rPr lang="en-GB" dirty="0">
                <a:latin typeface="Calibri" panose="020F0502020204030204" pitchFamily="34" charset="0"/>
                <a:ea typeface="SimSun" panose="02010600030101010101" pitchFamily="2" charset="-122"/>
                <a:cs typeface="Arial" panose="020B0604020202020204" pitchFamily="34" charset="0"/>
              </a:rPr>
              <a:t>: In addition to the serious impact on physical health, there are many important negative psychological impacts of violence and abuse – including trauma, fear, loneliness, anger, depression, anxiety, suicidal thoughts, withdrawal and loss of trust in the community. </a:t>
            </a:r>
          </a:p>
          <a:p>
            <a:pPr marL="628650" lvl="2" indent="-171450">
              <a:lnSpc>
                <a:spcPct val="115000"/>
              </a:lnSpc>
              <a:spcAft>
                <a:spcPts val="10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Gender-based violence is also highly prevalent, with many women, girls, transgender and other persons being subject to physical, sexual and emotional abuse which have serious impacts on mental health and well-being.</a:t>
            </a:r>
          </a:p>
          <a:p>
            <a:pPr marL="171450" marR="0" lvl="1" indent="-171450">
              <a:lnSpc>
                <a:spcPct val="115000"/>
              </a:lnSpc>
              <a:spcBef>
                <a:spcPts val="0"/>
              </a:spcBef>
              <a:spcAft>
                <a:spcPts val="1000"/>
              </a:spcAft>
              <a:buFont typeface="Arial" panose="020B0604020202020204" pitchFamily="34" charset="0"/>
              <a:buChar char="•"/>
            </a:pPr>
            <a:r>
              <a:rPr lang="en-GB" b="1" dirty="0">
                <a:latin typeface="Calibri" panose="020F0502020204030204" pitchFamily="34" charset="0"/>
                <a:ea typeface="SimSun" panose="02010600030101010101" pitchFamily="2" charset="-122"/>
                <a:cs typeface="Arial" panose="020B0604020202020204" pitchFamily="34" charset="0"/>
              </a:rPr>
              <a:t>Physical health conditions: </a:t>
            </a:r>
            <a:r>
              <a:rPr lang="en-GB" dirty="0">
                <a:latin typeface="Calibri" panose="020F0502020204030204" pitchFamily="34" charset="0"/>
                <a:ea typeface="SimSun" panose="02010600030101010101" pitchFamily="2" charset="-122"/>
                <a:cs typeface="Arial" panose="020B0604020202020204" pitchFamily="34" charset="0"/>
              </a:rPr>
              <a:t>Physical health conditions and illnesses can present everyday barriers and challenges. </a:t>
            </a:r>
          </a:p>
          <a:p>
            <a:pPr marL="628650" lvl="2" indent="-171450">
              <a:lnSpc>
                <a:spcPct val="115000"/>
              </a:lnSpc>
              <a:spcAft>
                <a:spcPts val="10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If a person (or someone close to the person) has a chronic physical illness, they may have more barriers to overcome and adjustments to make to live a fulfilling life. </a:t>
            </a:r>
          </a:p>
          <a:p>
            <a:pPr marL="171450" marR="0" lvl="1" indent="-171450">
              <a:lnSpc>
                <a:spcPct val="115000"/>
              </a:lnSpc>
              <a:spcBef>
                <a:spcPts val="0"/>
              </a:spcBef>
              <a:spcAft>
                <a:spcPts val="1000"/>
              </a:spcAft>
              <a:buFont typeface="Arial" panose="020B0604020202020204" pitchFamily="34" charset="0"/>
              <a:buChar char="•"/>
            </a:pPr>
            <a:r>
              <a:rPr lang="en-GB" b="1" dirty="0">
                <a:latin typeface="Calibri" panose="020F0502020204030204" pitchFamily="34" charset="0"/>
                <a:ea typeface="SimSun" panose="02010600030101010101" pitchFamily="2" charset="-122"/>
                <a:cs typeface="Arial" panose="020B0604020202020204" pitchFamily="34" charset="0"/>
              </a:rPr>
              <a:t>Inexistent or inadequate services or support: </a:t>
            </a:r>
          </a:p>
          <a:p>
            <a:pPr marL="171450" marR="0" lvl="1" indent="-171450">
              <a:lnSpc>
                <a:spcPct val="115000"/>
              </a:lnSpc>
              <a:spcBef>
                <a:spcPts val="0"/>
              </a:spcBef>
              <a:spcAft>
                <a:spcPts val="10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Without</a:t>
            </a:r>
            <a:r>
              <a:rPr lang="en-GB" b="1" dirty="0">
                <a:latin typeface="Calibri" panose="020F0502020204030204" pitchFamily="34" charset="0"/>
                <a:ea typeface="SimSun" panose="02010600030101010101" pitchFamily="2" charset="-122"/>
                <a:cs typeface="Arial" panose="020B0604020202020204" pitchFamily="34" charset="0"/>
              </a:rPr>
              <a:t> </a:t>
            </a:r>
            <a:r>
              <a:rPr lang="en-GB" dirty="0">
                <a:latin typeface="Calibri" panose="020F0502020204030204" pitchFamily="34" charset="0"/>
                <a:ea typeface="SimSun" panose="02010600030101010101" pitchFamily="2" charset="-122"/>
                <a:cs typeface="Arial" panose="020B0604020202020204" pitchFamily="34" charset="0"/>
              </a:rPr>
              <a:t>access to adequate health or social services and support people may be unable to address these factors. </a:t>
            </a:r>
          </a:p>
          <a:p>
            <a:pPr marL="171450" marR="0" lvl="1" indent="-171450">
              <a:lnSpc>
                <a:spcPct val="115000"/>
              </a:lnSpc>
              <a:spcBef>
                <a:spcPts val="0"/>
              </a:spcBef>
              <a:spcAft>
                <a:spcPts val="10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Inadequate services may worsen these problems and cause further human rights violations which in turn has a negative impact on mental health and well-being.</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marR="0" lvl="1" indent="-171450">
              <a:lnSpc>
                <a:spcPct val="115000"/>
              </a:lnSpc>
              <a:spcBef>
                <a:spcPts val="0"/>
              </a:spcBef>
              <a:spcAft>
                <a:spcPts val="1000"/>
              </a:spcAft>
              <a:buFont typeface="Arial" panose="020B0604020202020204" pitchFamily="34" charset="0"/>
              <a:buChar char="•"/>
            </a:pPr>
            <a:endParaRPr lang="x-none" dirty="0">
              <a:latin typeface="Calibri" panose="020F0502020204030204" pitchFamily="34" charset="0"/>
              <a:ea typeface="SimSun" panose="02010600030101010101" pitchFamily="2" charset="-122"/>
              <a:cs typeface="Arial" panose="020B0604020202020204" pitchFamily="34" charset="0"/>
            </a:endParaRPr>
          </a:p>
          <a:p>
            <a:pPr marL="171450" marR="0" lvl="1" indent="-171450">
              <a:lnSpc>
                <a:spcPct val="115000"/>
              </a:lnSpc>
              <a:spcBef>
                <a:spcPts val="0"/>
              </a:spcBef>
              <a:spcAft>
                <a:spcPts val="1000"/>
              </a:spcAft>
              <a:buFont typeface="Arial" panose="020B0604020202020204" pitchFamily="34" charset="0"/>
              <a:buChar char="•"/>
            </a:pPr>
            <a:endParaRPr lang="x-none" dirty="0">
              <a:latin typeface="Calibri" panose="020F0502020204030204" pitchFamily="34" charset="0"/>
              <a:ea typeface="SimSun" panose="02010600030101010101" pitchFamily="2" charset="-122"/>
              <a:cs typeface="Arial" panose="020B0604020202020204" pitchFamily="34" charset="0"/>
            </a:endParaRPr>
          </a:p>
          <a:p>
            <a:pPr marL="171450" marR="0" lvl="1" indent="-171450">
              <a:lnSpc>
                <a:spcPct val="115000"/>
              </a:lnSpc>
              <a:spcBef>
                <a:spcPts val="0"/>
              </a:spcBef>
              <a:spcAft>
                <a:spcPts val="1000"/>
              </a:spcAft>
              <a:buFont typeface="Arial" panose="020B0604020202020204" pitchFamily="34" charset="0"/>
              <a:buChar char="•"/>
            </a:pPr>
            <a:endParaRPr lang="x-none" dirty="0">
              <a:latin typeface="Calibri" panose="020F0502020204030204" pitchFamily="34" charset="0"/>
              <a:ea typeface="SimSun" panose="02010600030101010101" pitchFamily="2" charset="-122"/>
              <a:cs typeface="Arial" panose="020B0604020202020204" pitchFamily="34" charset="0"/>
            </a:endParaRPr>
          </a:p>
          <a:p>
            <a:pPr marL="171450" marR="0" lvl="1" indent="-171450">
              <a:lnSpc>
                <a:spcPct val="115000"/>
              </a:lnSpc>
              <a:spcBef>
                <a:spcPts val="0"/>
              </a:spcBef>
              <a:spcAft>
                <a:spcPts val="1000"/>
              </a:spcAft>
              <a:buFont typeface="Arial" panose="020B0604020202020204" pitchFamily="34" charset="0"/>
              <a:buChar char="•"/>
            </a:pPr>
            <a:endParaRPr lang="x-none" dirty="0">
              <a:latin typeface="Calibri" panose="020F0502020204030204" pitchFamily="34" charset="0"/>
              <a:ea typeface="SimSun" panose="02010600030101010101" pitchFamily="2" charset="-122"/>
              <a:cs typeface="Arial" panose="020B0604020202020204" pitchFamily="34" charset="0"/>
            </a:endParaRPr>
          </a:p>
          <a:p>
            <a:pPr marL="171450" marR="0" lvl="1" indent="-171450">
              <a:lnSpc>
                <a:spcPct val="115000"/>
              </a:lnSpc>
              <a:spcBef>
                <a:spcPts val="0"/>
              </a:spcBef>
              <a:spcAft>
                <a:spcPts val="1000"/>
              </a:spcAft>
              <a:buFont typeface="Arial" panose="020B0604020202020204" pitchFamily="34" charset="0"/>
              <a:buChar char="•"/>
            </a:pP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F4F7DB96-B4E3-48F2-8E35-A4648E993116}" type="slidenum">
              <a:rPr lang="x-none" smtClean="0"/>
              <a:t>24</a:t>
            </a:fld>
            <a:endParaRPr lang="x-none"/>
          </a:p>
        </p:txBody>
      </p:sp>
    </p:spTree>
    <p:extLst>
      <p:ext uri="{BB962C8B-B14F-4D97-AF65-F5344CB8AC3E}">
        <p14:creationId xmlns:p14="http://schemas.microsoft.com/office/powerpoint/2010/main" val="13325380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just">
              <a:lnSpc>
                <a:spcPct val="115000"/>
              </a:lnSpc>
              <a:spcAft>
                <a:spcPts val="1000"/>
              </a:spcAft>
              <a:buFont typeface="Arial" panose="020B0604020202020204" pitchFamily="34" charset="0"/>
              <a:buChar char="•"/>
            </a:pPr>
            <a:r>
              <a:rPr lang="en-US" dirty="0">
                <a:latin typeface="Calibri" panose="020F0502020204030204" pitchFamily="34" charset="0"/>
                <a:ea typeface="SimSun" panose="02010600030101010101" pitchFamily="2" charset="-122"/>
                <a:cs typeface="Arial" panose="020B0604020202020204" pitchFamily="34" charset="0"/>
              </a:rPr>
              <a:t>These factors can interact to affect mental health and well-being differently in different groups of people. </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indent="-171450" algn="just">
              <a:lnSpc>
                <a:spcPct val="115000"/>
              </a:lnSpc>
              <a:spcAft>
                <a:spcPts val="10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We should also remember, in relation to people with psychosocial, intellectual or cognitive disabilities, that it is often the stigma, negative attitudes, discrimination and other human rights violations that they face which have the most negative impact on their lives. </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indent="-171450" algn="just">
              <a:lnSpc>
                <a:spcPct val="115000"/>
              </a:lnSpc>
              <a:spcAft>
                <a:spcPts val="10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Human rights instruments aim to protect people from the factors described above. Many instruments specifically protect the right to health. </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F4F7DB96-B4E3-48F2-8E35-A4648E993116}" type="slidenum">
              <a:rPr lang="x-none" smtClean="0"/>
              <a:t>25</a:t>
            </a:fld>
            <a:endParaRPr lang="x-none"/>
          </a:p>
        </p:txBody>
      </p:sp>
    </p:spTree>
    <p:extLst>
      <p:ext uri="{BB962C8B-B14F-4D97-AF65-F5344CB8AC3E}">
        <p14:creationId xmlns:p14="http://schemas.microsoft.com/office/powerpoint/2010/main" val="36240633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1263" y="58738"/>
            <a:ext cx="4397375" cy="2473325"/>
          </a:xfrm>
        </p:spPr>
      </p:sp>
      <p:sp>
        <p:nvSpPr>
          <p:cNvPr id="3" name="Notes Placeholder 2"/>
          <p:cNvSpPr>
            <a:spLocks noGrp="1"/>
          </p:cNvSpPr>
          <p:nvPr>
            <p:ph type="body" idx="1"/>
          </p:nvPr>
        </p:nvSpPr>
        <p:spPr>
          <a:xfrm>
            <a:off x="584410" y="2532063"/>
            <a:ext cx="5689180" cy="6280830"/>
          </a:xfrm>
        </p:spPr>
        <p:txBody>
          <a:bodyPr/>
          <a:lstStyle/>
          <a:p>
            <a:pPr algn="just">
              <a:lnSpc>
                <a:spcPct val="115000"/>
              </a:lnSpc>
              <a:spcAft>
                <a:spcPts val="600"/>
              </a:spcAft>
            </a:pPr>
            <a:r>
              <a:rPr lang="en-GB" sz="1150" b="1" dirty="0">
                <a:latin typeface="Calibri" panose="020F0502020204030204" pitchFamily="34" charset="0"/>
                <a:ea typeface="SimSun" panose="02010600030101010101" pitchFamily="2" charset="-122"/>
                <a:cs typeface="Arial" panose="020B0604020202020204" pitchFamily="34" charset="0"/>
              </a:rPr>
              <a:t>The right to health as a human right</a:t>
            </a:r>
            <a:endParaRPr lang="x-none" sz="1150" dirty="0">
              <a:latin typeface="Calibri" panose="020F0502020204030204" pitchFamily="34" charset="0"/>
              <a:ea typeface="SimSun" panose="02010600030101010101" pitchFamily="2" charset="-122"/>
              <a:cs typeface="Arial" panose="020B0604020202020204" pitchFamily="34" charset="0"/>
            </a:endParaRPr>
          </a:p>
          <a:p>
            <a:pPr marL="171450" indent="-171450" algn="just">
              <a:lnSpc>
                <a:spcPct val="115000"/>
              </a:lnSpc>
              <a:spcAft>
                <a:spcPts val="600"/>
              </a:spcAft>
              <a:buFont typeface="Arial" panose="020B0604020202020204" pitchFamily="34" charset="0"/>
              <a:buChar char="•"/>
            </a:pPr>
            <a:r>
              <a:rPr lang="en-GB" sz="1150" dirty="0">
                <a:latin typeface="Calibri" panose="020F0502020204030204" pitchFamily="34" charset="0"/>
                <a:ea typeface="SimSun" panose="02010600030101010101" pitchFamily="2" charset="-122"/>
                <a:cs typeface="Arial" panose="020B0604020202020204" pitchFamily="34" charset="0"/>
              </a:rPr>
              <a:t>The right to health has been enshrined in international and regional human rights instruments and treaties as well as national constitutions all over the world.</a:t>
            </a:r>
            <a:endParaRPr lang="x-none" sz="1150" dirty="0">
              <a:latin typeface="Calibri" panose="020F0502020204030204" pitchFamily="34" charset="0"/>
              <a:ea typeface="SimSun" panose="02010600030101010101" pitchFamily="2" charset="-122"/>
              <a:cs typeface="Arial" panose="020B0604020202020204" pitchFamily="34" charset="0"/>
            </a:endParaRPr>
          </a:p>
          <a:p>
            <a:pPr marL="171450" indent="-171450" algn="just">
              <a:lnSpc>
                <a:spcPct val="115000"/>
              </a:lnSpc>
              <a:spcAft>
                <a:spcPts val="600"/>
              </a:spcAft>
              <a:buFont typeface="Arial" panose="020B0604020202020204" pitchFamily="34" charset="0"/>
              <a:buChar char="•"/>
            </a:pPr>
            <a:r>
              <a:rPr lang="en-GB" sz="1150" dirty="0">
                <a:latin typeface="Calibri" panose="020F0502020204030204" pitchFamily="34" charset="0"/>
                <a:ea typeface="SimSun" panose="02010600030101010101" pitchFamily="2" charset="-122"/>
                <a:cs typeface="Arial" panose="020B0604020202020204" pitchFamily="34" charset="0"/>
              </a:rPr>
              <a:t>The right to health, including its essential elements, was first articulated in WHO’s Constitution in 1946. </a:t>
            </a:r>
          </a:p>
          <a:p>
            <a:pPr marL="628650" lvl="1" indent="-171450" algn="just">
              <a:lnSpc>
                <a:spcPct val="115000"/>
              </a:lnSpc>
              <a:spcAft>
                <a:spcPts val="600"/>
              </a:spcAft>
              <a:buFont typeface="Arial" panose="020B0604020202020204" pitchFamily="34" charset="0"/>
              <a:buChar char="•"/>
            </a:pPr>
            <a:r>
              <a:rPr lang="en-GB" sz="1150" dirty="0">
                <a:latin typeface="Calibri" panose="020F0502020204030204" pitchFamily="34" charset="0"/>
                <a:ea typeface="SimSun" panose="02010600030101010101" pitchFamily="2" charset="-122"/>
                <a:cs typeface="Arial" panose="020B0604020202020204" pitchFamily="34" charset="0"/>
              </a:rPr>
              <a:t>The WHO Constitution states that “</a:t>
            </a:r>
            <a:r>
              <a:rPr lang="en-GB" sz="1150" i="1" dirty="0">
                <a:latin typeface="Calibri" panose="020F0502020204030204" pitchFamily="34" charset="0"/>
                <a:ea typeface="SimSun" panose="02010600030101010101" pitchFamily="2" charset="-122"/>
                <a:cs typeface="Arial" panose="020B0604020202020204" pitchFamily="34" charset="0"/>
              </a:rPr>
              <a:t>Health is a state of complete physical, mental and social well-being and not merely the absence of disease or infirmity</a:t>
            </a:r>
            <a:r>
              <a:rPr lang="en-GB" sz="1150" dirty="0">
                <a:latin typeface="Calibri" panose="020F0502020204030204" pitchFamily="34" charset="0"/>
                <a:ea typeface="SimSun" panose="02010600030101010101" pitchFamily="2" charset="-122"/>
                <a:cs typeface="Arial" panose="020B0604020202020204" pitchFamily="34" charset="0"/>
              </a:rPr>
              <a:t>” and that “</a:t>
            </a:r>
            <a:r>
              <a:rPr lang="en-GB" sz="1150" i="1" dirty="0">
                <a:latin typeface="Calibri" panose="020F0502020204030204" pitchFamily="34" charset="0"/>
                <a:ea typeface="SimSun" panose="02010600030101010101" pitchFamily="2" charset="-122"/>
                <a:cs typeface="Arial" panose="020B0604020202020204" pitchFamily="34" charset="0"/>
              </a:rPr>
              <a:t>The enjoyment of the highest attainable standard of health is one of the fundamental rights of every human being without distinction of race, religion, political belief, economic or social condition.</a:t>
            </a:r>
            <a:r>
              <a:rPr lang="en-GB" sz="1150" dirty="0">
                <a:latin typeface="Calibri" panose="020F0502020204030204" pitchFamily="34" charset="0"/>
                <a:ea typeface="SimSun" panose="02010600030101010101" pitchFamily="2" charset="-122"/>
                <a:cs typeface="Arial" panose="020B0604020202020204" pitchFamily="34" charset="0"/>
              </a:rPr>
              <a:t>” </a:t>
            </a:r>
            <a:r>
              <a:rPr lang="en-GB" sz="1150" i="1" dirty="0">
                <a:latin typeface="Calibri" panose="020F0502020204030204" pitchFamily="34" charset="0"/>
                <a:ea typeface="SimSun" panose="02010600030101010101" pitchFamily="2" charset="-122"/>
                <a:cs typeface="Arial" panose="020B0604020202020204" pitchFamily="34" charset="0"/>
              </a:rPr>
              <a:t>(</a:t>
            </a:r>
            <a:r>
              <a:rPr lang="en-GB" sz="1150" i="1" dirty="0">
                <a:latin typeface="Calibri" panose="020F0502020204030204" pitchFamily="34" charset="0"/>
                <a:ea typeface="SimSun" panose="02010600030101010101" pitchFamily="2" charset="-122"/>
                <a:cs typeface="Arial" panose="020B0604020202020204" pitchFamily="34" charset="0"/>
                <a:hlinkClick r:id="rId3" action="ppaction://hlinkfile" tooltip=", 1946 #65"/>
              </a:rPr>
              <a:t>6</a:t>
            </a:r>
            <a:r>
              <a:rPr lang="en-GB" sz="1150" i="1" dirty="0">
                <a:latin typeface="Calibri" panose="020F0502020204030204" pitchFamily="34" charset="0"/>
                <a:ea typeface="SimSun" panose="02010600030101010101" pitchFamily="2" charset="-122"/>
                <a:cs typeface="Arial" panose="020B0604020202020204" pitchFamily="34" charset="0"/>
              </a:rPr>
              <a:t>)</a:t>
            </a:r>
            <a:endParaRPr lang="x-none" sz="1150" dirty="0">
              <a:latin typeface="Calibri" panose="020F0502020204030204" pitchFamily="34" charset="0"/>
              <a:ea typeface="SimSun" panose="02010600030101010101" pitchFamily="2" charset="-122"/>
              <a:cs typeface="Arial" panose="020B0604020202020204" pitchFamily="34" charset="0"/>
            </a:endParaRPr>
          </a:p>
          <a:p>
            <a:pPr marL="171450" indent="-171450" algn="just">
              <a:lnSpc>
                <a:spcPct val="115000"/>
              </a:lnSpc>
              <a:spcAft>
                <a:spcPts val="600"/>
              </a:spcAft>
              <a:buFont typeface="Arial" panose="020B0604020202020204" pitchFamily="34" charset="0"/>
              <a:buChar char="•"/>
            </a:pPr>
            <a:r>
              <a:rPr lang="en-GB" sz="1150" dirty="0">
                <a:latin typeface="Calibri" panose="020F0502020204030204" pitchFamily="34" charset="0"/>
                <a:ea typeface="SimSun" panose="02010600030101010101" pitchFamily="2" charset="-122"/>
                <a:cs typeface="Arial" panose="020B0604020202020204" pitchFamily="34" charset="0"/>
              </a:rPr>
              <a:t>The right to health is also included in other United Nations instruments and treaties, such as the Universal Declaration of Human Rights (UDHR, 1948) and article 12 of the International Covenant on Economic, Social and Cultural Rights (ICESCR, 1966). </a:t>
            </a:r>
          </a:p>
          <a:p>
            <a:pPr marL="171450" indent="-171450" algn="just">
              <a:lnSpc>
                <a:spcPct val="115000"/>
              </a:lnSpc>
              <a:spcAft>
                <a:spcPts val="600"/>
              </a:spcAft>
              <a:buFont typeface="Arial" panose="020B0604020202020204" pitchFamily="34" charset="0"/>
              <a:buChar char="•"/>
            </a:pPr>
            <a:r>
              <a:rPr lang="en-GB" sz="1150" dirty="0">
                <a:latin typeface="Calibri" panose="020F0502020204030204" pitchFamily="34" charset="0"/>
                <a:ea typeface="SimSun" panose="02010600030101010101" pitchFamily="2" charset="-122"/>
                <a:cs typeface="Arial" panose="020B0604020202020204" pitchFamily="34" charset="0"/>
              </a:rPr>
              <a:t>The right to health is also included in article 25 of the CRPD. This article outlines the implications of the right to health for people with disabilities. </a:t>
            </a:r>
          </a:p>
          <a:p>
            <a:pPr marL="628650" lvl="1" indent="-171450" algn="just">
              <a:lnSpc>
                <a:spcPct val="115000"/>
              </a:lnSpc>
              <a:spcAft>
                <a:spcPts val="600"/>
              </a:spcAft>
              <a:buFont typeface="Arial" panose="020B0604020202020204" pitchFamily="34" charset="0"/>
              <a:buChar char="•"/>
            </a:pPr>
            <a:r>
              <a:rPr lang="en-GB" sz="1150" dirty="0">
                <a:latin typeface="Calibri" panose="020F0502020204030204" pitchFamily="34" charset="0"/>
                <a:ea typeface="SimSun" panose="02010600030101010101" pitchFamily="2" charset="-122"/>
                <a:cs typeface="Arial" panose="020B0604020202020204" pitchFamily="34" charset="0"/>
              </a:rPr>
              <a:t>The right to health means inclusive health – in other words, governments have a duty to ensure that all people can live in optimal physical and mental health and that no-one is excluded on the basis of their disability. </a:t>
            </a:r>
          </a:p>
          <a:p>
            <a:pPr marL="628650" lvl="1" indent="-171450" algn="just">
              <a:lnSpc>
                <a:spcPct val="115000"/>
              </a:lnSpc>
              <a:spcAft>
                <a:spcPts val="600"/>
              </a:spcAft>
              <a:buFont typeface="Arial" panose="020B0604020202020204" pitchFamily="34" charset="0"/>
              <a:buChar char="•"/>
            </a:pPr>
            <a:r>
              <a:rPr lang="en-GB" sz="1150" dirty="0">
                <a:latin typeface="Calibri" panose="020F0502020204030204" pitchFamily="34" charset="0"/>
                <a:ea typeface="SimSun" panose="02010600030101010101" pitchFamily="2" charset="-122"/>
                <a:cs typeface="Arial" panose="020B0604020202020204" pitchFamily="34" charset="0"/>
              </a:rPr>
              <a:t>This includes ensuring access to supportive services based on the will and preferences of the person concerned, as well as creating healthy and gender-sensitive environments that are oriented towards inclusion and well-being. </a:t>
            </a:r>
            <a:endParaRPr lang="x-none" sz="1150" dirty="0">
              <a:latin typeface="Calibri" panose="020F0502020204030204" pitchFamily="34" charset="0"/>
              <a:ea typeface="SimSun" panose="02010600030101010101" pitchFamily="2" charset="-122"/>
              <a:cs typeface="Arial" panose="020B0604020202020204" pitchFamily="34" charset="0"/>
            </a:endParaRPr>
          </a:p>
        </p:txBody>
      </p:sp>
      <p:sp>
        <p:nvSpPr>
          <p:cNvPr id="4" name="Slide Number Placeholder 3"/>
          <p:cNvSpPr>
            <a:spLocks noGrp="1"/>
          </p:cNvSpPr>
          <p:nvPr>
            <p:ph type="sldNum" sz="quarter" idx="5"/>
          </p:nvPr>
        </p:nvSpPr>
        <p:spPr/>
        <p:txBody>
          <a:bodyPr/>
          <a:lstStyle/>
          <a:p>
            <a:fld id="{F4F7DB96-B4E3-48F2-8E35-A4648E993116}" type="slidenum">
              <a:rPr lang="x-none" smtClean="0"/>
              <a:t>26</a:t>
            </a:fld>
            <a:endParaRPr lang="x-none"/>
          </a:p>
        </p:txBody>
      </p:sp>
    </p:spTree>
    <p:extLst>
      <p:ext uri="{BB962C8B-B14F-4D97-AF65-F5344CB8AC3E}">
        <p14:creationId xmlns:p14="http://schemas.microsoft.com/office/powerpoint/2010/main" val="28466221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0313" y="423863"/>
            <a:ext cx="4397375" cy="2473325"/>
          </a:xfrm>
        </p:spPr>
      </p:sp>
      <p:sp>
        <p:nvSpPr>
          <p:cNvPr id="3" name="Notes Placeholder 2"/>
          <p:cNvSpPr>
            <a:spLocks noGrp="1"/>
          </p:cNvSpPr>
          <p:nvPr>
            <p:ph type="body" idx="1"/>
          </p:nvPr>
        </p:nvSpPr>
        <p:spPr>
          <a:xfrm>
            <a:off x="513455" y="2995297"/>
            <a:ext cx="6035936" cy="5440044"/>
          </a:xfrm>
        </p:spPr>
        <p:txBody>
          <a:bodyPr/>
          <a:lstStyle/>
          <a:p>
            <a:pPr algn="just">
              <a:lnSpc>
                <a:spcPct val="115000"/>
              </a:lnSpc>
              <a:spcAft>
                <a:spcPts val="600"/>
              </a:spcAft>
            </a:pPr>
            <a:r>
              <a:rPr lang="en-GB" b="1" dirty="0">
                <a:latin typeface="Calibri" panose="020F0502020204030204" pitchFamily="34" charset="0"/>
                <a:ea typeface="SimSun" panose="02010600030101010101" pitchFamily="2" charset="-122"/>
                <a:cs typeface="Arial" panose="020B0604020202020204" pitchFamily="34" charset="0"/>
              </a:rPr>
              <a:t>The right to health as a human right</a:t>
            </a:r>
            <a:endParaRPr lang="en-US" b="1" dirty="0">
              <a:latin typeface="Calibri" panose="020F0502020204030204" pitchFamily="34" charset="0"/>
              <a:ea typeface="SimSun" panose="02010600030101010101" pitchFamily="2" charset="-122"/>
              <a:cs typeface="Arial" panose="020B0604020202020204" pitchFamily="34" charset="0"/>
            </a:endParaRPr>
          </a:p>
          <a:p>
            <a:pPr marL="171450" indent="-171450" algn="just">
              <a:lnSpc>
                <a:spcPct val="115000"/>
              </a:lnSpc>
              <a:spcAft>
                <a:spcPts val="10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The enjoyment of the right to health is linked to the enjoyment of all the other human rights. </a:t>
            </a:r>
          </a:p>
          <a:p>
            <a:pPr marL="628650" lvl="1" indent="-171450" algn="just">
              <a:lnSpc>
                <a:spcPct val="115000"/>
              </a:lnSpc>
              <a:spcAft>
                <a:spcPts val="10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For example, in order to be able to enjoy the right to health, people need to be free from exploitation, violence and abuses and need to enjoy an adequate standard of living and social protection. </a:t>
            </a:r>
          </a:p>
          <a:p>
            <a:pPr marL="171450" indent="-171450" algn="just">
              <a:lnSpc>
                <a:spcPct val="115000"/>
              </a:lnSpc>
              <a:spcAft>
                <a:spcPts val="10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Conversely, human rights violations have a huge negative impact on mental health. </a:t>
            </a:r>
          </a:p>
          <a:p>
            <a:pPr marL="628650" lvl="1" indent="-171450" algn="just">
              <a:lnSpc>
                <a:spcPct val="115000"/>
              </a:lnSpc>
              <a:spcAft>
                <a:spcPts val="10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For instance, if people experience exploitation, violence and abuse, they are more likely to experience emotional distress. </a:t>
            </a:r>
          </a:p>
          <a:p>
            <a:pPr marL="628650" lvl="1" indent="-171450" algn="just">
              <a:lnSpc>
                <a:spcPct val="115000"/>
              </a:lnSpc>
              <a:spcAft>
                <a:spcPts val="10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In addition, poor living conditions, discrimination and no access to social protection can also have a negative impact on people’s mental health</a:t>
            </a:r>
            <a:r>
              <a:rPr lang="en-GB" dirty="0">
                <a:latin typeface="Calibri" panose="020F0502020204030204" pitchFamily="34" charset="0"/>
                <a:ea typeface="SimSun" panose="02010600030101010101" pitchFamily="2" charset="-122"/>
                <a:cs typeface="Arial" panose="020B0604020202020204" pitchFamily="34" charset="0"/>
              </a:rPr>
              <a:t> </a:t>
            </a:r>
            <a:r>
              <a:rPr lang="en-GB" dirty="0">
                <a:latin typeface="Calibri" panose="020F0502020204030204" pitchFamily="34" charset="0"/>
                <a:ea typeface="SimSun" panose="02010600030101010101" pitchFamily="2" charset="-122"/>
                <a:cs typeface="Calibri" panose="020F050202020403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p:txBody>
      </p:sp>
      <p:sp>
        <p:nvSpPr>
          <p:cNvPr id="4" name="Slide Number Placeholder 3"/>
          <p:cNvSpPr>
            <a:spLocks noGrp="1"/>
          </p:cNvSpPr>
          <p:nvPr>
            <p:ph type="sldNum" sz="quarter" idx="5"/>
          </p:nvPr>
        </p:nvSpPr>
        <p:spPr/>
        <p:txBody>
          <a:bodyPr/>
          <a:lstStyle/>
          <a:p>
            <a:fld id="{F4F7DB96-B4E3-48F2-8E35-A4648E993116}" type="slidenum">
              <a:rPr lang="x-none" smtClean="0"/>
              <a:t>27</a:t>
            </a:fld>
            <a:endParaRPr lang="x-none"/>
          </a:p>
        </p:txBody>
      </p:sp>
    </p:spTree>
    <p:extLst>
      <p:ext uri="{BB962C8B-B14F-4D97-AF65-F5344CB8AC3E}">
        <p14:creationId xmlns:p14="http://schemas.microsoft.com/office/powerpoint/2010/main" val="38328866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spcAft>
                <a:spcPts val="100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Show participants the following video to illustrate what is meant by inclusive health:</a:t>
            </a:r>
            <a:endParaRPr lang="en-GB" dirty="0">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1000"/>
              </a:spcAft>
            </a:pPr>
            <a:r>
              <a:rPr lang="en-GB" dirty="0">
                <a:latin typeface="Arial" panose="020B0604020202020204" pitchFamily="34" charset="0"/>
                <a:ea typeface="SimSun" panose="02010600030101010101" pitchFamily="2" charset="-122"/>
                <a:cs typeface="Arial" panose="020B0604020202020204" pitchFamily="34" charset="0"/>
              </a:rPr>
              <a:t>Inclusive health overview, Special Olympics [3:17] </a:t>
            </a:r>
            <a:r>
              <a:rPr lang="en-GB" u="sng" dirty="0">
                <a:solidFill>
                  <a:srgbClr val="0000FF"/>
                </a:solidFill>
                <a:latin typeface="Arial" panose="020B0604020202020204" pitchFamily="34" charset="0"/>
                <a:ea typeface="SimSun" panose="02010600030101010101" pitchFamily="2" charset="-122"/>
                <a:cs typeface="Arial" panose="020B0604020202020204" pitchFamily="34" charset="0"/>
              </a:rPr>
              <a:t>https://</a:t>
            </a:r>
            <a:r>
              <a:rPr lang="en-GB" u="sng" dirty="0" err="1">
                <a:solidFill>
                  <a:srgbClr val="0000FF"/>
                </a:solidFill>
                <a:latin typeface="Arial" panose="020B0604020202020204" pitchFamily="34" charset="0"/>
                <a:ea typeface="SimSun" panose="02010600030101010101" pitchFamily="2" charset="-122"/>
                <a:cs typeface="Arial" panose="020B0604020202020204" pitchFamily="34" charset="0"/>
              </a:rPr>
              <a:t>youtu.be</a:t>
            </a:r>
            <a:r>
              <a:rPr lang="en-GB" u="sng" dirty="0">
                <a:solidFill>
                  <a:srgbClr val="0000FF"/>
                </a:solidFill>
                <a:latin typeface="Arial" panose="020B0604020202020204" pitchFamily="34" charset="0"/>
                <a:ea typeface="SimSun" panose="02010600030101010101" pitchFamily="2" charset="-122"/>
                <a:cs typeface="Arial" panose="020B0604020202020204" pitchFamily="34" charset="0"/>
              </a:rPr>
              <a:t>/</a:t>
            </a:r>
            <a:r>
              <a:rPr lang="en-GB" u="sng" dirty="0" err="1">
                <a:solidFill>
                  <a:srgbClr val="0000FF"/>
                </a:solidFill>
                <a:latin typeface="Arial" panose="020B0604020202020204" pitchFamily="34" charset="0"/>
                <a:ea typeface="SimSun" panose="02010600030101010101" pitchFamily="2" charset="-122"/>
                <a:cs typeface="Arial" panose="020B0604020202020204" pitchFamily="34" charset="0"/>
              </a:rPr>
              <a:t>CDGpKMgKWbU</a:t>
            </a:r>
            <a:r>
              <a:rPr lang="en-GB" dirty="0">
                <a:latin typeface="Calibri" panose="020F0502020204030204" pitchFamily="34" charset="0"/>
                <a:ea typeface="SimSun" panose="02010600030101010101" pitchFamily="2" charset="-122"/>
                <a:cs typeface="Arial" panose="020B0604020202020204" pitchFamily="34" charset="0"/>
              </a:rPr>
              <a:t>(accessed 9 April 2019).</a:t>
            </a:r>
          </a:p>
          <a:p>
            <a:endParaRPr lang="x-none" dirty="0"/>
          </a:p>
        </p:txBody>
      </p:sp>
      <p:sp>
        <p:nvSpPr>
          <p:cNvPr id="4" name="Slide Number Placeholder 3"/>
          <p:cNvSpPr>
            <a:spLocks noGrp="1"/>
          </p:cNvSpPr>
          <p:nvPr>
            <p:ph type="sldNum" sz="quarter" idx="5"/>
          </p:nvPr>
        </p:nvSpPr>
        <p:spPr/>
        <p:txBody>
          <a:bodyPr/>
          <a:lstStyle/>
          <a:p>
            <a:fld id="{F4F7DB96-B4E3-48F2-8E35-A4648E993116}" type="slidenum">
              <a:rPr lang="x-none" smtClean="0"/>
              <a:t>28</a:t>
            </a:fld>
            <a:endParaRPr lang="x-none"/>
          </a:p>
        </p:txBody>
      </p:sp>
    </p:spTree>
    <p:extLst>
      <p:ext uri="{BB962C8B-B14F-4D97-AF65-F5344CB8AC3E}">
        <p14:creationId xmlns:p14="http://schemas.microsoft.com/office/powerpoint/2010/main" val="303348458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4988" y="206375"/>
            <a:ext cx="5486400" cy="3086100"/>
          </a:xfrm>
        </p:spPr>
      </p:sp>
      <p:sp>
        <p:nvSpPr>
          <p:cNvPr id="3" name="Notes Placeholder 2"/>
          <p:cNvSpPr>
            <a:spLocks noGrp="1"/>
          </p:cNvSpPr>
          <p:nvPr>
            <p:ph type="body" idx="1"/>
          </p:nvPr>
        </p:nvSpPr>
        <p:spPr>
          <a:xfrm>
            <a:off x="451692" y="3459297"/>
            <a:ext cx="5871990" cy="5478328"/>
          </a:xfrm>
        </p:spPr>
        <p:txBody>
          <a:bodyPr/>
          <a:lstStyle/>
          <a:p>
            <a:pPr algn="just">
              <a:lnSpc>
                <a:spcPct val="115000"/>
              </a:lnSpc>
              <a:spcAft>
                <a:spcPts val="1000"/>
              </a:spcAft>
            </a:pPr>
            <a:r>
              <a:rPr lang="en-GB" b="1" dirty="0">
                <a:latin typeface="Calibri" panose="020F0502020204030204" pitchFamily="34" charset="0"/>
                <a:ea typeface="SimSun" panose="02010600030101010101" pitchFamily="2" charset="-122"/>
                <a:cs typeface="Arial" panose="020B0604020202020204" pitchFamily="34" charset="0"/>
              </a:rPr>
              <a:t>Fostering mental health and well-being</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indent="-171450" algn="just">
              <a:lnSpc>
                <a:spcPct val="115000"/>
              </a:lnSpc>
              <a:spcAft>
                <a:spcPts val="1000"/>
              </a:spcAft>
              <a:buFont typeface="Arial" panose="020B0604020202020204" pitchFamily="34" charset="0"/>
              <a:buChar char="•"/>
            </a:pPr>
            <a:r>
              <a:rPr lang="en-GB" dirty="0">
                <a:latin typeface="Calibri" panose="020F0502020204030204" pitchFamily="34" charset="0"/>
                <a:ea typeface="Times New Roman" panose="02020603050405020304" pitchFamily="18" charset="0"/>
                <a:cs typeface="Times New Roman" panose="02020603050405020304" pitchFamily="18" charset="0"/>
              </a:rPr>
              <a:t>It is essential to c</a:t>
            </a:r>
            <a:r>
              <a:rPr lang="en-US" dirty="0" err="1">
                <a:latin typeface="Calibri" panose="020F0502020204030204" pitchFamily="34" charset="0"/>
                <a:ea typeface="Times New Roman" panose="02020603050405020304" pitchFamily="18" charset="0"/>
                <a:cs typeface="Times New Roman" panose="02020603050405020304" pitchFamily="18" charset="0"/>
              </a:rPr>
              <a:t>reate</a:t>
            </a:r>
            <a:r>
              <a:rPr lang="en-US" dirty="0">
                <a:latin typeface="Calibri" panose="020F0502020204030204" pitchFamily="34" charset="0"/>
                <a:ea typeface="Times New Roman" panose="02020603050405020304" pitchFamily="18" charset="0"/>
                <a:cs typeface="Times New Roman" panose="02020603050405020304" pitchFamily="18" charset="0"/>
              </a:rPr>
              <a:t> environments and living conditions that can contribute to good mental health and well-being. </a:t>
            </a:r>
          </a:p>
          <a:p>
            <a:pPr marL="171450" indent="-171450" algn="just">
              <a:lnSpc>
                <a:spcPct val="115000"/>
              </a:lnSpc>
              <a:spcAft>
                <a:spcPts val="1000"/>
              </a:spcAft>
              <a:buFont typeface="Arial" panose="020B0604020202020204" pitchFamily="34" charset="0"/>
              <a:buChar char="•"/>
            </a:pPr>
            <a:r>
              <a:rPr lang="en-US" dirty="0">
                <a:latin typeface="Calibri" panose="020F0502020204030204" pitchFamily="34" charset="0"/>
                <a:ea typeface="Times New Roman" panose="02020603050405020304" pitchFamily="18" charset="0"/>
                <a:cs typeface="Times New Roman" panose="02020603050405020304" pitchFamily="18" charset="0"/>
              </a:rPr>
              <a:t>As individuals, we can all play a role in </a:t>
            </a:r>
            <a:r>
              <a:rPr lang="en-GB" dirty="0">
                <a:latin typeface="Calibri" panose="020F0502020204030204" pitchFamily="34" charset="0"/>
                <a:ea typeface="Times New Roman" panose="02020603050405020304" pitchFamily="18" charset="0"/>
                <a:cs typeface="Times New Roman" panose="02020603050405020304" pitchFamily="18" charset="0"/>
              </a:rPr>
              <a:t>promoting people’s mental health and </a:t>
            </a:r>
            <a:r>
              <a:rPr lang="en-US" dirty="0">
                <a:latin typeface="Calibri" panose="020F0502020204030204" pitchFamily="34" charset="0"/>
                <a:ea typeface="Times New Roman" panose="02020603050405020304" pitchFamily="18" charset="0"/>
                <a:cs typeface="Times New Roman" panose="02020603050405020304" pitchFamily="18" charset="0"/>
              </a:rPr>
              <a:t>well-being. </a:t>
            </a:r>
          </a:p>
          <a:p>
            <a:pPr marL="628650" lvl="1" indent="-171450" algn="just">
              <a:lnSpc>
                <a:spcPct val="115000"/>
              </a:lnSpc>
              <a:spcAft>
                <a:spcPts val="1000"/>
              </a:spcAft>
              <a:buFont typeface="Arial" panose="020B0604020202020204" pitchFamily="34" charset="0"/>
              <a:buChar char="•"/>
            </a:pPr>
            <a:r>
              <a:rPr lang="en-US" dirty="0">
                <a:latin typeface="Calibri" panose="020F0502020204030204" pitchFamily="34" charset="0"/>
                <a:ea typeface="Times New Roman" panose="02020603050405020304" pitchFamily="18" charset="0"/>
                <a:cs typeface="Times New Roman" panose="02020603050405020304" pitchFamily="18" charset="0"/>
              </a:rPr>
              <a:t>For instance, we can treat others with dignity and respect, we can be with our relatives when they need emotional support, we can connect people to appropriate support options, and so on. </a:t>
            </a:r>
          </a:p>
          <a:p>
            <a:pPr marL="628650" lvl="1" indent="-171450" algn="just">
              <a:lnSpc>
                <a:spcPct val="115000"/>
              </a:lnSpc>
              <a:spcAft>
                <a:spcPts val="1000"/>
              </a:spcAft>
              <a:buFont typeface="Arial" panose="020B0604020202020204" pitchFamily="34" charset="0"/>
              <a:buChar char="•"/>
            </a:pPr>
            <a:r>
              <a:rPr lang="en-US" dirty="0">
                <a:latin typeface="Calibri" panose="020F0502020204030204" pitchFamily="34" charset="0"/>
                <a:ea typeface="Times New Roman" panose="02020603050405020304" pitchFamily="18" charset="0"/>
                <a:cs typeface="Times New Roman" panose="02020603050405020304" pitchFamily="18" charset="0"/>
              </a:rPr>
              <a:t>We can advocate for better environments and improved living conditions, fight poverty and social injustice as determinants of poor mental health and we can make our communities fairer for everyone.</a:t>
            </a:r>
            <a:r>
              <a:rPr lang="en-US" b="1" dirty="0">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indent="-171450" algn="just">
              <a:lnSpc>
                <a:spcPct val="115000"/>
              </a:lnSpc>
              <a:spcAft>
                <a:spcPts val="1000"/>
              </a:spcAft>
              <a:buFont typeface="Arial" panose="020B0604020202020204" pitchFamily="34" charset="0"/>
              <a:buChar char="•"/>
            </a:pPr>
            <a:r>
              <a:rPr lang="en-US" dirty="0">
                <a:latin typeface="Calibri" panose="020F0502020204030204" pitchFamily="34" charset="0"/>
                <a:ea typeface="Times New Roman" panose="02020603050405020304" pitchFamily="18" charset="0"/>
                <a:cs typeface="Times New Roman" panose="02020603050405020304" pitchFamily="18" charset="0"/>
              </a:rPr>
              <a:t>Mental health and social services also have an important role and responsibility to ensure that they provide quality care and support on the basis of free and informed consent. </a:t>
            </a:r>
          </a:p>
          <a:p>
            <a:pPr marL="628650" lvl="1" indent="-171450" algn="just">
              <a:lnSpc>
                <a:spcPct val="115000"/>
              </a:lnSpc>
              <a:spcAft>
                <a:spcPts val="1000"/>
              </a:spcAft>
              <a:buFont typeface="Arial" panose="020B0604020202020204" pitchFamily="34" charset="0"/>
              <a:buChar char="•"/>
            </a:pPr>
            <a:r>
              <a:rPr lang="en-US" dirty="0">
                <a:latin typeface="Calibri" panose="020F0502020204030204" pitchFamily="34" charset="0"/>
                <a:ea typeface="Times New Roman" panose="02020603050405020304" pitchFamily="18" charset="0"/>
                <a:cs typeface="Times New Roman" panose="02020603050405020304" pitchFamily="18" charset="0"/>
              </a:rPr>
              <a:t>This will promote community inclusion, autonomy and respect for the will and preferences of the person. </a:t>
            </a:r>
          </a:p>
          <a:p>
            <a:pPr marL="171450" lvl="1" indent="-171450" algn="just" defTabSz="914400" rtl="0" eaLnBrk="1" latinLnBrk="0" hangingPunct="1">
              <a:lnSpc>
                <a:spcPct val="115000"/>
              </a:lnSpc>
              <a:spcAft>
                <a:spcPts val="1000"/>
              </a:spcAft>
              <a:buFont typeface="Arial" panose="020B0604020202020204" pitchFamily="34" charset="0"/>
              <a:buChar char="•"/>
            </a:pPr>
            <a:r>
              <a:rPr lang="en-US" sz="1200" kern="1200" dirty="0">
                <a:solidFill>
                  <a:schemeClr val="tx1"/>
                </a:solidFill>
                <a:latin typeface="Calibri" panose="020F0502020204030204" pitchFamily="34" charset="0"/>
                <a:ea typeface="Times New Roman" panose="02020603050405020304" pitchFamily="18" charset="0"/>
                <a:cs typeface="Times New Roman" panose="02020603050405020304" pitchFamily="18" charset="0"/>
              </a:rPr>
              <a:t>Institutional care is not compatible with these goals or with the right to health. </a:t>
            </a:r>
          </a:p>
          <a:p>
            <a:pPr marL="171450" lvl="1" indent="-171450" algn="just" defTabSz="914400" rtl="0" eaLnBrk="1" latinLnBrk="0" hangingPunct="1">
              <a:lnSpc>
                <a:spcPct val="115000"/>
              </a:lnSpc>
              <a:spcAft>
                <a:spcPts val="1000"/>
              </a:spcAft>
              <a:buFont typeface="Arial" panose="020B0604020202020204" pitchFamily="34" charset="0"/>
              <a:buChar char="•"/>
            </a:pPr>
            <a:r>
              <a:rPr lang="en-US" sz="1200" kern="1200" dirty="0">
                <a:solidFill>
                  <a:schemeClr val="tx1"/>
                </a:solidFill>
                <a:latin typeface="Calibri" panose="020F0502020204030204" pitchFamily="34" charset="0"/>
                <a:ea typeface="Times New Roman" panose="02020603050405020304" pitchFamily="18" charset="0"/>
                <a:cs typeface="Times New Roman" panose="02020603050405020304" pitchFamily="18" charset="0"/>
              </a:rPr>
              <a:t>The CRPD calls for professionals to use their knowledge, ability and skills to create, develop and strengthen quality services.</a:t>
            </a:r>
            <a:endParaRPr lang="x-none" sz="1200" kern="1200" dirty="0">
              <a:solidFill>
                <a:schemeClr val="tx1"/>
              </a:solidFill>
              <a:latin typeface="Calibri" panose="020F0502020204030204" pitchFamily="34" charset="0"/>
              <a:ea typeface="SimSun" panose="02010600030101010101" pitchFamily="2" charset="-122"/>
              <a:cs typeface="Times New Roman" panose="02020603050405020304" pitchFamily="18" charset="0"/>
            </a:endParaRPr>
          </a:p>
          <a:p>
            <a:endParaRPr lang="x-none" dirty="0"/>
          </a:p>
        </p:txBody>
      </p:sp>
      <p:sp>
        <p:nvSpPr>
          <p:cNvPr id="4" name="Slide Number Placeholder 3"/>
          <p:cNvSpPr>
            <a:spLocks noGrp="1"/>
          </p:cNvSpPr>
          <p:nvPr>
            <p:ph type="sldNum" sz="quarter" idx="5"/>
          </p:nvPr>
        </p:nvSpPr>
        <p:spPr/>
        <p:txBody>
          <a:bodyPr/>
          <a:lstStyle/>
          <a:p>
            <a:fld id="{F4F7DB96-B4E3-48F2-8E35-A4648E993116}" type="slidenum">
              <a:rPr lang="x-none" smtClean="0"/>
              <a:t>29</a:t>
            </a:fld>
            <a:endParaRPr lang="x-none"/>
          </a:p>
        </p:txBody>
      </p:sp>
    </p:spTree>
    <p:extLst>
      <p:ext uri="{BB962C8B-B14F-4D97-AF65-F5344CB8AC3E}">
        <p14:creationId xmlns:p14="http://schemas.microsoft.com/office/powerpoint/2010/main" val="11139413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4238" y="457200"/>
            <a:ext cx="5089525" cy="2862263"/>
          </a:xfrm>
        </p:spPr>
      </p:sp>
      <p:sp>
        <p:nvSpPr>
          <p:cNvPr id="3" name="Notes Placeholder 2"/>
          <p:cNvSpPr>
            <a:spLocks noGrp="1"/>
          </p:cNvSpPr>
          <p:nvPr>
            <p:ph type="body" idx="1"/>
          </p:nvPr>
        </p:nvSpPr>
        <p:spPr>
          <a:xfrm>
            <a:off x="394336" y="3330099"/>
            <a:ext cx="6069330" cy="5584507"/>
          </a:xfrm>
        </p:spPr>
        <p:txBody>
          <a:bodyPr/>
          <a:lstStyle/>
          <a:p>
            <a:r>
              <a:rPr lang="en-GB" sz="1000" b="1" dirty="0"/>
              <a:t>WHO QualityRights is WHOs global initiative to improve access to good quality mental health and social services and to promote the human rights of people with mental health conditions or psychosocial, intellectual or cognitive disabilities.  </a:t>
            </a:r>
          </a:p>
          <a:p>
            <a:r>
              <a:rPr lang="en-GB" sz="1000" b="1" dirty="0"/>
              <a:t>The initiative has 5 key objectives</a:t>
            </a:r>
            <a:r>
              <a:rPr lang="en-GB" altLang="fr-FR" sz="1000" b="1" dirty="0"/>
              <a:t>:</a:t>
            </a:r>
            <a:endParaRPr lang="en-GB" altLang="zh-CN" sz="1000" dirty="0">
              <a:solidFill>
                <a:srgbClr val="404040"/>
              </a:solidFill>
              <a:ea typeface="宋体" pitchFamily="2" charset="-122"/>
              <a:cs typeface="Calibri" pitchFamily="34" charset="0"/>
            </a:endParaRPr>
          </a:p>
          <a:p>
            <a:pPr marL="228600" indent="-228600">
              <a:buClr>
                <a:schemeClr val="tx1"/>
              </a:buClr>
              <a:buFont typeface="+mj-lt"/>
              <a:buAutoNum type="arabicPeriod"/>
            </a:pPr>
            <a:r>
              <a:rPr lang="en-US" altLang="zh-CN" sz="1000" b="1" dirty="0"/>
              <a:t>The first is to build capacity to understand and promote the rights of people with psychosocial, intellectual and cognitive disabilities  </a:t>
            </a:r>
            <a:r>
              <a:rPr lang="en-GB" sz="1000" b="1" dirty="0"/>
              <a:t>(among people with disabilities, families, practitioners, NGOs etc). </a:t>
            </a:r>
            <a:r>
              <a:rPr lang="en-US" altLang="zh-CN" sz="1000" b="1" dirty="0"/>
              <a:t>It's only through building knowledge and skills on human rights that we are going to be able to </a:t>
            </a:r>
            <a:r>
              <a:rPr lang="en-GB" altLang="zh-CN" sz="1000" b="1" dirty="0"/>
              <a:t>change attitudes and practices in a sustainable way.</a:t>
            </a:r>
            <a:endParaRPr lang="en-US" altLang="fr-FR" sz="1000" b="1" dirty="0"/>
          </a:p>
          <a:p>
            <a:pPr marL="628650" lvl="1" indent="-171450">
              <a:lnSpc>
                <a:spcPct val="80000"/>
              </a:lnSpc>
              <a:buClr>
                <a:schemeClr val="tx1"/>
              </a:buClr>
              <a:buFont typeface="Arial" panose="020B0604020202020204" pitchFamily="34" charset="0"/>
              <a:buChar char="•"/>
              <a:defRPr/>
            </a:pPr>
            <a:r>
              <a:rPr lang="en-GB" altLang="fr-FR" sz="1000" dirty="0"/>
              <a:t>People need to understand what their rights are so that they can claim them. </a:t>
            </a:r>
          </a:p>
          <a:p>
            <a:pPr marL="628650" lvl="1" indent="-171450">
              <a:lnSpc>
                <a:spcPct val="80000"/>
              </a:lnSpc>
              <a:buClr>
                <a:schemeClr val="tx1"/>
              </a:buClr>
              <a:buFont typeface="Arial" panose="020B0604020202020204" pitchFamily="34" charset="0"/>
              <a:buChar char="•"/>
              <a:defRPr/>
            </a:pPr>
            <a:r>
              <a:rPr lang="en-GB" altLang="fr-FR" sz="1000" dirty="0"/>
              <a:t>Family members and carers also need to understand these rights so that they too can respect them and also support their relatives in accessing rights.  </a:t>
            </a:r>
          </a:p>
          <a:p>
            <a:pPr marL="628650" lvl="1" indent="-171450">
              <a:lnSpc>
                <a:spcPct val="80000"/>
              </a:lnSpc>
              <a:buClr>
                <a:schemeClr val="tx1"/>
              </a:buClr>
              <a:buFont typeface="Arial" panose="020B0604020202020204" pitchFamily="34" charset="0"/>
              <a:buChar char="•"/>
              <a:defRPr/>
            </a:pPr>
            <a:r>
              <a:rPr lang="en-GB" altLang="fr-FR" sz="1000" dirty="0"/>
              <a:t>Health workers, social workers and professionals need to be aware of the rights of people with psychosocial, intellectual  and cognitive disabilities in order to change their attitudes and practices</a:t>
            </a:r>
            <a:endParaRPr lang="en-GB" sz="1000" dirty="0"/>
          </a:p>
          <a:p>
            <a:pPr marL="228600" indent="-228600">
              <a:lnSpc>
                <a:spcPct val="80000"/>
              </a:lnSpc>
              <a:buClr>
                <a:schemeClr val="tx1"/>
              </a:buClr>
              <a:buFont typeface="+mj-lt"/>
              <a:buAutoNum type="arabicPeriod"/>
            </a:pPr>
            <a:r>
              <a:rPr lang="en-US" altLang="zh-CN" sz="1000" b="1" dirty="0"/>
              <a:t>QualityRights also work with countries to improve the quality and human rights conditions in mental health and related services.  </a:t>
            </a:r>
          </a:p>
          <a:p>
            <a:pPr marL="628650" lvl="1" indent="-171450">
              <a:lnSpc>
                <a:spcPct val="80000"/>
              </a:lnSpc>
              <a:buClr>
                <a:schemeClr val="tx1"/>
              </a:buClr>
              <a:buFont typeface="Arial" panose="020B0604020202020204" pitchFamily="34" charset="0"/>
              <a:buChar char="•"/>
            </a:pPr>
            <a:r>
              <a:rPr lang="en-US" altLang="zh-CN" sz="1000" dirty="0"/>
              <a:t>QualityRights supports countries to assess  their mental health and social care services to determine the extent to which these uphold the rights of service users.  </a:t>
            </a:r>
          </a:p>
          <a:p>
            <a:pPr marL="628650" lvl="1" indent="-171450">
              <a:lnSpc>
                <a:spcPct val="80000"/>
              </a:lnSpc>
              <a:buClr>
                <a:schemeClr val="tx1"/>
              </a:buClr>
              <a:buFont typeface="Arial" panose="020B0604020202020204" pitchFamily="34" charset="0"/>
              <a:buChar char="•"/>
            </a:pPr>
            <a:r>
              <a:rPr lang="en-US" altLang="zh-CN" sz="1000" dirty="0"/>
              <a:t>QualityRights also supports countries to put in place plans to help transform services so that they promote human rights and recovery.</a:t>
            </a:r>
          </a:p>
          <a:p>
            <a:pPr marL="228600" indent="-228600">
              <a:lnSpc>
                <a:spcPct val="80000"/>
              </a:lnSpc>
              <a:buClr>
                <a:schemeClr val="tx1"/>
              </a:buClr>
              <a:buFont typeface="+mj-lt"/>
              <a:buAutoNum type="arabicPeriod"/>
            </a:pPr>
            <a:r>
              <a:rPr lang="en-US" altLang="zh-CN" sz="1000" b="1" dirty="0"/>
              <a:t>Another area is around creating  community based services and supports that respect and promote human rights.  </a:t>
            </a:r>
          </a:p>
          <a:p>
            <a:pPr marL="628650" lvl="1" indent="-171450">
              <a:lnSpc>
                <a:spcPct val="80000"/>
              </a:lnSpc>
              <a:buClr>
                <a:schemeClr val="tx1"/>
              </a:buClr>
              <a:buFont typeface="Arial" panose="020B0604020202020204" pitchFamily="34" charset="0"/>
              <a:buChar char="•"/>
            </a:pPr>
            <a:r>
              <a:rPr lang="en-US" altLang="zh-CN" sz="1000" dirty="0"/>
              <a:t>To end </a:t>
            </a:r>
            <a:r>
              <a:rPr lang="en-US" altLang="zh-CN" sz="1000" dirty="0" err="1"/>
              <a:t>institutionalisation</a:t>
            </a:r>
            <a:r>
              <a:rPr lang="en-US" altLang="zh-CN" sz="1000" dirty="0"/>
              <a:t> and promote community inclusion it is essential that countries put in place a full range of services that meet people’s needs and requirements.  However many of the services being provided in countries are outdated and fail to meet people’s requirements.  </a:t>
            </a:r>
          </a:p>
          <a:p>
            <a:pPr marL="628650" lvl="1" indent="-171450">
              <a:lnSpc>
                <a:spcPct val="80000"/>
              </a:lnSpc>
              <a:buClr>
                <a:schemeClr val="tx1"/>
              </a:buClr>
              <a:buFont typeface="Arial" panose="020B0604020202020204" pitchFamily="34" charset="0"/>
              <a:buChar char="•"/>
            </a:pPr>
            <a:r>
              <a:rPr lang="en-US" altLang="zh-CN" sz="1000" dirty="0"/>
              <a:t>QualityRights is providing guidance to countries on community based services and supports that are people </a:t>
            </a:r>
            <a:r>
              <a:rPr lang="en-US" altLang="zh-CN" sz="1000" dirty="0" err="1"/>
              <a:t>centred</a:t>
            </a:r>
            <a:r>
              <a:rPr lang="en-US" altLang="zh-CN" sz="1000" dirty="0"/>
              <a:t>, operate without coercion, respond to people’s needs and support recovery.</a:t>
            </a:r>
          </a:p>
          <a:p>
            <a:pPr marL="228600" indent="-228600">
              <a:lnSpc>
                <a:spcPct val="80000"/>
              </a:lnSpc>
              <a:buClr>
                <a:schemeClr val="tx1"/>
              </a:buClr>
              <a:buFont typeface="+mj-lt"/>
              <a:buAutoNum type="arabicPeriod"/>
            </a:pPr>
            <a:r>
              <a:rPr lang="en-US" altLang="zh-CN" sz="1000" b="1" dirty="0"/>
              <a:t>A 4th important area of work is to support the development of civil society movements in countries to conduct advocacy and influence policy making.  </a:t>
            </a:r>
          </a:p>
          <a:p>
            <a:pPr marL="685800" lvl="1" indent="-228600">
              <a:lnSpc>
                <a:spcPct val="80000"/>
              </a:lnSpc>
              <a:buClr>
                <a:schemeClr val="tx1"/>
              </a:buClr>
              <a:buFont typeface="Arial" panose="020B0604020202020204" pitchFamily="34" charset="0"/>
              <a:buChar char="•"/>
            </a:pPr>
            <a:r>
              <a:rPr lang="en-US" altLang="zh-CN" sz="1000" dirty="0"/>
              <a:t>This is about supporting people with psychosocial, intellectual and cognitive disabilities and their organizations to have a central role and strong voice in all decision making processes affecting them.</a:t>
            </a:r>
          </a:p>
          <a:p>
            <a:pPr marL="342832" indent="-342832">
              <a:buClr>
                <a:schemeClr val="tx1"/>
              </a:buClr>
              <a:buFont typeface="+mj-lt"/>
              <a:buAutoNum type="arabicPeriod"/>
            </a:pPr>
            <a:r>
              <a:rPr lang="en-GB" sz="1000" b="1" dirty="0"/>
              <a:t>And finally QualityRights works with countries to reform policy and law in line with international human rights standards.</a:t>
            </a:r>
            <a:r>
              <a:rPr lang="en-GB" altLang="fr-FR" sz="1000" b="1" dirty="0"/>
              <a:t> </a:t>
            </a:r>
          </a:p>
          <a:p>
            <a:pPr marL="628650" lvl="1" indent="-171450">
              <a:buClr>
                <a:schemeClr val="tx1"/>
              </a:buClr>
              <a:buFont typeface="Arial" panose="020B0604020202020204" pitchFamily="34" charset="0"/>
              <a:buChar char="•"/>
            </a:pPr>
            <a:r>
              <a:rPr lang="en-GB" altLang="fr-FR" sz="1000" dirty="0"/>
              <a:t>This provides an important mechanism in countries to stop violations, promote access to community mental health services, housing, education and employment and the full range of rights that people are entitled to.</a:t>
            </a:r>
            <a:endParaRPr lang="en-GB" sz="1000" dirty="0"/>
          </a:p>
          <a:p>
            <a:pPr>
              <a:defRPr/>
            </a:pPr>
            <a:r>
              <a:rPr lang="en-GB" sz="1000" b="1" dirty="0"/>
              <a:t>All of these actions are informed by the international human rights framework and in particular the UN Convention on the Rights of Persons with Disabilities.</a:t>
            </a:r>
            <a:r>
              <a:rPr lang="en-GB" sz="1000" dirty="0"/>
              <a:t> </a:t>
            </a:r>
          </a:p>
          <a:p>
            <a:pPr>
              <a:defRPr/>
            </a:pPr>
            <a:r>
              <a:rPr lang="en-GB" sz="1000" b="1" dirty="0"/>
              <a:t>In addition, QualityRights uses a participatory approach involving all stakeholders in order to meet each of its objectives. </a:t>
            </a:r>
          </a:p>
          <a:p>
            <a:pPr>
              <a:defRPr/>
            </a:pPr>
            <a:endParaRPr lang="en-GB" sz="1050" b="1" dirty="0"/>
          </a:p>
          <a:p>
            <a:pPr>
              <a:defRPr/>
            </a:pPr>
            <a:endParaRPr lang="en-GB" sz="1000" b="1" dirty="0"/>
          </a:p>
        </p:txBody>
      </p:sp>
      <p:sp>
        <p:nvSpPr>
          <p:cNvPr id="4" name="Slide Number Placeholder 3"/>
          <p:cNvSpPr>
            <a:spLocks noGrp="1"/>
          </p:cNvSpPr>
          <p:nvPr>
            <p:ph type="sldNum" sz="quarter" idx="5"/>
          </p:nvPr>
        </p:nvSpPr>
        <p:spPr/>
        <p:txBody>
          <a:bodyPr/>
          <a:lstStyle/>
          <a:p>
            <a:fld id="{91600A8A-902E-430E-A833-453AE05FDB61}" type="slidenum">
              <a:rPr lang="en-GB" smtClean="0"/>
              <a:t>3</a:t>
            </a:fld>
            <a:endParaRPr lang="en-GB"/>
          </a:p>
        </p:txBody>
      </p:sp>
    </p:spTree>
    <p:extLst>
      <p:ext uri="{BB962C8B-B14F-4D97-AF65-F5344CB8AC3E}">
        <p14:creationId xmlns:p14="http://schemas.microsoft.com/office/powerpoint/2010/main" val="25429058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0"/>
              </a:spcAft>
            </a:pPr>
            <a:r>
              <a:rPr lang="en-US" b="1" dirty="0">
                <a:solidFill>
                  <a:srgbClr val="4F81BD"/>
                </a:solidFill>
                <a:latin typeface="Calibri" panose="020F0502020204030204" pitchFamily="34" charset="0"/>
                <a:ea typeface="Times New Roman" panose="02020603050405020304" pitchFamily="18" charset="0"/>
                <a:cs typeface="Calibri" panose="020F0502020204030204" pitchFamily="34" charset="0"/>
              </a:rPr>
              <a:t>Time for this topic</a:t>
            </a:r>
            <a:endParaRPr lang="en-GB" dirty="0">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0"/>
              </a:spcAft>
            </a:pP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Approximately 1 hour 45 minutes.</a:t>
            </a:r>
            <a:endParaRPr lang="en-GB"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F4F7DB96-B4E3-48F2-8E35-A4648E993116}" type="slidenum">
              <a:rPr lang="x-none" smtClean="0"/>
              <a:t>30</a:t>
            </a:fld>
            <a:endParaRPr lang="x-none"/>
          </a:p>
        </p:txBody>
      </p:sp>
    </p:spTree>
    <p:extLst>
      <p:ext uri="{BB962C8B-B14F-4D97-AF65-F5344CB8AC3E}">
        <p14:creationId xmlns:p14="http://schemas.microsoft.com/office/powerpoint/2010/main" val="156700429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279400"/>
            <a:ext cx="5486400" cy="3086100"/>
          </a:xfrm>
        </p:spPr>
      </p:sp>
      <p:sp>
        <p:nvSpPr>
          <p:cNvPr id="3" name="Notes Placeholder 2"/>
          <p:cNvSpPr>
            <a:spLocks noGrp="1"/>
          </p:cNvSpPr>
          <p:nvPr>
            <p:ph type="body" idx="1"/>
          </p:nvPr>
        </p:nvSpPr>
        <p:spPr>
          <a:xfrm>
            <a:off x="685800" y="3365500"/>
            <a:ext cx="5486400" cy="5499100"/>
          </a:xfrm>
        </p:spPr>
        <p:txBody>
          <a:bodyPr/>
          <a:lstStyle/>
          <a:p>
            <a:pPr>
              <a:lnSpc>
                <a:spcPct val="115000"/>
              </a:lnSpc>
              <a:spcAft>
                <a:spcPts val="1000"/>
              </a:spcAft>
            </a:pPr>
            <a:r>
              <a:rPr lang="en-GB" b="1" i="1" dirty="0">
                <a:latin typeface="Calibri" panose="020F0502020204030204" pitchFamily="34" charset="0"/>
                <a:ea typeface="SimSun" panose="02010600030101010101" pitchFamily="2" charset="-122"/>
                <a:cs typeface="Arial" panose="020B0604020202020204" pitchFamily="34" charset="0"/>
              </a:rPr>
              <a:t>Exercise 2.1: Grand designs (45 min.)</a:t>
            </a:r>
            <a:endParaRPr lang="x-none"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100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At the beginning of the exercise, make clear to participants that:</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lvl="0" indent="-342900">
              <a:spcBef>
                <a:spcPts val="0"/>
              </a:spcBef>
              <a:spcAft>
                <a:spcPts val="1000"/>
              </a:spcAft>
              <a:buFont typeface="Symbol" panose="05050102010706020507" pitchFamily="18" charset="2"/>
              <a:buChar char=""/>
            </a:pPr>
            <a:r>
              <a:rPr lang="en-GB" dirty="0"/>
              <a:t>The purpose of this exercise is </a:t>
            </a:r>
            <a:r>
              <a:rPr lang="en-GB" b="1" u="sng" dirty="0"/>
              <a:t>not</a:t>
            </a:r>
            <a:r>
              <a:rPr lang="en-GB" dirty="0"/>
              <a:t> to imply that psychiatric hospitals or other institutions can become good places to live or to stay in for a long time. People should </a:t>
            </a:r>
            <a:r>
              <a:rPr lang="en-GB" b="1" u="sng" dirty="0"/>
              <a:t>never</a:t>
            </a:r>
            <a:r>
              <a:rPr lang="en-GB" dirty="0"/>
              <a:t> have to reside in institutions. </a:t>
            </a:r>
            <a:endParaRPr lang="x-none" dirty="0"/>
          </a:p>
          <a:p>
            <a:pPr marL="342900" lvl="0" indent="-342900">
              <a:spcBef>
                <a:spcPts val="0"/>
              </a:spcBef>
              <a:spcAft>
                <a:spcPts val="1000"/>
              </a:spcAft>
              <a:buFont typeface="Symbol" panose="05050102010706020507" pitchFamily="18" charset="2"/>
              <a:buChar char=""/>
            </a:pPr>
            <a:r>
              <a:rPr lang="en-GB" dirty="0"/>
              <a:t>Mental health facilities which are isolated from, and unconnected to, the community should be phased out and replaced with mental health and social services provided in the community. </a:t>
            </a:r>
            <a:endParaRPr lang="x-none" dirty="0"/>
          </a:p>
          <a:p>
            <a:pPr marL="342900" lvl="0" indent="-342900" algn="just">
              <a:spcBef>
                <a:spcPts val="0"/>
              </a:spcBef>
              <a:spcAft>
                <a:spcPts val="1000"/>
              </a:spcAft>
              <a:buFont typeface="Symbol" panose="05050102010706020507" pitchFamily="18" charset="2"/>
              <a:buChar char=""/>
            </a:pPr>
            <a:r>
              <a:rPr lang="en-GB" dirty="0"/>
              <a:t>When people want to stay somewhere which is not their home, they should have access, on a voluntary basis, to short-term community-based services which fully respect their rights, such as residential housing providing support in the community (e.g. </a:t>
            </a:r>
            <a:r>
              <a:rPr lang="en-GB" dirty="0" err="1"/>
              <a:t>Soteria</a:t>
            </a:r>
            <a:r>
              <a:rPr lang="en-GB" dirty="0"/>
              <a:t> houses) or high-quality mental health units in general hospitals.</a:t>
            </a:r>
            <a:endParaRPr lang="x-none" dirty="0"/>
          </a:p>
          <a:p>
            <a:pPr algn="just">
              <a:lnSpc>
                <a:spcPct val="115000"/>
              </a:lnSpc>
              <a:spcAft>
                <a:spcPts val="100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The purpose of this exercise is to ask participants to think about what features they would like to see in mental health services that provide for short-term accommodation and that are available to people with psychosocial, intellectual or cognitive disabilities on a voluntary basis and in the community to make the service welcoming, comfortable and desirable. </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F4F7DB96-B4E3-48F2-8E35-A4648E993116}" type="slidenum">
              <a:rPr lang="x-none" smtClean="0"/>
              <a:t>31</a:t>
            </a:fld>
            <a:endParaRPr lang="x-none"/>
          </a:p>
        </p:txBody>
      </p:sp>
    </p:spTree>
    <p:extLst>
      <p:ext uri="{BB962C8B-B14F-4D97-AF65-F5344CB8AC3E}">
        <p14:creationId xmlns:p14="http://schemas.microsoft.com/office/powerpoint/2010/main" val="38449954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36788" y="231775"/>
            <a:ext cx="2846387" cy="1600200"/>
          </a:xfrm>
        </p:spPr>
      </p:sp>
      <p:sp>
        <p:nvSpPr>
          <p:cNvPr id="3" name="Notes Placeholder 2"/>
          <p:cNvSpPr>
            <a:spLocks noGrp="1"/>
          </p:cNvSpPr>
          <p:nvPr>
            <p:ph type="body" idx="1"/>
          </p:nvPr>
        </p:nvSpPr>
        <p:spPr>
          <a:xfrm>
            <a:off x="486119" y="1954530"/>
            <a:ext cx="5885761" cy="6730683"/>
          </a:xfrm>
        </p:spPr>
        <p:txBody>
          <a:bodyPr/>
          <a:lstStyle/>
          <a:p>
            <a:pPr algn="just">
              <a:lnSpc>
                <a:spcPct val="115000"/>
              </a:lnSpc>
              <a:spcAft>
                <a:spcPts val="60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Ask participants to divide into two groups.</a:t>
            </a:r>
            <a:endParaRPr lang="x-none"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60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Then explain the following:</a:t>
            </a:r>
            <a:endParaRPr lang="x-none"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600"/>
              </a:spcAft>
            </a:pPr>
            <a:r>
              <a:rPr lang="en-GB" dirty="0">
                <a:latin typeface="Calibri" panose="020F0502020204030204" pitchFamily="34" charset="0"/>
                <a:ea typeface="SimSun" panose="02010600030101010101" pitchFamily="2" charset="-122"/>
                <a:cs typeface="Arial" panose="020B0604020202020204" pitchFamily="34" charset="0"/>
              </a:rPr>
              <a:t>First, think about the </a:t>
            </a:r>
            <a:r>
              <a:rPr lang="en-GB" b="1" u="sng" dirty="0">
                <a:latin typeface="Calibri" panose="020F0502020204030204" pitchFamily="34" charset="0"/>
                <a:ea typeface="SimSun" panose="02010600030101010101" pitchFamily="2" charset="-122"/>
                <a:cs typeface="Arial" panose="020B0604020202020204" pitchFamily="34" charset="0"/>
              </a:rPr>
              <a:t>current</a:t>
            </a:r>
            <a:r>
              <a:rPr lang="en-GB" dirty="0">
                <a:latin typeface="Calibri" panose="020F0502020204030204" pitchFamily="34" charset="0"/>
                <a:ea typeface="SimSun" panose="02010600030101010101" pitchFamily="2" charset="-122"/>
                <a:cs typeface="Arial" panose="020B0604020202020204" pitchFamily="34" charset="0"/>
              </a:rPr>
              <a:t> environment of a mental health inpatient or residential service (e.g. one where they are currently staying, have stayed at in the past, are working at or have visited).</a:t>
            </a:r>
            <a:endParaRPr lang="x-none"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600"/>
              </a:spcAft>
            </a:pPr>
            <a:r>
              <a:rPr lang="en-GB" dirty="0">
                <a:latin typeface="Calibri" panose="020F0502020204030204" pitchFamily="34" charset="0"/>
                <a:ea typeface="SimSun" panose="02010600030101010101" pitchFamily="2" charset="-122"/>
                <a:cs typeface="Arial" panose="020B0604020202020204" pitchFamily="34" charset="0"/>
              </a:rPr>
              <a:t>Then discuss and compare </a:t>
            </a:r>
            <a:r>
              <a:rPr lang="en-GB" b="1" u="sng" dirty="0">
                <a:latin typeface="Calibri" panose="020F0502020204030204" pitchFamily="34" charset="0"/>
                <a:ea typeface="SimSun" panose="02010600030101010101" pitchFamily="2" charset="-122"/>
                <a:cs typeface="Arial" panose="020B0604020202020204" pitchFamily="34" charset="0"/>
              </a:rPr>
              <a:t>how it should be</a:t>
            </a:r>
            <a:r>
              <a:rPr lang="en-GB" dirty="0">
                <a:latin typeface="Calibri" panose="020F0502020204030204" pitchFamily="34" charset="0"/>
                <a:ea typeface="SimSun" panose="02010600030101010101" pitchFamily="2" charset="-122"/>
                <a:cs typeface="Arial" panose="020B0604020202020204" pitchFamily="34" charset="0"/>
              </a:rPr>
              <a:t>. Document your findings as you will be asked to report back.</a:t>
            </a:r>
          </a:p>
          <a:p>
            <a:pPr algn="just">
              <a:lnSpc>
                <a:spcPct val="115000"/>
              </a:lnSpc>
              <a:spcAft>
                <a:spcPts val="600"/>
              </a:spcAft>
            </a:pPr>
            <a:r>
              <a:rPr lang="en-GB" dirty="0">
                <a:latin typeface="Calibri" panose="020F0502020204030204" pitchFamily="34" charset="0"/>
                <a:ea typeface="SimSun" panose="02010600030101010101" pitchFamily="2" charset="-122"/>
                <a:cs typeface="Arial" panose="020B0604020202020204" pitchFamily="34" charset="0"/>
              </a:rPr>
              <a:t>Each group will be given different areas to think about and we shall combine the ideas at the end.</a:t>
            </a:r>
            <a:endParaRPr lang="x-none"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600"/>
              </a:spcAft>
            </a:pPr>
            <a:r>
              <a:rPr lang="en-GB" b="1" dirty="0">
                <a:latin typeface="Calibri" panose="020F0502020204030204" pitchFamily="34" charset="0"/>
                <a:ea typeface="SimSun" panose="02010600030101010101" pitchFamily="2" charset="-122"/>
                <a:cs typeface="Arial" panose="020B0604020202020204" pitchFamily="34" charset="0"/>
              </a:rPr>
              <a:t>Group 1</a:t>
            </a:r>
            <a:r>
              <a:rPr lang="en-GB" dirty="0">
                <a:latin typeface="Calibri" panose="020F0502020204030204" pitchFamily="34" charset="0"/>
                <a:ea typeface="SimSun" panose="02010600030101010101" pitchFamily="2" charset="-122"/>
                <a:cs typeface="Arial" panose="020B0604020202020204" pitchFamily="34" charset="0"/>
              </a:rPr>
              <a:t> will concentrate on the physical environment of a mental health inpatient or residential service. Members of Group 1 should think about privacy, safety and what makes for a comfortable environment.</a:t>
            </a:r>
            <a:endParaRPr lang="x-none" dirty="0">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60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Some questions can be used to start the conversation, if relevant to the participants’ context. For instance:</a:t>
            </a:r>
            <a:endParaRPr lang="x-none" dirty="0">
              <a:latin typeface="Calibri" panose="020F0502020204030204" pitchFamily="34" charset="0"/>
              <a:ea typeface="SimSun" panose="02010600030101010101" pitchFamily="2" charset="-122"/>
              <a:cs typeface="Arial" panose="020B0604020202020204" pitchFamily="34" charset="0"/>
            </a:endParaRPr>
          </a:p>
          <a:p>
            <a:pPr marL="228600" lvl="0" indent="-228600">
              <a:spcBef>
                <a:spcPts val="0"/>
              </a:spcBef>
              <a:buFont typeface="Symbol" panose="05050102010706020507" pitchFamily="18" charset="2"/>
              <a:buChar char=""/>
            </a:pPr>
            <a:r>
              <a:rPr lang="en-GB" dirty="0">
                <a:solidFill>
                  <a:srgbClr val="4F81BD"/>
                </a:solidFill>
              </a:rPr>
              <a:t>Is the building in good physical condition? </a:t>
            </a:r>
            <a:endParaRPr lang="x-none" dirty="0"/>
          </a:p>
          <a:p>
            <a:pPr marL="228600" lvl="0" indent="-228600">
              <a:spcBef>
                <a:spcPts val="0"/>
              </a:spcBef>
              <a:buFont typeface="Symbol" panose="05050102010706020507" pitchFamily="18" charset="2"/>
              <a:buChar char=""/>
            </a:pPr>
            <a:r>
              <a:rPr lang="en-GB" dirty="0">
                <a:solidFill>
                  <a:srgbClr val="4F81BD"/>
                </a:solidFill>
              </a:rPr>
              <a:t>Is the building located in the community and is it easily accessible (e.g. through public transportation, etc.)?</a:t>
            </a:r>
            <a:endParaRPr lang="x-none" dirty="0"/>
          </a:p>
          <a:p>
            <a:pPr marL="228600" lvl="0" indent="-228600">
              <a:spcBef>
                <a:spcPts val="0"/>
              </a:spcBef>
              <a:buFont typeface="Symbol" panose="05050102010706020507" pitchFamily="18" charset="2"/>
              <a:buChar char=""/>
            </a:pPr>
            <a:r>
              <a:rPr lang="en-GB" dirty="0">
                <a:solidFill>
                  <a:srgbClr val="4F81BD"/>
                </a:solidFill>
              </a:rPr>
              <a:t>How accessible is the building? Could anyone gain access? What about people who have mobility difficulties, use wheelchairs etc.?</a:t>
            </a:r>
            <a:endParaRPr lang="x-none" dirty="0"/>
          </a:p>
          <a:p>
            <a:pPr marL="228600" lvl="0" indent="-228600">
              <a:spcBef>
                <a:spcPts val="0"/>
              </a:spcBef>
              <a:buFont typeface="Symbol" panose="05050102010706020507" pitchFamily="18" charset="2"/>
              <a:buChar char=""/>
            </a:pPr>
            <a:r>
              <a:rPr lang="en-GB" dirty="0">
                <a:solidFill>
                  <a:srgbClr val="4F81BD"/>
                </a:solidFill>
              </a:rPr>
              <a:t>Do people have comfortable sleeping areas? </a:t>
            </a:r>
            <a:endParaRPr lang="x-none" dirty="0"/>
          </a:p>
          <a:p>
            <a:pPr marL="228600" lvl="0" indent="-228600">
              <a:spcBef>
                <a:spcPts val="0"/>
              </a:spcBef>
              <a:buFont typeface="Symbol" panose="05050102010706020507" pitchFamily="18" charset="2"/>
              <a:buChar char=""/>
            </a:pPr>
            <a:r>
              <a:rPr lang="en-GB" dirty="0">
                <a:solidFill>
                  <a:srgbClr val="4F81BD"/>
                </a:solidFill>
              </a:rPr>
              <a:t>Do they have private spaces, including places to keep personal property?</a:t>
            </a:r>
            <a:endParaRPr lang="x-none" dirty="0"/>
          </a:p>
          <a:p>
            <a:pPr marL="228600" lvl="0" indent="-228600">
              <a:spcBef>
                <a:spcPts val="0"/>
              </a:spcBef>
              <a:buFont typeface="Symbol" panose="05050102010706020507" pitchFamily="18" charset="2"/>
              <a:buChar char=""/>
            </a:pPr>
            <a:r>
              <a:rPr lang="en-GB" dirty="0">
                <a:solidFill>
                  <a:srgbClr val="4F81BD"/>
                </a:solidFill>
              </a:rPr>
              <a:t>Do people have a clean toilet and shower or other bathing facility that allow for privacy?</a:t>
            </a:r>
            <a:endParaRPr lang="x-none" dirty="0"/>
          </a:p>
          <a:p>
            <a:pPr marL="228600" lvl="0" indent="-228600">
              <a:spcBef>
                <a:spcPts val="0"/>
              </a:spcBef>
              <a:buFont typeface="Symbol" panose="05050102010706020507" pitchFamily="18" charset="2"/>
              <a:buChar char=""/>
            </a:pPr>
            <a:r>
              <a:rPr lang="en-GB" dirty="0">
                <a:solidFill>
                  <a:srgbClr val="4F81BD"/>
                </a:solidFill>
              </a:rPr>
              <a:t>Is the environment hygienic?</a:t>
            </a:r>
            <a:endParaRPr lang="x-none" dirty="0"/>
          </a:p>
          <a:p>
            <a:pPr marL="228600" lvl="0" indent="-228600">
              <a:buFont typeface="Symbol" panose="05050102010706020507" pitchFamily="18" charset="2"/>
              <a:buChar char=""/>
            </a:pPr>
            <a:r>
              <a:rPr lang="en-GB" dirty="0">
                <a:solidFill>
                  <a:srgbClr val="4F81BD"/>
                </a:solidFill>
              </a:rPr>
              <a:t>Is the environment designed to be safe, secure and without any risks to the person’s health or well-being?</a:t>
            </a:r>
            <a:endParaRPr lang="x-none" dirty="0"/>
          </a:p>
          <a:p>
            <a:pPr marL="228600" lvl="0" indent="-228600">
              <a:buFont typeface="Symbol" panose="05050102010706020507" pitchFamily="18" charset="2"/>
              <a:buChar char=""/>
            </a:pPr>
            <a:r>
              <a:rPr lang="en-GB" dirty="0">
                <a:solidFill>
                  <a:srgbClr val="4F81BD"/>
                </a:solidFill>
              </a:rPr>
              <a:t>Where and how is food prepared? Is the food prepared by people themselves?</a:t>
            </a:r>
          </a:p>
          <a:p>
            <a:pPr marL="228600" lvl="0" indent="-228600">
              <a:buFont typeface="Symbol" panose="05050102010706020507" pitchFamily="18" charset="2"/>
              <a:buChar char=""/>
            </a:pPr>
            <a:r>
              <a:rPr lang="en-GB" dirty="0">
                <a:solidFill>
                  <a:srgbClr val="4F81BD"/>
                </a:solidFill>
              </a:rPr>
              <a:t>Is there the possibility for people to personalize the environment on the basis of their culture, interests and personal preferences? Are people able to add decorations and personal items?</a:t>
            </a:r>
            <a:endParaRPr lang="x-none" dirty="0"/>
          </a:p>
          <a:p>
            <a:pPr lvl="0"/>
            <a:endParaRPr lang="en-GB" dirty="0">
              <a:solidFill>
                <a:srgbClr val="4F81BD"/>
              </a:solidFill>
            </a:endParaRPr>
          </a:p>
          <a:p>
            <a:pPr marL="342900" lvl="0" indent="-342900">
              <a:buFont typeface="Symbol" panose="05050102010706020507" pitchFamily="18" charset="2"/>
              <a:buChar char=""/>
            </a:pPr>
            <a:endParaRPr lang="en-GB" dirty="0">
              <a:solidFill>
                <a:srgbClr val="4F81BD"/>
              </a:solidFill>
            </a:endParaRPr>
          </a:p>
          <a:p>
            <a:pPr lvl="0"/>
            <a:endParaRPr lang="x-none" dirty="0"/>
          </a:p>
        </p:txBody>
      </p:sp>
      <p:sp>
        <p:nvSpPr>
          <p:cNvPr id="4" name="Slide Number Placeholder 3"/>
          <p:cNvSpPr>
            <a:spLocks noGrp="1"/>
          </p:cNvSpPr>
          <p:nvPr>
            <p:ph type="sldNum" sz="quarter" idx="5"/>
          </p:nvPr>
        </p:nvSpPr>
        <p:spPr/>
        <p:txBody>
          <a:bodyPr/>
          <a:lstStyle/>
          <a:p>
            <a:fld id="{F4F7DB96-B4E3-48F2-8E35-A4648E993116}" type="slidenum">
              <a:rPr lang="x-none" smtClean="0"/>
              <a:t>32</a:t>
            </a:fld>
            <a:endParaRPr lang="x-none"/>
          </a:p>
        </p:txBody>
      </p:sp>
    </p:spTree>
    <p:extLst>
      <p:ext uri="{BB962C8B-B14F-4D97-AF65-F5344CB8AC3E}">
        <p14:creationId xmlns:p14="http://schemas.microsoft.com/office/powerpoint/2010/main" val="92238767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60600" y="835025"/>
            <a:ext cx="2336800" cy="1314450"/>
          </a:xfrm>
        </p:spPr>
      </p:sp>
      <p:sp>
        <p:nvSpPr>
          <p:cNvPr id="3" name="Notes Placeholder 2"/>
          <p:cNvSpPr>
            <a:spLocks noGrp="1"/>
          </p:cNvSpPr>
          <p:nvPr>
            <p:ph type="body" idx="1"/>
          </p:nvPr>
        </p:nvSpPr>
        <p:spPr>
          <a:xfrm>
            <a:off x="385590" y="2628899"/>
            <a:ext cx="5786610" cy="6056313"/>
          </a:xfrm>
        </p:spPr>
        <p:txBody>
          <a:bodyPr/>
          <a:lstStyle/>
          <a:p>
            <a:pPr algn="just">
              <a:lnSpc>
                <a:spcPct val="115000"/>
              </a:lnSpc>
              <a:spcAft>
                <a:spcPts val="600"/>
              </a:spcAft>
            </a:pPr>
            <a:r>
              <a:rPr lang="en-GB" b="1" dirty="0">
                <a:latin typeface="Calibri" panose="020F0502020204030204" pitchFamily="34" charset="0"/>
                <a:ea typeface="SimSun" panose="02010600030101010101" pitchFamily="2" charset="-122"/>
                <a:cs typeface="Arial" panose="020B0604020202020204" pitchFamily="34" charset="0"/>
              </a:rPr>
              <a:t>Group 2</a:t>
            </a:r>
            <a:r>
              <a:rPr lang="en-GB" dirty="0">
                <a:latin typeface="Calibri" panose="020F0502020204030204" pitchFamily="34" charset="0"/>
                <a:ea typeface="SimSun" panose="02010600030101010101" pitchFamily="2" charset="-122"/>
                <a:cs typeface="Arial" panose="020B0604020202020204" pitchFamily="34" charset="0"/>
              </a:rPr>
              <a:t> will focus on the general atmosphere of the mental health inpatient or residential service. </a:t>
            </a:r>
          </a:p>
          <a:p>
            <a:pPr algn="just">
              <a:lnSpc>
                <a:spcPct val="115000"/>
              </a:lnSpc>
              <a:spcAft>
                <a:spcPts val="600"/>
              </a:spcAft>
            </a:pPr>
            <a:r>
              <a:rPr lang="en-GB" dirty="0">
                <a:latin typeface="Calibri" panose="020F0502020204030204" pitchFamily="34" charset="0"/>
                <a:ea typeface="SimSun" panose="02010600030101010101" pitchFamily="2" charset="-122"/>
                <a:cs typeface="Arial" panose="020B0604020202020204" pitchFamily="34" charset="0"/>
              </a:rPr>
              <a:t>Members of Group 2 should think about any unspoken or formal rules for behaving and communicating in these two different environments. </a:t>
            </a:r>
          </a:p>
          <a:p>
            <a:pPr algn="just">
              <a:lnSpc>
                <a:spcPct val="115000"/>
              </a:lnSpc>
              <a:spcAft>
                <a:spcPts val="600"/>
              </a:spcAft>
            </a:pPr>
            <a:r>
              <a:rPr lang="en-GB" dirty="0">
                <a:latin typeface="Calibri" panose="020F0502020204030204" pitchFamily="34" charset="0"/>
                <a:ea typeface="SimSun" panose="02010600030101010101" pitchFamily="2" charset="-122"/>
                <a:cs typeface="Arial" panose="020B0604020202020204" pitchFamily="34" charset="0"/>
              </a:rPr>
              <a:t>They should also consider how each environment relates to, and interacts with, the local community.</a:t>
            </a:r>
            <a:endParaRPr lang="x-none" dirty="0">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60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Here are some questions to start the conversation:</a:t>
            </a:r>
            <a:endParaRPr lang="x-none" dirty="0">
              <a:latin typeface="Calibri" panose="020F0502020204030204" pitchFamily="34" charset="0"/>
              <a:ea typeface="SimSun" panose="02010600030101010101" pitchFamily="2" charset="-122"/>
              <a:cs typeface="Arial" panose="020B0604020202020204" pitchFamily="34" charset="0"/>
            </a:endParaRPr>
          </a:p>
          <a:p>
            <a:pPr marL="228600" lvl="0" indent="-228600">
              <a:buFont typeface="Symbol" panose="05050102010706020507" pitchFamily="18" charset="2"/>
              <a:buChar char=""/>
            </a:pPr>
            <a:r>
              <a:rPr lang="en-GB" dirty="0">
                <a:solidFill>
                  <a:srgbClr val="4F81BD"/>
                </a:solidFill>
              </a:rPr>
              <a:t>How would you describe the general atmosphere?</a:t>
            </a:r>
            <a:endParaRPr lang="x-none" dirty="0"/>
          </a:p>
          <a:p>
            <a:pPr marL="228600" lvl="0" indent="-228600">
              <a:buFont typeface="Symbol" panose="05050102010706020507" pitchFamily="18" charset="2"/>
              <a:buChar char=""/>
            </a:pPr>
            <a:r>
              <a:rPr lang="en-GB" dirty="0">
                <a:solidFill>
                  <a:srgbClr val="4F81BD"/>
                </a:solidFill>
              </a:rPr>
              <a:t>Are there any rules about respecting privacy?</a:t>
            </a:r>
            <a:endParaRPr lang="x-none" dirty="0"/>
          </a:p>
          <a:p>
            <a:pPr marL="228600" lvl="0" indent="-228600">
              <a:buFont typeface="Symbol" panose="05050102010706020507" pitchFamily="18" charset="2"/>
              <a:buChar char=""/>
            </a:pPr>
            <a:r>
              <a:rPr lang="en-GB" dirty="0">
                <a:solidFill>
                  <a:srgbClr val="4F81BD"/>
                </a:solidFill>
              </a:rPr>
              <a:t>How do people behave towards one another? </a:t>
            </a:r>
            <a:endParaRPr lang="x-none" dirty="0"/>
          </a:p>
          <a:p>
            <a:pPr marL="228600" lvl="0" indent="-228600">
              <a:buFont typeface="Symbol" panose="05050102010706020507" pitchFamily="18" charset="2"/>
              <a:buChar char=""/>
            </a:pPr>
            <a:r>
              <a:rPr lang="en-GB" dirty="0">
                <a:solidFill>
                  <a:srgbClr val="4F81BD"/>
                </a:solidFill>
              </a:rPr>
              <a:t>How do people speak to each other in this environment?</a:t>
            </a:r>
            <a:endParaRPr lang="x-none" dirty="0"/>
          </a:p>
          <a:p>
            <a:pPr marL="228600" lvl="0" indent="-228600">
              <a:buFont typeface="Symbol" panose="05050102010706020507" pitchFamily="18" charset="2"/>
              <a:buChar char=""/>
            </a:pPr>
            <a:r>
              <a:rPr lang="en-GB" dirty="0">
                <a:solidFill>
                  <a:srgbClr val="4F81BD"/>
                </a:solidFill>
              </a:rPr>
              <a:t>Are people able to speak freely and openly whenever they want?</a:t>
            </a:r>
            <a:endParaRPr lang="x-none" dirty="0"/>
          </a:p>
          <a:p>
            <a:pPr marL="228600" lvl="0" indent="-228600">
              <a:buFont typeface="Symbol" panose="05050102010706020507" pitchFamily="18" charset="2"/>
              <a:buChar char=""/>
            </a:pPr>
            <a:r>
              <a:rPr lang="en-GB" dirty="0">
                <a:solidFill>
                  <a:srgbClr val="4F81BD"/>
                </a:solidFill>
              </a:rPr>
              <a:t>Are there opportunities to develop friendships or close social contacts?</a:t>
            </a:r>
            <a:endParaRPr lang="x-none" dirty="0"/>
          </a:p>
          <a:p>
            <a:pPr marL="228600" lvl="0" indent="-228600">
              <a:buFont typeface="Symbol" panose="05050102010706020507" pitchFamily="18" charset="2"/>
              <a:buChar char=""/>
            </a:pPr>
            <a:r>
              <a:rPr lang="en-GB" dirty="0">
                <a:solidFill>
                  <a:srgbClr val="4F81BD"/>
                </a:solidFill>
              </a:rPr>
              <a:t>Can people use means of communication (mobile telephones, Internet, etc.)?</a:t>
            </a:r>
            <a:endParaRPr lang="x-none" dirty="0"/>
          </a:p>
          <a:p>
            <a:pPr marL="228600" lvl="0" indent="-228600">
              <a:buFont typeface="Symbol" panose="05050102010706020507" pitchFamily="18" charset="2"/>
              <a:buChar char=""/>
            </a:pPr>
            <a:r>
              <a:rPr lang="en-GB" dirty="0">
                <a:solidFill>
                  <a:srgbClr val="4F81BD"/>
                </a:solidFill>
              </a:rPr>
              <a:t>Is there a uniform or can people wear what they like? Do people have to wear pyjamas during the day? </a:t>
            </a:r>
            <a:endParaRPr lang="x-none" dirty="0"/>
          </a:p>
          <a:p>
            <a:pPr marL="228600" lvl="0" indent="-228600">
              <a:buFont typeface="Symbol" panose="05050102010706020507" pitchFamily="18" charset="2"/>
              <a:buChar char=""/>
            </a:pPr>
            <a:r>
              <a:rPr lang="en-GB" dirty="0">
                <a:solidFill>
                  <a:srgbClr val="4F81BD"/>
                </a:solidFill>
              </a:rPr>
              <a:t>How are the residents spoken to and addressed?</a:t>
            </a:r>
            <a:endParaRPr lang="x-none" dirty="0"/>
          </a:p>
          <a:p>
            <a:pPr marL="228600" lvl="0" indent="-228600">
              <a:buFont typeface="Symbol" panose="05050102010706020507" pitchFamily="18" charset="2"/>
              <a:buChar char=""/>
            </a:pPr>
            <a:r>
              <a:rPr lang="en-GB" dirty="0">
                <a:solidFill>
                  <a:srgbClr val="4F81BD"/>
                </a:solidFill>
              </a:rPr>
              <a:t>Are people able to carry out religious, leisure or cultural activities?</a:t>
            </a:r>
            <a:endParaRPr lang="x-none" dirty="0"/>
          </a:p>
          <a:p>
            <a:pPr marL="228600" lvl="0" indent="-228600">
              <a:buFont typeface="Symbol" panose="05050102010706020507" pitchFamily="18" charset="2"/>
              <a:buChar char=""/>
            </a:pPr>
            <a:r>
              <a:rPr lang="en-GB" dirty="0">
                <a:solidFill>
                  <a:srgbClr val="4F81BD"/>
                </a:solidFill>
              </a:rPr>
              <a:t>Are people able to come and go as they please?</a:t>
            </a:r>
            <a:endParaRPr lang="x-none" dirty="0"/>
          </a:p>
          <a:p>
            <a:pPr marL="228600" lvl="0" indent="-228600">
              <a:buFont typeface="Symbol" panose="05050102010706020507" pitchFamily="18" charset="2"/>
              <a:buChar char=""/>
            </a:pPr>
            <a:r>
              <a:rPr lang="en-GB" dirty="0">
                <a:solidFill>
                  <a:srgbClr val="4F81BD"/>
                </a:solidFill>
              </a:rPr>
              <a:t>Are there rules around visitors and visiting times?</a:t>
            </a:r>
            <a:endParaRPr lang="x-none" dirty="0"/>
          </a:p>
          <a:p>
            <a:pPr marL="228600" lvl="0" indent="-228600">
              <a:buFont typeface="Symbol" panose="05050102010706020507" pitchFamily="18" charset="2"/>
              <a:buChar char=""/>
            </a:pPr>
            <a:r>
              <a:rPr lang="en-GB" dirty="0">
                <a:solidFill>
                  <a:srgbClr val="4F81BD"/>
                </a:solidFill>
              </a:rPr>
              <a:t>Are there regular interactions with the local community? Do people engage in local community activities?</a:t>
            </a:r>
            <a:endParaRPr lang="x-none" dirty="0"/>
          </a:p>
          <a:p>
            <a:pPr marL="228600" lvl="0" indent="-228600">
              <a:buFont typeface="Symbol" panose="05050102010706020507" pitchFamily="18" charset="2"/>
              <a:buChar char=""/>
            </a:pPr>
            <a:r>
              <a:rPr lang="en-GB" dirty="0">
                <a:solidFill>
                  <a:srgbClr val="4F81BD"/>
                </a:solidFill>
              </a:rPr>
              <a:t>Are there social and family events?</a:t>
            </a:r>
            <a:endParaRPr lang="x-none" dirty="0"/>
          </a:p>
          <a:p>
            <a:pPr marL="228600" lvl="0" indent="-228600">
              <a:buFont typeface="Symbol" panose="05050102010706020507" pitchFamily="18" charset="2"/>
              <a:buChar char=""/>
            </a:pPr>
            <a:r>
              <a:rPr lang="en-GB" dirty="0">
                <a:solidFill>
                  <a:srgbClr val="4F81BD"/>
                </a:solidFill>
              </a:rPr>
              <a:t>Are there differences in terms of power dynamics? (For instance, does everyone have equal status or are there hierarchies in terms of power – e.g. within the service, or between people using the service and staff? Are people who usually would be responsible for making decisions for their household being denied this opportunity within the service, thus leading to feelings of powerlessness?)</a:t>
            </a:r>
            <a:endParaRPr lang="x-none" dirty="0"/>
          </a:p>
          <a:p>
            <a:endParaRPr lang="x-none" dirty="0"/>
          </a:p>
        </p:txBody>
      </p:sp>
      <p:sp>
        <p:nvSpPr>
          <p:cNvPr id="4" name="Slide Number Placeholder 3"/>
          <p:cNvSpPr>
            <a:spLocks noGrp="1"/>
          </p:cNvSpPr>
          <p:nvPr>
            <p:ph type="sldNum" sz="quarter" idx="5"/>
          </p:nvPr>
        </p:nvSpPr>
        <p:spPr/>
        <p:txBody>
          <a:bodyPr/>
          <a:lstStyle/>
          <a:p>
            <a:fld id="{F4F7DB96-B4E3-48F2-8E35-A4648E993116}" type="slidenum">
              <a:rPr lang="x-none" smtClean="0"/>
              <a:t>33</a:t>
            </a:fld>
            <a:endParaRPr lang="x-none"/>
          </a:p>
        </p:txBody>
      </p:sp>
    </p:spTree>
    <p:extLst>
      <p:ext uri="{BB962C8B-B14F-4D97-AF65-F5344CB8AC3E}">
        <p14:creationId xmlns:p14="http://schemas.microsoft.com/office/powerpoint/2010/main" val="262415060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Ask each group to report back on their discussions. At the end of the discussion, ask the participants in the full plenary:</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indent="-171450">
              <a:lnSpc>
                <a:spcPct val="115000"/>
              </a:lnSpc>
              <a:spcAft>
                <a:spcPts val="1000"/>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Do you think some of the changes discussed could be implemented in the service you know? Would it be difficult?</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F4F7DB96-B4E3-48F2-8E35-A4648E993116}" type="slidenum">
              <a:rPr lang="x-none" smtClean="0"/>
              <a:t>34</a:t>
            </a:fld>
            <a:endParaRPr lang="x-none"/>
          </a:p>
        </p:txBody>
      </p:sp>
    </p:spTree>
    <p:extLst>
      <p:ext uri="{BB962C8B-B14F-4D97-AF65-F5344CB8AC3E}">
        <p14:creationId xmlns:p14="http://schemas.microsoft.com/office/powerpoint/2010/main" val="408240765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Conclude this exercise by explaining to participants that:</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indent="-171450" algn="just">
              <a:lnSpc>
                <a:spcPct val="115000"/>
              </a:lnSpc>
              <a:spcAft>
                <a:spcPts val="10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Both the physical environment and the general atmosphere of mental health and social services have important impacts on people’s mental health and well-being. </a:t>
            </a:r>
          </a:p>
          <a:p>
            <a:pPr marL="171450" indent="-171450" algn="just">
              <a:lnSpc>
                <a:spcPct val="115000"/>
              </a:lnSpc>
              <a:spcAft>
                <a:spcPts val="10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Having a comfortable and stimulating environment where people feel safe, respected and supported is key to ensuring that services meet people’s needs and expectations.</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indent="-171450" algn="just">
              <a:lnSpc>
                <a:spcPct val="115000"/>
              </a:lnSpc>
              <a:spcAft>
                <a:spcPts val="10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Some services, however, will inherently fail to respect people rights and promote well-being (e.g. derelict institutions isolated from the community) and should be closed and replaced by community-based services that respect people’s rights.</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F4F7DB96-B4E3-48F2-8E35-A4648E993116}" type="slidenum">
              <a:rPr lang="x-none" smtClean="0"/>
              <a:t>35</a:t>
            </a:fld>
            <a:endParaRPr lang="x-none"/>
          </a:p>
        </p:txBody>
      </p:sp>
    </p:spTree>
    <p:extLst>
      <p:ext uri="{BB962C8B-B14F-4D97-AF65-F5344CB8AC3E}">
        <p14:creationId xmlns:p14="http://schemas.microsoft.com/office/powerpoint/2010/main" val="91161357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spcAft>
                <a:spcPts val="100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As an example of community-based service, show participants the following video:</a:t>
            </a:r>
            <a:endParaRPr lang="x-none"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1000"/>
              </a:spcAft>
            </a:pPr>
            <a:r>
              <a:rPr lang="en-GB" dirty="0" err="1">
                <a:latin typeface="Calibri" panose="020F0502020204030204" pitchFamily="34" charset="0"/>
                <a:ea typeface="SimSun" panose="02010600030101010101" pitchFamily="2" charset="-122"/>
                <a:cs typeface="Arial" panose="020B0604020202020204" pitchFamily="34" charset="0"/>
              </a:rPr>
              <a:t>Seher</a:t>
            </a:r>
            <a:r>
              <a:rPr lang="en-GB" dirty="0">
                <a:latin typeface="Calibri" panose="020F0502020204030204" pitchFamily="34" charset="0"/>
                <a:ea typeface="SimSun" panose="02010600030101010101" pitchFamily="2" charset="-122"/>
                <a:cs typeface="Arial" panose="020B0604020202020204" pitchFamily="34" charset="0"/>
              </a:rPr>
              <a:t>, Urban community mental health programme, Pune. </a:t>
            </a:r>
            <a:r>
              <a:rPr lang="en-GB" dirty="0" err="1">
                <a:latin typeface="Calibri" panose="020F0502020204030204" pitchFamily="34" charset="0"/>
                <a:ea typeface="SimSun" panose="02010600030101010101" pitchFamily="2" charset="-122"/>
                <a:cs typeface="Arial" panose="020B0604020202020204" pitchFamily="34" charset="0"/>
              </a:rPr>
              <a:t>Bapu</a:t>
            </a:r>
            <a:r>
              <a:rPr lang="en-GB" dirty="0">
                <a:latin typeface="Calibri" panose="020F0502020204030204" pitchFamily="34" charset="0"/>
                <a:ea typeface="SimSun" panose="02010600030101010101" pitchFamily="2" charset="-122"/>
                <a:cs typeface="Arial" panose="020B0604020202020204" pitchFamily="34" charset="0"/>
              </a:rPr>
              <a:t> Trust for Research on Mind and discourse, 2013 (5:12)</a:t>
            </a:r>
            <a:endParaRPr lang="x-none"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1000"/>
              </a:spcAft>
            </a:pPr>
            <a:r>
              <a:rPr lang="en-GB" u="sng" dirty="0">
                <a:solidFill>
                  <a:srgbClr val="0000FF"/>
                </a:solidFill>
                <a:latin typeface="Calibri" panose="020F0502020204030204" pitchFamily="34" charset="0"/>
                <a:ea typeface="SimSun" panose="02010600030101010101" pitchFamily="2" charset="-122"/>
                <a:cs typeface="Arial" panose="020B0604020202020204" pitchFamily="34" charset="0"/>
              </a:rPr>
              <a:t>https://</a:t>
            </a:r>
            <a:r>
              <a:rPr lang="en-GB" u="sng" dirty="0" err="1">
                <a:solidFill>
                  <a:srgbClr val="0000FF"/>
                </a:solidFill>
                <a:latin typeface="Calibri" panose="020F0502020204030204" pitchFamily="34" charset="0"/>
                <a:ea typeface="SimSun" panose="02010600030101010101" pitchFamily="2" charset="-122"/>
                <a:cs typeface="Arial" panose="020B0604020202020204" pitchFamily="34" charset="0"/>
              </a:rPr>
              <a:t>youtu.be</a:t>
            </a:r>
            <a:r>
              <a:rPr lang="en-GB" u="sng" dirty="0">
                <a:solidFill>
                  <a:srgbClr val="0000FF"/>
                </a:solidFill>
                <a:latin typeface="Calibri" panose="020F0502020204030204" pitchFamily="34" charset="0"/>
                <a:ea typeface="SimSun" panose="02010600030101010101" pitchFamily="2" charset="-122"/>
                <a:cs typeface="Arial" panose="020B0604020202020204" pitchFamily="34" charset="0"/>
              </a:rPr>
              <a:t>/Ozqq5rET9kk</a:t>
            </a:r>
            <a:r>
              <a:rPr lang="en-GB" dirty="0">
                <a:latin typeface="Calibri" panose="020F0502020204030204" pitchFamily="34" charset="0"/>
                <a:ea typeface="SimSun" panose="02010600030101010101" pitchFamily="2" charset="-122"/>
                <a:cs typeface="Arial" panose="020B0604020202020204" pitchFamily="34" charset="0"/>
              </a:rPr>
              <a:t> (accessed 9 April 2019).</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F4F7DB96-B4E3-48F2-8E35-A4648E993116}" type="slidenum">
              <a:rPr lang="x-none" smtClean="0"/>
              <a:t>36</a:t>
            </a:fld>
            <a:endParaRPr lang="x-none"/>
          </a:p>
        </p:txBody>
      </p:sp>
    </p:spTree>
    <p:extLst>
      <p:ext uri="{BB962C8B-B14F-4D97-AF65-F5344CB8AC3E}">
        <p14:creationId xmlns:p14="http://schemas.microsoft.com/office/powerpoint/2010/main" val="134143856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44663" y="207963"/>
            <a:ext cx="3368675" cy="1895475"/>
          </a:xfrm>
        </p:spPr>
      </p:sp>
      <p:sp>
        <p:nvSpPr>
          <p:cNvPr id="3" name="Notes Placeholder 2"/>
          <p:cNvSpPr>
            <a:spLocks noGrp="1"/>
          </p:cNvSpPr>
          <p:nvPr>
            <p:ph type="body" idx="1"/>
          </p:nvPr>
        </p:nvSpPr>
        <p:spPr>
          <a:xfrm>
            <a:off x="473037" y="2103438"/>
            <a:ext cx="6093498" cy="6742914"/>
          </a:xfrm>
        </p:spPr>
        <p:txBody>
          <a:bodyPr/>
          <a:lstStyle/>
          <a:p>
            <a:pPr>
              <a:lnSpc>
                <a:spcPct val="115000"/>
              </a:lnSpc>
              <a:spcAft>
                <a:spcPts val="600"/>
              </a:spcAft>
            </a:pPr>
            <a:r>
              <a:rPr lang="en-GB" sz="1050" b="1" i="1" dirty="0">
                <a:latin typeface="Calibri" panose="020F0502020204030204" pitchFamily="34" charset="0"/>
                <a:ea typeface="SimSun" panose="02010600030101010101" pitchFamily="2" charset="-122"/>
                <a:cs typeface="Arial" panose="020B0604020202020204" pitchFamily="34" charset="0"/>
              </a:rPr>
              <a:t>Exercise 2.2: </a:t>
            </a:r>
            <a:r>
              <a:rPr lang="en-US" sz="1050" b="1" i="1" dirty="0">
                <a:latin typeface="Calibri" panose="020F0502020204030204" pitchFamily="34" charset="0"/>
                <a:ea typeface="Times New Roman" panose="02020603050405020304" pitchFamily="18" charset="0"/>
                <a:cs typeface="Times New Roman" panose="02020603050405020304" pitchFamily="18" charset="0"/>
              </a:rPr>
              <a:t>Does this service adequately support mental health? (25 min.)</a:t>
            </a:r>
            <a:endParaRPr lang="x-none" sz="1050"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600"/>
              </a:spcAft>
            </a:pPr>
            <a:r>
              <a:rPr lang="en-US" sz="1050"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Explain to participants that the purpose of this exercise is to explore in more depth what can be done to create a better service environment that benefits everyone. If participants are not directly connected to a particular mental health or related service, have them think of one that they may know of or are otherwise familiar with. This exercise is not about judging or blaming anyone. Encourage participants to share their thoughts openly in the spirit of learning, and to allow an exchange of ideas.</a:t>
            </a:r>
            <a:endParaRPr lang="x-none" sz="1050"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600"/>
              </a:spcAft>
            </a:pPr>
            <a:r>
              <a:rPr lang="en-GB" sz="1050" dirty="0">
                <a:solidFill>
                  <a:srgbClr val="4F81BD"/>
                </a:solidFill>
                <a:latin typeface="Calibri" panose="020F0502020204030204" pitchFamily="34" charset="0"/>
                <a:ea typeface="SimSun" panose="02010600030101010101" pitchFamily="2" charset="-122"/>
                <a:cs typeface="Arial" panose="020B0604020202020204" pitchFamily="34" charset="0"/>
              </a:rPr>
              <a:t>Ask participants to brainstorm answers to the following question:</a:t>
            </a:r>
            <a:endParaRPr lang="x-none" sz="1050"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600"/>
              </a:spcAft>
            </a:pPr>
            <a:r>
              <a:rPr lang="en-GB" sz="1050" b="1" dirty="0">
                <a:latin typeface="Calibri" panose="020F0502020204030204" pitchFamily="34" charset="0"/>
                <a:ea typeface="SimSun" panose="02010600030101010101" pitchFamily="2" charset="-122"/>
                <a:cs typeface="Arial" panose="020B0604020202020204" pitchFamily="34" charset="0"/>
              </a:rPr>
              <a:t>How does your service promote mental health and well-being?</a:t>
            </a:r>
            <a:r>
              <a:rPr lang="en-GB" sz="1050" dirty="0">
                <a:latin typeface="Calibri" panose="020F0502020204030204" pitchFamily="34" charset="0"/>
                <a:ea typeface="SimSun" panose="02010600030101010101" pitchFamily="2" charset="-122"/>
                <a:cs typeface="Arial" panose="020B0604020202020204" pitchFamily="34" charset="0"/>
              </a:rPr>
              <a:t> </a:t>
            </a:r>
            <a:endParaRPr lang="x-none" sz="1050" dirty="0">
              <a:latin typeface="Calibri" panose="020F0502020204030204" pitchFamily="34" charset="0"/>
              <a:ea typeface="SimSun" panose="02010600030101010101" pitchFamily="2" charset="-122"/>
              <a:cs typeface="Arial" panose="020B0604020202020204" pitchFamily="34" charset="0"/>
            </a:endParaRPr>
          </a:p>
          <a:p>
            <a:pPr marL="228600" marR="0" lvl="0" indent="-228600" algn="just">
              <a:lnSpc>
                <a:spcPct val="115000"/>
              </a:lnSpc>
              <a:spcBef>
                <a:spcPts val="0"/>
              </a:spcBef>
              <a:spcAft>
                <a:spcPts val="0"/>
              </a:spcAft>
              <a:buFont typeface="Symbol" panose="05050102010706020507" pitchFamily="18" charset="2"/>
              <a:buChar char=""/>
            </a:pPr>
            <a:r>
              <a:rPr lang="en-GB" sz="1050" dirty="0">
                <a:solidFill>
                  <a:srgbClr val="000000"/>
                </a:solidFill>
                <a:latin typeface="Calibri" panose="020F0502020204030204" pitchFamily="34" charset="0"/>
                <a:ea typeface="SimSun" panose="02010600030101010101" pitchFamily="2" charset="-122"/>
                <a:cs typeface="Arial" panose="020B0604020202020204" pitchFamily="34" charset="0"/>
              </a:rPr>
              <a:t>Try to think about the relationship between respect for human rights in the service and the promotion of mental health and well-being.</a:t>
            </a:r>
            <a:endParaRPr lang="x-none" sz="1050" dirty="0">
              <a:latin typeface="Calibri" panose="020F0502020204030204" pitchFamily="34" charset="0"/>
              <a:ea typeface="SimSun" panose="02010600030101010101" pitchFamily="2" charset="-122"/>
              <a:cs typeface="Arial" panose="020B0604020202020204" pitchFamily="34" charset="0"/>
            </a:endParaRPr>
          </a:p>
          <a:p>
            <a:pPr marL="228600" marR="0" lvl="0" indent="-228600" algn="just">
              <a:lnSpc>
                <a:spcPct val="115000"/>
              </a:lnSpc>
              <a:spcBef>
                <a:spcPts val="0"/>
              </a:spcBef>
              <a:spcAft>
                <a:spcPts val="600"/>
              </a:spcAft>
              <a:buFont typeface="Symbol" panose="05050102010706020507" pitchFamily="18" charset="2"/>
              <a:buChar char=""/>
            </a:pPr>
            <a:r>
              <a:rPr lang="en-GB" sz="1050" dirty="0">
                <a:solidFill>
                  <a:srgbClr val="000000"/>
                </a:solidFill>
                <a:latin typeface="Calibri" panose="020F0502020204030204" pitchFamily="34" charset="0"/>
                <a:ea typeface="SimSun" panose="02010600030101010101" pitchFamily="2" charset="-122"/>
                <a:cs typeface="Arial" panose="020B0604020202020204" pitchFamily="34" charset="0"/>
              </a:rPr>
              <a:t>Try to go beyond discussing only mental health “treatment”. Explore and keep in mind what has been said in previous exercises and discussions concerning the different elements that contribute to mental health and well-being (including the social determinants of mental health). </a:t>
            </a:r>
            <a:endParaRPr lang="x-none" sz="1050"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600"/>
              </a:spcAft>
            </a:pPr>
            <a:r>
              <a:rPr lang="en-GB" sz="1050" dirty="0">
                <a:solidFill>
                  <a:srgbClr val="4F81BD"/>
                </a:solidFill>
                <a:latin typeface="Calibri" panose="020F0502020204030204" pitchFamily="34" charset="0"/>
                <a:ea typeface="SimSun" panose="02010600030101010101" pitchFamily="2" charset="-122"/>
                <a:cs typeface="Arial" panose="020B0604020202020204" pitchFamily="34" charset="0"/>
              </a:rPr>
              <a:t>Write participants’ ideas on the flipchart. Note that these answers may vary considerably due to differences between services. Try to encourage participants to describe real situations and examples from their service. </a:t>
            </a:r>
            <a:endParaRPr lang="x-none" sz="1050" dirty="0">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600"/>
              </a:spcAft>
            </a:pPr>
            <a:r>
              <a:rPr lang="en-GB" sz="1050" dirty="0">
                <a:solidFill>
                  <a:srgbClr val="4F81BD"/>
                </a:solidFill>
                <a:latin typeface="Calibri" panose="020F0502020204030204" pitchFamily="34" charset="0"/>
                <a:ea typeface="SimSun" panose="02010600030101010101" pitchFamily="2" charset="-122"/>
                <a:cs typeface="Arial" panose="020B0604020202020204" pitchFamily="34" charset="0"/>
              </a:rPr>
              <a:t>Some possible answers are listed below:</a:t>
            </a:r>
            <a:endParaRPr lang="x-none" sz="1050" dirty="0">
              <a:latin typeface="Calibri" panose="020F0502020204030204" pitchFamily="34" charset="0"/>
              <a:ea typeface="SimSun" panose="02010600030101010101" pitchFamily="2" charset="-122"/>
              <a:cs typeface="Arial" panose="020B0604020202020204" pitchFamily="34" charset="0"/>
            </a:endParaRPr>
          </a:p>
          <a:p>
            <a:pPr marL="228600" marR="0" lvl="0" indent="-228600">
              <a:lnSpc>
                <a:spcPct val="115000"/>
              </a:lnSpc>
              <a:spcBef>
                <a:spcPts val="0"/>
              </a:spcBef>
              <a:spcAft>
                <a:spcPts val="0"/>
              </a:spcAft>
              <a:buFont typeface="Symbol" panose="05050102010706020507" pitchFamily="18" charset="2"/>
              <a:buChar char=""/>
            </a:pPr>
            <a:r>
              <a:rPr lang="en-GB" sz="1050" dirty="0">
                <a:solidFill>
                  <a:srgbClr val="4F81BD"/>
                </a:solidFill>
                <a:latin typeface="Calibri" panose="020F0502020204030204" pitchFamily="34" charset="0"/>
                <a:ea typeface="SimSun" panose="02010600030101010101" pitchFamily="2" charset="-122"/>
                <a:cs typeface="Arial" panose="020B0604020202020204" pitchFamily="34" charset="0"/>
              </a:rPr>
              <a:t>Having supportive staff who listen to people and treat people as human beings who deserve kindness and respect.</a:t>
            </a:r>
            <a:endParaRPr lang="x-none" sz="1050" dirty="0">
              <a:latin typeface="Calibri" panose="020F0502020204030204" pitchFamily="34" charset="0"/>
              <a:ea typeface="SimSun" panose="02010600030101010101" pitchFamily="2" charset="-122"/>
              <a:cs typeface="Arial" panose="020B0604020202020204" pitchFamily="34" charset="0"/>
            </a:endParaRPr>
          </a:p>
          <a:p>
            <a:pPr marL="228600" marR="0" lvl="0" indent="-228600">
              <a:lnSpc>
                <a:spcPct val="115000"/>
              </a:lnSpc>
              <a:spcBef>
                <a:spcPts val="0"/>
              </a:spcBef>
              <a:spcAft>
                <a:spcPts val="0"/>
              </a:spcAft>
              <a:buFont typeface="Symbol" panose="05050102010706020507" pitchFamily="18" charset="2"/>
              <a:buChar char=""/>
            </a:pPr>
            <a:r>
              <a:rPr lang="en-GB" sz="1050" dirty="0">
                <a:solidFill>
                  <a:srgbClr val="4F81BD"/>
                </a:solidFill>
                <a:latin typeface="Calibri" panose="020F0502020204030204" pitchFamily="34" charset="0"/>
                <a:ea typeface="SimSun" panose="02010600030101010101" pitchFamily="2" charset="-122"/>
                <a:cs typeface="Arial" panose="020B0604020202020204" pitchFamily="34" charset="0"/>
              </a:rPr>
              <a:t>Not forcing people into treatment and intervention they do not want.</a:t>
            </a:r>
            <a:endParaRPr lang="x-none" sz="1050" dirty="0">
              <a:latin typeface="Calibri" panose="020F0502020204030204" pitchFamily="34" charset="0"/>
              <a:ea typeface="SimSun" panose="02010600030101010101" pitchFamily="2" charset="-122"/>
              <a:cs typeface="Arial" panose="020B0604020202020204" pitchFamily="34" charset="0"/>
            </a:endParaRPr>
          </a:p>
          <a:p>
            <a:pPr marL="228600" marR="0" lvl="0" indent="-228600">
              <a:lnSpc>
                <a:spcPct val="115000"/>
              </a:lnSpc>
              <a:spcBef>
                <a:spcPts val="0"/>
              </a:spcBef>
              <a:spcAft>
                <a:spcPts val="0"/>
              </a:spcAft>
              <a:buFont typeface="Symbol" panose="05050102010706020507" pitchFamily="18" charset="2"/>
              <a:buChar char=""/>
            </a:pPr>
            <a:r>
              <a:rPr lang="en-GB" sz="1050" dirty="0">
                <a:solidFill>
                  <a:srgbClr val="4F81BD"/>
                </a:solidFill>
                <a:latin typeface="Calibri" panose="020F0502020204030204" pitchFamily="34" charset="0"/>
                <a:ea typeface="SimSun" panose="02010600030101010101" pitchFamily="2" charset="-122"/>
                <a:cs typeface="Arial" panose="020B0604020202020204" pitchFamily="34" charset="0"/>
              </a:rPr>
              <a:t>Recruiting peer workers to offer hope, support and encouragement.</a:t>
            </a:r>
            <a:endParaRPr lang="x-none" sz="1050" dirty="0">
              <a:latin typeface="Calibri" panose="020F0502020204030204" pitchFamily="34" charset="0"/>
              <a:ea typeface="SimSun" panose="02010600030101010101" pitchFamily="2" charset="-122"/>
              <a:cs typeface="Arial" panose="020B0604020202020204" pitchFamily="34" charset="0"/>
            </a:endParaRPr>
          </a:p>
          <a:p>
            <a:pPr marL="228600" marR="0" lvl="0" indent="-228600">
              <a:lnSpc>
                <a:spcPct val="115000"/>
              </a:lnSpc>
              <a:spcBef>
                <a:spcPts val="0"/>
              </a:spcBef>
              <a:spcAft>
                <a:spcPts val="0"/>
              </a:spcAft>
              <a:buFont typeface="Symbol" panose="05050102010706020507" pitchFamily="18" charset="2"/>
              <a:buChar char=""/>
            </a:pPr>
            <a:r>
              <a:rPr lang="en-GB" sz="1050" dirty="0">
                <a:solidFill>
                  <a:srgbClr val="4F81BD"/>
                </a:solidFill>
                <a:latin typeface="Calibri" panose="020F0502020204030204" pitchFamily="34" charset="0"/>
                <a:ea typeface="SimSun" panose="02010600030101010101" pitchFamily="2" charset="-122"/>
                <a:cs typeface="Arial" panose="020B0604020202020204" pitchFamily="34" charset="0"/>
              </a:rPr>
              <a:t>Promoting autonomy and independent decision-making and respecting service users’ will and preferences.</a:t>
            </a:r>
            <a:endParaRPr lang="x-none" sz="1050" dirty="0">
              <a:latin typeface="Calibri" panose="020F0502020204030204" pitchFamily="34" charset="0"/>
              <a:ea typeface="SimSun" panose="02010600030101010101" pitchFamily="2" charset="-122"/>
              <a:cs typeface="Arial" panose="020B0604020202020204" pitchFamily="34" charset="0"/>
            </a:endParaRPr>
          </a:p>
          <a:p>
            <a:pPr marL="228600" marR="0" lvl="0" indent="-228600">
              <a:lnSpc>
                <a:spcPct val="115000"/>
              </a:lnSpc>
              <a:spcBef>
                <a:spcPts val="0"/>
              </a:spcBef>
              <a:spcAft>
                <a:spcPts val="0"/>
              </a:spcAft>
              <a:buFont typeface="Symbol" panose="05050102010706020507" pitchFamily="18" charset="2"/>
              <a:buChar char=""/>
            </a:pPr>
            <a:r>
              <a:rPr lang="en-GB" sz="1050" dirty="0">
                <a:solidFill>
                  <a:srgbClr val="4F81BD"/>
                </a:solidFill>
                <a:latin typeface="Calibri" panose="020F0502020204030204" pitchFamily="34" charset="0"/>
                <a:ea typeface="SimSun" panose="02010600030101010101" pitchFamily="2" charset="-122"/>
                <a:cs typeface="Arial" panose="020B0604020202020204" pitchFamily="34" charset="0"/>
              </a:rPr>
              <a:t>Providing positive, hopeful messages about well-being and recovery.</a:t>
            </a:r>
            <a:endParaRPr lang="x-none" sz="1050" dirty="0">
              <a:latin typeface="Calibri" panose="020F0502020204030204" pitchFamily="34" charset="0"/>
              <a:ea typeface="SimSun" panose="02010600030101010101" pitchFamily="2" charset="-122"/>
              <a:cs typeface="Arial" panose="020B0604020202020204" pitchFamily="34" charset="0"/>
            </a:endParaRPr>
          </a:p>
          <a:p>
            <a:pPr marL="228600" marR="0" lvl="0" indent="-228600">
              <a:lnSpc>
                <a:spcPct val="115000"/>
              </a:lnSpc>
              <a:spcBef>
                <a:spcPts val="0"/>
              </a:spcBef>
              <a:spcAft>
                <a:spcPts val="0"/>
              </a:spcAft>
              <a:buFont typeface="Symbol" panose="05050102010706020507" pitchFamily="18" charset="2"/>
              <a:buChar char=""/>
            </a:pPr>
            <a:r>
              <a:rPr lang="en-GB" sz="1050" dirty="0">
                <a:solidFill>
                  <a:srgbClr val="4F81BD"/>
                </a:solidFill>
                <a:latin typeface="Calibri" panose="020F0502020204030204" pitchFamily="34" charset="0"/>
                <a:ea typeface="SimSun" panose="02010600030101010101" pitchFamily="2" charset="-122"/>
                <a:cs typeface="Arial" panose="020B0604020202020204" pitchFamily="34" charset="0"/>
              </a:rPr>
              <a:t>Providing an atmosphere that is supportive and conducive to healing (that is pleasant, safe, friendly, not stressful and is non-discriminatory).</a:t>
            </a:r>
            <a:endParaRPr lang="x-none" sz="1050" dirty="0">
              <a:latin typeface="Calibri" panose="020F0502020204030204" pitchFamily="34" charset="0"/>
              <a:ea typeface="SimSun" panose="02010600030101010101" pitchFamily="2" charset="-122"/>
              <a:cs typeface="Arial" panose="020B0604020202020204" pitchFamily="34" charset="0"/>
            </a:endParaRPr>
          </a:p>
          <a:p>
            <a:pPr marL="228600" marR="0" lvl="0" indent="-228600">
              <a:lnSpc>
                <a:spcPct val="115000"/>
              </a:lnSpc>
              <a:spcBef>
                <a:spcPts val="0"/>
              </a:spcBef>
              <a:spcAft>
                <a:spcPts val="0"/>
              </a:spcAft>
              <a:buFont typeface="Symbol" panose="05050102010706020507" pitchFamily="18" charset="2"/>
              <a:buChar char=""/>
            </a:pPr>
            <a:r>
              <a:rPr lang="en-GB" sz="1050" dirty="0">
                <a:solidFill>
                  <a:srgbClr val="4F81BD"/>
                </a:solidFill>
                <a:latin typeface="Calibri" panose="020F0502020204030204" pitchFamily="34" charset="0"/>
                <a:ea typeface="SimSun" panose="02010600030101010101" pitchFamily="2" charset="-122"/>
                <a:cs typeface="Arial" panose="020B0604020202020204" pitchFamily="34" charset="0"/>
              </a:rPr>
              <a:t>Providing adequate attention to physical health-care needs. </a:t>
            </a:r>
            <a:endParaRPr lang="x-none" sz="1050" dirty="0">
              <a:latin typeface="Calibri" panose="020F0502020204030204" pitchFamily="34" charset="0"/>
              <a:ea typeface="SimSun" panose="02010600030101010101" pitchFamily="2" charset="-122"/>
              <a:cs typeface="Arial" panose="020B0604020202020204" pitchFamily="34" charset="0"/>
            </a:endParaRPr>
          </a:p>
          <a:p>
            <a:pPr marL="228600" marR="0" lvl="0" indent="-228600">
              <a:lnSpc>
                <a:spcPct val="115000"/>
              </a:lnSpc>
              <a:spcBef>
                <a:spcPts val="0"/>
              </a:spcBef>
              <a:spcAft>
                <a:spcPts val="0"/>
              </a:spcAft>
              <a:buFont typeface="Symbol" panose="05050102010706020507" pitchFamily="18" charset="2"/>
              <a:buChar char=""/>
            </a:pPr>
            <a:r>
              <a:rPr lang="en-GB" sz="1050" dirty="0">
                <a:solidFill>
                  <a:srgbClr val="4F81BD"/>
                </a:solidFill>
                <a:latin typeface="Calibri" panose="020F0502020204030204" pitchFamily="34" charset="0"/>
                <a:ea typeface="SimSun" panose="02010600030101010101" pitchFamily="2" charset="-122"/>
                <a:cs typeface="Arial" panose="020B0604020202020204" pitchFamily="34" charset="0"/>
              </a:rPr>
              <a:t>Providing adequate and sufficient food and water.</a:t>
            </a:r>
            <a:endParaRPr lang="x-none" sz="1050" dirty="0">
              <a:latin typeface="Calibri" panose="020F0502020204030204" pitchFamily="34" charset="0"/>
              <a:ea typeface="SimSun" panose="02010600030101010101" pitchFamily="2" charset="-122"/>
              <a:cs typeface="Arial" panose="020B0604020202020204" pitchFamily="34" charset="0"/>
            </a:endParaRPr>
          </a:p>
          <a:p>
            <a:pPr marL="228600" marR="0" lvl="0" indent="-228600">
              <a:lnSpc>
                <a:spcPct val="115000"/>
              </a:lnSpc>
              <a:spcBef>
                <a:spcPts val="0"/>
              </a:spcBef>
              <a:spcAft>
                <a:spcPts val="0"/>
              </a:spcAft>
              <a:buFont typeface="Symbol" panose="05050102010706020507" pitchFamily="18" charset="2"/>
              <a:buChar char=""/>
            </a:pPr>
            <a:r>
              <a:rPr lang="en-GB" sz="1050" dirty="0">
                <a:solidFill>
                  <a:srgbClr val="4F81BD"/>
                </a:solidFill>
                <a:latin typeface="Calibri" panose="020F0502020204030204" pitchFamily="34" charset="0"/>
                <a:ea typeface="SimSun" panose="02010600030101010101" pitchFamily="2" charset="-122"/>
                <a:cs typeface="Arial" panose="020B0604020202020204" pitchFamily="34" charset="0"/>
              </a:rPr>
              <a:t>Providing social and sports activities.</a:t>
            </a:r>
            <a:endParaRPr lang="x-none" sz="1050" dirty="0">
              <a:latin typeface="Calibri" panose="020F0502020204030204" pitchFamily="34" charset="0"/>
              <a:ea typeface="SimSun" panose="02010600030101010101" pitchFamily="2" charset="-122"/>
              <a:cs typeface="Arial" panose="020B0604020202020204" pitchFamily="34" charset="0"/>
            </a:endParaRPr>
          </a:p>
          <a:p>
            <a:pPr marL="228600" marR="0" lvl="0" indent="-228600">
              <a:lnSpc>
                <a:spcPct val="115000"/>
              </a:lnSpc>
              <a:spcBef>
                <a:spcPts val="0"/>
              </a:spcBef>
              <a:spcAft>
                <a:spcPts val="0"/>
              </a:spcAft>
              <a:buFont typeface="Symbol" panose="05050102010706020507" pitchFamily="18" charset="2"/>
              <a:buChar char=""/>
            </a:pPr>
            <a:r>
              <a:rPr lang="en-GB" sz="1050" dirty="0">
                <a:solidFill>
                  <a:srgbClr val="4F81BD"/>
                </a:solidFill>
                <a:latin typeface="Calibri" panose="020F0502020204030204" pitchFamily="34" charset="0"/>
                <a:ea typeface="SimSun" panose="02010600030101010101" pitchFamily="2" charset="-122"/>
                <a:cs typeface="Arial" panose="020B0604020202020204" pitchFamily="34" charset="0"/>
              </a:rPr>
              <a:t>Providing other opportunities for self-help.</a:t>
            </a:r>
            <a:endParaRPr lang="x-none" sz="1050" dirty="0">
              <a:latin typeface="Calibri" panose="020F0502020204030204" pitchFamily="34" charset="0"/>
              <a:ea typeface="SimSun" panose="02010600030101010101" pitchFamily="2" charset="-122"/>
              <a:cs typeface="Arial" panose="020B0604020202020204" pitchFamily="34" charset="0"/>
            </a:endParaRPr>
          </a:p>
          <a:p>
            <a:pPr marL="228600" marR="0" lvl="0" indent="-228600">
              <a:lnSpc>
                <a:spcPct val="115000"/>
              </a:lnSpc>
              <a:spcBef>
                <a:spcPts val="0"/>
              </a:spcBef>
              <a:spcAft>
                <a:spcPts val="0"/>
              </a:spcAft>
              <a:buFont typeface="Symbol" panose="05050102010706020507" pitchFamily="18" charset="2"/>
              <a:buChar char=""/>
            </a:pPr>
            <a:r>
              <a:rPr lang="en-GB" sz="1050" dirty="0">
                <a:solidFill>
                  <a:srgbClr val="4F81BD"/>
                </a:solidFill>
                <a:latin typeface="Calibri" panose="020F0502020204030204" pitchFamily="34" charset="0"/>
                <a:ea typeface="SimSun" panose="02010600030101010101" pitchFamily="2" charset="-122"/>
                <a:cs typeface="Arial" panose="020B0604020202020204" pitchFamily="34" charset="0"/>
              </a:rPr>
              <a:t>Supporting people to build their own social networks.</a:t>
            </a:r>
            <a:endParaRPr lang="x-none" sz="1050" dirty="0">
              <a:latin typeface="Calibri" panose="020F0502020204030204" pitchFamily="34" charset="0"/>
              <a:ea typeface="SimSun" panose="02010600030101010101" pitchFamily="2" charset="-122"/>
              <a:cs typeface="Arial" panose="020B0604020202020204" pitchFamily="34" charset="0"/>
            </a:endParaRPr>
          </a:p>
          <a:p>
            <a:pPr marL="228600" marR="0" lvl="0" indent="-228600">
              <a:lnSpc>
                <a:spcPct val="115000"/>
              </a:lnSpc>
              <a:spcBef>
                <a:spcPts val="0"/>
              </a:spcBef>
              <a:spcAft>
                <a:spcPts val="0"/>
              </a:spcAft>
              <a:buFont typeface="Symbol" panose="05050102010706020507" pitchFamily="18" charset="2"/>
              <a:buChar char=""/>
            </a:pPr>
            <a:r>
              <a:rPr lang="en-GB" sz="1050" dirty="0">
                <a:solidFill>
                  <a:srgbClr val="4F81BD"/>
                </a:solidFill>
                <a:latin typeface="Calibri" panose="020F0502020204030204" pitchFamily="34" charset="0"/>
                <a:ea typeface="SimSun" panose="02010600030101010101" pitchFamily="2" charset="-122"/>
                <a:cs typeface="Arial" panose="020B0604020202020204" pitchFamily="34" charset="0"/>
              </a:rPr>
              <a:t>Providing counselling or psychotherapy.</a:t>
            </a:r>
            <a:endParaRPr lang="x-none" sz="1050" dirty="0">
              <a:latin typeface="Calibri" panose="020F0502020204030204" pitchFamily="34" charset="0"/>
              <a:ea typeface="SimSun" panose="02010600030101010101" pitchFamily="2" charset="-122"/>
              <a:cs typeface="Arial" panose="020B0604020202020204" pitchFamily="34" charset="0"/>
            </a:endParaRPr>
          </a:p>
          <a:p>
            <a:pPr marL="228600" marR="0" lvl="0" indent="-228600">
              <a:lnSpc>
                <a:spcPct val="115000"/>
              </a:lnSpc>
              <a:spcBef>
                <a:spcPts val="0"/>
              </a:spcBef>
              <a:spcAft>
                <a:spcPts val="0"/>
              </a:spcAft>
              <a:buFont typeface="Symbol" panose="05050102010706020507" pitchFamily="18" charset="2"/>
              <a:buChar char=""/>
            </a:pPr>
            <a:r>
              <a:rPr lang="en-GB" sz="1050" dirty="0">
                <a:solidFill>
                  <a:srgbClr val="4F81BD"/>
                </a:solidFill>
                <a:latin typeface="Calibri" panose="020F0502020204030204" pitchFamily="34" charset="0"/>
                <a:ea typeface="SimSun" panose="02010600030101010101" pitchFamily="2" charset="-122"/>
                <a:cs typeface="Arial" panose="020B0604020202020204" pitchFamily="34" charset="0"/>
              </a:rPr>
              <a:t>Linking people to social supports, services and housing opportunities.</a:t>
            </a:r>
            <a:endParaRPr lang="x-none" sz="1050" dirty="0">
              <a:latin typeface="Calibri" panose="020F0502020204030204" pitchFamily="34" charset="0"/>
              <a:ea typeface="SimSun" panose="02010600030101010101" pitchFamily="2" charset="-122"/>
              <a:cs typeface="Arial" panose="020B0604020202020204" pitchFamily="34" charset="0"/>
            </a:endParaRPr>
          </a:p>
          <a:p>
            <a:pPr marL="228600" marR="0" lvl="0" indent="-228600">
              <a:lnSpc>
                <a:spcPct val="115000"/>
              </a:lnSpc>
              <a:spcBef>
                <a:spcPts val="0"/>
              </a:spcBef>
              <a:spcAft>
                <a:spcPts val="1000"/>
              </a:spcAft>
              <a:buFont typeface="Symbol" panose="05050102010706020507" pitchFamily="18" charset="2"/>
              <a:buChar char=""/>
            </a:pPr>
            <a:r>
              <a:rPr lang="en-GB" sz="1050" dirty="0">
                <a:solidFill>
                  <a:srgbClr val="4F81BD"/>
                </a:solidFill>
                <a:latin typeface="Calibri" panose="020F0502020204030204" pitchFamily="34" charset="0"/>
                <a:ea typeface="SimSun" panose="02010600030101010101" pitchFamily="2" charset="-122"/>
                <a:cs typeface="Arial" panose="020B0604020202020204" pitchFamily="34" charset="0"/>
              </a:rPr>
              <a:t>Promoting access to educational and employment/income-generating opportunities.</a:t>
            </a:r>
            <a:endParaRPr lang="x-none" sz="1050" dirty="0">
              <a:latin typeface="Calibri" panose="020F0502020204030204" pitchFamily="34" charset="0"/>
              <a:ea typeface="SimSun" panose="02010600030101010101" pitchFamily="2" charset="-122"/>
              <a:cs typeface="Arial" panose="020B0604020202020204" pitchFamily="34" charset="0"/>
            </a:endParaRPr>
          </a:p>
        </p:txBody>
      </p:sp>
      <p:sp>
        <p:nvSpPr>
          <p:cNvPr id="4" name="Slide Number Placeholder 3"/>
          <p:cNvSpPr>
            <a:spLocks noGrp="1"/>
          </p:cNvSpPr>
          <p:nvPr>
            <p:ph type="sldNum" sz="quarter" idx="5"/>
          </p:nvPr>
        </p:nvSpPr>
        <p:spPr/>
        <p:txBody>
          <a:bodyPr/>
          <a:lstStyle/>
          <a:p>
            <a:fld id="{F4F7DB96-B4E3-48F2-8E35-A4648E993116}" type="slidenum">
              <a:rPr lang="x-none" smtClean="0"/>
              <a:t>37</a:t>
            </a:fld>
            <a:endParaRPr lang="x-none"/>
          </a:p>
        </p:txBody>
      </p:sp>
    </p:spTree>
    <p:extLst>
      <p:ext uri="{BB962C8B-B14F-4D97-AF65-F5344CB8AC3E}">
        <p14:creationId xmlns:p14="http://schemas.microsoft.com/office/powerpoint/2010/main" val="27585461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1900" y="228600"/>
            <a:ext cx="3549650" cy="1997075"/>
          </a:xfrm>
        </p:spPr>
      </p:sp>
      <p:sp>
        <p:nvSpPr>
          <p:cNvPr id="3" name="Notes Placeholder 2"/>
          <p:cNvSpPr>
            <a:spLocks noGrp="1"/>
          </p:cNvSpPr>
          <p:nvPr>
            <p:ph type="body" idx="1"/>
          </p:nvPr>
        </p:nvSpPr>
        <p:spPr>
          <a:xfrm>
            <a:off x="308472" y="2379642"/>
            <a:ext cx="6191480" cy="6305569"/>
          </a:xfrm>
        </p:spPr>
        <p:txBody>
          <a:bodyPr/>
          <a:lstStyle/>
          <a:p>
            <a:pPr>
              <a:lnSpc>
                <a:spcPct val="115000"/>
              </a:lnSpc>
              <a:spcAft>
                <a:spcPts val="600"/>
              </a:spcAft>
            </a:pPr>
            <a:r>
              <a:rPr lang="en-GB" sz="1100" dirty="0">
                <a:solidFill>
                  <a:srgbClr val="4F81BD"/>
                </a:solidFill>
                <a:latin typeface="Calibri" panose="020F0502020204030204" pitchFamily="34" charset="0"/>
                <a:ea typeface="SimSun" panose="02010600030101010101" pitchFamily="2" charset="-122"/>
                <a:cs typeface="Arial" panose="020B0604020202020204" pitchFamily="34" charset="0"/>
              </a:rPr>
              <a:t>Next ask participants the question below. Note that they may have already started to provide some answers when responding to the previous question.</a:t>
            </a:r>
            <a:endParaRPr lang="x-none" sz="1100" dirty="0">
              <a:latin typeface="Calibri" panose="020F0502020204030204" pitchFamily="34" charset="0"/>
              <a:ea typeface="SimSun" panose="02010600030101010101" pitchFamily="2" charset="-122"/>
              <a:cs typeface="Arial" panose="020B0604020202020204" pitchFamily="34" charset="0"/>
            </a:endParaRPr>
          </a:p>
          <a:p>
            <a:pPr marL="228600" marR="0" lvl="0" indent="-228600">
              <a:lnSpc>
                <a:spcPct val="115000"/>
              </a:lnSpc>
              <a:spcBef>
                <a:spcPts val="0"/>
              </a:spcBef>
              <a:spcAft>
                <a:spcPts val="600"/>
              </a:spcAft>
              <a:buFont typeface="Symbol" panose="05050102010706020507" pitchFamily="18" charset="2"/>
              <a:buChar char=""/>
            </a:pPr>
            <a:r>
              <a:rPr lang="en-GB" sz="1100" b="1" dirty="0">
                <a:latin typeface="Calibri" panose="020F0502020204030204" pitchFamily="34" charset="0"/>
                <a:ea typeface="SimSun" panose="02010600030101010101" pitchFamily="2" charset="-122"/>
                <a:cs typeface="Arial" panose="020B0604020202020204" pitchFamily="34" charset="0"/>
              </a:rPr>
              <a:t>What can your service do, and how can it improve, to promote mental health and well-being? </a:t>
            </a:r>
            <a:endParaRPr lang="x-none" sz="1100" dirty="0">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600"/>
              </a:spcAft>
            </a:pPr>
            <a:r>
              <a:rPr lang="en-GB" sz="1100" dirty="0">
                <a:solidFill>
                  <a:srgbClr val="4F81BD"/>
                </a:solidFill>
                <a:latin typeface="Calibri" panose="020F0502020204030204" pitchFamily="34" charset="0"/>
                <a:ea typeface="SimSun" panose="02010600030101010101" pitchFamily="2" charset="-122"/>
                <a:cs typeface="Arial" panose="020B0604020202020204" pitchFamily="34" charset="0"/>
              </a:rPr>
              <a:t>Some possible answers are listed below: </a:t>
            </a:r>
            <a:endParaRPr lang="x-none" sz="1100" dirty="0">
              <a:latin typeface="Calibri" panose="020F0502020204030204" pitchFamily="34" charset="0"/>
              <a:ea typeface="SimSun" panose="02010600030101010101" pitchFamily="2" charset="-122"/>
              <a:cs typeface="Arial" panose="020B0604020202020204" pitchFamily="34" charset="0"/>
            </a:endParaRPr>
          </a:p>
          <a:p>
            <a:pPr marL="228600" marR="0" lvl="0" indent="-228600">
              <a:lnSpc>
                <a:spcPct val="115000"/>
              </a:lnSpc>
              <a:spcBef>
                <a:spcPts val="0"/>
              </a:spcBef>
              <a:spcAft>
                <a:spcPts val="0"/>
              </a:spcAft>
              <a:buFont typeface="Symbol" panose="05050102010706020507" pitchFamily="18" charset="2"/>
              <a:buChar char=""/>
            </a:pPr>
            <a:r>
              <a:rPr lang="en-GB" sz="1100" dirty="0">
                <a:solidFill>
                  <a:srgbClr val="4F81BD"/>
                </a:solidFill>
                <a:latin typeface="Calibri" panose="020F0502020204030204" pitchFamily="34" charset="0"/>
                <a:ea typeface="SimSun" panose="02010600030101010101" pitchFamily="2" charset="-122"/>
                <a:cs typeface="Arial" panose="020B0604020202020204" pitchFamily="34" charset="0"/>
              </a:rPr>
              <a:t>Do not force people into treatment and interventions they do not want; offer alternatives that are acceptable to people.</a:t>
            </a:r>
            <a:endParaRPr lang="x-none" sz="1100" dirty="0">
              <a:latin typeface="Calibri" panose="020F0502020204030204" pitchFamily="34" charset="0"/>
              <a:ea typeface="SimSun" panose="02010600030101010101" pitchFamily="2" charset="-122"/>
              <a:cs typeface="Arial" panose="020B0604020202020204" pitchFamily="34" charset="0"/>
            </a:endParaRPr>
          </a:p>
          <a:p>
            <a:pPr marL="228600" marR="0" lvl="0" indent="-228600">
              <a:lnSpc>
                <a:spcPct val="115000"/>
              </a:lnSpc>
              <a:spcBef>
                <a:spcPts val="0"/>
              </a:spcBef>
              <a:spcAft>
                <a:spcPts val="0"/>
              </a:spcAft>
              <a:buFont typeface="Symbol" panose="05050102010706020507" pitchFamily="18" charset="2"/>
              <a:buChar char=""/>
            </a:pPr>
            <a:r>
              <a:rPr lang="en-GB" sz="1100" dirty="0">
                <a:solidFill>
                  <a:srgbClr val="4F81BD"/>
                </a:solidFill>
                <a:latin typeface="Calibri" panose="020F0502020204030204" pitchFamily="34" charset="0"/>
                <a:ea typeface="SimSun" panose="02010600030101010101" pitchFamily="2" charset="-122"/>
                <a:cs typeface="Arial" panose="020B0604020202020204" pitchFamily="34" charset="0"/>
              </a:rPr>
              <a:t>Listen to individual concerns; ask people what will make them feel better.</a:t>
            </a:r>
            <a:endParaRPr lang="x-none" sz="1100" dirty="0">
              <a:latin typeface="Calibri" panose="020F0502020204030204" pitchFamily="34" charset="0"/>
              <a:ea typeface="SimSun" panose="02010600030101010101" pitchFamily="2" charset="-122"/>
              <a:cs typeface="Arial" panose="020B0604020202020204" pitchFamily="34" charset="0"/>
            </a:endParaRPr>
          </a:p>
          <a:p>
            <a:pPr marL="228600" marR="0" lvl="0" indent="-228600">
              <a:lnSpc>
                <a:spcPct val="115000"/>
              </a:lnSpc>
              <a:spcBef>
                <a:spcPts val="0"/>
              </a:spcBef>
              <a:spcAft>
                <a:spcPts val="0"/>
              </a:spcAft>
              <a:buFont typeface="Symbol" panose="05050102010706020507" pitchFamily="18" charset="2"/>
              <a:buChar char=""/>
            </a:pPr>
            <a:r>
              <a:rPr lang="en-GB" sz="1100" dirty="0">
                <a:solidFill>
                  <a:srgbClr val="4F81BD"/>
                </a:solidFill>
                <a:latin typeface="Calibri" panose="020F0502020204030204" pitchFamily="34" charset="0"/>
                <a:ea typeface="SimSun" panose="02010600030101010101" pitchFamily="2" charset="-122"/>
                <a:cs typeface="Arial" panose="020B0604020202020204" pitchFamily="34" charset="0"/>
              </a:rPr>
              <a:t>Support people without discrimination when they need help.</a:t>
            </a:r>
            <a:endParaRPr lang="x-none" sz="1100" dirty="0">
              <a:latin typeface="Calibri" panose="020F0502020204030204" pitchFamily="34" charset="0"/>
              <a:ea typeface="SimSun" panose="02010600030101010101" pitchFamily="2" charset="-122"/>
              <a:cs typeface="Arial" panose="020B0604020202020204" pitchFamily="34" charset="0"/>
            </a:endParaRPr>
          </a:p>
          <a:p>
            <a:pPr marL="228600" marR="0" lvl="0" indent="-228600">
              <a:lnSpc>
                <a:spcPct val="115000"/>
              </a:lnSpc>
              <a:spcBef>
                <a:spcPts val="0"/>
              </a:spcBef>
              <a:spcAft>
                <a:spcPts val="0"/>
              </a:spcAft>
              <a:buFont typeface="Symbol" panose="05050102010706020507" pitchFamily="18" charset="2"/>
              <a:buChar char=""/>
            </a:pPr>
            <a:r>
              <a:rPr lang="en-GB" sz="1100" dirty="0">
                <a:solidFill>
                  <a:srgbClr val="4F81BD"/>
                </a:solidFill>
                <a:latin typeface="Calibri" panose="020F0502020204030204" pitchFamily="34" charset="0"/>
                <a:ea typeface="SimSun" panose="02010600030101010101" pitchFamily="2" charset="-122"/>
                <a:cs typeface="Arial" panose="020B0604020202020204" pitchFamily="34" charset="0"/>
              </a:rPr>
              <a:t>Empower people to express their own wishes proactively. </a:t>
            </a:r>
            <a:endParaRPr lang="x-none" sz="1100" dirty="0">
              <a:latin typeface="Calibri" panose="020F0502020204030204" pitchFamily="34" charset="0"/>
              <a:ea typeface="SimSun" panose="02010600030101010101" pitchFamily="2" charset="-122"/>
              <a:cs typeface="Arial" panose="020B0604020202020204" pitchFamily="34" charset="0"/>
            </a:endParaRPr>
          </a:p>
          <a:p>
            <a:pPr marL="228600" marR="0" lvl="0" indent="-228600">
              <a:lnSpc>
                <a:spcPct val="115000"/>
              </a:lnSpc>
              <a:spcBef>
                <a:spcPts val="0"/>
              </a:spcBef>
              <a:spcAft>
                <a:spcPts val="0"/>
              </a:spcAft>
              <a:buFont typeface="Symbol" panose="05050102010706020507" pitchFamily="18" charset="2"/>
              <a:buChar char=""/>
            </a:pPr>
            <a:r>
              <a:rPr lang="en-GB" sz="1100" dirty="0">
                <a:solidFill>
                  <a:srgbClr val="4F81BD"/>
                </a:solidFill>
                <a:latin typeface="Calibri" panose="020F0502020204030204" pitchFamily="34" charset="0"/>
                <a:ea typeface="SimSun" panose="02010600030101010101" pitchFamily="2" charset="-122"/>
                <a:cs typeface="Arial" panose="020B0604020202020204" pitchFamily="34" charset="0"/>
              </a:rPr>
              <a:t>Be flexible in accommodating various needs for support.</a:t>
            </a:r>
            <a:endParaRPr lang="x-none" sz="1100" dirty="0">
              <a:latin typeface="Calibri" panose="020F0502020204030204" pitchFamily="34" charset="0"/>
              <a:ea typeface="SimSun" panose="02010600030101010101" pitchFamily="2" charset="-122"/>
              <a:cs typeface="Arial" panose="020B0604020202020204" pitchFamily="34" charset="0"/>
            </a:endParaRPr>
          </a:p>
          <a:p>
            <a:pPr marL="228600" marR="0" lvl="0" indent="-228600">
              <a:lnSpc>
                <a:spcPct val="115000"/>
              </a:lnSpc>
              <a:spcBef>
                <a:spcPts val="0"/>
              </a:spcBef>
              <a:spcAft>
                <a:spcPts val="0"/>
              </a:spcAft>
              <a:buFont typeface="Symbol" panose="05050102010706020507" pitchFamily="18" charset="2"/>
              <a:buChar char=""/>
            </a:pPr>
            <a:r>
              <a:rPr lang="en-GB" sz="1100" dirty="0">
                <a:solidFill>
                  <a:srgbClr val="4F81BD"/>
                </a:solidFill>
                <a:latin typeface="Calibri" panose="020F0502020204030204" pitchFamily="34" charset="0"/>
                <a:ea typeface="SimSun" panose="02010600030101010101" pitchFamily="2" charset="-122"/>
                <a:cs typeface="Arial" panose="020B0604020202020204" pitchFamily="34" charset="0"/>
              </a:rPr>
              <a:t>Support people to develop coping skills for use in difficult situations.</a:t>
            </a:r>
            <a:endParaRPr lang="x-none" sz="1100" dirty="0">
              <a:latin typeface="Calibri" panose="020F0502020204030204" pitchFamily="34" charset="0"/>
              <a:ea typeface="SimSun" panose="02010600030101010101" pitchFamily="2" charset="-122"/>
              <a:cs typeface="Arial" panose="020B0604020202020204" pitchFamily="34" charset="0"/>
            </a:endParaRPr>
          </a:p>
          <a:p>
            <a:pPr marL="228600" marR="0" lvl="0" indent="-228600">
              <a:lnSpc>
                <a:spcPct val="115000"/>
              </a:lnSpc>
              <a:spcBef>
                <a:spcPts val="0"/>
              </a:spcBef>
              <a:spcAft>
                <a:spcPts val="0"/>
              </a:spcAft>
              <a:buFont typeface="Symbol" panose="05050102010706020507" pitchFamily="18" charset="2"/>
              <a:buChar char=""/>
            </a:pPr>
            <a:r>
              <a:rPr lang="en-GB" sz="1100" dirty="0">
                <a:solidFill>
                  <a:srgbClr val="4F81BD"/>
                </a:solidFill>
                <a:latin typeface="Calibri" panose="020F0502020204030204" pitchFamily="34" charset="0"/>
                <a:ea typeface="SimSun" panose="02010600030101010101" pitchFamily="2" charset="-122"/>
                <a:cs typeface="Arial" panose="020B0604020202020204" pitchFamily="34" charset="0"/>
              </a:rPr>
              <a:t>Treat people with dignity and respect. </a:t>
            </a:r>
            <a:endParaRPr lang="x-none" sz="1100" dirty="0">
              <a:latin typeface="Calibri" panose="020F0502020204030204" pitchFamily="34" charset="0"/>
              <a:ea typeface="SimSun" panose="02010600030101010101" pitchFamily="2" charset="-122"/>
              <a:cs typeface="Arial" panose="020B0604020202020204" pitchFamily="34" charset="0"/>
            </a:endParaRPr>
          </a:p>
          <a:p>
            <a:pPr marL="228600" marR="0" lvl="0" indent="-228600">
              <a:lnSpc>
                <a:spcPct val="115000"/>
              </a:lnSpc>
              <a:spcBef>
                <a:spcPts val="0"/>
              </a:spcBef>
              <a:spcAft>
                <a:spcPts val="0"/>
              </a:spcAft>
              <a:buFont typeface="Symbol" panose="05050102010706020507" pitchFamily="18" charset="2"/>
              <a:buChar char=""/>
            </a:pPr>
            <a:r>
              <a:rPr lang="en-GB" sz="1100" dirty="0">
                <a:solidFill>
                  <a:srgbClr val="4F81BD"/>
                </a:solidFill>
                <a:latin typeface="Calibri" panose="020F0502020204030204" pitchFamily="34" charset="0"/>
                <a:ea typeface="SimSun" panose="02010600030101010101" pitchFamily="2" charset="-122"/>
                <a:cs typeface="Arial" panose="020B0604020202020204" pitchFamily="34" charset="0"/>
              </a:rPr>
              <a:t>Do not shout at people, treat them unpleasantly or be in any way violent or abusive towards them. </a:t>
            </a:r>
            <a:endParaRPr lang="x-none" sz="1100" dirty="0">
              <a:latin typeface="Calibri" panose="020F0502020204030204" pitchFamily="34" charset="0"/>
              <a:ea typeface="SimSun" panose="02010600030101010101" pitchFamily="2" charset="-122"/>
              <a:cs typeface="Arial" panose="020B0604020202020204" pitchFamily="34" charset="0"/>
            </a:endParaRPr>
          </a:p>
          <a:p>
            <a:pPr marL="228600" marR="0" lvl="0" indent="-228600">
              <a:lnSpc>
                <a:spcPct val="115000"/>
              </a:lnSpc>
              <a:spcBef>
                <a:spcPts val="0"/>
              </a:spcBef>
              <a:spcAft>
                <a:spcPts val="0"/>
              </a:spcAft>
              <a:buFont typeface="Symbol" panose="05050102010706020507" pitchFamily="18" charset="2"/>
              <a:buChar char=""/>
            </a:pPr>
            <a:r>
              <a:rPr lang="en-GB" sz="1100" dirty="0">
                <a:solidFill>
                  <a:srgbClr val="4F81BD"/>
                </a:solidFill>
                <a:latin typeface="Calibri" panose="020F0502020204030204" pitchFamily="34" charset="0"/>
                <a:ea typeface="SimSun" panose="02010600030101010101" pitchFamily="2" charset="-122"/>
                <a:cs typeface="Arial" panose="020B0604020202020204" pitchFamily="34" charset="0"/>
              </a:rPr>
              <a:t>If the service environment is depressing, dreary,  uncomfortable or unhygienic, make changes and improvements to it so that it becomes a more pleasant place. </a:t>
            </a:r>
            <a:endParaRPr lang="x-none" sz="1100" dirty="0">
              <a:latin typeface="Calibri" panose="020F0502020204030204" pitchFamily="34" charset="0"/>
              <a:ea typeface="SimSun" panose="02010600030101010101" pitchFamily="2" charset="-122"/>
              <a:cs typeface="Arial" panose="020B0604020202020204" pitchFamily="34" charset="0"/>
            </a:endParaRPr>
          </a:p>
          <a:p>
            <a:pPr marL="228600" marR="0" lvl="0" indent="-228600">
              <a:lnSpc>
                <a:spcPct val="115000"/>
              </a:lnSpc>
              <a:spcBef>
                <a:spcPts val="0"/>
              </a:spcBef>
              <a:spcAft>
                <a:spcPts val="0"/>
              </a:spcAft>
              <a:buFont typeface="Symbol" panose="05050102010706020507" pitchFamily="18" charset="2"/>
              <a:buChar char=""/>
            </a:pPr>
            <a:r>
              <a:rPr lang="en-GB" sz="1100" dirty="0">
                <a:solidFill>
                  <a:srgbClr val="4F81BD"/>
                </a:solidFill>
                <a:latin typeface="Calibri" panose="020F0502020204030204" pitchFamily="34" charset="0"/>
                <a:ea typeface="SimSun" panose="02010600030101010101" pitchFamily="2" charset="-122"/>
                <a:cs typeface="Arial" panose="020B0604020202020204" pitchFamily="34" charset="0"/>
              </a:rPr>
              <a:t>Make sure people are allowed to see their family and friends when they want so that they can stay connected to their lives and social networks in their communities.</a:t>
            </a:r>
            <a:endParaRPr lang="x-none" sz="1100" dirty="0">
              <a:latin typeface="Calibri" panose="020F0502020204030204" pitchFamily="34" charset="0"/>
              <a:ea typeface="SimSun" panose="02010600030101010101" pitchFamily="2" charset="-122"/>
              <a:cs typeface="Arial" panose="020B0604020202020204" pitchFamily="34" charset="0"/>
            </a:endParaRPr>
          </a:p>
          <a:p>
            <a:pPr marL="228600" marR="0" lvl="0" indent="-228600">
              <a:lnSpc>
                <a:spcPct val="115000"/>
              </a:lnSpc>
              <a:spcBef>
                <a:spcPts val="0"/>
              </a:spcBef>
              <a:spcAft>
                <a:spcPts val="0"/>
              </a:spcAft>
              <a:buFont typeface="Symbol" panose="05050102010706020507" pitchFamily="18" charset="2"/>
              <a:buChar char=""/>
            </a:pPr>
            <a:r>
              <a:rPr lang="en-GB" sz="1100" dirty="0">
                <a:solidFill>
                  <a:srgbClr val="4F81BD"/>
                </a:solidFill>
                <a:latin typeface="Calibri" panose="020F0502020204030204" pitchFamily="34" charset="0"/>
                <a:ea typeface="SimSun" panose="02010600030101010101" pitchFamily="2" charset="-122"/>
                <a:cs typeface="Arial" panose="020B0604020202020204" pitchFamily="34" charset="0"/>
              </a:rPr>
              <a:t>Ensure that people are not isolated from their social networks.</a:t>
            </a:r>
            <a:endParaRPr lang="x-none" sz="1100" dirty="0">
              <a:latin typeface="Calibri" panose="020F0502020204030204" pitchFamily="34" charset="0"/>
              <a:ea typeface="SimSun" panose="02010600030101010101" pitchFamily="2" charset="-122"/>
              <a:cs typeface="Arial" panose="020B0604020202020204" pitchFamily="34" charset="0"/>
            </a:endParaRPr>
          </a:p>
          <a:p>
            <a:pPr marL="228600" marR="0" lvl="0" indent="-228600">
              <a:lnSpc>
                <a:spcPct val="115000"/>
              </a:lnSpc>
              <a:spcBef>
                <a:spcPts val="0"/>
              </a:spcBef>
              <a:spcAft>
                <a:spcPts val="0"/>
              </a:spcAft>
              <a:buFont typeface="Symbol" panose="05050102010706020507" pitchFamily="18" charset="2"/>
              <a:buChar char=""/>
            </a:pPr>
            <a:r>
              <a:rPr lang="en-GB" sz="1100" dirty="0">
                <a:solidFill>
                  <a:srgbClr val="4F81BD"/>
                </a:solidFill>
                <a:latin typeface="Calibri" panose="020F0502020204030204" pitchFamily="34" charset="0"/>
                <a:ea typeface="SimSun" panose="02010600030101010101" pitchFamily="2" charset="-122"/>
                <a:cs typeface="Arial" panose="020B0604020202020204" pitchFamily="34" charset="0"/>
              </a:rPr>
              <a:t>Ask people about how the staff and service can improve their care and about what makes them feel better and more satisfied.</a:t>
            </a:r>
            <a:endParaRPr lang="x-none" sz="1100" dirty="0">
              <a:latin typeface="Calibri" panose="020F0502020204030204" pitchFamily="34" charset="0"/>
              <a:ea typeface="SimSun" panose="02010600030101010101" pitchFamily="2" charset="-122"/>
              <a:cs typeface="Arial" panose="020B0604020202020204" pitchFamily="34" charset="0"/>
            </a:endParaRPr>
          </a:p>
          <a:p>
            <a:pPr marL="228600" marR="0" lvl="0" indent="-228600">
              <a:lnSpc>
                <a:spcPct val="115000"/>
              </a:lnSpc>
              <a:spcBef>
                <a:spcPts val="0"/>
              </a:spcBef>
              <a:spcAft>
                <a:spcPts val="0"/>
              </a:spcAft>
              <a:buFont typeface="Symbol" panose="05050102010706020507" pitchFamily="18" charset="2"/>
              <a:buChar char=""/>
            </a:pPr>
            <a:r>
              <a:rPr lang="en-GB" sz="1100" dirty="0">
                <a:solidFill>
                  <a:srgbClr val="4F81BD"/>
                </a:solidFill>
                <a:latin typeface="Calibri" panose="020F0502020204030204" pitchFamily="34" charset="0"/>
                <a:ea typeface="SimSun" panose="02010600030101010101" pitchFamily="2" charset="-122"/>
                <a:cs typeface="Arial" panose="020B0604020202020204" pitchFamily="34" charset="0"/>
              </a:rPr>
              <a:t>Inform people about a range of options that might help them to recover.</a:t>
            </a:r>
            <a:endParaRPr lang="x-none" sz="1100" dirty="0">
              <a:latin typeface="Calibri" panose="020F0502020204030204" pitchFamily="34" charset="0"/>
              <a:ea typeface="SimSun" panose="02010600030101010101" pitchFamily="2" charset="-122"/>
              <a:cs typeface="Arial" panose="020B0604020202020204" pitchFamily="34" charset="0"/>
            </a:endParaRPr>
          </a:p>
          <a:p>
            <a:pPr marL="228600" marR="0" lvl="0" indent="-228600">
              <a:lnSpc>
                <a:spcPct val="115000"/>
              </a:lnSpc>
              <a:spcBef>
                <a:spcPts val="0"/>
              </a:spcBef>
              <a:spcAft>
                <a:spcPts val="0"/>
              </a:spcAft>
              <a:buFont typeface="Symbol" panose="05050102010706020507" pitchFamily="18" charset="2"/>
              <a:buChar char=""/>
            </a:pPr>
            <a:r>
              <a:rPr lang="en-GB" sz="1100" dirty="0">
                <a:solidFill>
                  <a:srgbClr val="4F81BD"/>
                </a:solidFill>
                <a:latin typeface="Calibri" panose="020F0502020204030204" pitchFamily="34" charset="0"/>
                <a:ea typeface="SimSun" panose="02010600030101010101" pitchFamily="2" charset="-122"/>
                <a:cs typeface="Arial" panose="020B0604020202020204" pitchFamily="34" charset="0"/>
              </a:rPr>
              <a:t>Talk to people and make every effort to understand them and their particular needs and requirements – including needs related to gender, affordability, language requirements, etc.</a:t>
            </a:r>
            <a:endParaRPr lang="x-none" sz="1100" dirty="0">
              <a:latin typeface="Calibri" panose="020F0502020204030204" pitchFamily="34" charset="0"/>
              <a:ea typeface="SimSun" panose="02010600030101010101" pitchFamily="2" charset="-122"/>
              <a:cs typeface="Arial" panose="020B0604020202020204" pitchFamily="34" charset="0"/>
            </a:endParaRPr>
          </a:p>
          <a:p>
            <a:pPr marL="228600" marR="0" lvl="0" indent="-228600">
              <a:lnSpc>
                <a:spcPct val="115000"/>
              </a:lnSpc>
              <a:spcBef>
                <a:spcPts val="0"/>
              </a:spcBef>
              <a:spcAft>
                <a:spcPts val="0"/>
              </a:spcAft>
              <a:buFont typeface="Symbol" panose="05050102010706020507" pitchFamily="18" charset="2"/>
              <a:buChar char=""/>
            </a:pPr>
            <a:r>
              <a:rPr lang="en-GB" sz="1100" dirty="0">
                <a:solidFill>
                  <a:srgbClr val="4F81BD"/>
                </a:solidFill>
                <a:latin typeface="Calibri" panose="020F0502020204030204" pitchFamily="34" charset="0"/>
                <a:ea typeface="SimSun" panose="02010600030101010101" pitchFamily="2" charset="-122"/>
                <a:cs typeface="Arial" panose="020B0604020202020204" pitchFamily="34" charset="0"/>
              </a:rPr>
              <a:t>Provide people with access or contact to peer supporters.</a:t>
            </a:r>
            <a:endParaRPr lang="x-none" sz="1100" dirty="0">
              <a:latin typeface="Calibri" panose="020F0502020204030204" pitchFamily="34" charset="0"/>
              <a:ea typeface="SimSun" panose="02010600030101010101" pitchFamily="2" charset="-122"/>
              <a:cs typeface="Arial" panose="020B0604020202020204" pitchFamily="34" charset="0"/>
            </a:endParaRPr>
          </a:p>
          <a:p>
            <a:pPr marL="228600" marR="0" lvl="0" indent="-228600">
              <a:lnSpc>
                <a:spcPct val="115000"/>
              </a:lnSpc>
              <a:spcBef>
                <a:spcPts val="0"/>
              </a:spcBef>
              <a:spcAft>
                <a:spcPts val="0"/>
              </a:spcAft>
              <a:buFont typeface="Symbol" panose="05050102010706020507" pitchFamily="18" charset="2"/>
              <a:buChar char=""/>
            </a:pPr>
            <a:r>
              <a:rPr lang="en-GB" sz="1100" dirty="0">
                <a:solidFill>
                  <a:srgbClr val="4F81BD"/>
                </a:solidFill>
                <a:latin typeface="Calibri" panose="020F0502020204030204" pitchFamily="34" charset="0"/>
                <a:ea typeface="SimSun" panose="02010600030101010101" pitchFamily="2" charset="-122"/>
                <a:cs typeface="Arial" panose="020B0604020202020204" pitchFamily="34" charset="0"/>
              </a:rPr>
              <a:t>Communicate positive messages of hope and messages that convey the fact that people can lead satisfactory and successful lives with symptoms of mental health conditions.</a:t>
            </a:r>
            <a:endParaRPr lang="x-none" sz="1100" dirty="0">
              <a:latin typeface="Calibri" panose="020F0502020204030204" pitchFamily="34" charset="0"/>
              <a:ea typeface="SimSun" panose="02010600030101010101" pitchFamily="2" charset="-122"/>
              <a:cs typeface="Arial" panose="020B0604020202020204" pitchFamily="34" charset="0"/>
            </a:endParaRPr>
          </a:p>
          <a:p>
            <a:pPr marL="228600" marR="0" lvl="0" indent="-228600">
              <a:lnSpc>
                <a:spcPct val="115000"/>
              </a:lnSpc>
              <a:spcBef>
                <a:spcPts val="0"/>
              </a:spcBef>
              <a:spcAft>
                <a:spcPts val="0"/>
              </a:spcAft>
              <a:buFont typeface="Symbol" panose="05050102010706020507" pitchFamily="18" charset="2"/>
              <a:buChar char=""/>
            </a:pPr>
            <a:r>
              <a:rPr lang="en-GB" sz="1100" dirty="0">
                <a:solidFill>
                  <a:srgbClr val="4F81BD"/>
                </a:solidFill>
                <a:latin typeface="Calibri" panose="020F0502020204030204" pitchFamily="34" charset="0"/>
                <a:ea typeface="SimSun" panose="02010600030101010101" pitchFamily="2" charset="-122"/>
                <a:cs typeface="Arial" panose="020B0604020202020204" pitchFamily="34" charset="0"/>
              </a:rPr>
              <a:t>Make the environment less oppressive; ensure that people feel free to be themselves and express themselves across all of their diversity.</a:t>
            </a:r>
            <a:endParaRPr lang="x-none" sz="1100" dirty="0">
              <a:latin typeface="Calibri" panose="020F0502020204030204" pitchFamily="34" charset="0"/>
              <a:ea typeface="SimSun" panose="02010600030101010101" pitchFamily="2" charset="-122"/>
              <a:cs typeface="Arial" panose="020B0604020202020204" pitchFamily="34" charset="0"/>
            </a:endParaRPr>
          </a:p>
          <a:p>
            <a:pPr marL="228600" marR="0" lvl="0" indent="-228600">
              <a:lnSpc>
                <a:spcPct val="115000"/>
              </a:lnSpc>
              <a:spcBef>
                <a:spcPts val="0"/>
              </a:spcBef>
              <a:spcAft>
                <a:spcPts val="1000"/>
              </a:spcAft>
              <a:buFont typeface="Symbol" panose="05050102010706020507" pitchFamily="18" charset="2"/>
              <a:buChar char=""/>
            </a:pPr>
            <a:r>
              <a:rPr lang="en-GB" sz="1100" dirty="0">
                <a:solidFill>
                  <a:srgbClr val="4F81BD"/>
                </a:solidFill>
                <a:latin typeface="Calibri" panose="020F0502020204030204" pitchFamily="34" charset="0"/>
                <a:ea typeface="SimSun" panose="02010600030101010101" pitchFamily="2" charset="-122"/>
                <a:cs typeface="Arial" panose="020B0604020202020204" pitchFamily="34" charset="0"/>
              </a:rPr>
              <a:t>Implement gender sensitivity training for service providers.</a:t>
            </a:r>
            <a:endParaRPr lang="x-none" sz="1100"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F4F7DB96-B4E3-48F2-8E35-A4648E993116}" type="slidenum">
              <a:rPr lang="x-none" smtClean="0"/>
              <a:t>38</a:t>
            </a:fld>
            <a:endParaRPr lang="x-none"/>
          </a:p>
        </p:txBody>
      </p:sp>
    </p:spTree>
    <p:extLst>
      <p:ext uri="{BB962C8B-B14F-4D97-AF65-F5344CB8AC3E}">
        <p14:creationId xmlns:p14="http://schemas.microsoft.com/office/powerpoint/2010/main" val="90146366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20825" y="265113"/>
            <a:ext cx="4108450" cy="2311400"/>
          </a:xfrm>
        </p:spPr>
      </p:sp>
      <p:sp>
        <p:nvSpPr>
          <p:cNvPr id="3" name="Notes Placeholder 2"/>
          <p:cNvSpPr>
            <a:spLocks noGrp="1"/>
          </p:cNvSpPr>
          <p:nvPr>
            <p:ph type="body" idx="1"/>
          </p:nvPr>
        </p:nvSpPr>
        <p:spPr>
          <a:xfrm>
            <a:off x="297455" y="2617470"/>
            <a:ext cx="6229075" cy="5977890"/>
          </a:xfrm>
        </p:spPr>
        <p:txBody>
          <a:bodyPr/>
          <a:lstStyle/>
          <a:p>
            <a:pPr>
              <a:lnSpc>
                <a:spcPct val="115000"/>
              </a:lnSpc>
              <a:spcAft>
                <a:spcPts val="600"/>
              </a:spcAft>
            </a:pPr>
            <a:r>
              <a:rPr lang="en-GB" b="1" i="1" dirty="0">
                <a:latin typeface="Calibri" panose="020F0502020204030204" pitchFamily="34" charset="0"/>
                <a:ea typeface="SimSun" panose="02010600030101010101" pitchFamily="2" charset="-122"/>
                <a:cs typeface="Arial" panose="020B0604020202020204" pitchFamily="34" charset="0"/>
              </a:rPr>
              <a:t>Presentation: The role of mental health and social services in promoting physical health (15 min.)</a:t>
            </a:r>
            <a:endParaRPr lang="x-none"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600"/>
              </a:spcAft>
              <a:tabLst>
                <a:tab pos="2630805" algn="l"/>
              </a:tabLst>
            </a:pPr>
            <a:r>
              <a:rPr lang="en-GB" dirty="0">
                <a:latin typeface="Calibri" panose="020F0502020204030204" pitchFamily="34" charset="0"/>
                <a:ea typeface="SimSun" panose="02010600030101010101" pitchFamily="2" charset="-122"/>
                <a:cs typeface="Arial" panose="020B0604020202020204" pitchFamily="34" charset="0"/>
              </a:rPr>
              <a:t>The physical health needs of persons using mental health and social services are often disregarded. </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marR="0" lvl="0" indent="-171450" algn="just">
              <a:lnSpc>
                <a:spcPct val="115000"/>
              </a:lnSpc>
              <a:spcBef>
                <a:spcPts val="0"/>
              </a:spcBef>
              <a:spcAft>
                <a:spcPts val="0"/>
              </a:spcAft>
              <a:buFont typeface="Arial" panose="020B0604020202020204" pitchFamily="34" charset="0"/>
              <a:buChar char="•"/>
              <a:tabLst>
                <a:tab pos="2630805" algn="l"/>
              </a:tabLst>
            </a:pPr>
            <a:r>
              <a:rPr lang="en-GB" dirty="0">
                <a:latin typeface="Calibri" panose="020F0502020204030204" pitchFamily="34" charset="0"/>
                <a:ea typeface="SimSun" panose="02010600030101010101" pitchFamily="2" charset="-122"/>
                <a:cs typeface="Arial" panose="020B0604020202020204" pitchFamily="34" charset="0"/>
              </a:rPr>
              <a:t>Some treatment provided in mental health and social services (e.g. medication, ECT) can have very serious impacts on physical health </a:t>
            </a:r>
            <a:r>
              <a:rPr lang="en-GB" i="1" dirty="0">
                <a:latin typeface="Calibri" panose="020F0502020204030204" pitchFamily="34" charset="0"/>
                <a:ea typeface="SimSun" panose="02010600030101010101" pitchFamily="2" charset="-122"/>
                <a:cs typeface="Arial" panose="020B0604020202020204" pitchFamily="34" charset="0"/>
              </a:rPr>
              <a:t>(</a:t>
            </a:r>
            <a:r>
              <a:rPr lang="en-GB" i="1" dirty="0">
                <a:latin typeface="Calibri" panose="020F0502020204030204" pitchFamily="34" charset="0"/>
                <a:ea typeface="SimSun" panose="02010600030101010101" pitchFamily="2" charset="-122"/>
                <a:cs typeface="Arial" panose="020B0604020202020204" pitchFamily="34" charset="0"/>
                <a:hlinkClick r:id="rId3" action="ppaction://hlinkfile" tooltip="Young SL, 2015 #395"/>
              </a:rPr>
              <a:t>8</a:t>
            </a:r>
            <a:r>
              <a:rPr lang="en-GB" i="1" dirty="0">
                <a:latin typeface="Calibri" panose="020F0502020204030204" pitchFamily="34" charset="0"/>
                <a:ea typeface="SimSun" panose="02010600030101010101" pitchFamily="2" charset="-122"/>
                <a:cs typeface="Arial" panose="020B0604020202020204" pitchFamily="34" charset="0"/>
              </a:rPr>
              <a:t>),(</a:t>
            </a:r>
            <a:r>
              <a:rPr lang="en-GB" i="1" dirty="0">
                <a:latin typeface="Calibri" panose="020F0502020204030204" pitchFamily="34" charset="0"/>
                <a:ea typeface="SimSun" panose="02010600030101010101" pitchFamily="2" charset="-122"/>
                <a:cs typeface="Arial" panose="020B0604020202020204" pitchFamily="34" charset="0"/>
                <a:hlinkClick r:id="rId4" action="ppaction://hlinkfile" tooltip="European Society of Cardiology (ESC), 2018 #378"/>
              </a:rPr>
              <a:t>9</a:t>
            </a:r>
            <a:r>
              <a:rPr lang="en-GB" i="1" dirty="0">
                <a:latin typeface="Calibri" panose="020F0502020204030204" pitchFamily="34" charset="0"/>
                <a:ea typeface="SimSun" panose="02010600030101010101" pitchFamily="2" charset="-122"/>
                <a:cs typeface="Arial" panose="020B0604020202020204" pitchFamily="34" charset="0"/>
              </a:rPr>
              <a:t>), (</a:t>
            </a:r>
            <a:r>
              <a:rPr lang="en-GB" i="1" dirty="0">
                <a:latin typeface="Calibri" panose="020F0502020204030204" pitchFamily="34" charset="0"/>
                <a:ea typeface="SimSun" panose="02010600030101010101" pitchFamily="2" charset="-122"/>
                <a:cs typeface="Arial" panose="020B0604020202020204" pitchFamily="34" charset="0"/>
                <a:hlinkClick r:id="rId5" action="ppaction://hlinkfile" tooltip="Maslej MM, 2017 #379"/>
              </a:rPr>
              <a:t>10</a:t>
            </a:r>
            <a:r>
              <a:rPr lang="en-GB" i="1" dirty="0">
                <a:latin typeface="Calibri" panose="020F0502020204030204" pitchFamily="34" charset="0"/>
                <a:ea typeface="SimSun" panose="02010600030101010101" pitchFamily="2" charset="-122"/>
                <a:cs typeface="Arial" panose="020B0604020202020204" pitchFamily="34" charset="0"/>
              </a:rPr>
              <a:t>)</a:t>
            </a:r>
            <a:r>
              <a:rPr lang="en-GB" dirty="0">
                <a:latin typeface="Calibri" panose="020F0502020204030204" pitchFamily="34" charset="0"/>
                <a:ea typeface="SimSun" panose="02010600030101010101" pitchFamily="2" charset="-122"/>
                <a:cs typeface="Arial" panose="020B0604020202020204" pitchFamily="34" charset="0"/>
              </a:rPr>
              <a:t>. It is very important that people are informed about these potential risks in order to be able to give or refuse consent to these treatments.</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marR="0" lvl="0" indent="-171450">
              <a:lnSpc>
                <a:spcPct val="115000"/>
              </a:lnSpc>
              <a:spcBef>
                <a:spcPts val="0"/>
              </a:spcBef>
              <a:spcAft>
                <a:spcPts val="0"/>
              </a:spcAft>
              <a:buFont typeface="Arial" panose="020B0604020202020204" pitchFamily="34" charset="0"/>
              <a:buChar char="•"/>
              <a:tabLst>
                <a:tab pos="2630805" algn="l"/>
              </a:tabLst>
            </a:pPr>
            <a:endParaRPr lang="en-GB" dirty="0">
              <a:latin typeface="Calibri" panose="020F0502020204030204" pitchFamily="34" charset="0"/>
              <a:ea typeface="SimSun" panose="02010600030101010101" pitchFamily="2" charset="-122"/>
              <a:cs typeface="Arial" panose="020B0604020202020204" pitchFamily="34" charset="0"/>
            </a:endParaRPr>
          </a:p>
          <a:p>
            <a:pPr marL="171450" marR="0" lvl="0" indent="-171450">
              <a:lnSpc>
                <a:spcPct val="115000"/>
              </a:lnSpc>
              <a:spcBef>
                <a:spcPts val="0"/>
              </a:spcBef>
              <a:spcAft>
                <a:spcPts val="0"/>
              </a:spcAft>
              <a:buFont typeface="Arial" panose="020B0604020202020204" pitchFamily="34" charset="0"/>
              <a:buChar char="•"/>
              <a:tabLst>
                <a:tab pos="2630805" algn="l"/>
              </a:tabLst>
            </a:pPr>
            <a:r>
              <a:rPr lang="en-GB" dirty="0">
                <a:latin typeface="Calibri" panose="020F0502020204030204" pitchFamily="34" charset="0"/>
                <a:ea typeface="SimSun" panose="02010600030101010101" pitchFamily="2" charset="-122"/>
                <a:cs typeface="Arial" panose="020B0604020202020204" pitchFamily="34" charset="0"/>
              </a:rPr>
              <a:t>In addition, people using services are frequently not offered screening and treatment for physical health conditions. </a:t>
            </a:r>
            <a:endParaRPr lang="x-none" dirty="0">
              <a:latin typeface="Calibri" panose="020F0502020204030204" pitchFamily="34" charset="0"/>
              <a:ea typeface="SimSun" panose="02010600030101010101" pitchFamily="2" charset="-122"/>
              <a:cs typeface="Arial" panose="020B0604020202020204" pitchFamily="34" charset="0"/>
            </a:endParaRPr>
          </a:p>
          <a:p>
            <a:pPr marL="800100" lvl="2" indent="-171450">
              <a:lnSpc>
                <a:spcPct val="115000"/>
              </a:lnSpc>
              <a:buFont typeface="Arial" panose="020B0604020202020204" pitchFamily="34" charset="0"/>
              <a:buChar char="•"/>
              <a:tabLst>
                <a:tab pos="2630805" algn="l"/>
              </a:tabLst>
            </a:pPr>
            <a:r>
              <a:rPr lang="en-GB" dirty="0">
                <a:latin typeface="Calibri" panose="020F0502020204030204" pitchFamily="34" charset="0"/>
                <a:ea typeface="SimSun" panose="02010600030101010101" pitchFamily="2" charset="-122"/>
                <a:cs typeface="Arial" panose="020B0604020202020204" pitchFamily="34" charset="0"/>
              </a:rPr>
              <a:t>This may be problematic because some mental health issues may have physical causes. </a:t>
            </a:r>
            <a:endParaRPr lang="x-none" dirty="0">
              <a:latin typeface="Calibri" panose="020F0502020204030204" pitchFamily="34" charset="0"/>
              <a:ea typeface="SimSun" panose="02010600030101010101" pitchFamily="2" charset="-122"/>
              <a:cs typeface="Arial" panose="020B0604020202020204" pitchFamily="34" charset="0"/>
            </a:endParaRPr>
          </a:p>
          <a:p>
            <a:pPr marL="800100" lvl="2" indent="-171450">
              <a:lnSpc>
                <a:spcPct val="115000"/>
              </a:lnSpc>
              <a:buFont typeface="Arial" panose="020B0604020202020204" pitchFamily="34" charset="0"/>
              <a:buChar char="•"/>
              <a:tabLst>
                <a:tab pos="2630805" algn="l"/>
              </a:tabLst>
            </a:pPr>
            <a:r>
              <a:rPr lang="en-GB" dirty="0">
                <a:latin typeface="Calibri" panose="020F0502020204030204" pitchFamily="34" charset="0"/>
                <a:ea typeface="SimSun" panose="02010600030101010101" pitchFamily="2" charset="-122"/>
                <a:cs typeface="Arial" panose="020B0604020202020204" pitchFamily="34" charset="0"/>
              </a:rPr>
              <a:t>In addition, people with psychosocial, intellectual or cognitive disabilities may be at risk of physical health problems, including diabetes and cardiovascular disease. These may be related to lifestyle but may also result from the direct impact of medication.</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marR="0" lvl="0" indent="-171450">
              <a:lnSpc>
                <a:spcPct val="115000"/>
              </a:lnSpc>
              <a:spcBef>
                <a:spcPts val="0"/>
              </a:spcBef>
              <a:spcAft>
                <a:spcPts val="0"/>
              </a:spcAft>
              <a:buFont typeface="Arial" panose="020B0604020202020204" pitchFamily="34" charset="0"/>
              <a:buChar char="•"/>
              <a:tabLst>
                <a:tab pos="2630805" algn="l"/>
              </a:tabLst>
            </a:pPr>
            <a:endParaRPr lang="en-GB" dirty="0">
              <a:latin typeface="Calibri" panose="020F0502020204030204" pitchFamily="34" charset="0"/>
              <a:ea typeface="SimSun" panose="02010600030101010101" pitchFamily="2" charset="-122"/>
              <a:cs typeface="Arial" panose="020B0604020202020204" pitchFamily="34" charset="0"/>
            </a:endParaRPr>
          </a:p>
          <a:p>
            <a:pPr marL="171450" marR="0" lvl="0" indent="-171450">
              <a:lnSpc>
                <a:spcPct val="115000"/>
              </a:lnSpc>
              <a:spcBef>
                <a:spcPts val="0"/>
              </a:spcBef>
              <a:spcAft>
                <a:spcPts val="0"/>
              </a:spcAft>
              <a:buFont typeface="Arial" panose="020B0604020202020204" pitchFamily="34" charset="0"/>
              <a:buChar char="•"/>
              <a:tabLst>
                <a:tab pos="2630805" algn="l"/>
              </a:tabLst>
            </a:pPr>
            <a:r>
              <a:rPr lang="en-GB" dirty="0">
                <a:latin typeface="Calibri" panose="020F0502020204030204" pitchFamily="34" charset="0"/>
                <a:ea typeface="SimSun" panose="02010600030101010101" pitchFamily="2" charset="-122"/>
                <a:cs typeface="Arial" panose="020B0604020202020204" pitchFamily="34" charset="0"/>
              </a:rPr>
              <a:t>People with psychosocial, intellectual or cognitive disabilities are not always taken seriously when they complain about physical health symptoms because their complaints are disregarded as being the consequence of the mental health condition they are diagnosed with. </a:t>
            </a:r>
          </a:p>
          <a:p>
            <a:pPr marL="171450" marR="0" lvl="0" indent="-171450">
              <a:lnSpc>
                <a:spcPct val="115000"/>
              </a:lnSpc>
              <a:spcBef>
                <a:spcPts val="0"/>
              </a:spcBef>
              <a:spcAft>
                <a:spcPts val="300"/>
              </a:spcAft>
              <a:buFont typeface="Arial" panose="020B0604020202020204" pitchFamily="34" charset="0"/>
              <a:buChar char="•"/>
              <a:tabLst>
                <a:tab pos="2630805" algn="l"/>
              </a:tabLst>
            </a:pPr>
            <a:r>
              <a:rPr lang="en-GB" dirty="0">
                <a:latin typeface="Calibri" panose="020F0502020204030204" pitchFamily="34" charset="0"/>
                <a:ea typeface="SimSun" panose="02010600030101010101" pitchFamily="2" charset="-122"/>
                <a:cs typeface="Arial" panose="020B0604020202020204" pitchFamily="34" charset="0"/>
              </a:rPr>
              <a:t>Finally, people with psychosocial, intellectual or cognitive disabilities are sometimes denied health services or have to wait longer for them because other people are given priority.</a:t>
            </a:r>
          </a:p>
          <a:p>
            <a:pPr marL="171450" indent="-171450" algn="just">
              <a:lnSpc>
                <a:spcPct val="115000"/>
              </a:lnSpc>
              <a:spcAft>
                <a:spcPts val="1000"/>
              </a:spcAft>
              <a:buFont typeface="Arial" panose="020B0604020202020204" pitchFamily="34" charset="0"/>
              <a:buChar char="•"/>
              <a:tabLst>
                <a:tab pos="2630805" algn="l"/>
              </a:tabLst>
            </a:pPr>
            <a:r>
              <a:rPr lang="en-GB" dirty="0">
                <a:latin typeface="Calibri" panose="020F0502020204030204" pitchFamily="34" charset="0"/>
                <a:ea typeface="SimSun" panose="02010600030101010101" pitchFamily="2" charset="-122"/>
                <a:cs typeface="Arial" panose="020B0604020202020204" pitchFamily="34" charset="0"/>
              </a:rPr>
              <a:t>As a consequence, these people are often at increased risk of ill-health and premature death. </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F4F7DB96-B4E3-48F2-8E35-A4648E993116}" type="slidenum">
              <a:rPr lang="x-none" smtClean="0"/>
              <a:t>39</a:t>
            </a:fld>
            <a:endParaRPr lang="x-none"/>
          </a:p>
        </p:txBody>
      </p:sp>
    </p:spTree>
    <p:extLst>
      <p:ext uri="{BB962C8B-B14F-4D97-AF65-F5344CB8AC3E}">
        <p14:creationId xmlns:p14="http://schemas.microsoft.com/office/powerpoint/2010/main" val="15818028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22350" y="366713"/>
            <a:ext cx="4813300" cy="2706687"/>
          </a:xfrm>
        </p:spPr>
      </p:sp>
      <p:sp>
        <p:nvSpPr>
          <p:cNvPr id="3" name="Notes Placeholder 2"/>
          <p:cNvSpPr>
            <a:spLocks noGrp="1"/>
          </p:cNvSpPr>
          <p:nvPr>
            <p:ph type="body" idx="1"/>
          </p:nvPr>
        </p:nvSpPr>
        <p:spPr>
          <a:xfrm>
            <a:off x="465798" y="3073083"/>
            <a:ext cx="6129474" cy="5869606"/>
          </a:xfrm>
        </p:spPr>
        <p:txBody>
          <a:bodyPr/>
          <a:lstStyle/>
          <a:p>
            <a:r>
              <a:rPr lang="en-US" b="1" dirty="0"/>
              <a:t>Preliminary note on language</a:t>
            </a:r>
          </a:p>
          <a:p>
            <a:endParaRPr lang="en-US" dirty="0"/>
          </a:p>
          <a:p>
            <a:pPr marL="171450" indent="-171450">
              <a:buFont typeface="Arial" panose="020B0604020202020204" pitchFamily="34" charset="0"/>
              <a:buChar char="•"/>
            </a:pPr>
            <a:r>
              <a:rPr lang="en-US" dirty="0"/>
              <a:t>We acknowledge that language and terminology reflects the evolving conceptualization of disability and that different terms will be used by different people across different contexts over time. </a:t>
            </a:r>
          </a:p>
          <a:p>
            <a:pPr marL="628650" lvl="1" indent="-171450">
              <a:buFont typeface="Arial" panose="020B0604020202020204" pitchFamily="34" charset="0"/>
              <a:buChar char="•"/>
            </a:pPr>
            <a:r>
              <a:rPr lang="en-US" dirty="0"/>
              <a:t>People must be able to decide on the vocabulary, idioms and descriptions of their experience, situation or distress. </a:t>
            </a:r>
          </a:p>
          <a:p>
            <a:pPr marL="628650" lvl="1" indent="-171450">
              <a:buFont typeface="Arial" panose="020B0604020202020204" pitchFamily="34" charset="0"/>
              <a:buChar char="•"/>
            </a:pPr>
            <a:r>
              <a:rPr lang="en-US" dirty="0"/>
              <a:t>For example, in relation to the field of mental health, some people use terms such as “people with a psychiatric diagnosis”, “people with mental disorders” or “mental illnesses”, “people with mental health conditions”, “consumers”, “service users” or “psychiatric survivors”. </a:t>
            </a:r>
          </a:p>
          <a:p>
            <a:pPr marL="628650" lvl="1" indent="-171450">
              <a:buFont typeface="Arial" panose="020B0604020202020204" pitchFamily="34" charset="0"/>
              <a:buChar char="•"/>
            </a:pPr>
            <a:r>
              <a:rPr lang="en-US" dirty="0"/>
              <a:t>Others find some or all these terms stigmatizing or use different expressions to refer to their emotions, experiences or distress. </a:t>
            </a:r>
          </a:p>
          <a:p>
            <a:pPr marL="628650" lvl="1" indent="-171450">
              <a:buFont typeface="Arial" panose="020B0604020202020204" pitchFamily="34" charset="0"/>
              <a:buChar char="•"/>
            </a:pPr>
            <a:r>
              <a:rPr lang="en-US" dirty="0"/>
              <a:t>Similarly, intellectual disability is referred to using different terms in different contexts including, for example, “learning disabilities” or “disorders of intellectual development” or “learning difficulties”.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The term “psychosocial disability” has been adopted to include people who have received a mental health-related diagnosis or who self-identify with this term. </a:t>
            </a:r>
          </a:p>
          <a:p>
            <a:pPr marL="0" indent="0">
              <a:buFont typeface="Arial" panose="020B0604020202020204" pitchFamily="34" charset="0"/>
              <a:buNone/>
            </a:pPr>
            <a:endParaRPr lang="en-US" dirty="0"/>
          </a:p>
          <a:p>
            <a:pPr marL="171450" indent="-171450">
              <a:buFont typeface="Arial" panose="020B0604020202020204" pitchFamily="34" charset="0"/>
              <a:buChar char="•"/>
            </a:pPr>
            <a:r>
              <a:rPr lang="en-US" dirty="0"/>
              <a:t>The terms “cognitive disability” and “intellectual disability” are designed to cover people who have received a diagnosis specifically related to their cognitive or intellectual function including, but not limited to, dementia and autism.</a:t>
            </a:r>
          </a:p>
          <a:p>
            <a:endParaRPr lang="en-US" dirty="0"/>
          </a:p>
          <a:p>
            <a:pPr marL="171450" indent="-171450">
              <a:buFont typeface="Arial" panose="020B0604020202020204" pitchFamily="34" charset="0"/>
              <a:buChar char="•"/>
            </a:pPr>
            <a:r>
              <a:rPr lang="en-US" dirty="0"/>
              <a:t>The use of the term “disability” is important in this context because it highlights the significant barriers that hinder the full and effective participation in society of people with actual or perceived impairments and the fact that they are protected under the CRPD. </a:t>
            </a:r>
          </a:p>
          <a:p>
            <a:pPr marL="628650" lvl="1" indent="-171450">
              <a:buFont typeface="Arial" panose="020B0604020202020204" pitchFamily="34" charset="0"/>
              <a:buChar char="•"/>
            </a:pPr>
            <a:r>
              <a:rPr lang="en-US" dirty="0"/>
              <a:t>The use of the term “disability” in this context does not imply that people have an impairment or a disorder. </a:t>
            </a:r>
          </a:p>
          <a:p>
            <a:pPr marL="171450" indent="-171450">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4</a:t>
            </a:fld>
            <a:endParaRPr lang="en-GB"/>
          </a:p>
        </p:txBody>
      </p:sp>
    </p:spTree>
    <p:extLst>
      <p:ext uri="{BB962C8B-B14F-4D97-AF65-F5344CB8AC3E}">
        <p14:creationId xmlns:p14="http://schemas.microsoft.com/office/powerpoint/2010/main" val="5660937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0" y="1143000"/>
            <a:ext cx="3759200" cy="2114550"/>
          </a:xfrm>
        </p:spPr>
      </p:sp>
      <p:sp>
        <p:nvSpPr>
          <p:cNvPr id="3" name="Notes Placeholder 2"/>
          <p:cNvSpPr>
            <a:spLocks noGrp="1"/>
          </p:cNvSpPr>
          <p:nvPr>
            <p:ph type="body" idx="1"/>
          </p:nvPr>
        </p:nvSpPr>
        <p:spPr>
          <a:xfrm>
            <a:off x="209320" y="3669030"/>
            <a:ext cx="6088610" cy="4891076"/>
          </a:xfrm>
        </p:spPr>
        <p:txBody>
          <a:bodyPr/>
          <a:lstStyle/>
          <a:p>
            <a:pPr marL="171450" indent="-171450" algn="just">
              <a:lnSpc>
                <a:spcPct val="115000"/>
              </a:lnSpc>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As we saw in the module on </a:t>
            </a:r>
            <a:r>
              <a:rPr lang="en-GB" i="1" dirty="0">
                <a:latin typeface="Calibri" panose="020F0502020204030204" pitchFamily="34" charset="0"/>
                <a:ea typeface="SimSun" panose="02010600030101010101" pitchFamily="2" charset="-122"/>
                <a:cs typeface="Arial" panose="020B0604020202020204" pitchFamily="34" charset="0"/>
              </a:rPr>
              <a:t>Human rights</a:t>
            </a:r>
            <a:r>
              <a:rPr lang="en-GB" dirty="0">
                <a:latin typeface="Calibri" panose="020F0502020204030204" pitchFamily="34" charset="0"/>
                <a:ea typeface="SimSun" panose="02010600030101010101" pitchFamily="2" charset="-122"/>
                <a:cs typeface="Arial" panose="020B0604020202020204" pitchFamily="34" charset="0"/>
              </a:rPr>
              <a:t>, studies have found that people with severe mental health conditions die on average 10–20 years earlier than the rest of the population </a:t>
            </a:r>
            <a:r>
              <a:rPr lang="en-GB" i="1" dirty="0">
                <a:latin typeface="Calibri" panose="020F0502020204030204" pitchFamily="34" charset="0"/>
                <a:ea typeface="SimSun" panose="02010600030101010101" pitchFamily="2" charset="-122"/>
                <a:cs typeface="Arial" panose="020B0604020202020204" pitchFamily="34" charset="0"/>
              </a:rPr>
              <a:t>(</a:t>
            </a:r>
            <a:r>
              <a:rPr lang="en-GB" i="1" dirty="0">
                <a:latin typeface="Calibri" panose="020F0502020204030204" pitchFamily="34" charset="0"/>
                <a:ea typeface="SimSun" panose="02010600030101010101" pitchFamily="2" charset="-122"/>
                <a:cs typeface="Arial" panose="020B0604020202020204" pitchFamily="34" charset="0"/>
                <a:hlinkClick r:id="rId3" action="ppaction://hlinkfile" tooltip=", 2006 #19"/>
              </a:rPr>
              <a:t>11</a:t>
            </a:r>
            <a:r>
              <a:rPr lang="en-GB" i="1" dirty="0">
                <a:latin typeface="Calibri" panose="020F0502020204030204" pitchFamily="34" charset="0"/>
                <a:ea typeface="SimSun" panose="02010600030101010101" pitchFamily="2" charset="-122"/>
                <a:cs typeface="Arial" panose="020B0604020202020204" pitchFamily="34" charset="0"/>
              </a:rPr>
              <a:t>, </a:t>
            </a:r>
            <a:r>
              <a:rPr lang="en-GB" i="1" dirty="0">
                <a:latin typeface="Calibri" panose="020F0502020204030204" pitchFamily="34" charset="0"/>
                <a:ea typeface="SimSun" panose="02010600030101010101" pitchFamily="2" charset="-122"/>
                <a:cs typeface="Arial" panose="020B0604020202020204" pitchFamily="34" charset="0"/>
                <a:hlinkClick r:id="rId4" action="ppaction://hlinkfile" tooltip="Lawrence, 2013 #20"/>
              </a:rPr>
              <a:t>12</a:t>
            </a:r>
            <a:r>
              <a:rPr lang="en-GB" i="1" dirty="0">
                <a:latin typeface="Calibri" panose="020F0502020204030204" pitchFamily="34" charset="0"/>
                <a:ea typeface="SimSun" panose="02010600030101010101" pitchFamily="2" charset="-122"/>
                <a:cs typeface="Arial" panose="020B0604020202020204" pitchFamily="34" charset="0"/>
              </a:rPr>
              <a:t>).</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indent="-171450" algn="just">
              <a:lnSpc>
                <a:spcPct val="115000"/>
              </a:lnSpc>
              <a:spcAft>
                <a:spcPts val="600"/>
              </a:spcAft>
              <a:buFont typeface="Arial" panose="020B0604020202020204" pitchFamily="34" charset="0"/>
              <a:buChar char="•"/>
              <a:tabLst>
                <a:tab pos="2630805" algn="l"/>
              </a:tabLst>
            </a:pPr>
            <a:r>
              <a:rPr lang="en-GB" dirty="0">
                <a:latin typeface="Calibri" panose="020F0502020204030204" pitchFamily="34" charset="0"/>
                <a:ea typeface="SimSun" panose="02010600030101010101" pitchFamily="2" charset="-122"/>
                <a:cs typeface="Arial" panose="020B0604020202020204" pitchFamily="34" charset="0"/>
              </a:rPr>
              <a:t>It is therefore essential that people have access to the range of physical health services that are available to the rest of the population. </a:t>
            </a:r>
          </a:p>
          <a:p>
            <a:pPr marL="171450" indent="-171450" algn="just">
              <a:lnSpc>
                <a:spcPct val="115000"/>
              </a:lnSpc>
              <a:spcAft>
                <a:spcPts val="600"/>
              </a:spcAft>
              <a:buFont typeface="Arial" panose="020B0604020202020204" pitchFamily="34" charset="0"/>
              <a:buChar char="•"/>
              <a:tabLst>
                <a:tab pos="2630805" algn="l"/>
              </a:tabLst>
            </a:pPr>
            <a:r>
              <a:rPr lang="en-GB" dirty="0">
                <a:latin typeface="Calibri" panose="020F0502020204030204" pitchFamily="34" charset="0"/>
                <a:ea typeface="SimSun" panose="02010600030101010101" pitchFamily="2" charset="-122"/>
                <a:cs typeface="Arial" panose="020B0604020202020204" pitchFamily="34" charset="0"/>
              </a:rPr>
              <a:t>In addition, the standards of physical health care they receive should be of equal quality.</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indent="-171450" algn="just">
              <a:lnSpc>
                <a:spcPct val="115000"/>
              </a:lnSpc>
              <a:spcAft>
                <a:spcPts val="600"/>
              </a:spcAft>
              <a:buFont typeface="Arial" panose="020B0604020202020204" pitchFamily="34" charset="0"/>
              <a:buChar char="•"/>
              <a:tabLst>
                <a:tab pos="2630805" algn="l"/>
              </a:tabLst>
            </a:pPr>
            <a:r>
              <a:rPr lang="en-GB" dirty="0">
                <a:latin typeface="Calibri" panose="020F0502020204030204" pitchFamily="34" charset="0"/>
                <a:ea typeface="SimSun" panose="02010600030101010101" pitchFamily="2" charset="-122"/>
                <a:cs typeface="Arial" panose="020B0604020202020204" pitchFamily="34" charset="0"/>
              </a:rPr>
              <a:t>Mental health and social services should:</a:t>
            </a:r>
            <a:endParaRPr lang="x-none" dirty="0">
              <a:latin typeface="Calibri" panose="020F0502020204030204" pitchFamily="34" charset="0"/>
              <a:ea typeface="SimSun" panose="02010600030101010101" pitchFamily="2" charset="-122"/>
              <a:cs typeface="Arial" panose="020B0604020202020204" pitchFamily="34" charset="0"/>
            </a:endParaRPr>
          </a:p>
          <a:p>
            <a:pPr marL="685800" lvl="1" indent="-228600" algn="just">
              <a:lnSpc>
                <a:spcPct val="115000"/>
              </a:lnSpc>
              <a:buFont typeface="Symbol" panose="05050102010706020507" pitchFamily="18" charset="2"/>
              <a:buChar char=""/>
              <a:tabLst>
                <a:tab pos="2630805" algn="l"/>
              </a:tabLst>
            </a:pPr>
            <a:r>
              <a:rPr lang="en-GB" dirty="0">
                <a:latin typeface="Calibri" panose="020F0502020204030204" pitchFamily="34" charset="0"/>
                <a:ea typeface="SimSun" panose="02010600030101010101" pitchFamily="2" charset="-122"/>
                <a:cs typeface="Arial" panose="020B0604020202020204" pitchFamily="34" charset="0"/>
              </a:rPr>
              <a:t>Provide accurate and comprehensive information on potentially harmful effects of treatment. </a:t>
            </a:r>
            <a:endParaRPr lang="x-none" dirty="0">
              <a:latin typeface="Calibri" panose="020F0502020204030204" pitchFamily="34" charset="0"/>
              <a:ea typeface="SimSun" panose="02010600030101010101" pitchFamily="2" charset="-122"/>
              <a:cs typeface="Arial" panose="020B0604020202020204" pitchFamily="34" charset="0"/>
            </a:endParaRPr>
          </a:p>
          <a:p>
            <a:pPr marL="685800" lvl="1" indent="-228600" algn="just">
              <a:lnSpc>
                <a:spcPct val="115000"/>
              </a:lnSpc>
              <a:buFont typeface="Symbol" panose="05050102010706020507" pitchFamily="18" charset="2"/>
              <a:buChar char=""/>
              <a:tabLst>
                <a:tab pos="2630805" algn="l"/>
              </a:tabLst>
            </a:pPr>
            <a:r>
              <a:rPr lang="en-GB" dirty="0">
                <a:latin typeface="Calibri" panose="020F0502020204030204" pitchFamily="34" charset="0"/>
                <a:ea typeface="SimSun" panose="02010600030101010101" pitchFamily="2" charset="-122"/>
                <a:cs typeface="Arial" panose="020B0604020202020204" pitchFamily="34" charset="0"/>
              </a:rPr>
              <a:t>Pay close attention to any adverse effects of medication on physical or mental health (e.g. tardive dyskinesia, diabetes, kidney problems, liver problems, increased suicidal thoughts, agitation, aggression). </a:t>
            </a:r>
            <a:endParaRPr lang="x-none" dirty="0">
              <a:latin typeface="Calibri" panose="020F0502020204030204" pitchFamily="34" charset="0"/>
              <a:ea typeface="SimSun" panose="02010600030101010101" pitchFamily="2" charset="-122"/>
              <a:cs typeface="Arial" panose="020B0604020202020204" pitchFamily="34" charset="0"/>
            </a:endParaRPr>
          </a:p>
          <a:p>
            <a:pPr marL="685800" lvl="1" indent="-228600" algn="just">
              <a:lnSpc>
                <a:spcPct val="115000"/>
              </a:lnSpc>
              <a:buFont typeface="Symbol" panose="05050102010706020507" pitchFamily="18" charset="2"/>
              <a:buChar char=""/>
              <a:tabLst>
                <a:tab pos="2630805" algn="l"/>
              </a:tabLst>
            </a:pPr>
            <a:r>
              <a:rPr lang="en-GB" dirty="0">
                <a:latin typeface="Calibri" panose="020F0502020204030204" pitchFamily="34" charset="0"/>
                <a:ea typeface="SimSun" panose="02010600030101010101" pitchFamily="2" charset="-122"/>
                <a:cs typeface="Arial" panose="020B0604020202020204" pitchFamily="34" charset="0"/>
              </a:rPr>
              <a:t>Listen to complaints, regularly ask questions and conduct examinations to find out if the person is experiencing adverse effects.</a:t>
            </a:r>
            <a:endParaRPr lang="x-none" dirty="0">
              <a:latin typeface="Calibri" panose="020F0502020204030204" pitchFamily="34" charset="0"/>
              <a:ea typeface="SimSun" panose="02010600030101010101" pitchFamily="2" charset="-122"/>
              <a:cs typeface="Arial" panose="020B0604020202020204" pitchFamily="34" charset="0"/>
            </a:endParaRPr>
          </a:p>
          <a:p>
            <a:pPr marL="685800" lvl="1" indent="-228600" algn="just">
              <a:lnSpc>
                <a:spcPct val="115000"/>
              </a:lnSpc>
              <a:buFont typeface="Symbol" panose="05050102010706020507" pitchFamily="18" charset="2"/>
              <a:buChar char=""/>
              <a:tabLst>
                <a:tab pos="2630805" algn="l"/>
              </a:tabLst>
            </a:pPr>
            <a:r>
              <a:rPr lang="en-GB" dirty="0">
                <a:latin typeface="Calibri" panose="020F0502020204030204" pitchFamily="34" charset="0"/>
                <a:ea typeface="SimSun" panose="02010600030101010101" pitchFamily="2" charset="-122"/>
                <a:cs typeface="Arial" panose="020B0604020202020204" pitchFamily="34" charset="0"/>
              </a:rPr>
              <a:t>Assist in withdrawal of medications when the person desires this.</a:t>
            </a:r>
            <a:endParaRPr lang="x-none" dirty="0">
              <a:latin typeface="Calibri" panose="020F0502020204030204" pitchFamily="34" charset="0"/>
              <a:ea typeface="SimSun" panose="02010600030101010101" pitchFamily="2" charset="-122"/>
              <a:cs typeface="Arial" panose="020B0604020202020204" pitchFamily="34" charset="0"/>
            </a:endParaRPr>
          </a:p>
          <a:p>
            <a:pPr marL="685800" lvl="1" indent="-228600" algn="just">
              <a:lnSpc>
                <a:spcPct val="115000"/>
              </a:lnSpc>
              <a:buFont typeface="Symbol" panose="05050102010706020507" pitchFamily="18" charset="2"/>
              <a:buChar char=""/>
              <a:tabLst>
                <a:tab pos="2630805" algn="l"/>
              </a:tabLst>
            </a:pPr>
            <a:r>
              <a:rPr lang="en-GB" dirty="0">
                <a:latin typeface="Calibri" panose="020F0502020204030204" pitchFamily="34" charset="0"/>
                <a:ea typeface="SimSun" panose="02010600030101010101" pitchFamily="2" charset="-122"/>
                <a:cs typeface="Arial" panose="020B0604020202020204" pitchFamily="34" charset="0"/>
              </a:rPr>
              <a:t>Refrain from prescribing multiple drugs.</a:t>
            </a:r>
            <a:endParaRPr lang="x-none" dirty="0">
              <a:latin typeface="Calibri" panose="020F0502020204030204" pitchFamily="34" charset="0"/>
              <a:ea typeface="SimSun" panose="02010600030101010101" pitchFamily="2" charset="-122"/>
              <a:cs typeface="Arial" panose="020B0604020202020204" pitchFamily="34" charset="0"/>
            </a:endParaRPr>
          </a:p>
          <a:p>
            <a:pPr marL="685800" lvl="1" indent="-228600" algn="just">
              <a:lnSpc>
                <a:spcPct val="115000"/>
              </a:lnSpc>
              <a:spcAft>
                <a:spcPts val="1000"/>
              </a:spcAft>
              <a:buFont typeface="Symbol" panose="05050102010706020507" pitchFamily="18" charset="2"/>
              <a:buChar char=""/>
              <a:tabLst>
                <a:tab pos="2630805" algn="l"/>
              </a:tabLst>
            </a:pPr>
            <a:r>
              <a:rPr lang="en-GB" dirty="0">
                <a:latin typeface="Calibri" panose="020F0502020204030204" pitchFamily="34" charset="0"/>
                <a:ea typeface="SimSun" panose="02010600030101010101" pitchFamily="2" charset="-122"/>
                <a:cs typeface="Arial" panose="020B0604020202020204" pitchFamily="34" charset="0"/>
              </a:rPr>
              <a:t>Refrain from promoting the idea of chemical imbalance or brain disorder as it can stop people from exploring other non-pharmacological solutions which can be beneficial to understanding and dealing with the emotional distress that they are experiencing.</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F4F7DB96-B4E3-48F2-8E35-A4648E993116}" type="slidenum">
              <a:rPr lang="x-none" smtClean="0"/>
              <a:t>40</a:t>
            </a:fld>
            <a:endParaRPr lang="x-none"/>
          </a:p>
        </p:txBody>
      </p:sp>
    </p:spTree>
    <p:extLst>
      <p:ext uri="{BB962C8B-B14F-4D97-AF65-F5344CB8AC3E}">
        <p14:creationId xmlns:p14="http://schemas.microsoft.com/office/powerpoint/2010/main" val="228637383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0"/>
              </a:spcAft>
              <a:tabLst>
                <a:tab pos="2630805" algn="l"/>
              </a:tabLst>
            </a:pPr>
            <a:r>
              <a:rPr lang="en-GB" b="1" i="1" dirty="0">
                <a:latin typeface="Calibri" panose="020F0502020204030204" pitchFamily="34" charset="0"/>
                <a:ea typeface="SimSun" panose="02010600030101010101" pitchFamily="2" charset="-122"/>
                <a:cs typeface="Arial" panose="020B0604020202020204" pitchFamily="34" charset="0"/>
              </a:rPr>
              <a:t>Exercise 2.2: Does my service adequately support physical health? (15 min.)</a:t>
            </a:r>
            <a:endParaRPr lang="x-none" dirty="0">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1000"/>
              </a:spcAft>
              <a:tabLst>
                <a:tab pos="2630805" algn="l"/>
              </a:tabLs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Again ask participants to answer the following questions:</a:t>
            </a:r>
            <a:endParaRPr lang="x-none" dirty="0">
              <a:latin typeface="Calibri" panose="020F0502020204030204" pitchFamily="34" charset="0"/>
              <a:ea typeface="SimSun" panose="02010600030101010101" pitchFamily="2" charset="-122"/>
              <a:cs typeface="Arial" panose="020B0604020202020204" pitchFamily="34" charset="0"/>
            </a:endParaRPr>
          </a:p>
          <a:p>
            <a:pPr marL="228600" marR="0">
              <a:lnSpc>
                <a:spcPct val="115000"/>
              </a:lnSpc>
              <a:spcBef>
                <a:spcPts val="0"/>
              </a:spcBef>
              <a:spcAft>
                <a:spcPts val="1000"/>
              </a:spcAft>
              <a:tabLst>
                <a:tab pos="2630805" algn="l"/>
              </a:tabLst>
            </a:pPr>
            <a:r>
              <a:rPr lang="en-GB" b="1" dirty="0">
                <a:latin typeface="Calibri" panose="020F0502020204030204" pitchFamily="34" charset="0"/>
                <a:ea typeface="SimSun" panose="02010600030101010101" pitchFamily="2" charset="-122"/>
                <a:cs typeface="Arial" panose="020B0604020202020204" pitchFamily="34" charset="0"/>
              </a:rPr>
              <a:t>What is my service doing to promote physical health?</a:t>
            </a:r>
            <a:endParaRPr lang="x-none" dirty="0">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1000"/>
              </a:spcAft>
              <a:tabLst>
                <a:tab pos="2630805" algn="l"/>
              </a:tabLs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Possible answers may include:</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tabLst>
                <a:tab pos="2630805" algn="l"/>
              </a:tabLs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Health complaints of service users are always taken seriously.</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tabLst>
                <a:tab pos="2630805" algn="l"/>
              </a:tabLs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People are referred to general practitioners or to a hospital when they need further assessment or treatment for physical health concerns.</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1000"/>
              </a:spcAft>
              <a:buFont typeface="Symbol" panose="05050102010706020507" pitchFamily="18" charset="2"/>
              <a:buChar char=""/>
              <a:tabLst>
                <a:tab pos="2630805" algn="l"/>
              </a:tabLs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When people arrive at the service, they are offered a complete physical health examination with treatment as appropriate.</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F4F7DB96-B4E3-48F2-8E35-A4648E993116}" type="slidenum">
              <a:rPr lang="x-none" smtClean="0"/>
              <a:t>41</a:t>
            </a:fld>
            <a:endParaRPr lang="x-none"/>
          </a:p>
        </p:txBody>
      </p:sp>
    </p:spTree>
    <p:extLst>
      <p:ext uri="{BB962C8B-B14F-4D97-AF65-F5344CB8AC3E}">
        <p14:creationId xmlns:p14="http://schemas.microsoft.com/office/powerpoint/2010/main" val="143572880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0"/>
              </a:spcAft>
              <a:tabLst>
                <a:tab pos="450215" algn="l"/>
              </a:tabLs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Again, when asking the following question, note that participants may have already provided some of the answers.</a:t>
            </a:r>
            <a:endParaRPr lang="x-none" dirty="0">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1000"/>
              </a:spcAft>
              <a:tabLst>
                <a:tab pos="0" algn="l"/>
              </a:tabLst>
            </a:pPr>
            <a:r>
              <a:rPr lang="en-GB" b="1" dirty="0">
                <a:latin typeface="Calibri" panose="020F0502020204030204" pitchFamily="34" charset="0"/>
                <a:ea typeface="SimSun" panose="02010600030101010101" pitchFamily="2" charset="-122"/>
                <a:cs typeface="Arial" panose="020B0604020202020204" pitchFamily="34" charset="0"/>
              </a:rPr>
              <a:t>What can my service do to improve access to physical health care and services?</a:t>
            </a:r>
            <a:endParaRPr lang="x-none" dirty="0">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1000"/>
              </a:spcAft>
              <a:tabLst>
                <a:tab pos="2630805" algn="l"/>
              </a:tabLs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Possible answers may include:</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tabLst>
                <a:tab pos="2630805" algn="l"/>
              </a:tabLs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The service could provide more information on sexual and reproductive health as well as physical health.</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tabLst>
                <a:tab pos="2630805" algn="l"/>
              </a:tabLs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The service could supply healthier food.</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tabLst>
                <a:tab pos="2630805" algn="l"/>
              </a:tabLs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The service could offer more opportunities for physical exercise (e.g. sports, walks, etc.)</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tabLst>
                <a:tab pos="2630805" algn="l"/>
              </a:tabLs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The service could facilitate referrals to other health services.</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tabLst>
                <a:tab pos="2630805" algn="l"/>
              </a:tabLs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The service could facilitate access to support relating to health insurance schemes and procedures.</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1000"/>
              </a:spcAft>
              <a:buFont typeface="Symbol" panose="05050102010706020507" pitchFamily="18" charset="2"/>
              <a:buChar char=""/>
              <a:tabLst>
                <a:tab pos="2630805" algn="l"/>
              </a:tabLs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The staff could pay closer attention and be more responsive to people’s physical health needs.</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F4F7DB96-B4E3-48F2-8E35-A4648E993116}" type="slidenum">
              <a:rPr lang="x-none" smtClean="0"/>
              <a:t>42</a:t>
            </a:fld>
            <a:endParaRPr lang="x-none"/>
          </a:p>
        </p:txBody>
      </p:sp>
    </p:spTree>
    <p:extLst>
      <p:ext uri="{BB962C8B-B14F-4D97-AF65-F5344CB8AC3E}">
        <p14:creationId xmlns:p14="http://schemas.microsoft.com/office/powerpoint/2010/main" val="85994411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spcAft>
                <a:spcPts val="0"/>
              </a:spcAft>
            </a:pPr>
            <a:r>
              <a:rPr lang="en-US" b="1" dirty="0">
                <a:solidFill>
                  <a:srgbClr val="4F81BD"/>
                </a:solidFill>
                <a:latin typeface="Calibri" panose="020F0502020204030204" pitchFamily="34" charset="0"/>
                <a:ea typeface="SimSun" panose="02010600030101010101" pitchFamily="2" charset="-122"/>
                <a:cs typeface="Calibri" panose="020F0502020204030204" pitchFamily="34" charset="0"/>
              </a:rPr>
              <a:t>Time for this topic</a:t>
            </a:r>
            <a:endParaRPr lang="en-GB" dirty="0">
              <a:solidFill>
                <a:srgbClr val="4F81BD"/>
              </a:solidFill>
              <a:latin typeface="Calibri" panose="020F0502020204030204" pitchFamily="34" charset="0"/>
              <a:ea typeface="SimSun" panose="02010600030101010101" pitchFamily="2" charset="-122"/>
              <a:cs typeface="Calibri" panose="020F0502020204030204" pitchFamily="34" charset="0"/>
            </a:endParaRPr>
          </a:p>
          <a:p>
            <a:pPr algn="just">
              <a:spcAft>
                <a:spcPts val="0"/>
              </a:spcAft>
            </a:pPr>
            <a:r>
              <a:rPr lang="en-US" b="1" dirty="0">
                <a:solidFill>
                  <a:srgbClr val="000000"/>
                </a:solidFill>
                <a:latin typeface="Calibri" panose="020F0502020204030204" pitchFamily="34" charset="0"/>
                <a:ea typeface="SimSun" panose="02010600030101010101" pitchFamily="2" charset="-122"/>
                <a:cs typeface="Calibri" panose="020F0502020204030204" pitchFamily="34" charset="0"/>
              </a:rPr>
              <a:t> </a:t>
            </a:r>
            <a:r>
              <a:rPr lang="en-US" dirty="0">
                <a:latin typeface="Calibri" panose="020F0502020204030204" pitchFamily="34" charset="0"/>
                <a:ea typeface="SimSun" panose="02010600030101010101" pitchFamily="2" charset="-122"/>
                <a:cs typeface="Calibri" panose="020F0502020204030204" pitchFamily="34" charset="0"/>
              </a:rPr>
              <a:t>Approximately 1 hour and 35 minutes.</a:t>
            </a:r>
            <a:endParaRPr lang="x-none" dirty="0"/>
          </a:p>
        </p:txBody>
      </p:sp>
      <p:sp>
        <p:nvSpPr>
          <p:cNvPr id="4" name="Slide Number Placeholder 3"/>
          <p:cNvSpPr>
            <a:spLocks noGrp="1"/>
          </p:cNvSpPr>
          <p:nvPr>
            <p:ph type="sldNum" sz="quarter" idx="5"/>
          </p:nvPr>
        </p:nvSpPr>
        <p:spPr/>
        <p:txBody>
          <a:bodyPr/>
          <a:lstStyle/>
          <a:p>
            <a:fld id="{F4F7DB96-B4E3-48F2-8E35-A4648E993116}" type="slidenum">
              <a:rPr lang="x-none" smtClean="0"/>
              <a:t>43</a:t>
            </a:fld>
            <a:endParaRPr lang="x-none"/>
          </a:p>
        </p:txBody>
      </p:sp>
    </p:spTree>
    <p:extLst>
      <p:ext uri="{BB962C8B-B14F-4D97-AF65-F5344CB8AC3E}">
        <p14:creationId xmlns:p14="http://schemas.microsoft.com/office/powerpoint/2010/main" val="12094370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22413" y="811213"/>
            <a:ext cx="3736975" cy="2103437"/>
          </a:xfrm>
        </p:spPr>
      </p:sp>
      <p:sp>
        <p:nvSpPr>
          <p:cNvPr id="3" name="Notes Placeholder 2"/>
          <p:cNvSpPr>
            <a:spLocks noGrp="1"/>
          </p:cNvSpPr>
          <p:nvPr>
            <p:ph type="body" idx="1"/>
          </p:nvPr>
        </p:nvSpPr>
        <p:spPr>
          <a:xfrm>
            <a:off x="685800" y="3177540"/>
            <a:ext cx="5486400" cy="4823460"/>
          </a:xfrm>
        </p:spPr>
        <p:txBody>
          <a:bodyPr/>
          <a:lstStyle/>
          <a:p>
            <a:pPr>
              <a:lnSpc>
                <a:spcPct val="115000"/>
              </a:lnSpc>
              <a:spcAft>
                <a:spcPts val="1000"/>
              </a:spcAft>
            </a:pPr>
            <a:r>
              <a:rPr lang="en-GB" b="1" i="1" dirty="0">
                <a:latin typeface="Calibri" panose="020F0502020204030204" pitchFamily="34" charset="0"/>
                <a:ea typeface="SimSun" panose="02010600030101010101" pitchFamily="2" charset="-122"/>
                <a:cs typeface="Arial" panose="020B0604020202020204" pitchFamily="34" charset="0"/>
              </a:rPr>
              <a:t>Exercise 3.1: Feeling better (40 min.)</a:t>
            </a:r>
            <a:endParaRPr lang="x-none" dirty="0">
              <a:latin typeface="Calibri" panose="020F0502020204030204" pitchFamily="34" charset="0"/>
              <a:ea typeface="SimSun" panose="02010600030101010101" pitchFamily="2" charset="-122"/>
              <a:cs typeface="Arial" panose="020B0604020202020204" pitchFamily="34" charset="0"/>
            </a:endParaRPr>
          </a:p>
          <a:p>
            <a:pPr marL="270510" marR="0" indent="-270510">
              <a:lnSpc>
                <a:spcPct val="115000"/>
              </a:lnSpc>
              <a:spcBef>
                <a:spcPts val="0"/>
              </a:spcBef>
              <a:spcAft>
                <a:spcPts val="600"/>
              </a:spcAft>
            </a:pPr>
            <a:r>
              <a:rPr lang="en-GB" dirty="0">
                <a:latin typeface="Calibri" panose="020F0502020204030204" pitchFamily="34" charset="0"/>
                <a:ea typeface="SimSun" panose="02010600030101010101" pitchFamily="2" charset="-122"/>
                <a:cs typeface="Arial" panose="020B0604020202020204" pitchFamily="34" charset="0"/>
              </a:rPr>
              <a:t> </a:t>
            </a:r>
            <a:r>
              <a:rPr lang="en-US"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b="1" dirty="0">
                <a:latin typeface="Calibri" panose="020F0502020204030204" pitchFamily="34" charset="0"/>
                <a:ea typeface="SimSun" panose="02010600030101010101" pitchFamily="2" charset="-122"/>
                <a:cs typeface="Arial" panose="020B0604020202020204" pitchFamily="34" charset="0"/>
              </a:rPr>
              <a:t>Warning:</a:t>
            </a:r>
            <a:r>
              <a:rPr lang="en-GB" dirty="0">
                <a:latin typeface="Calibri" panose="020F0502020204030204" pitchFamily="34" charset="0"/>
                <a:ea typeface="SimSun" panose="02010600030101010101" pitchFamily="2" charset="-122"/>
                <a:cs typeface="Arial" panose="020B0604020202020204" pitchFamily="34" charset="0"/>
              </a:rPr>
              <a:t> This activity can provoke strong emotional responses from some people. </a:t>
            </a:r>
            <a:endParaRPr lang="x-none"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1000"/>
              </a:spcAft>
            </a:pPr>
            <a:r>
              <a:rPr lang="en-GB" dirty="0">
                <a:latin typeface="Calibri" panose="020F0502020204030204" pitchFamily="34" charset="0"/>
                <a:ea typeface="SimSun" panose="02010600030101010101" pitchFamily="2" charset="-122"/>
                <a:cs typeface="Arial" panose="020B0604020202020204" pitchFamily="34" charset="0"/>
              </a:rPr>
              <a:t>Facilitators should be mindful of this and, prior to this activity, should let participants know that they should feel free to voice their emotions, take a pause or step out of the training session until the end of the activity. The facilitator should also be mindful of any sign of distress shown by participants and should be prepared to provide support </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(please refer to the document </a:t>
            </a:r>
            <a:r>
              <a:rPr lang="en-GB" i="1" dirty="0">
                <a:solidFill>
                  <a:srgbClr val="4F81BD"/>
                </a:solidFill>
                <a:latin typeface="Calibri" panose="020F0502020204030204" pitchFamily="34" charset="0"/>
                <a:ea typeface="SimSun" panose="02010600030101010101" pitchFamily="2" charset="-122"/>
                <a:cs typeface="Arial" panose="020B0604020202020204" pitchFamily="34" charset="0"/>
              </a:rPr>
              <a:t>Guidance for facilitators </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for more information). </a:t>
            </a:r>
            <a:endParaRPr lang="x-none"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60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This exercise is designed to encourage participants to think about the challenges and helpful factors involved in the recovery process.</a:t>
            </a:r>
            <a:endParaRPr lang="x-none"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60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Start by asking participants the following:</a:t>
            </a:r>
            <a:endParaRPr lang="x-none" dirty="0">
              <a:latin typeface="Calibri" panose="020F0502020204030204" pitchFamily="34" charset="0"/>
              <a:ea typeface="SimSun" panose="02010600030101010101" pitchFamily="2" charset="-122"/>
              <a:cs typeface="Arial" panose="020B0604020202020204" pitchFamily="34" charset="0"/>
            </a:endParaRPr>
          </a:p>
          <a:p>
            <a:pPr marL="228600" marR="0" lvl="0" indent="-228600" algn="just">
              <a:lnSpc>
                <a:spcPct val="115000"/>
              </a:lnSpc>
              <a:spcBef>
                <a:spcPts val="0"/>
              </a:spcBef>
              <a:spcAft>
                <a:spcPts val="600"/>
              </a:spcAft>
              <a:buFont typeface="Symbol" panose="05050102010706020507" pitchFamily="18" charset="2"/>
              <a:buChar char=""/>
            </a:pPr>
            <a:r>
              <a:rPr lang="en-US" b="1" dirty="0">
                <a:latin typeface="Calibri" panose="020F0502020204030204" pitchFamily="34" charset="0"/>
                <a:ea typeface="Times New Roman" panose="02020603050405020304" pitchFamily="18" charset="0"/>
                <a:cs typeface="Times New Roman" panose="02020603050405020304" pitchFamily="18" charset="0"/>
              </a:rPr>
              <a:t>Think about a time when you had to recover from something – it can be now or in the past. </a:t>
            </a:r>
            <a:r>
              <a:rPr lang="en-US" dirty="0">
                <a:latin typeface="Calibri" panose="020F0502020204030204" pitchFamily="34" charset="0"/>
                <a:ea typeface="Times New Roman" panose="02020603050405020304" pitchFamily="18" charset="0"/>
                <a:cs typeface="Times New Roman" panose="02020603050405020304" pitchFamily="18" charset="0"/>
              </a:rPr>
              <a:t>For instance, it may be battling physical illness, losing someone you loved, being the victim of abuse, losing an important opportunity or job. It can be anything you can think of, not necessarily related to mental health. </a:t>
            </a:r>
            <a:endParaRPr lang="x-none" dirty="0">
              <a:latin typeface="Calibri" panose="020F0502020204030204" pitchFamily="34" charset="0"/>
              <a:ea typeface="SimSun" panose="02010600030101010101" pitchFamily="2" charset="-122"/>
              <a:cs typeface="Arial" panose="020B0604020202020204" pitchFamily="34" charset="0"/>
            </a:endParaRPr>
          </a:p>
          <a:p>
            <a:pPr marL="400050" marR="0" indent="-171450" algn="just">
              <a:lnSpc>
                <a:spcPct val="115000"/>
              </a:lnSpc>
              <a:spcBef>
                <a:spcPts val="0"/>
              </a:spcBef>
              <a:spcAft>
                <a:spcPts val="600"/>
              </a:spcAft>
              <a:buFont typeface="Arial" panose="020B0604020202020204" pitchFamily="34" charset="0"/>
              <a:buChar char="•"/>
            </a:pPr>
            <a:r>
              <a:rPr lang="en-US" b="1" dirty="0">
                <a:latin typeface="Calibri" panose="020F0502020204030204" pitchFamily="34" charset="0"/>
                <a:ea typeface="Times New Roman" panose="02020603050405020304" pitchFamily="18" charset="0"/>
                <a:cs typeface="Times New Roman" panose="02020603050405020304" pitchFamily="18" charset="0"/>
              </a:rPr>
              <a:t>What emotional challenges did you have?</a:t>
            </a:r>
            <a:endParaRPr lang="x-none" dirty="0">
              <a:latin typeface="Calibri" panose="020F0502020204030204" pitchFamily="34" charset="0"/>
              <a:ea typeface="SimSun" panose="02010600030101010101" pitchFamily="2" charset="-122"/>
              <a:cs typeface="Arial" panose="020B0604020202020204" pitchFamily="34" charset="0"/>
            </a:endParaRPr>
          </a:p>
          <a:p>
            <a:pPr marL="400050" marR="0" indent="-171450" algn="just">
              <a:lnSpc>
                <a:spcPct val="115000"/>
              </a:lnSpc>
              <a:spcBef>
                <a:spcPts val="0"/>
              </a:spcBef>
              <a:spcAft>
                <a:spcPts val="600"/>
              </a:spcAft>
              <a:buFont typeface="Arial" panose="020B0604020202020204" pitchFamily="34" charset="0"/>
              <a:buChar char="•"/>
            </a:pPr>
            <a:r>
              <a:rPr lang="en-US" b="1" dirty="0">
                <a:latin typeface="Calibri" panose="020F0502020204030204" pitchFamily="34" charset="0"/>
                <a:ea typeface="Times New Roman" panose="02020603050405020304" pitchFamily="18" charset="0"/>
                <a:cs typeface="Times New Roman" panose="02020603050405020304" pitchFamily="18" charset="0"/>
              </a:rPr>
              <a:t>How did you deal with these (either positively or negatively)?</a:t>
            </a:r>
            <a:endParaRPr lang="x-none" dirty="0">
              <a:latin typeface="Calibri" panose="020F0502020204030204" pitchFamily="34" charset="0"/>
              <a:ea typeface="SimSun" panose="02010600030101010101" pitchFamily="2" charset="-122"/>
              <a:cs typeface="Arial" panose="020B0604020202020204" pitchFamily="34" charset="0"/>
            </a:endParaRPr>
          </a:p>
          <a:p>
            <a:pPr marL="228600" marR="0" lvl="0" indent="-228600" algn="just">
              <a:lnSpc>
                <a:spcPct val="115000"/>
              </a:lnSpc>
              <a:spcBef>
                <a:spcPts val="0"/>
              </a:spcBef>
              <a:spcAft>
                <a:spcPts val="1000"/>
              </a:spcAft>
              <a:buFont typeface="Symbol" panose="05050102010706020507" pitchFamily="18" charset="2"/>
              <a:buChar char=""/>
            </a:pPr>
            <a:r>
              <a:rPr lang="en-US" b="1" dirty="0">
                <a:latin typeface="Calibri" panose="020F0502020204030204" pitchFamily="34" charset="0"/>
                <a:ea typeface="Times New Roman" panose="02020603050405020304" pitchFamily="18" charset="0"/>
                <a:cs typeface="Times New Roman" panose="02020603050405020304" pitchFamily="18" charset="0"/>
              </a:rPr>
              <a:t>What was difficult about recovering from the situation?</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F4F7DB96-B4E3-48F2-8E35-A4648E993116}" type="slidenum">
              <a:rPr lang="x-none" smtClean="0"/>
              <a:t>44</a:t>
            </a:fld>
            <a:endParaRPr lang="x-none"/>
          </a:p>
        </p:txBody>
      </p:sp>
      <p:pic>
        <p:nvPicPr>
          <p:cNvPr id="5" name="Picture 4" descr="C:\Users\baudelm\AppData\Local\Microsoft\Windows\Temporary Internet Files\Content.IE5\4MHX7CRP\Warning-sign-4504-large[1].png">
            <a:extLst>
              <a:ext uri="{FF2B5EF4-FFF2-40B4-BE49-F238E27FC236}">
                <a16:creationId xmlns:a16="http://schemas.microsoft.com/office/drawing/2014/main" id="{BC76411A-8600-425F-88F3-5437EAACC1FB}"/>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3405" y="3565723"/>
            <a:ext cx="224790" cy="224790"/>
          </a:xfrm>
          <a:prstGeom prst="rect">
            <a:avLst/>
          </a:prstGeom>
          <a:noFill/>
          <a:ln>
            <a:noFill/>
          </a:ln>
        </p:spPr>
      </p:pic>
    </p:spTree>
    <p:extLst>
      <p:ext uri="{BB962C8B-B14F-4D97-AF65-F5344CB8AC3E}">
        <p14:creationId xmlns:p14="http://schemas.microsoft.com/office/powerpoint/2010/main" val="24670554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spcAft>
                <a:spcPts val="100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After this discussion, ask participants the following questions:</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gn="just">
              <a:lnSpc>
                <a:spcPct val="115000"/>
              </a:lnSpc>
              <a:spcBef>
                <a:spcPts val="0"/>
              </a:spcBef>
              <a:spcAft>
                <a:spcPts val="1000"/>
              </a:spcAft>
              <a:buFont typeface="Symbol" panose="05050102010706020507" pitchFamily="18" charset="2"/>
              <a:buChar char=""/>
            </a:pPr>
            <a:r>
              <a:rPr lang="en-US" b="1" dirty="0">
                <a:latin typeface="Calibri" panose="020F0502020204030204" pitchFamily="34" charset="0"/>
                <a:ea typeface="Times New Roman" panose="02020603050405020304" pitchFamily="18" charset="0"/>
                <a:cs typeface="Times New Roman" panose="02020603050405020304" pitchFamily="18" charset="0"/>
              </a:rPr>
              <a:t>What helped you to get better / overcome this situation?</a:t>
            </a:r>
            <a:endParaRPr lang="x-none"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100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Give participants 2–3 minutes to think about or write down their personal recovery experiences. It may be useful for them to think of their recovery as a journey. Ask for one or more volunteers to share their experience. The goal is to let the group think about what is involved in recovery in general. </a:t>
            </a:r>
          </a:p>
          <a:p>
            <a:pPr marL="0" marR="0" lvl="0" indent="0" algn="just" defTabSz="914400" rtl="0" eaLnBrk="1" fontAlgn="auto" latinLnBrk="0" hangingPunct="1">
              <a:lnSpc>
                <a:spcPct val="115000"/>
              </a:lnSpc>
              <a:spcBef>
                <a:spcPts val="0"/>
              </a:spcBef>
              <a:spcAft>
                <a:spcPts val="1000"/>
              </a:spcAft>
              <a:buClrTx/>
              <a:buSzTx/>
              <a:buFontTx/>
              <a:buNone/>
              <a:tabLst/>
              <a:defRP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Next, s</a:t>
            </a:r>
            <a:r>
              <a:rPr lang="en-US"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how the following table:</a:t>
            </a:r>
            <a:endParaRPr lang="x-none"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1000"/>
              </a:spcAft>
            </a:pP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F4F7DB96-B4E3-48F2-8E35-A4648E993116}" type="slidenum">
              <a:rPr lang="x-none" smtClean="0"/>
              <a:t>45</a:t>
            </a:fld>
            <a:endParaRPr lang="x-none"/>
          </a:p>
        </p:txBody>
      </p:sp>
    </p:spTree>
    <p:extLst>
      <p:ext uri="{BB962C8B-B14F-4D97-AF65-F5344CB8AC3E}">
        <p14:creationId xmlns:p14="http://schemas.microsoft.com/office/powerpoint/2010/main" val="398519615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2650" y="1143000"/>
            <a:ext cx="4878388" cy="2743200"/>
          </a:xfrm>
        </p:spPr>
      </p:sp>
      <p:sp>
        <p:nvSpPr>
          <p:cNvPr id="3" name="Notes Placeholder 2"/>
          <p:cNvSpPr>
            <a:spLocks noGrp="1"/>
          </p:cNvSpPr>
          <p:nvPr>
            <p:ph type="body" idx="1"/>
          </p:nvPr>
        </p:nvSpPr>
        <p:spPr>
          <a:xfrm>
            <a:off x="685800" y="4126230"/>
            <a:ext cx="5486400" cy="4240530"/>
          </a:xfrm>
        </p:spPr>
        <p:txBody>
          <a:bodyPr/>
          <a:lstStyle/>
          <a:p>
            <a:pPr>
              <a:lnSpc>
                <a:spcPct val="115000"/>
              </a:lnSpc>
              <a:spcAft>
                <a:spcPts val="600"/>
              </a:spcAft>
            </a:pPr>
            <a:r>
              <a:rPr lang="en-US" dirty="0">
                <a:latin typeface="Calibri" panose="020F0502020204030204" pitchFamily="34" charset="0"/>
                <a:ea typeface="Times New Roman" panose="02020603050405020304" pitchFamily="18" charset="0"/>
                <a:cs typeface="Times New Roman" panose="02020603050405020304" pitchFamily="18" charset="0"/>
              </a:rPr>
              <a:t>Research based in Scotland has found that important factors on the road to recovery include the following </a:t>
            </a:r>
            <a:r>
              <a:rPr lang="en-US" i="1" dirty="0">
                <a:latin typeface="Calibri" panose="020F0502020204030204" pitchFamily="34" charset="0"/>
                <a:ea typeface="Times New Roman" panose="02020603050405020304" pitchFamily="18" charset="0"/>
                <a:cs typeface="Times New Roman" panose="02020603050405020304" pitchFamily="18" charset="0"/>
              </a:rPr>
              <a:t>(</a:t>
            </a:r>
            <a:r>
              <a:rPr lang="en-US" i="1" dirty="0">
                <a:latin typeface="Calibri" panose="020F0502020204030204" pitchFamily="34" charset="0"/>
                <a:ea typeface="Times New Roman" panose="02020603050405020304" pitchFamily="18" charset="0"/>
                <a:cs typeface="Times New Roman" panose="02020603050405020304" pitchFamily="18" charset="0"/>
                <a:hlinkClick r:id="rId3" action="ppaction://hlinkfile" tooltip=", 2011 #70"/>
              </a:rPr>
              <a:t>13</a:t>
            </a:r>
            <a:r>
              <a:rPr lang="en-US" i="1" dirty="0">
                <a:latin typeface="Calibri" panose="020F0502020204030204" pitchFamily="34" charset="0"/>
                <a:ea typeface="Times New Roman" panose="02020603050405020304" pitchFamily="18" charset="0"/>
                <a:cs typeface="Times New Roman" panose="02020603050405020304" pitchFamily="18" charset="0"/>
              </a:rPr>
              <a:t>)</a:t>
            </a:r>
            <a:r>
              <a:rPr lang="en-US" dirty="0">
                <a:latin typeface="Calibri" panose="020F0502020204030204" pitchFamily="34" charset="0"/>
                <a:ea typeface="Times New Roman" panose="02020603050405020304" pitchFamily="18" charset="0"/>
                <a:cs typeface="Times New Roman" panose="02020603050405020304" pitchFamily="18" charset="0"/>
              </a:rPr>
              <a:t>:</a:t>
            </a:r>
            <a:endParaRPr lang="x-none" dirty="0">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600"/>
              </a:spcAft>
            </a:pPr>
            <a:endParaRPr lang="en-US" dirty="0">
              <a:solidFill>
                <a:srgbClr val="4F81BD"/>
              </a:solidFill>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600"/>
              </a:spcAft>
            </a:pPr>
            <a:r>
              <a:rPr lang="en-US"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Ask participants:</a:t>
            </a:r>
            <a:endParaRPr lang="x-none" dirty="0">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600"/>
              </a:spcAft>
            </a:pPr>
            <a:r>
              <a:rPr lang="en-US"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How is this table similar to or different from the factors that were important in your own recovery process or journey?</a:t>
            </a:r>
            <a:endParaRPr lang="x-none" dirty="0">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1000"/>
              </a:spcAft>
            </a:pPr>
            <a:r>
              <a:rPr lang="en-US"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Participants are likely to be able to identify a number of common factors.</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F4F7DB96-B4E3-48F2-8E35-A4648E993116}" type="slidenum">
              <a:rPr lang="x-none" smtClean="0"/>
              <a:t>46</a:t>
            </a:fld>
            <a:endParaRPr lang="x-none"/>
          </a:p>
        </p:txBody>
      </p:sp>
    </p:spTree>
    <p:extLst>
      <p:ext uri="{BB962C8B-B14F-4D97-AF65-F5344CB8AC3E}">
        <p14:creationId xmlns:p14="http://schemas.microsoft.com/office/powerpoint/2010/main" val="288026353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0"/>
              </a:spcAft>
            </a:pPr>
            <a:r>
              <a:rPr lang="en-US"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Once participants have identified similarities, highlight the following:</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US" dirty="0">
                <a:latin typeface="Calibri" panose="020F0502020204030204" pitchFamily="34" charset="0"/>
                <a:ea typeface="Times New Roman" panose="02020603050405020304" pitchFamily="18" charset="0"/>
                <a:cs typeface="Times New Roman" panose="02020603050405020304" pitchFamily="18" charset="0"/>
              </a:rPr>
              <a:t>It is important to note that the recovery factors listed in this table do not apply only to people with psychosocial, intellectual or cognitive disabilities. Everyone is recovering or has recovered from something in their lives. Therefore, these recovery factors may apply to everyone.</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1000"/>
              </a:spcAft>
              <a:buFont typeface="Symbol" panose="05050102010706020507" pitchFamily="18" charset="2"/>
              <a:buChar char=""/>
            </a:pPr>
            <a:r>
              <a:rPr lang="en-US" dirty="0">
                <a:latin typeface="Calibri" panose="020F0502020204030204" pitchFamily="34" charset="0"/>
                <a:ea typeface="Times New Roman" panose="02020603050405020304" pitchFamily="18" charset="0"/>
                <a:cs typeface="Times New Roman" panose="02020603050405020304" pitchFamily="18" charset="0"/>
              </a:rPr>
              <a:t>However, recovery may be more difficult for some people than for others as people may recover from different things in vastly different contexts. People may also be at very different points in their recovery journey.</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F4F7DB96-B4E3-48F2-8E35-A4648E993116}" type="slidenum">
              <a:rPr lang="x-none" smtClean="0"/>
              <a:t>47</a:t>
            </a:fld>
            <a:endParaRPr lang="x-none"/>
          </a:p>
        </p:txBody>
      </p:sp>
    </p:spTree>
    <p:extLst>
      <p:ext uri="{BB962C8B-B14F-4D97-AF65-F5344CB8AC3E}">
        <p14:creationId xmlns:p14="http://schemas.microsoft.com/office/powerpoint/2010/main" val="108391174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18641" y="4400549"/>
            <a:ext cx="5753559" cy="4203623"/>
          </a:xfrm>
        </p:spPr>
        <p:txBody>
          <a:bodyPr/>
          <a:lstStyle/>
          <a:p>
            <a:pPr algn="just">
              <a:lnSpc>
                <a:spcPct val="115000"/>
              </a:lnSpc>
              <a:spcAft>
                <a:spcPts val="100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The purpose of this presentation is to introduce the recovery approach. Remind the participants that the recovery approach will be covered in more detail in a separate module on</a:t>
            </a:r>
            <a:r>
              <a:rPr lang="en-GB" dirty="0">
                <a:latin typeface="Calibri" panose="020F0502020204030204" pitchFamily="34" charset="0"/>
                <a:ea typeface="SimSun" panose="02010600030101010101" pitchFamily="2" charset="-122"/>
                <a:cs typeface="Arial" panose="020B0604020202020204" pitchFamily="34" charset="0"/>
              </a:rPr>
              <a:t> </a:t>
            </a:r>
            <a:r>
              <a:rPr lang="en-GB" i="1" dirty="0">
                <a:solidFill>
                  <a:srgbClr val="4F81BD"/>
                </a:solidFill>
                <a:latin typeface="Calibri" panose="020F0502020204030204" pitchFamily="34" charset="0"/>
                <a:ea typeface="SimSun" panose="02010600030101010101" pitchFamily="2" charset="-122"/>
                <a:cs typeface="Arial" panose="020B0604020202020204" pitchFamily="34" charset="0"/>
              </a:rPr>
              <a:t>Recovery practices for mental health and well-being</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1000"/>
              </a:spcAft>
            </a:pPr>
            <a:r>
              <a:rPr lang="en-US" b="1" dirty="0">
                <a:latin typeface="Calibri" panose="020F0502020204030204" pitchFamily="34" charset="0"/>
                <a:ea typeface="Times New Roman" panose="02020603050405020304" pitchFamily="18" charset="0"/>
                <a:cs typeface="Times New Roman" panose="02020603050405020304" pitchFamily="18" charset="0"/>
              </a:rPr>
              <a:t>The meaning of recovery</a:t>
            </a:r>
          </a:p>
          <a:p>
            <a:pPr marL="171450" indent="-171450" algn="just">
              <a:lnSpc>
                <a:spcPct val="115000"/>
              </a:lnSpc>
              <a:spcAft>
                <a:spcPts val="1000"/>
              </a:spcAft>
              <a:buFont typeface="Arial" panose="020B0604020202020204" pitchFamily="34" charset="0"/>
              <a:buChar char="•"/>
            </a:pPr>
            <a:r>
              <a:rPr lang="en-US" dirty="0">
                <a:latin typeface="Calibri" panose="020F0502020204030204" pitchFamily="34" charset="0"/>
                <a:ea typeface="Times New Roman" panose="02020603050405020304" pitchFamily="18" charset="0"/>
                <a:cs typeface="Times New Roman" panose="02020603050405020304" pitchFamily="18" charset="0"/>
              </a:rPr>
              <a:t>The meaning of recovery can be different for each person. For many people recovery is about regaining control of their identity and life, having hope for their life, and living a life that has meaning for them, whether that be through work, relationships, community engagement, spirituality or some or all of these.</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indent="-171450" algn="just">
              <a:lnSpc>
                <a:spcPct val="115000"/>
              </a:lnSpc>
              <a:spcAft>
                <a:spcPts val="1000"/>
              </a:spcAft>
              <a:buFont typeface="Arial" panose="020B0604020202020204" pitchFamily="34" charset="0"/>
              <a:buChar char="•"/>
            </a:pPr>
            <a:r>
              <a:rPr lang="en-US" dirty="0">
                <a:latin typeface="Calibri" panose="020F0502020204030204" pitchFamily="34" charset="0"/>
                <a:ea typeface="Times New Roman" panose="02020603050405020304" pitchFamily="18" charset="0"/>
                <a:cs typeface="Times New Roman" panose="02020603050405020304" pitchFamily="18" charset="0"/>
              </a:rPr>
              <a:t>This understanding of recovery moves us away from the idea or goal of “being cured” or “being normal again”. </a:t>
            </a:r>
          </a:p>
          <a:p>
            <a:pPr marL="171450" indent="-171450" algn="just">
              <a:lnSpc>
                <a:spcPct val="115000"/>
              </a:lnSpc>
              <a:spcAft>
                <a:spcPts val="1000"/>
              </a:spcAft>
              <a:buFont typeface="Arial" panose="020B0604020202020204" pitchFamily="34" charset="0"/>
              <a:buChar char="•"/>
            </a:pPr>
            <a:r>
              <a:rPr lang="en-US" dirty="0">
                <a:latin typeface="Calibri" panose="020F0502020204030204" pitchFamily="34" charset="0"/>
                <a:ea typeface="Times New Roman" panose="02020603050405020304" pitchFamily="18" charset="0"/>
                <a:cs typeface="Times New Roman" panose="02020603050405020304" pitchFamily="18" charset="0"/>
              </a:rPr>
              <a:t>Instead, this concept of recovery focuses more in gaining new meaning and purpose in life,  being empowered and able to live a self-directed life, despite what one may have lived through and despite any emotional distress that may still be a part of one’s life.</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F4F7DB96-B4E3-48F2-8E35-A4648E993116}" type="slidenum">
              <a:rPr lang="x-none" smtClean="0"/>
              <a:t>48</a:t>
            </a:fld>
            <a:endParaRPr lang="x-none"/>
          </a:p>
        </p:txBody>
      </p:sp>
    </p:spTree>
    <p:extLst>
      <p:ext uri="{BB962C8B-B14F-4D97-AF65-F5344CB8AC3E}">
        <p14:creationId xmlns:p14="http://schemas.microsoft.com/office/powerpoint/2010/main" val="169548135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spcAft>
                <a:spcPts val="1000"/>
              </a:spcAft>
            </a:pPr>
            <a:r>
              <a:rPr lang="en-US"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At this point, you can show participants the following video:</a:t>
            </a:r>
            <a:endParaRPr lang="x-none" dirty="0">
              <a:latin typeface="Calibri" panose="020F0502020204030204" pitchFamily="34" charset="0"/>
              <a:ea typeface="SimSun" panose="02010600030101010101" pitchFamily="2" charset="-122"/>
              <a:cs typeface="Arial" panose="020B0604020202020204" pitchFamily="34" charset="0"/>
            </a:endParaRPr>
          </a:p>
          <a:p>
            <a:pPr>
              <a:spcAft>
                <a:spcPts val="1000"/>
              </a:spcAft>
            </a:pPr>
            <a:r>
              <a:rPr lang="en-GB" dirty="0">
                <a:latin typeface="Calibri" panose="020F0502020204030204" pitchFamily="34" charset="0"/>
                <a:ea typeface="SimSun" panose="02010600030101010101" pitchFamily="2" charset="-122"/>
                <a:cs typeface="Arial" panose="020B0604020202020204" pitchFamily="34" charset="0"/>
              </a:rPr>
              <a:t>ASHA International (2015) Reshma </a:t>
            </a:r>
            <a:r>
              <a:rPr lang="en-GB" dirty="0" err="1">
                <a:latin typeface="Calibri" panose="020F0502020204030204" pitchFamily="34" charset="0"/>
                <a:ea typeface="SimSun" panose="02010600030101010101" pitchFamily="2" charset="-122"/>
                <a:cs typeface="Arial" panose="020B0604020202020204" pitchFamily="34" charset="0"/>
              </a:rPr>
              <a:t>Valliappan</a:t>
            </a:r>
            <a:r>
              <a:rPr lang="en-GB" dirty="0">
                <a:latin typeface="Calibri" panose="020F0502020204030204" pitchFamily="34" charset="0"/>
                <a:ea typeface="SimSun" panose="02010600030101010101" pitchFamily="2" charset="-122"/>
                <a:cs typeface="Arial" panose="020B0604020202020204" pitchFamily="34" charset="0"/>
              </a:rPr>
              <a:t>, India, You Can Recover Project (1:34 min.) https://</a:t>
            </a:r>
            <a:r>
              <a:rPr lang="en-GB" dirty="0" err="1">
                <a:latin typeface="Calibri" panose="020F0502020204030204" pitchFamily="34" charset="0"/>
                <a:ea typeface="SimSun" panose="02010600030101010101" pitchFamily="2" charset="-122"/>
                <a:cs typeface="Arial" panose="020B0604020202020204" pitchFamily="34" charset="0"/>
              </a:rPr>
              <a:t>youtu.be</a:t>
            </a:r>
            <a:r>
              <a:rPr lang="en-GB" dirty="0">
                <a:latin typeface="Calibri" panose="020F0502020204030204" pitchFamily="34" charset="0"/>
                <a:ea typeface="SimSun" panose="02010600030101010101" pitchFamily="2" charset="-122"/>
                <a:cs typeface="Arial" panose="020B0604020202020204" pitchFamily="34" charset="0"/>
              </a:rPr>
              <a:t>/E0YbpciUxRk (accessed 9 April 2019).</a:t>
            </a:r>
            <a:endParaRPr lang="x-none" sz="1050"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1000"/>
              </a:spcAft>
            </a:pPr>
            <a:r>
              <a:rPr lang="en-GB" dirty="0">
                <a:latin typeface="Calibri" panose="020F0502020204030204" pitchFamily="34" charset="0"/>
                <a:ea typeface="SimSun" panose="02010600030101010101" pitchFamily="2" charset="-122"/>
                <a:cs typeface="Arial" panose="020B0604020202020204" pitchFamily="34" charset="0"/>
              </a:rPr>
              <a:t>Reshma </a:t>
            </a:r>
            <a:r>
              <a:rPr lang="en-GB" dirty="0" err="1">
                <a:latin typeface="Calibri" panose="020F0502020204030204" pitchFamily="34" charset="0"/>
                <a:ea typeface="SimSun" panose="02010600030101010101" pitchFamily="2" charset="-122"/>
                <a:cs typeface="Arial" panose="020B0604020202020204" pitchFamily="34" charset="0"/>
              </a:rPr>
              <a:t>Valliappan</a:t>
            </a:r>
            <a:r>
              <a:rPr lang="en-GB" dirty="0">
                <a:latin typeface="Calibri" panose="020F0502020204030204" pitchFamily="34" charset="0"/>
                <a:ea typeface="SimSun" panose="02010600030101010101" pitchFamily="2" charset="-122"/>
                <a:cs typeface="Arial" panose="020B0604020202020204" pitchFamily="34" charset="0"/>
              </a:rPr>
              <a:t> tells her personal story of what recovery means for her life.</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F4F7DB96-B4E3-48F2-8E35-A4648E993116}" type="slidenum">
              <a:rPr lang="x-none" smtClean="0"/>
              <a:t>49</a:t>
            </a:fld>
            <a:endParaRPr lang="x-none"/>
          </a:p>
        </p:txBody>
      </p:sp>
    </p:spTree>
    <p:extLst>
      <p:ext uri="{BB962C8B-B14F-4D97-AF65-F5344CB8AC3E}">
        <p14:creationId xmlns:p14="http://schemas.microsoft.com/office/powerpoint/2010/main" val="24370842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4238" y="457200"/>
            <a:ext cx="5087937" cy="2862263"/>
          </a:xfrm>
        </p:spPr>
      </p:sp>
      <p:sp>
        <p:nvSpPr>
          <p:cNvPr id="3" name="Notes Placeholder 2"/>
          <p:cNvSpPr>
            <a:spLocks noGrp="1"/>
          </p:cNvSpPr>
          <p:nvPr>
            <p:ph type="body" idx="1"/>
          </p:nvPr>
        </p:nvSpPr>
        <p:spPr>
          <a:xfrm>
            <a:off x="685006" y="3319463"/>
            <a:ext cx="5878506" cy="5623226"/>
          </a:xfrm>
        </p:spPr>
        <p:txBody>
          <a:bodyPr/>
          <a:lstStyle/>
          <a:p>
            <a:pPr marL="171450" indent="-171450">
              <a:buFont typeface="Arial" panose="020B0604020202020204" pitchFamily="34" charset="0"/>
              <a:buChar char="•"/>
            </a:pPr>
            <a:r>
              <a:rPr lang="en-US" dirty="0"/>
              <a:t>We use the terms “people who are using” or “who have previously used” mental health and related services to refer to people who do not necessarily identify as having a disability but who have a variety of experiences applicable to this training.</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In addition, the use of the term “mental health and social services” in these modules refers to a wide range of services currently being provided by countries including, for example, community mental health </a:t>
            </a:r>
            <a:r>
              <a:rPr lang="en-US" dirty="0" err="1"/>
              <a:t>centres</a:t>
            </a:r>
            <a:r>
              <a:rPr lang="en-US" dirty="0"/>
              <a:t>, primary care clinics, outpatient services, psychiatric hospitals, psychiatric wards in general hospitals, rehabilitation </a:t>
            </a:r>
            <a:r>
              <a:rPr lang="en-US" dirty="0" err="1"/>
              <a:t>centres</a:t>
            </a:r>
            <a:r>
              <a:rPr lang="en-US" dirty="0"/>
              <a:t>, traditional healers, day care </a:t>
            </a:r>
            <a:r>
              <a:rPr lang="en-US" dirty="0" err="1"/>
              <a:t>centres</a:t>
            </a:r>
            <a:r>
              <a:rPr lang="en-US" dirty="0"/>
              <a:t>, homes for older people, and other “group” homes, as well as home-based services and services and supports offering alternatives to traditional mental health or social services, provided by a wide range of health and social care providers within public, private and nongovernmental sectors.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The terminology adopted in this document has been selected for the sake of inclusiveness. </a:t>
            </a:r>
          </a:p>
          <a:p>
            <a:pPr marL="628650" lvl="1" indent="-171450">
              <a:buFont typeface="Arial" panose="020B0604020202020204" pitchFamily="34" charset="0"/>
              <a:buChar char="•"/>
            </a:pPr>
            <a:r>
              <a:rPr lang="en-US" dirty="0"/>
              <a:t>It is an individual choice to self-identify with certain expressions or concepts, but human rights still apply to everyone, everywhere. </a:t>
            </a:r>
          </a:p>
          <a:p>
            <a:pPr marL="628650" lvl="1" indent="-171450">
              <a:buFont typeface="Arial" panose="020B0604020202020204" pitchFamily="34" charset="0"/>
              <a:buChar char="•"/>
            </a:pPr>
            <a:r>
              <a:rPr lang="en-US" dirty="0"/>
              <a:t>Above all, a diagnosis or disability should never define a person. </a:t>
            </a:r>
          </a:p>
          <a:p>
            <a:pPr marL="628650" lvl="1" indent="-171450">
              <a:buFont typeface="Arial" panose="020B0604020202020204" pitchFamily="34" charset="0"/>
              <a:buChar char="•"/>
            </a:pPr>
            <a:r>
              <a:rPr lang="en-US" dirty="0"/>
              <a:t>We are all individuals, with a unique social context, personality, autonomy, dreams, goals and aspirations and relationships with others.</a:t>
            </a:r>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5</a:t>
            </a:fld>
            <a:endParaRPr lang="en-GB"/>
          </a:p>
        </p:txBody>
      </p:sp>
    </p:spTree>
    <p:extLst>
      <p:ext uri="{BB962C8B-B14F-4D97-AF65-F5344CB8AC3E}">
        <p14:creationId xmlns:p14="http://schemas.microsoft.com/office/powerpoint/2010/main" val="368179088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15000"/>
              </a:lnSpc>
              <a:spcBef>
                <a:spcPts val="0"/>
              </a:spcBef>
              <a:spcAft>
                <a:spcPts val="0"/>
              </a:spcAft>
              <a:buFont typeface="Symbol" panose="05050102010706020507" pitchFamily="18" charset="2"/>
              <a:buChar char=""/>
            </a:pPr>
            <a:r>
              <a:rPr lang="en-US" dirty="0">
                <a:latin typeface="Calibri" panose="020F0502020204030204" pitchFamily="34" charset="0"/>
                <a:ea typeface="Times New Roman" panose="02020603050405020304" pitchFamily="18" charset="0"/>
                <a:cs typeface="Times New Roman" panose="02020603050405020304" pitchFamily="18" charset="0"/>
              </a:rPr>
              <a:t>Everyone experiences challenges on the road to recovery.</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US" dirty="0">
                <a:latin typeface="Calibri" panose="020F0502020204030204" pitchFamily="34" charset="0"/>
                <a:ea typeface="Times New Roman" panose="02020603050405020304" pitchFamily="18" charset="0"/>
                <a:cs typeface="Times New Roman" panose="02020603050405020304" pitchFamily="18" charset="0"/>
              </a:rPr>
              <a:t>Although recovery is </a:t>
            </a:r>
            <a:r>
              <a:rPr lang="en-US" b="1" u="sng" dirty="0">
                <a:latin typeface="Calibri" panose="020F0502020204030204" pitchFamily="34" charset="0"/>
                <a:ea typeface="Times New Roman" panose="02020603050405020304" pitchFamily="18" charset="0"/>
                <a:cs typeface="Times New Roman" panose="02020603050405020304" pitchFamily="18" charset="0"/>
              </a:rPr>
              <a:t>unique and personal</a:t>
            </a:r>
            <a:r>
              <a:rPr lang="en-US" dirty="0">
                <a:latin typeface="Calibri" panose="020F0502020204030204" pitchFamily="34" charset="0"/>
                <a:ea typeface="Times New Roman" panose="02020603050405020304" pitchFamily="18" charset="0"/>
                <a:cs typeface="Times New Roman" panose="02020603050405020304" pitchFamily="18" charset="0"/>
              </a:rPr>
              <a:t>, many elements are influenced by relationships and interactions between people as well as by the social and political environment – including poverty, exclusion and other human rights violations. </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1000"/>
              </a:spcAft>
              <a:buFont typeface="Symbol" panose="05050102010706020507" pitchFamily="18" charset="2"/>
              <a:buChar char=""/>
            </a:pPr>
            <a:r>
              <a:rPr lang="en-US" dirty="0">
                <a:latin typeface="Calibri" panose="020F0502020204030204" pitchFamily="34" charset="0"/>
                <a:ea typeface="Times New Roman" panose="02020603050405020304" pitchFamily="18" charset="0"/>
                <a:cs typeface="Times New Roman" panose="02020603050405020304" pitchFamily="18" charset="0"/>
              </a:rPr>
              <a:t>Often, these elements create barriers to recovery.</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F4F7DB96-B4E3-48F2-8E35-A4648E993116}" type="slidenum">
              <a:rPr lang="x-none" smtClean="0"/>
              <a:t>50</a:t>
            </a:fld>
            <a:endParaRPr lang="x-none"/>
          </a:p>
        </p:txBody>
      </p:sp>
    </p:spTree>
    <p:extLst>
      <p:ext uri="{BB962C8B-B14F-4D97-AF65-F5344CB8AC3E}">
        <p14:creationId xmlns:p14="http://schemas.microsoft.com/office/powerpoint/2010/main" val="14208107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0"/>
              </a:spcAft>
            </a:pPr>
            <a:r>
              <a:rPr lang="en-US" b="1" dirty="0">
                <a:latin typeface="Calibri" panose="020F0502020204030204" pitchFamily="34" charset="0"/>
                <a:ea typeface="Times New Roman" panose="02020603050405020304" pitchFamily="18" charset="0"/>
                <a:cs typeface="Times New Roman" panose="02020603050405020304" pitchFamily="18" charset="0"/>
              </a:rPr>
              <a:t>Barriers to recovery</a:t>
            </a:r>
            <a:endParaRPr lang="x-none"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100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At this point of the presentation, ask participants:</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indent="-171450" algn="just">
              <a:lnSpc>
                <a:spcPct val="115000"/>
              </a:lnSpc>
              <a:spcAft>
                <a:spcPts val="1000"/>
              </a:spcAft>
              <a:buFont typeface="Arial" panose="020B0604020202020204" pitchFamily="34" charset="0"/>
              <a:buChar char="•"/>
            </a:pPr>
            <a:r>
              <a:rPr lang="en-US" b="1" dirty="0">
                <a:latin typeface="Calibri" panose="020F0502020204030204" pitchFamily="34" charset="0"/>
                <a:ea typeface="Times New Roman" panose="02020603050405020304" pitchFamily="18" charset="0"/>
                <a:cs typeface="Times New Roman" panose="02020603050405020304" pitchFamily="18" charset="0"/>
              </a:rPr>
              <a:t>What may hinder recovery for people with psychosocial, intellectual or cognitive disabilities? </a:t>
            </a:r>
            <a:endParaRPr lang="x-none" dirty="0">
              <a:latin typeface="Calibri" panose="020F0502020204030204" pitchFamily="34" charset="0"/>
              <a:ea typeface="SimSun" panose="02010600030101010101" pitchFamily="2" charset="-122"/>
              <a:cs typeface="Arial" panose="020B0604020202020204" pitchFamily="34" charset="0"/>
            </a:endParaRPr>
          </a:p>
          <a:p>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Ask the group to brainstorm ideas and write them on the flipchart. </a:t>
            </a:r>
            <a:endParaRPr lang="x-none" dirty="0"/>
          </a:p>
        </p:txBody>
      </p:sp>
      <p:sp>
        <p:nvSpPr>
          <p:cNvPr id="4" name="Slide Number Placeholder 3"/>
          <p:cNvSpPr>
            <a:spLocks noGrp="1"/>
          </p:cNvSpPr>
          <p:nvPr>
            <p:ph type="sldNum" sz="quarter" idx="5"/>
          </p:nvPr>
        </p:nvSpPr>
        <p:spPr/>
        <p:txBody>
          <a:bodyPr/>
          <a:lstStyle/>
          <a:p>
            <a:fld id="{F4F7DB96-B4E3-48F2-8E35-A4648E993116}" type="slidenum">
              <a:rPr lang="x-none" smtClean="0"/>
              <a:t>51</a:t>
            </a:fld>
            <a:endParaRPr lang="x-none"/>
          </a:p>
        </p:txBody>
      </p:sp>
    </p:spTree>
    <p:extLst>
      <p:ext uri="{BB962C8B-B14F-4D97-AF65-F5344CB8AC3E}">
        <p14:creationId xmlns:p14="http://schemas.microsoft.com/office/powerpoint/2010/main" val="233047859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5425" y="733425"/>
            <a:ext cx="3867150" cy="2174875"/>
          </a:xfrm>
        </p:spPr>
      </p:sp>
      <p:sp>
        <p:nvSpPr>
          <p:cNvPr id="3" name="Notes Placeholder 2"/>
          <p:cNvSpPr>
            <a:spLocks noGrp="1"/>
          </p:cNvSpPr>
          <p:nvPr>
            <p:ph type="body" idx="1"/>
          </p:nvPr>
        </p:nvSpPr>
        <p:spPr>
          <a:xfrm>
            <a:off x="768091" y="3454977"/>
            <a:ext cx="5321817" cy="4683184"/>
          </a:xfrm>
        </p:spPr>
        <p:txBody>
          <a:bodyPr numCol="1"/>
          <a:lstStyle/>
          <a:p>
            <a:pPr>
              <a:lnSpc>
                <a:spcPct val="115000"/>
              </a:lnSpc>
              <a:spcAft>
                <a:spcPts val="60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After the discussion, show participants the following list as a point of comparison with the answers they provided.</a:t>
            </a:r>
            <a:endParaRPr lang="x-none" dirty="0">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600"/>
              </a:spcAft>
            </a:pPr>
            <a:r>
              <a:rPr lang="en-US" b="1" dirty="0">
                <a:latin typeface="Calibri" panose="020F0502020204030204" pitchFamily="34" charset="0"/>
                <a:ea typeface="Times New Roman" panose="02020603050405020304" pitchFamily="18" charset="0"/>
                <a:cs typeface="Times New Roman" panose="02020603050405020304" pitchFamily="18" charset="0"/>
              </a:rPr>
              <a:t>Barriers to recovery may include:</a:t>
            </a:r>
            <a:endParaRPr lang="x-none" b="1" dirty="0">
              <a:latin typeface="Calibri" panose="020F0502020204030204" pitchFamily="34" charset="0"/>
              <a:ea typeface="SimSun" panose="02010600030101010101" pitchFamily="2" charset="-122"/>
              <a:cs typeface="Arial" panose="020B0604020202020204" pitchFamily="34" charset="0"/>
            </a:endParaRPr>
          </a:p>
          <a:p>
            <a:pPr marL="228600" marR="0" lvl="0" indent="-228600">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Lack of a sense of identity, self-respect, hope.</a:t>
            </a:r>
            <a:endParaRPr lang="x-none" dirty="0">
              <a:latin typeface="Calibri" panose="020F0502020204030204" pitchFamily="34" charset="0"/>
              <a:ea typeface="SimSun" panose="02010600030101010101" pitchFamily="2" charset="-122"/>
              <a:cs typeface="Arial" panose="020B0604020202020204" pitchFamily="34" charset="0"/>
            </a:endParaRPr>
          </a:p>
          <a:p>
            <a:pPr marL="228600" marR="0" lvl="0" indent="-228600">
              <a:spcBef>
                <a:spcPts val="0"/>
              </a:spcBef>
              <a:spcAft>
                <a:spcPts val="0"/>
              </a:spcAft>
              <a:buFont typeface="Symbol" panose="05050102010706020507" pitchFamily="18" charset="2"/>
              <a:buChar char=""/>
            </a:pPr>
            <a:r>
              <a:rPr lang="en-US" dirty="0">
                <a:latin typeface="Calibri" panose="020F0502020204030204" pitchFamily="34" charset="0"/>
                <a:ea typeface="Times New Roman" panose="02020603050405020304" pitchFamily="18" charset="0"/>
                <a:cs typeface="Times New Roman" panose="02020603050405020304" pitchFamily="18" charset="0"/>
              </a:rPr>
              <a:t>Mistreatment, neglect, abuse or trauma.</a:t>
            </a:r>
            <a:endParaRPr lang="x-none" dirty="0">
              <a:latin typeface="Calibri" panose="020F0502020204030204" pitchFamily="34" charset="0"/>
              <a:ea typeface="SimSun" panose="02010600030101010101" pitchFamily="2" charset="-122"/>
              <a:cs typeface="Arial" panose="020B0604020202020204" pitchFamily="34" charset="0"/>
            </a:endParaRPr>
          </a:p>
          <a:p>
            <a:pPr marL="228600" marR="0" lvl="0" indent="-228600">
              <a:spcBef>
                <a:spcPts val="0"/>
              </a:spcBef>
              <a:spcAft>
                <a:spcPts val="0"/>
              </a:spcAft>
              <a:buFont typeface="Symbol" panose="05050102010706020507" pitchFamily="18" charset="2"/>
              <a:buChar char=""/>
            </a:pPr>
            <a:r>
              <a:rPr lang="en-US" dirty="0">
                <a:latin typeface="Calibri" panose="020F0502020204030204" pitchFamily="34" charset="0"/>
                <a:ea typeface="Times New Roman" panose="02020603050405020304" pitchFamily="18" charset="0"/>
                <a:cs typeface="Times New Roman" panose="02020603050405020304" pitchFamily="18" charset="0"/>
              </a:rPr>
              <a:t>Poverty.</a:t>
            </a:r>
            <a:endParaRPr lang="x-none" dirty="0">
              <a:latin typeface="Calibri" panose="020F0502020204030204" pitchFamily="34" charset="0"/>
              <a:ea typeface="SimSun" panose="02010600030101010101" pitchFamily="2" charset="-122"/>
              <a:cs typeface="Arial" panose="020B0604020202020204" pitchFamily="34" charset="0"/>
            </a:endParaRPr>
          </a:p>
          <a:p>
            <a:pPr marL="228600" marR="0" lvl="0" indent="-228600">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Lack of educational, income-generating, social and other opportunities.</a:t>
            </a:r>
            <a:endParaRPr lang="x-none" dirty="0">
              <a:latin typeface="Calibri" panose="020F0502020204030204" pitchFamily="34" charset="0"/>
              <a:ea typeface="SimSun" panose="02010600030101010101" pitchFamily="2" charset="-122"/>
              <a:cs typeface="Arial" panose="020B0604020202020204" pitchFamily="34" charset="0"/>
            </a:endParaRPr>
          </a:p>
          <a:p>
            <a:pPr marL="228600" marR="0" lvl="0" indent="-228600">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Being excluded from family, friends, social/support networks and one’s community.</a:t>
            </a:r>
            <a:endParaRPr lang="x-none" dirty="0">
              <a:latin typeface="Calibri" panose="020F0502020204030204" pitchFamily="34" charset="0"/>
              <a:ea typeface="SimSun" panose="02010600030101010101" pitchFamily="2" charset="-122"/>
              <a:cs typeface="Arial" panose="020B0604020202020204" pitchFamily="34" charset="0"/>
            </a:endParaRPr>
          </a:p>
          <a:p>
            <a:pPr marL="228600" marR="0" lvl="0" indent="-228600">
              <a:spcBef>
                <a:spcPts val="0"/>
              </a:spcBef>
              <a:spcAft>
                <a:spcPts val="0"/>
              </a:spcAft>
              <a:buFont typeface="Symbol" panose="05050102010706020507" pitchFamily="18" charset="2"/>
              <a:buChar char=""/>
            </a:pPr>
            <a:r>
              <a:rPr lang="en-US" dirty="0">
                <a:latin typeface="Calibri" panose="020F0502020204030204" pitchFamily="34" charset="0"/>
                <a:ea typeface="Times New Roman" panose="02020603050405020304" pitchFamily="18" charset="0"/>
                <a:cs typeface="Times New Roman" panose="02020603050405020304" pitchFamily="18" charset="0"/>
              </a:rPr>
              <a:t>Feelings of isolation and lack of support.</a:t>
            </a:r>
            <a:endParaRPr lang="x-none" dirty="0">
              <a:latin typeface="Calibri" panose="020F0502020204030204" pitchFamily="34" charset="0"/>
              <a:ea typeface="SimSun" panose="02010600030101010101" pitchFamily="2" charset="-122"/>
              <a:cs typeface="Arial" panose="020B0604020202020204" pitchFamily="34" charset="0"/>
            </a:endParaRPr>
          </a:p>
          <a:p>
            <a:pPr marL="228600" marR="0" lvl="0" indent="-228600">
              <a:spcBef>
                <a:spcPts val="0"/>
              </a:spcBef>
              <a:spcAft>
                <a:spcPts val="0"/>
              </a:spcAft>
              <a:buFont typeface="Symbol" panose="05050102010706020507" pitchFamily="18" charset="2"/>
              <a:buChar char=""/>
            </a:pPr>
            <a:r>
              <a:rPr lang="en-US" dirty="0">
                <a:latin typeface="Calibri" panose="020F0502020204030204" pitchFamily="34" charset="0"/>
                <a:ea typeface="Times New Roman" panose="02020603050405020304" pitchFamily="18" charset="0"/>
                <a:cs typeface="Times New Roman" panose="02020603050405020304" pitchFamily="18" charset="0"/>
              </a:rPr>
              <a:t>Experiencing stigma and discrimination.</a:t>
            </a:r>
            <a:endParaRPr lang="x-none" dirty="0">
              <a:latin typeface="Calibri" panose="020F0502020204030204" pitchFamily="34" charset="0"/>
              <a:ea typeface="SimSun" panose="02010600030101010101" pitchFamily="2" charset="-122"/>
              <a:cs typeface="Arial" panose="020B0604020202020204" pitchFamily="34" charset="0"/>
            </a:endParaRPr>
          </a:p>
          <a:p>
            <a:pPr marL="228600" marR="0" lvl="0" indent="-228600">
              <a:spcBef>
                <a:spcPts val="0"/>
              </a:spcBef>
              <a:spcAft>
                <a:spcPts val="0"/>
              </a:spcAft>
              <a:buFont typeface="Symbol" panose="05050102010706020507" pitchFamily="18" charset="2"/>
              <a:buChar char=""/>
            </a:pPr>
            <a:r>
              <a:rPr lang="en-US" dirty="0">
                <a:latin typeface="Calibri" panose="020F0502020204030204" pitchFamily="34" charset="0"/>
                <a:ea typeface="Times New Roman" panose="02020603050405020304" pitchFamily="18" charset="0"/>
                <a:cs typeface="Times New Roman" panose="02020603050405020304" pitchFamily="18" charset="0"/>
              </a:rPr>
              <a:t>Staff </a:t>
            </a:r>
            <a:r>
              <a:rPr lang="en-GB" dirty="0">
                <a:latin typeface="Calibri" panose="020F0502020204030204" pitchFamily="34" charset="0"/>
                <a:ea typeface="Times New Roman" panose="02020603050405020304" pitchFamily="18" charset="0"/>
                <a:cs typeface="Times New Roman" panose="02020603050405020304" pitchFamily="18" charset="0"/>
              </a:rPr>
              <a:t>or</a:t>
            </a:r>
            <a:r>
              <a:rPr lang="en-US" dirty="0">
                <a:latin typeface="Calibri" panose="020F0502020204030204" pitchFamily="34" charset="0"/>
                <a:ea typeface="Times New Roman" panose="02020603050405020304" pitchFamily="18" charset="0"/>
                <a:cs typeface="Times New Roman" panose="02020603050405020304" pitchFamily="18" charset="0"/>
              </a:rPr>
              <a:t> families’ lack of belief in people’s ability to get better and claim and reclaim their lives.</a:t>
            </a:r>
            <a:endParaRPr lang="x-none" dirty="0">
              <a:latin typeface="Calibri" panose="020F0502020204030204" pitchFamily="34" charset="0"/>
              <a:ea typeface="SimSun" panose="02010600030101010101" pitchFamily="2" charset="-122"/>
              <a:cs typeface="Arial" panose="020B0604020202020204" pitchFamily="34" charset="0"/>
            </a:endParaRPr>
          </a:p>
          <a:p>
            <a:pPr marL="228600" marR="0" lvl="0" indent="-228600">
              <a:spcBef>
                <a:spcPts val="0"/>
              </a:spcBef>
              <a:spcAft>
                <a:spcPts val="0"/>
              </a:spcAft>
              <a:buFont typeface="Symbol" panose="05050102010706020507" pitchFamily="18" charset="2"/>
              <a:buChar char=""/>
            </a:pPr>
            <a:r>
              <a:rPr lang="en-US" dirty="0">
                <a:latin typeface="Calibri" panose="020F0502020204030204" pitchFamily="34" charset="0"/>
                <a:ea typeface="Times New Roman" panose="02020603050405020304" pitchFamily="18" charset="0"/>
                <a:cs typeface="Times New Roman" panose="02020603050405020304" pitchFamily="18" charset="0"/>
              </a:rPr>
              <a:t>Not knowing or being informed of one’s rights.</a:t>
            </a:r>
            <a:endParaRPr lang="x-none" dirty="0">
              <a:latin typeface="Calibri" panose="020F0502020204030204" pitchFamily="34" charset="0"/>
              <a:ea typeface="SimSun" panose="02010600030101010101" pitchFamily="2" charset="-122"/>
              <a:cs typeface="Arial" panose="020B0604020202020204" pitchFamily="34" charset="0"/>
            </a:endParaRPr>
          </a:p>
          <a:p>
            <a:pPr marL="228600" marR="0" lvl="0" indent="-228600">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Not being allowed or trusted to make decisions for yourself any longer.</a:t>
            </a:r>
            <a:endParaRPr lang="x-none" dirty="0">
              <a:latin typeface="Calibri" panose="020F0502020204030204" pitchFamily="34" charset="0"/>
              <a:ea typeface="SimSun" panose="02010600030101010101" pitchFamily="2" charset="-122"/>
              <a:cs typeface="Arial" panose="020B0604020202020204" pitchFamily="34" charset="0"/>
            </a:endParaRPr>
          </a:p>
          <a:p>
            <a:pPr marL="228600" marR="0" lvl="0" indent="-228600">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Feeling that one’s opinion is not respected by others (mental health and other practitioners, families, others).</a:t>
            </a:r>
            <a:endParaRPr lang="x-none" dirty="0">
              <a:latin typeface="Calibri" panose="020F0502020204030204" pitchFamily="34" charset="0"/>
              <a:ea typeface="SimSun" panose="02010600030101010101" pitchFamily="2" charset="-122"/>
              <a:cs typeface="Arial" panose="020B0604020202020204" pitchFamily="34" charset="0"/>
            </a:endParaRPr>
          </a:p>
          <a:p>
            <a:pPr marL="228600" marR="0" lvl="0" indent="-228600">
              <a:spcBef>
                <a:spcPts val="0"/>
              </a:spcBef>
              <a:spcAft>
                <a:spcPts val="0"/>
              </a:spcAft>
              <a:buFont typeface="Symbol" panose="05050102010706020507" pitchFamily="18" charset="2"/>
              <a:buChar char=""/>
            </a:pPr>
            <a:r>
              <a:rPr lang="en-US" dirty="0">
                <a:latin typeface="Calibri" panose="020F0502020204030204" pitchFamily="34" charset="0"/>
                <a:ea typeface="Times New Roman" panose="02020603050405020304" pitchFamily="18" charset="0"/>
                <a:cs typeface="Times New Roman" panose="02020603050405020304" pitchFamily="18" charset="0"/>
              </a:rPr>
              <a:t>Others defining what they see as recovery or success (e.g. others around us having low expectations or excessively high expectations about our recovery).</a:t>
            </a:r>
            <a:endParaRPr lang="x-none" dirty="0">
              <a:latin typeface="Calibri" panose="020F0502020204030204" pitchFamily="34" charset="0"/>
              <a:ea typeface="SimSun" panose="02010600030101010101" pitchFamily="2" charset="-122"/>
              <a:cs typeface="Arial" panose="020B0604020202020204" pitchFamily="34" charset="0"/>
            </a:endParaRPr>
          </a:p>
          <a:p>
            <a:pPr marL="228600" marR="0" lvl="0" indent="-228600">
              <a:spcBef>
                <a:spcPts val="0"/>
              </a:spcBef>
              <a:spcAft>
                <a:spcPts val="0"/>
              </a:spcAft>
              <a:buFont typeface="Symbol" panose="05050102010706020507" pitchFamily="18" charset="2"/>
              <a:buChar char=""/>
            </a:pPr>
            <a:r>
              <a:rPr lang="en-US" dirty="0">
                <a:latin typeface="Calibri" panose="020F0502020204030204" pitchFamily="34" charset="0"/>
                <a:ea typeface="Times New Roman" panose="02020603050405020304" pitchFamily="18" charset="0"/>
                <a:cs typeface="Times New Roman" panose="02020603050405020304" pitchFamily="18" charset="0"/>
              </a:rPr>
              <a:t>Lack of available/accessible/affordable/acceptable mental health and social services and/or alternatives.</a:t>
            </a:r>
            <a:endParaRPr lang="x-none" dirty="0">
              <a:latin typeface="Calibri" panose="020F0502020204030204" pitchFamily="34" charset="0"/>
              <a:ea typeface="SimSun" panose="02010600030101010101" pitchFamily="2" charset="-122"/>
              <a:cs typeface="Arial" panose="020B0604020202020204" pitchFamily="34" charset="0"/>
            </a:endParaRPr>
          </a:p>
          <a:p>
            <a:pPr marL="228600" marR="0" lvl="0" indent="-228600">
              <a:spcBef>
                <a:spcPts val="0"/>
              </a:spcBef>
              <a:spcAft>
                <a:spcPts val="0"/>
              </a:spcAft>
              <a:buFont typeface="Symbol" panose="05050102010706020507" pitchFamily="18" charset="2"/>
              <a:buChar char=""/>
            </a:pPr>
            <a:endParaRPr lang="en-US" dirty="0">
              <a:latin typeface="Calibri" panose="020F0502020204030204" pitchFamily="34" charset="0"/>
              <a:ea typeface="Times New Roman" panose="02020603050405020304" pitchFamily="18" charset="0"/>
              <a:cs typeface="Times New Roman" panose="02020603050405020304" pitchFamily="18" charset="0"/>
            </a:endParaRPr>
          </a:p>
          <a:p>
            <a:pPr marL="228600" marR="0" lvl="0" indent="-228600">
              <a:spcBef>
                <a:spcPts val="0"/>
              </a:spcBef>
              <a:spcAft>
                <a:spcPts val="0"/>
              </a:spcAft>
              <a:buFont typeface="Symbol" panose="05050102010706020507" pitchFamily="18" charset="2"/>
              <a:buChar char=""/>
            </a:pPr>
            <a:endParaRPr lang="en-US" dirty="0">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F4F7DB96-B4E3-48F2-8E35-A4648E993116}" type="slidenum">
              <a:rPr lang="x-none" smtClean="0"/>
              <a:t>52</a:t>
            </a:fld>
            <a:endParaRPr lang="x-none"/>
          </a:p>
        </p:txBody>
      </p:sp>
    </p:spTree>
    <p:extLst>
      <p:ext uri="{BB962C8B-B14F-4D97-AF65-F5344CB8AC3E}">
        <p14:creationId xmlns:p14="http://schemas.microsoft.com/office/powerpoint/2010/main" val="338293675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5425" y="585788"/>
            <a:ext cx="3867150" cy="2174875"/>
          </a:xfrm>
        </p:spPr>
      </p:sp>
      <p:sp>
        <p:nvSpPr>
          <p:cNvPr id="3" name="Notes Placeholder 2"/>
          <p:cNvSpPr>
            <a:spLocks noGrp="1"/>
          </p:cNvSpPr>
          <p:nvPr>
            <p:ph type="body" idx="1"/>
          </p:nvPr>
        </p:nvSpPr>
        <p:spPr>
          <a:xfrm>
            <a:off x="242371" y="3257550"/>
            <a:ext cx="6400800" cy="5743231"/>
          </a:xfrm>
        </p:spPr>
        <p:txBody>
          <a:bodyPr numCol="1"/>
          <a:lstStyle/>
          <a:p>
            <a:pPr>
              <a:lnSpc>
                <a:spcPct val="115000"/>
              </a:lnSpc>
              <a:spcAft>
                <a:spcPts val="600"/>
              </a:spcAft>
            </a:pPr>
            <a:r>
              <a:rPr lang="en-US" b="1" dirty="0">
                <a:latin typeface="Calibri" panose="020F0502020204030204" pitchFamily="34" charset="0"/>
                <a:ea typeface="Times New Roman" panose="02020603050405020304" pitchFamily="18" charset="0"/>
                <a:cs typeface="Times New Roman" panose="02020603050405020304" pitchFamily="18" charset="0"/>
              </a:rPr>
              <a:t>Barriers to recovery (</a:t>
            </a:r>
            <a:r>
              <a:rPr lang="en-US" b="1" dirty="0" err="1">
                <a:latin typeface="Calibri" panose="020F0502020204030204" pitchFamily="34" charset="0"/>
                <a:ea typeface="Times New Roman" panose="02020603050405020304" pitchFamily="18" charset="0"/>
                <a:cs typeface="Times New Roman" panose="02020603050405020304" pitchFamily="18" charset="0"/>
              </a:rPr>
              <a:t>con’t</a:t>
            </a:r>
            <a:r>
              <a:rPr lang="en-US" b="1" dirty="0">
                <a:latin typeface="Calibri" panose="020F0502020204030204" pitchFamily="34" charset="0"/>
                <a:ea typeface="Times New Roman" panose="02020603050405020304" pitchFamily="18" charset="0"/>
                <a:cs typeface="Times New Roman" panose="02020603050405020304" pitchFamily="18" charset="0"/>
              </a:rPr>
              <a:t>) </a:t>
            </a:r>
            <a:endParaRPr lang="en-US" dirty="0">
              <a:latin typeface="Calibri" panose="020F0502020204030204" pitchFamily="34" charset="0"/>
              <a:ea typeface="Times New Roman" panose="02020603050405020304" pitchFamily="18" charset="0"/>
              <a:cs typeface="Times New Roman" panose="02020603050405020304" pitchFamily="18" charset="0"/>
            </a:endParaRPr>
          </a:p>
          <a:p>
            <a:pPr marL="228600" marR="0" lvl="0" indent="-228600">
              <a:spcBef>
                <a:spcPts val="0"/>
              </a:spcBef>
              <a:spcAft>
                <a:spcPts val="0"/>
              </a:spcAft>
              <a:buFont typeface="Symbol" panose="05050102010706020507" pitchFamily="18" charset="2"/>
              <a:buChar char=""/>
            </a:pPr>
            <a:endParaRPr lang="en-US" dirty="0">
              <a:latin typeface="Calibri" panose="020F0502020204030204" pitchFamily="34" charset="0"/>
              <a:ea typeface="Times New Roman" panose="02020603050405020304" pitchFamily="18" charset="0"/>
              <a:cs typeface="Times New Roman" panose="02020603050405020304" pitchFamily="18" charset="0"/>
            </a:endParaRPr>
          </a:p>
          <a:p>
            <a:pPr marL="228600" marR="0" lvl="0" indent="-228600">
              <a:spcBef>
                <a:spcPts val="0"/>
              </a:spcBef>
              <a:spcAft>
                <a:spcPts val="0"/>
              </a:spcAft>
              <a:buFont typeface="Symbol" panose="05050102010706020507" pitchFamily="18" charset="2"/>
              <a:buChar char=""/>
            </a:pPr>
            <a:r>
              <a:rPr lang="en-US" dirty="0">
                <a:latin typeface="Calibri" panose="020F0502020204030204" pitchFamily="34" charset="0"/>
                <a:ea typeface="Times New Roman" panose="02020603050405020304" pitchFamily="18" charset="0"/>
                <a:cs typeface="Times New Roman" panose="02020603050405020304" pitchFamily="18" charset="0"/>
              </a:rPr>
              <a:t>Being denied, or facing barriers to, treatment or recovery approaches they believe could be helpful, such as counselling or psychotherapy.</a:t>
            </a:r>
            <a:endParaRPr lang="x-none" dirty="0">
              <a:latin typeface="Calibri" panose="020F0502020204030204" pitchFamily="34" charset="0"/>
              <a:ea typeface="SimSun" panose="02010600030101010101" pitchFamily="2" charset="-122"/>
              <a:cs typeface="Arial" panose="020B0604020202020204" pitchFamily="34" charset="0"/>
            </a:endParaRPr>
          </a:p>
          <a:p>
            <a:pPr marL="228600" marR="0" lvl="0" indent="-228600">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Lack of access to information, treatment and support options, psychosocial alternatives to medication.</a:t>
            </a:r>
            <a:endParaRPr lang="x-none" dirty="0">
              <a:latin typeface="Calibri" panose="020F0502020204030204" pitchFamily="34" charset="0"/>
              <a:ea typeface="SimSun" panose="02010600030101010101" pitchFamily="2" charset="-122"/>
              <a:cs typeface="Arial" panose="020B0604020202020204" pitchFamily="34" charset="0"/>
            </a:endParaRPr>
          </a:p>
          <a:p>
            <a:pPr marL="228600" marR="0" lvl="0" indent="-228600">
              <a:spcBef>
                <a:spcPts val="0"/>
              </a:spcBef>
              <a:spcAft>
                <a:spcPts val="0"/>
              </a:spcAft>
              <a:buFont typeface="Symbol" panose="05050102010706020507" pitchFamily="18" charset="2"/>
              <a:buChar char=""/>
            </a:pPr>
            <a:r>
              <a:rPr lang="en-US" dirty="0">
                <a:latin typeface="Calibri" panose="020F0502020204030204" pitchFamily="34" charset="0"/>
                <a:ea typeface="Times New Roman" panose="02020603050405020304" pitchFamily="18" charset="0"/>
                <a:cs typeface="Times New Roman" panose="02020603050405020304" pitchFamily="18" charset="0"/>
              </a:rPr>
              <a:t>Pathologizing normal grieving processes which can lead to unnecessary and harmful treatment. This also leads people to think they are “not normal”, interferes with normal healing processes and discourages people from feeling emotions because they are seen as “symptoms of a disorder”.</a:t>
            </a:r>
            <a:r>
              <a:rPr lang="en-US" dirty="0">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L="228600" marR="0" lvl="0" indent="-228600">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Negative effects of medication.</a:t>
            </a:r>
            <a:endParaRPr lang="x-none" dirty="0">
              <a:latin typeface="Calibri" panose="020F0502020204030204" pitchFamily="34" charset="0"/>
              <a:ea typeface="SimSun" panose="02010600030101010101" pitchFamily="2" charset="-122"/>
              <a:cs typeface="Arial" panose="020B0604020202020204" pitchFamily="34" charset="0"/>
            </a:endParaRPr>
          </a:p>
          <a:p>
            <a:pPr marL="228600" marR="0" lvl="0" indent="-228600">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Negative attitudes from mental health and other practitioners.</a:t>
            </a:r>
            <a:endParaRPr lang="x-none" dirty="0">
              <a:latin typeface="Calibri" panose="020F0502020204030204" pitchFamily="34" charset="0"/>
              <a:ea typeface="SimSun" panose="02010600030101010101" pitchFamily="2" charset="-122"/>
              <a:cs typeface="Arial" panose="020B0604020202020204" pitchFamily="34" charset="0"/>
            </a:endParaRPr>
          </a:p>
          <a:p>
            <a:pPr marL="228600" marR="0" lvl="0" indent="-228600">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Loss of trust in the mental health system and the people working in the service.</a:t>
            </a:r>
            <a:endParaRPr lang="x-none" dirty="0">
              <a:latin typeface="Calibri" panose="020F0502020204030204" pitchFamily="34" charset="0"/>
              <a:ea typeface="SimSun" panose="02010600030101010101" pitchFamily="2" charset="-122"/>
              <a:cs typeface="Arial" panose="020B0604020202020204" pitchFamily="34" charset="0"/>
            </a:endParaRPr>
          </a:p>
          <a:p>
            <a:pPr marL="228600" marR="0" lvl="0" indent="-228600">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Overprotection by family opposing discharge from the service.</a:t>
            </a:r>
            <a:endParaRPr lang="x-none" dirty="0">
              <a:latin typeface="Calibri" panose="020F0502020204030204" pitchFamily="34" charset="0"/>
              <a:ea typeface="SimSun" panose="02010600030101010101" pitchFamily="2" charset="-122"/>
              <a:cs typeface="Arial" panose="020B0604020202020204" pitchFamily="34" charset="0"/>
            </a:endParaRPr>
          </a:p>
          <a:p>
            <a:pPr marL="228600" marR="0" lvl="0" indent="-228600">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Being told that you have a lifelong illness that you won’t recover from.</a:t>
            </a:r>
            <a:endParaRPr lang="x-none" dirty="0">
              <a:latin typeface="Calibri" panose="020F0502020204030204" pitchFamily="34" charset="0"/>
              <a:ea typeface="SimSun" panose="02010600030101010101" pitchFamily="2" charset="-122"/>
              <a:cs typeface="Arial" panose="020B0604020202020204" pitchFamily="34" charset="0"/>
            </a:endParaRPr>
          </a:p>
          <a:p>
            <a:pPr marL="228600" marR="0" lvl="0" indent="-228600">
              <a:spcBef>
                <a:spcPts val="0"/>
              </a:spcBef>
              <a:spcAft>
                <a:spcPts val="100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Lack of contact with other people who have gone through similar experiences or who have been through a recovery process.</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F4F7DB96-B4E3-48F2-8E35-A4648E993116}" type="slidenum">
              <a:rPr lang="x-none" smtClean="0"/>
              <a:t>53</a:t>
            </a:fld>
            <a:endParaRPr lang="x-none"/>
          </a:p>
        </p:txBody>
      </p:sp>
    </p:spTree>
    <p:extLst>
      <p:ext uri="{BB962C8B-B14F-4D97-AF65-F5344CB8AC3E}">
        <p14:creationId xmlns:p14="http://schemas.microsoft.com/office/powerpoint/2010/main" val="102871966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just">
              <a:lnSpc>
                <a:spcPct val="115000"/>
              </a:lnSpc>
              <a:spcAft>
                <a:spcPts val="1000"/>
              </a:spcAft>
              <a:buFont typeface="Arial" panose="020B0604020202020204" pitchFamily="34" charset="0"/>
              <a:buChar char="•"/>
            </a:pPr>
            <a:r>
              <a:rPr lang="en-US" dirty="0">
                <a:latin typeface="Calibri" panose="020F0502020204030204" pitchFamily="34" charset="0"/>
                <a:ea typeface="Times New Roman" panose="02020603050405020304" pitchFamily="18" charset="0"/>
                <a:cs typeface="Times New Roman" panose="02020603050405020304" pitchFamily="18" charset="0"/>
              </a:rPr>
              <a:t>Many of these problems can be addressed through good communication and by building a trusting relationship between those </a:t>
            </a:r>
            <a:r>
              <a:rPr lang="en-GB" dirty="0">
                <a:latin typeface="Calibri" panose="020F0502020204030204" pitchFamily="34" charset="0"/>
                <a:ea typeface="SimSun" panose="02010600030101010101" pitchFamily="2" charset="-122"/>
                <a:cs typeface="Arial" panose="020B0604020202020204" pitchFamily="34" charset="0"/>
              </a:rPr>
              <a:t>people going through recovery and their </a:t>
            </a:r>
            <a:r>
              <a:rPr lang="en-US" dirty="0">
                <a:latin typeface="Calibri" panose="020F0502020204030204" pitchFamily="34" charset="0"/>
                <a:ea typeface="Times New Roman" panose="02020603050405020304" pitchFamily="18" charset="0"/>
                <a:cs typeface="Times New Roman" panose="02020603050405020304" pitchFamily="18" charset="0"/>
              </a:rPr>
              <a:t>families, peers, other supporters and mental health and other practitioners. </a:t>
            </a:r>
          </a:p>
          <a:p>
            <a:pPr marL="628650" lvl="1" indent="-171450" algn="just">
              <a:lnSpc>
                <a:spcPct val="115000"/>
              </a:lnSpc>
              <a:spcAft>
                <a:spcPts val="1000"/>
              </a:spcAft>
              <a:buFont typeface="Arial" panose="020B0604020202020204" pitchFamily="34" charset="0"/>
              <a:buChar char="•"/>
            </a:pPr>
            <a:r>
              <a:rPr lang="en-US" dirty="0">
                <a:latin typeface="Calibri" panose="020F0502020204030204" pitchFamily="34" charset="0"/>
                <a:ea typeface="Times New Roman" panose="02020603050405020304" pitchFamily="18" charset="0"/>
                <a:cs typeface="Times New Roman" panose="02020603050405020304" pitchFamily="18" charset="0"/>
              </a:rPr>
              <a:t>Building a trusting relationship requires a personal connection which cannot be forced. </a:t>
            </a:r>
          </a:p>
          <a:p>
            <a:pPr marL="628650" lvl="1" indent="-171450" algn="just">
              <a:lnSpc>
                <a:spcPct val="115000"/>
              </a:lnSpc>
              <a:spcAft>
                <a:spcPts val="1000"/>
              </a:spcAft>
              <a:buFont typeface="Arial" panose="020B0604020202020204" pitchFamily="34" charset="0"/>
              <a:buChar char="•"/>
            </a:pPr>
            <a:r>
              <a:rPr lang="en-US" dirty="0">
                <a:latin typeface="Calibri" panose="020F0502020204030204" pitchFamily="34" charset="0"/>
                <a:ea typeface="Times New Roman" panose="02020603050405020304" pitchFamily="18" charset="0"/>
                <a:cs typeface="Times New Roman" panose="02020603050405020304" pitchFamily="18" charset="0"/>
              </a:rPr>
              <a:t>When this does not seem possible, efforts should not be stopped, but it is advisable to seek other persons who may be able to connect to the patient more easily. </a:t>
            </a:r>
          </a:p>
          <a:p>
            <a:pPr marL="628650" lvl="1" indent="-171450" algn="just">
              <a:lnSpc>
                <a:spcPct val="115000"/>
              </a:lnSpc>
              <a:spcAft>
                <a:spcPts val="1000"/>
              </a:spcAft>
              <a:buFont typeface="Arial" panose="020B0604020202020204" pitchFamily="34" charset="0"/>
              <a:buChar char="•"/>
            </a:pPr>
            <a:r>
              <a:rPr lang="en-US" dirty="0">
                <a:latin typeface="Calibri" panose="020F0502020204030204" pitchFamily="34" charset="0"/>
                <a:ea typeface="Times New Roman" panose="02020603050405020304" pitchFamily="18" charset="0"/>
                <a:cs typeface="Times New Roman" panose="02020603050405020304" pitchFamily="18" charset="0"/>
              </a:rPr>
              <a:t>Efforts should always be made to ensure good communication, understanding and respect for the will and preference of the person who is going through recovery.</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F4F7DB96-B4E3-48F2-8E35-A4648E993116}" type="slidenum">
              <a:rPr lang="x-none" smtClean="0"/>
              <a:t>54</a:t>
            </a:fld>
            <a:endParaRPr lang="x-none"/>
          </a:p>
        </p:txBody>
      </p:sp>
    </p:spTree>
    <p:extLst>
      <p:ext uri="{BB962C8B-B14F-4D97-AF65-F5344CB8AC3E}">
        <p14:creationId xmlns:p14="http://schemas.microsoft.com/office/powerpoint/2010/main" val="48006468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57238" y="446088"/>
            <a:ext cx="5343525" cy="3006725"/>
          </a:xfrm>
        </p:spPr>
      </p:sp>
      <p:sp>
        <p:nvSpPr>
          <p:cNvPr id="3" name="Notes Placeholder 2"/>
          <p:cNvSpPr>
            <a:spLocks noGrp="1"/>
          </p:cNvSpPr>
          <p:nvPr>
            <p:ph type="body" idx="1"/>
          </p:nvPr>
        </p:nvSpPr>
        <p:spPr>
          <a:xfrm>
            <a:off x="484673" y="3595203"/>
            <a:ext cx="5888653" cy="5308954"/>
          </a:xfrm>
        </p:spPr>
        <p:txBody>
          <a:bodyPr/>
          <a:lstStyle/>
          <a:p>
            <a:pPr>
              <a:lnSpc>
                <a:spcPct val="115000"/>
              </a:lnSpc>
              <a:spcAft>
                <a:spcPts val="1000"/>
              </a:spcAft>
            </a:pPr>
            <a:r>
              <a:rPr lang="en-US" b="1" dirty="0">
                <a:latin typeface="Calibri" panose="020F0502020204030204" pitchFamily="34" charset="0"/>
                <a:ea typeface="Times New Roman" panose="02020603050405020304" pitchFamily="18" charset="0"/>
                <a:cs typeface="Times New Roman" panose="02020603050405020304" pitchFamily="18" charset="0"/>
              </a:rPr>
              <a:t>The recovery approach in mental health</a:t>
            </a:r>
            <a:endParaRPr lang="x-none" dirty="0">
              <a:latin typeface="Calibri" panose="020F0502020204030204" pitchFamily="34" charset="0"/>
              <a:ea typeface="SimSun" panose="02010600030101010101" pitchFamily="2" charset="-122"/>
              <a:cs typeface="Arial" panose="020B0604020202020204" pitchFamily="34" charset="0"/>
            </a:endParaRPr>
          </a:p>
          <a:p>
            <a:pPr marL="228600" marR="0" lvl="0" indent="-228600">
              <a:lnSpc>
                <a:spcPct val="115000"/>
              </a:lnSpc>
              <a:spcBef>
                <a:spcPts val="0"/>
              </a:spcBef>
              <a:spcAft>
                <a:spcPts val="0"/>
              </a:spcAft>
              <a:buFont typeface="Symbol" panose="05050102010706020507" pitchFamily="18" charset="2"/>
              <a:buChar char=""/>
            </a:pPr>
            <a:r>
              <a:rPr lang="en-US" dirty="0">
                <a:latin typeface="Calibri" panose="020F0502020204030204" pitchFamily="34" charset="0"/>
                <a:ea typeface="Times New Roman" panose="02020603050405020304" pitchFamily="18" charset="0"/>
                <a:cs typeface="Times New Roman" panose="02020603050405020304" pitchFamily="18" charset="0"/>
              </a:rPr>
              <a:t>In this approach, recovery is understood to be about helping people regain or stay in control of their lives, and having meaning and purpose in life. </a:t>
            </a:r>
            <a:endParaRPr lang="x-none" dirty="0">
              <a:latin typeface="Calibri" panose="020F0502020204030204" pitchFamily="34" charset="0"/>
              <a:ea typeface="SimSun" panose="02010600030101010101" pitchFamily="2" charset="-122"/>
              <a:cs typeface="Arial" panose="020B0604020202020204" pitchFamily="34" charset="0"/>
            </a:endParaRPr>
          </a:p>
          <a:p>
            <a:pPr marL="228600" marR="0" lvl="0" indent="-228600">
              <a:lnSpc>
                <a:spcPct val="115000"/>
              </a:lnSpc>
              <a:spcBef>
                <a:spcPts val="0"/>
              </a:spcBef>
              <a:spcAft>
                <a:spcPts val="0"/>
              </a:spcAft>
              <a:buFont typeface="Symbol" panose="05050102010706020507" pitchFamily="18" charset="2"/>
              <a:buChar char=""/>
            </a:pPr>
            <a:r>
              <a:rPr lang="en-US" dirty="0">
                <a:latin typeface="Calibri" panose="020F0502020204030204" pitchFamily="34" charset="0"/>
                <a:ea typeface="Times New Roman" panose="02020603050405020304" pitchFamily="18" charset="0"/>
                <a:cs typeface="Times New Roman" panose="02020603050405020304" pitchFamily="18" charset="0"/>
              </a:rPr>
              <a:t>In the recovery approach, recovery may or may not involve treating or managing symptoms. </a:t>
            </a:r>
            <a:endParaRPr lang="x-none" dirty="0">
              <a:latin typeface="Calibri" panose="020F0502020204030204" pitchFamily="34" charset="0"/>
              <a:ea typeface="SimSun" panose="02010600030101010101" pitchFamily="2" charset="-122"/>
              <a:cs typeface="Arial" panose="020B0604020202020204" pitchFamily="34" charset="0"/>
            </a:endParaRPr>
          </a:p>
          <a:p>
            <a:pPr marL="228600" marR="0" lvl="0" indent="-228600">
              <a:lnSpc>
                <a:spcPct val="115000"/>
              </a:lnSpc>
              <a:spcBef>
                <a:spcPts val="0"/>
              </a:spcBef>
              <a:spcAft>
                <a:spcPts val="0"/>
              </a:spcAft>
              <a:buFont typeface="Symbol" panose="05050102010706020507" pitchFamily="18" charset="2"/>
              <a:buChar char=""/>
            </a:pPr>
            <a:r>
              <a:rPr lang="en-US" b="1" dirty="0">
                <a:latin typeface="Calibri" panose="020F0502020204030204" pitchFamily="34" charset="0"/>
                <a:ea typeface="SimSun" panose="02010600030101010101" pitchFamily="2" charset="-122"/>
                <a:cs typeface="Arial" panose="020B0604020202020204" pitchFamily="34" charset="0"/>
              </a:rPr>
              <a:t>Recovery is different for everyone</a:t>
            </a:r>
            <a:r>
              <a:rPr lang="en-US" dirty="0">
                <a:latin typeface="Calibri" panose="020F0502020204030204" pitchFamily="34" charset="0"/>
                <a:ea typeface="SimSun" panose="02010600030101010101" pitchFamily="2" charset="-122"/>
                <a:cs typeface="Arial" panose="020B0604020202020204" pitchFamily="34" charset="0"/>
              </a:rPr>
              <a:t>. It</a:t>
            </a:r>
            <a:r>
              <a:rPr lang="en-US" dirty="0">
                <a:latin typeface="Calibri" panose="020F0502020204030204" pitchFamily="34" charset="0"/>
                <a:ea typeface="Times New Roman" panose="02020603050405020304" pitchFamily="18" charset="0"/>
                <a:cs typeface="Times New Roman" panose="02020603050405020304" pitchFamily="18" charset="0"/>
              </a:rPr>
              <a:t> is a deeply personal process; its significance and what it constitutes will vary from person to person.</a:t>
            </a:r>
            <a:endParaRPr lang="x-none" dirty="0">
              <a:latin typeface="Calibri" panose="020F0502020204030204" pitchFamily="34" charset="0"/>
              <a:ea typeface="SimSun" panose="02010600030101010101" pitchFamily="2" charset="-122"/>
              <a:cs typeface="Arial" panose="020B0604020202020204" pitchFamily="34" charset="0"/>
            </a:endParaRPr>
          </a:p>
          <a:p>
            <a:pPr marL="0" marR="0" lvl="0" indent="0">
              <a:lnSpc>
                <a:spcPct val="115000"/>
              </a:lnSpc>
              <a:spcBef>
                <a:spcPts val="0"/>
              </a:spcBef>
              <a:spcAft>
                <a:spcPts val="0"/>
              </a:spcAft>
              <a:buFont typeface="Symbol" panose="05050102010706020507" pitchFamily="18" charset="2"/>
              <a:buNone/>
            </a:pPr>
            <a:endParaRPr lang="en-GB" dirty="0">
              <a:latin typeface="Calibri" panose="020F0502020204030204" pitchFamily="34" charset="0"/>
              <a:ea typeface="SimSun" panose="02010600030101010101" pitchFamily="2" charset="-122"/>
              <a:cs typeface="Arial" panose="020B0604020202020204" pitchFamily="34" charset="0"/>
            </a:endParaRPr>
          </a:p>
          <a:p>
            <a:pPr marL="228600" marR="0" lvl="0" indent="-2286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For some people: </a:t>
            </a:r>
            <a:endParaRPr lang="x-none" dirty="0">
              <a:latin typeface="Calibri" panose="020F0502020204030204" pitchFamily="34" charset="0"/>
              <a:ea typeface="SimSun" panose="02010600030101010101" pitchFamily="2" charset="-122"/>
              <a:cs typeface="Arial" panose="020B0604020202020204" pitchFamily="34" charset="0"/>
            </a:endParaRPr>
          </a:p>
          <a:p>
            <a:pPr marL="685800" lvl="1" indent="-228600">
              <a:lnSpc>
                <a:spcPct val="115000"/>
              </a:lnSpc>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Recovery is an ongoing journey.</a:t>
            </a:r>
            <a:endParaRPr lang="x-none" dirty="0">
              <a:latin typeface="Calibri" panose="020F0502020204030204" pitchFamily="34" charset="0"/>
              <a:ea typeface="SimSun" panose="02010600030101010101" pitchFamily="2" charset="-122"/>
              <a:cs typeface="Arial" panose="020B0604020202020204" pitchFamily="34" charset="0"/>
            </a:endParaRPr>
          </a:p>
          <a:p>
            <a:pPr marL="685800" lvl="1" indent="-228600">
              <a:lnSpc>
                <a:spcPct val="115000"/>
              </a:lnSpc>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It may mean developing or strengthening relationships.</a:t>
            </a:r>
            <a:endParaRPr lang="x-none" dirty="0">
              <a:latin typeface="Calibri" panose="020F0502020204030204" pitchFamily="34" charset="0"/>
              <a:ea typeface="SimSun" panose="02010600030101010101" pitchFamily="2" charset="-122"/>
              <a:cs typeface="Arial" panose="020B0604020202020204" pitchFamily="34" charset="0"/>
            </a:endParaRPr>
          </a:p>
          <a:p>
            <a:pPr marL="685800" lvl="1" indent="-228600">
              <a:lnSpc>
                <a:spcPct val="115000"/>
              </a:lnSpc>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It may involve (re)gaining independence, finding a job or going back into education. </a:t>
            </a:r>
            <a:endParaRPr lang="x-none" dirty="0">
              <a:latin typeface="Calibri" panose="020F0502020204030204" pitchFamily="34" charset="0"/>
              <a:ea typeface="SimSun" panose="02010600030101010101" pitchFamily="2" charset="-122"/>
              <a:cs typeface="Arial" panose="020B0604020202020204" pitchFamily="34" charset="0"/>
            </a:endParaRPr>
          </a:p>
          <a:p>
            <a:pPr marL="685800" lvl="1" indent="-228600">
              <a:lnSpc>
                <a:spcPct val="115000"/>
              </a:lnSpc>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Recovery might mean participating more actively in community life and activities. </a:t>
            </a:r>
            <a:endParaRPr lang="x-none" dirty="0">
              <a:latin typeface="Calibri" panose="020F0502020204030204" pitchFamily="34" charset="0"/>
              <a:ea typeface="SimSun" panose="02010600030101010101" pitchFamily="2" charset="-122"/>
              <a:cs typeface="Arial" panose="020B0604020202020204" pitchFamily="34" charset="0"/>
            </a:endParaRPr>
          </a:p>
          <a:p>
            <a:pPr marL="685800" lvl="1" indent="-228600">
              <a:lnSpc>
                <a:spcPct val="115000"/>
              </a:lnSpc>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Recovery might also mean an absence of what are considered as symptoms (but not always).</a:t>
            </a:r>
            <a:endParaRPr lang="x-none" dirty="0">
              <a:latin typeface="Calibri" panose="020F0502020204030204" pitchFamily="34" charset="0"/>
              <a:ea typeface="SimSun" panose="02010600030101010101" pitchFamily="2" charset="-122"/>
              <a:cs typeface="Arial" panose="020B0604020202020204" pitchFamily="34" charset="0"/>
            </a:endParaRPr>
          </a:p>
          <a:p>
            <a:pPr marL="685800" lvl="1" indent="-228600">
              <a:lnSpc>
                <a:spcPct val="115000"/>
              </a:lnSpc>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It involves redefining what people’s experience means to them (e.g. identifying themselves as trauma survivors).</a:t>
            </a:r>
            <a:endParaRPr lang="x-none" dirty="0">
              <a:latin typeface="Calibri" panose="020F0502020204030204" pitchFamily="34" charset="0"/>
              <a:ea typeface="SimSun" panose="02010600030101010101" pitchFamily="2" charset="-122"/>
              <a:cs typeface="Arial" panose="020B0604020202020204" pitchFamily="34" charset="0"/>
            </a:endParaRPr>
          </a:p>
          <a:p>
            <a:pPr marL="685800" lvl="1" indent="-228600">
              <a:lnSpc>
                <a:spcPct val="115000"/>
              </a:lnSpc>
              <a:spcAft>
                <a:spcPts val="100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It involves creating safe places to acknowledge trauma and explore ways of healing.</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F4F7DB96-B4E3-48F2-8E35-A4648E993116}" type="slidenum">
              <a:rPr lang="x-none" smtClean="0"/>
              <a:t>55</a:t>
            </a:fld>
            <a:endParaRPr lang="x-none"/>
          </a:p>
        </p:txBody>
      </p:sp>
    </p:spTree>
    <p:extLst>
      <p:ext uri="{BB962C8B-B14F-4D97-AF65-F5344CB8AC3E}">
        <p14:creationId xmlns:p14="http://schemas.microsoft.com/office/powerpoint/2010/main" val="3053954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15000"/>
              </a:lnSpc>
              <a:spcBef>
                <a:spcPts val="0"/>
              </a:spcBef>
              <a:spcAft>
                <a:spcPts val="0"/>
              </a:spcAft>
              <a:buFont typeface="Symbol" panose="05050102010706020507" pitchFamily="18" charset="2"/>
              <a:buChar char=""/>
            </a:pPr>
            <a:r>
              <a:rPr lang="en-US" dirty="0">
                <a:latin typeface="Calibri" panose="020F0502020204030204" pitchFamily="34" charset="0"/>
                <a:ea typeface="Times New Roman" panose="02020603050405020304" pitchFamily="18" charset="0"/>
                <a:cs typeface="Times New Roman" panose="02020603050405020304" pitchFamily="18" charset="0"/>
              </a:rPr>
              <a:t>Recovery is based on </a:t>
            </a:r>
            <a:r>
              <a:rPr lang="en-US" u="sng" dirty="0">
                <a:latin typeface="Calibri" panose="020F0502020204030204" pitchFamily="34" charset="0"/>
                <a:ea typeface="Times New Roman" panose="02020603050405020304" pitchFamily="18" charset="0"/>
                <a:cs typeface="Times New Roman" panose="02020603050405020304" pitchFamily="18" charset="0"/>
              </a:rPr>
              <a:t>hope and optimism for the future</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US" dirty="0">
                <a:latin typeface="Calibri" panose="020F0502020204030204" pitchFamily="34" charset="0"/>
                <a:ea typeface="Times New Roman" panose="02020603050405020304" pitchFamily="18" charset="0"/>
                <a:cs typeface="Times New Roman" panose="02020603050405020304" pitchFamily="18" charset="0"/>
              </a:rPr>
              <a:t>Hope is a core principle of recovery that mental health and other practitioners, family members and other supporters should promote. </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US" dirty="0">
                <a:latin typeface="Calibri" panose="020F0502020204030204" pitchFamily="34" charset="0"/>
                <a:ea typeface="Times New Roman" panose="02020603050405020304" pitchFamily="18" charset="0"/>
                <a:cs typeface="Times New Roman" panose="02020603050405020304" pitchFamily="18" charset="0"/>
              </a:rPr>
              <a:t>Although different people may define hope differently, the essence of hope in recovery is the affirmation that it is possible to live a meaningful life in the presence or absence of “symptoms”. </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US" dirty="0">
                <a:latin typeface="Calibri" panose="020F0502020204030204" pitchFamily="34" charset="0"/>
                <a:ea typeface="Times New Roman" panose="02020603050405020304" pitchFamily="18" charset="0"/>
                <a:cs typeface="Times New Roman" panose="02020603050405020304" pitchFamily="18" charset="0"/>
              </a:rPr>
              <a:t>Central to the concept of recovery is a belief that one’s situation or circumstances can change and/or that one will be able to manage and overcome the situation. This can be fostered by hope-inspiring relationships. </a:t>
            </a:r>
            <a:endParaRPr lang="en-US"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US" dirty="0">
                <a:latin typeface="Calibri" panose="020F0502020204030204" pitchFamily="34" charset="0"/>
                <a:ea typeface="Times New Roman" panose="02020603050405020304" pitchFamily="18" charset="0"/>
                <a:cs typeface="Times New Roman" panose="02020603050405020304" pitchFamily="18" charset="0"/>
              </a:rPr>
              <a:t>In the recovery approach, symptoms, illness or disability do not mark the end of dreams, aspirations and possibilities. Therefore, dreams and aspirations need to be encouraged and valued.</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F4F7DB96-B4E3-48F2-8E35-A4648E993116}" type="slidenum">
              <a:rPr lang="x-none" smtClean="0"/>
              <a:t>56</a:t>
            </a:fld>
            <a:endParaRPr lang="x-none"/>
          </a:p>
        </p:txBody>
      </p:sp>
    </p:spTree>
    <p:extLst>
      <p:ext uri="{BB962C8B-B14F-4D97-AF65-F5344CB8AC3E}">
        <p14:creationId xmlns:p14="http://schemas.microsoft.com/office/powerpoint/2010/main" val="368548163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32038" y="119063"/>
            <a:ext cx="1766887" cy="993775"/>
          </a:xfrm>
        </p:spPr>
      </p:sp>
      <p:sp>
        <p:nvSpPr>
          <p:cNvPr id="3" name="Notes Placeholder 2"/>
          <p:cNvSpPr>
            <a:spLocks noGrp="1"/>
          </p:cNvSpPr>
          <p:nvPr>
            <p:ph type="body" idx="1"/>
          </p:nvPr>
        </p:nvSpPr>
        <p:spPr>
          <a:xfrm>
            <a:off x="176270" y="1112838"/>
            <a:ext cx="6400799" cy="7755740"/>
          </a:xfrm>
        </p:spPr>
        <p:txBody>
          <a:bodyPr/>
          <a:lstStyle/>
          <a:p>
            <a:pPr marR="0" lvl="0">
              <a:lnSpc>
                <a:spcPct val="115000"/>
              </a:lnSpc>
              <a:spcBef>
                <a:spcPts val="0"/>
              </a:spcBef>
              <a:spcAft>
                <a:spcPts val="600"/>
              </a:spcAft>
            </a:pPr>
            <a:r>
              <a:rPr lang="en-US" b="1" u="sng" dirty="0">
                <a:latin typeface="Calibri" panose="020F0502020204030204" pitchFamily="34" charset="0"/>
                <a:ea typeface="Times New Roman" panose="02020603050405020304" pitchFamily="18" charset="0"/>
                <a:cs typeface="Times New Roman" panose="02020603050405020304" pitchFamily="18" charset="0"/>
              </a:rPr>
              <a:t>Connectedness</a:t>
            </a:r>
            <a:r>
              <a:rPr lang="en-US" b="1" dirty="0">
                <a:latin typeface="Calibri" panose="020F0502020204030204" pitchFamily="34" charset="0"/>
                <a:ea typeface="Times New Roman" panose="02020603050405020304" pitchFamily="18" charset="0"/>
                <a:cs typeface="Times New Roman" panose="02020603050405020304" pitchFamily="18" charset="0"/>
              </a:rPr>
              <a:t> is key to recovery</a:t>
            </a:r>
            <a:endParaRPr lang="x-none" b="1" dirty="0">
              <a:latin typeface="Calibri" panose="020F0502020204030204" pitchFamily="34" charset="0"/>
              <a:ea typeface="SimSun" panose="02010600030101010101" pitchFamily="2" charset="-122"/>
              <a:cs typeface="Arial" panose="020B0604020202020204" pitchFamily="34" charset="0"/>
            </a:endParaRPr>
          </a:p>
          <a:p>
            <a:pPr marL="285750" indent="-285750">
              <a:lnSpc>
                <a:spcPct val="115000"/>
              </a:lnSpc>
              <a:buFont typeface="Symbol" panose="05050102010706020507" pitchFamily="18" charset="2"/>
              <a:buChar char=""/>
            </a:pPr>
            <a:r>
              <a:rPr lang="en-US" dirty="0">
                <a:latin typeface="Calibri" panose="020F0502020204030204" pitchFamily="34" charset="0"/>
                <a:ea typeface="Times New Roman" panose="02020603050405020304" pitchFamily="18" charset="0"/>
                <a:cs typeface="Times New Roman" panose="02020603050405020304" pitchFamily="18" charset="0"/>
              </a:rPr>
              <a:t>People need to be included in their community on an equal basis with all other people.</a:t>
            </a:r>
            <a:endParaRPr lang="x-none" dirty="0">
              <a:latin typeface="Calibri" panose="020F0502020204030204" pitchFamily="34" charset="0"/>
              <a:ea typeface="SimSun" panose="02010600030101010101" pitchFamily="2" charset="-122"/>
              <a:cs typeface="Arial" panose="020B0604020202020204" pitchFamily="34" charset="0"/>
            </a:endParaRPr>
          </a:p>
          <a:p>
            <a:pPr marL="285750" indent="-285750">
              <a:lnSpc>
                <a:spcPct val="115000"/>
              </a:lnSpc>
              <a:spcAft>
                <a:spcPts val="1000"/>
              </a:spcAft>
              <a:buFont typeface="Symbol" panose="05050102010706020507" pitchFamily="18" charset="2"/>
              <a:buChar char=""/>
            </a:pPr>
            <a:r>
              <a:rPr lang="en-US" dirty="0">
                <a:latin typeface="Calibri" panose="020F0502020204030204" pitchFamily="34" charset="0"/>
                <a:ea typeface="Times New Roman" panose="02020603050405020304" pitchFamily="18" charset="0"/>
                <a:cs typeface="Times New Roman" panose="02020603050405020304" pitchFamily="18" charset="0"/>
              </a:rPr>
              <a:t>Recovery may involve reconnecting with family and friends or developing new meaningful relationships. It may also involve connecting with peer support groups or other groups in the community.</a:t>
            </a:r>
            <a:endParaRPr lang="en-US" b="1" u="sng" dirty="0">
              <a:solidFill>
                <a:prstClr val="black"/>
              </a:solidFill>
              <a:latin typeface="Calibri" panose="020F0502020204030204" pitchFamily="34" charset="0"/>
              <a:ea typeface="Times New Roman" panose="02020603050405020304" pitchFamily="18" charset="0"/>
              <a:cs typeface="Times New Roman" panose="02020603050405020304" pitchFamily="18" charset="0"/>
            </a:endParaRPr>
          </a:p>
          <a:p>
            <a:pPr lvl="0">
              <a:lnSpc>
                <a:spcPct val="115000"/>
              </a:lnSpc>
            </a:pPr>
            <a:r>
              <a:rPr lang="en-US" b="1" u="sng"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Meaning and purpose</a:t>
            </a:r>
            <a:r>
              <a:rPr lang="en-US" b="1"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 are important aspects of recovery</a:t>
            </a:r>
            <a:endParaRPr lang="x-none" b="1" dirty="0">
              <a:solidFill>
                <a:prstClr val="black"/>
              </a:solidFill>
              <a:latin typeface="Calibri" panose="020F0502020204030204" pitchFamily="34" charset="0"/>
              <a:ea typeface="SimSun" panose="02010600030101010101" pitchFamily="2" charset="-122"/>
              <a:cs typeface="Arial" panose="020B0604020202020204" pitchFamily="34" charset="0"/>
            </a:endParaRPr>
          </a:p>
          <a:p>
            <a:pPr marL="285750" indent="-285750">
              <a:lnSpc>
                <a:spcPct val="115000"/>
              </a:lnSpc>
              <a:buFont typeface="Symbol" panose="05050102010706020507" pitchFamily="18" charset="2"/>
              <a:buChar char=""/>
            </a:pPr>
            <a:r>
              <a:rPr lang="en-US"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Recovery supports people in rebuilding their lives and gaining or regaining meaning and purpose according to their own choices and preferences.</a:t>
            </a:r>
            <a:endParaRPr lang="x-none" dirty="0">
              <a:solidFill>
                <a:prstClr val="black"/>
              </a:solidFill>
              <a:latin typeface="Calibri" panose="020F0502020204030204" pitchFamily="34" charset="0"/>
              <a:ea typeface="SimSun" panose="02010600030101010101" pitchFamily="2" charset="-122"/>
              <a:cs typeface="Arial" panose="020B0604020202020204" pitchFamily="34" charset="0"/>
            </a:endParaRPr>
          </a:p>
          <a:p>
            <a:pPr marL="285750" indent="-285750">
              <a:lnSpc>
                <a:spcPct val="115000"/>
              </a:lnSpc>
              <a:spcAft>
                <a:spcPts val="1000"/>
              </a:spcAft>
              <a:buFont typeface="Symbol" panose="05050102010706020507" pitchFamily="18" charset="2"/>
              <a:buChar char=""/>
            </a:pPr>
            <a:r>
              <a:rPr lang="en-US"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Recovery is also about empowering people to achieve their dreams and goals in life.</a:t>
            </a:r>
            <a:endParaRPr lang="x-none" dirty="0">
              <a:solidFill>
                <a:prstClr val="black"/>
              </a:solidFill>
              <a:latin typeface="Calibri" panose="020F0502020204030204" pitchFamily="34" charset="0"/>
              <a:ea typeface="SimSun" panose="02010600030101010101" pitchFamily="2" charset="-122"/>
              <a:cs typeface="Arial" panose="020B0604020202020204" pitchFamily="34" charset="0"/>
            </a:endParaRPr>
          </a:p>
          <a:p>
            <a:pPr lvl="0">
              <a:lnSpc>
                <a:spcPct val="115000"/>
              </a:lnSpc>
            </a:pPr>
            <a:r>
              <a:rPr lang="en-US" b="1"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Recovery also means exploring your </a:t>
            </a:r>
            <a:r>
              <a:rPr lang="en-US" b="1" u="sng"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identity</a:t>
            </a:r>
            <a:endParaRPr lang="x-none" b="1" dirty="0">
              <a:solidFill>
                <a:prstClr val="black"/>
              </a:solidFill>
              <a:latin typeface="Calibri" panose="020F0502020204030204" pitchFamily="34" charset="0"/>
              <a:ea typeface="SimSun" panose="02010600030101010101" pitchFamily="2" charset="-122"/>
              <a:cs typeface="Arial" panose="020B0604020202020204" pitchFamily="34" charset="0"/>
            </a:endParaRPr>
          </a:p>
          <a:p>
            <a:pPr marL="285750" indent="-285750">
              <a:lnSpc>
                <a:spcPct val="115000"/>
              </a:lnSpc>
              <a:buFont typeface="Symbol" panose="05050102010706020507" pitchFamily="18" charset="2"/>
              <a:buChar char=""/>
            </a:pPr>
            <a:r>
              <a:rPr lang="en-US"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The recovery approach can help people to accept who they are or strengthen their sense of self and self-worth, as well as help them to overcome self-stigma that can put one’s sense of identity at risk.</a:t>
            </a:r>
            <a:endParaRPr lang="x-none" dirty="0">
              <a:solidFill>
                <a:prstClr val="black"/>
              </a:solidFill>
              <a:latin typeface="Calibri" panose="020F0502020204030204" pitchFamily="34" charset="0"/>
              <a:ea typeface="SimSun" panose="02010600030101010101" pitchFamily="2" charset="-122"/>
              <a:cs typeface="Arial" panose="020B0604020202020204" pitchFamily="34" charset="0"/>
            </a:endParaRPr>
          </a:p>
          <a:p>
            <a:pPr marL="285750" indent="-285750">
              <a:lnSpc>
                <a:spcPct val="115000"/>
              </a:lnSpc>
              <a:spcAft>
                <a:spcPts val="1000"/>
              </a:spcAft>
              <a:buFont typeface="Symbol" panose="05050102010706020507" pitchFamily="18" charset="2"/>
              <a:buChar char=""/>
              <a:tabLst>
                <a:tab pos="697230" algn="l"/>
              </a:tabLst>
            </a:pPr>
            <a:r>
              <a:rPr lang="en-US"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Recovery is based on respect for people and their unique identities and self-determination, as people themselves are the experts on their own lives.</a:t>
            </a:r>
          </a:p>
          <a:p>
            <a:pPr marR="0" lvl="0">
              <a:lnSpc>
                <a:spcPct val="115000"/>
              </a:lnSpc>
              <a:spcBef>
                <a:spcPts val="0"/>
              </a:spcBef>
              <a:spcAft>
                <a:spcPts val="0"/>
              </a:spcAft>
            </a:pPr>
            <a:r>
              <a:rPr lang="en-US" b="1" dirty="0">
                <a:latin typeface="Calibri" panose="020F0502020204030204" pitchFamily="34" charset="0"/>
                <a:ea typeface="Times New Roman" panose="02020603050405020304" pitchFamily="18" charset="0"/>
                <a:cs typeface="Times New Roman" panose="02020603050405020304" pitchFamily="18" charset="0"/>
              </a:rPr>
              <a:t>Recovery supports </a:t>
            </a:r>
            <a:r>
              <a:rPr lang="en-US" b="1" u="sng" dirty="0">
                <a:latin typeface="Calibri" panose="020F0502020204030204" pitchFamily="34" charset="0"/>
                <a:ea typeface="Times New Roman" panose="02020603050405020304" pitchFamily="18" charset="0"/>
                <a:cs typeface="Times New Roman" panose="02020603050405020304" pitchFamily="18" charset="0"/>
              </a:rPr>
              <a:t>empowerment</a:t>
            </a:r>
            <a:endParaRPr lang="x-none" b="1" dirty="0">
              <a:latin typeface="Calibri" panose="020F0502020204030204" pitchFamily="34" charset="0"/>
              <a:ea typeface="SimSun" panose="02010600030101010101" pitchFamily="2" charset="-122"/>
              <a:cs typeface="Arial" panose="020B0604020202020204" pitchFamily="34" charset="0"/>
            </a:endParaRPr>
          </a:p>
          <a:p>
            <a:pPr marL="285750" indent="-285750">
              <a:lnSpc>
                <a:spcPct val="115000"/>
              </a:lnSpc>
              <a:buFont typeface="Symbol" panose="05050102010706020507" pitchFamily="18" charset="2"/>
              <a:buChar char=""/>
            </a:pPr>
            <a:r>
              <a:rPr lang="en-US" dirty="0">
                <a:latin typeface="Calibri" panose="020F0502020204030204" pitchFamily="34" charset="0"/>
                <a:ea typeface="Times New Roman" panose="02020603050405020304" pitchFamily="18" charset="0"/>
                <a:cs typeface="Times New Roman" panose="02020603050405020304" pitchFamily="18" charset="0"/>
              </a:rPr>
              <a:t>Recovery promotes a positive outlook that empowers people and enables them to regain control.</a:t>
            </a:r>
            <a:endParaRPr lang="x-none" dirty="0">
              <a:latin typeface="Calibri" panose="020F0502020204030204" pitchFamily="34" charset="0"/>
              <a:ea typeface="SimSun" panose="02010600030101010101" pitchFamily="2" charset="-122"/>
              <a:cs typeface="Arial" panose="020B0604020202020204" pitchFamily="34" charset="0"/>
            </a:endParaRPr>
          </a:p>
          <a:p>
            <a:pPr marL="285750" indent="-285750">
              <a:lnSpc>
                <a:spcPct val="115000"/>
              </a:lnSpc>
              <a:spcAft>
                <a:spcPts val="1000"/>
              </a:spcAft>
              <a:buFont typeface="Symbol" panose="05050102010706020507" pitchFamily="18" charset="2"/>
              <a:buChar char=""/>
            </a:pPr>
            <a:r>
              <a:rPr lang="en-US" dirty="0">
                <a:latin typeface="Calibri" panose="020F0502020204030204" pitchFamily="34" charset="0"/>
                <a:ea typeface="Times New Roman" panose="02020603050405020304" pitchFamily="18" charset="0"/>
                <a:cs typeface="Times New Roman" panose="02020603050405020304" pitchFamily="18" charset="0"/>
              </a:rPr>
              <a:t>Having control and choice is central to a person’s recovery and is intrinsically tied to </a:t>
            </a:r>
            <a:r>
              <a:rPr lang="en-GB" dirty="0">
                <a:latin typeface="Calibri" panose="020F0502020204030204" pitchFamily="34" charset="0"/>
                <a:ea typeface="Times New Roman" panose="02020603050405020304" pitchFamily="18" charset="0"/>
                <a:cs typeface="Times New Roman" panose="02020603050405020304" pitchFamily="18" charset="0"/>
              </a:rPr>
              <a:t>legal capacity.</a:t>
            </a:r>
          </a:p>
          <a:p>
            <a:pPr marR="0" lvl="0">
              <a:lnSpc>
                <a:spcPct val="115000"/>
              </a:lnSpc>
              <a:spcBef>
                <a:spcPts val="0"/>
              </a:spcBef>
              <a:spcAft>
                <a:spcPts val="0"/>
              </a:spcAft>
            </a:pPr>
            <a:r>
              <a:rPr lang="en-US" b="1" dirty="0">
                <a:latin typeface="Calibri" panose="020F0502020204030204" pitchFamily="34" charset="0"/>
                <a:ea typeface="Times New Roman" panose="02020603050405020304" pitchFamily="18" charset="0"/>
                <a:cs typeface="Times New Roman" panose="02020603050405020304" pitchFamily="18" charset="0"/>
              </a:rPr>
              <a:t>Recovery involves </a:t>
            </a:r>
            <a:r>
              <a:rPr lang="en-US" b="1" u="sng" dirty="0">
                <a:latin typeface="Calibri" panose="020F0502020204030204" pitchFamily="34" charset="0"/>
                <a:ea typeface="Times New Roman" panose="02020603050405020304" pitchFamily="18" charset="0"/>
                <a:cs typeface="Times New Roman" panose="02020603050405020304" pitchFamily="18" charset="0"/>
              </a:rPr>
              <a:t>taking risks </a:t>
            </a:r>
            <a:endParaRPr lang="x-none" b="1" dirty="0">
              <a:latin typeface="Calibri" panose="020F0502020204030204" pitchFamily="34" charset="0"/>
              <a:ea typeface="SimSun" panose="02010600030101010101" pitchFamily="2" charset="-122"/>
              <a:cs typeface="Arial" panose="020B0604020202020204" pitchFamily="34" charset="0"/>
            </a:endParaRPr>
          </a:p>
          <a:p>
            <a:pPr marL="285750" indent="-285750">
              <a:lnSpc>
                <a:spcPct val="115000"/>
              </a:lnSpc>
              <a:buFont typeface="Symbol" panose="05050102010706020507" pitchFamily="18" charset="2"/>
              <a:buChar char=""/>
            </a:pPr>
            <a:r>
              <a:rPr lang="en-US" dirty="0">
                <a:latin typeface="Calibri" panose="020F0502020204030204" pitchFamily="34" charset="0"/>
                <a:ea typeface="Times New Roman" panose="02020603050405020304" pitchFamily="18" charset="0"/>
                <a:cs typeface="Times New Roman" panose="02020603050405020304" pitchFamily="18" charset="0"/>
              </a:rPr>
              <a:t>Risk-taking can be an important part of embarking on one’s recovery journey. </a:t>
            </a:r>
            <a:endParaRPr lang="x-none" dirty="0">
              <a:latin typeface="Calibri" panose="020F0502020204030204" pitchFamily="34" charset="0"/>
              <a:ea typeface="SimSun" panose="02010600030101010101" pitchFamily="2" charset="-122"/>
              <a:cs typeface="Arial" panose="020B0604020202020204" pitchFamily="34" charset="0"/>
            </a:endParaRPr>
          </a:p>
          <a:p>
            <a:pPr marL="285750" indent="-285750">
              <a:lnSpc>
                <a:spcPct val="115000"/>
              </a:lnSpc>
              <a:buFont typeface="Symbol" panose="05050102010706020507" pitchFamily="18" charset="2"/>
              <a:buChar char=""/>
            </a:pPr>
            <a:r>
              <a:rPr lang="en-US" dirty="0">
                <a:latin typeface="Calibri" panose="020F0502020204030204" pitchFamily="34" charset="0"/>
                <a:ea typeface="Times New Roman" panose="02020603050405020304" pitchFamily="18" charset="0"/>
                <a:cs typeface="Times New Roman" panose="02020603050405020304" pitchFamily="18" charset="0"/>
              </a:rPr>
              <a:t>It is natural to take risks in life and either </a:t>
            </a:r>
            <a:r>
              <a:rPr lang="en-GB" dirty="0">
                <a:latin typeface="Calibri" panose="020F0502020204030204" pitchFamily="34" charset="0"/>
                <a:ea typeface="Times New Roman" panose="02020603050405020304" pitchFamily="18" charset="0"/>
                <a:cs typeface="Times New Roman" panose="02020603050405020304" pitchFamily="18" charset="0"/>
              </a:rPr>
              <a:t>succeed or fail as a result. This is a learning process that is essential for living. Without taking risks we cannot progress or build a life for ourselves, and this can lead to stagnation.</a:t>
            </a:r>
            <a:endParaRPr lang="x-none" dirty="0">
              <a:latin typeface="Calibri" panose="020F0502020204030204" pitchFamily="34" charset="0"/>
              <a:ea typeface="SimSun" panose="02010600030101010101" pitchFamily="2" charset="-122"/>
              <a:cs typeface="Arial" panose="020B0604020202020204" pitchFamily="34" charset="0"/>
            </a:endParaRPr>
          </a:p>
          <a:p>
            <a:pPr marL="285750" indent="-285750">
              <a:lnSpc>
                <a:spcPct val="115000"/>
              </a:lnSpc>
              <a:buFont typeface="Symbol" panose="05050102010706020507" pitchFamily="18" charset="2"/>
              <a:buChar char=""/>
            </a:pPr>
            <a:r>
              <a:rPr lang="en-US" dirty="0">
                <a:latin typeface="Calibri" panose="020F0502020204030204" pitchFamily="34" charset="0"/>
                <a:ea typeface="Times New Roman" panose="02020603050405020304" pitchFamily="18" charset="0"/>
                <a:cs typeface="Times New Roman" panose="02020603050405020304" pitchFamily="18" charset="0"/>
              </a:rPr>
              <a:t>It requires courage and creativity to support positive risk-taking to help people move forward and achieve goals.  </a:t>
            </a:r>
            <a:endParaRPr lang="x-none" dirty="0">
              <a:latin typeface="Calibri" panose="020F0502020204030204" pitchFamily="34" charset="0"/>
              <a:ea typeface="SimSun" panose="02010600030101010101" pitchFamily="2" charset="-122"/>
              <a:cs typeface="Arial" panose="020B0604020202020204" pitchFamily="34" charset="0"/>
            </a:endParaRPr>
          </a:p>
          <a:p>
            <a:pPr marR="0" lvl="0">
              <a:lnSpc>
                <a:spcPct val="115000"/>
              </a:lnSpc>
              <a:spcBef>
                <a:spcPts val="0"/>
              </a:spcBef>
              <a:spcAft>
                <a:spcPts val="0"/>
              </a:spcAft>
            </a:pPr>
            <a:r>
              <a:rPr lang="en-US" b="1" dirty="0">
                <a:latin typeface="Calibri" panose="020F0502020204030204" pitchFamily="34" charset="0"/>
                <a:ea typeface="Times New Roman" panose="02020603050405020304" pitchFamily="18" charset="0"/>
                <a:cs typeface="Times New Roman" panose="02020603050405020304" pitchFamily="18" charset="0"/>
              </a:rPr>
              <a:t>Recovery is </a:t>
            </a:r>
            <a:r>
              <a:rPr lang="en-US" b="1" u="sng" dirty="0">
                <a:latin typeface="Calibri" panose="020F0502020204030204" pitchFamily="34" charset="0"/>
                <a:ea typeface="Times New Roman" panose="02020603050405020304" pitchFamily="18" charset="0"/>
                <a:cs typeface="Times New Roman" panose="02020603050405020304" pitchFamily="18" charset="0"/>
              </a:rPr>
              <a:t>holistic</a:t>
            </a:r>
            <a:endParaRPr lang="x-none" b="1" dirty="0">
              <a:latin typeface="Calibri" panose="020F0502020204030204" pitchFamily="34" charset="0"/>
              <a:ea typeface="SimSun" panose="02010600030101010101" pitchFamily="2" charset="-122"/>
              <a:cs typeface="Arial" panose="020B0604020202020204" pitchFamily="34" charset="0"/>
            </a:endParaRPr>
          </a:p>
          <a:p>
            <a:pPr marL="285750" indent="-285750">
              <a:lnSpc>
                <a:spcPct val="115000"/>
              </a:lnSpc>
              <a:buFont typeface="Symbol" panose="05050102010706020507" pitchFamily="18" charset="2"/>
              <a:buChar char=""/>
            </a:pPr>
            <a:r>
              <a:rPr lang="en-US" dirty="0">
                <a:latin typeface="Calibri" panose="020F0502020204030204" pitchFamily="34" charset="0"/>
                <a:ea typeface="Times New Roman" panose="02020603050405020304" pitchFamily="18" charset="0"/>
                <a:cs typeface="Times New Roman" panose="02020603050405020304" pitchFamily="18" charset="0"/>
              </a:rPr>
              <a:t>Recovery in action is not just treating or managing symptoms. Recovery is an approach that looks at the whole person, extending to include social, emotional, physical and other aspects of life. </a:t>
            </a:r>
            <a:endParaRPr lang="x-none" dirty="0">
              <a:latin typeface="Calibri" panose="020F0502020204030204" pitchFamily="34" charset="0"/>
              <a:ea typeface="SimSun" panose="02010600030101010101" pitchFamily="2" charset="-122"/>
              <a:cs typeface="Arial" panose="020B0604020202020204" pitchFamily="34" charset="0"/>
            </a:endParaRPr>
          </a:p>
          <a:p>
            <a:pPr marL="285750" indent="-285750">
              <a:lnSpc>
                <a:spcPct val="115000"/>
              </a:lnSpc>
              <a:spcAft>
                <a:spcPts val="1000"/>
              </a:spcAft>
              <a:buFont typeface="Symbol" panose="05050102010706020507" pitchFamily="18" charset="2"/>
              <a:buChar char=""/>
            </a:pPr>
            <a:r>
              <a:rPr lang="en-US" dirty="0">
                <a:latin typeface="Calibri" panose="020F0502020204030204" pitchFamily="34" charset="0"/>
                <a:ea typeface="Times New Roman" panose="02020603050405020304" pitchFamily="18" charset="0"/>
                <a:cs typeface="Times New Roman" panose="02020603050405020304" pitchFamily="18" charset="0"/>
              </a:rPr>
              <a:t>This may involve addressing social adversities (e.g. poverty, unemployment, discrimination) that have a negative impact on people’s mental health.</a:t>
            </a:r>
            <a:endParaRPr lang="x-none" dirty="0">
              <a:latin typeface="Calibri" panose="020F0502020204030204" pitchFamily="34" charset="0"/>
              <a:ea typeface="SimSun" panose="02010600030101010101" pitchFamily="2" charset="-122"/>
              <a:cs typeface="Arial" panose="020B0604020202020204" pitchFamily="34" charset="0"/>
            </a:endParaRPr>
          </a:p>
          <a:p>
            <a:pPr marL="742950" marR="0" lvl="1" indent="-285750">
              <a:lnSpc>
                <a:spcPct val="115000"/>
              </a:lnSpc>
              <a:spcBef>
                <a:spcPts val="0"/>
              </a:spcBef>
              <a:spcAft>
                <a:spcPts val="1000"/>
              </a:spcAft>
              <a:buFont typeface="Symbol" panose="05050102010706020507" pitchFamily="18" charset="2"/>
              <a:buChar char=""/>
            </a:pPr>
            <a:endParaRPr lang="x-none" dirty="0">
              <a:latin typeface="Calibri" panose="020F0502020204030204" pitchFamily="34" charset="0"/>
              <a:ea typeface="SimSun" panose="02010600030101010101" pitchFamily="2" charset="-122"/>
              <a:cs typeface="Arial" panose="020B0604020202020204" pitchFamily="34" charset="0"/>
            </a:endParaRPr>
          </a:p>
          <a:p>
            <a:pPr marL="285750" marR="0" lvl="1" indent="-285750">
              <a:lnSpc>
                <a:spcPct val="115000"/>
              </a:lnSpc>
              <a:spcBef>
                <a:spcPts val="0"/>
              </a:spcBef>
              <a:spcAft>
                <a:spcPts val="1000"/>
              </a:spcAft>
              <a:buFont typeface="Symbol" panose="05050102010706020507" pitchFamily="18" charset="2"/>
              <a:buChar char=""/>
            </a:pP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F4F7DB96-B4E3-48F2-8E35-A4648E993116}" type="slidenum">
              <a:rPr lang="x-none" smtClean="0"/>
              <a:t>57</a:t>
            </a:fld>
            <a:endParaRPr lang="x-none"/>
          </a:p>
        </p:txBody>
      </p:sp>
    </p:spTree>
    <p:extLst>
      <p:ext uri="{BB962C8B-B14F-4D97-AF65-F5344CB8AC3E}">
        <p14:creationId xmlns:p14="http://schemas.microsoft.com/office/powerpoint/2010/main" val="421994228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8"/>
            <a:ext cx="5486400" cy="3086100"/>
          </a:xfrm>
        </p:spPr>
      </p:sp>
      <p:sp>
        <p:nvSpPr>
          <p:cNvPr id="3" name="Notes Placeholder 2"/>
          <p:cNvSpPr>
            <a:spLocks noGrp="1"/>
          </p:cNvSpPr>
          <p:nvPr>
            <p:ph type="body" idx="1"/>
          </p:nvPr>
        </p:nvSpPr>
        <p:spPr>
          <a:xfrm>
            <a:off x="685800" y="3724769"/>
            <a:ext cx="5486400" cy="4960443"/>
          </a:xfrm>
        </p:spPr>
        <p:txBody>
          <a:bodyPr/>
          <a:lstStyle/>
          <a:p>
            <a:pPr marL="171450" marR="0" lvl="0" indent="-171450">
              <a:lnSpc>
                <a:spcPct val="115000"/>
              </a:lnSpc>
              <a:spcBef>
                <a:spcPts val="0"/>
              </a:spcBef>
              <a:spcAft>
                <a:spcPts val="0"/>
              </a:spcAft>
              <a:buFont typeface="Arial" panose="020B0604020202020204" pitchFamily="34" charset="0"/>
              <a:buChar char="•"/>
            </a:pPr>
            <a:r>
              <a:rPr lang="en-US" dirty="0">
                <a:latin typeface="Calibri" panose="020F0502020204030204" pitchFamily="34" charset="0"/>
                <a:ea typeface="Times New Roman" panose="02020603050405020304" pitchFamily="18" charset="0"/>
                <a:cs typeface="Times New Roman" panose="02020603050405020304" pitchFamily="18" charset="0"/>
              </a:rPr>
              <a:t>Recovery involves </a:t>
            </a:r>
            <a:r>
              <a:rPr lang="en-US" u="sng" dirty="0">
                <a:latin typeface="Calibri" panose="020F0502020204030204" pitchFamily="34" charset="0"/>
                <a:ea typeface="Times New Roman" panose="02020603050405020304" pitchFamily="18" charset="0"/>
                <a:cs typeface="Times New Roman" panose="02020603050405020304" pitchFamily="18" charset="0"/>
              </a:rPr>
              <a:t>healing from trauma</a:t>
            </a:r>
            <a:r>
              <a:rPr lang="en-US" dirty="0">
                <a:latin typeface="Calibri" panose="020F0502020204030204" pitchFamily="34" charset="0"/>
                <a:ea typeface="Times New Roman" panose="02020603050405020304" pitchFamily="18" charset="0"/>
                <a:cs typeface="Times New Roman" panose="02020603050405020304" pitchFamily="18" charset="0"/>
              </a:rPr>
              <a:t> </a:t>
            </a:r>
            <a:r>
              <a:rPr lang="en-US" i="1" dirty="0">
                <a:latin typeface="Calibri" panose="020F0502020204030204" pitchFamily="34" charset="0"/>
                <a:ea typeface="Times New Roman" panose="02020603050405020304" pitchFamily="18" charset="0"/>
                <a:cs typeface="Times New Roman" panose="02020603050405020304" pitchFamily="18" charset="0"/>
              </a:rPr>
              <a:t>(</a:t>
            </a:r>
            <a:r>
              <a:rPr lang="en-US" i="1" dirty="0">
                <a:latin typeface="Calibri" panose="020F0502020204030204" pitchFamily="34" charset="0"/>
                <a:ea typeface="Times New Roman" panose="02020603050405020304" pitchFamily="18" charset="0"/>
                <a:cs typeface="Times New Roman" panose="02020603050405020304" pitchFamily="18" charset="0"/>
                <a:hlinkClick r:id="rId3" action="ppaction://hlinkfile" tooltip="Sweeney A, 2016 #396"/>
              </a:rPr>
              <a:t>16</a:t>
            </a:r>
            <a:r>
              <a:rPr lang="en-US" i="1" dirty="0">
                <a:latin typeface="Calibri" panose="020F0502020204030204" pitchFamily="34" charset="0"/>
                <a:ea typeface="Times New Roman" panose="02020603050405020304" pitchFamily="18" charset="0"/>
                <a:cs typeface="Times New Roman" panose="02020603050405020304" pitchFamily="18" charset="0"/>
              </a:rPr>
              <a:t>)</a:t>
            </a:r>
          </a:p>
          <a:p>
            <a:pPr marL="171450" marR="0" lvl="0" indent="-171450">
              <a:lnSpc>
                <a:spcPct val="115000"/>
              </a:lnSpc>
              <a:spcBef>
                <a:spcPts val="0"/>
              </a:spcBef>
              <a:spcAft>
                <a:spcPts val="0"/>
              </a:spcAft>
              <a:buFont typeface="Arial" panose="020B0604020202020204" pitchFamily="34" charset="0"/>
              <a:buChar char="•"/>
            </a:pPr>
            <a:endParaRPr lang="en-US" i="1" dirty="0">
              <a:latin typeface="Calibri" panose="020F0502020204030204" pitchFamily="34" charset="0"/>
              <a:ea typeface="Times New Roman" panose="02020603050405020304" pitchFamily="18" charset="0"/>
              <a:cs typeface="Times New Roman" panose="02020603050405020304" pitchFamily="18" charset="0"/>
            </a:endParaRPr>
          </a:p>
          <a:p>
            <a:pPr marL="171450" marR="0" lvl="0" indent="-171450">
              <a:lnSpc>
                <a:spcPct val="115000"/>
              </a:lnSpc>
              <a:spcBef>
                <a:spcPts val="0"/>
              </a:spcBef>
              <a:spcAft>
                <a:spcPts val="0"/>
              </a:spcAft>
              <a:buFont typeface="Arial" panose="020B0604020202020204" pitchFamily="34" charset="0"/>
              <a:buChar char="•"/>
            </a:pPr>
            <a:r>
              <a:rPr lang="en-US" dirty="0">
                <a:latin typeface="Calibri" panose="020F0502020204030204" pitchFamily="34" charset="0"/>
                <a:ea typeface="Times New Roman" panose="02020603050405020304" pitchFamily="18" charset="0"/>
                <a:cs typeface="Times New Roman" panose="02020603050405020304" pitchFamily="18" charset="0"/>
              </a:rPr>
              <a:t>Trauma-informed services recognize that many people have experienced trauma in their lives (e.g. childhood trauma, trauma due to abuses in service settings, etc.) and this experience negatively affects their mental well-being and quality of life. </a:t>
            </a:r>
          </a:p>
          <a:p>
            <a:pPr marL="171450" marR="0" lvl="0" indent="-171450">
              <a:lnSpc>
                <a:spcPct val="115000"/>
              </a:lnSpc>
              <a:spcBef>
                <a:spcPts val="0"/>
              </a:spcBef>
              <a:spcAft>
                <a:spcPts val="0"/>
              </a:spcAft>
              <a:buFont typeface="Arial" panose="020B0604020202020204" pitchFamily="34" charset="0"/>
              <a:buChar char="•"/>
            </a:pPr>
            <a:endParaRPr lang="en-US" dirty="0">
              <a:latin typeface="Calibri" panose="020F0502020204030204" pitchFamily="34" charset="0"/>
              <a:ea typeface="Times New Roman" panose="02020603050405020304" pitchFamily="18" charset="0"/>
              <a:cs typeface="Times New Roman" panose="02020603050405020304" pitchFamily="18" charset="0"/>
            </a:endParaRPr>
          </a:p>
          <a:p>
            <a:pPr marL="171450" marR="0" lvl="0" indent="-171450">
              <a:lnSpc>
                <a:spcPct val="115000"/>
              </a:lnSpc>
              <a:spcBef>
                <a:spcPts val="0"/>
              </a:spcBef>
              <a:spcAft>
                <a:spcPts val="0"/>
              </a:spcAft>
              <a:buFont typeface="Arial" panose="020B0604020202020204" pitchFamily="34" charset="0"/>
              <a:buChar char="•"/>
            </a:pPr>
            <a:r>
              <a:rPr lang="en-US" dirty="0">
                <a:latin typeface="Calibri" panose="020F0502020204030204" pitchFamily="34" charset="0"/>
                <a:ea typeface="Times New Roman" panose="02020603050405020304" pitchFamily="18" charset="0"/>
                <a:cs typeface="Times New Roman" panose="02020603050405020304" pitchFamily="18" charset="0"/>
              </a:rPr>
              <a:t>Services should provide care in a way that is sensitive to this issue and avoid traumatizing or re-traumatizing people. </a:t>
            </a:r>
          </a:p>
          <a:p>
            <a:pPr marR="0" lvl="0">
              <a:lnSpc>
                <a:spcPct val="115000"/>
              </a:lnSpc>
              <a:spcBef>
                <a:spcPts val="0"/>
              </a:spcBef>
              <a:spcAft>
                <a:spcPts val="0"/>
              </a:spcAft>
            </a:pPr>
            <a:endParaRPr lang="en-US" dirty="0">
              <a:latin typeface="Calibri" panose="020F0502020204030204" pitchFamily="34" charset="0"/>
              <a:ea typeface="Times New Roman" panose="02020603050405020304" pitchFamily="18" charset="0"/>
              <a:cs typeface="Times New Roman" panose="02020603050405020304" pitchFamily="18" charset="0"/>
            </a:endParaRPr>
          </a:p>
          <a:p>
            <a:pPr marL="171450" marR="0" lvl="0" indent="-171450">
              <a:lnSpc>
                <a:spcPct val="115000"/>
              </a:lnSpc>
              <a:spcBef>
                <a:spcPts val="0"/>
              </a:spcBef>
              <a:spcAft>
                <a:spcPts val="0"/>
              </a:spcAft>
              <a:buFont typeface="Arial" panose="020B0604020202020204" pitchFamily="34" charset="0"/>
              <a:buChar char="•"/>
            </a:pPr>
            <a:r>
              <a:rPr lang="en-US" dirty="0">
                <a:latin typeface="Calibri" panose="020F0502020204030204" pitchFamily="34" charset="0"/>
                <a:ea typeface="Times New Roman" panose="02020603050405020304" pitchFamily="18" charset="0"/>
                <a:cs typeface="Times New Roman" panose="02020603050405020304" pitchFamily="18" charset="0"/>
              </a:rPr>
              <a:t>This means that services must refrain from practices of violence or coercion, such as seclusion, restraints and forced treatment, which are inherently traumatizing, hinder recovery and lead to re-traumatization. </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F4F7DB96-B4E3-48F2-8E35-A4648E993116}" type="slidenum">
              <a:rPr lang="x-none" smtClean="0"/>
              <a:t>58</a:t>
            </a:fld>
            <a:endParaRPr lang="x-none"/>
          </a:p>
        </p:txBody>
      </p:sp>
    </p:spTree>
    <p:extLst>
      <p:ext uri="{BB962C8B-B14F-4D97-AF65-F5344CB8AC3E}">
        <p14:creationId xmlns:p14="http://schemas.microsoft.com/office/powerpoint/2010/main" val="138210498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15000"/>
              </a:lnSpc>
              <a:spcBef>
                <a:spcPts val="0"/>
              </a:spcBef>
              <a:spcAft>
                <a:spcPts val="0"/>
              </a:spcAft>
              <a:buFont typeface="Symbol" panose="05050102010706020507" pitchFamily="18" charset="2"/>
              <a:buChar char=""/>
            </a:pPr>
            <a:r>
              <a:rPr lang="en-US" dirty="0">
                <a:latin typeface="Calibri" panose="020F0502020204030204" pitchFamily="34" charset="0"/>
                <a:ea typeface="Times New Roman" panose="02020603050405020304" pitchFamily="18" charset="0"/>
                <a:cs typeface="Times New Roman" panose="02020603050405020304" pitchFamily="18" charset="0"/>
              </a:rPr>
              <a:t>Recovery means </a:t>
            </a:r>
            <a:r>
              <a:rPr lang="en-US" u="sng" dirty="0">
                <a:latin typeface="Calibri" panose="020F0502020204030204" pitchFamily="34" charset="0"/>
                <a:ea typeface="Times New Roman" panose="02020603050405020304" pitchFamily="18" charset="0"/>
                <a:cs typeface="Times New Roman" panose="02020603050405020304" pitchFamily="18" charset="0"/>
              </a:rPr>
              <a:t>being seen as a</a:t>
            </a:r>
            <a:r>
              <a:rPr lang="en-US" b="1" u="sng" dirty="0">
                <a:latin typeface="Calibri" panose="020F0502020204030204" pitchFamily="34" charset="0"/>
                <a:ea typeface="Times New Roman" panose="02020603050405020304" pitchFamily="18" charset="0"/>
                <a:cs typeface="Times New Roman" panose="02020603050405020304" pitchFamily="18" charset="0"/>
              </a:rPr>
              <a:t> </a:t>
            </a:r>
            <a:r>
              <a:rPr lang="en-US" u="sng" dirty="0">
                <a:latin typeface="Calibri" panose="020F0502020204030204" pitchFamily="34" charset="0"/>
                <a:ea typeface="Times New Roman" panose="02020603050405020304" pitchFamily="18" charset="0"/>
                <a:cs typeface="Times New Roman" panose="02020603050405020304" pitchFamily="18" charset="0"/>
              </a:rPr>
              <a:t>person and not just as a condition/disability</a:t>
            </a:r>
            <a:endParaRPr lang="x-none" dirty="0">
              <a:latin typeface="Calibri" panose="020F0502020204030204" pitchFamily="34" charset="0"/>
              <a:ea typeface="SimSun" panose="02010600030101010101" pitchFamily="2" charset="-122"/>
              <a:cs typeface="Arial" panose="020B0604020202020204" pitchFamily="34" charset="0"/>
            </a:endParaRPr>
          </a:p>
          <a:p>
            <a:pPr marL="742950" marR="0" lvl="1" indent="-285750">
              <a:lnSpc>
                <a:spcPct val="115000"/>
              </a:lnSpc>
              <a:spcBef>
                <a:spcPts val="0"/>
              </a:spcBef>
              <a:spcAft>
                <a:spcPts val="0"/>
              </a:spcAft>
              <a:buFont typeface="Symbol" panose="05050102010706020507" pitchFamily="18" charset="2"/>
              <a:buChar char=""/>
            </a:pPr>
            <a:r>
              <a:rPr lang="en-US" dirty="0">
                <a:latin typeface="Calibri" panose="020F0502020204030204" pitchFamily="34" charset="0"/>
                <a:ea typeface="Times New Roman" panose="02020603050405020304" pitchFamily="18" charset="0"/>
                <a:cs typeface="Times New Roman" panose="02020603050405020304" pitchFamily="18" charset="0"/>
              </a:rPr>
              <a:t>Recovery is about being seen as a whole person, focusing on one’s abilities and strengths and using support when needed to achieve one’s goals and aspirations in life. What some people may see as a deficit may in fact be an important strength for the person concerned. </a:t>
            </a:r>
            <a:endParaRPr lang="x-none" dirty="0">
              <a:latin typeface="Calibri" panose="020F0502020204030204" pitchFamily="34" charset="0"/>
              <a:ea typeface="SimSun" panose="02010600030101010101" pitchFamily="2" charset="-122"/>
              <a:cs typeface="Arial" panose="020B0604020202020204" pitchFamily="34" charset="0"/>
            </a:endParaRPr>
          </a:p>
          <a:p>
            <a:pPr marL="914400" marR="0">
              <a:lnSpc>
                <a:spcPct val="115000"/>
              </a:lnSpc>
              <a:spcBef>
                <a:spcPts val="0"/>
              </a:spcBef>
              <a:spcAft>
                <a:spcPts val="0"/>
              </a:spcAft>
            </a:pPr>
            <a:r>
              <a:rPr lang="en-US" dirty="0">
                <a:latin typeface="Calibri" panose="020F0502020204030204" pitchFamily="34" charset="0"/>
                <a:ea typeface="Times New Roman" panose="02020603050405020304" pitchFamily="18" charset="0"/>
                <a:cs typeface="Times New Roman" panose="02020603050405020304" pitchFamily="18"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endParaRPr lang="en-US" dirty="0">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dirty="0">
                <a:latin typeface="Calibri" panose="020F0502020204030204" pitchFamily="34" charset="0"/>
                <a:ea typeface="Times New Roman" panose="02020603050405020304" pitchFamily="18" charset="0"/>
                <a:cs typeface="Times New Roman" panose="02020603050405020304" pitchFamily="18" charset="0"/>
              </a:rPr>
              <a:t>Recovery and human rights are strongly linked</a:t>
            </a:r>
            <a:endParaRPr lang="x-none" dirty="0">
              <a:latin typeface="Calibri" panose="020F0502020204030204" pitchFamily="34" charset="0"/>
              <a:ea typeface="SimSun" panose="02010600030101010101" pitchFamily="2" charset="-122"/>
              <a:cs typeface="Arial" panose="020B0604020202020204" pitchFamily="34" charset="0"/>
            </a:endParaRPr>
          </a:p>
          <a:p>
            <a:pPr marL="742950" marR="0" lvl="1" indent="-285750">
              <a:lnSpc>
                <a:spcPct val="115000"/>
              </a:lnSpc>
              <a:spcBef>
                <a:spcPts val="0"/>
              </a:spcBef>
              <a:spcAft>
                <a:spcPts val="1000"/>
              </a:spcAft>
              <a:buFont typeface="Symbol" panose="05050102010706020507" pitchFamily="18" charset="2"/>
              <a:buChar char=""/>
            </a:pPr>
            <a:r>
              <a:rPr lang="en-US" dirty="0">
                <a:latin typeface="Calibri" panose="020F0502020204030204" pitchFamily="34" charset="0"/>
                <a:ea typeface="Times New Roman" panose="02020603050405020304" pitchFamily="18" charset="0"/>
                <a:cs typeface="Times New Roman" panose="02020603050405020304" pitchFamily="18" charset="0"/>
              </a:rPr>
              <a:t>The recovery approach respects people’s choices and supports them in living fulfilling lives.</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F4F7DB96-B4E3-48F2-8E35-A4648E993116}" type="slidenum">
              <a:rPr lang="x-none" smtClean="0"/>
              <a:t>59</a:t>
            </a:fld>
            <a:endParaRPr lang="x-none"/>
          </a:p>
        </p:txBody>
      </p:sp>
    </p:spTree>
    <p:extLst>
      <p:ext uri="{BB962C8B-B14F-4D97-AF65-F5344CB8AC3E}">
        <p14:creationId xmlns:p14="http://schemas.microsoft.com/office/powerpoint/2010/main" val="29859878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0585" indent="-360585">
              <a:lnSpc>
                <a:spcPct val="115000"/>
              </a:lnSpc>
            </a:pPr>
            <a:r>
              <a:rPr lang="en-GB" sz="1200" dirty="0">
                <a:latin typeface="Calibri" panose="020F0502020204030204" pitchFamily="34" charset="0"/>
                <a:ea typeface="SimSun" panose="02010600030101010101" pitchFamily="2" charset="-122"/>
                <a:cs typeface="Arial" panose="020B0604020202020204" pitchFamily="34" charset="0"/>
              </a:rPr>
              <a:t>Learning objectives </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360585" indent="-360585">
              <a:lnSpc>
                <a:spcPct val="115000"/>
              </a:lnSpc>
            </a:pPr>
            <a:r>
              <a:rPr lang="en-GB" sz="1200" b="1" dirty="0">
                <a:solidFill>
                  <a:srgbClr val="4F81BD"/>
                </a:solidFill>
                <a:latin typeface="Calibri" panose="020F0502020204030204" pitchFamily="34" charset="0"/>
                <a:ea typeface="SimSun" panose="02010600030101010101" pitchFamily="2" charset="-122"/>
                <a:cs typeface="Arial" panose="020B0604020202020204" pitchFamily="34" charset="0"/>
              </a:rPr>
              <a:t> </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360585" indent="-360585">
              <a:lnSpc>
                <a:spcPct val="115000"/>
              </a:lnSpc>
            </a:pPr>
            <a:r>
              <a:rPr lang="en-GB" sz="1200" dirty="0">
                <a:latin typeface="Calibri" panose="020F0502020204030204" pitchFamily="34" charset="0"/>
                <a:ea typeface="MS Mincho" panose="02020609040205080304" pitchFamily="49" charset="-128"/>
                <a:cs typeface="Calibri" panose="020F0502020204030204" pitchFamily="34" charset="0"/>
              </a:rPr>
              <a:t>At the end of the training, participants will be able to:</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buFont typeface="Symbol" panose="05050102010706020507" pitchFamily="18" charset="2"/>
              <a:buChar char=""/>
            </a:pPr>
            <a:r>
              <a:rPr lang="en-GB" sz="1200" dirty="0">
                <a:latin typeface="Calibri" panose="020F0502020204030204" pitchFamily="34" charset="0"/>
                <a:ea typeface="SimSun" panose="02010600030101010101" pitchFamily="2" charset="-122"/>
                <a:cs typeface="Arial" panose="020B0604020202020204" pitchFamily="34" charset="0"/>
              </a:rPr>
              <a:t>understand what human rights are, as well as the links between the different rights;</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buFont typeface="Symbol" panose="05050102010706020507" pitchFamily="18" charset="2"/>
              <a:buChar char=""/>
            </a:pPr>
            <a:r>
              <a:rPr lang="en-GB" sz="1200" dirty="0">
                <a:latin typeface="Calibri" panose="020F0502020204030204" pitchFamily="34" charset="0"/>
                <a:ea typeface="SimSun" panose="02010600030101010101" pitchFamily="2" charset="-122"/>
                <a:cs typeface="Arial" panose="020B0604020202020204" pitchFamily="34" charset="0"/>
              </a:rPr>
              <a:t>understand the origins and content of the Universal Declaration of Human Rights and how the rights it contains are still relevant today;</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buFont typeface="Symbol" panose="05050102010706020507" pitchFamily="18" charset="2"/>
              <a:buChar char=""/>
            </a:pPr>
            <a:r>
              <a:rPr lang="en-GB" sz="1200" dirty="0">
                <a:latin typeface="Calibri" panose="020F0502020204030204" pitchFamily="34" charset="0"/>
                <a:ea typeface="SimSun" panose="02010600030101010101" pitchFamily="2" charset="-122"/>
                <a:cs typeface="Arial" panose="020B0604020202020204" pitchFamily="34" charset="0"/>
              </a:rPr>
              <a:t>recognize human rights violations in specific situations;</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buFont typeface="Symbol" panose="05050102010706020507" pitchFamily="18" charset="2"/>
              <a:buChar char=""/>
            </a:pPr>
            <a:r>
              <a:rPr lang="en-GB" sz="1200" dirty="0">
                <a:latin typeface="Calibri" panose="020F0502020204030204" pitchFamily="34" charset="0"/>
                <a:ea typeface="SimSun" panose="02010600030101010101" pitchFamily="2" charset="-122"/>
                <a:cs typeface="Arial" panose="020B0604020202020204" pitchFamily="34" charset="0"/>
              </a:rPr>
              <a:t>understand what makes groups of people at higher risk of human rights violations; </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buFont typeface="Symbol" panose="05050102010706020507" pitchFamily="18" charset="2"/>
              <a:buChar char=""/>
            </a:pPr>
            <a:r>
              <a:rPr lang="en-GB" sz="1200" dirty="0">
                <a:latin typeface="Calibri" panose="020F0502020204030204" pitchFamily="34" charset="0"/>
                <a:ea typeface="SimSun" panose="02010600030101010101" pitchFamily="2" charset="-122"/>
                <a:cs typeface="Arial" panose="020B0604020202020204" pitchFamily="34" charset="0"/>
              </a:rPr>
              <a:t>identify who defends human rights;</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buFont typeface="Symbol" panose="05050102010706020507" pitchFamily="18" charset="2"/>
              <a:buChar char=""/>
            </a:pPr>
            <a:r>
              <a:rPr lang="en-GB" sz="1200" dirty="0">
                <a:latin typeface="Calibri" panose="020F0502020204030204" pitchFamily="34" charset="0"/>
                <a:ea typeface="SimSun" panose="02010600030101010101" pitchFamily="2" charset="-122"/>
                <a:cs typeface="Arial" panose="020B0604020202020204" pitchFamily="34" charset="0"/>
              </a:rPr>
              <a:t>identify specific ways in which mental health workers and other professionals, people with psychosocial disabilities or intellectual or cognitive disabilities, families, care partners and other supporters can be agents of change and defenders of human rights.</a:t>
            </a:r>
            <a:endParaRPr lang="x-none" sz="1200" dirty="0">
              <a:latin typeface="Calibri" panose="020F0502020204030204" pitchFamily="34" charset="0"/>
              <a:ea typeface="SimSun" panose="02010600030101010101" pitchFamily="2" charset="-122"/>
              <a:cs typeface="Arial" panose="020B0604020202020204" pitchFamily="34" charset="0"/>
            </a:endParaRPr>
          </a:p>
          <a:p>
            <a:endParaRPr lang="en-US" sz="1200" dirty="0"/>
          </a:p>
        </p:txBody>
      </p:sp>
      <p:sp>
        <p:nvSpPr>
          <p:cNvPr id="4" name="Slide Number Placeholder 3"/>
          <p:cNvSpPr>
            <a:spLocks noGrp="1"/>
          </p:cNvSpPr>
          <p:nvPr>
            <p:ph type="sldNum" sz="quarter" idx="5"/>
          </p:nvPr>
        </p:nvSpPr>
        <p:spPr/>
        <p:txBody>
          <a:bodyPr/>
          <a:lstStyle/>
          <a:p>
            <a:fld id="{91600A8A-902E-430E-A833-453AE05FDB61}" type="slidenum">
              <a:rPr lang="en-GB" smtClean="0"/>
              <a:t>6</a:t>
            </a:fld>
            <a:endParaRPr lang="en-GB"/>
          </a:p>
        </p:txBody>
      </p:sp>
    </p:spTree>
    <p:extLst>
      <p:ext uri="{BB962C8B-B14F-4D97-AF65-F5344CB8AC3E}">
        <p14:creationId xmlns:p14="http://schemas.microsoft.com/office/powerpoint/2010/main" val="64868646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indent="-228600" algn="just">
              <a:lnSpc>
                <a:spcPct val="115000"/>
              </a:lnSpc>
              <a:spcAft>
                <a:spcPts val="1000"/>
              </a:spcAft>
              <a:buFont typeface="Arial" panose="020B0604020202020204" pitchFamily="34" charset="0"/>
              <a:buChar char="•"/>
            </a:pPr>
            <a:r>
              <a:rPr lang="en-US"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Respecting all human rights is essential to implementing a recovery approach. </a:t>
            </a:r>
          </a:p>
          <a:p>
            <a:pPr lvl="0" indent="-228600" algn="just">
              <a:lnSpc>
                <a:spcPct val="115000"/>
              </a:lnSpc>
              <a:spcAft>
                <a:spcPts val="1000"/>
              </a:spcAft>
              <a:buFont typeface="Arial" panose="020B0604020202020204" pitchFamily="34" charset="0"/>
              <a:buChar char="•"/>
            </a:pPr>
            <a:r>
              <a:rPr lang="en-US"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In turn, adopting a recovery approach helps to uphold human rights.</a:t>
            </a:r>
            <a:endParaRPr lang="x-none" dirty="0">
              <a:solidFill>
                <a:prstClr val="black"/>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F4F7DB96-B4E3-48F2-8E35-A4648E993116}" type="slidenum">
              <a:rPr lang="x-none" smtClean="0"/>
              <a:t>60</a:t>
            </a:fld>
            <a:endParaRPr lang="x-none"/>
          </a:p>
        </p:txBody>
      </p:sp>
    </p:spTree>
    <p:extLst>
      <p:ext uri="{BB962C8B-B14F-4D97-AF65-F5344CB8AC3E}">
        <p14:creationId xmlns:p14="http://schemas.microsoft.com/office/powerpoint/2010/main" val="16320055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74838" y="393700"/>
            <a:ext cx="2901950" cy="1631950"/>
          </a:xfrm>
        </p:spPr>
      </p:sp>
      <p:sp>
        <p:nvSpPr>
          <p:cNvPr id="3" name="Notes Placeholder 2"/>
          <p:cNvSpPr>
            <a:spLocks noGrp="1"/>
          </p:cNvSpPr>
          <p:nvPr>
            <p:ph type="body" idx="1"/>
          </p:nvPr>
        </p:nvSpPr>
        <p:spPr>
          <a:xfrm>
            <a:off x="281618" y="2224246"/>
            <a:ext cx="6294763" cy="6721316"/>
          </a:xfrm>
        </p:spPr>
        <p:txBody>
          <a:bodyPr/>
          <a:lstStyle/>
          <a:p>
            <a:pPr algn="just">
              <a:lnSpc>
                <a:spcPct val="115000"/>
              </a:lnSpc>
              <a:spcAft>
                <a:spcPts val="600"/>
              </a:spcAft>
            </a:pPr>
            <a:r>
              <a:rPr lang="en-US" sz="1100"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Ask participants to read Youssef’s experience and then the two potential outcomes. Then ask participants:</a:t>
            </a:r>
            <a:endParaRPr lang="x-none" sz="1100" dirty="0">
              <a:latin typeface="Calibri" panose="020F0502020204030204" pitchFamily="34" charset="0"/>
              <a:ea typeface="SimSun" panose="02010600030101010101" pitchFamily="2" charset="-122"/>
              <a:cs typeface="Arial" panose="020B0604020202020204" pitchFamily="34" charset="0"/>
            </a:endParaRPr>
          </a:p>
          <a:p>
            <a:pPr marL="171450" marR="0" lvl="0" indent="-171450">
              <a:lnSpc>
                <a:spcPct val="115000"/>
              </a:lnSpc>
              <a:spcBef>
                <a:spcPts val="0"/>
              </a:spcBef>
              <a:spcAft>
                <a:spcPts val="600"/>
              </a:spcAft>
              <a:buFont typeface="Arial" panose="020B0604020202020204" pitchFamily="34" charset="0"/>
              <a:buChar char="•"/>
            </a:pPr>
            <a:r>
              <a:rPr lang="en-US" sz="1100"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For each of the two outcomes, explain how recovery was or was not promoted</a:t>
            </a:r>
            <a:r>
              <a:rPr lang="en-US" sz="11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a:t>
            </a:r>
            <a:endParaRPr lang="x-none" sz="1100" dirty="0">
              <a:latin typeface="Calibri" panose="020F0502020204030204" pitchFamily="34" charset="0"/>
              <a:ea typeface="SimSun" panose="02010600030101010101" pitchFamily="2" charset="-122"/>
              <a:cs typeface="Arial" panose="020B0604020202020204" pitchFamily="34" charset="0"/>
            </a:endParaRPr>
          </a:p>
          <a:p>
            <a:pPr lvl="1" algn="just">
              <a:lnSpc>
                <a:spcPct val="115000"/>
              </a:lnSpc>
              <a:spcAft>
                <a:spcPts val="600"/>
              </a:spcAft>
            </a:pPr>
            <a:r>
              <a:rPr lang="en-GB" sz="1100" b="1" dirty="0">
                <a:latin typeface="Calibri" panose="020F0502020204030204" pitchFamily="34" charset="0"/>
                <a:ea typeface="SimSun" panose="02010600030101010101" pitchFamily="2" charset="-122"/>
                <a:cs typeface="Arial" panose="020B0604020202020204" pitchFamily="34" charset="0"/>
              </a:rPr>
              <a:t>Youssef</a:t>
            </a:r>
            <a:endParaRPr lang="x-none" sz="1100" dirty="0">
              <a:latin typeface="Calibri" panose="020F0502020204030204" pitchFamily="34" charset="0"/>
              <a:ea typeface="SimSun" panose="02010600030101010101" pitchFamily="2" charset="-122"/>
              <a:cs typeface="Arial" panose="020B0604020202020204" pitchFamily="34" charset="0"/>
            </a:endParaRPr>
          </a:p>
          <a:p>
            <a:pPr lvl="1" algn="just">
              <a:lnSpc>
                <a:spcPct val="115000"/>
              </a:lnSpc>
              <a:spcAft>
                <a:spcPts val="600"/>
              </a:spcAft>
            </a:pPr>
            <a:r>
              <a:rPr lang="en-GB" sz="1100" b="1" dirty="0">
                <a:latin typeface="Calibri" panose="020F0502020204030204" pitchFamily="34" charset="0"/>
                <a:ea typeface="SimSun" panose="02010600030101010101" pitchFamily="2" charset="-122"/>
                <a:cs typeface="Arial" panose="020B0604020202020204" pitchFamily="34" charset="0"/>
              </a:rPr>
              <a:t>Scenario (Annex 1):</a:t>
            </a:r>
            <a:r>
              <a:rPr lang="en-GB" sz="1100" dirty="0">
                <a:latin typeface="Calibri" panose="020F0502020204030204" pitchFamily="34" charset="0"/>
                <a:ea typeface="SimSun" panose="02010600030101010101" pitchFamily="2" charset="-122"/>
                <a:cs typeface="Arial" panose="020B0604020202020204" pitchFamily="34" charset="0"/>
              </a:rPr>
              <a:t> Youssef has been experiencing deep and incapacitating sadness for several years and is not getting better. He has attempted suicide twice in the past 3 months. Youssef is seeing Dr Sharma. He arrives at his appointment.</a:t>
            </a:r>
            <a:endParaRPr lang="x-none" sz="1100" dirty="0">
              <a:latin typeface="Calibri" panose="020F0502020204030204" pitchFamily="34" charset="0"/>
              <a:ea typeface="SimSun" panose="02010600030101010101" pitchFamily="2" charset="-122"/>
              <a:cs typeface="Arial" panose="020B0604020202020204" pitchFamily="34" charset="0"/>
            </a:endParaRPr>
          </a:p>
          <a:p>
            <a:pPr lvl="1" algn="just">
              <a:lnSpc>
                <a:spcPct val="115000"/>
              </a:lnSpc>
              <a:spcAft>
                <a:spcPts val="600"/>
              </a:spcAft>
            </a:pPr>
            <a:r>
              <a:rPr lang="en-GB" sz="1100" b="1" dirty="0">
                <a:latin typeface="Calibri" panose="020F0502020204030204" pitchFamily="34" charset="0"/>
                <a:ea typeface="SimSun" panose="02010600030101010101" pitchFamily="2" charset="-122"/>
                <a:cs typeface="Arial" panose="020B0604020202020204" pitchFamily="34" charset="0"/>
              </a:rPr>
              <a:t>Outcome 1:</a:t>
            </a:r>
            <a:r>
              <a:rPr lang="en-GB" sz="1100" dirty="0">
                <a:latin typeface="Calibri" panose="020F0502020204030204" pitchFamily="34" charset="0"/>
                <a:ea typeface="SimSun" panose="02010600030101010101" pitchFamily="2" charset="-122"/>
                <a:cs typeface="Arial" panose="020B0604020202020204" pitchFamily="34" charset="0"/>
              </a:rPr>
              <a:t> Upon his arrival, Dr Sharma gives Youssef a prescription refill for his antidepressants. Youssef goes to the pharmacy to get his medication and leaves. </a:t>
            </a:r>
            <a:endParaRPr lang="x-none" sz="1100" dirty="0">
              <a:latin typeface="Calibri" panose="020F0502020204030204" pitchFamily="34" charset="0"/>
              <a:ea typeface="SimSun" panose="02010600030101010101" pitchFamily="2" charset="-122"/>
              <a:cs typeface="Arial" panose="020B0604020202020204" pitchFamily="34" charset="0"/>
            </a:endParaRPr>
          </a:p>
          <a:p>
            <a:pPr lvl="1" algn="just">
              <a:lnSpc>
                <a:spcPct val="115000"/>
              </a:lnSpc>
              <a:spcAft>
                <a:spcPts val="600"/>
              </a:spcAft>
            </a:pPr>
            <a:r>
              <a:rPr lang="en-GB" sz="1100" b="1" dirty="0">
                <a:latin typeface="Calibri" panose="020F0502020204030204" pitchFamily="34" charset="0"/>
                <a:ea typeface="SimSun" panose="02010600030101010101" pitchFamily="2" charset="-122"/>
                <a:cs typeface="Arial" panose="020B0604020202020204" pitchFamily="34" charset="0"/>
              </a:rPr>
              <a:t>Outcome 2:</a:t>
            </a:r>
            <a:r>
              <a:rPr lang="en-GB" sz="1100" dirty="0">
                <a:latin typeface="Calibri" panose="020F0502020204030204" pitchFamily="34" charset="0"/>
                <a:ea typeface="SimSun" panose="02010600030101010101" pitchFamily="2" charset="-122"/>
                <a:cs typeface="Arial" panose="020B0604020202020204" pitchFamily="34" charset="0"/>
              </a:rPr>
              <a:t> Upon Youssef’s arrival, Dr Sharma asks him how he has been doing since his last visit. When Youssef mentions that he has been feeling worse in the last few weeks, Dr Sharma asks why and asks what he can do to help. Dr Sharma also takes the opportunity to discuss Youssef’s goals for the future as well as what goals he could focus on right now in order to feel better. </a:t>
            </a:r>
            <a:endParaRPr lang="x-none" sz="1100" dirty="0">
              <a:latin typeface="Calibri" panose="020F0502020204030204" pitchFamily="34" charset="0"/>
              <a:ea typeface="SimSun" panose="02010600030101010101" pitchFamily="2" charset="-122"/>
              <a:cs typeface="Arial" panose="020B0604020202020204" pitchFamily="34" charset="0"/>
            </a:endParaRPr>
          </a:p>
          <a:p>
            <a:pPr lvl="1" algn="just">
              <a:lnSpc>
                <a:spcPct val="115000"/>
              </a:lnSpc>
              <a:spcAft>
                <a:spcPts val="600"/>
              </a:spcAft>
            </a:pPr>
            <a:r>
              <a:rPr lang="en-GB" sz="1100" dirty="0">
                <a:latin typeface="Calibri" panose="020F0502020204030204" pitchFamily="34" charset="0"/>
                <a:ea typeface="SimSun" panose="02010600030101010101" pitchFamily="2" charset="-122"/>
                <a:cs typeface="Arial" panose="020B0604020202020204" pitchFamily="34" charset="0"/>
              </a:rPr>
              <a:t>Youssef tells Dr Sharma that he feels very alone in his life and is estranged from his family and friends who do not understand the situation he is facing. Youssef is also stressed because he has not been performing well at work and has had to take some time off to recover. He tells Dr Sharma that he would feel a lot better if he could reconnect with his family and friends and go back to work. </a:t>
            </a:r>
            <a:endParaRPr lang="x-none" sz="1100" dirty="0">
              <a:latin typeface="Calibri" panose="020F0502020204030204" pitchFamily="34" charset="0"/>
              <a:ea typeface="SimSun" panose="02010600030101010101" pitchFamily="2" charset="-122"/>
              <a:cs typeface="Arial" panose="020B0604020202020204" pitchFamily="34" charset="0"/>
            </a:endParaRPr>
          </a:p>
          <a:p>
            <a:pPr lvl="1" algn="just">
              <a:lnSpc>
                <a:spcPct val="115000"/>
              </a:lnSpc>
              <a:spcAft>
                <a:spcPts val="600"/>
              </a:spcAft>
            </a:pPr>
            <a:r>
              <a:rPr lang="en-GB" sz="1100" dirty="0">
                <a:latin typeface="Calibri" panose="020F0502020204030204" pitchFamily="34" charset="0"/>
                <a:ea typeface="SimSun" panose="02010600030101010101" pitchFamily="2" charset="-122"/>
                <a:cs typeface="Arial" panose="020B0604020202020204" pitchFamily="34" charset="0"/>
              </a:rPr>
              <a:t>Dr Sharma suggests that, if Youssef wishes, they could arrange a meeting that involves Youssef’s closest family and friends to discuss what he is experiencing and how they can all best support him. She connects Youssef with a social worker and local NGOs that support people in managing difficult times and </a:t>
            </a:r>
            <a:r>
              <a:rPr lang="en-GB" sz="1100" dirty="0" err="1">
                <a:latin typeface="Calibri" panose="020F0502020204030204" pitchFamily="34" charset="0"/>
                <a:ea typeface="SimSun" panose="02010600030101010101" pitchFamily="2" charset="-122"/>
                <a:cs typeface="Arial" panose="020B0604020202020204" pitchFamily="34" charset="0"/>
              </a:rPr>
              <a:t>rejoining</a:t>
            </a:r>
            <a:r>
              <a:rPr lang="en-GB" sz="1100" dirty="0">
                <a:latin typeface="Calibri" panose="020F0502020204030204" pitchFamily="34" charset="0"/>
                <a:ea typeface="SimSun" panose="02010600030101010101" pitchFamily="2" charset="-122"/>
                <a:cs typeface="Arial" panose="020B0604020202020204" pitchFamily="34" charset="0"/>
              </a:rPr>
              <a:t> the workforce. She also gives him a list of local peer support groups whom he can contact in order to rebuild his support network. Youssef and Dr Sharma agree to meet regularly for the coming weeks to continue to discuss and work towards his recovery and recovery goals.</a:t>
            </a:r>
            <a:endParaRPr lang="x-none" sz="1100" dirty="0">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600"/>
              </a:spcAft>
            </a:pPr>
            <a:r>
              <a:rPr lang="en-US" sz="1100" i="1"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Outcome 1</a:t>
            </a:r>
            <a:r>
              <a:rPr lang="en-US" sz="1100"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 does not put Youssef at the </a:t>
            </a:r>
            <a:r>
              <a:rPr lang="en-US" sz="1100" dirty="0" err="1">
                <a:solidFill>
                  <a:srgbClr val="4F81BD"/>
                </a:solidFill>
                <a:latin typeface="Calibri" panose="020F0502020204030204" pitchFamily="34" charset="0"/>
                <a:ea typeface="Times New Roman" panose="02020603050405020304" pitchFamily="18" charset="0"/>
                <a:cs typeface="Times New Roman" panose="02020603050405020304" pitchFamily="18" charset="0"/>
              </a:rPr>
              <a:t>centre</a:t>
            </a:r>
            <a:r>
              <a:rPr lang="en-US" sz="1100"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 of his care and does not focus on providing him with hope or supporting him to identify goals that he can work towards for his recovery or to find meaning in his life. The only focus is on treating the symptoms with medication. </a:t>
            </a:r>
            <a:endParaRPr lang="x-none" sz="1100" dirty="0">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1000"/>
              </a:spcAft>
            </a:pPr>
            <a:r>
              <a:rPr lang="en-US" sz="1100" i="1"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Outcome 2</a:t>
            </a:r>
            <a:r>
              <a:rPr lang="en-US" sz="1100"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 illustrates the recovery approach, where Youssef decides on his needs and objectives for recovery, while the health practitioner, by engaging in supportive dialogue, helps him to move forward in his recovery journey. This process takes longer than </a:t>
            </a:r>
            <a:r>
              <a:rPr lang="en-US" sz="1100" i="1"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Outcome 1</a:t>
            </a:r>
            <a:r>
              <a:rPr lang="en-US" sz="1100"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 but has more potential to support Youssef to be more effective in the long term.</a:t>
            </a:r>
            <a:endParaRPr lang="x-none" sz="1100" dirty="0">
              <a:latin typeface="Calibri" panose="020F0502020204030204" pitchFamily="34" charset="0"/>
              <a:ea typeface="SimSun" panose="02010600030101010101" pitchFamily="2" charset="-122"/>
              <a:cs typeface="Arial" panose="020B0604020202020204" pitchFamily="34" charset="0"/>
            </a:endParaRPr>
          </a:p>
          <a:p>
            <a:endParaRPr lang="x-none" sz="1100" dirty="0"/>
          </a:p>
        </p:txBody>
      </p:sp>
      <p:sp>
        <p:nvSpPr>
          <p:cNvPr id="4" name="Slide Number Placeholder 3"/>
          <p:cNvSpPr>
            <a:spLocks noGrp="1"/>
          </p:cNvSpPr>
          <p:nvPr>
            <p:ph type="sldNum" sz="quarter" idx="5"/>
          </p:nvPr>
        </p:nvSpPr>
        <p:spPr/>
        <p:txBody>
          <a:bodyPr/>
          <a:lstStyle/>
          <a:p>
            <a:fld id="{F4F7DB96-B4E3-48F2-8E35-A4648E993116}" type="slidenum">
              <a:rPr lang="x-none" smtClean="0"/>
              <a:t>61</a:t>
            </a:fld>
            <a:endParaRPr lang="x-none" dirty="0"/>
          </a:p>
        </p:txBody>
      </p:sp>
    </p:spTree>
    <p:extLst>
      <p:ext uri="{BB962C8B-B14F-4D97-AF65-F5344CB8AC3E}">
        <p14:creationId xmlns:p14="http://schemas.microsoft.com/office/powerpoint/2010/main" val="422925945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0"/>
              </a:spcAft>
            </a:pPr>
            <a:r>
              <a:rPr lang="en-US"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At the end of this presentation, show participants the following videos:</a:t>
            </a:r>
            <a:endParaRPr lang="x-none" dirty="0">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1000"/>
              </a:spcAft>
            </a:pPr>
            <a:r>
              <a:rPr lang="en-US"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What is recovery? Mental Health Europe </a:t>
            </a:r>
            <a:r>
              <a:rPr lang="en-US" b="1" i="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a:t>
            </a:r>
            <a:r>
              <a:rPr lang="en-US" b="1" i="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hlinkClick r:id="rId3" action="ppaction://hlinkfile" tooltip="Mental Health Europe, 2016 #69">
                  <a:extLst>
                    <a:ext uri="{A12FA001-AC4F-418D-AE19-62706E023703}">
                      <ahyp:hlinkClr xmlns:ahyp="http://schemas.microsoft.com/office/drawing/2018/hyperlinkcolor" val="tx"/>
                    </a:ext>
                  </a:extLst>
                </a:hlinkClick>
              </a:rPr>
              <a:t>17</a:t>
            </a:r>
            <a:r>
              <a:rPr lang="en-US" b="1" i="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a:t>
            </a:r>
            <a:r>
              <a:rPr lang="en-US"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(6:38 min.) </a:t>
            </a:r>
            <a:r>
              <a:rPr lang="en-US" u="sng" dirty="0">
                <a:solidFill>
                  <a:srgbClr val="0000FF"/>
                </a:solidFill>
                <a:latin typeface="Calibri" panose="020F0502020204030204" pitchFamily="34" charset="0"/>
                <a:ea typeface="Times New Roman" panose="02020603050405020304" pitchFamily="18" charset="0"/>
                <a:cs typeface="Times New Roman" panose="02020603050405020304" pitchFamily="18" charset="0"/>
              </a:rPr>
              <a:t>https://</a:t>
            </a:r>
            <a:r>
              <a:rPr lang="en-US" u="sng" dirty="0" err="1">
                <a:solidFill>
                  <a:srgbClr val="0000FF"/>
                </a:solidFill>
                <a:latin typeface="Calibri" panose="020F0502020204030204" pitchFamily="34" charset="0"/>
                <a:ea typeface="Times New Roman" panose="02020603050405020304" pitchFamily="18" charset="0"/>
                <a:cs typeface="Times New Roman" panose="02020603050405020304" pitchFamily="18" charset="0"/>
              </a:rPr>
              <a:t>youtu.be</a:t>
            </a:r>
            <a:r>
              <a:rPr lang="en-US" u="sng" dirty="0">
                <a:solidFill>
                  <a:srgbClr val="0000FF"/>
                </a:solidFill>
                <a:latin typeface="Calibri" panose="020F0502020204030204" pitchFamily="34" charset="0"/>
                <a:ea typeface="Times New Roman" panose="02020603050405020304" pitchFamily="18" charset="0"/>
                <a:cs typeface="Times New Roman" panose="02020603050405020304" pitchFamily="18" charset="0"/>
              </a:rPr>
              <a:t>/kkDi0WvoR4o</a:t>
            </a:r>
            <a:r>
              <a:rPr lang="en-US"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(accessed 9 April 2019).</a:t>
            </a:r>
          </a:p>
          <a:p>
            <a:pPr>
              <a:lnSpc>
                <a:spcPct val="115000"/>
              </a:lnSpc>
              <a:spcAft>
                <a:spcPts val="1000"/>
              </a:spcAft>
            </a:pPr>
            <a:endParaRPr lang="en-US" dirty="0">
              <a:solidFill>
                <a:srgbClr val="4F81BD"/>
              </a:solidFill>
              <a:latin typeface="Calibri" panose="020F0502020204030204" pitchFamily="34" charset="0"/>
              <a:ea typeface="SimSun" panose="02010600030101010101" pitchFamily="2" charset="-122"/>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1000"/>
              </a:spcAft>
              <a:buClrTx/>
              <a:buSzTx/>
              <a:buFontTx/>
              <a:buNone/>
              <a:tabLst/>
              <a:defRPr/>
            </a:pPr>
            <a:r>
              <a:rPr lang="en-GB" sz="1200" b="1" kern="1200" dirty="0">
                <a:solidFill>
                  <a:schemeClr val="tx1"/>
                </a:solidFill>
                <a:effectLst/>
                <a:latin typeface="+mn-lt"/>
                <a:ea typeface="+mn-ea"/>
                <a:cs typeface="+mn-cs"/>
              </a:rPr>
              <a:t>Recovery from mental disorders, a lecture by Patricia Deegan (4.08) https://</a:t>
            </a:r>
            <a:r>
              <a:rPr lang="en-GB" sz="1200" b="1" kern="1200" dirty="0" err="1">
                <a:solidFill>
                  <a:schemeClr val="tx1"/>
                </a:solidFill>
                <a:effectLst/>
                <a:latin typeface="+mn-lt"/>
                <a:ea typeface="+mn-ea"/>
                <a:cs typeface="+mn-cs"/>
              </a:rPr>
              <a:t>youtu.be</a:t>
            </a:r>
            <a:r>
              <a:rPr lang="en-GB" sz="1200" b="1" kern="1200" dirty="0">
                <a:solidFill>
                  <a:schemeClr val="tx1"/>
                </a:solidFill>
                <a:effectLst/>
                <a:latin typeface="+mn-lt"/>
                <a:ea typeface="+mn-ea"/>
                <a:cs typeface="+mn-cs"/>
              </a:rPr>
              <a:t>/</a:t>
            </a:r>
            <a:r>
              <a:rPr lang="en-GB" sz="1200" b="1" kern="1200" dirty="0" err="1">
                <a:solidFill>
                  <a:schemeClr val="tx1"/>
                </a:solidFill>
                <a:effectLst/>
                <a:latin typeface="+mn-lt"/>
                <a:ea typeface="+mn-ea"/>
                <a:cs typeface="+mn-cs"/>
              </a:rPr>
              <a:t>ZdONPEyGknI</a:t>
            </a:r>
            <a:r>
              <a:rPr lang="en-GB" sz="1200" b="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(accessed 9 April 2019)</a:t>
            </a:r>
          </a:p>
          <a:p>
            <a:pPr>
              <a:lnSpc>
                <a:spcPct val="115000"/>
              </a:lnSpc>
              <a:spcAft>
                <a:spcPts val="1000"/>
              </a:spcAft>
            </a:pPr>
            <a:endParaRPr lang="x-none" dirty="0">
              <a:latin typeface="Calibri" panose="020F0502020204030204" pitchFamily="34" charset="0"/>
              <a:ea typeface="SimSun" panose="02010600030101010101" pitchFamily="2" charset="-122"/>
              <a:cs typeface="Arial" panose="020B0604020202020204" pitchFamily="34" charset="0"/>
            </a:endParaRPr>
          </a:p>
          <a:p>
            <a:pPr>
              <a:spcAft>
                <a:spcPts val="1000"/>
              </a:spcAft>
            </a:pPr>
            <a:r>
              <a:rPr lang="en-GB" sz="900" dirty="0">
                <a:latin typeface="Calibri" panose="020F0502020204030204" pitchFamily="34" charset="0"/>
                <a:ea typeface="SimSun" panose="02010600030101010101" pitchFamily="2" charset="-122"/>
                <a:cs typeface="Arial" panose="020B0604020202020204" pitchFamily="34" charset="0"/>
              </a:rPr>
              <a:t> </a:t>
            </a:r>
            <a:endParaRPr lang="x-none" dirty="0"/>
          </a:p>
        </p:txBody>
      </p:sp>
      <p:sp>
        <p:nvSpPr>
          <p:cNvPr id="4" name="Slide Number Placeholder 3"/>
          <p:cNvSpPr>
            <a:spLocks noGrp="1"/>
          </p:cNvSpPr>
          <p:nvPr>
            <p:ph type="sldNum" sz="quarter" idx="5"/>
          </p:nvPr>
        </p:nvSpPr>
        <p:spPr/>
        <p:txBody>
          <a:bodyPr/>
          <a:lstStyle/>
          <a:p>
            <a:fld id="{F4F7DB96-B4E3-48F2-8E35-A4648E993116}" type="slidenum">
              <a:rPr lang="x-none" smtClean="0"/>
              <a:t>62</a:t>
            </a:fld>
            <a:endParaRPr lang="x-none"/>
          </a:p>
        </p:txBody>
      </p:sp>
    </p:spTree>
    <p:extLst>
      <p:ext uri="{BB962C8B-B14F-4D97-AF65-F5344CB8AC3E}">
        <p14:creationId xmlns:p14="http://schemas.microsoft.com/office/powerpoint/2010/main" val="68396500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0"/>
              </a:spcAft>
            </a:pPr>
            <a:r>
              <a:rPr lang="en-US" b="1" dirty="0">
                <a:solidFill>
                  <a:srgbClr val="4F81BD"/>
                </a:solidFill>
                <a:latin typeface="Calibri" panose="020F0502020204030204" pitchFamily="34" charset="0"/>
                <a:ea typeface="Times New Roman" panose="02020603050405020304" pitchFamily="18" charset="0"/>
                <a:cs typeface="Calibri" panose="020F0502020204030204" pitchFamily="34" charset="0"/>
              </a:rPr>
              <a:t>Time for this topic</a:t>
            </a:r>
            <a:endParaRPr lang="en-GB" dirty="0">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0"/>
              </a:spcAft>
            </a:pP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Approximately 1 hour 15 minutes.</a:t>
            </a:r>
            <a:endParaRPr lang="en-GB">
              <a:latin typeface="Calibri" panose="020F0502020204030204" pitchFamily="34" charset="0"/>
              <a:ea typeface="SimSun" panose="02010600030101010101" pitchFamily="2" charset="-122"/>
              <a:cs typeface="Arial" panose="020B0604020202020204" pitchFamily="34" charset="0"/>
            </a:endParaRPr>
          </a:p>
          <a:p>
            <a:endParaRPr lang="en-GB" dirty="0"/>
          </a:p>
        </p:txBody>
      </p:sp>
      <p:sp>
        <p:nvSpPr>
          <p:cNvPr id="4" name="Slide Number Placeholder 3"/>
          <p:cNvSpPr>
            <a:spLocks noGrp="1"/>
          </p:cNvSpPr>
          <p:nvPr>
            <p:ph type="sldNum" sz="quarter" idx="10"/>
          </p:nvPr>
        </p:nvSpPr>
        <p:spPr/>
        <p:txBody>
          <a:bodyPr/>
          <a:lstStyle/>
          <a:p>
            <a:fld id="{F4F7DB96-B4E3-48F2-8E35-A4648E993116}" type="slidenum">
              <a:rPr lang="x-none" smtClean="0"/>
              <a:t>63</a:t>
            </a:fld>
            <a:endParaRPr lang="x-none"/>
          </a:p>
        </p:txBody>
      </p:sp>
    </p:spTree>
    <p:extLst>
      <p:ext uri="{BB962C8B-B14F-4D97-AF65-F5344CB8AC3E}">
        <p14:creationId xmlns:p14="http://schemas.microsoft.com/office/powerpoint/2010/main" val="394298992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659916" cy="4284664"/>
          </a:xfrm>
        </p:spPr>
        <p:txBody>
          <a:bodyPr/>
          <a:lstStyle/>
          <a:p>
            <a:pPr>
              <a:lnSpc>
                <a:spcPct val="115000"/>
              </a:lnSpc>
              <a:spcAft>
                <a:spcPts val="1000"/>
              </a:spcAft>
            </a:pPr>
            <a:r>
              <a:rPr lang="en-US" b="1" i="1" dirty="0">
                <a:solidFill>
                  <a:srgbClr val="333333"/>
                </a:solidFill>
                <a:latin typeface="Calibri" panose="020F0502020204030204" pitchFamily="34" charset="0"/>
                <a:ea typeface="Times New Roman" panose="02020603050405020304" pitchFamily="18" charset="0"/>
                <a:cs typeface="Times New Roman" panose="02020603050405020304" pitchFamily="18" charset="0"/>
              </a:rPr>
              <a:t>Presentation:</a:t>
            </a:r>
            <a:r>
              <a:rPr lang="en-US" b="1" dirty="0">
                <a:solidFill>
                  <a:srgbClr val="333333"/>
                </a:solidFill>
                <a:latin typeface="Calibri" panose="020F0502020204030204" pitchFamily="34" charset="0"/>
                <a:ea typeface="Times New Roman" panose="02020603050405020304" pitchFamily="18" charset="0"/>
                <a:cs typeface="Times New Roman" panose="02020603050405020304" pitchFamily="18" charset="0"/>
              </a:rPr>
              <a:t> </a:t>
            </a:r>
            <a:r>
              <a:rPr lang="en-US" b="1" i="1" dirty="0">
                <a:latin typeface="Calibri" panose="020F0502020204030204" pitchFamily="34" charset="0"/>
                <a:ea typeface="Times New Roman" panose="02020603050405020304" pitchFamily="18" charset="0"/>
                <a:cs typeface="Times New Roman" panose="02020603050405020304" pitchFamily="18" charset="0"/>
              </a:rPr>
              <a:t>What supports recovery? (20 min.)</a:t>
            </a:r>
            <a:endParaRPr lang="en-US" dirty="0">
              <a:latin typeface="Calibri" panose="020F0502020204030204" pitchFamily="34" charset="0"/>
              <a:ea typeface="Times New Roman" panose="02020603050405020304" pitchFamily="18" charset="0"/>
              <a:cs typeface="Times New Roman" panose="02020603050405020304" pitchFamily="18" charset="0"/>
            </a:endParaRPr>
          </a:p>
          <a:p>
            <a:pPr marL="171450" indent="-171450" algn="just">
              <a:lnSpc>
                <a:spcPct val="115000"/>
              </a:lnSpc>
              <a:spcAft>
                <a:spcPts val="1000"/>
              </a:spcAft>
              <a:buFont typeface="Arial" panose="020B0604020202020204" pitchFamily="34" charset="0"/>
              <a:buChar char="•"/>
            </a:pPr>
            <a:r>
              <a:rPr lang="en-US" dirty="0">
                <a:latin typeface="Calibri" panose="020F0502020204030204" pitchFamily="34" charset="0"/>
                <a:ea typeface="Times New Roman" panose="02020603050405020304" pitchFamily="18" charset="0"/>
                <a:cs typeface="Times New Roman" panose="02020603050405020304" pitchFamily="18" charset="0"/>
              </a:rPr>
              <a:t>One of the key features of the recovery approach is that it is not up to mental health and other practitioners, families or others to decide what recovery will look like for a person. This must be the decision of the individual who is going through the recovery journey. </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indent="-171450" algn="just">
              <a:lnSpc>
                <a:spcPct val="115000"/>
              </a:lnSpc>
              <a:spcAft>
                <a:spcPts val="1000"/>
              </a:spcAft>
              <a:buFont typeface="Arial" panose="020B0604020202020204" pitchFamily="34" charset="0"/>
              <a:buChar char="•"/>
            </a:pPr>
            <a:r>
              <a:rPr lang="en-US" dirty="0">
                <a:latin typeface="Calibri" panose="020F0502020204030204" pitchFamily="34" charset="0"/>
                <a:ea typeface="Times New Roman" panose="02020603050405020304" pitchFamily="18" charset="0"/>
                <a:cs typeface="Times New Roman" panose="02020603050405020304" pitchFamily="18" charset="0"/>
              </a:rPr>
              <a:t>The role of others, including mental health and other practitioners, is to support people in the best way possible along their recovery journey. Key components of effective support include: </a:t>
            </a:r>
            <a:endParaRPr lang="x-none" dirty="0">
              <a:latin typeface="Calibri" panose="020F0502020204030204" pitchFamily="34" charset="0"/>
              <a:ea typeface="SimSun" panose="02010600030101010101" pitchFamily="2" charset="-122"/>
              <a:cs typeface="Arial" panose="020B0604020202020204" pitchFamily="34" charset="0"/>
            </a:endParaRPr>
          </a:p>
          <a:p>
            <a:pPr marL="628650" marR="0" lvl="1" indent="-171450" algn="just">
              <a:lnSpc>
                <a:spcPct val="115000"/>
              </a:lnSpc>
              <a:spcBef>
                <a:spcPts val="0"/>
              </a:spcBef>
              <a:spcAft>
                <a:spcPts val="1000"/>
              </a:spcAft>
              <a:buFont typeface="Arial" panose="020B0604020202020204" pitchFamily="34" charset="0"/>
              <a:buChar char="•"/>
            </a:pPr>
            <a:r>
              <a:rPr lang="en-US" dirty="0">
                <a:latin typeface="Calibri" panose="020F0502020204030204" pitchFamily="34" charset="0"/>
                <a:cs typeface="Times New Roman" panose="02020603050405020304" pitchFamily="18" charset="0"/>
              </a:rPr>
              <a:t>Using good communication skills (e.g. active listening, using positive messages focusing on hope, etc.). More information on communication skills is provided in the module on </a:t>
            </a:r>
            <a:r>
              <a:rPr lang="en-US" i="1" dirty="0">
                <a:latin typeface="Calibri" panose="020F0502020204030204" pitchFamily="34" charset="0"/>
                <a:cs typeface="Times New Roman" panose="02020603050405020304" pitchFamily="18" charset="0"/>
              </a:rPr>
              <a:t>Recovery practices for mental health and well-being</a:t>
            </a:r>
            <a:r>
              <a:rPr lang="en-US" dirty="0">
                <a:latin typeface="Calibri" panose="020F0502020204030204" pitchFamily="34" charset="0"/>
                <a:cs typeface="Times New Roman" panose="02020603050405020304" pitchFamily="18" charset="0"/>
              </a:rPr>
              <a:t>. </a:t>
            </a:r>
            <a:endParaRPr lang="x-none" dirty="0">
              <a:latin typeface="Calibri" panose="020F0502020204030204" pitchFamily="34" charset="0"/>
              <a:cs typeface="Times New Roman" panose="02020603050405020304" pitchFamily="18" charset="0"/>
            </a:endParaRPr>
          </a:p>
          <a:p>
            <a:pPr marL="628650" marR="0" lvl="1" indent="-171450" algn="just">
              <a:lnSpc>
                <a:spcPct val="115000"/>
              </a:lnSpc>
              <a:spcBef>
                <a:spcPts val="0"/>
              </a:spcBef>
              <a:spcAft>
                <a:spcPts val="1000"/>
              </a:spcAft>
              <a:buFont typeface="Arial" panose="020B0604020202020204" pitchFamily="34" charset="0"/>
              <a:buChar char="•"/>
            </a:pPr>
            <a:r>
              <a:rPr lang="en-US" dirty="0">
                <a:latin typeface="Calibri" panose="020F0502020204030204" pitchFamily="34" charset="0"/>
                <a:cs typeface="Times New Roman" panose="02020603050405020304" pitchFamily="18" charset="0"/>
              </a:rPr>
              <a:t>Understanding and acknowledging that the person is an expert by experience and that this expertise is as valid as the skill and expertise that mental health and other practitioners have gained through professional training and experience. A recovery approach means encouraging persons to identify and express what recovery means for them. </a:t>
            </a:r>
            <a:endParaRPr lang="x-none" dirty="0">
              <a:latin typeface="Calibri" panose="020F0502020204030204" pitchFamily="34" charset="0"/>
              <a:cs typeface="Times New Roman" panose="02020603050405020304" pitchFamily="18" charset="0"/>
            </a:endParaRPr>
          </a:p>
          <a:p>
            <a:endParaRPr lang="x-none" dirty="0"/>
          </a:p>
        </p:txBody>
      </p:sp>
      <p:sp>
        <p:nvSpPr>
          <p:cNvPr id="4" name="Slide Number Placeholder 3"/>
          <p:cNvSpPr>
            <a:spLocks noGrp="1"/>
          </p:cNvSpPr>
          <p:nvPr>
            <p:ph type="sldNum" sz="quarter" idx="5"/>
          </p:nvPr>
        </p:nvSpPr>
        <p:spPr/>
        <p:txBody>
          <a:bodyPr/>
          <a:lstStyle/>
          <a:p>
            <a:fld id="{F4F7DB96-B4E3-48F2-8E35-A4648E993116}" type="slidenum">
              <a:rPr lang="x-none" smtClean="0"/>
              <a:t>64</a:t>
            </a:fld>
            <a:endParaRPr lang="x-none"/>
          </a:p>
        </p:txBody>
      </p:sp>
    </p:spTree>
    <p:extLst>
      <p:ext uri="{BB962C8B-B14F-4D97-AF65-F5344CB8AC3E}">
        <p14:creationId xmlns:p14="http://schemas.microsoft.com/office/powerpoint/2010/main" val="231954467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0"/>
              </a:spcAft>
            </a:pPr>
            <a:r>
              <a:rPr lang="en-US" b="1" u="sng" dirty="0">
                <a:latin typeface="Calibri" panose="020F0502020204030204" pitchFamily="34" charset="0"/>
                <a:ea typeface="Times New Roman" panose="02020603050405020304" pitchFamily="18" charset="0"/>
                <a:cs typeface="Times New Roman" panose="02020603050405020304" pitchFamily="18" charset="0"/>
              </a:rPr>
              <a:t>Recovery and social inclusion</a:t>
            </a:r>
            <a:endParaRPr lang="x-none" u="sng"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US"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Taking part in social, educational, training, volunteering and employment can support individual recovery.</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US" dirty="0">
                <a:latin typeface="Calibri" panose="020F0502020204030204" pitchFamily="34" charset="0"/>
                <a:ea typeface="Times New Roman" panose="02020603050405020304" pitchFamily="18" charset="0"/>
                <a:cs typeface="Times New Roman" panose="02020603050405020304" pitchFamily="18" charset="0"/>
              </a:rPr>
              <a:t>Services should empower people to move forward and regain or create their place in the community. Institutional models of care which isolate people from the community are therefore incompatible with a recovery approach.</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1000"/>
              </a:spcAft>
              <a:buFont typeface="Symbol" panose="05050102010706020507" pitchFamily="18" charset="2"/>
              <a:buChar char=""/>
            </a:pPr>
            <a:r>
              <a:rPr lang="en-US" dirty="0">
                <a:latin typeface="Calibri" panose="020F0502020204030204" pitchFamily="34" charset="0"/>
                <a:ea typeface="Times New Roman" panose="02020603050405020304" pitchFamily="18" charset="0"/>
                <a:cs typeface="Times New Roman" panose="02020603050405020304" pitchFamily="18" charset="0"/>
              </a:rPr>
              <a:t>We all have a role to play in fostering inclusion and openness and, as such, support people’s recovery.</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F4F7DB96-B4E3-48F2-8E35-A4648E993116}" type="slidenum">
              <a:rPr lang="x-none" smtClean="0"/>
              <a:t>65</a:t>
            </a:fld>
            <a:endParaRPr lang="x-none"/>
          </a:p>
        </p:txBody>
      </p:sp>
    </p:spTree>
    <p:extLst>
      <p:ext uri="{BB962C8B-B14F-4D97-AF65-F5344CB8AC3E}">
        <p14:creationId xmlns:p14="http://schemas.microsoft.com/office/powerpoint/2010/main" val="242032133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62708" y="4400549"/>
            <a:ext cx="5709492" cy="4203623"/>
          </a:xfrm>
        </p:spPr>
        <p:txBody>
          <a:bodyPr/>
          <a:lstStyle/>
          <a:p>
            <a:pPr>
              <a:lnSpc>
                <a:spcPct val="115000"/>
              </a:lnSpc>
              <a:spcAft>
                <a:spcPts val="1000"/>
              </a:spcAft>
            </a:pPr>
            <a:r>
              <a:rPr lang="en-US" b="1" u="sng" dirty="0">
                <a:latin typeface="Calibri" panose="020F0502020204030204" pitchFamily="34" charset="0"/>
                <a:ea typeface="Times New Roman" panose="02020603050405020304" pitchFamily="18" charset="0"/>
                <a:cs typeface="Times New Roman" panose="02020603050405020304" pitchFamily="18" charset="0"/>
              </a:rPr>
              <a:t>Recovery plans</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indent="-171450">
              <a:lnSpc>
                <a:spcPct val="115000"/>
              </a:lnSpc>
              <a:spcAft>
                <a:spcPts val="1000"/>
              </a:spcAft>
              <a:buFont typeface="Arial" panose="020B0604020202020204" pitchFamily="34" charset="0"/>
              <a:buChar char="•"/>
            </a:pPr>
            <a:r>
              <a:rPr lang="en-US" dirty="0">
                <a:latin typeface="Calibri" panose="020F0502020204030204" pitchFamily="34" charset="0"/>
                <a:ea typeface="Times New Roman" panose="02020603050405020304" pitchFamily="18" charset="0"/>
                <a:cs typeface="Times New Roman" panose="02020603050405020304" pitchFamily="18" charset="0"/>
              </a:rPr>
              <a:t>A recovery plan is a document that it is written and implemented by a person to guide them along their recovery journey, regain or stay in control of their life, and find meaning and purpose in life.</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indent="-171450">
              <a:lnSpc>
                <a:spcPct val="115000"/>
              </a:lnSpc>
              <a:spcAft>
                <a:spcPts val="1000"/>
              </a:spcAft>
              <a:buFont typeface="Arial" panose="020B0604020202020204" pitchFamily="34" charset="0"/>
              <a:buChar char="•"/>
            </a:pPr>
            <a:r>
              <a:rPr lang="en-US" dirty="0">
                <a:latin typeface="Calibri" panose="020F0502020204030204" pitchFamily="34" charset="0"/>
                <a:ea typeface="Times New Roman" panose="02020603050405020304" pitchFamily="18" charset="0"/>
                <a:cs typeface="Times New Roman" panose="02020603050405020304" pitchFamily="18" charset="0"/>
              </a:rPr>
              <a:t>A recovery plan can be a useful tool to</a:t>
            </a:r>
            <a:r>
              <a:rPr lang="en-GB" dirty="0">
                <a:latin typeface="Calibri" panose="020F0502020204030204" pitchFamily="34" charset="0"/>
                <a:ea typeface="Times New Roman" panose="02020603050405020304" pitchFamily="18" charset="0"/>
                <a:cs typeface="Times New Roman" panose="02020603050405020304" pitchFamily="18"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L="800100" lvl="1" indent="-342900">
              <a:lnSpc>
                <a:spcPct val="115000"/>
              </a:lnSpc>
              <a:spcAft>
                <a:spcPts val="1000"/>
              </a:spcAft>
              <a:buSzPts val="800"/>
              <a:buFont typeface="Calibri" panose="020F0502020204030204" pitchFamily="34" charset="0"/>
              <a:buChar char="●"/>
              <a:tabLst>
                <a:tab pos="457200" algn="l"/>
              </a:tabLst>
            </a:pPr>
            <a:r>
              <a:rPr lang="en-US" dirty="0">
                <a:latin typeface="Calibri" panose="020F0502020204030204" pitchFamily="34" charset="0"/>
                <a:ea typeface="Times New Roman" panose="02020603050405020304" pitchFamily="18" charset="0"/>
                <a:cs typeface="Times New Roman" panose="02020603050405020304" pitchFamily="18" charset="0"/>
              </a:rPr>
              <a:t>Support a person to work out a direction and steps for moving forward in life. </a:t>
            </a:r>
            <a:endParaRPr lang="x-none" dirty="0">
              <a:latin typeface="Calibri" panose="020F0502020204030204" pitchFamily="34" charset="0"/>
              <a:ea typeface="SimSun" panose="02010600030101010101" pitchFamily="2" charset="-122"/>
              <a:cs typeface="Times New Roman" panose="02020603050405020304" pitchFamily="18" charset="0"/>
            </a:endParaRPr>
          </a:p>
          <a:p>
            <a:pPr marL="800100" lvl="1" indent="-342900">
              <a:lnSpc>
                <a:spcPct val="115000"/>
              </a:lnSpc>
              <a:spcAft>
                <a:spcPts val="1000"/>
              </a:spcAft>
              <a:buSzPts val="800"/>
              <a:buFont typeface="Calibri" panose="020F0502020204030204" pitchFamily="34" charset="0"/>
              <a:buChar char="●"/>
              <a:tabLst>
                <a:tab pos="457200" algn="l"/>
              </a:tabLst>
            </a:pPr>
            <a:r>
              <a:rPr lang="en-US" dirty="0">
                <a:latin typeface="Calibri" panose="020F0502020204030204" pitchFamily="34" charset="0"/>
                <a:ea typeface="Times New Roman" panose="02020603050405020304" pitchFamily="18" charset="0"/>
                <a:cs typeface="Times New Roman" panose="02020603050405020304" pitchFamily="18" charset="0"/>
              </a:rPr>
              <a:t>Help a person get the support of important people in their life, if they wish to do so (such as family, friends, peers, health practitioners and others).</a:t>
            </a:r>
            <a:endParaRPr lang="x-none" dirty="0">
              <a:latin typeface="Calibri" panose="020F0502020204030204" pitchFamily="34" charset="0"/>
              <a:ea typeface="SimSun" panose="02010600030101010101" pitchFamily="2" charset="-122"/>
              <a:cs typeface="Times New Roman" panose="02020603050405020304" pitchFamily="18" charset="0"/>
            </a:endParaRPr>
          </a:p>
          <a:p>
            <a:pPr marL="171450" indent="-171450" algn="just">
              <a:lnSpc>
                <a:spcPct val="115000"/>
              </a:lnSpc>
              <a:spcAft>
                <a:spcPts val="1000"/>
              </a:spcAft>
              <a:buFont typeface="Arial" panose="020B0604020202020204" pitchFamily="34" charset="0"/>
              <a:buChar char="•"/>
            </a:pPr>
            <a:r>
              <a:rPr lang="en-US" dirty="0">
                <a:latin typeface="Calibri" panose="020F0502020204030204" pitchFamily="34" charset="0"/>
                <a:ea typeface="Times New Roman" panose="02020603050405020304" pitchFamily="18" charset="0"/>
                <a:cs typeface="Times New Roman" panose="02020603050405020304" pitchFamily="18" charset="0"/>
              </a:rPr>
              <a:t>It is important to note that a recovery plan is a potential tool for people to use in their recovery, and not an end in itself. </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indent="-171450" algn="just">
              <a:lnSpc>
                <a:spcPct val="115000"/>
              </a:lnSpc>
              <a:spcAft>
                <a:spcPts val="1000"/>
              </a:spcAft>
              <a:buFont typeface="Arial" panose="020B0604020202020204" pitchFamily="34" charset="0"/>
              <a:buChar char="•"/>
            </a:pPr>
            <a:r>
              <a:rPr lang="en-US" dirty="0">
                <a:latin typeface="Calibri" panose="020F0502020204030204" pitchFamily="34" charset="0"/>
                <a:ea typeface="Times New Roman" panose="02020603050405020304" pitchFamily="18" charset="0"/>
                <a:cs typeface="Times New Roman" panose="02020603050405020304" pitchFamily="18" charset="0"/>
              </a:rPr>
              <a:t>Also, some people may find it more useful to have support and build connections at the moment and may not need a plan to achieve their goals in life. </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F4F7DB96-B4E3-48F2-8E35-A4648E993116}" type="slidenum">
              <a:rPr lang="x-none" smtClean="0"/>
              <a:t>66</a:t>
            </a:fld>
            <a:endParaRPr lang="x-none"/>
          </a:p>
        </p:txBody>
      </p:sp>
    </p:spTree>
    <p:extLst>
      <p:ext uri="{BB962C8B-B14F-4D97-AF65-F5344CB8AC3E}">
        <p14:creationId xmlns:p14="http://schemas.microsoft.com/office/powerpoint/2010/main" val="161212797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8"/>
            <a:ext cx="5486400" cy="3086100"/>
          </a:xfrm>
        </p:spPr>
      </p:sp>
      <p:sp>
        <p:nvSpPr>
          <p:cNvPr id="3" name="Notes Placeholder 2"/>
          <p:cNvSpPr>
            <a:spLocks noGrp="1"/>
          </p:cNvSpPr>
          <p:nvPr>
            <p:ph type="body" idx="1"/>
          </p:nvPr>
        </p:nvSpPr>
        <p:spPr>
          <a:xfrm>
            <a:off x="685800" y="3814711"/>
            <a:ext cx="5486400" cy="4870502"/>
          </a:xfrm>
        </p:spPr>
        <p:txBody>
          <a:bodyPr/>
          <a:lstStyle/>
          <a:p>
            <a:pPr>
              <a:lnSpc>
                <a:spcPct val="115000"/>
              </a:lnSpc>
              <a:spcAft>
                <a:spcPts val="1000"/>
              </a:spcAft>
            </a:pPr>
            <a:r>
              <a:rPr lang="en-US" b="1" dirty="0">
                <a:latin typeface="Calibri" panose="020F0502020204030204" pitchFamily="34" charset="0"/>
                <a:ea typeface="Times New Roman" panose="02020603050405020304" pitchFamily="18" charset="0"/>
                <a:cs typeface="Times New Roman" panose="02020603050405020304" pitchFamily="18" charset="0"/>
              </a:rPr>
              <a:t>What does a recovery plan look like?</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US" dirty="0">
                <a:latin typeface="Calibri" panose="020F0502020204030204" pitchFamily="34" charset="0"/>
                <a:ea typeface="Times New Roman" panose="02020603050405020304" pitchFamily="18" charset="0"/>
                <a:cs typeface="Times New Roman" panose="02020603050405020304" pitchFamily="18" charset="0"/>
              </a:rPr>
              <a:t>A recovery plan outlines the person’s own goals in life. Depending on the person, it may include: reconnecting with friends, going back to school, managing difficult situations, etc.</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US" dirty="0">
                <a:latin typeface="Calibri" panose="020F0502020204030204" pitchFamily="34" charset="0"/>
                <a:ea typeface="Times New Roman" panose="02020603050405020304" pitchFamily="18" charset="0"/>
                <a:cs typeface="Times New Roman" panose="02020603050405020304" pitchFamily="18" charset="0"/>
              </a:rPr>
              <a:t>The plan outlines how the person will work to achieve these goals.</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US" dirty="0">
                <a:latin typeface="Calibri" panose="020F0502020204030204" pitchFamily="34" charset="0"/>
                <a:ea typeface="Times New Roman" panose="02020603050405020304" pitchFamily="18" charset="0"/>
                <a:cs typeface="Times New Roman" panose="02020603050405020304" pitchFamily="18" charset="0"/>
              </a:rPr>
              <a:t>The plan is driven by the person concerned and reflects their choices, will and preferences for support and care.</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US" dirty="0">
                <a:latin typeface="Calibri" panose="020F0502020204030204" pitchFamily="34" charset="0"/>
                <a:ea typeface="Times New Roman" panose="02020603050405020304" pitchFamily="18" charset="0"/>
                <a:cs typeface="Times New Roman" panose="02020603050405020304" pitchFamily="18" charset="0"/>
              </a:rPr>
              <a:t>It may include a personal plan for dealing with distress, for which the person can list possible actions that can be taken to prevent the situation getting worse.</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1000"/>
              </a:spcAft>
              <a:buFont typeface="Symbol" panose="05050102010706020507" pitchFamily="18" charset="2"/>
              <a:buChar char=""/>
            </a:pPr>
            <a:r>
              <a:rPr lang="en-US" dirty="0">
                <a:latin typeface="Calibri" panose="020F0502020204030204" pitchFamily="34" charset="0"/>
                <a:ea typeface="Times New Roman" panose="02020603050405020304" pitchFamily="18" charset="0"/>
                <a:cs typeface="Times New Roman" panose="02020603050405020304" pitchFamily="18" charset="0"/>
              </a:rPr>
              <a:t>A recovery plan may also include an advance directive about care and treatment.</a:t>
            </a:r>
            <a:endParaRPr lang="x-none"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1000"/>
              </a:spcAft>
            </a:pPr>
            <a:r>
              <a:rPr lang="en-US"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This topic is developed further in the module </a:t>
            </a:r>
            <a:r>
              <a:rPr lang="en-US" i="1"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Recovery practices for mental health and well-being.</a:t>
            </a:r>
            <a:r>
              <a:rPr lang="en-US"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 In addition a recovery plan template can be accessed in the module entitled</a:t>
            </a:r>
            <a:r>
              <a:rPr lang="en-US" i="1"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 Person-</a:t>
            </a:r>
            <a:r>
              <a:rPr lang="en-US" i="1" dirty="0" err="1">
                <a:solidFill>
                  <a:srgbClr val="4F81BD"/>
                </a:solidFill>
                <a:latin typeface="Calibri" panose="020F0502020204030204" pitchFamily="34" charset="0"/>
                <a:ea typeface="Times New Roman" panose="02020603050405020304" pitchFamily="18" charset="0"/>
                <a:cs typeface="Times New Roman" panose="02020603050405020304" pitchFamily="18" charset="0"/>
              </a:rPr>
              <a:t>centred</a:t>
            </a:r>
            <a:r>
              <a:rPr lang="en-US" i="1"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 recovery planning for mental health and well being–self-help tool </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F4F7DB96-B4E3-48F2-8E35-A4648E993116}" type="slidenum">
              <a:rPr lang="x-none" smtClean="0"/>
              <a:t>67</a:t>
            </a:fld>
            <a:endParaRPr lang="x-none"/>
          </a:p>
        </p:txBody>
      </p:sp>
    </p:spTree>
    <p:extLst>
      <p:ext uri="{BB962C8B-B14F-4D97-AF65-F5344CB8AC3E}">
        <p14:creationId xmlns:p14="http://schemas.microsoft.com/office/powerpoint/2010/main" val="226744676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17700" y="868363"/>
            <a:ext cx="2944813" cy="1657350"/>
          </a:xfrm>
        </p:spPr>
      </p:sp>
      <p:sp>
        <p:nvSpPr>
          <p:cNvPr id="3" name="Notes Placeholder 2"/>
          <p:cNvSpPr>
            <a:spLocks noGrp="1"/>
          </p:cNvSpPr>
          <p:nvPr>
            <p:ph type="body" idx="1"/>
          </p:nvPr>
        </p:nvSpPr>
        <p:spPr>
          <a:xfrm>
            <a:off x="685800" y="2526030"/>
            <a:ext cx="5486400" cy="5474970"/>
          </a:xfrm>
        </p:spPr>
        <p:txBody>
          <a:bodyPr/>
          <a:lstStyle/>
          <a:p>
            <a:pPr>
              <a:lnSpc>
                <a:spcPct val="115000"/>
              </a:lnSpc>
              <a:spcAft>
                <a:spcPts val="600"/>
              </a:spcAft>
            </a:pPr>
            <a:r>
              <a:rPr lang="en-US" b="1" i="1" dirty="0">
                <a:latin typeface="Calibri" panose="020F0502020204030204" pitchFamily="34" charset="0"/>
                <a:ea typeface="Times New Roman" panose="02020603050405020304" pitchFamily="18" charset="0"/>
                <a:cs typeface="Times New Roman" panose="02020603050405020304" pitchFamily="18" charset="0"/>
              </a:rPr>
              <a:t>Exercise 4.1: The role of the individual as well as families, friends and other supporters in promoting recovery (20 min.)</a:t>
            </a:r>
            <a:endParaRPr lang="x-none"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600"/>
              </a:spcAft>
            </a:pPr>
            <a:r>
              <a:rPr lang="en-US"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The purpose of this exercise is to allow participants to explore how promoting a recovery approach can start with the person. It then explores how family members, friends and other supporters can also play an important role in the recovery process.</a:t>
            </a:r>
            <a:endParaRPr lang="x-none"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600"/>
              </a:spcAft>
            </a:pPr>
            <a:r>
              <a:rPr lang="en-US"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Ask the group:</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indent="-171450">
              <a:lnSpc>
                <a:spcPct val="115000"/>
              </a:lnSpc>
              <a:spcAft>
                <a:spcPts val="600"/>
              </a:spcAft>
              <a:buFont typeface="Arial" panose="020B0604020202020204" pitchFamily="34" charset="0"/>
              <a:buChar char="•"/>
            </a:pPr>
            <a:r>
              <a:rPr lang="en-GB" b="1" dirty="0">
                <a:latin typeface="Calibri" panose="020F0502020204030204" pitchFamily="34" charset="0"/>
                <a:ea typeface="SimSun" panose="02010600030101010101" pitchFamily="2" charset="-122"/>
                <a:cs typeface="Arial" panose="020B0604020202020204" pitchFamily="34" charset="0"/>
              </a:rPr>
              <a:t>How can people promote their own recovery?</a:t>
            </a:r>
            <a:endParaRPr lang="x-none" b="1" dirty="0">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60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Some possible answers may include:</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Develop practices that make you feel better and identify strategies that promote and maintain well-being.</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Seek out cultural and spiritual practices for growth and self-knowledge.</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Reject disempowering labels and narratives that limit one’s potential.</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Seek out relationships with those who can act as peers and equals who value one another’s knowledge and autonomy, whether or not the person has had the same type of lived experience.</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Do not blame yourself for having been abused or for having been discriminated against.</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Be clear with others that recovery is possible and that they are at the centre of their recovery and that they drive all the decisions about their own life.</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Develop their own plan based on strategies that they find helpful along their recovery journey. </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Listen to others’ experiences and share your own story. </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1000"/>
              </a:spcAft>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Explore opportunities to be more active and engaged in the community.</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F4F7DB96-B4E3-48F2-8E35-A4648E993116}" type="slidenum">
              <a:rPr lang="x-none" smtClean="0"/>
              <a:t>68</a:t>
            </a:fld>
            <a:endParaRPr lang="x-none"/>
          </a:p>
        </p:txBody>
      </p:sp>
    </p:spTree>
    <p:extLst>
      <p:ext uri="{BB962C8B-B14F-4D97-AF65-F5344CB8AC3E}">
        <p14:creationId xmlns:p14="http://schemas.microsoft.com/office/powerpoint/2010/main" val="96856407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20875" y="1143000"/>
            <a:ext cx="3108325" cy="1749425"/>
          </a:xfrm>
        </p:spPr>
      </p:sp>
      <p:sp>
        <p:nvSpPr>
          <p:cNvPr id="3" name="Notes Placeholder 2"/>
          <p:cNvSpPr>
            <a:spLocks noGrp="1"/>
          </p:cNvSpPr>
          <p:nvPr>
            <p:ph type="body" idx="1"/>
          </p:nvPr>
        </p:nvSpPr>
        <p:spPr>
          <a:xfrm>
            <a:off x="685800" y="3200400"/>
            <a:ext cx="5486400" cy="4800600"/>
          </a:xfrm>
        </p:spPr>
        <p:txBody>
          <a:bodyPr/>
          <a:lstStyle/>
          <a:p>
            <a:pPr>
              <a:lnSpc>
                <a:spcPct val="115000"/>
              </a:lnSpc>
              <a:spcAft>
                <a:spcPts val="60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Once participants have had the opportunity to discuss the first question, ask the group:</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600"/>
              </a:spcAft>
              <a:buFont typeface="Symbol" panose="05050102010706020507" pitchFamily="18" charset="2"/>
              <a:buChar char=""/>
            </a:pPr>
            <a:r>
              <a:rPr lang="en-GB" b="1" dirty="0">
                <a:latin typeface="Calibri" panose="020F0502020204030204" pitchFamily="34" charset="0"/>
                <a:ea typeface="SimSun" panose="02010600030101010101" pitchFamily="2" charset="-122"/>
                <a:cs typeface="Arial" panose="020B0604020202020204" pitchFamily="34" charset="0"/>
              </a:rPr>
              <a:t>How can families and other supporters promote recovery?</a:t>
            </a:r>
            <a:endParaRPr lang="x-none" dirty="0">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600"/>
              </a:spcAft>
            </a:pPr>
            <a:r>
              <a:rPr lang="en-US"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Some possible answers may include:</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US"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Make sure that services and supporters respect the opinions, decisions and choices of the individual on their treatment, care and other areas of life rather than making decisions on their behalf. (For more information on this topic, see the module on </a:t>
            </a:r>
            <a:r>
              <a:rPr lang="en-US" i="1"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Legal capacity and the right to decide </a:t>
            </a:r>
            <a:r>
              <a:rPr lang="en-US"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and the module on </a:t>
            </a:r>
            <a:r>
              <a:rPr lang="en-US" i="1"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Supported decision-making and advance planning</a:t>
            </a:r>
            <a:r>
              <a:rPr lang="en-US"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US"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Acknowledge that differences of opinion can arise but that, ultimately, the individual’s decisions should be respected. Support their right to make their own choices, and to establish their own identity and understanding of what they are experiencing.</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US"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Find out more about the </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support options and strategies</a:t>
            </a:r>
            <a:r>
              <a:rPr lang="en-GB"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 </a:t>
            </a:r>
            <a:r>
              <a:rPr lang="en-US"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that the individual finds it helpful to maintain to improve wellness.</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US"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Support individuals to be actively engaged in their local community.</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US"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Include the individual in family life and decisions on an equal basis with other family members. </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1000"/>
              </a:spcAft>
              <a:buFont typeface="Symbol" panose="05050102010706020507" pitchFamily="18" charset="2"/>
              <a:buChar char=""/>
            </a:pPr>
            <a:r>
              <a:rPr lang="en-US"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Support the individual to ensure that they are being treated fairly and without discrimination by health services and local agencies.</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F4F7DB96-B4E3-48F2-8E35-A4648E993116}" type="slidenum">
              <a:rPr lang="x-none" smtClean="0"/>
              <a:t>69</a:t>
            </a:fld>
            <a:endParaRPr lang="x-none"/>
          </a:p>
        </p:txBody>
      </p:sp>
    </p:spTree>
    <p:extLst>
      <p:ext uri="{BB962C8B-B14F-4D97-AF65-F5344CB8AC3E}">
        <p14:creationId xmlns:p14="http://schemas.microsoft.com/office/powerpoint/2010/main" val="5167206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0045" marR="0" indent="-360045">
              <a:spcBef>
                <a:spcPts val="0"/>
              </a:spcBef>
              <a:spcAft>
                <a:spcPts val="600"/>
              </a:spcAft>
            </a:pPr>
            <a:r>
              <a:rPr lang="en-GB" sz="1400" b="1" dirty="0">
                <a:latin typeface="Calibri" panose="020F0502020204030204" pitchFamily="34" charset="0"/>
                <a:ea typeface="SimSun" panose="02010600030101010101" pitchFamily="2" charset="-122"/>
                <a:cs typeface="Calibri" panose="020F0502020204030204" pitchFamily="34" charset="0"/>
              </a:rPr>
              <a:t>Five related topics are dealt with in this module. They are:</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Topic 1:</a:t>
            </a:r>
            <a:r>
              <a:rPr lang="en-GB" sz="1200" kern="1200" dirty="0">
                <a:solidFill>
                  <a:schemeClr val="tx1"/>
                </a:solidFill>
                <a:effectLst/>
                <a:latin typeface="+mn-lt"/>
                <a:ea typeface="+mn-ea"/>
                <a:cs typeface="+mn-cs"/>
              </a:rPr>
              <a:t> What is mental health? (1 hour 30 minutes) </a:t>
            </a:r>
          </a:p>
          <a:p>
            <a:r>
              <a:rPr lang="en-GB" sz="1200" b="1" kern="1200" dirty="0">
                <a:solidFill>
                  <a:schemeClr val="tx1"/>
                </a:solidFill>
                <a:effectLst/>
                <a:latin typeface="+mn-lt"/>
                <a:ea typeface="+mn-ea"/>
                <a:cs typeface="+mn-cs"/>
              </a:rPr>
              <a:t>Topic 2</a:t>
            </a:r>
            <a:r>
              <a:rPr lang="en-GB" sz="1200" kern="1200" dirty="0">
                <a:solidFill>
                  <a:schemeClr val="tx1"/>
                </a:solidFill>
                <a:effectLst/>
                <a:latin typeface="+mn-lt"/>
                <a:ea typeface="+mn-ea"/>
                <a:cs typeface="+mn-cs"/>
              </a:rPr>
              <a:t>: Promoting the right to health in mental health and social services (1 hour 45 minutes) </a:t>
            </a:r>
          </a:p>
          <a:p>
            <a:r>
              <a:rPr lang="en-GB" sz="1200" b="1" kern="1200" dirty="0">
                <a:solidFill>
                  <a:schemeClr val="tx1"/>
                </a:solidFill>
                <a:effectLst/>
                <a:latin typeface="+mn-lt"/>
                <a:ea typeface="+mn-ea"/>
                <a:cs typeface="+mn-cs"/>
              </a:rPr>
              <a:t>Topic 3:</a:t>
            </a:r>
            <a:r>
              <a:rPr lang="en-GB" sz="1200" kern="1200" dirty="0">
                <a:solidFill>
                  <a:schemeClr val="tx1"/>
                </a:solidFill>
                <a:effectLst/>
                <a:latin typeface="+mn-lt"/>
                <a:ea typeface="+mn-ea"/>
                <a:cs typeface="+mn-cs"/>
              </a:rPr>
              <a:t> What is recovery? (1 hour and 35 minutes) </a:t>
            </a:r>
          </a:p>
          <a:p>
            <a:r>
              <a:rPr lang="en-GB" sz="1200" b="1" kern="1200" dirty="0">
                <a:solidFill>
                  <a:schemeClr val="tx1"/>
                </a:solidFill>
                <a:effectLst/>
                <a:latin typeface="+mn-lt"/>
                <a:ea typeface="+mn-ea"/>
                <a:cs typeface="+mn-cs"/>
              </a:rPr>
              <a:t>Topic 4</a:t>
            </a:r>
            <a:r>
              <a:rPr lang="en-GB" sz="1200" kern="1200" dirty="0">
                <a:solidFill>
                  <a:schemeClr val="tx1"/>
                </a:solidFill>
                <a:effectLst/>
                <a:latin typeface="+mn-lt"/>
                <a:ea typeface="+mn-ea"/>
                <a:cs typeface="+mn-cs"/>
              </a:rPr>
              <a:t>: Promoting recovery (1 hour 15 minutes) </a:t>
            </a:r>
          </a:p>
          <a:p>
            <a:r>
              <a:rPr lang="en-GB" sz="1200" b="1" kern="1200" dirty="0">
                <a:solidFill>
                  <a:schemeClr val="tx1"/>
                </a:solidFill>
                <a:effectLst/>
                <a:latin typeface="+mn-lt"/>
                <a:ea typeface="+mn-ea"/>
                <a:cs typeface="+mn-cs"/>
              </a:rPr>
              <a:t>Topic 5:</a:t>
            </a:r>
            <a:r>
              <a:rPr lang="en-GB" sz="1200" kern="1200" dirty="0">
                <a:solidFill>
                  <a:schemeClr val="tx1"/>
                </a:solidFill>
                <a:effectLst/>
                <a:latin typeface="+mn-lt"/>
                <a:ea typeface="+mn-ea"/>
                <a:cs typeface="+mn-cs"/>
              </a:rPr>
              <a:t> The role of practitioners and mental health and social services in promoting recovery (40 minutes) </a:t>
            </a:r>
          </a:p>
          <a:p>
            <a:endParaRPr lang="en-US" dirty="0"/>
          </a:p>
          <a:p>
            <a:r>
              <a:rPr lang="en-US" b="1">
                <a:solidFill>
                  <a:srgbClr val="4F81BD"/>
                </a:solidFill>
                <a:latin typeface="Calibri" panose="020F0502020204030204" pitchFamily="34" charset="0"/>
                <a:ea typeface="SimSun" panose="02010600030101010101" pitchFamily="2" charset="-122"/>
                <a:cs typeface="Arial" panose="020B0604020202020204" pitchFamily="34" charset="0"/>
              </a:rPr>
              <a:t>For the full list of references included in the notes pages of these slides please refer to the corresponding Module.</a:t>
            </a:r>
          </a:p>
          <a:p>
            <a:endParaRPr lang="en-GB" dirty="0"/>
          </a:p>
          <a:p>
            <a:endParaRPr lang="x-non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B5638E-FD35-4CD2-A9D5-ECDD5368462D}" type="slidenum">
              <a:rPr kumimoji="0" lang="x-non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x-non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177550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98575" y="147638"/>
            <a:ext cx="3540125" cy="1990725"/>
          </a:xfrm>
        </p:spPr>
      </p:sp>
      <p:sp>
        <p:nvSpPr>
          <p:cNvPr id="3" name="Notes Placeholder 2"/>
          <p:cNvSpPr>
            <a:spLocks noGrp="1"/>
          </p:cNvSpPr>
          <p:nvPr>
            <p:ph type="body" idx="1"/>
          </p:nvPr>
        </p:nvSpPr>
        <p:spPr>
          <a:xfrm>
            <a:off x="685800" y="2160270"/>
            <a:ext cx="5486400" cy="5840730"/>
          </a:xfrm>
        </p:spPr>
        <p:txBody>
          <a:bodyPr/>
          <a:lstStyle/>
          <a:p>
            <a:pPr>
              <a:lnSpc>
                <a:spcPct val="115000"/>
              </a:lnSpc>
              <a:spcAft>
                <a:spcPts val="600"/>
              </a:spcAft>
            </a:pPr>
            <a:r>
              <a:rPr lang="en-GB" b="1" i="1" dirty="0">
                <a:latin typeface="Calibri" panose="020F0502020204030204" pitchFamily="34" charset="0"/>
                <a:ea typeface="SimSun" panose="02010600030101010101" pitchFamily="2" charset="-122"/>
                <a:cs typeface="Arial" panose="020B0604020202020204" pitchFamily="34" charset="0"/>
              </a:rPr>
              <a:t>Exercise 4.2: Personal recovery stories (20 min.)</a:t>
            </a:r>
            <a:endParaRPr lang="x-none" dirty="0">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60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Select 3 personal recovery stories from among the videos available from the Open Paradigm Project:</a:t>
            </a:r>
            <a:endParaRPr lang="x-none" dirty="0">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600"/>
              </a:spcAft>
            </a:pPr>
            <a:r>
              <a:rPr lang="en-GB" b="1" dirty="0">
                <a:latin typeface="Calibri" panose="020F0502020204030204" pitchFamily="34" charset="0"/>
                <a:ea typeface="SimSun" panose="02010600030101010101" pitchFamily="2" charset="-122"/>
                <a:cs typeface="Arial" panose="020B0604020202020204" pitchFamily="34" charset="0"/>
              </a:rPr>
              <a:t>Open Paradigm Project </a:t>
            </a:r>
            <a:r>
              <a:rPr lang="en-GB" b="1" i="1" dirty="0">
                <a:latin typeface="Calibri" panose="020F0502020204030204" pitchFamily="34" charset="0"/>
                <a:ea typeface="SimSun" panose="02010600030101010101" pitchFamily="2" charset="-122"/>
                <a:cs typeface="Arial" panose="020B0604020202020204" pitchFamily="34" charset="0"/>
              </a:rPr>
              <a:t>(</a:t>
            </a:r>
            <a:r>
              <a:rPr lang="en-GB" b="1" i="1" dirty="0">
                <a:solidFill>
                  <a:srgbClr val="0000FF"/>
                </a:solidFill>
                <a:latin typeface="Calibri" panose="020F0502020204030204" pitchFamily="34" charset="0"/>
                <a:ea typeface="SimSun" panose="02010600030101010101" pitchFamily="2" charset="-122"/>
                <a:cs typeface="Arial" panose="020B0604020202020204" pitchFamily="34" charset="0"/>
                <a:hlinkClick r:id="rId3" action="ppaction://hlinkfile" tooltip="P.J. Moynihan – Digital Eyes Film Producer, 2013 #331">
                  <a:extLst>
                    <a:ext uri="{A12FA001-AC4F-418D-AE19-62706E023703}">
                      <ahyp:hlinkClr xmlns:ahyp="http://schemas.microsoft.com/office/drawing/2018/hyperlinkcolor" val="tx"/>
                    </a:ext>
                  </a:extLst>
                </a:hlinkClick>
              </a:rPr>
              <a:t>18</a:t>
            </a:r>
            <a:r>
              <a:rPr lang="en-GB" b="1" i="1" dirty="0">
                <a:latin typeface="Calibri" panose="020F0502020204030204" pitchFamily="34" charset="0"/>
                <a:ea typeface="SimSun" panose="02010600030101010101" pitchFamily="2" charset="-122"/>
                <a:cs typeface="Arial" panose="020B0604020202020204" pitchFamily="34" charset="0"/>
              </a:rPr>
              <a:t>)</a:t>
            </a:r>
            <a:r>
              <a:rPr lang="en-GB" b="1" dirty="0">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600"/>
              </a:spcAft>
            </a:pPr>
            <a:r>
              <a:rPr lang="en-GB" u="sng" dirty="0">
                <a:solidFill>
                  <a:srgbClr val="0000FF"/>
                </a:solidFill>
                <a:latin typeface="Calibri" panose="020F0502020204030204" pitchFamily="34" charset="0"/>
                <a:ea typeface="SimSun" panose="02010600030101010101" pitchFamily="2" charset="-122"/>
                <a:cs typeface="Arial" panose="020B0604020202020204" pitchFamily="34" charset="0"/>
              </a:rPr>
              <a:t>https://</a:t>
            </a:r>
            <a:r>
              <a:rPr lang="en-GB" u="sng" dirty="0" err="1">
                <a:solidFill>
                  <a:srgbClr val="0000FF"/>
                </a:solidFill>
                <a:latin typeface="Calibri" panose="020F0502020204030204" pitchFamily="34" charset="0"/>
                <a:ea typeface="SimSun" panose="02010600030101010101" pitchFamily="2" charset="-122"/>
                <a:cs typeface="Arial" panose="020B0604020202020204" pitchFamily="34" charset="0"/>
              </a:rPr>
              <a:t>youtu.be</a:t>
            </a:r>
            <a:r>
              <a:rPr lang="en-GB" u="sng" dirty="0">
                <a:solidFill>
                  <a:srgbClr val="0000FF"/>
                </a:solidFill>
                <a:latin typeface="Calibri" panose="020F0502020204030204" pitchFamily="34" charset="0"/>
                <a:ea typeface="SimSun" panose="02010600030101010101" pitchFamily="2" charset="-122"/>
                <a:cs typeface="Arial" panose="020B0604020202020204" pitchFamily="34" charset="0"/>
              </a:rPr>
              <a:t>/wbu6VWhe86U</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a:t>
            </a:r>
            <a:r>
              <a:rPr lang="en-GB" b="1" dirty="0">
                <a:solidFill>
                  <a:srgbClr val="4F81BD"/>
                </a:solidFill>
                <a:latin typeface="Calibri" panose="020F0502020204030204" pitchFamily="34" charset="0"/>
                <a:ea typeface="SimSun" panose="02010600030101010101" pitchFamily="2" charset="-122"/>
                <a:cs typeface="Arial" panose="020B0604020202020204" pitchFamily="34" charset="0"/>
              </a:rPr>
              <a:t>accessed 9 April 2019).</a:t>
            </a:r>
            <a:endParaRPr lang="x-none"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60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Personal experiences available through the above link Include: Celia Brown, Oryx Cohen, Sera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Davidow</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a:t>
            </a:r>
            <a:r>
              <a:rPr lang="en-GB" dirty="0">
                <a:latin typeface="Calibri" panose="020F0502020204030204" pitchFamily="34" charset="0"/>
                <a:ea typeface="SimSun" panose="02010600030101010101" pitchFamily="2" charset="-122"/>
                <a:cs typeface="Arial" panose="020B0604020202020204" pitchFamily="34" charset="0"/>
              </a:rPr>
              <a:t> </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Sean Donovan, Dorothy Dundas, Will Eberle, Dr Dan Fisher, Jenna Fogle, Marty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Hadge</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Leah Harris, Michael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Kerins</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Amy Long, Daniel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Mackler</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Iden</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McCollum, Steven Morgan, Matt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Samet</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Cheryl Sharp, Laura Nicole Sisson,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Ciceley</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Spencer, Lauren Spiro, Leonard Roy Frank, Lauren Spiro, Michael Therrien Jr, Faith Rhyne, Anne Weaver, Paris Williams, Michael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Wilusz</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60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The following 3 people from the list above have made important contributions to these training materials:</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600"/>
              </a:spcAft>
              <a:buFont typeface="Symbol" panose="05050102010706020507" pitchFamily="18" charset="2"/>
              <a:buChar char=""/>
              <a:tabLst>
                <a:tab pos="180340" algn="l"/>
              </a:tabLst>
            </a:pPr>
            <a:r>
              <a:rPr lang="en-GB" dirty="0">
                <a:latin typeface="Calibri" panose="020F0502020204030204" pitchFamily="34" charset="0"/>
                <a:ea typeface="SimSun" panose="02010600030101010101" pitchFamily="2" charset="-122"/>
                <a:cs typeface="Arial" panose="020B0604020202020204" pitchFamily="34" charset="0"/>
              </a:rPr>
              <a:t>Celia Brown </a:t>
            </a:r>
            <a:r>
              <a:rPr lang="en-GB" i="1" dirty="0">
                <a:latin typeface="Calibri" panose="020F0502020204030204" pitchFamily="34" charset="0"/>
                <a:ea typeface="SimSun" panose="02010600030101010101" pitchFamily="2" charset="-122"/>
                <a:cs typeface="Arial" panose="020B0604020202020204" pitchFamily="34" charset="0"/>
              </a:rPr>
              <a:t>(</a:t>
            </a:r>
            <a:r>
              <a:rPr lang="en-GB" i="1" dirty="0">
                <a:solidFill>
                  <a:srgbClr val="0000FF"/>
                </a:solidFill>
                <a:latin typeface="Calibri" panose="020F0502020204030204" pitchFamily="34" charset="0"/>
                <a:ea typeface="SimSun" panose="02010600030101010101" pitchFamily="2" charset="-122"/>
                <a:cs typeface="Arial" panose="020B0604020202020204" pitchFamily="34" charset="0"/>
                <a:hlinkClick r:id="rId4" action="ppaction://hlinkfile" tooltip="The Open Paradigm Project and Mindfreedom International, 2013 #71">
                  <a:extLst>
                    <a:ext uri="{A12FA001-AC4F-418D-AE19-62706E023703}">
                      <ahyp:hlinkClr xmlns:ahyp="http://schemas.microsoft.com/office/drawing/2018/hyperlinkcolor" val="tx"/>
                    </a:ext>
                  </a:extLst>
                </a:hlinkClick>
              </a:rPr>
              <a:t>19</a:t>
            </a:r>
            <a:r>
              <a:rPr lang="en-GB" i="1" dirty="0">
                <a:latin typeface="Calibri" panose="020F0502020204030204" pitchFamily="34" charset="0"/>
                <a:ea typeface="SimSun" panose="02010600030101010101" pitchFamily="2" charset="-122"/>
                <a:cs typeface="Arial" panose="020B0604020202020204" pitchFamily="34" charset="0"/>
              </a:rPr>
              <a:t>)</a:t>
            </a:r>
            <a:r>
              <a:rPr lang="en-GB" dirty="0">
                <a:latin typeface="Calibri" panose="020F0502020204030204" pitchFamily="34" charset="0"/>
                <a:ea typeface="SimSun" panose="02010600030101010101" pitchFamily="2" charset="-122"/>
                <a:cs typeface="Arial" panose="020B0604020202020204" pitchFamily="34" charset="0"/>
              </a:rPr>
              <a:t> (7:15 min.): </a:t>
            </a:r>
            <a:r>
              <a:rPr lang="en-GB" u="sng" dirty="0">
                <a:solidFill>
                  <a:srgbClr val="0000FF"/>
                </a:solidFill>
                <a:latin typeface="Calibri" panose="020F0502020204030204" pitchFamily="34" charset="0"/>
                <a:ea typeface="SimSun" panose="02010600030101010101" pitchFamily="2" charset="-122"/>
                <a:cs typeface="Arial" panose="020B0604020202020204" pitchFamily="34" charset="0"/>
              </a:rPr>
              <a:t>https://</a:t>
            </a:r>
            <a:r>
              <a:rPr lang="en-GB" u="sng" dirty="0" err="1">
                <a:solidFill>
                  <a:srgbClr val="0000FF"/>
                </a:solidFill>
                <a:latin typeface="Calibri" panose="020F0502020204030204" pitchFamily="34" charset="0"/>
                <a:ea typeface="SimSun" panose="02010600030101010101" pitchFamily="2" charset="-122"/>
                <a:cs typeface="Arial" panose="020B0604020202020204" pitchFamily="34" charset="0"/>
              </a:rPr>
              <a:t>youtu.be</a:t>
            </a:r>
            <a:r>
              <a:rPr lang="en-GB" u="sng" dirty="0">
                <a:solidFill>
                  <a:srgbClr val="0000FF"/>
                </a:solidFill>
                <a:latin typeface="Calibri" panose="020F0502020204030204" pitchFamily="34" charset="0"/>
                <a:ea typeface="SimSun" panose="02010600030101010101" pitchFamily="2" charset="-122"/>
                <a:cs typeface="Arial" panose="020B0604020202020204" pitchFamily="34" charset="0"/>
              </a:rPr>
              <a:t>/7cEj_rE5Z-c  </a:t>
            </a:r>
            <a:r>
              <a:rPr lang="en-GB" dirty="0">
                <a:latin typeface="Calibri" panose="020F0502020204030204" pitchFamily="34" charset="0"/>
                <a:ea typeface="SimSun" panose="02010600030101010101" pitchFamily="2" charset="-122"/>
                <a:cs typeface="Arial" panose="020B0604020202020204" pitchFamily="34" charset="0"/>
              </a:rPr>
              <a:t>(accessed 9 April 2019)</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600"/>
              </a:spcAft>
              <a:buFont typeface="Symbol" panose="05050102010706020507" pitchFamily="18" charset="2"/>
              <a:buChar char=""/>
              <a:tabLst>
                <a:tab pos="180340" algn="l"/>
              </a:tabLst>
            </a:pPr>
            <a:r>
              <a:rPr lang="en-GB" dirty="0">
                <a:latin typeface="Calibri" panose="020F0502020204030204" pitchFamily="34" charset="0"/>
                <a:ea typeface="SimSun" panose="02010600030101010101" pitchFamily="2" charset="-122"/>
                <a:cs typeface="Arial" panose="020B0604020202020204" pitchFamily="34" charset="0"/>
              </a:rPr>
              <a:t>Oryx Cohen </a:t>
            </a:r>
            <a:r>
              <a:rPr lang="en-GB" i="1" dirty="0">
                <a:latin typeface="Calibri" panose="020F0502020204030204" pitchFamily="34" charset="0"/>
                <a:ea typeface="SimSun" panose="02010600030101010101" pitchFamily="2" charset="-122"/>
                <a:cs typeface="Arial" panose="020B0604020202020204" pitchFamily="34" charset="0"/>
              </a:rPr>
              <a:t>(</a:t>
            </a:r>
            <a:r>
              <a:rPr lang="en-GB" i="1" dirty="0">
                <a:solidFill>
                  <a:srgbClr val="0000FF"/>
                </a:solidFill>
                <a:latin typeface="Calibri" panose="020F0502020204030204" pitchFamily="34" charset="0"/>
                <a:ea typeface="SimSun" panose="02010600030101010101" pitchFamily="2" charset="-122"/>
                <a:cs typeface="Arial" panose="020B0604020202020204" pitchFamily="34" charset="0"/>
                <a:hlinkClick r:id="rId5" action="ppaction://hlinkfile" tooltip="The Open Paradigm Project and the National Empowerment Center, 2013 #72">
                  <a:extLst>
                    <a:ext uri="{A12FA001-AC4F-418D-AE19-62706E023703}">
                      <ahyp:hlinkClr xmlns:ahyp="http://schemas.microsoft.com/office/drawing/2018/hyperlinkcolor" val="tx"/>
                    </a:ext>
                  </a:extLst>
                </a:hlinkClick>
              </a:rPr>
              <a:t>20</a:t>
            </a:r>
            <a:r>
              <a:rPr lang="en-GB" i="1" dirty="0">
                <a:latin typeface="Calibri" panose="020F0502020204030204" pitchFamily="34" charset="0"/>
                <a:ea typeface="SimSun" panose="02010600030101010101" pitchFamily="2" charset="-122"/>
                <a:cs typeface="Arial" panose="020B0604020202020204" pitchFamily="34" charset="0"/>
              </a:rPr>
              <a:t>)</a:t>
            </a:r>
            <a:r>
              <a:rPr lang="en-GB" dirty="0">
                <a:latin typeface="Calibri" panose="020F0502020204030204" pitchFamily="34" charset="0"/>
                <a:ea typeface="SimSun" panose="02010600030101010101" pitchFamily="2" charset="-122"/>
                <a:cs typeface="Arial" panose="020B0604020202020204" pitchFamily="34" charset="0"/>
              </a:rPr>
              <a:t> (4:03 min.): </a:t>
            </a:r>
            <a:r>
              <a:rPr lang="en-GB" u="sng" dirty="0">
                <a:solidFill>
                  <a:srgbClr val="0000FF"/>
                </a:solidFill>
                <a:latin typeface="Calibri" panose="020F0502020204030204" pitchFamily="34" charset="0"/>
                <a:ea typeface="SimSun" panose="02010600030101010101" pitchFamily="2" charset="-122"/>
                <a:cs typeface="Arial" panose="020B0604020202020204" pitchFamily="34" charset="0"/>
              </a:rPr>
              <a:t>https://</a:t>
            </a:r>
            <a:r>
              <a:rPr lang="en-GB" u="sng" dirty="0" err="1">
                <a:solidFill>
                  <a:srgbClr val="0000FF"/>
                </a:solidFill>
                <a:latin typeface="Calibri" panose="020F0502020204030204" pitchFamily="34" charset="0"/>
                <a:ea typeface="SimSun" panose="02010600030101010101" pitchFamily="2" charset="-122"/>
                <a:cs typeface="Arial" panose="020B0604020202020204" pitchFamily="34" charset="0"/>
              </a:rPr>
              <a:t>youtu.be</a:t>
            </a:r>
            <a:r>
              <a:rPr lang="en-GB" u="sng" dirty="0">
                <a:solidFill>
                  <a:srgbClr val="0000FF"/>
                </a:solidFill>
                <a:latin typeface="Calibri" panose="020F0502020204030204" pitchFamily="34" charset="0"/>
                <a:ea typeface="SimSun" panose="02010600030101010101" pitchFamily="2" charset="-122"/>
                <a:cs typeface="Arial" panose="020B0604020202020204" pitchFamily="34" charset="0"/>
              </a:rPr>
              <a:t>/0k0odQZZlBI </a:t>
            </a:r>
            <a:r>
              <a:rPr lang="en-GB" dirty="0">
                <a:latin typeface="Calibri" panose="020F0502020204030204" pitchFamily="34" charset="0"/>
                <a:ea typeface="SimSun" panose="02010600030101010101" pitchFamily="2" charset="-122"/>
                <a:cs typeface="Arial" panose="020B0604020202020204" pitchFamily="34" charset="0"/>
              </a:rPr>
              <a:t>(accessed 9 April 2019)</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600"/>
              </a:spcAft>
              <a:buFont typeface="Symbol" panose="05050102010706020507" pitchFamily="18" charset="2"/>
              <a:buChar char=""/>
              <a:tabLst>
                <a:tab pos="180340" algn="l"/>
              </a:tabLst>
            </a:pPr>
            <a:r>
              <a:rPr lang="en-GB" dirty="0">
                <a:latin typeface="Calibri" panose="020F0502020204030204" pitchFamily="34" charset="0"/>
                <a:ea typeface="SimSun" panose="02010600030101010101" pitchFamily="2" charset="-122"/>
                <a:cs typeface="Arial" panose="020B0604020202020204" pitchFamily="34" charset="0"/>
              </a:rPr>
              <a:t>Sera </a:t>
            </a:r>
            <a:r>
              <a:rPr lang="en-GB" dirty="0" err="1">
                <a:latin typeface="Calibri" panose="020F0502020204030204" pitchFamily="34" charset="0"/>
                <a:ea typeface="SimSun" panose="02010600030101010101" pitchFamily="2" charset="-122"/>
                <a:cs typeface="Arial" panose="020B0604020202020204" pitchFamily="34" charset="0"/>
              </a:rPr>
              <a:t>Davidow</a:t>
            </a:r>
            <a:r>
              <a:rPr lang="en-GB" dirty="0">
                <a:latin typeface="Calibri" panose="020F0502020204030204" pitchFamily="34" charset="0"/>
                <a:ea typeface="SimSun" panose="02010600030101010101" pitchFamily="2" charset="-122"/>
                <a:cs typeface="Arial" panose="020B0604020202020204" pitchFamily="34" charset="0"/>
              </a:rPr>
              <a:t> </a:t>
            </a:r>
            <a:r>
              <a:rPr lang="en-GB" i="1" dirty="0">
                <a:latin typeface="Calibri" panose="020F0502020204030204" pitchFamily="34" charset="0"/>
                <a:ea typeface="SimSun" panose="02010600030101010101" pitchFamily="2" charset="-122"/>
                <a:cs typeface="Arial" panose="020B0604020202020204" pitchFamily="34" charset="0"/>
              </a:rPr>
              <a:t>(</a:t>
            </a:r>
            <a:r>
              <a:rPr lang="en-GB" i="1" dirty="0">
                <a:solidFill>
                  <a:srgbClr val="0000FF"/>
                </a:solidFill>
                <a:latin typeface="Calibri" panose="020F0502020204030204" pitchFamily="34" charset="0"/>
                <a:ea typeface="SimSun" panose="02010600030101010101" pitchFamily="2" charset="-122"/>
                <a:cs typeface="Arial" panose="020B0604020202020204" pitchFamily="34" charset="0"/>
                <a:hlinkClick r:id="rId6" action="ppaction://hlinkfile" tooltip="The Open Paradigm Project and the Western Mass Recovery Learning, 2013 #73">
                  <a:extLst>
                    <a:ext uri="{A12FA001-AC4F-418D-AE19-62706E023703}">
                      <ahyp:hlinkClr xmlns:ahyp="http://schemas.microsoft.com/office/drawing/2018/hyperlinkcolor" val="tx"/>
                    </a:ext>
                  </a:extLst>
                </a:hlinkClick>
              </a:rPr>
              <a:t>21</a:t>
            </a:r>
            <a:r>
              <a:rPr lang="en-GB" i="1" dirty="0">
                <a:latin typeface="Calibri" panose="020F0502020204030204" pitchFamily="34" charset="0"/>
                <a:ea typeface="SimSun" panose="02010600030101010101" pitchFamily="2" charset="-122"/>
                <a:cs typeface="Arial" panose="020B0604020202020204" pitchFamily="34" charset="0"/>
              </a:rPr>
              <a:t>)</a:t>
            </a:r>
            <a:r>
              <a:rPr lang="en-GB" dirty="0">
                <a:latin typeface="Calibri" panose="020F0502020204030204" pitchFamily="34" charset="0"/>
                <a:ea typeface="SimSun" panose="02010600030101010101" pitchFamily="2" charset="-122"/>
                <a:cs typeface="Arial" panose="020B0604020202020204" pitchFamily="34" charset="0"/>
              </a:rPr>
              <a:t> (5:46 min.): </a:t>
            </a:r>
            <a:r>
              <a:rPr lang="en-GB" u="sng" dirty="0">
                <a:solidFill>
                  <a:srgbClr val="0000FF"/>
                </a:solidFill>
                <a:latin typeface="Calibri" panose="020F0502020204030204" pitchFamily="34" charset="0"/>
                <a:ea typeface="SimSun" panose="02010600030101010101" pitchFamily="2" charset="-122"/>
                <a:cs typeface="Arial" panose="020B0604020202020204" pitchFamily="34" charset="0"/>
              </a:rPr>
              <a:t>https://</a:t>
            </a:r>
            <a:r>
              <a:rPr lang="en-GB" u="sng" dirty="0" err="1">
                <a:solidFill>
                  <a:srgbClr val="0000FF"/>
                </a:solidFill>
                <a:latin typeface="Calibri" panose="020F0502020204030204" pitchFamily="34" charset="0"/>
                <a:ea typeface="SimSun" panose="02010600030101010101" pitchFamily="2" charset="-122"/>
                <a:cs typeface="Arial" panose="020B0604020202020204" pitchFamily="34" charset="0"/>
              </a:rPr>
              <a:t>youtu.be</a:t>
            </a:r>
            <a:r>
              <a:rPr lang="en-GB" u="sng" dirty="0">
                <a:solidFill>
                  <a:srgbClr val="0000FF"/>
                </a:solidFill>
                <a:latin typeface="Calibri" panose="020F0502020204030204" pitchFamily="34" charset="0"/>
                <a:ea typeface="SimSun" panose="02010600030101010101" pitchFamily="2" charset="-122"/>
                <a:cs typeface="Arial" panose="020B0604020202020204" pitchFamily="34" charset="0"/>
              </a:rPr>
              <a:t>/IEvYDb7f7dk </a:t>
            </a:r>
            <a:r>
              <a:rPr lang="en-GB" dirty="0">
                <a:latin typeface="Calibri" panose="020F0502020204030204" pitchFamily="34" charset="0"/>
                <a:ea typeface="SimSun" panose="02010600030101010101" pitchFamily="2" charset="-122"/>
                <a:cs typeface="Arial" panose="020B0604020202020204" pitchFamily="34" charset="0"/>
              </a:rPr>
              <a:t>(accessed 9 April 2019)</a:t>
            </a:r>
            <a:endParaRPr lang="x-none" dirty="0">
              <a:latin typeface="Calibri" panose="020F0502020204030204" pitchFamily="34" charset="0"/>
              <a:ea typeface="SimSun" panose="02010600030101010101" pitchFamily="2" charset="-122"/>
              <a:cs typeface="Arial" panose="020B0604020202020204" pitchFamily="34" charset="0"/>
            </a:endParaRPr>
          </a:p>
          <a:p>
            <a:pPr>
              <a:spcAft>
                <a:spcPts val="600"/>
              </a:spcAft>
            </a:pPr>
            <a:endParaRPr lang="en-GB"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a:spcAft>
                <a:spcPts val="60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After watching three videos, ask the participants to share their thoughts and comments on what was important for people during their recovery journeys.</a:t>
            </a:r>
            <a:r>
              <a:rPr lang="x-none" dirty="0"/>
              <a:t> </a:t>
            </a:r>
            <a:r>
              <a:rPr lang="en-GB" sz="900" dirty="0">
                <a:latin typeface="Calibri" panose="020F0502020204030204" pitchFamily="34" charset="0"/>
                <a:ea typeface="SimSun" panose="02010600030101010101" pitchFamily="2" charset="-122"/>
                <a:cs typeface="Arial" panose="020B0604020202020204" pitchFamily="34" charset="0"/>
              </a:rPr>
              <a:t> </a:t>
            </a:r>
            <a:endParaRPr lang="x-none" dirty="0"/>
          </a:p>
        </p:txBody>
      </p:sp>
      <p:sp>
        <p:nvSpPr>
          <p:cNvPr id="4" name="Slide Number Placeholder 3"/>
          <p:cNvSpPr>
            <a:spLocks noGrp="1"/>
          </p:cNvSpPr>
          <p:nvPr>
            <p:ph type="sldNum" sz="quarter" idx="5"/>
          </p:nvPr>
        </p:nvSpPr>
        <p:spPr/>
        <p:txBody>
          <a:bodyPr/>
          <a:lstStyle/>
          <a:p>
            <a:fld id="{F4F7DB96-B4E3-48F2-8E35-A4648E993116}" type="slidenum">
              <a:rPr lang="x-none" smtClean="0"/>
              <a:t>70</a:t>
            </a:fld>
            <a:endParaRPr lang="x-none"/>
          </a:p>
        </p:txBody>
      </p:sp>
    </p:spTree>
    <p:extLst>
      <p:ext uri="{BB962C8B-B14F-4D97-AF65-F5344CB8AC3E}">
        <p14:creationId xmlns:p14="http://schemas.microsoft.com/office/powerpoint/2010/main" val="10942624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0"/>
              </a:spcAft>
            </a:pPr>
            <a:r>
              <a:rPr lang="en-US" b="1" dirty="0">
                <a:solidFill>
                  <a:srgbClr val="4F81BD"/>
                </a:solidFill>
                <a:latin typeface="Calibri" panose="020F0502020204030204" pitchFamily="34" charset="0"/>
                <a:ea typeface="Times New Roman" panose="02020603050405020304" pitchFamily="18" charset="0"/>
                <a:cs typeface="Calibri" panose="020F0502020204030204" pitchFamily="34" charset="0"/>
              </a:rPr>
              <a:t>Time for this topic</a:t>
            </a:r>
            <a:endParaRPr lang="en-GB" dirty="0">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0"/>
              </a:spcAft>
            </a:pP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Approximately 40 minutes.</a:t>
            </a:r>
            <a:endParaRPr lang="en-GB">
              <a:latin typeface="Calibri" panose="020F0502020204030204" pitchFamily="34" charset="0"/>
              <a:ea typeface="SimSun" panose="02010600030101010101" pitchFamily="2" charset="-122"/>
              <a:cs typeface="Arial" panose="020B0604020202020204" pitchFamily="34" charset="0"/>
            </a:endParaRPr>
          </a:p>
          <a:p>
            <a:endParaRPr lang="x-none"/>
          </a:p>
        </p:txBody>
      </p:sp>
      <p:sp>
        <p:nvSpPr>
          <p:cNvPr id="4" name="Slide Number Placeholder 3"/>
          <p:cNvSpPr>
            <a:spLocks noGrp="1"/>
          </p:cNvSpPr>
          <p:nvPr>
            <p:ph type="sldNum" sz="quarter" idx="5"/>
          </p:nvPr>
        </p:nvSpPr>
        <p:spPr/>
        <p:txBody>
          <a:bodyPr/>
          <a:lstStyle/>
          <a:p>
            <a:fld id="{F4F7DB96-B4E3-48F2-8E35-A4648E993116}" type="slidenum">
              <a:rPr lang="x-none" smtClean="0"/>
              <a:t>71</a:t>
            </a:fld>
            <a:endParaRPr lang="x-none"/>
          </a:p>
        </p:txBody>
      </p:sp>
    </p:spTree>
    <p:extLst>
      <p:ext uri="{BB962C8B-B14F-4D97-AF65-F5344CB8AC3E}">
        <p14:creationId xmlns:p14="http://schemas.microsoft.com/office/powerpoint/2010/main" val="324886468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14650" y="77788"/>
            <a:ext cx="654050" cy="368300"/>
          </a:xfrm>
        </p:spPr>
      </p:sp>
      <p:sp>
        <p:nvSpPr>
          <p:cNvPr id="3" name="Notes Placeholder 2"/>
          <p:cNvSpPr>
            <a:spLocks noGrp="1"/>
          </p:cNvSpPr>
          <p:nvPr>
            <p:ph type="body" idx="1"/>
          </p:nvPr>
        </p:nvSpPr>
        <p:spPr>
          <a:xfrm>
            <a:off x="114122" y="462708"/>
            <a:ext cx="6606167" cy="8681291"/>
          </a:xfrm>
        </p:spPr>
        <p:txBody>
          <a:bodyPr/>
          <a:lstStyle/>
          <a:p>
            <a:pPr algn="just">
              <a:lnSpc>
                <a:spcPct val="115000"/>
              </a:lnSpc>
              <a:spcAft>
                <a:spcPts val="600"/>
              </a:spcAft>
            </a:pPr>
            <a:r>
              <a:rPr lang="en-GB" sz="900" b="1" i="1" dirty="0">
                <a:latin typeface="Calibri" panose="020F0502020204030204" pitchFamily="34" charset="0"/>
                <a:ea typeface="SimSun" panose="02010600030101010101" pitchFamily="2" charset="-122"/>
                <a:cs typeface="Arial" panose="020B0604020202020204" pitchFamily="34" charset="0"/>
              </a:rPr>
              <a:t>Exercise 5.1: Improving practices to promote recovery in mental health and social services (40 min.)</a:t>
            </a:r>
            <a:endParaRPr lang="x-none" sz="900"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600"/>
              </a:spcAft>
            </a:pPr>
            <a:r>
              <a:rPr lang="en-GB" sz="900" dirty="0">
                <a:solidFill>
                  <a:srgbClr val="4F81BD"/>
                </a:solidFill>
                <a:latin typeface="Calibri" panose="020F0502020204030204" pitchFamily="34" charset="0"/>
                <a:ea typeface="SimSun" panose="02010600030101010101" pitchFamily="2" charset="-122"/>
                <a:cs typeface="Arial" panose="020B0604020202020204" pitchFamily="34" charset="0"/>
              </a:rPr>
              <a:t>The purpose of this activity is to encourage participants to think specifically about a mental health or related service they are familiar with and how to translate what they have learned about recovery into sustainable changes within it. It is important that participants think about specific day-to-day actions that they can implement in their service, in addition to broader forms of action such as advocacy and awareness-raising. </a:t>
            </a:r>
            <a:endParaRPr lang="x-none" sz="900"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400"/>
              </a:spcAft>
            </a:pPr>
            <a:r>
              <a:rPr lang="en-GB" sz="900" dirty="0">
                <a:solidFill>
                  <a:srgbClr val="4F81BD"/>
                </a:solidFill>
                <a:latin typeface="Calibri" panose="020F0502020204030204" pitchFamily="34" charset="0"/>
                <a:ea typeface="SimSun" panose="02010600030101010101" pitchFamily="2" charset="-122"/>
                <a:cs typeface="Arial" panose="020B0604020202020204" pitchFamily="34" charset="0"/>
              </a:rPr>
              <a:t>For this exercise, draw three columns on the flipchart (as in the table below).</a:t>
            </a:r>
            <a:endParaRPr lang="x-none" sz="900"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400"/>
              </a:spcAft>
            </a:pPr>
            <a:r>
              <a:rPr lang="en-GB" sz="900" b="1" dirty="0">
                <a:solidFill>
                  <a:srgbClr val="4F81BD"/>
                </a:solidFill>
                <a:latin typeface="Calibri" panose="020F0502020204030204" pitchFamily="34" charset="0"/>
                <a:ea typeface="SimSun" panose="02010600030101010101" pitchFamily="2" charset="-122"/>
                <a:cs typeface="Arial" panose="020B0604020202020204" pitchFamily="34" charset="0"/>
              </a:rPr>
              <a:t>Column A:</a:t>
            </a:r>
            <a:r>
              <a:rPr lang="en-GB" sz="900" dirty="0">
                <a:solidFill>
                  <a:srgbClr val="4F81BD"/>
                </a:solidFill>
                <a:latin typeface="Calibri" panose="020F0502020204030204" pitchFamily="34" charset="0"/>
                <a:ea typeface="SimSun" panose="02010600030101010101" pitchFamily="2" charset="-122"/>
                <a:cs typeface="Arial" panose="020B0604020202020204" pitchFamily="34" charset="0"/>
              </a:rPr>
              <a:t> Change in staff and service practices to support a recovery approach</a:t>
            </a:r>
            <a:endParaRPr lang="x-none" sz="900"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400"/>
              </a:spcAft>
            </a:pPr>
            <a:r>
              <a:rPr lang="en-GB" sz="900" b="1" dirty="0">
                <a:solidFill>
                  <a:srgbClr val="4F81BD"/>
                </a:solidFill>
                <a:latin typeface="Calibri" panose="020F0502020204030204" pitchFamily="34" charset="0"/>
                <a:ea typeface="SimSun" panose="02010600030101010101" pitchFamily="2" charset="-122"/>
                <a:cs typeface="Arial" panose="020B0604020202020204" pitchFamily="34" charset="0"/>
              </a:rPr>
              <a:t>Column B:</a:t>
            </a:r>
            <a:r>
              <a:rPr lang="en-GB" sz="900" dirty="0">
                <a:solidFill>
                  <a:srgbClr val="4F81BD"/>
                </a:solidFill>
                <a:latin typeface="Calibri" panose="020F0502020204030204" pitchFamily="34" charset="0"/>
                <a:ea typeface="SimSun" panose="02010600030101010101" pitchFamily="2" charset="-122"/>
                <a:cs typeface="Arial" panose="020B0604020202020204" pitchFamily="34" charset="0"/>
              </a:rPr>
              <a:t> Potential barriers</a:t>
            </a:r>
            <a:endParaRPr lang="x-none" sz="900"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400"/>
              </a:spcAft>
            </a:pPr>
            <a:r>
              <a:rPr lang="en-GB" sz="900" b="1" dirty="0">
                <a:solidFill>
                  <a:srgbClr val="4F81BD"/>
                </a:solidFill>
                <a:latin typeface="Calibri" panose="020F0502020204030204" pitchFamily="34" charset="0"/>
                <a:ea typeface="SimSun" panose="02010600030101010101" pitchFamily="2" charset="-122"/>
                <a:cs typeface="Arial" panose="020B0604020202020204" pitchFamily="34" charset="0"/>
              </a:rPr>
              <a:t>Column C:</a:t>
            </a:r>
            <a:r>
              <a:rPr lang="en-GB" sz="900" dirty="0">
                <a:solidFill>
                  <a:srgbClr val="4F81BD"/>
                </a:solidFill>
                <a:latin typeface="Calibri" panose="020F0502020204030204" pitchFamily="34" charset="0"/>
                <a:ea typeface="SimSun" panose="02010600030101010101" pitchFamily="2" charset="-122"/>
                <a:cs typeface="Arial" panose="020B0604020202020204" pitchFamily="34" charset="0"/>
              </a:rPr>
              <a:t> Steps to overcome the barriers </a:t>
            </a:r>
            <a:endParaRPr lang="x-none" sz="900"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600"/>
              </a:spcAft>
            </a:pPr>
            <a:r>
              <a:rPr lang="en-GB" sz="900" dirty="0">
                <a:solidFill>
                  <a:srgbClr val="4F81BD"/>
                </a:solidFill>
                <a:latin typeface="Calibri" panose="020F0502020204030204" pitchFamily="34" charset="0"/>
                <a:ea typeface="SimSun" panose="02010600030101010101" pitchFamily="2" charset="-122"/>
                <a:cs typeface="Arial" panose="020B0604020202020204" pitchFamily="34" charset="0"/>
              </a:rPr>
              <a:t>First, ask participants to brainstorm about changes that should happen in the service to better support mental well-being and to implement a recovery approach. List all their ideas for change in column A. </a:t>
            </a:r>
            <a:endParaRPr lang="x-none" sz="900"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600"/>
              </a:spcAft>
              <a:buFont typeface="+mj-lt"/>
              <a:buAutoNum type="alphaUcParenR"/>
            </a:pPr>
            <a:r>
              <a:rPr lang="en-US" sz="900"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What changes/improvements are required for staff and service practices to support a recovery approach?</a:t>
            </a:r>
            <a:endParaRPr lang="x-none" sz="900" dirty="0">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600"/>
              </a:spcAft>
            </a:pPr>
            <a:r>
              <a:rPr lang="en-GB" sz="900" dirty="0">
                <a:solidFill>
                  <a:srgbClr val="4F81BD"/>
                </a:solidFill>
                <a:latin typeface="Calibri" panose="020F0502020204030204" pitchFamily="34" charset="0"/>
                <a:ea typeface="SimSun" panose="02010600030101010101" pitchFamily="2" charset="-122"/>
                <a:cs typeface="Arial" panose="020B0604020202020204" pitchFamily="34" charset="0"/>
              </a:rPr>
              <a:t>Some possible answers are:</a:t>
            </a:r>
            <a:endParaRPr lang="x-none" sz="900" dirty="0">
              <a:latin typeface="Calibri" panose="020F0502020204030204" pitchFamily="34" charset="0"/>
              <a:ea typeface="SimSun" panose="02010600030101010101" pitchFamily="2" charset="-122"/>
              <a:cs typeface="Arial" panose="020B0604020202020204" pitchFamily="34" charset="0"/>
            </a:endParaRPr>
          </a:p>
          <a:p>
            <a:pPr marL="171450" marR="0" lvl="0" indent="-171450">
              <a:spcBef>
                <a:spcPts val="0"/>
              </a:spcBef>
              <a:spcAft>
                <a:spcPts val="100"/>
              </a:spcAft>
              <a:buFont typeface="Symbol" panose="05050102010706020507" pitchFamily="18" charset="2"/>
              <a:buChar char=""/>
            </a:pPr>
            <a:r>
              <a:rPr lang="en-GB" sz="900" dirty="0">
                <a:solidFill>
                  <a:srgbClr val="4F81BD"/>
                </a:solidFill>
                <a:latin typeface="Calibri" panose="020F0502020204030204" pitchFamily="34" charset="0"/>
                <a:ea typeface="SimSun" panose="02010600030101010101" pitchFamily="2" charset="-122"/>
                <a:cs typeface="Arial" panose="020B0604020202020204" pitchFamily="34" charset="0"/>
              </a:rPr>
              <a:t>Immediately end coercive, harmful and abusive practices.</a:t>
            </a:r>
            <a:endParaRPr lang="x-none" sz="900" dirty="0">
              <a:latin typeface="Calibri" panose="020F0502020204030204" pitchFamily="34" charset="0"/>
              <a:ea typeface="SimSun" panose="02010600030101010101" pitchFamily="2" charset="-122"/>
              <a:cs typeface="Arial" panose="020B0604020202020204" pitchFamily="34" charset="0"/>
            </a:endParaRPr>
          </a:p>
          <a:p>
            <a:pPr marL="171450" marR="0" lvl="0" indent="-171450">
              <a:spcBef>
                <a:spcPts val="0"/>
              </a:spcBef>
              <a:spcAft>
                <a:spcPts val="100"/>
              </a:spcAft>
              <a:buFont typeface="Symbol" panose="05050102010706020507" pitchFamily="18" charset="2"/>
              <a:buChar char=""/>
            </a:pPr>
            <a:r>
              <a:rPr lang="en-GB" sz="900" dirty="0">
                <a:solidFill>
                  <a:srgbClr val="4F81BD"/>
                </a:solidFill>
                <a:latin typeface="Calibri" panose="020F0502020204030204" pitchFamily="34" charset="0"/>
                <a:ea typeface="SimSun" panose="02010600030101010101" pitchFamily="2" charset="-122"/>
                <a:cs typeface="Arial" panose="020B0604020202020204" pitchFamily="34" charset="0"/>
              </a:rPr>
              <a:t>Respect people’s ownership of their own lives, bodies, narratives and recovery journey.</a:t>
            </a:r>
            <a:endParaRPr lang="x-none" sz="900" dirty="0">
              <a:latin typeface="Calibri" panose="020F0502020204030204" pitchFamily="34" charset="0"/>
              <a:ea typeface="SimSun" panose="02010600030101010101" pitchFamily="2" charset="-122"/>
              <a:cs typeface="Arial" panose="020B0604020202020204" pitchFamily="34" charset="0"/>
            </a:endParaRPr>
          </a:p>
          <a:p>
            <a:pPr marL="171450" marR="0" lvl="0" indent="-171450">
              <a:spcBef>
                <a:spcPts val="0"/>
              </a:spcBef>
              <a:spcAft>
                <a:spcPts val="100"/>
              </a:spcAft>
              <a:buFont typeface="Symbol" panose="05050102010706020507" pitchFamily="18" charset="2"/>
              <a:buChar char=""/>
            </a:pPr>
            <a:r>
              <a:rPr lang="en-GB" sz="900" dirty="0">
                <a:solidFill>
                  <a:srgbClr val="4F81BD"/>
                </a:solidFill>
                <a:latin typeface="Calibri" panose="020F0502020204030204" pitchFamily="34" charset="0"/>
                <a:ea typeface="SimSun" panose="02010600030101010101" pitchFamily="2" charset="-122"/>
                <a:cs typeface="Arial" panose="020B0604020202020204" pitchFamily="34" charset="0"/>
              </a:rPr>
              <a:t>Take responsibility, at the service level, to undertake immediate actions to remedy the situation.</a:t>
            </a:r>
            <a:endParaRPr lang="x-none" sz="900" dirty="0">
              <a:latin typeface="Calibri" panose="020F0502020204030204" pitchFamily="34" charset="0"/>
              <a:ea typeface="SimSun" panose="02010600030101010101" pitchFamily="2" charset="-122"/>
              <a:cs typeface="Arial" panose="020B0604020202020204" pitchFamily="34" charset="0"/>
            </a:endParaRPr>
          </a:p>
          <a:p>
            <a:pPr marL="171450" marR="0" lvl="0" indent="-171450">
              <a:spcBef>
                <a:spcPts val="0"/>
              </a:spcBef>
              <a:spcAft>
                <a:spcPts val="100"/>
              </a:spcAft>
              <a:buFont typeface="Symbol" panose="05050102010706020507" pitchFamily="18" charset="2"/>
              <a:buChar char=""/>
            </a:pPr>
            <a:r>
              <a:rPr lang="en-GB" sz="900" dirty="0">
                <a:solidFill>
                  <a:srgbClr val="4F81BD"/>
                </a:solidFill>
                <a:latin typeface="Calibri" panose="020F0502020204030204" pitchFamily="34" charset="0"/>
                <a:ea typeface="SimSun" panose="02010600030101010101" pitchFamily="2" charset="-122"/>
                <a:cs typeface="Arial" panose="020B0604020202020204" pitchFamily="34" charset="0"/>
              </a:rPr>
              <a:t>Focus more attention on achieving inclusion in the community</a:t>
            </a:r>
            <a:endParaRPr lang="x-none" sz="900" dirty="0">
              <a:latin typeface="Calibri" panose="020F0502020204030204" pitchFamily="34" charset="0"/>
              <a:ea typeface="SimSun" panose="02010600030101010101" pitchFamily="2" charset="-122"/>
              <a:cs typeface="Arial" panose="020B0604020202020204" pitchFamily="34" charset="0"/>
            </a:endParaRPr>
          </a:p>
          <a:p>
            <a:pPr marL="171450" marR="0" lvl="0" indent="-171450">
              <a:spcBef>
                <a:spcPts val="0"/>
              </a:spcBef>
              <a:spcAft>
                <a:spcPts val="100"/>
              </a:spcAft>
              <a:buFont typeface="Symbol" panose="05050102010706020507" pitchFamily="18" charset="2"/>
              <a:buChar char=""/>
            </a:pPr>
            <a:r>
              <a:rPr lang="en-GB" sz="900" dirty="0">
                <a:solidFill>
                  <a:srgbClr val="4F81BD"/>
                </a:solidFill>
                <a:latin typeface="Calibri" panose="020F0502020204030204" pitchFamily="34" charset="0"/>
                <a:ea typeface="SimSun" panose="02010600030101010101" pitchFamily="2" charset="-122"/>
                <a:cs typeface="Arial" panose="020B0604020202020204" pitchFamily="34" charset="0"/>
              </a:rPr>
              <a:t>Support people’s empowerment and decision-making power.</a:t>
            </a:r>
            <a:endParaRPr lang="x-none" sz="900" dirty="0">
              <a:latin typeface="Calibri" panose="020F0502020204030204" pitchFamily="34" charset="0"/>
              <a:ea typeface="SimSun" panose="02010600030101010101" pitchFamily="2" charset="-122"/>
              <a:cs typeface="Arial" panose="020B0604020202020204" pitchFamily="34" charset="0"/>
            </a:endParaRPr>
          </a:p>
          <a:p>
            <a:pPr marL="171450" marR="0" lvl="0" indent="-171450">
              <a:spcBef>
                <a:spcPts val="0"/>
              </a:spcBef>
              <a:spcAft>
                <a:spcPts val="100"/>
              </a:spcAft>
              <a:buFont typeface="Symbol" panose="05050102010706020507" pitchFamily="18" charset="2"/>
              <a:buChar char=""/>
            </a:pPr>
            <a:r>
              <a:rPr lang="en-GB" sz="900" dirty="0">
                <a:solidFill>
                  <a:srgbClr val="4F81BD"/>
                </a:solidFill>
                <a:latin typeface="Calibri" panose="020F0502020204030204" pitchFamily="34" charset="0"/>
                <a:ea typeface="SimSun" panose="02010600030101010101" pitchFamily="2" charset="-122"/>
                <a:cs typeface="Arial" panose="020B0604020202020204" pitchFamily="34" charset="0"/>
              </a:rPr>
              <a:t>Support people in overcoming social isolation and in building their own social support networks, including by reconnecting with family and friends, peer or others, in line with their wishes. </a:t>
            </a:r>
            <a:endParaRPr lang="x-none" sz="900" dirty="0">
              <a:latin typeface="Calibri" panose="020F0502020204030204" pitchFamily="34" charset="0"/>
              <a:ea typeface="SimSun" panose="02010600030101010101" pitchFamily="2" charset="-122"/>
              <a:cs typeface="Arial" panose="020B0604020202020204" pitchFamily="34" charset="0"/>
            </a:endParaRPr>
          </a:p>
          <a:p>
            <a:pPr marL="171450" marR="0" lvl="0" indent="-171450">
              <a:spcBef>
                <a:spcPts val="0"/>
              </a:spcBef>
              <a:spcAft>
                <a:spcPts val="100"/>
              </a:spcAft>
              <a:buFont typeface="Symbol" panose="05050102010706020507" pitchFamily="18" charset="2"/>
              <a:buChar char=""/>
            </a:pPr>
            <a:r>
              <a:rPr lang="en-GB" sz="900" dirty="0">
                <a:solidFill>
                  <a:srgbClr val="4F81BD"/>
                </a:solidFill>
                <a:latin typeface="Calibri" panose="020F0502020204030204" pitchFamily="34" charset="0"/>
                <a:ea typeface="SimSun" panose="02010600030101010101" pitchFamily="2" charset="-122"/>
                <a:cs typeface="Arial" panose="020B0604020202020204" pitchFamily="34" charset="0"/>
              </a:rPr>
              <a:t>Link people to other mainstream community services and supports, such as social services and benefits, housing, employment agencies.</a:t>
            </a:r>
            <a:endParaRPr lang="x-none" sz="900" dirty="0">
              <a:latin typeface="Calibri" panose="020F0502020204030204" pitchFamily="34" charset="0"/>
              <a:ea typeface="SimSun" panose="02010600030101010101" pitchFamily="2" charset="-122"/>
              <a:cs typeface="Arial" panose="020B0604020202020204" pitchFamily="34" charset="0"/>
            </a:endParaRPr>
          </a:p>
          <a:p>
            <a:pPr marL="171450" marR="0" lvl="0" indent="-171450">
              <a:spcBef>
                <a:spcPts val="0"/>
              </a:spcBef>
              <a:spcAft>
                <a:spcPts val="100"/>
              </a:spcAft>
              <a:buFont typeface="Symbol" panose="05050102010706020507" pitchFamily="18" charset="2"/>
              <a:buChar char=""/>
            </a:pPr>
            <a:r>
              <a:rPr lang="en-GB" sz="900" dirty="0">
                <a:solidFill>
                  <a:srgbClr val="4F81BD"/>
                </a:solidFill>
                <a:latin typeface="Calibri" panose="020F0502020204030204" pitchFamily="34" charset="0"/>
                <a:ea typeface="SimSun" panose="02010600030101010101" pitchFamily="2" charset="-122"/>
                <a:cs typeface="Arial" panose="020B0604020202020204" pitchFamily="34" charset="0"/>
              </a:rPr>
              <a:t>Link people to training and skills-building opportunities (e.g. vocational training, paid employment and any other relevant skills or educational training). </a:t>
            </a:r>
            <a:endParaRPr lang="x-none" sz="900" dirty="0">
              <a:latin typeface="Calibri" panose="020F0502020204030204" pitchFamily="34" charset="0"/>
              <a:ea typeface="SimSun" panose="02010600030101010101" pitchFamily="2" charset="-122"/>
              <a:cs typeface="Arial" panose="020B0604020202020204" pitchFamily="34" charset="0"/>
            </a:endParaRPr>
          </a:p>
          <a:p>
            <a:pPr marL="171450" marR="0" lvl="0" indent="-171450">
              <a:spcBef>
                <a:spcPts val="0"/>
              </a:spcBef>
              <a:spcAft>
                <a:spcPts val="100"/>
              </a:spcAft>
              <a:buFont typeface="Symbol" panose="05050102010706020507" pitchFamily="18" charset="2"/>
              <a:buChar char=""/>
            </a:pPr>
            <a:r>
              <a:rPr lang="en-GB" sz="900" dirty="0">
                <a:solidFill>
                  <a:srgbClr val="4F81BD"/>
                </a:solidFill>
                <a:latin typeface="Calibri" panose="020F0502020204030204" pitchFamily="34" charset="0"/>
                <a:ea typeface="SimSun" panose="02010600030101010101" pitchFamily="2" charset="-122"/>
                <a:cs typeface="Arial" panose="020B0604020202020204" pitchFamily="34" charset="0"/>
              </a:rPr>
              <a:t>Promote and encourage peer support in the service. </a:t>
            </a:r>
            <a:endParaRPr lang="x-none" sz="900" dirty="0">
              <a:latin typeface="Calibri" panose="020F0502020204030204" pitchFamily="34" charset="0"/>
              <a:ea typeface="SimSun" panose="02010600030101010101" pitchFamily="2" charset="-122"/>
              <a:cs typeface="Arial" panose="020B0604020202020204" pitchFamily="34" charset="0"/>
            </a:endParaRPr>
          </a:p>
          <a:p>
            <a:pPr marL="171450" marR="0" lvl="0" indent="-171450">
              <a:spcBef>
                <a:spcPts val="0"/>
              </a:spcBef>
              <a:spcAft>
                <a:spcPts val="100"/>
              </a:spcAft>
              <a:buFont typeface="Symbol" panose="05050102010706020507" pitchFamily="18" charset="2"/>
              <a:buChar char=""/>
            </a:pPr>
            <a:r>
              <a:rPr lang="en-GB" sz="900" dirty="0">
                <a:solidFill>
                  <a:srgbClr val="4F81BD"/>
                </a:solidFill>
                <a:latin typeface="Calibri" panose="020F0502020204030204" pitchFamily="34" charset="0"/>
                <a:ea typeface="SimSun" panose="02010600030101010101" pitchFamily="2" charset="-122"/>
                <a:cs typeface="Arial" panose="020B0604020202020204" pitchFamily="34" charset="0"/>
              </a:rPr>
              <a:t>Create a relaxed and welcoming environment where people feel free to consult with their mental health or other practitioners when they wish to do so.</a:t>
            </a:r>
            <a:endParaRPr lang="x-none" sz="900" dirty="0">
              <a:latin typeface="Calibri" panose="020F0502020204030204" pitchFamily="34" charset="0"/>
              <a:ea typeface="SimSun" panose="02010600030101010101" pitchFamily="2" charset="-122"/>
              <a:cs typeface="Arial" panose="020B0604020202020204" pitchFamily="34" charset="0"/>
            </a:endParaRPr>
          </a:p>
          <a:p>
            <a:pPr marL="171450" marR="0" lvl="0" indent="-171450">
              <a:spcBef>
                <a:spcPts val="0"/>
              </a:spcBef>
              <a:spcAft>
                <a:spcPts val="100"/>
              </a:spcAft>
              <a:buFont typeface="Symbol" panose="05050102010706020507" pitchFamily="18" charset="2"/>
              <a:buChar char=""/>
            </a:pPr>
            <a:r>
              <a:rPr lang="en-GB" sz="900" dirty="0">
                <a:solidFill>
                  <a:srgbClr val="4F81BD"/>
                </a:solidFill>
                <a:latin typeface="Calibri" panose="020F0502020204030204" pitchFamily="34" charset="0"/>
                <a:ea typeface="SimSun" panose="02010600030101010101" pitchFamily="2" charset="-122"/>
                <a:cs typeface="Arial" panose="020B0604020202020204" pitchFamily="34" charset="0"/>
              </a:rPr>
              <a:t>Encourage people to discuss their concerns, express their opinions and take ownership of how they want to live their life.</a:t>
            </a:r>
            <a:endParaRPr lang="x-none" sz="900" dirty="0">
              <a:latin typeface="Calibri" panose="020F0502020204030204" pitchFamily="34" charset="0"/>
              <a:ea typeface="SimSun" panose="02010600030101010101" pitchFamily="2" charset="-122"/>
              <a:cs typeface="Arial" panose="020B0604020202020204" pitchFamily="34" charset="0"/>
            </a:endParaRPr>
          </a:p>
          <a:p>
            <a:pPr marL="171450" marR="0" lvl="0" indent="-171450">
              <a:spcBef>
                <a:spcPts val="0"/>
              </a:spcBef>
              <a:spcAft>
                <a:spcPts val="100"/>
              </a:spcAft>
              <a:buFont typeface="Symbol" panose="05050102010706020507" pitchFamily="18" charset="2"/>
              <a:buChar char=""/>
            </a:pPr>
            <a:r>
              <a:rPr lang="en-GB" sz="900" dirty="0">
                <a:solidFill>
                  <a:srgbClr val="4F81BD"/>
                </a:solidFill>
                <a:latin typeface="Calibri" panose="020F0502020204030204" pitchFamily="34" charset="0"/>
                <a:ea typeface="SimSun" panose="02010600030101010101" pitchFamily="2" charset="-122"/>
                <a:cs typeface="Arial" panose="020B0604020202020204" pitchFamily="34" charset="0"/>
              </a:rPr>
              <a:t>Encourage people to identify their personal goals for recovery and, if useful, to draw up and follow a recovery plan on their own or with the assistance of a trusted person. </a:t>
            </a:r>
            <a:endParaRPr lang="x-none" sz="900" dirty="0">
              <a:latin typeface="Calibri" panose="020F0502020204030204" pitchFamily="34" charset="0"/>
              <a:ea typeface="SimSun" panose="02010600030101010101" pitchFamily="2" charset="-122"/>
              <a:cs typeface="Arial" panose="020B0604020202020204" pitchFamily="34" charset="0"/>
            </a:endParaRPr>
          </a:p>
          <a:p>
            <a:pPr marL="171450" marR="0" lvl="0" indent="-171450">
              <a:spcBef>
                <a:spcPts val="0"/>
              </a:spcBef>
              <a:spcAft>
                <a:spcPts val="100"/>
              </a:spcAft>
              <a:buFont typeface="Symbol" panose="05050102010706020507" pitchFamily="18" charset="2"/>
              <a:buChar char=""/>
            </a:pPr>
            <a:r>
              <a:rPr lang="en-GB" sz="900" dirty="0">
                <a:solidFill>
                  <a:srgbClr val="4F81BD"/>
                </a:solidFill>
                <a:latin typeface="Calibri" panose="020F0502020204030204" pitchFamily="34" charset="0"/>
                <a:ea typeface="SimSun" panose="02010600030101010101" pitchFamily="2" charset="-122"/>
                <a:cs typeface="Arial" panose="020B0604020202020204" pitchFamily="34" charset="0"/>
              </a:rPr>
              <a:t>Demonstrate compassion and kindness. </a:t>
            </a:r>
            <a:endParaRPr lang="x-none" sz="900" dirty="0">
              <a:latin typeface="Calibri" panose="020F0502020204030204" pitchFamily="34" charset="0"/>
              <a:ea typeface="SimSun" panose="02010600030101010101" pitchFamily="2" charset="-122"/>
              <a:cs typeface="Arial" panose="020B0604020202020204" pitchFamily="34" charset="0"/>
            </a:endParaRPr>
          </a:p>
          <a:p>
            <a:pPr marL="171450" marR="0" lvl="0" indent="-171450">
              <a:spcBef>
                <a:spcPts val="0"/>
              </a:spcBef>
              <a:spcAft>
                <a:spcPts val="100"/>
              </a:spcAft>
              <a:buFont typeface="Symbol" panose="05050102010706020507" pitchFamily="18" charset="2"/>
              <a:buChar char=""/>
            </a:pPr>
            <a:r>
              <a:rPr lang="en-GB" sz="900" dirty="0">
                <a:solidFill>
                  <a:srgbClr val="4F81BD"/>
                </a:solidFill>
                <a:latin typeface="Calibri" panose="020F0502020204030204" pitchFamily="34" charset="0"/>
                <a:ea typeface="SimSun" panose="02010600030101010101" pitchFamily="2" charset="-122"/>
                <a:cs typeface="Arial" panose="020B0604020202020204" pitchFamily="34" charset="0"/>
              </a:rPr>
              <a:t>Support people’s wishes to access spiritual, religious and cultural resources and experiences if requested (e.g. prayer room, religious scriptures, traditional cultural healing).</a:t>
            </a:r>
            <a:endParaRPr lang="x-none" sz="900" dirty="0">
              <a:latin typeface="Calibri" panose="020F0502020204030204" pitchFamily="34" charset="0"/>
              <a:ea typeface="SimSun" panose="02010600030101010101" pitchFamily="2" charset="-122"/>
              <a:cs typeface="Arial" panose="020B0604020202020204" pitchFamily="34" charset="0"/>
            </a:endParaRPr>
          </a:p>
          <a:p>
            <a:pPr marL="171450" marR="0" lvl="0" indent="-171450">
              <a:spcBef>
                <a:spcPts val="0"/>
              </a:spcBef>
              <a:spcAft>
                <a:spcPts val="100"/>
              </a:spcAft>
              <a:buFont typeface="Symbol" panose="05050102010706020507" pitchFamily="18" charset="2"/>
              <a:buChar char=""/>
            </a:pPr>
            <a:r>
              <a:rPr lang="en-GB" sz="900" dirty="0">
                <a:solidFill>
                  <a:srgbClr val="4F81BD"/>
                </a:solidFill>
                <a:latin typeface="Calibri" panose="020F0502020204030204" pitchFamily="34" charset="0"/>
                <a:ea typeface="SimSun" panose="02010600030101010101" pitchFamily="2" charset="-122"/>
                <a:cs typeface="Arial" panose="020B0604020202020204" pitchFamily="34" charset="0"/>
              </a:rPr>
              <a:t>Help people to access uplifting and therapeutic experiences – such as art, music, nature, sport, journal writing, self-help – in line with their personal preferences. </a:t>
            </a:r>
            <a:endParaRPr lang="x-none" sz="900" dirty="0">
              <a:latin typeface="Calibri" panose="020F0502020204030204" pitchFamily="34" charset="0"/>
              <a:ea typeface="SimSun" panose="02010600030101010101" pitchFamily="2" charset="-122"/>
              <a:cs typeface="Arial" panose="020B0604020202020204" pitchFamily="34" charset="0"/>
            </a:endParaRPr>
          </a:p>
          <a:p>
            <a:pPr marL="171450" marR="0" lvl="0" indent="-171450">
              <a:spcBef>
                <a:spcPts val="0"/>
              </a:spcBef>
              <a:spcAft>
                <a:spcPts val="100"/>
              </a:spcAft>
              <a:buFont typeface="Symbol" panose="05050102010706020507" pitchFamily="18" charset="2"/>
              <a:buChar char=""/>
            </a:pPr>
            <a:r>
              <a:rPr lang="en-GB" sz="900" dirty="0">
                <a:solidFill>
                  <a:srgbClr val="4F81BD"/>
                </a:solidFill>
                <a:latin typeface="Calibri" panose="020F0502020204030204" pitchFamily="34" charset="0"/>
                <a:ea typeface="SimSun" panose="02010600030101010101" pitchFamily="2" charset="-122"/>
                <a:cs typeface="Arial" panose="020B0604020202020204" pitchFamily="34" charset="0"/>
              </a:rPr>
              <a:t>Ensure that people are informed about the different support options available to them.</a:t>
            </a:r>
            <a:endParaRPr lang="x-none" sz="900" dirty="0">
              <a:latin typeface="Calibri" panose="020F0502020204030204" pitchFamily="34" charset="0"/>
              <a:ea typeface="SimSun" panose="02010600030101010101" pitchFamily="2" charset="-122"/>
              <a:cs typeface="Arial" panose="020B0604020202020204" pitchFamily="34" charset="0"/>
            </a:endParaRPr>
          </a:p>
          <a:p>
            <a:pPr marL="171450" marR="0" lvl="0" indent="-171450">
              <a:spcBef>
                <a:spcPts val="0"/>
              </a:spcBef>
              <a:spcAft>
                <a:spcPts val="100"/>
              </a:spcAft>
              <a:buFont typeface="Symbol" panose="05050102010706020507" pitchFamily="18" charset="2"/>
              <a:buChar char=""/>
            </a:pPr>
            <a:r>
              <a:rPr lang="en-GB" sz="900" dirty="0">
                <a:solidFill>
                  <a:srgbClr val="4F81BD"/>
                </a:solidFill>
                <a:latin typeface="Calibri" panose="020F0502020204030204" pitchFamily="34" charset="0"/>
                <a:ea typeface="SimSun" panose="02010600030101010101" pitchFamily="2" charset="-122"/>
                <a:cs typeface="Arial" panose="020B0604020202020204" pitchFamily="34" charset="0"/>
              </a:rPr>
              <a:t>Ensure that staff are trained about people’s rights and are familiar with international human rights standards. </a:t>
            </a:r>
            <a:endParaRPr lang="x-none" sz="900" dirty="0">
              <a:latin typeface="Calibri" panose="020F0502020204030204" pitchFamily="34" charset="0"/>
              <a:ea typeface="SimSun" panose="02010600030101010101" pitchFamily="2" charset="-122"/>
              <a:cs typeface="Arial" panose="020B0604020202020204" pitchFamily="34" charset="0"/>
            </a:endParaRPr>
          </a:p>
          <a:p>
            <a:pPr marL="171450" marR="0" lvl="0" indent="-171450">
              <a:spcBef>
                <a:spcPts val="0"/>
              </a:spcBef>
              <a:spcAft>
                <a:spcPts val="100"/>
              </a:spcAft>
              <a:buFont typeface="Symbol" panose="05050102010706020507" pitchFamily="18" charset="2"/>
              <a:buChar char=""/>
            </a:pPr>
            <a:r>
              <a:rPr lang="en-GB" sz="900" dirty="0">
                <a:solidFill>
                  <a:srgbClr val="4F81BD"/>
                </a:solidFill>
                <a:latin typeface="Calibri" panose="020F0502020204030204" pitchFamily="34" charset="0"/>
                <a:ea typeface="SimSun" panose="02010600030101010101" pitchFamily="2" charset="-122"/>
                <a:cs typeface="Arial" panose="020B0604020202020204" pitchFamily="34" charset="0"/>
              </a:rPr>
              <a:t>Ensure that staff have the skills to provide counselling, information, education and support to individuals and their families and care partners.</a:t>
            </a:r>
            <a:endParaRPr lang="x-none" sz="900" dirty="0">
              <a:latin typeface="Calibri" panose="020F0502020204030204" pitchFamily="34" charset="0"/>
              <a:ea typeface="SimSun" panose="02010600030101010101" pitchFamily="2" charset="-122"/>
              <a:cs typeface="Arial" panose="020B0604020202020204" pitchFamily="34" charset="0"/>
            </a:endParaRPr>
          </a:p>
          <a:p>
            <a:pPr marL="171450" marR="0" lvl="0" indent="-171450">
              <a:spcBef>
                <a:spcPts val="0"/>
              </a:spcBef>
              <a:spcAft>
                <a:spcPts val="100"/>
              </a:spcAft>
              <a:buFont typeface="Symbol" panose="05050102010706020507" pitchFamily="18" charset="2"/>
              <a:buChar char=""/>
            </a:pPr>
            <a:r>
              <a:rPr lang="en-GB" sz="900" dirty="0">
                <a:solidFill>
                  <a:srgbClr val="4F81BD"/>
                </a:solidFill>
                <a:latin typeface="Calibri" panose="020F0502020204030204" pitchFamily="34" charset="0"/>
                <a:ea typeface="SimSun" panose="02010600030101010101" pitchFamily="2" charset="-122"/>
                <a:cs typeface="Arial" panose="020B0604020202020204" pitchFamily="34" charset="0"/>
              </a:rPr>
              <a:t>Promote self-reflection and critical evaluation among staff about how staff might be helping or hindering recovery for different people (e.g. discrimination, gender-sensitive services, how to best address diverse people’s needs and contexts, etc.). </a:t>
            </a:r>
            <a:endParaRPr lang="x-none" sz="900" dirty="0">
              <a:latin typeface="Calibri" panose="020F0502020204030204" pitchFamily="34" charset="0"/>
              <a:ea typeface="SimSun" panose="02010600030101010101" pitchFamily="2" charset="-122"/>
              <a:cs typeface="Arial" panose="020B0604020202020204" pitchFamily="34" charset="0"/>
            </a:endParaRPr>
          </a:p>
          <a:p>
            <a:pPr marL="171450" marR="0" lvl="0" indent="-171450">
              <a:spcBef>
                <a:spcPts val="0"/>
              </a:spcBef>
              <a:spcAft>
                <a:spcPts val="100"/>
              </a:spcAft>
              <a:buFont typeface="Symbol" panose="05050102010706020507" pitchFamily="18" charset="2"/>
              <a:buChar char=""/>
            </a:pPr>
            <a:r>
              <a:rPr lang="en-GB" sz="900" dirty="0">
                <a:solidFill>
                  <a:srgbClr val="4F81BD"/>
                </a:solidFill>
                <a:latin typeface="Calibri" panose="020F0502020204030204" pitchFamily="34" charset="0"/>
                <a:ea typeface="SimSun" panose="02010600030101010101" pitchFamily="2" charset="-122"/>
                <a:cs typeface="Arial" panose="020B0604020202020204" pitchFamily="34" charset="0"/>
              </a:rPr>
              <a:t>Be open to learning from and being changed by people with psychosocial, intellectual or cognitive disabilities or any other person using the services</a:t>
            </a:r>
            <a:endParaRPr lang="x-none" sz="900" dirty="0">
              <a:latin typeface="Calibri" panose="020F0502020204030204" pitchFamily="34" charset="0"/>
              <a:ea typeface="SimSun" panose="02010600030101010101" pitchFamily="2" charset="-122"/>
              <a:cs typeface="Arial" panose="020B0604020202020204" pitchFamily="34" charset="0"/>
            </a:endParaRPr>
          </a:p>
          <a:p>
            <a:pPr marL="171450" marR="0" lvl="0" indent="-171450">
              <a:spcBef>
                <a:spcPts val="0"/>
              </a:spcBef>
              <a:spcAft>
                <a:spcPts val="100"/>
              </a:spcAft>
              <a:buFont typeface="Symbol" panose="05050102010706020507" pitchFamily="18" charset="2"/>
              <a:buChar char=""/>
            </a:pPr>
            <a:r>
              <a:rPr lang="en-GB" sz="900" dirty="0">
                <a:solidFill>
                  <a:srgbClr val="4F81BD"/>
                </a:solidFill>
                <a:latin typeface="Calibri" panose="020F0502020204030204" pitchFamily="34" charset="0"/>
                <a:ea typeface="SimSun" panose="02010600030101010101" pitchFamily="2" charset="-122"/>
                <a:cs typeface="Arial" panose="020B0604020202020204" pitchFamily="34" charset="0"/>
              </a:rPr>
              <a:t>Recognize people as experts by experience.</a:t>
            </a:r>
            <a:endParaRPr lang="x-none" sz="900" dirty="0">
              <a:latin typeface="Calibri" panose="020F0502020204030204" pitchFamily="34" charset="0"/>
              <a:ea typeface="SimSun" panose="02010600030101010101" pitchFamily="2" charset="-122"/>
              <a:cs typeface="Arial" panose="020B0604020202020204" pitchFamily="34" charset="0"/>
            </a:endParaRPr>
          </a:p>
          <a:p>
            <a:pPr marL="171450" marR="0" lvl="0" indent="-171450">
              <a:spcBef>
                <a:spcPts val="0"/>
              </a:spcBef>
              <a:spcAft>
                <a:spcPts val="100"/>
              </a:spcAft>
              <a:buFont typeface="Symbol" panose="05050102010706020507" pitchFamily="18" charset="2"/>
              <a:buChar char=""/>
            </a:pPr>
            <a:r>
              <a:rPr lang="en-GB" sz="900" dirty="0">
                <a:solidFill>
                  <a:srgbClr val="4F81BD"/>
                </a:solidFill>
                <a:latin typeface="Calibri" panose="020F0502020204030204" pitchFamily="34" charset="0"/>
                <a:ea typeface="SimSun" panose="02010600030101010101" pitchFamily="2" charset="-122"/>
                <a:cs typeface="Arial" panose="020B0604020202020204" pitchFamily="34" charset="0"/>
              </a:rPr>
              <a:t>Involve people with psychosocial, intellectual or cognitive disabilities at all levels of the service, including service reform, management and governance.</a:t>
            </a:r>
            <a:endParaRPr lang="x-none" sz="900" dirty="0">
              <a:latin typeface="Calibri" panose="020F0502020204030204" pitchFamily="34" charset="0"/>
              <a:ea typeface="SimSun" panose="02010600030101010101" pitchFamily="2" charset="-122"/>
              <a:cs typeface="Arial" panose="020B0604020202020204" pitchFamily="34" charset="0"/>
            </a:endParaRPr>
          </a:p>
          <a:p>
            <a:pPr marL="171450" marR="0" lvl="0" indent="-171450">
              <a:spcBef>
                <a:spcPts val="0"/>
              </a:spcBef>
              <a:spcAft>
                <a:spcPts val="100"/>
              </a:spcAft>
              <a:buFont typeface="Symbol" panose="05050102010706020507" pitchFamily="18" charset="2"/>
              <a:buChar char=""/>
            </a:pPr>
            <a:r>
              <a:rPr lang="en-GB" sz="900" dirty="0">
                <a:solidFill>
                  <a:srgbClr val="4F81BD"/>
                </a:solidFill>
                <a:latin typeface="Calibri" panose="020F0502020204030204" pitchFamily="34" charset="0"/>
                <a:ea typeface="SimSun" panose="02010600030101010101" pitchFamily="2" charset="-122"/>
                <a:cs typeface="Arial" panose="020B0604020202020204" pitchFamily="34" charset="0"/>
              </a:rPr>
              <a:t>Welcome the involvement of family, care partners, friends and other supporters in the planning and delivery of the service.</a:t>
            </a:r>
            <a:endParaRPr lang="x-none" sz="900" dirty="0">
              <a:latin typeface="Calibri" panose="020F0502020204030204" pitchFamily="34" charset="0"/>
              <a:ea typeface="SimSun" panose="02010600030101010101" pitchFamily="2" charset="-122"/>
              <a:cs typeface="Arial" panose="020B0604020202020204" pitchFamily="34" charset="0"/>
            </a:endParaRPr>
          </a:p>
          <a:p>
            <a:pPr marL="171450" marR="0" lvl="0" indent="-171450">
              <a:spcBef>
                <a:spcPts val="0"/>
              </a:spcBef>
              <a:spcAft>
                <a:spcPts val="100"/>
              </a:spcAft>
              <a:buFont typeface="Symbol" panose="05050102010706020507" pitchFamily="18" charset="2"/>
              <a:buChar char=""/>
            </a:pPr>
            <a:r>
              <a:rPr lang="en-GB" sz="900" dirty="0">
                <a:solidFill>
                  <a:srgbClr val="4F81BD"/>
                </a:solidFill>
                <a:latin typeface="Calibri" panose="020F0502020204030204" pitchFamily="34" charset="0"/>
                <a:ea typeface="SimSun" panose="02010600030101010101" pitchFamily="2" charset="-122"/>
                <a:cs typeface="Arial" panose="020B0604020202020204" pitchFamily="34" charset="0"/>
              </a:rPr>
              <a:t>Adopt a trauma-informed approach to recovery which recognizes and addresses trauma that has been experienced by some people.</a:t>
            </a:r>
            <a:endParaRPr lang="x-none" sz="900"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1000"/>
              </a:spcAft>
            </a:pPr>
            <a:r>
              <a:rPr lang="en-GB" sz="900" dirty="0">
                <a:solidFill>
                  <a:srgbClr val="4F81BD"/>
                </a:solidFill>
                <a:latin typeface="Calibri" panose="020F0502020204030204" pitchFamily="34" charset="0"/>
                <a:ea typeface="SimSun" panose="02010600030101010101" pitchFamily="2" charset="-122"/>
                <a:cs typeface="Arial" panose="020B0604020202020204" pitchFamily="34" charset="0"/>
              </a:rPr>
              <a:t>Some participants, in particular mental health and other practitioners, may express concern that they lack resources and time to carry out all the above actions. This should be openly discussed. At this point the facilitator may emphasize that advocacy and lobbying are also key to making changes and moving in the right direction. The facilitator might also emphasize that simple reflection, such as this activity, is a crucial first step in improving services.</a:t>
            </a:r>
            <a:endParaRPr lang="x-none" sz="900" dirty="0">
              <a:latin typeface="Calibri" panose="020F0502020204030204" pitchFamily="34" charset="0"/>
              <a:ea typeface="SimSun" panose="02010600030101010101" pitchFamily="2" charset="-122"/>
              <a:cs typeface="Arial" panose="020B0604020202020204" pitchFamily="34" charset="0"/>
            </a:endParaRPr>
          </a:p>
        </p:txBody>
      </p:sp>
      <p:sp>
        <p:nvSpPr>
          <p:cNvPr id="4" name="Slide Number Placeholder 3"/>
          <p:cNvSpPr>
            <a:spLocks noGrp="1"/>
          </p:cNvSpPr>
          <p:nvPr>
            <p:ph type="sldNum" sz="quarter" idx="5"/>
          </p:nvPr>
        </p:nvSpPr>
        <p:spPr/>
        <p:txBody>
          <a:bodyPr/>
          <a:lstStyle/>
          <a:p>
            <a:fld id="{F4F7DB96-B4E3-48F2-8E35-A4648E993116}" type="slidenum">
              <a:rPr lang="x-none" smtClean="0"/>
              <a:t>72</a:t>
            </a:fld>
            <a:endParaRPr lang="x-none"/>
          </a:p>
        </p:txBody>
      </p:sp>
    </p:spTree>
    <p:extLst>
      <p:ext uri="{BB962C8B-B14F-4D97-AF65-F5344CB8AC3E}">
        <p14:creationId xmlns:p14="http://schemas.microsoft.com/office/powerpoint/2010/main" val="45825808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spcAft>
                <a:spcPts val="100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After this brainstorming exercise, go back to each change listed in column A and ask the group to think about: </a:t>
            </a:r>
            <a:endParaRPr lang="x-none"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1000"/>
              </a:spcAft>
            </a:pPr>
            <a:r>
              <a:rPr lang="en-US" b="1" dirty="0">
                <a:solidFill>
                  <a:srgbClr val="333333"/>
                </a:solidFill>
                <a:latin typeface="Calibri" panose="020F0502020204030204" pitchFamily="34" charset="0"/>
                <a:ea typeface="Times New Roman" panose="02020603050405020304" pitchFamily="18" charset="0"/>
                <a:cs typeface="Times New Roman" panose="02020603050405020304" pitchFamily="18" charset="0"/>
              </a:rPr>
              <a:t>B) What barriers are going to make it difficult to implement these measures? </a:t>
            </a:r>
            <a:endParaRPr lang="x-none"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1000"/>
              </a:spcAft>
            </a:pPr>
            <a:r>
              <a:rPr lang="en-US" b="1" dirty="0">
                <a:solidFill>
                  <a:srgbClr val="333333"/>
                </a:solidFill>
                <a:latin typeface="Calibri" panose="020F0502020204030204" pitchFamily="34" charset="0"/>
                <a:ea typeface="Times New Roman" panose="02020603050405020304" pitchFamily="18" charset="0"/>
                <a:cs typeface="Times New Roman" panose="02020603050405020304" pitchFamily="18" charset="0"/>
              </a:rPr>
              <a:t>C) What can be done to overcome these barriers?</a:t>
            </a:r>
            <a:endParaRPr lang="x-none"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100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It is important to ask participants to sort options into what can be achieved in the short, medium and long term. This is an opportunity to highlight that changing the culture within a service takes time, and that not all results will be achieved immediately.</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F4F7DB96-B4E3-48F2-8E35-A4648E993116}" type="slidenum">
              <a:rPr lang="x-none" smtClean="0"/>
              <a:t>73</a:t>
            </a:fld>
            <a:endParaRPr lang="x-none"/>
          </a:p>
        </p:txBody>
      </p:sp>
    </p:spTree>
    <p:extLst>
      <p:ext uri="{BB962C8B-B14F-4D97-AF65-F5344CB8AC3E}">
        <p14:creationId xmlns:p14="http://schemas.microsoft.com/office/powerpoint/2010/main" val="78285716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spcAft>
                <a:spcPts val="100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The following table includes examples of steps that can be taken to implement a recovery approach and to support people along their recovery journeys. The facilitator can select a few examples to discuss with participants in addition to their own ideas. </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F4F7DB96-B4E3-48F2-8E35-A4648E993116}" type="slidenum">
              <a:rPr lang="x-none" smtClean="0"/>
              <a:t>74</a:t>
            </a:fld>
            <a:endParaRPr lang="x-none"/>
          </a:p>
        </p:txBody>
      </p:sp>
    </p:spTree>
    <p:extLst>
      <p:ext uri="{BB962C8B-B14F-4D97-AF65-F5344CB8AC3E}">
        <p14:creationId xmlns:p14="http://schemas.microsoft.com/office/powerpoint/2010/main" val="6333761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fld id="{F4F7DB96-B4E3-48F2-8E35-A4648E993116}" type="slidenum">
              <a:rPr lang="x-none" smtClean="0"/>
              <a:t>75</a:t>
            </a:fld>
            <a:endParaRPr lang="x-none"/>
          </a:p>
        </p:txBody>
      </p:sp>
    </p:spTree>
    <p:extLst>
      <p:ext uri="{BB962C8B-B14F-4D97-AF65-F5344CB8AC3E}">
        <p14:creationId xmlns:p14="http://schemas.microsoft.com/office/powerpoint/2010/main" val="118654710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a:p>
        </p:txBody>
      </p:sp>
      <p:sp>
        <p:nvSpPr>
          <p:cNvPr id="4" name="Slide Number Placeholder 3"/>
          <p:cNvSpPr>
            <a:spLocks noGrp="1"/>
          </p:cNvSpPr>
          <p:nvPr>
            <p:ph type="sldNum" sz="quarter" idx="5"/>
          </p:nvPr>
        </p:nvSpPr>
        <p:spPr/>
        <p:txBody>
          <a:bodyPr/>
          <a:lstStyle/>
          <a:p>
            <a:fld id="{F4F7DB96-B4E3-48F2-8E35-A4648E993116}" type="slidenum">
              <a:rPr lang="x-none" smtClean="0"/>
              <a:t>76</a:t>
            </a:fld>
            <a:endParaRPr lang="x-none"/>
          </a:p>
        </p:txBody>
      </p:sp>
    </p:spTree>
    <p:extLst>
      <p:ext uri="{BB962C8B-B14F-4D97-AF65-F5344CB8AC3E}">
        <p14:creationId xmlns:p14="http://schemas.microsoft.com/office/powerpoint/2010/main" val="311774115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F7DB96-B4E3-48F2-8E35-A4648E993116}" type="slidenum">
              <a:rPr lang="x-none" smtClean="0"/>
              <a:t>77</a:t>
            </a:fld>
            <a:endParaRPr lang="x-none"/>
          </a:p>
        </p:txBody>
      </p:sp>
    </p:spTree>
    <p:extLst>
      <p:ext uri="{BB962C8B-B14F-4D97-AF65-F5344CB8AC3E}">
        <p14:creationId xmlns:p14="http://schemas.microsoft.com/office/powerpoint/2010/main" val="187896908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F7DB96-B4E3-48F2-8E35-A4648E993116}" type="slidenum">
              <a:rPr lang="x-none" smtClean="0"/>
              <a:t>78</a:t>
            </a:fld>
            <a:endParaRPr lang="x-none"/>
          </a:p>
        </p:txBody>
      </p:sp>
    </p:spTree>
    <p:extLst>
      <p:ext uri="{BB962C8B-B14F-4D97-AF65-F5344CB8AC3E}">
        <p14:creationId xmlns:p14="http://schemas.microsoft.com/office/powerpoint/2010/main" val="2592589588"/>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F7DB96-B4E3-48F2-8E35-A4648E993116}" type="slidenum">
              <a:rPr lang="x-none" smtClean="0"/>
              <a:t>79</a:t>
            </a:fld>
            <a:endParaRPr lang="x-none"/>
          </a:p>
        </p:txBody>
      </p:sp>
    </p:spTree>
    <p:extLst>
      <p:ext uri="{BB962C8B-B14F-4D97-AF65-F5344CB8AC3E}">
        <p14:creationId xmlns:p14="http://schemas.microsoft.com/office/powerpoint/2010/main" val="5478603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0"/>
              </a:spcAft>
            </a:pPr>
            <a:r>
              <a:rPr lang="en-US" b="1" dirty="0">
                <a:solidFill>
                  <a:srgbClr val="4F81BD"/>
                </a:solidFill>
                <a:latin typeface="Calibri" panose="020F0502020204030204" pitchFamily="34" charset="0"/>
                <a:ea typeface="Times New Roman" panose="02020603050405020304" pitchFamily="18" charset="0"/>
                <a:cs typeface="Calibri" panose="020F0502020204030204" pitchFamily="34" charset="0"/>
              </a:rPr>
              <a:t>Time for this topic</a:t>
            </a:r>
            <a:endParaRPr lang="en-GB" dirty="0">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0"/>
              </a:spcAft>
            </a:pP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Approximately 1 hour 30 minutes.</a:t>
            </a:r>
            <a:endParaRPr lang="en-GB" dirty="0">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1000"/>
              </a:spcAft>
            </a:pPr>
            <a:endParaRPr lang="en-GB"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100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Start by asking participants the following question (5 min.):</a:t>
            </a:r>
            <a:endParaRPr lang="x-none" dirty="0">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1000"/>
              </a:spcAft>
            </a:pPr>
            <a:r>
              <a:rPr lang="en-GB" dirty="0">
                <a:latin typeface="Calibri" panose="020F0502020204030204" pitchFamily="34" charset="0"/>
                <a:ea typeface="SimSun" panose="02010600030101010101" pitchFamily="2" charset="-122"/>
                <a:cs typeface="Arial" panose="020B0604020202020204" pitchFamily="34" charset="0"/>
              </a:rPr>
              <a:t>What do you understand by the term “mental health”?</a:t>
            </a:r>
            <a:endParaRPr lang="x-none" dirty="0">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100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Give participants a few minutes to reflect and discuss this and list their answers on the flipchart.</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F4F7DB96-B4E3-48F2-8E35-A4648E993116}" type="slidenum">
              <a:rPr lang="x-none" smtClean="0"/>
              <a:t>8</a:t>
            </a:fld>
            <a:endParaRPr lang="x-none"/>
          </a:p>
        </p:txBody>
      </p:sp>
    </p:spTree>
    <p:extLst>
      <p:ext uri="{BB962C8B-B14F-4D97-AF65-F5344CB8AC3E}">
        <p14:creationId xmlns:p14="http://schemas.microsoft.com/office/powerpoint/2010/main" val="2066606992"/>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F7DB96-B4E3-48F2-8E35-A4648E993116}" type="slidenum">
              <a:rPr lang="x-none" smtClean="0"/>
              <a:t>80</a:t>
            </a:fld>
            <a:endParaRPr lang="x-none"/>
          </a:p>
        </p:txBody>
      </p:sp>
    </p:spTree>
    <p:extLst>
      <p:ext uri="{BB962C8B-B14F-4D97-AF65-F5344CB8AC3E}">
        <p14:creationId xmlns:p14="http://schemas.microsoft.com/office/powerpoint/2010/main" val="658722745"/>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F7DB96-B4E3-48F2-8E35-A4648E993116}" type="slidenum">
              <a:rPr lang="x-none" smtClean="0"/>
              <a:t>81</a:t>
            </a:fld>
            <a:endParaRPr lang="x-none"/>
          </a:p>
        </p:txBody>
      </p:sp>
    </p:spTree>
    <p:extLst>
      <p:ext uri="{BB962C8B-B14F-4D97-AF65-F5344CB8AC3E}">
        <p14:creationId xmlns:p14="http://schemas.microsoft.com/office/powerpoint/2010/main" val="1777399416"/>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0"/>
              </a:spcAft>
            </a:pPr>
            <a:r>
              <a:rPr lang="en-GB" b="1" i="1" dirty="0">
                <a:latin typeface="Calibri" panose="020F0502020204030204" pitchFamily="34" charset="0"/>
                <a:ea typeface="SimSun" panose="02010600030101010101" pitchFamily="2" charset="-122"/>
                <a:cs typeface="Arial" panose="020B0604020202020204" pitchFamily="34" charset="0"/>
              </a:rPr>
              <a:t>Concluding the training (5 min.)</a:t>
            </a:r>
            <a:endParaRPr lang="x-none" dirty="0">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100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Ask participants:</a:t>
            </a:r>
            <a:endParaRPr lang="x-none" dirty="0">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1000"/>
              </a:spcAft>
            </a:pPr>
            <a:r>
              <a:rPr lang="en-GB" dirty="0">
                <a:latin typeface="Calibri" panose="020F0502020204030204" pitchFamily="34" charset="0"/>
                <a:ea typeface="SimSun" panose="02010600030101010101" pitchFamily="2" charset="-122"/>
                <a:cs typeface="Arial" panose="020B0604020202020204" pitchFamily="34" charset="0"/>
              </a:rPr>
              <a:t>What are the 3 key points that you have learned from this session?</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F4F7DB96-B4E3-48F2-8E35-A4648E993116}" type="slidenum">
              <a:rPr lang="x-none" smtClean="0"/>
              <a:t>82</a:t>
            </a:fld>
            <a:endParaRPr lang="x-none"/>
          </a:p>
        </p:txBody>
      </p:sp>
    </p:spTree>
    <p:extLst>
      <p:ext uri="{BB962C8B-B14F-4D97-AF65-F5344CB8AC3E}">
        <p14:creationId xmlns:p14="http://schemas.microsoft.com/office/powerpoint/2010/main" val="1898419654"/>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Follow the discussion with these take-home messages from the session today.</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Mental health, well-being and recovery are inherently personal.</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Respect for human rights is key to protecting mental health and well-being and promoting recovery.</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Stimulating the development of fair and inclusive communities is an essential but neglected part of supporting mental health and well-being. </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1000"/>
              </a:spcAft>
              <a:buFont typeface="Symbol" panose="05050102010706020507" pitchFamily="18" charset="2"/>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Individuals and services can do a lot to support people along their recovery journey.</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F4F7DB96-B4E3-48F2-8E35-A4648E993116}" type="slidenum">
              <a:rPr lang="x-none" smtClean="0"/>
              <a:t>83</a:t>
            </a:fld>
            <a:endParaRPr lang="x-none"/>
          </a:p>
        </p:txBody>
      </p:sp>
    </p:spTree>
    <p:extLst>
      <p:ext uri="{BB962C8B-B14F-4D97-AF65-F5344CB8AC3E}">
        <p14:creationId xmlns:p14="http://schemas.microsoft.com/office/powerpoint/2010/main" val="4158205158"/>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91600A8A-902E-430E-A833-453AE05FDB61}" type="slidenum">
              <a:rPr lang="en-GB" smtClean="0"/>
              <a:t>84</a:t>
            </a:fld>
            <a:endParaRPr lang="en-GB"/>
          </a:p>
        </p:txBody>
      </p:sp>
      <p:sp>
        <p:nvSpPr>
          <p:cNvPr id="6" name="Notes Placeholder 2">
            <a:extLst>
              <a:ext uri="{FF2B5EF4-FFF2-40B4-BE49-F238E27FC236}">
                <a16:creationId xmlns:a16="http://schemas.microsoft.com/office/drawing/2014/main" id="{E39834B2-9B84-4A40-99CA-4C54F183263D}"/>
              </a:ext>
            </a:extLst>
          </p:cNvPr>
          <p:cNvSpPr txBox="1">
            <a:spLocks/>
          </p:cNvSpPr>
          <p:nvPr/>
        </p:nvSpPr>
        <p:spPr>
          <a:xfrm>
            <a:off x="307298" y="202367"/>
            <a:ext cx="5862577" cy="9428585"/>
          </a:xfrm>
          <a:prstGeom prst="rect">
            <a:avLst/>
          </a:prstGeom>
        </p:spPr>
        <p:txBody>
          <a:bodyPr vert="horz" lIns="91440" tIns="45720" rIns="91440" bIns="45720" rtlCol="0"/>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r>
              <a:rPr lang="en-US" sz="1100" b="1" dirty="0"/>
              <a:t>Conceptualization </a:t>
            </a:r>
          </a:p>
          <a:p>
            <a:r>
              <a:rPr lang="en-US" sz="1100" dirty="0"/>
              <a:t>Michelle Funk (Coordinator) and Natalie Drew Bold (Technical Officer) Mental Health Policy and Service Development, Department of Mental Health and Substance Abuse (WHO, Geneva)</a:t>
            </a:r>
          </a:p>
          <a:p>
            <a:endParaRPr lang="en-US" sz="1100" dirty="0"/>
          </a:p>
          <a:p>
            <a:r>
              <a:rPr lang="en-US" sz="1100" b="1" dirty="0"/>
              <a:t>Writing and editorial team</a:t>
            </a:r>
          </a:p>
          <a:p>
            <a:r>
              <a:rPr lang="en-US" sz="1100" dirty="0"/>
              <a:t>Dr Michelle Funk, (WHO, Geneva), Natalie Drew Bold (WHO, Geneva); Marie </a:t>
            </a:r>
            <a:r>
              <a:rPr lang="en-US" sz="1100" dirty="0" err="1"/>
              <a:t>Baudel</a:t>
            </a:r>
            <a:r>
              <a:rPr lang="en-US" sz="1100" dirty="0"/>
              <a:t>, </a:t>
            </a:r>
            <a:r>
              <a:rPr lang="en-US" sz="1100" dirty="0" err="1"/>
              <a:t>Université</a:t>
            </a:r>
            <a:r>
              <a:rPr lang="en-US" sz="1100" dirty="0"/>
              <a:t> de Nantes, France</a:t>
            </a:r>
          </a:p>
          <a:p>
            <a:endParaRPr lang="en-US" sz="1100" dirty="0"/>
          </a:p>
          <a:p>
            <a:r>
              <a:rPr lang="en-US" sz="1100" b="1" dirty="0"/>
              <a:t>Key international experts</a:t>
            </a:r>
          </a:p>
          <a:p>
            <a:r>
              <a:rPr lang="en-US" sz="1100" dirty="0"/>
              <a:t>Celia Brown, </a:t>
            </a:r>
            <a:r>
              <a:rPr lang="en-US" sz="1100" dirty="0" err="1"/>
              <a:t>MindFreedom</a:t>
            </a:r>
            <a:r>
              <a:rPr lang="en-US" sz="1100" dirty="0"/>
              <a:t> International, (United States of America); Mauro Giovanni Carta, </a:t>
            </a:r>
            <a:r>
              <a:rPr lang="en-US" sz="1100" dirty="0" err="1"/>
              <a:t>Università</a:t>
            </a:r>
            <a:r>
              <a:rPr lang="en-US" sz="1100" dirty="0"/>
              <a:t> </a:t>
            </a:r>
            <a:r>
              <a:rPr lang="en-US" sz="1100" dirty="0" err="1"/>
              <a:t>degli</a:t>
            </a:r>
            <a:r>
              <a:rPr lang="en-US" sz="1100" dirty="0"/>
              <a:t> </a:t>
            </a:r>
            <a:r>
              <a:rPr lang="en-US" sz="1100" dirty="0" err="1"/>
              <a:t>studi</a:t>
            </a:r>
            <a:r>
              <a:rPr lang="en-US" sz="1100" dirty="0"/>
              <a:t> di Cagliari (Italy); </a:t>
            </a:r>
            <a:r>
              <a:rPr lang="en-US" sz="1100" dirty="0" err="1"/>
              <a:t>Yeni</a:t>
            </a:r>
            <a:r>
              <a:rPr lang="en-US" sz="1100" dirty="0"/>
              <a:t> Rosa Damayanti, Indonesia Mental Health Association (Indonesia); Sera </a:t>
            </a:r>
            <a:r>
              <a:rPr lang="en-US" sz="1100" dirty="0" err="1"/>
              <a:t>Davidow</a:t>
            </a:r>
            <a:r>
              <a:rPr lang="en-US" sz="1100" dirty="0"/>
              <a:t>, Western Mass Recovery Learning Community (United Sates of America); Catalina </a:t>
            </a:r>
            <a:r>
              <a:rPr lang="en-US" sz="1100" dirty="0" err="1"/>
              <a:t>Devandas</a:t>
            </a:r>
            <a:r>
              <a:rPr lang="en-US" sz="1100" dirty="0"/>
              <a:t> Aguilar, UN Special Rapporteur on the rights of persons with disabilities (Switzerland); Julian Eaton, CBM International and London School of Hygiene and Tropical Medicine (United Kingdom); Salam Gómez, World Network of Users and Survivors of Psychiatry (Colombia); Gemma Hunting, International Consultant (Germany); Diane Kingston, International HIV/AIDS Alliance (United Kingdom); Itzhak </a:t>
            </a:r>
            <a:r>
              <a:rPr lang="en-US" sz="1100" dirty="0" err="1"/>
              <a:t>Levav</a:t>
            </a:r>
            <a:r>
              <a:rPr lang="en-US" sz="1100" dirty="0"/>
              <a:t>, Department of Community Mental Health, University of Haifa (Israel); Peter McGovern, </a:t>
            </a:r>
            <a:r>
              <a:rPr lang="en-US" sz="1100" dirty="0" err="1"/>
              <a:t>Modum</a:t>
            </a:r>
            <a:r>
              <a:rPr lang="en-US" sz="1100" dirty="0"/>
              <a:t> Bad (Norway); David McGrath, International consultant (Australia); Tina </a:t>
            </a:r>
            <a:r>
              <a:rPr lang="en-US" sz="1100" dirty="0" err="1"/>
              <a:t>Minkowitz</a:t>
            </a:r>
            <a:r>
              <a:rPr lang="en-US" sz="1100" dirty="0"/>
              <a:t>, Center for the Human Rights of Users and Survivors of Psychiatry (United Sates of America); Peter </a:t>
            </a:r>
            <a:r>
              <a:rPr lang="en-US" sz="1100" dirty="0" err="1"/>
              <a:t>Mittler</a:t>
            </a:r>
            <a:r>
              <a:rPr lang="en-US" sz="1100" dirty="0"/>
              <a:t>, Dementia Alliance International (United Kingdom); Maria Francesca Moro, Columbia University (United Sates of America), ; Fiona Morrissey, Disability Law Research Consultant (Ireland); Michael </a:t>
            </a:r>
            <a:r>
              <a:rPr lang="en-US" sz="1100" dirty="0" err="1"/>
              <a:t>Njenga</a:t>
            </a:r>
            <a:r>
              <a:rPr lang="en-US" sz="1100" dirty="0"/>
              <a:t>, Users and Survivors of Psychiatry in Kenya (Kenya); David W. Oaks, </a:t>
            </a:r>
            <a:r>
              <a:rPr lang="en-US" sz="1100" dirty="0" err="1"/>
              <a:t>Aciu</a:t>
            </a:r>
            <a:r>
              <a:rPr lang="en-US" sz="1100" dirty="0"/>
              <a:t> </a:t>
            </a:r>
            <a:r>
              <a:rPr lang="en-US" sz="1100" dirty="0" err="1"/>
              <a:t>Insitute</a:t>
            </a:r>
            <a:r>
              <a:rPr lang="en-US" sz="1100" dirty="0"/>
              <a:t>, LLC (United States of America); </a:t>
            </a:r>
            <a:r>
              <a:rPr lang="en-US" sz="1100" dirty="0" err="1"/>
              <a:t>Soumitra</a:t>
            </a:r>
            <a:r>
              <a:rPr lang="en-US" sz="1100" dirty="0"/>
              <a:t> </a:t>
            </a:r>
            <a:r>
              <a:rPr lang="en-US" sz="1100" dirty="0" err="1"/>
              <a:t>Pathare</a:t>
            </a:r>
            <a:r>
              <a:rPr lang="en-US" sz="1100" dirty="0"/>
              <a:t>, Centre for Mental Health Law and Policy, Indian Law Society (India); </a:t>
            </a:r>
            <a:r>
              <a:rPr lang="en-US" sz="1100" dirty="0" err="1"/>
              <a:t>Dainius</a:t>
            </a:r>
            <a:r>
              <a:rPr lang="en-US" sz="1100" dirty="0"/>
              <a:t> </a:t>
            </a:r>
            <a:r>
              <a:rPr lang="en-US" sz="1100" dirty="0" err="1"/>
              <a:t>Pūras</a:t>
            </a:r>
            <a:r>
              <a:rPr lang="en-US" sz="1100" dirty="0"/>
              <a:t>, Special Rapporteur on the right of everyone to the enjoyment of the highest attainable standard of health (Switzerland); </a:t>
            </a:r>
            <a:r>
              <a:rPr lang="en-US" sz="1100" dirty="0" err="1"/>
              <a:t>Jolijn</a:t>
            </a:r>
            <a:r>
              <a:rPr lang="en-US" sz="1100" dirty="0"/>
              <a:t> </a:t>
            </a:r>
            <a:r>
              <a:rPr lang="en-US" sz="1100" dirty="0" err="1"/>
              <a:t>Santegoeds</a:t>
            </a:r>
            <a:r>
              <a:rPr lang="en-US" sz="1100" dirty="0"/>
              <a:t>, World Network of Users and Survivors of Psychiatry (the Netherlands); </a:t>
            </a:r>
            <a:r>
              <a:rPr lang="en-US" sz="1100" dirty="0" err="1"/>
              <a:t>Sashi</a:t>
            </a:r>
            <a:r>
              <a:rPr lang="en-US" sz="1100" dirty="0"/>
              <a:t> </a:t>
            </a:r>
            <a:r>
              <a:rPr lang="en-US" sz="1100" dirty="0" err="1"/>
              <a:t>Sashidharan</a:t>
            </a:r>
            <a:r>
              <a:rPr lang="en-US" sz="1100" dirty="0"/>
              <a:t>, University of Glasgow (United Kingdom); Gregory Smith, International consultant, (United States of America); Kate </a:t>
            </a:r>
            <a:r>
              <a:rPr lang="en-US" sz="1100" dirty="0" err="1"/>
              <a:t>Swaffer</a:t>
            </a:r>
            <a:r>
              <a:rPr lang="en-US" sz="1100" dirty="0"/>
              <a:t>, Dementia International Alliance(Australia); Carmen Valle, CBM International (Thailand); Alberto Vásquez </a:t>
            </a:r>
            <a:r>
              <a:rPr lang="en-US" sz="1100" dirty="0" err="1"/>
              <a:t>Encalada</a:t>
            </a:r>
            <a:r>
              <a:rPr lang="en-US" sz="1100" dirty="0"/>
              <a:t>, Office of the UN Special Rapporteur on the rights of persons with disabilities (Switzerland)</a:t>
            </a:r>
          </a:p>
          <a:p>
            <a:endParaRPr lang="en-US" sz="1100" dirty="0"/>
          </a:p>
          <a:p>
            <a:r>
              <a:rPr lang="en-US" sz="1100" b="1" dirty="0"/>
              <a:t>Contributions</a:t>
            </a:r>
          </a:p>
          <a:p>
            <a:r>
              <a:rPr lang="en-US" sz="1100" dirty="0">
                <a:solidFill>
                  <a:schemeClr val="accent2"/>
                </a:solidFill>
              </a:rPr>
              <a:t>Technical reviewers</a:t>
            </a:r>
          </a:p>
          <a:p>
            <a:r>
              <a:rPr lang="en-US" sz="1100" dirty="0"/>
              <a:t>Abu Bakar Abdul Kadir, Hospital </a:t>
            </a:r>
            <a:r>
              <a:rPr lang="en-US" sz="1100" dirty="0" err="1"/>
              <a:t>Permai</a:t>
            </a:r>
            <a:r>
              <a:rPr lang="en-US" sz="1100" dirty="0"/>
              <a:t> (Malaysia); </a:t>
            </a:r>
            <a:r>
              <a:rPr lang="en-US" sz="1100" dirty="0" err="1"/>
              <a:t>Robinah</a:t>
            </a:r>
            <a:r>
              <a:rPr lang="en-US" sz="1100" dirty="0"/>
              <a:t> </a:t>
            </a:r>
            <a:r>
              <a:rPr lang="en-US" sz="1100" dirty="0" err="1"/>
              <a:t>Nakanwagi</a:t>
            </a:r>
            <a:r>
              <a:rPr lang="en-US" sz="1100" dirty="0"/>
              <a:t> </a:t>
            </a:r>
            <a:r>
              <a:rPr lang="en-US" sz="1100" dirty="0" err="1"/>
              <a:t>Alambuya</a:t>
            </a:r>
            <a:r>
              <a:rPr lang="en-US" sz="1100" dirty="0"/>
              <a:t>, Pan African Network of People with Psychosocial Disabilities. (Uganda); Anna </a:t>
            </a:r>
            <a:r>
              <a:rPr lang="en-US" sz="1100" dirty="0" err="1"/>
              <a:t>Arstein-Kerslake</a:t>
            </a:r>
            <a:r>
              <a:rPr lang="en-US" sz="1100" dirty="0"/>
              <a:t>, Melbourne Law School, University of Melbourne (Australia); Lori Ashcraft, Resilience Inc. (United States of America); Rod Astbury, Western Australia Association for Mental Health (Australia); Joseph </a:t>
            </a:r>
            <a:r>
              <a:rPr lang="en-US" sz="1100" dirty="0" err="1"/>
              <a:t>Atukunda</a:t>
            </a:r>
            <a:r>
              <a:rPr lang="en-US" sz="1100" dirty="0"/>
              <a:t>, </a:t>
            </a:r>
            <a:r>
              <a:rPr lang="en-US" sz="1100" dirty="0" err="1"/>
              <a:t>Heartsounds</a:t>
            </a:r>
            <a:r>
              <a:rPr lang="en-US" sz="1100" dirty="0"/>
              <a:t>, Uganda (Uganda); David Axworthy, Western Australian Mental Health Commission (Australia); Simon </a:t>
            </a:r>
            <a:r>
              <a:rPr lang="en-US" sz="1100" dirty="0" err="1"/>
              <a:t>Vasseur</a:t>
            </a:r>
            <a:r>
              <a:rPr lang="en-US" sz="1100" dirty="0"/>
              <a:t> </a:t>
            </a:r>
            <a:r>
              <a:rPr lang="en-US" sz="1100" dirty="0" err="1"/>
              <a:t>Bacle</a:t>
            </a:r>
            <a:r>
              <a:rPr lang="en-US" sz="1100" dirty="0"/>
              <a:t>, EPSM Lille Metropole, WHO Collaborating Centre, Lille (France); Sam </a:t>
            </a:r>
            <a:r>
              <a:rPr lang="en-US" sz="1100" dirty="0" err="1"/>
              <a:t>Badege</a:t>
            </a:r>
            <a:r>
              <a:rPr lang="en-US" sz="1100" dirty="0"/>
              <a:t>, National Organization of Users and Survivors of Psychiatry in Rwanda (Rwanda); Amrit </a:t>
            </a:r>
            <a:r>
              <a:rPr lang="en-US" sz="1100" dirty="0" err="1"/>
              <a:t>Bakhshy</a:t>
            </a:r>
            <a:r>
              <a:rPr lang="en-US" sz="1100" dirty="0"/>
              <a:t>, Schizophrenia Awareness Association (India); Anja Baumann, Action Mental Health Germany (Germany); Jerome </a:t>
            </a:r>
            <a:r>
              <a:rPr lang="en-US" sz="1100" dirty="0" err="1"/>
              <a:t>Bickenbach</a:t>
            </a:r>
            <a:r>
              <a:rPr lang="en-US" sz="1100" dirty="0"/>
              <a:t>, University of Lucerne (Switzerland); Jean-Sébastien Blanc, Association for the Prevention of Torture (Switzerland); Pat Bracken, Independent Consultant Psychiatrist (Ireland); Simon Bradstreet, University of Glasgow (United Kingdom); Claudia Pellegrini Braga, University of São Paulo (Brazil); Rio de Janeiro Public </a:t>
            </a:r>
            <a:r>
              <a:rPr lang="lt-LT" sz="1100" dirty="0" err="1"/>
              <a:t>Prosecutor's</a:t>
            </a:r>
            <a:r>
              <a:rPr lang="lt-LT" sz="1100" dirty="0"/>
              <a:t> Office (</a:t>
            </a:r>
            <a:r>
              <a:rPr lang="lt-LT" sz="1100" dirty="0" err="1"/>
              <a:t>Brazil</a:t>
            </a:r>
            <a:r>
              <a:rPr lang="lt-LT" sz="1100" dirty="0"/>
              <a:t>); </a:t>
            </a:r>
            <a:r>
              <a:rPr lang="lt-LT" sz="1100" dirty="0" err="1"/>
              <a:t>Patricia</a:t>
            </a:r>
            <a:r>
              <a:rPr lang="lt-LT" sz="1100" dirty="0"/>
              <a:t> </a:t>
            </a:r>
            <a:r>
              <a:rPr lang="lt-LT" sz="1100" dirty="0" err="1"/>
              <a:t>Brogna</a:t>
            </a:r>
            <a:r>
              <a:rPr lang="lt-LT" sz="1100" dirty="0"/>
              <a:t>, </a:t>
            </a:r>
            <a:r>
              <a:rPr lang="lt-LT" sz="1100" dirty="0" err="1"/>
              <a:t>National</a:t>
            </a:r>
            <a:r>
              <a:rPr lang="lt-LT" sz="1100" dirty="0"/>
              <a:t> </a:t>
            </a:r>
            <a:r>
              <a:rPr lang="lt-LT" sz="1100" dirty="0" err="1"/>
              <a:t>School</a:t>
            </a:r>
            <a:r>
              <a:rPr lang="lt-LT" sz="1100" dirty="0"/>
              <a:t> </a:t>
            </a:r>
            <a:r>
              <a:rPr lang="lt-LT" sz="1100" dirty="0" err="1"/>
              <a:t>of</a:t>
            </a:r>
            <a:r>
              <a:rPr lang="lt-LT" sz="1100" dirty="0"/>
              <a:t> </a:t>
            </a:r>
            <a:r>
              <a:rPr lang="lt-LT" sz="1100" dirty="0" err="1"/>
              <a:t>Occupational</a:t>
            </a:r>
            <a:r>
              <a:rPr lang="lt-LT" sz="1100" dirty="0"/>
              <a:t> </a:t>
            </a:r>
            <a:r>
              <a:rPr lang="lt-LT" sz="1100" dirty="0" err="1"/>
              <a:t>Therapy</a:t>
            </a:r>
            <a:r>
              <a:rPr lang="lt-LT" sz="1100" dirty="0"/>
              <a:t>, (Argentina); </a:t>
            </a:r>
            <a:r>
              <a:rPr lang="lt-LT" sz="1100" dirty="0" err="1"/>
              <a:t>Celia</a:t>
            </a:r>
            <a:r>
              <a:rPr lang="lt-LT" sz="1100" dirty="0"/>
              <a:t> </a:t>
            </a:r>
            <a:r>
              <a:rPr lang="lt-LT" sz="1100" dirty="0" err="1"/>
              <a:t>Brown</a:t>
            </a:r>
            <a:r>
              <a:rPr lang="lt-LT" sz="1100" dirty="0"/>
              <a:t>, </a:t>
            </a:r>
            <a:r>
              <a:rPr lang="lt-LT" sz="1100" dirty="0" err="1"/>
              <a:t>MindFreedom</a:t>
            </a:r>
            <a:r>
              <a:rPr lang="lt-LT" sz="1100" dirty="0"/>
              <a:t> International, (United </a:t>
            </a:r>
            <a:r>
              <a:rPr lang="lt-LT" sz="1100" dirty="0" err="1"/>
              <a:t>States</a:t>
            </a:r>
            <a:r>
              <a:rPr lang="lt-LT" sz="1100" dirty="0"/>
              <a:t> </a:t>
            </a:r>
            <a:r>
              <a:rPr lang="lt-LT" sz="1100" dirty="0" err="1"/>
              <a:t>of</a:t>
            </a:r>
            <a:r>
              <a:rPr lang="lt-LT" sz="1100" dirty="0"/>
              <a:t> America); </a:t>
            </a:r>
            <a:r>
              <a:rPr lang="lt-LT" sz="1100" dirty="0" err="1"/>
              <a:t>Kimberly</a:t>
            </a:r>
            <a:r>
              <a:rPr lang="lt-LT" sz="1100" dirty="0"/>
              <a:t> </a:t>
            </a:r>
            <a:r>
              <a:rPr lang="lt-LT" sz="1100" dirty="0" err="1"/>
              <a:t>Budnick</a:t>
            </a:r>
            <a:r>
              <a:rPr lang="lt-LT" sz="1100" dirty="0"/>
              <a:t>, </a:t>
            </a:r>
            <a:r>
              <a:rPr lang="lt-LT" sz="1100" dirty="0" err="1"/>
              <a:t>Head</a:t>
            </a:r>
            <a:r>
              <a:rPr lang="lt-LT" sz="1100" dirty="0"/>
              <a:t> </a:t>
            </a:r>
            <a:r>
              <a:rPr lang="lt-LT" sz="1100" dirty="0" err="1"/>
              <a:t>Start</a:t>
            </a:r>
            <a:r>
              <a:rPr lang="lt-LT" sz="1100" dirty="0"/>
              <a:t> </a:t>
            </a:r>
            <a:r>
              <a:rPr lang="lt-LT" sz="1100" dirty="0" err="1"/>
              <a:t>Teacher</a:t>
            </a:r>
            <a:r>
              <a:rPr lang="lt-LT" sz="1100" dirty="0"/>
              <a:t>/</a:t>
            </a:r>
            <a:r>
              <a:rPr lang="lt-LT" sz="1100" dirty="0" err="1"/>
              <a:t>Early</a:t>
            </a:r>
            <a:r>
              <a:rPr lang="lt-LT" sz="1100" dirty="0"/>
              <a:t> </a:t>
            </a:r>
            <a:r>
              <a:rPr lang="lt-LT" sz="1100" dirty="0" err="1"/>
              <a:t>Childhood</a:t>
            </a:r>
            <a:r>
              <a:rPr lang="lt-LT" sz="1100" dirty="0"/>
              <a:t> </a:t>
            </a:r>
            <a:r>
              <a:rPr lang="lt-LT" sz="1100" dirty="0" err="1"/>
              <a:t>Educator</a:t>
            </a:r>
            <a:r>
              <a:rPr lang="lt-LT" sz="1100" dirty="0"/>
              <a:t> (United </a:t>
            </a:r>
            <a:r>
              <a:rPr lang="lt-LT" sz="1100" dirty="0" err="1"/>
              <a:t>States</a:t>
            </a:r>
            <a:r>
              <a:rPr lang="lt-LT" sz="1100" dirty="0"/>
              <a:t> </a:t>
            </a:r>
            <a:r>
              <a:rPr lang="lt-LT" sz="1100" dirty="0" err="1"/>
              <a:t>of</a:t>
            </a:r>
            <a:r>
              <a:rPr lang="lt-LT" sz="1100" dirty="0"/>
              <a:t> America); </a:t>
            </a:r>
            <a:r>
              <a:rPr lang="lt-LT" sz="1100" dirty="0" err="1"/>
              <a:t>Janice</a:t>
            </a:r>
            <a:r>
              <a:rPr lang="lt-LT" sz="1100" dirty="0"/>
              <a:t> </a:t>
            </a:r>
            <a:r>
              <a:rPr lang="lt-LT" sz="1100" dirty="0" err="1"/>
              <a:t>Cambri</a:t>
            </a:r>
            <a:r>
              <a:rPr lang="lt-LT" sz="1100" dirty="0"/>
              <a:t>, </a:t>
            </a:r>
            <a:r>
              <a:rPr lang="lt-LT" sz="1100" dirty="0" err="1"/>
              <a:t>Psychosocial</a:t>
            </a:r>
            <a:r>
              <a:rPr lang="lt-LT" sz="1100" dirty="0"/>
              <a:t> </a:t>
            </a:r>
            <a:r>
              <a:rPr lang="lt-LT" sz="1100" dirty="0" err="1"/>
              <a:t>Disability</a:t>
            </a:r>
            <a:r>
              <a:rPr lang="lt-LT" sz="1100" dirty="0"/>
              <a:t> </a:t>
            </a:r>
            <a:r>
              <a:rPr lang="lt-LT" sz="1100" dirty="0" err="1"/>
              <a:t>Inclusive</a:t>
            </a:r>
            <a:r>
              <a:rPr lang="lt-LT" sz="1100" dirty="0"/>
              <a:t> </a:t>
            </a:r>
            <a:r>
              <a:rPr lang="lt-LT" sz="1100" dirty="0" err="1"/>
              <a:t>Philippines</a:t>
            </a:r>
            <a:r>
              <a:rPr lang="lt-LT" sz="1100" dirty="0"/>
              <a:t> (</a:t>
            </a:r>
            <a:r>
              <a:rPr lang="lt-LT" sz="1100" dirty="0" err="1"/>
              <a:t>Philippines</a:t>
            </a:r>
            <a:r>
              <a:rPr lang="lt-LT" sz="1100" dirty="0"/>
              <a:t>); </a:t>
            </a:r>
            <a:r>
              <a:rPr lang="lt-LT" sz="1100" dirty="0" err="1"/>
              <a:t>Aleisha</a:t>
            </a:r>
            <a:r>
              <a:rPr lang="lt-LT" sz="1100" dirty="0"/>
              <a:t> </a:t>
            </a:r>
            <a:r>
              <a:rPr lang="lt-LT" sz="1100" dirty="0" err="1"/>
              <a:t>Carroll</a:t>
            </a:r>
            <a:r>
              <a:rPr lang="lt-LT" sz="1100" dirty="0"/>
              <a:t>, CBM </a:t>
            </a:r>
            <a:r>
              <a:rPr lang="lt-LT" sz="1100" dirty="0" err="1"/>
              <a:t>Australia</a:t>
            </a:r>
            <a:r>
              <a:rPr lang="lt-LT" sz="1100" dirty="0"/>
              <a:t> (</a:t>
            </a:r>
            <a:r>
              <a:rPr lang="lt-LT" sz="1100" dirty="0" err="1"/>
              <a:t>Australia</a:t>
            </a:r>
            <a:r>
              <a:rPr lang="lt-LT" sz="1100" dirty="0"/>
              <a:t>); Mauro </a:t>
            </a:r>
            <a:r>
              <a:rPr lang="lt-LT" sz="1100" dirty="0" err="1"/>
              <a:t>Giovanni</a:t>
            </a:r>
            <a:r>
              <a:rPr lang="lt-LT" sz="1100" dirty="0"/>
              <a:t> </a:t>
            </a:r>
            <a:r>
              <a:rPr lang="lt-LT" sz="1100" dirty="0" err="1"/>
              <a:t>Carta</a:t>
            </a:r>
            <a:r>
              <a:rPr lang="lt-LT" sz="1100" dirty="0"/>
              <a:t>, </a:t>
            </a:r>
            <a:r>
              <a:rPr lang="lt-LT" sz="1100" dirty="0" err="1"/>
              <a:t>Università</a:t>
            </a:r>
            <a:r>
              <a:rPr lang="lt-LT" sz="1100" dirty="0"/>
              <a:t> degli </a:t>
            </a:r>
            <a:r>
              <a:rPr lang="lt-LT" sz="1100" dirty="0" err="1"/>
              <a:t>studi</a:t>
            </a:r>
            <a:r>
              <a:rPr lang="lt-LT" sz="1100" dirty="0"/>
              <a:t> di </a:t>
            </a:r>
            <a:r>
              <a:rPr lang="lt-LT" sz="1100" dirty="0" err="1"/>
              <a:t>Cagliari</a:t>
            </a:r>
            <a:r>
              <a:rPr lang="lt-LT" sz="1100" dirty="0"/>
              <a:t> (</a:t>
            </a:r>
            <a:r>
              <a:rPr lang="lt-LT" sz="1100" dirty="0" err="1"/>
              <a:t>Italy</a:t>
            </a:r>
            <a:r>
              <a:rPr lang="lt-LT" sz="1100" dirty="0"/>
              <a:t>); </a:t>
            </a:r>
            <a:r>
              <a:rPr lang="lt-LT" sz="1100" dirty="0" err="1"/>
              <a:t>Chauhan</a:t>
            </a:r>
            <a:r>
              <a:rPr lang="lt-LT" sz="1100" dirty="0"/>
              <a:t> </a:t>
            </a:r>
            <a:r>
              <a:rPr lang="lt-LT" sz="1100" dirty="0" err="1"/>
              <a:t>Ajay</a:t>
            </a:r>
            <a:r>
              <a:rPr lang="lt-LT" sz="1100" dirty="0"/>
              <a:t>, </a:t>
            </a:r>
            <a:r>
              <a:rPr lang="lt-LT" sz="1100" dirty="0" err="1"/>
              <a:t>State</a:t>
            </a:r>
            <a:r>
              <a:rPr lang="lt-LT" sz="1100" dirty="0"/>
              <a:t> </a:t>
            </a:r>
            <a:r>
              <a:rPr lang="lt-LT" sz="1100" dirty="0" err="1"/>
              <a:t>Mental</a:t>
            </a:r>
            <a:r>
              <a:rPr lang="lt-LT" sz="1100" dirty="0"/>
              <a:t> </a:t>
            </a:r>
            <a:r>
              <a:rPr lang="lt-LT" sz="1100" dirty="0" err="1"/>
              <a:t>Health</a:t>
            </a:r>
            <a:r>
              <a:rPr lang="lt-LT" sz="1100" dirty="0"/>
              <a:t> </a:t>
            </a:r>
            <a:r>
              <a:rPr lang="lt-LT" sz="1100" dirty="0" err="1"/>
              <a:t>Authority</a:t>
            </a:r>
            <a:r>
              <a:rPr lang="lt-LT" sz="1100" dirty="0"/>
              <a:t>, </a:t>
            </a:r>
            <a:r>
              <a:rPr lang="lt-LT" sz="1100" dirty="0" err="1"/>
              <a:t>Gujarat</a:t>
            </a:r>
            <a:r>
              <a:rPr lang="lt-LT" sz="1100" dirty="0"/>
              <a:t>, (</a:t>
            </a:r>
            <a:r>
              <a:rPr lang="lt-LT" sz="1100" dirty="0" err="1"/>
              <a:t>India</a:t>
            </a:r>
            <a:r>
              <a:rPr lang="lt-LT" sz="1100" dirty="0"/>
              <a:t>); </a:t>
            </a:r>
            <a:r>
              <a:rPr lang="lt-LT" sz="1100" dirty="0" err="1"/>
              <a:t>Facundo</a:t>
            </a:r>
            <a:r>
              <a:rPr lang="lt-LT" sz="1100" dirty="0"/>
              <a:t> </a:t>
            </a:r>
            <a:r>
              <a:rPr lang="lt-LT" sz="1100" dirty="0" err="1"/>
              <a:t>Chavez</a:t>
            </a:r>
            <a:r>
              <a:rPr lang="lt-LT" sz="1100" dirty="0"/>
              <a:t> </a:t>
            </a:r>
            <a:r>
              <a:rPr lang="lt-LT" sz="1100" dirty="0" err="1"/>
              <a:t>Penillas</a:t>
            </a:r>
            <a:r>
              <a:rPr lang="lt-LT" sz="1100" dirty="0"/>
              <a:t>, Office </a:t>
            </a:r>
            <a:r>
              <a:rPr lang="lt-LT" sz="1100" dirty="0" err="1"/>
              <a:t>of</a:t>
            </a:r>
            <a:r>
              <a:rPr lang="lt-LT" sz="1100" dirty="0"/>
              <a:t> </a:t>
            </a:r>
            <a:r>
              <a:rPr lang="lt-LT" sz="1100" dirty="0" err="1"/>
              <a:t>the</a:t>
            </a:r>
            <a:r>
              <a:rPr lang="lt-LT" sz="1100" dirty="0"/>
              <a:t> United </a:t>
            </a:r>
            <a:r>
              <a:rPr lang="lt-LT" sz="1100" dirty="0" err="1"/>
              <a:t>Nations</a:t>
            </a:r>
            <a:r>
              <a:rPr lang="lt-LT" sz="1100" dirty="0"/>
              <a:t> </a:t>
            </a:r>
            <a:r>
              <a:rPr lang="lt-LT" sz="1100" dirty="0" err="1"/>
              <a:t>High</a:t>
            </a:r>
            <a:r>
              <a:rPr lang="lt-LT" sz="1100" dirty="0"/>
              <a:t> </a:t>
            </a:r>
            <a:r>
              <a:rPr lang="lt-LT" sz="1100" dirty="0" err="1"/>
              <a:t>Commissioner</a:t>
            </a:r>
            <a:r>
              <a:rPr lang="lt-LT" sz="1100" dirty="0"/>
              <a:t> </a:t>
            </a:r>
            <a:r>
              <a:rPr lang="lt-LT" sz="1100" dirty="0" err="1"/>
              <a:t>for</a:t>
            </a:r>
            <a:r>
              <a:rPr lang="lt-LT" sz="1100" dirty="0"/>
              <a:t> </a:t>
            </a:r>
            <a:r>
              <a:rPr lang="lt-LT" sz="1100" dirty="0" err="1"/>
              <a:t>Human</a:t>
            </a:r>
            <a:r>
              <a:rPr lang="lt-LT" sz="1100" dirty="0"/>
              <a:t> </a:t>
            </a:r>
            <a:r>
              <a:rPr lang="lt-LT" sz="1100" dirty="0" err="1"/>
              <a:t>Rights</a:t>
            </a:r>
            <a:r>
              <a:rPr lang="lt-LT" sz="1100" dirty="0"/>
              <a:t> (</a:t>
            </a:r>
            <a:r>
              <a:rPr lang="lt-LT" sz="1100" dirty="0" err="1"/>
              <a:t>Switzerland</a:t>
            </a:r>
            <a:r>
              <a:rPr lang="lt-LT" sz="1100" dirty="0"/>
              <a:t>); </a:t>
            </a:r>
            <a:r>
              <a:rPr lang="lt-LT" sz="1100" dirty="0" err="1"/>
              <a:t>Daniel</a:t>
            </a:r>
            <a:r>
              <a:rPr lang="lt-LT" sz="1100" dirty="0"/>
              <a:t> </a:t>
            </a:r>
            <a:r>
              <a:rPr lang="lt-LT" sz="1100" dirty="0" err="1"/>
              <a:t>Chisholm</a:t>
            </a:r>
            <a:r>
              <a:rPr lang="lt-LT" sz="1100" dirty="0"/>
              <a:t>, WHO </a:t>
            </a:r>
            <a:r>
              <a:rPr lang="lt-LT" sz="1100" dirty="0" err="1"/>
              <a:t>Regional</a:t>
            </a:r>
            <a:r>
              <a:rPr lang="lt-LT" sz="1100" dirty="0"/>
              <a:t> Office </a:t>
            </a:r>
            <a:r>
              <a:rPr lang="lt-LT" sz="1100" dirty="0" err="1"/>
              <a:t>for</a:t>
            </a:r>
            <a:r>
              <a:rPr lang="lt-LT" sz="1100" dirty="0"/>
              <a:t> </a:t>
            </a:r>
            <a:r>
              <a:rPr lang="lt-LT" sz="1100" dirty="0" err="1"/>
              <a:t>Europe</a:t>
            </a:r>
            <a:r>
              <a:rPr lang="lt-LT" sz="1100" dirty="0"/>
              <a:t> (</a:t>
            </a:r>
            <a:r>
              <a:rPr lang="lt-LT" sz="1100" dirty="0" err="1"/>
              <a:t>Denmark</a:t>
            </a:r>
            <a:r>
              <a:rPr lang="lt-LT" sz="1100" dirty="0"/>
              <a:t>); </a:t>
            </a:r>
            <a:endParaRPr lang="en-US" sz="1100" dirty="0"/>
          </a:p>
        </p:txBody>
      </p:sp>
    </p:spTree>
    <p:extLst>
      <p:ext uri="{BB962C8B-B14F-4D97-AF65-F5344CB8AC3E}">
        <p14:creationId xmlns:p14="http://schemas.microsoft.com/office/powerpoint/2010/main" val="31246110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Start by asking participants the following question (5 min.):</a:t>
            </a:r>
            <a:endParaRPr lang="x-none">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1000"/>
              </a:spcAft>
            </a:pPr>
            <a:r>
              <a:rPr lang="en-GB" dirty="0">
                <a:latin typeface="Calibri" panose="020F0502020204030204" pitchFamily="34" charset="0"/>
                <a:ea typeface="SimSun" panose="02010600030101010101" pitchFamily="2" charset="-122"/>
                <a:cs typeface="Arial" panose="020B0604020202020204" pitchFamily="34" charset="0"/>
              </a:rPr>
              <a:t>What do you understand by the term “mental health”?</a:t>
            </a:r>
            <a:endParaRPr lang="x-none">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100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Give participants a few minutes to reflect and discuss this and list their answers on the flipchart.</a:t>
            </a:r>
            <a:endParaRPr lang="x-none">
              <a:latin typeface="Calibri" panose="020F0502020204030204" pitchFamily="34" charset="0"/>
              <a:ea typeface="SimSun" panose="02010600030101010101" pitchFamily="2" charset="-122"/>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F4F7DB96-B4E3-48F2-8E35-A4648E993116}" type="slidenum">
              <a:rPr lang="x-none" smtClean="0"/>
              <a:t>9</a:t>
            </a:fld>
            <a:endParaRPr lang="x-none"/>
          </a:p>
        </p:txBody>
      </p:sp>
    </p:spTree>
    <p:extLst>
      <p:ext uri="{BB962C8B-B14F-4D97-AF65-F5344CB8AC3E}">
        <p14:creationId xmlns:p14="http://schemas.microsoft.com/office/powerpoint/2010/main" val="23517182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hemeOverride" Target="../theme/themeOverride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slideMaster" Target="../slideMasters/slideMaster1.xml"/><Relationship Id="rId7" Type="http://schemas.openxmlformats.org/officeDocument/2006/relationships/image" Target="../media/image1.png"/><Relationship Id="rId2" Type="http://schemas.openxmlformats.org/officeDocument/2006/relationships/tags" Target="../tags/tag1.xml"/><Relationship Id="rId1" Type="http://schemas.openxmlformats.org/officeDocument/2006/relationships/themeOverride" Target="../theme/themeOverride2.xml"/><Relationship Id="rId6" Type="http://schemas.openxmlformats.org/officeDocument/2006/relationships/image" Target="../media/image2.png"/><Relationship Id="rId5" Type="http://schemas.openxmlformats.org/officeDocument/2006/relationships/image" Target="../media/image3.emf"/><Relationship Id="rId4" Type="http://schemas.openxmlformats.org/officeDocument/2006/relationships/oleObject" Target="../embeddings/oleObject1.bin"/></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tags" Target="../tags/tag3.xml"/><Relationship Id="rId7" Type="http://schemas.openxmlformats.org/officeDocument/2006/relationships/image" Target="../media/image2.png"/><Relationship Id="rId2" Type="http://schemas.openxmlformats.org/officeDocument/2006/relationships/tags" Target="../tags/tag2.xml"/><Relationship Id="rId1" Type="http://schemas.openxmlformats.org/officeDocument/2006/relationships/themeOverride" Target="../theme/themeOverride3.xml"/><Relationship Id="rId6" Type="http://schemas.openxmlformats.org/officeDocument/2006/relationships/image" Target="../media/image3.emf"/><Relationship Id="rId5" Type="http://schemas.openxmlformats.org/officeDocument/2006/relationships/oleObject" Target="../embeddings/oleObject2.bin"/><Relationship Id="rId4"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FE2EE-FDBE-42A3-A11C-340988B87014}"/>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x-none"/>
          </a:p>
        </p:txBody>
      </p:sp>
      <p:sp>
        <p:nvSpPr>
          <p:cNvPr id="3" name="Subtitle 2">
            <a:extLst>
              <a:ext uri="{FF2B5EF4-FFF2-40B4-BE49-F238E27FC236}">
                <a16:creationId xmlns:a16="http://schemas.microsoft.com/office/drawing/2014/main" id="{14BCBC09-C75D-43A4-9FD5-810D407F8EE3}"/>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x-none"/>
          </a:p>
        </p:txBody>
      </p:sp>
      <p:sp>
        <p:nvSpPr>
          <p:cNvPr id="4" name="Date Placeholder 3">
            <a:extLst>
              <a:ext uri="{FF2B5EF4-FFF2-40B4-BE49-F238E27FC236}">
                <a16:creationId xmlns:a16="http://schemas.microsoft.com/office/drawing/2014/main" id="{FCE0F358-9A5E-4375-843A-AA40D8C05433}"/>
              </a:ext>
            </a:extLst>
          </p:cNvPr>
          <p:cNvSpPr>
            <a:spLocks noGrp="1"/>
          </p:cNvSpPr>
          <p:nvPr>
            <p:ph type="dt" sz="half" idx="10"/>
          </p:nvPr>
        </p:nvSpPr>
        <p:spPr>
          <a:xfrm>
            <a:off x="838200" y="6356350"/>
            <a:ext cx="2743200" cy="365125"/>
          </a:xfrm>
          <a:prstGeom prst="rect">
            <a:avLst/>
          </a:prstGeom>
        </p:spPr>
        <p:txBody>
          <a:bodyPr/>
          <a:lstStyle/>
          <a:p>
            <a:fld id="{DE55411E-BC08-44A7-8F62-F22372D5DCBC}" type="datetimeFigureOut">
              <a:rPr lang="x-none" smtClean="0"/>
              <a:t>12/4/2023</a:t>
            </a:fld>
            <a:endParaRPr lang="x-none"/>
          </a:p>
        </p:txBody>
      </p:sp>
      <p:sp>
        <p:nvSpPr>
          <p:cNvPr id="5" name="Footer Placeholder 4">
            <a:extLst>
              <a:ext uri="{FF2B5EF4-FFF2-40B4-BE49-F238E27FC236}">
                <a16:creationId xmlns:a16="http://schemas.microsoft.com/office/drawing/2014/main" id="{EFF83ACA-F13C-4A5C-A2AF-CB098E798D5A}"/>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6" name="Slide Number Placeholder 5">
            <a:extLst>
              <a:ext uri="{FF2B5EF4-FFF2-40B4-BE49-F238E27FC236}">
                <a16:creationId xmlns:a16="http://schemas.microsoft.com/office/drawing/2014/main" id="{82E44F0B-2AA9-4607-9B6B-2E6D724135FE}"/>
              </a:ext>
            </a:extLst>
          </p:cNvPr>
          <p:cNvSpPr>
            <a:spLocks noGrp="1"/>
          </p:cNvSpPr>
          <p:nvPr>
            <p:ph type="sldNum" sz="quarter" idx="12"/>
          </p:nvPr>
        </p:nvSpPr>
        <p:spPr>
          <a:xfrm>
            <a:off x="8610600" y="6356350"/>
            <a:ext cx="2743200" cy="365125"/>
          </a:xfrm>
          <a:prstGeom prst="rect">
            <a:avLst/>
          </a:prstGeom>
        </p:spPr>
        <p:txBody>
          <a:bodyPr/>
          <a:lstStyle/>
          <a:p>
            <a:fld id="{39C7B30D-D25F-4DF3-AE47-BDF3EC9675EC}" type="slidenum">
              <a:rPr lang="x-none" smtClean="0"/>
              <a:t>‹#›</a:t>
            </a:fld>
            <a:endParaRPr lang="x-none"/>
          </a:p>
        </p:txBody>
      </p:sp>
    </p:spTree>
    <p:extLst>
      <p:ext uri="{BB962C8B-B14F-4D97-AF65-F5344CB8AC3E}">
        <p14:creationId xmlns:p14="http://schemas.microsoft.com/office/powerpoint/2010/main" val="26680652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636E470-3595-435F-B39E-4F826216EC5A}"/>
              </a:ext>
            </a:extLst>
          </p:cNvPr>
          <p:cNvSpPr>
            <a:spLocks noGrp="1"/>
          </p:cNvSpPr>
          <p:nvPr>
            <p:ph type="dt" sz="half" idx="10"/>
          </p:nvPr>
        </p:nvSpPr>
        <p:spPr>
          <a:xfrm>
            <a:off x="838200" y="6356350"/>
            <a:ext cx="2743200" cy="365125"/>
          </a:xfrm>
          <a:prstGeom prst="rect">
            <a:avLst/>
          </a:prstGeom>
        </p:spPr>
        <p:txBody>
          <a:bodyPr/>
          <a:lstStyle/>
          <a:p>
            <a:fld id="{DE55411E-BC08-44A7-8F62-F22372D5DCBC}" type="datetimeFigureOut">
              <a:rPr lang="x-none" smtClean="0"/>
              <a:t>12/4/2023</a:t>
            </a:fld>
            <a:endParaRPr lang="x-none"/>
          </a:p>
        </p:txBody>
      </p:sp>
      <p:sp>
        <p:nvSpPr>
          <p:cNvPr id="3" name="Footer Placeholder 2">
            <a:extLst>
              <a:ext uri="{FF2B5EF4-FFF2-40B4-BE49-F238E27FC236}">
                <a16:creationId xmlns:a16="http://schemas.microsoft.com/office/drawing/2014/main" id="{B6759E66-783A-49F6-AEDC-5FEE09B906DD}"/>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4" name="Slide Number Placeholder 3">
            <a:extLst>
              <a:ext uri="{FF2B5EF4-FFF2-40B4-BE49-F238E27FC236}">
                <a16:creationId xmlns:a16="http://schemas.microsoft.com/office/drawing/2014/main" id="{C4DDBD1F-3457-4B47-AF7B-3909AA22ADD9}"/>
              </a:ext>
            </a:extLst>
          </p:cNvPr>
          <p:cNvSpPr>
            <a:spLocks noGrp="1"/>
          </p:cNvSpPr>
          <p:nvPr>
            <p:ph type="sldNum" sz="quarter" idx="12"/>
          </p:nvPr>
        </p:nvSpPr>
        <p:spPr>
          <a:xfrm>
            <a:off x="8610600" y="6356350"/>
            <a:ext cx="2743200" cy="365125"/>
          </a:xfrm>
          <a:prstGeom prst="rect">
            <a:avLst/>
          </a:prstGeom>
        </p:spPr>
        <p:txBody>
          <a:bodyPr/>
          <a:lstStyle/>
          <a:p>
            <a:fld id="{39C7B30D-D25F-4DF3-AE47-BDF3EC9675EC}" type="slidenum">
              <a:rPr lang="x-none" smtClean="0"/>
              <a:t>‹#›</a:t>
            </a:fld>
            <a:endParaRPr lang="x-none"/>
          </a:p>
        </p:txBody>
      </p:sp>
    </p:spTree>
    <p:extLst>
      <p:ext uri="{BB962C8B-B14F-4D97-AF65-F5344CB8AC3E}">
        <p14:creationId xmlns:p14="http://schemas.microsoft.com/office/powerpoint/2010/main" val="35918387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6286C-026E-4475-80A8-04096D8351AB}"/>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x-none"/>
          </a:p>
        </p:txBody>
      </p:sp>
      <p:sp>
        <p:nvSpPr>
          <p:cNvPr id="3" name="Content Placeholder 2">
            <a:extLst>
              <a:ext uri="{FF2B5EF4-FFF2-40B4-BE49-F238E27FC236}">
                <a16:creationId xmlns:a16="http://schemas.microsoft.com/office/drawing/2014/main" id="{E8294557-2394-4A99-8D2C-5EEA94C14988}"/>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Text Placeholder 3">
            <a:extLst>
              <a:ext uri="{FF2B5EF4-FFF2-40B4-BE49-F238E27FC236}">
                <a16:creationId xmlns:a16="http://schemas.microsoft.com/office/drawing/2014/main" id="{270135C3-9383-498F-A10F-B1364FD013F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6FD23F0-44B4-4262-BCF7-3F5F9E7A9744}"/>
              </a:ext>
            </a:extLst>
          </p:cNvPr>
          <p:cNvSpPr>
            <a:spLocks noGrp="1"/>
          </p:cNvSpPr>
          <p:nvPr>
            <p:ph type="dt" sz="half" idx="10"/>
          </p:nvPr>
        </p:nvSpPr>
        <p:spPr>
          <a:xfrm>
            <a:off x="838200" y="6356350"/>
            <a:ext cx="2743200" cy="365125"/>
          </a:xfrm>
          <a:prstGeom prst="rect">
            <a:avLst/>
          </a:prstGeom>
        </p:spPr>
        <p:txBody>
          <a:bodyPr/>
          <a:lstStyle/>
          <a:p>
            <a:fld id="{DE55411E-BC08-44A7-8F62-F22372D5DCBC}" type="datetimeFigureOut">
              <a:rPr lang="x-none" smtClean="0"/>
              <a:t>12/4/2023</a:t>
            </a:fld>
            <a:endParaRPr lang="x-none"/>
          </a:p>
        </p:txBody>
      </p:sp>
      <p:sp>
        <p:nvSpPr>
          <p:cNvPr id="6" name="Footer Placeholder 5">
            <a:extLst>
              <a:ext uri="{FF2B5EF4-FFF2-40B4-BE49-F238E27FC236}">
                <a16:creationId xmlns:a16="http://schemas.microsoft.com/office/drawing/2014/main" id="{7C80FDFD-E519-4E5F-9FD0-509298BC39B2}"/>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7" name="Slide Number Placeholder 6">
            <a:extLst>
              <a:ext uri="{FF2B5EF4-FFF2-40B4-BE49-F238E27FC236}">
                <a16:creationId xmlns:a16="http://schemas.microsoft.com/office/drawing/2014/main" id="{8285EE89-E30B-4720-AE66-93D20F2D121D}"/>
              </a:ext>
            </a:extLst>
          </p:cNvPr>
          <p:cNvSpPr>
            <a:spLocks noGrp="1"/>
          </p:cNvSpPr>
          <p:nvPr>
            <p:ph type="sldNum" sz="quarter" idx="12"/>
          </p:nvPr>
        </p:nvSpPr>
        <p:spPr>
          <a:xfrm>
            <a:off x="8610600" y="6356350"/>
            <a:ext cx="2743200" cy="365125"/>
          </a:xfrm>
          <a:prstGeom prst="rect">
            <a:avLst/>
          </a:prstGeom>
        </p:spPr>
        <p:txBody>
          <a:bodyPr/>
          <a:lstStyle/>
          <a:p>
            <a:fld id="{39C7B30D-D25F-4DF3-AE47-BDF3EC9675EC}" type="slidenum">
              <a:rPr lang="x-none" smtClean="0"/>
              <a:t>‹#›</a:t>
            </a:fld>
            <a:endParaRPr lang="x-none"/>
          </a:p>
        </p:txBody>
      </p:sp>
    </p:spTree>
    <p:extLst>
      <p:ext uri="{BB962C8B-B14F-4D97-AF65-F5344CB8AC3E}">
        <p14:creationId xmlns:p14="http://schemas.microsoft.com/office/powerpoint/2010/main" val="34185797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97EA9-12B4-45DC-A0E2-F43DF5EC8E5C}"/>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x-none"/>
          </a:p>
        </p:txBody>
      </p:sp>
      <p:sp>
        <p:nvSpPr>
          <p:cNvPr id="3" name="Picture Placeholder 2">
            <a:extLst>
              <a:ext uri="{FF2B5EF4-FFF2-40B4-BE49-F238E27FC236}">
                <a16:creationId xmlns:a16="http://schemas.microsoft.com/office/drawing/2014/main" id="{11CBD3E8-C3B6-4DCB-922F-F0D01E0F20AC}"/>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x-none"/>
          </a:p>
        </p:txBody>
      </p:sp>
      <p:sp>
        <p:nvSpPr>
          <p:cNvPr id="4" name="Text Placeholder 3">
            <a:extLst>
              <a:ext uri="{FF2B5EF4-FFF2-40B4-BE49-F238E27FC236}">
                <a16:creationId xmlns:a16="http://schemas.microsoft.com/office/drawing/2014/main" id="{16BD5033-7259-4CE6-AE5F-8F2F0113A8C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B9F0214-DAD0-41DB-A622-4E25CB3991BD}"/>
              </a:ext>
            </a:extLst>
          </p:cNvPr>
          <p:cNvSpPr>
            <a:spLocks noGrp="1"/>
          </p:cNvSpPr>
          <p:nvPr>
            <p:ph type="dt" sz="half" idx="10"/>
          </p:nvPr>
        </p:nvSpPr>
        <p:spPr>
          <a:xfrm>
            <a:off x="838200" y="6356350"/>
            <a:ext cx="2743200" cy="365125"/>
          </a:xfrm>
          <a:prstGeom prst="rect">
            <a:avLst/>
          </a:prstGeom>
        </p:spPr>
        <p:txBody>
          <a:bodyPr/>
          <a:lstStyle/>
          <a:p>
            <a:fld id="{DE55411E-BC08-44A7-8F62-F22372D5DCBC}" type="datetimeFigureOut">
              <a:rPr lang="x-none" smtClean="0"/>
              <a:t>12/4/2023</a:t>
            </a:fld>
            <a:endParaRPr lang="x-none"/>
          </a:p>
        </p:txBody>
      </p:sp>
      <p:sp>
        <p:nvSpPr>
          <p:cNvPr id="6" name="Footer Placeholder 5">
            <a:extLst>
              <a:ext uri="{FF2B5EF4-FFF2-40B4-BE49-F238E27FC236}">
                <a16:creationId xmlns:a16="http://schemas.microsoft.com/office/drawing/2014/main" id="{2E34270C-4443-4E27-BD8A-5F4AB8F67100}"/>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7" name="Slide Number Placeholder 6">
            <a:extLst>
              <a:ext uri="{FF2B5EF4-FFF2-40B4-BE49-F238E27FC236}">
                <a16:creationId xmlns:a16="http://schemas.microsoft.com/office/drawing/2014/main" id="{68D8EA9D-1F7E-4ECA-8FF8-66AFB940A7CD}"/>
              </a:ext>
            </a:extLst>
          </p:cNvPr>
          <p:cNvSpPr>
            <a:spLocks noGrp="1"/>
          </p:cNvSpPr>
          <p:nvPr>
            <p:ph type="sldNum" sz="quarter" idx="12"/>
          </p:nvPr>
        </p:nvSpPr>
        <p:spPr>
          <a:xfrm>
            <a:off x="8610600" y="6356350"/>
            <a:ext cx="2743200" cy="365125"/>
          </a:xfrm>
          <a:prstGeom prst="rect">
            <a:avLst/>
          </a:prstGeom>
        </p:spPr>
        <p:txBody>
          <a:bodyPr/>
          <a:lstStyle/>
          <a:p>
            <a:fld id="{39C7B30D-D25F-4DF3-AE47-BDF3EC9675EC}" type="slidenum">
              <a:rPr lang="x-none" smtClean="0"/>
              <a:t>‹#›</a:t>
            </a:fld>
            <a:endParaRPr lang="x-none"/>
          </a:p>
        </p:txBody>
      </p:sp>
    </p:spTree>
    <p:extLst>
      <p:ext uri="{BB962C8B-B14F-4D97-AF65-F5344CB8AC3E}">
        <p14:creationId xmlns:p14="http://schemas.microsoft.com/office/powerpoint/2010/main" val="35948787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CCD70-B67B-4905-BEDC-8ED9914B11CE}"/>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x-none"/>
          </a:p>
        </p:txBody>
      </p:sp>
      <p:sp>
        <p:nvSpPr>
          <p:cNvPr id="3" name="Vertical Text Placeholder 2">
            <a:extLst>
              <a:ext uri="{FF2B5EF4-FFF2-40B4-BE49-F238E27FC236}">
                <a16:creationId xmlns:a16="http://schemas.microsoft.com/office/drawing/2014/main" id="{F4B6D3EC-BE4E-4269-99F1-8369746781CC}"/>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id="{81EDDA91-7C5F-4A8E-902E-D00648D3A9A3}"/>
              </a:ext>
            </a:extLst>
          </p:cNvPr>
          <p:cNvSpPr>
            <a:spLocks noGrp="1"/>
          </p:cNvSpPr>
          <p:nvPr>
            <p:ph type="dt" sz="half" idx="10"/>
          </p:nvPr>
        </p:nvSpPr>
        <p:spPr>
          <a:xfrm>
            <a:off x="838200" y="6356350"/>
            <a:ext cx="2743200" cy="365125"/>
          </a:xfrm>
          <a:prstGeom prst="rect">
            <a:avLst/>
          </a:prstGeom>
        </p:spPr>
        <p:txBody>
          <a:bodyPr/>
          <a:lstStyle/>
          <a:p>
            <a:fld id="{DE55411E-BC08-44A7-8F62-F22372D5DCBC}" type="datetimeFigureOut">
              <a:rPr lang="x-none" smtClean="0"/>
              <a:t>12/4/2023</a:t>
            </a:fld>
            <a:endParaRPr lang="x-none"/>
          </a:p>
        </p:txBody>
      </p:sp>
      <p:sp>
        <p:nvSpPr>
          <p:cNvPr id="5" name="Footer Placeholder 4">
            <a:extLst>
              <a:ext uri="{FF2B5EF4-FFF2-40B4-BE49-F238E27FC236}">
                <a16:creationId xmlns:a16="http://schemas.microsoft.com/office/drawing/2014/main" id="{F03E7EFB-3BC6-4D20-9261-CE7439433815}"/>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6" name="Slide Number Placeholder 5">
            <a:extLst>
              <a:ext uri="{FF2B5EF4-FFF2-40B4-BE49-F238E27FC236}">
                <a16:creationId xmlns:a16="http://schemas.microsoft.com/office/drawing/2014/main" id="{BC1430C7-6764-48DC-A6C8-22A118BACDA2}"/>
              </a:ext>
            </a:extLst>
          </p:cNvPr>
          <p:cNvSpPr>
            <a:spLocks noGrp="1"/>
          </p:cNvSpPr>
          <p:nvPr>
            <p:ph type="sldNum" sz="quarter" idx="12"/>
          </p:nvPr>
        </p:nvSpPr>
        <p:spPr>
          <a:xfrm>
            <a:off x="8610600" y="6356350"/>
            <a:ext cx="2743200" cy="365125"/>
          </a:xfrm>
          <a:prstGeom prst="rect">
            <a:avLst/>
          </a:prstGeom>
        </p:spPr>
        <p:txBody>
          <a:bodyPr/>
          <a:lstStyle/>
          <a:p>
            <a:fld id="{39C7B30D-D25F-4DF3-AE47-BDF3EC9675EC}" type="slidenum">
              <a:rPr lang="x-none" smtClean="0"/>
              <a:t>‹#›</a:t>
            </a:fld>
            <a:endParaRPr lang="x-none"/>
          </a:p>
        </p:txBody>
      </p:sp>
    </p:spTree>
    <p:extLst>
      <p:ext uri="{BB962C8B-B14F-4D97-AF65-F5344CB8AC3E}">
        <p14:creationId xmlns:p14="http://schemas.microsoft.com/office/powerpoint/2010/main" val="24827149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CCA0DB-9740-486E-BFDA-24AC2EC70557}"/>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x-none"/>
          </a:p>
        </p:txBody>
      </p:sp>
      <p:sp>
        <p:nvSpPr>
          <p:cNvPr id="3" name="Vertical Text Placeholder 2">
            <a:extLst>
              <a:ext uri="{FF2B5EF4-FFF2-40B4-BE49-F238E27FC236}">
                <a16:creationId xmlns:a16="http://schemas.microsoft.com/office/drawing/2014/main" id="{40DA1A0C-B511-47E1-A9E3-6E9F06B91887}"/>
              </a:ext>
            </a:extLst>
          </p:cNvPr>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id="{90FA2332-047C-4AB4-8A65-DE3BADF1EEF2}"/>
              </a:ext>
            </a:extLst>
          </p:cNvPr>
          <p:cNvSpPr>
            <a:spLocks noGrp="1"/>
          </p:cNvSpPr>
          <p:nvPr>
            <p:ph type="dt" sz="half" idx="10"/>
          </p:nvPr>
        </p:nvSpPr>
        <p:spPr>
          <a:xfrm>
            <a:off x="838200" y="6356350"/>
            <a:ext cx="2743200" cy="365125"/>
          </a:xfrm>
          <a:prstGeom prst="rect">
            <a:avLst/>
          </a:prstGeom>
        </p:spPr>
        <p:txBody>
          <a:bodyPr/>
          <a:lstStyle/>
          <a:p>
            <a:fld id="{DE55411E-BC08-44A7-8F62-F22372D5DCBC}" type="datetimeFigureOut">
              <a:rPr lang="x-none" smtClean="0"/>
              <a:t>12/4/2023</a:t>
            </a:fld>
            <a:endParaRPr lang="x-none"/>
          </a:p>
        </p:txBody>
      </p:sp>
      <p:sp>
        <p:nvSpPr>
          <p:cNvPr id="5" name="Footer Placeholder 4">
            <a:extLst>
              <a:ext uri="{FF2B5EF4-FFF2-40B4-BE49-F238E27FC236}">
                <a16:creationId xmlns:a16="http://schemas.microsoft.com/office/drawing/2014/main" id="{A959C1B2-6769-4751-919D-519D53971BD1}"/>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6" name="Slide Number Placeholder 5">
            <a:extLst>
              <a:ext uri="{FF2B5EF4-FFF2-40B4-BE49-F238E27FC236}">
                <a16:creationId xmlns:a16="http://schemas.microsoft.com/office/drawing/2014/main" id="{6C1230A6-6A26-4AF3-967A-34B1A4DF52B8}"/>
              </a:ext>
            </a:extLst>
          </p:cNvPr>
          <p:cNvSpPr>
            <a:spLocks noGrp="1"/>
          </p:cNvSpPr>
          <p:nvPr>
            <p:ph type="sldNum" sz="quarter" idx="12"/>
          </p:nvPr>
        </p:nvSpPr>
        <p:spPr>
          <a:xfrm>
            <a:off x="8610600" y="6356350"/>
            <a:ext cx="2743200" cy="365125"/>
          </a:xfrm>
          <a:prstGeom prst="rect">
            <a:avLst/>
          </a:prstGeom>
        </p:spPr>
        <p:txBody>
          <a:bodyPr/>
          <a:lstStyle/>
          <a:p>
            <a:fld id="{39C7B30D-D25F-4DF3-AE47-BDF3EC9675EC}" type="slidenum">
              <a:rPr lang="x-none" smtClean="0"/>
              <a:t>‹#›</a:t>
            </a:fld>
            <a:endParaRPr lang="x-none"/>
          </a:p>
        </p:txBody>
      </p:sp>
    </p:spTree>
    <p:extLst>
      <p:ext uri="{BB962C8B-B14F-4D97-AF65-F5344CB8AC3E}">
        <p14:creationId xmlns:p14="http://schemas.microsoft.com/office/powerpoint/2010/main" val="17746418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mp; Content" preserve="1" userDrawn="1">
  <p:cSld name="Title &amp;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0034587" y="6623100"/>
            <a:ext cx="1648619" cy="216000"/>
          </a:xfrm>
          <a:prstGeom prst="rect">
            <a:avLst/>
          </a:prstGeom>
        </p:spPr>
        <p:txBody>
          <a:bodyPr/>
          <a:lstStyle/>
          <a:p>
            <a:fld id="{04260D4A-DEC1-45DD-8AB2-A3349BAAA59E}" type="slidenum">
              <a:rPr lang="en-US" smtClean="0"/>
              <a:pPr/>
              <a:t>‹#›</a:t>
            </a:fld>
            <a:endParaRPr lang="en-US"/>
          </a:p>
        </p:txBody>
      </p:sp>
      <p:sp>
        <p:nvSpPr>
          <p:cNvPr id="14" name="Text Placeholder 13"/>
          <p:cNvSpPr>
            <a:spLocks noGrp="1"/>
          </p:cNvSpPr>
          <p:nvPr>
            <p:ph type="body" sz="quarter" idx="13"/>
          </p:nvPr>
        </p:nvSpPr>
        <p:spPr>
          <a:xfrm>
            <a:off x="507207" y="946614"/>
            <a:ext cx="11174400" cy="360000"/>
          </a:xfrm>
          <a:prstGeom prst="rect">
            <a:avLst/>
          </a:prstGeom>
        </p:spPr>
        <p:txBody>
          <a:bodyPr lIns="0" tIns="0" rIns="0" bIns="0" anchor="b">
            <a:noAutofit/>
          </a:bodyPr>
          <a:lstStyle>
            <a:lvl1pPr algn="l" defTabSz="914400" rtl="0" eaLnBrk="1" latinLnBrk="0" hangingPunct="1">
              <a:lnSpc>
                <a:spcPts val="3300"/>
              </a:lnSpc>
              <a:spcBef>
                <a:spcPct val="0"/>
              </a:spcBef>
              <a:spcAft>
                <a:spcPts val="0"/>
              </a:spcAft>
              <a:buNone/>
              <a:defRPr lang="en-US" sz="2200" b="1" kern="1200" spc="-100" baseline="0" dirty="0">
                <a:solidFill>
                  <a:schemeClr val="accent2"/>
                </a:solidFill>
                <a:latin typeface="Century Gothic" panose="020B0502020202020204" pitchFamily="34" charset="0"/>
                <a:ea typeface="+mj-ea"/>
                <a:cs typeface="+mj-cs"/>
              </a:defRPr>
            </a:lvl1pPr>
          </a:lstStyle>
          <a:p>
            <a:pPr lvl="0"/>
            <a:r>
              <a:rPr lang="en-US" dirty="0"/>
              <a:t>Click to edit Master text styles</a:t>
            </a:r>
          </a:p>
        </p:txBody>
      </p:sp>
      <p:sp>
        <p:nvSpPr>
          <p:cNvPr id="10" name="Content Placeholder 9"/>
          <p:cNvSpPr>
            <a:spLocks noGrp="1"/>
          </p:cNvSpPr>
          <p:nvPr>
            <p:ph sz="quarter" idx="14"/>
          </p:nvPr>
        </p:nvSpPr>
        <p:spPr>
          <a:xfrm>
            <a:off x="507195" y="1511188"/>
            <a:ext cx="11174412" cy="4500000"/>
          </a:xfrm>
          <a:prstGeom prst="rect">
            <a:avLst/>
          </a:prstGeom>
        </p:spPr>
        <p:txBody>
          <a:bodyPr/>
          <a:lstStyle>
            <a:lvl1pPr>
              <a:defRPr sz="2200">
                <a:latin typeface="+mj-lt"/>
              </a:defRPr>
            </a:lvl1pPr>
            <a:lvl2pPr>
              <a:defRPr sz="2000">
                <a:latin typeface="+mj-lt"/>
              </a:defRPr>
            </a:lvl2pPr>
            <a:lvl3pPr>
              <a:defRPr sz="2000">
                <a:latin typeface="+mj-lt"/>
              </a:defRPr>
            </a:lvl3pPr>
            <a:lvl4pPr>
              <a:defRPr sz="2000">
                <a:latin typeface="+mj-lt"/>
              </a:defRPr>
            </a:lvl4pPr>
            <a:lvl5pPr>
              <a:defRPr sz="2000">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388630" y="514614"/>
            <a:ext cx="9792000" cy="432000"/>
          </a:xfrm>
          <a:prstGeom prst="rect">
            <a:avLst/>
          </a:prstGeom>
        </p:spPr>
        <p:txBody>
          <a:bodyPr/>
          <a:lstStyle>
            <a:lvl1pPr>
              <a:defRPr sz="3000" b="1">
                <a:solidFill>
                  <a:schemeClr val="accent1"/>
                </a:solidFill>
                <a:latin typeface="Century Gothic" panose="020B0502020202020204" pitchFamily="34" charset="0"/>
              </a:defRPr>
            </a:lvl1pPr>
          </a:lstStyle>
          <a:p>
            <a:r>
              <a:rPr lang="en-US" dirty="0"/>
              <a:t>Click to edit Master title style</a:t>
            </a:r>
          </a:p>
        </p:txBody>
      </p:sp>
      <p:pic>
        <p:nvPicPr>
          <p:cNvPr id="7" name="Picture 6" descr="https://extranet.who.int/datacol/answer_upload.asp?survey_id=475&amp;view_id=326&amp;question_id=15106&amp;answer_id=47397&amp;respondent_id=22063">
            <a:extLst>
              <a:ext uri="{FF2B5EF4-FFF2-40B4-BE49-F238E27FC236}">
                <a16:creationId xmlns:a16="http://schemas.microsoft.com/office/drawing/2014/main" id="{1DEB27EC-4EB5-604B-9474-66ADE046843D}"/>
              </a:ext>
            </a:extLst>
          </p:cNvPr>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180630" y="5912517"/>
            <a:ext cx="1873911" cy="606490"/>
          </a:xfrm>
          <a:prstGeom prst="rect">
            <a:avLst/>
          </a:prstGeom>
          <a:noFill/>
          <a:ln>
            <a:noFill/>
          </a:ln>
        </p:spPr>
      </p:pic>
      <p:pic>
        <p:nvPicPr>
          <p:cNvPr id="8" name="Picture 7">
            <a:extLst>
              <a:ext uri="{FF2B5EF4-FFF2-40B4-BE49-F238E27FC236}">
                <a16:creationId xmlns:a16="http://schemas.microsoft.com/office/drawing/2014/main" id="{C62BEDE9-A43C-A14D-BFE7-B85F455EE8F8}"/>
              </a:ext>
            </a:extLst>
          </p:cNvPr>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5484177"/>
            <a:ext cx="982980" cy="1122363"/>
          </a:xfrm>
          <a:prstGeom prst="rect">
            <a:avLst/>
          </a:prstGeom>
          <a:noFill/>
          <a:ln>
            <a:noFill/>
          </a:ln>
        </p:spPr>
      </p:pic>
      <p:sp>
        <p:nvSpPr>
          <p:cNvPr id="9" name="Rectangle 8">
            <a:extLst>
              <a:ext uri="{FF2B5EF4-FFF2-40B4-BE49-F238E27FC236}">
                <a16:creationId xmlns:a16="http://schemas.microsoft.com/office/drawing/2014/main" id="{83ECFC17-58E7-EB4A-B4DC-42C788BDC60C}"/>
              </a:ext>
            </a:extLst>
          </p:cNvPr>
          <p:cNvSpPr/>
          <p:nvPr userDrawn="1"/>
        </p:nvSpPr>
        <p:spPr>
          <a:xfrm>
            <a:off x="0" y="6604200"/>
            <a:ext cx="12192000" cy="253800"/>
          </a:xfrm>
          <a:prstGeom prst="rect">
            <a:avLst/>
          </a:prstGeom>
          <a:gradFill>
            <a:gsLst>
              <a:gs pos="0">
                <a:schemeClr val="accent2"/>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a:p>
        </p:txBody>
      </p:sp>
      <p:sp>
        <p:nvSpPr>
          <p:cNvPr id="12" name="Slide Number Placeholder 5">
            <a:extLst>
              <a:ext uri="{FF2B5EF4-FFF2-40B4-BE49-F238E27FC236}">
                <a16:creationId xmlns:a16="http://schemas.microsoft.com/office/drawing/2014/main" id="{D33E077A-DF5E-424F-8D61-C1885D3B0DAB}"/>
              </a:ext>
            </a:extLst>
          </p:cNvPr>
          <p:cNvSpPr txBox="1">
            <a:spLocks/>
          </p:cNvSpPr>
          <p:nvPr userDrawn="1"/>
        </p:nvSpPr>
        <p:spPr>
          <a:xfrm>
            <a:off x="10405922" y="6642000"/>
            <a:ext cx="1648619" cy="216000"/>
          </a:xfrm>
          <a:prstGeom prst="rect">
            <a:avLst/>
          </a:prstGeom>
        </p:spPr>
        <p:txBody>
          <a:bodyPr vert="horz" lIns="0" tIns="0" rIns="0" bIns="0" rtlCol="0" anchor="ctr" anchorCtr="0">
            <a:noAutofit/>
          </a:bodyPr>
          <a:lstStyle>
            <a:defPPr>
              <a:defRPr lang="x-none"/>
            </a:defPPr>
            <a:lvl1pPr marL="0" algn="r" defTabSz="914400" rtl="0" eaLnBrk="1" latinLnBrk="0" hangingPunct="1">
              <a:defRPr sz="1000" kern="1200">
                <a:solidFill>
                  <a:schemeClr val="bg1"/>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FB918AD-5F4D-49AE-B18F-E06A9462217A}" type="slidenum">
              <a:rPr lang="en-US" smtClean="0"/>
              <a:pPr/>
              <a:t>‹#›</a:t>
            </a:fld>
            <a:endParaRPr lang="en-US" dirty="0"/>
          </a:p>
        </p:txBody>
      </p:sp>
    </p:spTree>
    <p:extLst>
      <p:ext uri="{BB962C8B-B14F-4D97-AF65-F5344CB8AC3E}">
        <p14:creationId xmlns:p14="http://schemas.microsoft.com/office/powerpoint/2010/main" val="2057107417"/>
      </p:ext>
    </p:extLst>
  </p:cSld>
  <p:clrMapOvr>
    <a:masterClrMapping/>
  </p:clrMapOvr>
  <p:hf hdr="0"/>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preserve="1" userDrawn="1">
  <p:cSld name="1_Title Only">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353" imgH="353" progId="TCLayout.ActiveDocument.1">
                  <p:embed/>
                </p:oleObj>
              </mc:Choice>
              <mc:Fallback>
                <p:oleObj name="think-cell Slide" r:id="rId4" imgW="353" imgH="353"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7" name="Title 6"/>
          <p:cNvSpPr>
            <a:spLocks noGrp="1"/>
          </p:cNvSpPr>
          <p:nvPr>
            <p:ph type="title"/>
          </p:nvPr>
        </p:nvSpPr>
        <p:spPr>
          <a:xfrm>
            <a:off x="507206" y="2313946"/>
            <a:ext cx="9792000" cy="432000"/>
          </a:xfrm>
          <a:prstGeom prst="rect">
            <a:avLst/>
          </a:prstGeom>
        </p:spPr>
        <p:txBody>
          <a:bodyPr/>
          <a:lstStyle>
            <a:lvl1pPr>
              <a:defRPr sz="4000" b="1">
                <a:solidFill>
                  <a:schemeClr val="accent1"/>
                </a:solidFill>
                <a:latin typeface="Century Gothic" panose="020B0502020202020204" pitchFamily="34" charset="0"/>
              </a:defRPr>
            </a:lvl1pPr>
          </a:lstStyle>
          <a:p>
            <a:r>
              <a:rPr lang="en-US" dirty="0"/>
              <a:t>Click to edit Master title style</a:t>
            </a:r>
          </a:p>
        </p:txBody>
      </p:sp>
      <p:pic>
        <p:nvPicPr>
          <p:cNvPr id="8" name="Picture 7">
            <a:extLst>
              <a:ext uri="{FF2B5EF4-FFF2-40B4-BE49-F238E27FC236}">
                <a16:creationId xmlns:a16="http://schemas.microsoft.com/office/drawing/2014/main" id="{1A157C42-A791-DD4B-8824-DD8855140549}"/>
              </a:ext>
            </a:extLst>
          </p:cNvPr>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0" y="5484177"/>
            <a:ext cx="982980" cy="1122363"/>
          </a:xfrm>
          <a:prstGeom prst="rect">
            <a:avLst/>
          </a:prstGeom>
          <a:noFill/>
          <a:ln>
            <a:noFill/>
          </a:ln>
        </p:spPr>
      </p:pic>
      <p:pic>
        <p:nvPicPr>
          <p:cNvPr id="9" name="Picture 8" descr="https://extranet.who.int/datacol/answer_upload.asp?survey_id=475&amp;view_id=326&amp;question_id=15106&amp;answer_id=47397&amp;respondent_id=22063">
            <a:extLst>
              <a:ext uri="{FF2B5EF4-FFF2-40B4-BE49-F238E27FC236}">
                <a16:creationId xmlns:a16="http://schemas.microsoft.com/office/drawing/2014/main" id="{CF037A7D-FDB1-DF4D-A296-8DCCB3F629A2}"/>
              </a:ext>
            </a:extLst>
          </p:cNvPr>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10180630" y="5912517"/>
            <a:ext cx="1873911" cy="606490"/>
          </a:xfrm>
          <a:prstGeom prst="rect">
            <a:avLst/>
          </a:prstGeom>
          <a:noFill/>
          <a:ln>
            <a:noFill/>
          </a:ln>
        </p:spPr>
      </p:pic>
      <p:pic>
        <p:nvPicPr>
          <p:cNvPr id="3" name="Picture 2">
            <a:extLst>
              <a:ext uri="{FF2B5EF4-FFF2-40B4-BE49-F238E27FC236}">
                <a16:creationId xmlns:a16="http://schemas.microsoft.com/office/drawing/2014/main" id="{95E54E74-F366-2848-BEB3-9B41F6F182CA}"/>
              </a:ext>
            </a:extLst>
          </p:cNvPr>
          <p:cNvPicPr>
            <a:picLocks noChangeAspect="1"/>
          </p:cNvPicPr>
          <p:nvPr userDrawn="1"/>
        </p:nvPicPr>
        <p:blipFill>
          <a:blip r:embed="rId8"/>
          <a:stretch>
            <a:fillRect/>
          </a:stretch>
        </p:blipFill>
        <p:spPr>
          <a:xfrm>
            <a:off x="0" y="6623100"/>
            <a:ext cx="12192000" cy="254000"/>
          </a:xfrm>
          <a:prstGeom prst="rect">
            <a:avLst/>
          </a:prstGeom>
        </p:spPr>
      </p:pic>
      <p:sp>
        <p:nvSpPr>
          <p:cNvPr id="11" name="Slide Number Placeholder 5">
            <a:extLst>
              <a:ext uri="{FF2B5EF4-FFF2-40B4-BE49-F238E27FC236}">
                <a16:creationId xmlns:a16="http://schemas.microsoft.com/office/drawing/2014/main" id="{42FD4ADF-9930-B540-A57A-78538EA59913}"/>
              </a:ext>
            </a:extLst>
          </p:cNvPr>
          <p:cNvSpPr txBox="1">
            <a:spLocks/>
          </p:cNvSpPr>
          <p:nvPr userDrawn="1"/>
        </p:nvSpPr>
        <p:spPr>
          <a:xfrm>
            <a:off x="10405922" y="6642000"/>
            <a:ext cx="1648619" cy="216000"/>
          </a:xfrm>
          <a:prstGeom prst="rect">
            <a:avLst/>
          </a:prstGeom>
        </p:spPr>
        <p:txBody>
          <a:bodyPr vert="horz" lIns="0" tIns="0" rIns="0" bIns="0" rtlCol="0" anchor="ctr" anchorCtr="0">
            <a:noAutofit/>
          </a:bodyPr>
          <a:lstStyle>
            <a:defPPr>
              <a:defRPr lang="x-none"/>
            </a:defPPr>
            <a:lvl1pPr marL="0" algn="r" defTabSz="914400" rtl="0" eaLnBrk="1" latinLnBrk="0" hangingPunct="1">
              <a:defRPr sz="1000" kern="1200">
                <a:solidFill>
                  <a:schemeClr val="bg1"/>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FB918AD-5F4D-49AE-B18F-E06A9462217A}" type="slidenum">
              <a:rPr lang="en-US" smtClean="0"/>
              <a:pPr/>
              <a:t>‹#›</a:t>
            </a:fld>
            <a:endParaRPr lang="en-US" dirty="0"/>
          </a:p>
        </p:txBody>
      </p:sp>
    </p:spTree>
    <p:extLst>
      <p:ext uri="{BB962C8B-B14F-4D97-AF65-F5344CB8AC3E}">
        <p14:creationId xmlns:p14="http://schemas.microsoft.com/office/powerpoint/2010/main" val="1561711114"/>
      </p:ext>
    </p:extLst>
  </p:cSld>
  <p:clrMapOvr>
    <a:masterClrMapping/>
  </p:clrMapOvr>
  <p:hf hdr="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Section Header - Internal" preserve="1" userDrawn="1">
  <p:cSld name="Section Header - Internal">
    <p:bg bwMode="gray">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353" imgH="353" progId="TCLayout.ActiveDocument.1">
                  <p:embed/>
                </p:oleObj>
              </mc:Choice>
              <mc:Fallback>
                <p:oleObj name="think-cell Slide" r:id="rId5" imgW="353" imgH="353" progId="TCLayout.ActiveDocument.1">
                  <p:embed/>
                  <p:pic>
                    <p:nvPicPr>
                      <p:cNvPr id="4" name="Object 3"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5" name="Rectangle 24">
            <a:extLst>
              <a:ext uri="{FF2B5EF4-FFF2-40B4-BE49-F238E27FC236}">
                <a16:creationId xmlns:a16="http://schemas.microsoft.com/office/drawing/2014/main" id="{3E8E94F3-9FBF-45F5-9848-3D8FC241580A}"/>
              </a:ext>
            </a:extLst>
          </p:cNvPr>
          <p:cNvSpPr/>
          <p:nvPr userDrawn="1"/>
        </p:nvSpPr>
        <p:spPr>
          <a:xfrm>
            <a:off x="0" y="5558400"/>
            <a:ext cx="12192000" cy="1299600"/>
          </a:xfrm>
          <a:prstGeom prst="rect">
            <a:avLst/>
          </a:prstGeom>
          <a:gradFill>
            <a:gsLst>
              <a:gs pos="0">
                <a:schemeClr val="accent2"/>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a:p>
        </p:txBody>
      </p:sp>
      <p:sp>
        <p:nvSpPr>
          <p:cNvPr id="2" name="Title 1"/>
          <p:cNvSpPr>
            <a:spLocks noGrp="1"/>
          </p:cNvSpPr>
          <p:nvPr>
            <p:ph type="ctrTitle"/>
          </p:nvPr>
        </p:nvSpPr>
        <p:spPr>
          <a:xfrm>
            <a:off x="507206" y="720000"/>
            <a:ext cx="11088000" cy="2934000"/>
          </a:xfrm>
          <a:prstGeom prst="rect">
            <a:avLst/>
          </a:prstGeom>
        </p:spPr>
        <p:txBody>
          <a:bodyPr anchor="b">
            <a:normAutofit/>
          </a:bodyPr>
          <a:lstStyle>
            <a:lvl1pPr algn="l">
              <a:lnSpc>
                <a:spcPts val="6500"/>
              </a:lnSpc>
              <a:defRPr sz="6000" b="1">
                <a:solidFill>
                  <a:schemeClr val="accent1"/>
                </a:solidFill>
                <a:effectLst/>
                <a:latin typeface="Century Gothic" panose="020B0502020202020204" pitchFamily="34" charset="0"/>
              </a:defRPr>
            </a:lvl1pPr>
          </a:lstStyle>
          <a:p>
            <a:r>
              <a:rPr lang="en-US" dirty="0"/>
              <a:t>Click to edit Master title style</a:t>
            </a:r>
          </a:p>
        </p:txBody>
      </p:sp>
      <p:sp>
        <p:nvSpPr>
          <p:cNvPr id="3" name="Subtitle 2"/>
          <p:cNvSpPr>
            <a:spLocks noGrp="1"/>
          </p:cNvSpPr>
          <p:nvPr>
            <p:ph type="subTitle" idx="1"/>
          </p:nvPr>
        </p:nvSpPr>
        <p:spPr>
          <a:xfrm>
            <a:off x="507205" y="3688350"/>
            <a:ext cx="11088000" cy="1617074"/>
          </a:xfrm>
          <a:prstGeom prst="rect">
            <a:avLst/>
          </a:prstGeom>
        </p:spPr>
        <p:txBody>
          <a:bodyPr lIns="0" rIns="0" anchor="t">
            <a:noAutofit/>
          </a:bodyPr>
          <a:lstStyle>
            <a:lvl1pPr marL="0" indent="0" algn="l">
              <a:buNone/>
              <a:defRPr lang="en-US" sz="4000" b="1" kern="1200" spc="-100" baseline="0" dirty="0">
                <a:solidFill>
                  <a:schemeClr val="accent2"/>
                </a:solidFill>
                <a:effectLst/>
                <a:latin typeface="Century Gothic" panose="020B0502020202020204" pitchFamily="34" charset="0"/>
                <a:ea typeface="+mj-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9" name="Classification" hidden="1"/>
          <p:cNvSpPr txBox="1">
            <a:spLocks/>
          </p:cNvSpPr>
          <p:nvPr userDrawn="1">
            <p:custDataLst>
              <p:tags r:id="rId3"/>
            </p:custDataLst>
          </p:nvPr>
        </p:nvSpPr>
        <p:spPr>
          <a:xfrm>
            <a:off x="507205" y="0"/>
            <a:ext cx="1427759" cy="177686"/>
          </a:xfrm>
          <a:prstGeom prst="rect">
            <a:avLst/>
          </a:prstGeom>
          <a:solidFill>
            <a:srgbClr val="7A1D3A"/>
          </a:solidFill>
        </p:spPr>
        <p:txBody>
          <a:bodyPr vert="horz" lIns="0" tIns="0" rIns="0" bIns="0" rtlCol="0" anchor="ctr" anchorCtr="0">
            <a:noAutofit/>
          </a:bodyPr>
          <a:lstStyle>
            <a:defPPr>
              <a:defRPr lang="en-US"/>
            </a:defPPr>
            <a:lvl1pPr marL="0" algn="l" defTabSz="228600" rtl="0" eaLnBrk="1" latinLnBrk="0" hangingPunct="1">
              <a:defRPr sz="1000" kern="1200">
                <a:solidFill>
                  <a:schemeClr val="bg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algn="ctr"/>
            <a:r>
              <a:rPr lang="en-US" sz="900">
                <a:solidFill>
                  <a:srgbClr val="FFFFFF"/>
                </a:solidFill>
                <a:latin typeface="+mj-lt"/>
              </a:rPr>
              <a:t>Strictly confidential</a:t>
            </a:r>
          </a:p>
        </p:txBody>
      </p:sp>
      <p:pic>
        <p:nvPicPr>
          <p:cNvPr id="8" name="Picture 7">
            <a:extLst>
              <a:ext uri="{FF2B5EF4-FFF2-40B4-BE49-F238E27FC236}">
                <a16:creationId xmlns:a16="http://schemas.microsoft.com/office/drawing/2014/main" id="{BD9C1FFE-CE2F-FC43-95DF-C2C9DCE31DD7}"/>
              </a:ext>
            </a:extLst>
          </p:cNvPr>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105304" y="124468"/>
            <a:ext cx="1277726" cy="1428108"/>
          </a:xfrm>
          <a:prstGeom prst="rect">
            <a:avLst/>
          </a:prstGeom>
          <a:noFill/>
          <a:ln>
            <a:noFill/>
          </a:ln>
        </p:spPr>
      </p:pic>
      <p:pic>
        <p:nvPicPr>
          <p:cNvPr id="10" name="Picture 9" descr="https://extranet.who.int/datacol/answer_upload.asp?survey_id=475&amp;view_id=326&amp;question_id=15106&amp;answer_id=47397&amp;respondent_id=22063">
            <a:extLst>
              <a:ext uri="{FF2B5EF4-FFF2-40B4-BE49-F238E27FC236}">
                <a16:creationId xmlns:a16="http://schemas.microsoft.com/office/drawing/2014/main" id="{1AC5AAA3-0566-8D49-AA48-5D77450E64C2}"/>
              </a:ext>
            </a:extLst>
          </p:cNvPr>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9601200" y="163778"/>
            <a:ext cx="2395909" cy="842062"/>
          </a:xfrm>
          <a:prstGeom prst="rect">
            <a:avLst/>
          </a:prstGeom>
          <a:noFill/>
          <a:ln>
            <a:noFill/>
          </a:ln>
        </p:spPr>
      </p:pic>
    </p:spTree>
    <p:extLst>
      <p:ext uri="{BB962C8B-B14F-4D97-AF65-F5344CB8AC3E}">
        <p14:creationId xmlns:p14="http://schemas.microsoft.com/office/powerpoint/2010/main" val="1543580012"/>
      </p:ext>
    </p:extLst>
  </p:cSld>
  <p:clrMapOvr>
    <a:overrideClrMapping bg1="lt1" tx1="dk1" bg2="lt2" tx2="dk2" accent1="accent1" accent2="accent2" accent3="accent3" accent4="accent4" accent5="accent5" accent6="accent6" hlink="hlink" folHlink="folHlink"/>
  </p:clrMapOvr>
  <p:hf hdr="0"/>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22DE9-5F77-4538-9A47-EA21E6B19F9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x-none"/>
          </a:p>
        </p:txBody>
      </p:sp>
      <p:sp>
        <p:nvSpPr>
          <p:cNvPr id="3" name="Content Placeholder 2">
            <a:extLst>
              <a:ext uri="{FF2B5EF4-FFF2-40B4-BE49-F238E27FC236}">
                <a16:creationId xmlns:a16="http://schemas.microsoft.com/office/drawing/2014/main" id="{30AB3F9C-D6E1-4D62-B01B-E65D1EF6B5D5}"/>
              </a:ext>
            </a:extLst>
          </p:cNvPr>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id="{D121EFFA-5052-45D6-9E12-3BE55EA15657}"/>
              </a:ext>
            </a:extLst>
          </p:cNvPr>
          <p:cNvSpPr>
            <a:spLocks noGrp="1"/>
          </p:cNvSpPr>
          <p:nvPr>
            <p:ph type="dt" sz="half" idx="10"/>
          </p:nvPr>
        </p:nvSpPr>
        <p:spPr>
          <a:xfrm>
            <a:off x="838200" y="6356350"/>
            <a:ext cx="2743200" cy="365125"/>
          </a:xfrm>
          <a:prstGeom prst="rect">
            <a:avLst/>
          </a:prstGeom>
        </p:spPr>
        <p:txBody>
          <a:bodyPr/>
          <a:lstStyle/>
          <a:p>
            <a:fld id="{DE55411E-BC08-44A7-8F62-F22372D5DCBC}" type="datetimeFigureOut">
              <a:rPr lang="x-none" smtClean="0"/>
              <a:t>12/4/2023</a:t>
            </a:fld>
            <a:endParaRPr lang="x-none"/>
          </a:p>
        </p:txBody>
      </p:sp>
      <p:sp>
        <p:nvSpPr>
          <p:cNvPr id="5" name="Footer Placeholder 4">
            <a:extLst>
              <a:ext uri="{FF2B5EF4-FFF2-40B4-BE49-F238E27FC236}">
                <a16:creationId xmlns:a16="http://schemas.microsoft.com/office/drawing/2014/main" id="{A20E105F-EDE1-4C00-A310-6FC5DAB62D9F}"/>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6" name="Slide Number Placeholder 5">
            <a:extLst>
              <a:ext uri="{FF2B5EF4-FFF2-40B4-BE49-F238E27FC236}">
                <a16:creationId xmlns:a16="http://schemas.microsoft.com/office/drawing/2014/main" id="{C110D5D1-95DA-48C5-8559-429A98FBF50B}"/>
              </a:ext>
            </a:extLst>
          </p:cNvPr>
          <p:cNvSpPr>
            <a:spLocks noGrp="1"/>
          </p:cNvSpPr>
          <p:nvPr>
            <p:ph type="sldNum" sz="quarter" idx="12"/>
          </p:nvPr>
        </p:nvSpPr>
        <p:spPr>
          <a:xfrm>
            <a:off x="8610600" y="6356350"/>
            <a:ext cx="2743200" cy="365125"/>
          </a:xfrm>
          <a:prstGeom prst="rect">
            <a:avLst/>
          </a:prstGeom>
        </p:spPr>
        <p:txBody>
          <a:bodyPr/>
          <a:lstStyle/>
          <a:p>
            <a:fld id="{39C7B30D-D25F-4DF3-AE47-BDF3EC9675EC}" type="slidenum">
              <a:rPr lang="x-none" smtClean="0"/>
              <a:t>‹#›</a:t>
            </a:fld>
            <a:endParaRPr lang="x-none"/>
          </a:p>
        </p:txBody>
      </p:sp>
      <p:pic>
        <p:nvPicPr>
          <p:cNvPr id="7" name="Picture 6">
            <a:extLst>
              <a:ext uri="{FF2B5EF4-FFF2-40B4-BE49-F238E27FC236}">
                <a16:creationId xmlns:a16="http://schemas.microsoft.com/office/drawing/2014/main" id="{CF95AEC8-AEE7-4D23-AE00-B67DCD8F3909}"/>
              </a:ext>
            </a:extLst>
          </p:cNvPr>
          <p:cNvPicPr>
            <a:picLocks noChangeAspect="1"/>
          </p:cNvPicPr>
          <p:nvPr userDrawn="1"/>
        </p:nvPicPr>
        <p:blipFill>
          <a:blip r:embed="rId2"/>
          <a:stretch>
            <a:fillRect/>
          </a:stretch>
        </p:blipFill>
        <p:spPr>
          <a:xfrm>
            <a:off x="0" y="5705776"/>
            <a:ext cx="841321" cy="1121761"/>
          </a:xfrm>
          <a:prstGeom prst="rect">
            <a:avLst/>
          </a:prstGeom>
        </p:spPr>
      </p:pic>
      <p:pic>
        <p:nvPicPr>
          <p:cNvPr id="8" name="Picture 7">
            <a:extLst>
              <a:ext uri="{FF2B5EF4-FFF2-40B4-BE49-F238E27FC236}">
                <a16:creationId xmlns:a16="http://schemas.microsoft.com/office/drawing/2014/main" id="{DB0EA716-85A3-434E-A3EB-584F97FD183A}"/>
              </a:ext>
            </a:extLst>
          </p:cNvPr>
          <p:cNvPicPr>
            <a:picLocks noChangeAspect="1"/>
          </p:cNvPicPr>
          <p:nvPr userDrawn="1"/>
        </p:nvPicPr>
        <p:blipFill>
          <a:blip r:embed="rId3"/>
          <a:stretch>
            <a:fillRect/>
          </a:stretch>
        </p:blipFill>
        <p:spPr>
          <a:xfrm>
            <a:off x="10215262" y="6223981"/>
            <a:ext cx="1871634" cy="603556"/>
          </a:xfrm>
          <a:prstGeom prst="rect">
            <a:avLst/>
          </a:prstGeom>
        </p:spPr>
      </p:pic>
    </p:spTree>
    <p:extLst>
      <p:ext uri="{BB962C8B-B14F-4D97-AF65-F5344CB8AC3E}">
        <p14:creationId xmlns:p14="http://schemas.microsoft.com/office/powerpoint/2010/main" val="32772334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446505-3C7E-4397-9896-350F857EFDA6}"/>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x-none"/>
          </a:p>
        </p:txBody>
      </p:sp>
      <p:sp>
        <p:nvSpPr>
          <p:cNvPr id="3" name="Text Placeholder 2">
            <a:extLst>
              <a:ext uri="{FF2B5EF4-FFF2-40B4-BE49-F238E27FC236}">
                <a16:creationId xmlns:a16="http://schemas.microsoft.com/office/drawing/2014/main" id="{8BAB2C53-552C-4CC3-8C55-107034EA6694}"/>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25B7EA1-CB60-4EF2-B64D-1921E6486736}"/>
              </a:ext>
            </a:extLst>
          </p:cNvPr>
          <p:cNvSpPr>
            <a:spLocks noGrp="1"/>
          </p:cNvSpPr>
          <p:nvPr>
            <p:ph type="dt" sz="half" idx="10"/>
          </p:nvPr>
        </p:nvSpPr>
        <p:spPr>
          <a:xfrm>
            <a:off x="838200" y="6356350"/>
            <a:ext cx="2743200" cy="365125"/>
          </a:xfrm>
          <a:prstGeom prst="rect">
            <a:avLst/>
          </a:prstGeom>
        </p:spPr>
        <p:txBody>
          <a:bodyPr/>
          <a:lstStyle/>
          <a:p>
            <a:fld id="{DE55411E-BC08-44A7-8F62-F22372D5DCBC}" type="datetimeFigureOut">
              <a:rPr lang="x-none" smtClean="0"/>
              <a:t>12/4/2023</a:t>
            </a:fld>
            <a:endParaRPr lang="x-none"/>
          </a:p>
        </p:txBody>
      </p:sp>
      <p:sp>
        <p:nvSpPr>
          <p:cNvPr id="5" name="Footer Placeholder 4">
            <a:extLst>
              <a:ext uri="{FF2B5EF4-FFF2-40B4-BE49-F238E27FC236}">
                <a16:creationId xmlns:a16="http://schemas.microsoft.com/office/drawing/2014/main" id="{AF635FA2-DD7C-479D-9ADB-6135A69EB0A3}"/>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6" name="Slide Number Placeholder 5">
            <a:extLst>
              <a:ext uri="{FF2B5EF4-FFF2-40B4-BE49-F238E27FC236}">
                <a16:creationId xmlns:a16="http://schemas.microsoft.com/office/drawing/2014/main" id="{F9522A52-B7CF-47E6-813C-D86B4CE84156}"/>
              </a:ext>
            </a:extLst>
          </p:cNvPr>
          <p:cNvSpPr>
            <a:spLocks noGrp="1"/>
          </p:cNvSpPr>
          <p:nvPr>
            <p:ph type="sldNum" sz="quarter" idx="12"/>
          </p:nvPr>
        </p:nvSpPr>
        <p:spPr>
          <a:xfrm>
            <a:off x="8610600" y="6356350"/>
            <a:ext cx="2743200" cy="365125"/>
          </a:xfrm>
          <a:prstGeom prst="rect">
            <a:avLst/>
          </a:prstGeom>
        </p:spPr>
        <p:txBody>
          <a:bodyPr/>
          <a:lstStyle/>
          <a:p>
            <a:fld id="{39C7B30D-D25F-4DF3-AE47-BDF3EC9675EC}" type="slidenum">
              <a:rPr lang="x-none" smtClean="0"/>
              <a:t>‹#›</a:t>
            </a:fld>
            <a:endParaRPr lang="x-none"/>
          </a:p>
        </p:txBody>
      </p:sp>
    </p:spTree>
    <p:extLst>
      <p:ext uri="{BB962C8B-B14F-4D97-AF65-F5344CB8AC3E}">
        <p14:creationId xmlns:p14="http://schemas.microsoft.com/office/powerpoint/2010/main" val="30990419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B93B45-FDE0-406B-BC76-68C377CE299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x-none"/>
          </a:p>
        </p:txBody>
      </p:sp>
      <p:sp>
        <p:nvSpPr>
          <p:cNvPr id="3" name="Content Placeholder 2">
            <a:extLst>
              <a:ext uri="{FF2B5EF4-FFF2-40B4-BE49-F238E27FC236}">
                <a16:creationId xmlns:a16="http://schemas.microsoft.com/office/drawing/2014/main" id="{D7AD8205-5E93-4BDA-B8EF-7DDA9D087C94}"/>
              </a:ext>
            </a:extLst>
          </p:cNvPr>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Content Placeholder 3">
            <a:extLst>
              <a:ext uri="{FF2B5EF4-FFF2-40B4-BE49-F238E27FC236}">
                <a16:creationId xmlns:a16="http://schemas.microsoft.com/office/drawing/2014/main" id="{CAC4EEC3-87A3-47A5-AB2B-80E9D0766B10}"/>
              </a:ext>
            </a:extLst>
          </p:cNvPr>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5" name="Date Placeholder 4">
            <a:extLst>
              <a:ext uri="{FF2B5EF4-FFF2-40B4-BE49-F238E27FC236}">
                <a16:creationId xmlns:a16="http://schemas.microsoft.com/office/drawing/2014/main" id="{B2ECBAA2-9BBA-4548-8380-1ED915ECF873}"/>
              </a:ext>
            </a:extLst>
          </p:cNvPr>
          <p:cNvSpPr>
            <a:spLocks noGrp="1"/>
          </p:cNvSpPr>
          <p:nvPr>
            <p:ph type="dt" sz="half" idx="10"/>
          </p:nvPr>
        </p:nvSpPr>
        <p:spPr>
          <a:xfrm>
            <a:off x="838200" y="6356350"/>
            <a:ext cx="2743200" cy="365125"/>
          </a:xfrm>
          <a:prstGeom prst="rect">
            <a:avLst/>
          </a:prstGeom>
        </p:spPr>
        <p:txBody>
          <a:bodyPr/>
          <a:lstStyle/>
          <a:p>
            <a:fld id="{DE55411E-BC08-44A7-8F62-F22372D5DCBC}" type="datetimeFigureOut">
              <a:rPr lang="x-none" smtClean="0"/>
              <a:t>12/4/2023</a:t>
            </a:fld>
            <a:endParaRPr lang="x-none"/>
          </a:p>
        </p:txBody>
      </p:sp>
      <p:sp>
        <p:nvSpPr>
          <p:cNvPr id="6" name="Footer Placeholder 5">
            <a:extLst>
              <a:ext uri="{FF2B5EF4-FFF2-40B4-BE49-F238E27FC236}">
                <a16:creationId xmlns:a16="http://schemas.microsoft.com/office/drawing/2014/main" id="{380629EE-BAAD-483C-B196-7B38BCB0E42E}"/>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7" name="Slide Number Placeholder 6">
            <a:extLst>
              <a:ext uri="{FF2B5EF4-FFF2-40B4-BE49-F238E27FC236}">
                <a16:creationId xmlns:a16="http://schemas.microsoft.com/office/drawing/2014/main" id="{161F5FEE-9C50-48AA-ABB1-9FAD4AC4DB09}"/>
              </a:ext>
            </a:extLst>
          </p:cNvPr>
          <p:cNvSpPr>
            <a:spLocks noGrp="1"/>
          </p:cNvSpPr>
          <p:nvPr>
            <p:ph type="sldNum" sz="quarter" idx="12"/>
          </p:nvPr>
        </p:nvSpPr>
        <p:spPr>
          <a:xfrm>
            <a:off x="8610600" y="6356350"/>
            <a:ext cx="2743200" cy="365125"/>
          </a:xfrm>
          <a:prstGeom prst="rect">
            <a:avLst/>
          </a:prstGeom>
        </p:spPr>
        <p:txBody>
          <a:bodyPr/>
          <a:lstStyle/>
          <a:p>
            <a:fld id="{39C7B30D-D25F-4DF3-AE47-BDF3EC9675EC}" type="slidenum">
              <a:rPr lang="x-none" smtClean="0"/>
              <a:t>‹#›</a:t>
            </a:fld>
            <a:endParaRPr lang="x-none"/>
          </a:p>
        </p:txBody>
      </p:sp>
    </p:spTree>
    <p:extLst>
      <p:ext uri="{BB962C8B-B14F-4D97-AF65-F5344CB8AC3E}">
        <p14:creationId xmlns:p14="http://schemas.microsoft.com/office/powerpoint/2010/main" val="27351835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B04E47-229B-4ADC-95E0-F25D7B28C16E}"/>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endParaRPr lang="x-none"/>
          </a:p>
        </p:txBody>
      </p:sp>
      <p:sp>
        <p:nvSpPr>
          <p:cNvPr id="3" name="Text Placeholder 2">
            <a:extLst>
              <a:ext uri="{FF2B5EF4-FFF2-40B4-BE49-F238E27FC236}">
                <a16:creationId xmlns:a16="http://schemas.microsoft.com/office/drawing/2014/main" id="{B280A2D8-3EE1-431B-BC75-44D5D634B02A}"/>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FF78DAE-7305-4E0F-955F-E647C4AE4603}"/>
              </a:ext>
            </a:extLst>
          </p:cNvPr>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5" name="Text Placeholder 4">
            <a:extLst>
              <a:ext uri="{FF2B5EF4-FFF2-40B4-BE49-F238E27FC236}">
                <a16:creationId xmlns:a16="http://schemas.microsoft.com/office/drawing/2014/main" id="{FD4DBBEA-DFF1-4C55-9465-71C2BF510ABA}"/>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0810729-6297-46A5-8E25-9C7489D0992E}"/>
              </a:ext>
            </a:extLst>
          </p:cNvPr>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7" name="Date Placeholder 6">
            <a:extLst>
              <a:ext uri="{FF2B5EF4-FFF2-40B4-BE49-F238E27FC236}">
                <a16:creationId xmlns:a16="http://schemas.microsoft.com/office/drawing/2014/main" id="{B40C1C3F-06FF-4498-85CF-30A670B936A6}"/>
              </a:ext>
            </a:extLst>
          </p:cNvPr>
          <p:cNvSpPr>
            <a:spLocks noGrp="1"/>
          </p:cNvSpPr>
          <p:nvPr>
            <p:ph type="dt" sz="half" idx="10"/>
          </p:nvPr>
        </p:nvSpPr>
        <p:spPr>
          <a:xfrm>
            <a:off x="838200" y="6356350"/>
            <a:ext cx="2743200" cy="365125"/>
          </a:xfrm>
          <a:prstGeom prst="rect">
            <a:avLst/>
          </a:prstGeom>
        </p:spPr>
        <p:txBody>
          <a:bodyPr/>
          <a:lstStyle/>
          <a:p>
            <a:fld id="{DE55411E-BC08-44A7-8F62-F22372D5DCBC}" type="datetimeFigureOut">
              <a:rPr lang="x-none" smtClean="0"/>
              <a:t>12/4/2023</a:t>
            </a:fld>
            <a:endParaRPr lang="x-none"/>
          </a:p>
        </p:txBody>
      </p:sp>
      <p:sp>
        <p:nvSpPr>
          <p:cNvPr id="8" name="Footer Placeholder 7">
            <a:extLst>
              <a:ext uri="{FF2B5EF4-FFF2-40B4-BE49-F238E27FC236}">
                <a16:creationId xmlns:a16="http://schemas.microsoft.com/office/drawing/2014/main" id="{C8C74825-78DE-4860-AEEF-CA962B89AE59}"/>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9" name="Slide Number Placeholder 8">
            <a:extLst>
              <a:ext uri="{FF2B5EF4-FFF2-40B4-BE49-F238E27FC236}">
                <a16:creationId xmlns:a16="http://schemas.microsoft.com/office/drawing/2014/main" id="{54BD4D24-37AB-46B1-A451-C55C187CF36E}"/>
              </a:ext>
            </a:extLst>
          </p:cNvPr>
          <p:cNvSpPr>
            <a:spLocks noGrp="1"/>
          </p:cNvSpPr>
          <p:nvPr>
            <p:ph type="sldNum" sz="quarter" idx="12"/>
          </p:nvPr>
        </p:nvSpPr>
        <p:spPr>
          <a:xfrm>
            <a:off x="8610600" y="6356350"/>
            <a:ext cx="2743200" cy="365125"/>
          </a:xfrm>
          <a:prstGeom prst="rect">
            <a:avLst/>
          </a:prstGeom>
        </p:spPr>
        <p:txBody>
          <a:bodyPr/>
          <a:lstStyle/>
          <a:p>
            <a:fld id="{39C7B30D-D25F-4DF3-AE47-BDF3EC9675EC}" type="slidenum">
              <a:rPr lang="x-none" smtClean="0"/>
              <a:t>‹#›</a:t>
            </a:fld>
            <a:endParaRPr lang="x-none"/>
          </a:p>
        </p:txBody>
      </p:sp>
    </p:spTree>
    <p:extLst>
      <p:ext uri="{BB962C8B-B14F-4D97-AF65-F5344CB8AC3E}">
        <p14:creationId xmlns:p14="http://schemas.microsoft.com/office/powerpoint/2010/main" val="26872608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A4EFD-22BD-468B-97BC-87689EA8690E}"/>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x-none"/>
          </a:p>
        </p:txBody>
      </p:sp>
      <p:sp>
        <p:nvSpPr>
          <p:cNvPr id="3" name="Date Placeholder 2">
            <a:extLst>
              <a:ext uri="{FF2B5EF4-FFF2-40B4-BE49-F238E27FC236}">
                <a16:creationId xmlns:a16="http://schemas.microsoft.com/office/drawing/2014/main" id="{C101460D-B19A-470B-8570-70C846150397}"/>
              </a:ext>
            </a:extLst>
          </p:cNvPr>
          <p:cNvSpPr>
            <a:spLocks noGrp="1"/>
          </p:cNvSpPr>
          <p:nvPr>
            <p:ph type="dt" sz="half" idx="10"/>
          </p:nvPr>
        </p:nvSpPr>
        <p:spPr>
          <a:xfrm>
            <a:off x="838200" y="6356350"/>
            <a:ext cx="2743200" cy="365125"/>
          </a:xfrm>
          <a:prstGeom prst="rect">
            <a:avLst/>
          </a:prstGeom>
        </p:spPr>
        <p:txBody>
          <a:bodyPr/>
          <a:lstStyle/>
          <a:p>
            <a:fld id="{DE55411E-BC08-44A7-8F62-F22372D5DCBC}" type="datetimeFigureOut">
              <a:rPr lang="x-none" smtClean="0"/>
              <a:t>12/4/2023</a:t>
            </a:fld>
            <a:endParaRPr lang="x-none"/>
          </a:p>
        </p:txBody>
      </p:sp>
      <p:sp>
        <p:nvSpPr>
          <p:cNvPr id="4" name="Footer Placeholder 3">
            <a:extLst>
              <a:ext uri="{FF2B5EF4-FFF2-40B4-BE49-F238E27FC236}">
                <a16:creationId xmlns:a16="http://schemas.microsoft.com/office/drawing/2014/main" id="{4E49D1AE-5070-42C6-A4EF-5151FE6699E7}"/>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5" name="Slide Number Placeholder 4">
            <a:extLst>
              <a:ext uri="{FF2B5EF4-FFF2-40B4-BE49-F238E27FC236}">
                <a16:creationId xmlns:a16="http://schemas.microsoft.com/office/drawing/2014/main" id="{136275CF-0B5B-401C-BC80-1EDD5FEDC55D}"/>
              </a:ext>
            </a:extLst>
          </p:cNvPr>
          <p:cNvSpPr>
            <a:spLocks noGrp="1"/>
          </p:cNvSpPr>
          <p:nvPr>
            <p:ph type="sldNum" sz="quarter" idx="12"/>
          </p:nvPr>
        </p:nvSpPr>
        <p:spPr>
          <a:xfrm>
            <a:off x="8610600" y="6356350"/>
            <a:ext cx="2743200" cy="365125"/>
          </a:xfrm>
          <a:prstGeom prst="rect">
            <a:avLst/>
          </a:prstGeom>
        </p:spPr>
        <p:txBody>
          <a:bodyPr/>
          <a:lstStyle/>
          <a:p>
            <a:fld id="{39C7B30D-D25F-4DF3-AE47-BDF3EC9675EC}" type="slidenum">
              <a:rPr lang="x-none" smtClean="0"/>
              <a:t>‹#›</a:t>
            </a:fld>
            <a:endParaRPr lang="x-none"/>
          </a:p>
        </p:txBody>
      </p:sp>
    </p:spTree>
    <p:extLst>
      <p:ext uri="{BB962C8B-B14F-4D97-AF65-F5344CB8AC3E}">
        <p14:creationId xmlns:p14="http://schemas.microsoft.com/office/powerpoint/2010/main" val="42077530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Picture 10" descr="https://extranet.who.int/datacol/answer_upload.asp?survey_id=475&amp;view_id=326&amp;question_id=15106&amp;answer_id=47397&amp;respondent_id=22063">
            <a:extLst>
              <a:ext uri="{FF2B5EF4-FFF2-40B4-BE49-F238E27FC236}">
                <a16:creationId xmlns:a16="http://schemas.microsoft.com/office/drawing/2014/main" id="{C25705C4-AFE7-F04E-9ADB-550BAA8992D7}"/>
              </a:ext>
            </a:extLst>
          </p:cNvPr>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10180630" y="5912517"/>
            <a:ext cx="1873911" cy="606490"/>
          </a:xfrm>
          <a:prstGeom prst="rect">
            <a:avLst/>
          </a:prstGeom>
          <a:noFill/>
          <a:ln>
            <a:noFill/>
          </a:ln>
        </p:spPr>
      </p:pic>
      <p:pic>
        <p:nvPicPr>
          <p:cNvPr id="12" name="Picture 11">
            <a:extLst>
              <a:ext uri="{FF2B5EF4-FFF2-40B4-BE49-F238E27FC236}">
                <a16:creationId xmlns:a16="http://schemas.microsoft.com/office/drawing/2014/main" id="{5B9C71B8-1723-B541-A151-C8354C6CB286}"/>
              </a:ext>
            </a:extLst>
          </p:cNvPr>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0" y="5484177"/>
            <a:ext cx="982980" cy="1122363"/>
          </a:xfrm>
          <a:prstGeom prst="rect">
            <a:avLst/>
          </a:prstGeom>
          <a:noFill/>
          <a:ln>
            <a:noFill/>
          </a:ln>
        </p:spPr>
      </p:pic>
    </p:spTree>
    <p:extLst>
      <p:ext uri="{BB962C8B-B14F-4D97-AF65-F5344CB8AC3E}">
        <p14:creationId xmlns:p14="http://schemas.microsoft.com/office/powerpoint/2010/main" val="1305385031"/>
      </p:ext>
    </p:extLst>
  </p:cSld>
  <p:clrMap bg1="lt1" tx1="dk1" bg2="lt2" tx2="dk2" accent1="accent1" accent2="accent2" accent3="accent3" accent4="accent4" accent5="accent5" accent6="accent6" hlink="hlink" folHlink="folHlink"/>
  <p:sldLayoutIdLst>
    <p:sldLayoutId id="2147483661" r:id="rId1"/>
    <p:sldLayoutId id="2147483673" r:id="rId2"/>
    <p:sldLayoutId id="2147483674" r:id="rId3"/>
    <p:sldLayoutId id="2147483672"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671"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youtu.be/CDGpKMgKWbU"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youtu.be/Ozqq5rET9kk"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s://youtu.be/E0YbpciUxRk" TargetMode="External"/><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hyperlink" Target="https://youtu.be/kkDi0WvoR4o" TargetMode="External"/><Relationship Id="rId2" Type="http://schemas.openxmlformats.org/officeDocument/2006/relationships/notesSlide" Target="../notesSlides/notesSlide62.xml"/><Relationship Id="rId1" Type="http://schemas.openxmlformats.org/officeDocument/2006/relationships/slideLayout" Target="../slideLayouts/slideLayout2.xml"/><Relationship Id="rId4" Type="http://schemas.openxmlformats.org/officeDocument/2006/relationships/hyperlink" Target="https://youtu.be/ZdONPEyGknI" TargetMode="Externa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hyperlink" Target="https://youtu.be/7cEj_rE5Z-c" TargetMode="External"/><Relationship Id="rId2" Type="http://schemas.openxmlformats.org/officeDocument/2006/relationships/notesSlide" Target="../notesSlides/notesSlide70.xml"/><Relationship Id="rId1" Type="http://schemas.openxmlformats.org/officeDocument/2006/relationships/slideLayout" Target="../slideLayouts/slideLayout2.xml"/><Relationship Id="rId5" Type="http://schemas.openxmlformats.org/officeDocument/2006/relationships/hyperlink" Target="https://youtu.be/IEvYDb7f7dk" TargetMode="External"/><Relationship Id="rId4" Type="http://schemas.openxmlformats.org/officeDocument/2006/relationships/hyperlink" Target="https://youtu.be/0k0odQZZlBI" TargetMode="Externa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BA33C6F5-CE3A-4008-BC56-DBA1F76257E5}"/>
              </a:ext>
            </a:extLst>
          </p:cNvPr>
          <p:cNvSpPr/>
          <p:nvPr/>
        </p:nvSpPr>
        <p:spPr>
          <a:xfrm>
            <a:off x="-14515" y="4889498"/>
            <a:ext cx="12192001" cy="19833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500" dirty="0" err="1">
              <a:solidFill>
                <a:schemeClr val="bg1"/>
              </a:solidFill>
            </a:endParaRPr>
          </a:p>
        </p:txBody>
      </p:sp>
      <p:pic>
        <p:nvPicPr>
          <p:cNvPr id="5" name="Picture 3">
            <a:extLst>
              <a:ext uri="{FF2B5EF4-FFF2-40B4-BE49-F238E27FC236}">
                <a16:creationId xmlns:a16="http://schemas.microsoft.com/office/drawing/2014/main" id="{9A6E0113-B30B-4220-8312-A5C035022408}"/>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19" t="56586" r="119" b="1277"/>
          <a:stretch/>
        </p:blipFill>
        <p:spPr bwMode="auto">
          <a:xfrm>
            <a:off x="-14516" y="-1"/>
            <a:ext cx="12206515" cy="3429001"/>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25400" algn="ctr">
                <a:solidFill>
                  <a:srgbClr val="212120"/>
                </a:solidFill>
                <a:miter lim="800000"/>
                <a:headEnd/>
                <a:tailEnd/>
              </a14:hiddenLine>
            </a:ext>
            <a:ext uri="{AF507438-7753-43E0-B8FC-AC1667EBCBE1}">
              <a14:hiddenEffects xmlns:a14="http://schemas.microsoft.com/office/drawing/2010/main">
                <a:effectLst>
                  <a:outerShdw sx="0" sy="0" algn="ctr" rotWithShape="0">
                    <a:srgbClr val="DCD6D4">
                      <a:alpha val="0"/>
                    </a:srgbClr>
                  </a:outerShdw>
                </a:effectLst>
              </a14:hiddenEffects>
            </a:ext>
          </a:extLst>
        </p:spPr>
      </p:pic>
      <p:grpSp>
        <p:nvGrpSpPr>
          <p:cNvPr id="6" name="Group 5">
            <a:extLst>
              <a:ext uri="{FF2B5EF4-FFF2-40B4-BE49-F238E27FC236}">
                <a16:creationId xmlns:a16="http://schemas.microsoft.com/office/drawing/2014/main" id="{E9DFEB22-E759-4243-81A0-025B8746DE33}"/>
              </a:ext>
            </a:extLst>
          </p:cNvPr>
          <p:cNvGrpSpPr/>
          <p:nvPr/>
        </p:nvGrpSpPr>
        <p:grpSpPr>
          <a:xfrm>
            <a:off x="395133" y="2745561"/>
            <a:ext cx="5468954" cy="2143938"/>
            <a:chOff x="438676" y="5057052"/>
            <a:chExt cx="5468954" cy="2029099"/>
          </a:xfrm>
        </p:grpSpPr>
        <p:sp>
          <p:nvSpPr>
            <p:cNvPr id="7" name="Text Box 4">
              <a:extLst>
                <a:ext uri="{FF2B5EF4-FFF2-40B4-BE49-F238E27FC236}">
                  <a16:creationId xmlns:a16="http://schemas.microsoft.com/office/drawing/2014/main" id="{71C7B2CF-40C4-4F8D-9157-A9B81ECA204C}"/>
                </a:ext>
              </a:extLst>
            </p:cNvPr>
            <p:cNvSpPr txBox="1">
              <a:spLocks noChangeArrowheads="1"/>
            </p:cNvSpPr>
            <p:nvPr/>
          </p:nvSpPr>
          <p:spPr bwMode="auto">
            <a:xfrm>
              <a:off x="438676" y="5367549"/>
              <a:ext cx="5468954" cy="1718602"/>
            </a:xfrm>
            <a:prstGeom prst="rect">
              <a:avLst/>
            </a:prstGeom>
            <a:solidFill>
              <a:srgbClr val="00B0F0"/>
            </a:solidFill>
            <a:ln>
              <a:noFill/>
            </a:ln>
            <a:effectLst>
              <a:outerShdw blurRad="50800" dist="38100" dir="2700000" algn="tl" rotWithShape="0">
                <a:srgbClr val="000000">
                  <a:alpha val="39999"/>
                </a:srgbClr>
              </a:outerShdw>
            </a:effectLst>
            <a:extLst>
              <a:ext uri="{91240B29-F687-4F45-9708-019B960494DF}">
                <a14:hiddenLine xmlns:a14="http://schemas.microsoft.com/office/drawing/2010/main" w="57150" algn="ctr">
                  <a:solidFill>
                    <a:srgbClr val="FFFFFE"/>
                  </a:solidFill>
                  <a:miter lim="800000"/>
                  <a:headEnd/>
                  <a:tailEnd/>
                </a14:hiddenLine>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 name="Text Box 5">
              <a:extLst>
                <a:ext uri="{FF2B5EF4-FFF2-40B4-BE49-F238E27FC236}">
                  <a16:creationId xmlns:a16="http://schemas.microsoft.com/office/drawing/2014/main" id="{13783919-5700-4482-AC88-BBF203D64302}"/>
                </a:ext>
              </a:extLst>
            </p:cNvPr>
            <p:cNvSpPr txBox="1">
              <a:spLocks noChangeArrowheads="1"/>
            </p:cNvSpPr>
            <p:nvPr/>
          </p:nvSpPr>
          <p:spPr bwMode="auto">
            <a:xfrm>
              <a:off x="505516" y="5057052"/>
              <a:ext cx="5402114" cy="1169798"/>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25400" algn="ctr">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pPr marL="0" marR="34925" lvl="0" indent="0" algn="l" defTabSz="914400" rtl="0" eaLnBrk="0" fontAlgn="base" latinLnBrk="0" hangingPunct="0">
                <a:lnSpc>
                  <a:spcPct val="128000"/>
                </a:lnSpc>
                <a:spcBef>
                  <a:spcPct val="0"/>
                </a:spcBef>
                <a:spcAft>
                  <a:spcPct val="0"/>
                </a:spcAft>
                <a:buClrTx/>
                <a:buSzTx/>
                <a:buFontTx/>
                <a:buNone/>
                <a:tabLst/>
              </a:pPr>
              <a:endParaRPr kumimoji="0" lang="en-US" altLang="en-US" sz="2400" b="1" i="0" u="none" strike="noStrike" cap="none" normalizeH="0" baseline="0" dirty="0">
                <a:ln>
                  <a:noFill/>
                </a:ln>
                <a:solidFill>
                  <a:srgbClr val="FFFFFE"/>
                </a:solidFill>
                <a:effectLst/>
                <a:latin typeface="Calibri" panose="020F0502020204030204" pitchFamily="34" charset="0"/>
              </a:endParaRPr>
            </a:p>
            <a:p>
              <a:pPr lvl="0" eaLnBrk="0" fontAlgn="base" hangingPunct="0">
                <a:spcBef>
                  <a:spcPct val="0"/>
                </a:spcBef>
                <a:spcAft>
                  <a:spcPct val="0"/>
                </a:spcAft>
              </a:pPr>
              <a:r>
                <a:rPr kumimoji="0" lang="en-US" altLang="en-US" sz="4800" b="1" i="0" u="none" strike="noStrike" cap="none" normalizeH="0" baseline="0" dirty="0">
                  <a:ln>
                    <a:noFill/>
                  </a:ln>
                  <a:solidFill>
                    <a:srgbClr val="FFFFFE"/>
                  </a:solidFill>
                  <a:effectLst/>
                  <a:latin typeface="Calibri" panose="020F0502020204030204" pitchFamily="34" charset="0"/>
                </a:rPr>
                <a:t>La </a:t>
              </a:r>
              <a:r>
                <a:rPr kumimoji="0" lang="en-US" altLang="en-US" sz="4800" b="1" i="0" u="none" strike="noStrike" cap="none" normalizeH="0" baseline="0" dirty="0" err="1">
                  <a:ln>
                    <a:noFill/>
                  </a:ln>
                  <a:solidFill>
                    <a:srgbClr val="FFFFFE"/>
                  </a:solidFill>
                  <a:effectLst/>
                  <a:latin typeface="Calibri" panose="020F0502020204030204" pitchFamily="34" charset="0"/>
                </a:rPr>
                <a:t>recuperació</a:t>
              </a:r>
              <a:r>
                <a:rPr kumimoji="0" lang="en-US" altLang="en-US" sz="4800" b="1" i="0" u="none" strike="noStrike" cap="none" normalizeH="0" dirty="0">
                  <a:ln>
                    <a:noFill/>
                  </a:ln>
                  <a:solidFill>
                    <a:srgbClr val="FFFFFE"/>
                  </a:solidFill>
                  <a:effectLst/>
                  <a:latin typeface="Calibri" panose="020F0502020204030204" pitchFamily="34" charset="0"/>
                </a:rPr>
                <a:t> </a:t>
              </a:r>
              <a:r>
                <a:rPr kumimoji="0" lang="en-US" altLang="en-US" sz="4800" b="1" i="0" u="none" strike="noStrike" cap="none" normalizeH="0" dirty="0" err="1">
                  <a:ln>
                    <a:noFill/>
                  </a:ln>
                  <a:solidFill>
                    <a:srgbClr val="FFFFFE"/>
                  </a:solidFill>
                  <a:effectLst/>
                  <a:latin typeface="Calibri" panose="020F0502020204030204" pitchFamily="34" charset="0"/>
                </a:rPr>
                <a:t>i</a:t>
              </a:r>
              <a:r>
                <a:rPr kumimoji="0" lang="en-US" altLang="en-US" sz="4800" b="1" i="0" u="none" strike="noStrike" cap="none" normalizeH="0" dirty="0">
                  <a:ln>
                    <a:noFill/>
                  </a:ln>
                  <a:solidFill>
                    <a:srgbClr val="FFFFFE"/>
                  </a:solidFill>
                  <a:effectLst/>
                  <a:latin typeface="Calibri" panose="020F0502020204030204" pitchFamily="34" charset="0"/>
                </a:rPr>
                <a:t> el </a:t>
              </a:r>
              <a:r>
                <a:rPr kumimoji="0" lang="en-US" altLang="en-US" sz="4800" b="1" i="0" u="none" strike="noStrike" cap="none" normalizeH="0" dirty="0" err="1">
                  <a:ln>
                    <a:noFill/>
                  </a:ln>
                  <a:solidFill>
                    <a:srgbClr val="FFFFFE"/>
                  </a:solidFill>
                  <a:effectLst/>
                  <a:latin typeface="Calibri" panose="020F0502020204030204" pitchFamily="34" charset="0"/>
                </a:rPr>
                <a:t>dret</a:t>
              </a:r>
              <a:r>
                <a:rPr kumimoji="0" lang="en-US" altLang="en-US" sz="4800" b="1" i="0" u="none" strike="noStrike" cap="none" normalizeH="0" dirty="0">
                  <a:ln>
                    <a:noFill/>
                  </a:ln>
                  <a:solidFill>
                    <a:srgbClr val="FFFFFE"/>
                  </a:solidFill>
                  <a:effectLst/>
                  <a:latin typeface="Calibri" panose="020F0502020204030204" pitchFamily="34" charset="0"/>
                </a:rPr>
                <a:t> a la </a:t>
              </a:r>
              <a:r>
                <a:rPr kumimoji="0" lang="en-US" altLang="en-US" sz="4800" b="1" i="0" u="none" strike="noStrike" cap="none" normalizeH="0" dirty="0" err="1">
                  <a:ln>
                    <a:noFill/>
                  </a:ln>
                  <a:solidFill>
                    <a:srgbClr val="FFFFFE"/>
                  </a:solidFill>
                  <a:effectLst/>
                  <a:latin typeface="Calibri" panose="020F0502020204030204" pitchFamily="34" charset="0"/>
                </a:rPr>
                <a:t>salut</a:t>
              </a:r>
              <a:endParaRPr kumimoji="0" lang="en-US" altLang="en-US" sz="4800" b="1" i="0" u="none" strike="noStrike" cap="none" normalizeH="0" baseline="0" dirty="0">
                <a:ln>
                  <a:noFill/>
                </a:ln>
                <a:solidFill>
                  <a:srgbClr val="FFFFFE"/>
                </a:solidFill>
                <a:effectLst/>
                <a:latin typeface="Calibri" panose="020F0502020204030204" pitchFamily="34" charset="0"/>
              </a:endParaRPr>
            </a:p>
          </p:txBody>
        </p:sp>
      </p:grpSp>
      <p:sp>
        <p:nvSpPr>
          <p:cNvPr id="9" name="Rectangle 6">
            <a:extLst>
              <a:ext uri="{FF2B5EF4-FFF2-40B4-BE49-F238E27FC236}">
                <a16:creationId xmlns:a16="http://schemas.microsoft.com/office/drawing/2014/main" id="{3B18EFA3-65A5-4B8E-B37E-CC057EFE6E71}"/>
              </a:ext>
            </a:extLst>
          </p:cNvPr>
          <p:cNvSpPr>
            <a:spLocks noChangeArrowheads="1"/>
          </p:cNvSpPr>
          <p:nvPr/>
        </p:nvSpPr>
        <p:spPr bwMode="auto">
          <a:xfrm rot="16200000">
            <a:off x="4959752" y="-344870"/>
            <a:ext cx="2243467" cy="12192000"/>
          </a:xfrm>
          <a:prstGeom prst="rect">
            <a:avLst/>
          </a:prstGeom>
          <a:gradFill rotWithShape="1">
            <a:gsLst>
              <a:gs pos="0">
                <a:srgbClr val="00B0F0">
                  <a:gamma/>
                  <a:shade val="60000"/>
                  <a:invGamma/>
                </a:srgbClr>
              </a:gs>
              <a:gs pos="100000">
                <a:srgbClr val="00B0F0">
                  <a:alpha val="0"/>
                </a:srgbClr>
              </a:gs>
            </a:gsLst>
            <a:lin ang="0" scaled="1"/>
          </a:gradFill>
          <a:ln w="31750" algn="ctr">
            <a:solidFill>
              <a:srgbClr val="DCD6D4">
                <a:alpha val="0"/>
              </a:srgbClr>
            </a:solidFill>
            <a:miter lim="800000"/>
            <a:headEnd/>
            <a:tailEnd/>
          </a:ln>
          <a:effectLst/>
          <a:extLst>
            <a:ext uri="{AF507438-7753-43E0-B8FC-AC1667EBCBE1}">
              <a14:hiddenEffects xmlns:a14="http://schemas.microsoft.com/office/drawing/2010/main">
                <a:effectLst>
                  <a:outerShdw blurRad="63500"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pic>
        <p:nvPicPr>
          <p:cNvPr id="10" name="Picture 11" descr="WHO-EN-W-H">
            <a:extLst>
              <a:ext uri="{FF2B5EF4-FFF2-40B4-BE49-F238E27FC236}">
                <a16:creationId xmlns:a16="http://schemas.microsoft.com/office/drawing/2014/main" id="{FDC5E04E-B654-4B88-A451-D5DA12E536F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60995" y="5751130"/>
            <a:ext cx="2025434" cy="619965"/>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25400" algn="ctr">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pic>
      <p:sp>
        <p:nvSpPr>
          <p:cNvPr id="12" name="Text Box 13">
            <a:extLst>
              <a:ext uri="{FF2B5EF4-FFF2-40B4-BE49-F238E27FC236}">
                <a16:creationId xmlns:a16="http://schemas.microsoft.com/office/drawing/2014/main" id="{52C9B636-449C-4024-AA96-839452621A79}"/>
              </a:ext>
            </a:extLst>
          </p:cNvPr>
          <p:cNvSpPr txBox="1">
            <a:spLocks noChangeArrowheads="1"/>
          </p:cNvSpPr>
          <p:nvPr/>
        </p:nvSpPr>
        <p:spPr bwMode="auto">
          <a:xfrm>
            <a:off x="8801099" y="50789"/>
            <a:ext cx="3376387" cy="514692"/>
          </a:xfrm>
          <a:prstGeom prst="rect">
            <a:avLst/>
          </a:prstGeom>
          <a:solidFill>
            <a:srgbClr val="00B0F0"/>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57150" algn="ctr">
                <a:solidFill>
                  <a:srgbClr val="FFFFFE"/>
                </a:solidFill>
                <a:miter lim="800000"/>
                <a:headEnd/>
                <a:tailEnd/>
              </a14:hiddenLine>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2800" b="0" u="none" strike="noStrike" cap="none" normalizeH="0" baseline="0" dirty="0" err="1">
                <a:ln>
                  <a:noFill/>
                </a:ln>
                <a:solidFill>
                  <a:srgbClr val="FFFFFE"/>
                </a:solidFill>
                <a:effectLst/>
                <a:latin typeface="Calibri" panose="020F0502020204030204" pitchFamily="34" charset="0"/>
              </a:rPr>
              <a:t>Diapositives</a:t>
            </a:r>
            <a:r>
              <a:rPr kumimoji="0" lang="en-GB" altLang="en-US" sz="2800" b="0" u="none" strike="noStrike" cap="none" normalizeH="0" baseline="0" dirty="0">
                <a:ln>
                  <a:noFill/>
                </a:ln>
                <a:solidFill>
                  <a:srgbClr val="FFFFFE"/>
                </a:solidFill>
                <a:effectLst/>
                <a:latin typeface="Calibri" panose="020F0502020204030204" pitchFamily="34" charset="0"/>
              </a:rPr>
              <a:t> del curs</a:t>
            </a:r>
            <a:endParaRPr kumimoji="0" lang="en-US" altLang="en-US" sz="2800" b="0" u="none" strike="noStrike" cap="none" normalizeH="0" baseline="0" dirty="0">
              <a:ln>
                <a:noFill/>
              </a:ln>
              <a:solidFill>
                <a:schemeClr val="tx1"/>
              </a:solidFill>
              <a:effectLst/>
              <a:latin typeface="Arial" panose="020B0604020202020204" pitchFamily="34" charset="0"/>
            </a:endParaRPr>
          </a:p>
        </p:txBody>
      </p:sp>
      <p:grpSp>
        <p:nvGrpSpPr>
          <p:cNvPr id="13" name="Group 12">
            <a:extLst>
              <a:ext uri="{FF2B5EF4-FFF2-40B4-BE49-F238E27FC236}">
                <a16:creationId xmlns:a16="http://schemas.microsoft.com/office/drawing/2014/main" id="{1F14302D-0490-428C-AD6D-5551D5EB7ACF}"/>
              </a:ext>
            </a:extLst>
          </p:cNvPr>
          <p:cNvGrpSpPr/>
          <p:nvPr/>
        </p:nvGrpSpPr>
        <p:grpSpPr>
          <a:xfrm>
            <a:off x="10685742" y="5441619"/>
            <a:ext cx="1292431" cy="1238986"/>
            <a:chOff x="158998" y="5422506"/>
            <a:chExt cx="1133135" cy="1128709"/>
          </a:xfrm>
        </p:grpSpPr>
        <p:pic>
          <p:nvPicPr>
            <p:cNvPr id="14" name="Picture 8">
              <a:extLst>
                <a:ext uri="{FF2B5EF4-FFF2-40B4-BE49-F238E27FC236}">
                  <a16:creationId xmlns:a16="http://schemas.microsoft.com/office/drawing/2014/main" id="{1731102D-11F1-445F-848D-177849BD53B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8998" y="5422506"/>
              <a:ext cx="1133135" cy="939657"/>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25400" algn="ctr">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pic>
        <p:sp>
          <p:nvSpPr>
            <p:cNvPr id="15" name="TextBox 14">
              <a:extLst>
                <a:ext uri="{FF2B5EF4-FFF2-40B4-BE49-F238E27FC236}">
                  <a16:creationId xmlns:a16="http://schemas.microsoft.com/office/drawing/2014/main" id="{299B5348-9AA1-4F5F-8DFD-6A4E61A04D04}"/>
                </a:ext>
              </a:extLst>
            </p:cNvPr>
            <p:cNvSpPr txBox="1"/>
            <p:nvPr/>
          </p:nvSpPr>
          <p:spPr>
            <a:xfrm>
              <a:off x="290136" y="6375666"/>
              <a:ext cx="870857" cy="175549"/>
            </a:xfrm>
            <a:prstGeom prst="rect">
              <a:avLst/>
            </a:prstGeom>
            <a:noFill/>
          </p:spPr>
          <p:txBody>
            <a:bodyPr wrap="square" lIns="0" tIns="0" rIns="0" bIns="0" rtlCol="0">
              <a:noAutofit/>
            </a:bodyPr>
            <a:lstStyle/>
            <a:p>
              <a:pPr algn="ctr"/>
              <a:r>
                <a:rPr lang="en-US" sz="1400" dirty="0">
                  <a:solidFill>
                    <a:srgbClr val="FF0000"/>
                  </a:solidFill>
                </a:rPr>
                <a:t>QualityRights</a:t>
              </a:r>
            </a:p>
          </p:txBody>
        </p:sp>
      </p:grpSp>
      <p:sp>
        <p:nvSpPr>
          <p:cNvPr id="16" name="Text Box 2">
            <a:extLst>
              <a:ext uri="{FF2B5EF4-FFF2-40B4-BE49-F238E27FC236}">
                <a16:creationId xmlns:a16="http://schemas.microsoft.com/office/drawing/2014/main" id="{2E5E10E5-E027-4D7D-9A44-3DD9E69055DC}"/>
              </a:ext>
            </a:extLst>
          </p:cNvPr>
          <p:cNvSpPr txBox="1">
            <a:spLocks noChangeArrowheads="1"/>
          </p:cNvSpPr>
          <p:nvPr/>
        </p:nvSpPr>
        <p:spPr bwMode="auto">
          <a:xfrm>
            <a:off x="461972" y="4889499"/>
            <a:ext cx="8339127" cy="525463"/>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25400" algn="ctr">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pPr lvl="0" eaLnBrk="0" fontAlgn="base" hangingPunct="0">
              <a:spcBef>
                <a:spcPct val="0"/>
              </a:spcBef>
              <a:spcAft>
                <a:spcPct val="0"/>
              </a:spcAft>
            </a:pPr>
            <a:r>
              <a:rPr lang="es-ES" altLang="en-US" sz="3000" dirty="0" err="1">
                <a:solidFill>
                  <a:srgbClr val="00B0F0"/>
                </a:solidFill>
                <a:latin typeface="Calibri" panose="020F0502020204030204" pitchFamily="34" charset="0"/>
              </a:rPr>
              <a:t>Formació</a:t>
            </a:r>
            <a:r>
              <a:rPr lang="es-ES" altLang="en-US" sz="3000" dirty="0">
                <a:solidFill>
                  <a:srgbClr val="00B0F0"/>
                </a:solidFill>
                <a:latin typeface="Calibri" panose="020F0502020204030204" pitchFamily="34" charset="0"/>
              </a:rPr>
              <a:t> </a:t>
            </a:r>
            <a:r>
              <a:rPr lang="es-ES" altLang="en-US" sz="3000" dirty="0" err="1">
                <a:solidFill>
                  <a:srgbClr val="00B0F0"/>
                </a:solidFill>
                <a:latin typeface="Calibri" panose="020F0502020204030204" pitchFamily="34" charset="0"/>
              </a:rPr>
              <a:t>bàsica</a:t>
            </a:r>
            <a:r>
              <a:rPr lang="es-ES" altLang="en-US" sz="3000" dirty="0">
                <a:solidFill>
                  <a:srgbClr val="00B0F0"/>
                </a:solidFill>
                <a:latin typeface="Calibri" panose="020F0502020204030204" pitchFamily="34" charset="0"/>
              </a:rPr>
              <a:t> de </a:t>
            </a:r>
            <a:r>
              <a:rPr lang="es-ES" altLang="en-US" sz="3000" dirty="0" err="1">
                <a:solidFill>
                  <a:srgbClr val="00B0F0"/>
                </a:solidFill>
                <a:latin typeface="Calibri" panose="020F0502020204030204" pitchFamily="34" charset="0"/>
              </a:rPr>
              <a:t>Quality</a:t>
            </a:r>
            <a:r>
              <a:rPr lang="es-ES" altLang="en-US" sz="3000" dirty="0">
                <a:solidFill>
                  <a:srgbClr val="00B0F0"/>
                </a:solidFill>
                <a:latin typeface="Calibri" panose="020F0502020204030204" pitchFamily="34" charset="0"/>
              </a:rPr>
              <a:t> </a:t>
            </a:r>
            <a:r>
              <a:rPr lang="es-ES" altLang="en-US" sz="3000" dirty="0" err="1">
                <a:solidFill>
                  <a:srgbClr val="00B0F0"/>
                </a:solidFill>
                <a:latin typeface="Calibri" panose="020F0502020204030204" pitchFamily="34" charset="0"/>
              </a:rPr>
              <a:t>Rights</a:t>
            </a:r>
            <a:r>
              <a:rPr lang="es-ES" altLang="en-US" sz="3000" dirty="0">
                <a:solidFill>
                  <a:srgbClr val="00B0F0"/>
                </a:solidFill>
                <a:latin typeface="Calibri" panose="020F0502020204030204" pitchFamily="34" charset="0"/>
              </a:rPr>
              <a:t> de </a:t>
            </a:r>
            <a:r>
              <a:rPr lang="es-ES" altLang="en-US" sz="3000" dirty="0" err="1">
                <a:solidFill>
                  <a:srgbClr val="00B0F0"/>
                </a:solidFill>
                <a:latin typeface="Calibri" panose="020F0502020204030204" pitchFamily="34" charset="0"/>
              </a:rPr>
              <a:t>l’OMS</a:t>
            </a:r>
            <a:r>
              <a:rPr lang="es-ES" altLang="en-US" sz="3000" dirty="0">
                <a:solidFill>
                  <a:srgbClr val="00B0F0"/>
                </a:solidFill>
                <a:latin typeface="Calibri" panose="020F050202020403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lang="en-GB" altLang="en-US" sz="3000" dirty="0" err="1">
                <a:solidFill>
                  <a:srgbClr val="00B0F0"/>
                </a:solidFill>
                <a:latin typeface="Calibri" panose="020F0502020204030204" pitchFamily="34" charset="0"/>
              </a:rPr>
              <a:t>Els</a:t>
            </a:r>
            <a:r>
              <a:rPr lang="en-GB" altLang="en-US" sz="3000" dirty="0">
                <a:solidFill>
                  <a:srgbClr val="00B0F0"/>
                </a:solidFill>
                <a:latin typeface="Calibri" panose="020F0502020204030204" pitchFamily="34" charset="0"/>
              </a:rPr>
              <a:t> </a:t>
            </a:r>
            <a:r>
              <a:rPr lang="en-GB" altLang="en-US" sz="3000" dirty="0" err="1">
                <a:solidFill>
                  <a:srgbClr val="00B0F0"/>
                </a:solidFill>
                <a:latin typeface="Calibri" panose="020F0502020204030204" pitchFamily="34" charset="0"/>
              </a:rPr>
              <a:t>serveis</a:t>
            </a:r>
            <a:r>
              <a:rPr lang="en-GB" altLang="en-US" sz="3000" dirty="0">
                <a:solidFill>
                  <a:srgbClr val="00B0F0"/>
                </a:solidFill>
                <a:latin typeface="Calibri" panose="020F0502020204030204" pitchFamily="34" charset="0"/>
              </a:rPr>
              <a:t> socials I de </a:t>
            </a:r>
            <a:r>
              <a:rPr lang="en-GB" altLang="en-US" sz="3000" dirty="0" err="1">
                <a:solidFill>
                  <a:srgbClr val="00B0F0"/>
                </a:solidFill>
                <a:latin typeface="Calibri" panose="020F0502020204030204" pitchFamily="34" charset="0"/>
              </a:rPr>
              <a:t>salut</a:t>
            </a:r>
            <a:r>
              <a:rPr lang="en-GB" altLang="en-US" sz="3000" dirty="0">
                <a:solidFill>
                  <a:srgbClr val="00B0F0"/>
                </a:solidFill>
                <a:latin typeface="Calibri" panose="020F0502020204030204" pitchFamily="34" charset="0"/>
              </a:rPr>
              <a:t> mental</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 name="Text Box 2">
            <a:extLst>
              <a:ext uri="{FF2B5EF4-FFF2-40B4-BE49-F238E27FC236}">
                <a16:creationId xmlns:a16="http://schemas.microsoft.com/office/drawing/2014/main" id="{23C38957-8F97-45B3-84EE-D59774EDD948}"/>
              </a:ext>
            </a:extLst>
          </p:cNvPr>
          <p:cNvSpPr txBox="1">
            <a:spLocks noChangeArrowheads="1"/>
          </p:cNvSpPr>
          <p:nvPr/>
        </p:nvSpPr>
        <p:spPr bwMode="auto">
          <a:xfrm>
            <a:off x="10685742" y="3148890"/>
            <a:ext cx="1573213" cy="250826"/>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25400" algn="ctr">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FFFFFE"/>
                </a:solidFill>
                <a:effectLst/>
                <a:latin typeface="Calibri" panose="020F0502020204030204" pitchFamily="34" charset="0"/>
              </a:rPr>
              <a:t>UN Photo/Martine Perret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3" name="Imatge 2">
            <a:extLst>
              <a:ext uri="{FF2B5EF4-FFF2-40B4-BE49-F238E27FC236}">
                <a16:creationId xmlns:a16="http://schemas.microsoft.com/office/drawing/2014/main" id="{47366997-6507-6BF4-D3F1-D55A782D09D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9229" y="5950467"/>
            <a:ext cx="1720165" cy="442641"/>
          </a:xfrm>
          <a:prstGeom prst="rect">
            <a:avLst/>
          </a:prstGeom>
        </p:spPr>
      </p:pic>
    </p:spTree>
    <p:extLst>
      <p:ext uri="{BB962C8B-B14F-4D97-AF65-F5344CB8AC3E}">
        <p14:creationId xmlns:p14="http://schemas.microsoft.com/office/powerpoint/2010/main" val="42744200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B6D9C49-DCC7-4238-BCBC-87DD54BA9E48}"/>
              </a:ext>
            </a:extLst>
          </p:cNvPr>
          <p:cNvSpPr>
            <a:spLocks noGrp="1"/>
          </p:cNvSpPr>
          <p:nvPr>
            <p:ph sz="quarter" idx="14"/>
          </p:nvPr>
        </p:nvSpPr>
        <p:spPr/>
        <p:txBody>
          <a:bodyPr>
            <a:normAutofit/>
          </a:bodyPr>
          <a:lstStyle/>
          <a:p>
            <a:pPr algn="just">
              <a:lnSpc>
                <a:spcPct val="150000"/>
              </a:lnSpc>
              <a:spcBef>
                <a:spcPts val="0"/>
              </a:spcBef>
              <a:spcAft>
                <a:spcPts val="600"/>
              </a:spcAft>
            </a:pPr>
            <a:r>
              <a:rPr lang="en-US" dirty="0"/>
              <a:t> </a:t>
            </a:r>
            <a:r>
              <a:rPr lang="ca-ES" dirty="0"/>
              <a:t> La resposta a la pregunta «Què és la salut mental?» és fonamentalment personal i subjectiva</a:t>
            </a:r>
            <a:r>
              <a:rPr lang="en-US" dirty="0"/>
              <a:t>. </a:t>
            </a:r>
          </a:p>
          <a:p>
            <a:pPr lvl="1" fontAlgn="base">
              <a:lnSpc>
                <a:spcPct val="150000"/>
              </a:lnSpc>
              <a:spcBef>
                <a:spcPts val="0"/>
              </a:spcBef>
              <a:spcAft>
                <a:spcPts val="600"/>
              </a:spcAft>
            </a:pPr>
            <a:r>
              <a:rPr lang="ca-ES" sz="2200" dirty="0"/>
              <a:t>La sensació de benestar interior.</a:t>
            </a:r>
            <a:endParaRPr lang="es-ES" sz="2200" dirty="0"/>
          </a:p>
          <a:p>
            <a:pPr lvl="1" fontAlgn="base">
              <a:lnSpc>
                <a:spcPct val="150000"/>
              </a:lnSpc>
              <a:spcBef>
                <a:spcPts val="0"/>
              </a:spcBef>
              <a:spcAft>
                <a:spcPts val="600"/>
              </a:spcAft>
            </a:pPr>
            <a:r>
              <a:rPr lang="ca-ES" sz="2200" dirty="0"/>
              <a:t>Sentir-se en consonància amb les creences i valors personals.</a:t>
            </a:r>
            <a:endParaRPr lang="es-ES" sz="2200" dirty="0"/>
          </a:p>
          <a:p>
            <a:pPr lvl="1" fontAlgn="base">
              <a:lnSpc>
                <a:spcPct val="150000"/>
              </a:lnSpc>
              <a:spcBef>
                <a:spcPts val="0"/>
              </a:spcBef>
              <a:spcAft>
                <a:spcPts val="600"/>
              </a:spcAft>
            </a:pPr>
            <a:r>
              <a:rPr lang="ca-ES" sz="2200" dirty="0"/>
              <a:t>Sentir-se en pau amb un mateix.</a:t>
            </a:r>
            <a:endParaRPr lang="es-ES" sz="2200" dirty="0"/>
          </a:p>
          <a:p>
            <a:pPr lvl="1">
              <a:lnSpc>
                <a:spcPct val="150000"/>
              </a:lnSpc>
              <a:spcBef>
                <a:spcPts val="0"/>
              </a:spcBef>
              <a:spcAft>
                <a:spcPts val="600"/>
              </a:spcAft>
            </a:pPr>
            <a:r>
              <a:rPr lang="ca-ES" sz="2200" dirty="0"/>
              <a:t>Tenir un sentiment positiu i optimista vers la vida</a:t>
            </a:r>
            <a:endParaRPr lang="en-US" sz="2200" dirty="0"/>
          </a:p>
          <a:p>
            <a:pPr marL="0" indent="0" algn="just">
              <a:lnSpc>
                <a:spcPct val="150000"/>
              </a:lnSpc>
              <a:buNone/>
            </a:pPr>
            <a:endParaRPr lang="en-US" dirty="0"/>
          </a:p>
          <a:p>
            <a:pPr algn="just">
              <a:lnSpc>
                <a:spcPct val="150000"/>
              </a:lnSpc>
            </a:pPr>
            <a:endParaRPr lang="x-none" dirty="0"/>
          </a:p>
        </p:txBody>
      </p:sp>
      <p:sp>
        <p:nvSpPr>
          <p:cNvPr id="2" name="Title 1">
            <a:extLst>
              <a:ext uri="{FF2B5EF4-FFF2-40B4-BE49-F238E27FC236}">
                <a16:creationId xmlns:a16="http://schemas.microsoft.com/office/drawing/2014/main" id="{DA0AA4B3-09D5-4D45-A0A5-C9BD324B8EE3}"/>
              </a:ext>
            </a:extLst>
          </p:cNvPr>
          <p:cNvSpPr>
            <a:spLocks noGrp="1"/>
          </p:cNvSpPr>
          <p:nvPr>
            <p:ph type="title"/>
          </p:nvPr>
        </p:nvSpPr>
        <p:spPr/>
        <p:txBody>
          <a:bodyPr>
            <a:noAutofit/>
          </a:bodyPr>
          <a:lstStyle/>
          <a:p>
            <a:r>
              <a:rPr lang="es-ES" dirty="0" err="1">
                <a:ea typeface="SimSun" panose="02010600030101010101" pitchFamily="2" charset="-122"/>
                <a:cs typeface="Calibri Light" panose="020F0302020204030204" pitchFamily="34" charset="0"/>
              </a:rPr>
              <a:t>Presentació</a:t>
            </a:r>
            <a:r>
              <a:rPr lang="es-ES" dirty="0">
                <a:ea typeface="SimSun" panose="02010600030101010101" pitchFamily="2" charset="-122"/>
                <a:cs typeface="Calibri Light" panose="020F0302020204030204" pitchFamily="34" charset="0"/>
              </a:rPr>
              <a:t>: </a:t>
            </a:r>
            <a:r>
              <a:rPr lang="es-ES" dirty="0" err="1">
                <a:ea typeface="SimSun" panose="02010600030101010101" pitchFamily="2" charset="-122"/>
                <a:cs typeface="Calibri Light" panose="020F0302020204030204" pitchFamily="34" charset="0"/>
              </a:rPr>
              <a:t>Què</a:t>
            </a:r>
            <a:r>
              <a:rPr lang="es-ES" dirty="0">
                <a:ea typeface="SimSun" panose="02010600030101010101" pitchFamily="2" charset="-122"/>
                <a:cs typeface="Calibri Light" panose="020F0302020204030204" pitchFamily="34" charset="0"/>
              </a:rPr>
              <a:t> </a:t>
            </a:r>
            <a:r>
              <a:rPr lang="es-ES" dirty="0" err="1">
                <a:ea typeface="SimSun" panose="02010600030101010101" pitchFamily="2" charset="-122"/>
                <a:cs typeface="Calibri Light" panose="020F0302020204030204" pitchFamily="34" charset="0"/>
              </a:rPr>
              <a:t>vol</a:t>
            </a:r>
            <a:r>
              <a:rPr lang="es-ES" dirty="0">
                <a:ea typeface="SimSun" panose="02010600030101010101" pitchFamily="2" charset="-122"/>
                <a:cs typeface="Calibri Light" panose="020F0302020204030204" pitchFamily="34" charset="0"/>
              </a:rPr>
              <a:t> </a:t>
            </a:r>
            <a:r>
              <a:rPr lang="es-ES" dirty="0" err="1">
                <a:ea typeface="SimSun" panose="02010600030101010101" pitchFamily="2" charset="-122"/>
                <a:cs typeface="Calibri Light" panose="020F0302020204030204" pitchFamily="34" charset="0"/>
              </a:rPr>
              <a:t>dir</a:t>
            </a:r>
            <a:r>
              <a:rPr lang="es-ES" dirty="0">
                <a:ea typeface="SimSun" panose="02010600030101010101" pitchFamily="2" charset="-122"/>
                <a:cs typeface="Calibri Light" panose="020F0302020204030204" pitchFamily="34" charset="0"/>
              </a:rPr>
              <a:t> la </a:t>
            </a:r>
            <a:r>
              <a:rPr lang="es-ES" dirty="0" err="1">
                <a:ea typeface="SimSun" panose="02010600030101010101" pitchFamily="2" charset="-122"/>
                <a:cs typeface="Calibri Light" panose="020F0302020204030204" pitchFamily="34" charset="0"/>
              </a:rPr>
              <a:t>salut</a:t>
            </a:r>
            <a:r>
              <a:rPr lang="es-ES" dirty="0">
                <a:ea typeface="SimSun" panose="02010600030101010101" pitchFamily="2" charset="-122"/>
                <a:cs typeface="Calibri Light" panose="020F0302020204030204" pitchFamily="34" charset="0"/>
              </a:rPr>
              <a:t> mental? </a:t>
            </a:r>
            <a:r>
              <a:rPr lang="en-GB" dirty="0">
                <a:ea typeface="SimSun" panose="02010600030101010101" pitchFamily="2" charset="-122"/>
                <a:cs typeface="Calibri Light" panose="020F0302020204030204" pitchFamily="34" charset="0"/>
              </a:rPr>
              <a:t>- 1</a:t>
            </a:r>
            <a:endParaRPr lang="x-none" b="1" dirty="0">
              <a:cs typeface="Calibri Light" panose="020F0302020204030204" pitchFamily="34" charset="0"/>
            </a:endParaRPr>
          </a:p>
        </p:txBody>
      </p:sp>
    </p:spTree>
    <p:extLst>
      <p:ext uri="{BB962C8B-B14F-4D97-AF65-F5344CB8AC3E}">
        <p14:creationId xmlns:p14="http://schemas.microsoft.com/office/powerpoint/2010/main" val="7265642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33D52D0-3F41-42B1-9B20-0A02CCD27BFB}"/>
              </a:ext>
            </a:extLst>
          </p:cNvPr>
          <p:cNvSpPr>
            <a:spLocks noGrp="1"/>
          </p:cNvSpPr>
          <p:nvPr>
            <p:ph sz="quarter" idx="14"/>
          </p:nvPr>
        </p:nvSpPr>
        <p:spPr/>
        <p:txBody>
          <a:bodyPr/>
          <a:lstStyle/>
          <a:p>
            <a:pPr>
              <a:lnSpc>
                <a:spcPct val="150000"/>
              </a:lnSpc>
            </a:pPr>
            <a:r>
              <a:rPr lang="ca-ES" b="1" dirty="0"/>
              <a:t>Caldria evitar malentesos del tipus:</a:t>
            </a:r>
            <a:endParaRPr lang="es-ES" b="1" dirty="0"/>
          </a:p>
          <a:p>
            <a:pPr lvl="1" fontAlgn="base">
              <a:lnSpc>
                <a:spcPct val="150000"/>
              </a:lnSpc>
            </a:pPr>
            <a:r>
              <a:rPr lang="ca-ES" sz="2200" dirty="0"/>
              <a:t>Salut mental equival a l’absència de malaltia o de discapacitat mental.</a:t>
            </a:r>
            <a:endParaRPr lang="es-ES" sz="2200" dirty="0"/>
          </a:p>
          <a:p>
            <a:pPr lvl="1" fontAlgn="base">
              <a:lnSpc>
                <a:spcPct val="150000"/>
              </a:lnSpc>
            </a:pPr>
            <a:r>
              <a:rPr lang="ca-ES" sz="2200" dirty="0"/>
              <a:t>La salut mental es pot definir d’una manera objectiva.</a:t>
            </a:r>
            <a:endParaRPr lang="es-ES" sz="2200" dirty="0"/>
          </a:p>
          <a:p>
            <a:pPr lvl="1">
              <a:lnSpc>
                <a:spcPct val="150000"/>
              </a:lnSpc>
            </a:pPr>
            <a:r>
              <a:rPr lang="ca-ES" sz="2200" dirty="0"/>
              <a:t>Hi ha uns estàndards o criteris específics per determinar què és una bona salut mental.</a:t>
            </a:r>
            <a:endParaRPr lang="es-ES" sz="2200" dirty="0">
              <a:ea typeface="Times New Roman" panose="02020603050405020304" pitchFamily="18" charset="0"/>
              <a:cs typeface="Times New Roman" panose="02020603050405020304" pitchFamily="18" charset="0"/>
            </a:endParaRPr>
          </a:p>
        </p:txBody>
      </p:sp>
      <p:sp>
        <p:nvSpPr>
          <p:cNvPr id="2" name="Title 1">
            <a:extLst>
              <a:ext uri="{FF2B5EF4-FFF2-40B4-BE49-F238E27FC236}">
                <a16:creationId xmlns:a16="http://schemas.microsoft.com/office/drawing/2014/main" id="{56628987-A8E4-469D-A037-132EFCB21E45}"/>
              </a:ext>
            </a:extLst>
          </p:cNvPr>
          <p:cNvSpPr>
            <a:spLocks noGrp="1"/>
          </p:cNvSpPr>
          <p:nvPr>
            <p:ph type="title"/>
          </p:nvPr>
        </p:nvSpPr>
        <p:spPr>
          <a:xfrm>
            <a:off x="388630" y="514613"/>
            <a:ext cx="11021492" cy="459421"/>
          </a:xfrm>
        </p:spPr>
        <p:txBody>
          <a:bodyPr/>
          <a:lstStyle/>
          <a:p>
            <a:r>
              <a:rPr lang="es-ES" dirty="0" err="1">
                <a:ea typeface="SimSun" panose="02010600030101010101" pitchFamily="2" charset="-122"/>
                <a:cs typeface="Calibri Light" panose="020F0302020204030204" pitchFamily="34" charset="0"/>
              </a:rPr>
              <a:t>Presentació</a:t>
            </a:r>
            <a:r>
              <a:rPr lang="es-ES" dirty="0">
                <a:ea typeface="SimSun" panose="02010600030101010101" pitchFamily="2" charset="-122"/>
                <a:cs typeface="Calibri Light" panose="020F0302020204030204" pitchFamily="34" charset="0"/>
              </a:rPr>
              <a:t>: </a:t>
            </a:r>
            <a:r>
              <a:rPr lang="es-ES" dirty="0" err="1">
                <a:ea typeface="SimSun" panose="02010600030101010101" pitchFamily="2" charset="-122"/>
                <a:cs typeface="Calibri Light" panose="020F0302020204030204" pitchFamily="34" charset="0"/>
              </a:rPr>
              <a:t>Què</a:t>
            </a:r>
            <a:r>
              <a:rPr lang="es-ES" dirty="0">
                <a:ea typeface="SimSun" panose="02010600030101010101" pitchFamily="2" charset="-122"/>
                <a:cs typeface="Calibri Light" panose="020F0302020204030204" pitchFamily="34" charset="0"/>
              </a:rPr>
              <a:t> </a:t>
            </a:r>
            <a:r>
              <a:rPr lang="es-ES" dirty="0" err="1">
                <a:ea typeface="SimSun" panose="02010600030101010101" pitchFamily="2" charset="-122"/>
                <a:cs typeface="Calibri Light" panose="020F0302020204030204" pitchFamily="34" charset="0"/>
              </a:rPr>
              <a:t>vol</a:t>
            </a:r>
            <a:r>
              <a:rPr lang="es-ES" dirty="0">
                <a:ea typeface="SimSun" panose="02010600030101010101" pitchFamily="2" charset="-122"/>
                <a:cs typeface="Calibri Light" panose="020F0302020204030204" pitchFamily="34" charset="0"/>
              </a:rPr>
              <a:t> </a:t>
            </a:r>
            <a:r>
              <a:rPr lang="es-ES" dirty="0" err="1">
                <a:ea typeface="SimSun" panose="02010600030101010101" pitchFamily="2" charset="-122"/>
                <a:cs typeface="Calibri Light" panose="020F0302020204030204" pitchFamily="34" charset="0"/>
              </a:rPr>
              <a:t>dir</a:t>
            </a:r>
            <a:r>
              <a:rPr lang="es-ES" dirty="0">
                <a:ea typeface="SimSun" panose="02010600030101010101" pitchFamily="2" charset="-122"/>
                <a:cs typeface="Calibri Light" panose="020F0302020204030204" pitchFamily="34" charset="0"/>
              </a:rPr>
              <a:t> la </a:t>
            </a:r>
            <a:r>
              <a:rPr lang="es-ES" dirty="0" err="1">
                <a:ea typeface="SimSun" panose="02010600030101010101" pitchFamily="2" charset="-122"/>
                <a:cs typeface="Calibri Light" panose="020F0302020204030204" pitchFamily="34" charset="0"/>
              </a:rPr>
              <a:t>salut</a:t>
            </a:r>
            <a:r>
              <a:rPr lang="es-ES" dirty="0">
                <a:ea typeface="SimSun" panose="02010600030101010101" pitchFamily="2" charset="-122"/>
                <a:cs typeface="Calibri Light" panose="020F0302020204030204" pitchFamily="34" charset="0"/>
              </a:rPr>
              <a:t> mental? </a:t>
            </a:r>
            <a:r>
              <a:rPr lang="en-GB" b="1" dirty="0">
                <a:ea typeface="SimSun" panose="02010600030101010101" pitchFamily="2" charset="-122"/>
                <a:cs typeface="Calibri Light" panose="020F0302020204030204" pitchFamily="34" charset="0"/>
              </a:rPr>
              <a:t>- 2</a:t>
            </a:r>
            <a:endParaRPr lang="x-none" dirty="0"/>
          </a:p>
        </p:txBody>
      </p:sp>
    </p:spTree>
    <p:extLst>
      <p:ext uri="{BB962C8B-B14F-4D97-AF65-F5344CB8AC3E}">
        <p14:creationId xmlns:p14="http://schemas.microsoft.com/office/powerpoint/2010/main" val="4916352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885416E-709B-4370-AA2D-BEF55B198A1D}"/>
              </a:ext>
            </a:extLst>
          </p:cNvPr>
          <p:cNvSpPr>
            <a:spLocks noGrp="1"/>
          </p:cNvSpPr>
          <p:nvPr>
            <p:ph sz="quarter" idx="14"/>
          </p:nvPr>
        </p:nvSpPr>
        <p:spPr>
          <a:xfrm>
            <a:off x="507195" y="1341120"/>
            <a:ext cx="11174412" cy="4670068"/>
          </a:xfrm>
        </p:spPr>
        <p:txBody>
          <a:bodyPr/>
          <a:lstStyle/>
          <a:p>
            <a:pPr algn="just"/>
            <a:r>
              <a:rPr lang="ca-ES" dirty="0"/>
              <a:t>Intentar imposar una definició o uns estàndards de bona salut mental aplicables a tothom seria problemàtic</a:t>
            </a:r>
            <a:r>
              <a:rPr lang="en-US" dirty="0"/>
              <a:t>. </a:t>
            </a:r>
          </a:p>
          <a:p>
            <a:pPr algn="just"/>
            <a:r>
              <a:rPr lang="ca-ES" dirty="0"/>
              <a:t>Es podria emprar per imposar creences, valors i normes socials a altres persones i/o per assenyalar les persones que no s’ajusten a determinades creences, valors o normes socials dominants a la societat</a:t>
            </a:r>
            <a:r>
              <a:rPr lang="en-US" dirty="0"/>
              <a:t>. </a:t>
            </a:r>
          </a:p>
          <a:p>
            <a:pPr algn="just"/>
            <a:r>
              <a:rPr lang="ca-ES" dirty="0"/>
              <a:t>Això pot portar a l’exclusió, a la discriminació i també a la medicalització d’alguns comportaments considerats «anormals»</a:t>
            </a:r>
            <a:r>
              <a:rPr lang="es-ES" dirty="0"/>
              <a:t>.</a:t>
            </a:r>
          </a:p>
          <a:p>
            <a:pPr algn="just"/>
            <a:r>
              <a:rPr lang="ca-ES" dirty="0"/>
              <a:t>Aquest tipus de creences, valors i normes poden ser, entre d’altres, que les persones amb una bona salut mental han de poder treballar, casar-se i formar una família, que han de poder gestionar situacions de molta pressió i que s’han de poder defensar en un entorn de treball competitiu</a:t>
            </a:r>
            <a:r>
              <a:rPr lang="en-US" dirty="0"/>
              <a:t>. </a:t>
            </a:r>
          </a:p>
          <a:p>
            <a:pPr algn="just"/>
            <a:r>
              <a:rPr lang="ca-ES" dirty="0"/>
              <a:t>Aquesta mena d’estàndards es relacionen amb expectatives socials que tenen a veure amb el rol de gènere o el rol social</a:t>
            </a:r>
            <a:r>
              <a:rPr lang="en-US" dirty="0"/>
              <a:t>. </a:t>
            </a:r>
            <a:endParaRPr lang="x-none" dirty="0"/>
          </a:p>
          <a:p>
            <a:pPr algn="just"/>
            <a:endParaRPr lang="x-none" dirty="0"/>
          </a:p>
          <a:p>
            <a:pPr algn="just"/>
            <a:endParaRPr lang="x-none" dirty="0"/>
          </a:p>
        </p:txBody>
      </p:sp>
      <p:sp>
        <p:nvSpPr>
          <p:cNvPr id="2" name="Title 1">
            <a:extLst>
              <a:ext uri="{FF2B5EF4-FFF2-40B4-BE49-F238E27FC236}">
                <a16:creationId xmlns:a16="http://schemas.microsoft.com/office/drawing/2014/main" id="{D681F3DF-C22F-4A11-B877-C8CC0A3FCA00}"/>
              </a:ext>
            </a:extLst>
          </p:cNvPr>
          <p:cNvSpPr>
            <a:spLocks noGrp="1"/>
          </p:cNvSpPr>
          <p:nvPr>
            <p:ph type="title"/>
          </p:nvPr>
        </p:nvSpPr>
        <p:spPr/>
        <p:txBody>
          <a:bodyPr/>
          <a:lstStyle/>
          <a:p>
            <a:r>
              <a:rPr lang="es-ES" dirty="0" err="1">
                <a:ea typeface="SimSun" panose="02010600030101010101" pitchFamily="2" charset="-122"/>
                <a:cs typeface="Calibri Light" panose="020F0302020204030204" pitchFamily="34" charset="0"/>
              </a:rPr>
              <a:t>Presentació</a:t>
            </a:r>
            <a:r>
              <a:rPr lang="es-ES" dirty="0">
                <a:ea typeface="SimSun" panose="02010600030101010101" pitchFamily="2" charset="-122"/>
                <a:cs typeface="Calibri Light" panose="020F0302020204030204" pitchFamily="34" charset="0"/>
              </a:rPr>
              <a:t>: </a:t>
            </a:r>
            <a:r>
              <a:rPr lang="es-ES" dirty="0" err="1">
                <a:ea typeface="SimSun" panose="02010600030101010101" pitchFamily="2" charset="-122"/>
                <a:cs typeface="Calibri Light" panose="020F0302020204030204" pitchFamily="34" charset="0"/>
              </a:rPr>
              <a:t>Què</a:t>
            </a:r>
            <a:r>
              <a:rPr lang="es-ES" dirty="0">
                <a:ea typeface="SimSun" panose="02010600030101010101" pitchFamily="2" charset="-122"/>
                <a:cs typeface="Calibri Light" panose="020F0302020204030204" pitchFamily="34" charset="0"/>
              </a:rPr>
              <a:t> </a:t>
            </a:r>
            <a:r>
              <a:rPr lang="es-ES" dirty="0" err="1">
                <a:ea typeface="SimSun" panose="02010600030101010101" pitchFamily="2" charset="-122"/>
                <a:cs typeface="Calibri Light" panose="020F0302020204030204" pitchFamily="34" charset="0"/>
              </a:rPr>
              <a:t>vol</a:t>
            </a:r>
            <a:r>
              <a:rPr lang="es-ES" dirty="0">
                <a:ea typeface="SimSun" panose="02010600030101010101" pitchFamily="2" charset="-122"/>
                <a:cs typeface="Calibri Light" panose="020F0302020204030204" pitchFamily="34" charset="0"/>
              </a:rPr>
              <a:t> </a:t>
            </a:r>
            <a:r>
              <a:rPr lang="es-ES" dirty="0" err="1">
                <a:ea typeface="SimSun" panose="02010600030101010101" pitchFamily="2" charset="-122"/>
                <a:cs typeface="Calibri Light" panose="020F0302020204030204" pitchFamily="34" charset="0"/>
              </a:rPr>
              <a:t>dir</a:t>
            </a:r>
            <a:r>
              <a:rPr lang="es-ES" dirty="0">
                <a:ea typeface="SimSun" panose="02010600030101010101" pitchFamily="2" charset="-122"/>
                <a:cs typeface="Calibri Light" panose="020F0302020204030204" pitchFamily="34" charset="0"/>
              </a:rPr>
              <a:t> la </a:t>
            </a:r>
            <a:r>
              <a:rPr lang="es-ES" dirty="0" err="1">
                <a:ea typeface="SimSun" panose="02010600030101010101" pitchFamily="2" charset="-122"/>
                <a:cs typeface="Calibri Light" panose="020F0302020204030204" pitchFamily="34" charset="0"/>
              </a:rPr>
              <a:t>salut</a:t>
            </a:r>
            <a:r>
              <a:rPr lang="es-ES" dirty="0">
                <a:ea typeface="SimSun" panose="02010600030101010101" pitchFamily="2" charset="-122"/>
                <a:cs typeface="Calibri Light" panose="020F0302020204030204" pitchFamily="34" charset="0"/>
              </a:rPr>
              <a:t> mental? </a:t>
            </a:r>
            <a:r>
              <a:rPr lang="en-GB" dirty="0"/>
              <a:t>- 3</a:t>
            </a:r>
            <a:endParaRPr lang="x-none" dirty="0"/>
          </a:p>
        </p:txBody>
      </p:sp>
    </p:spTree>
    <p:extLst>
      <p:ext uri="{BB962C8B-B14F-4D97-AF65-F5344CB8AC3E}">
        <p14:creationId xmlns:p14="http://schemas.microsoft.com/office/powerpoint/2010/main" val="37135331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37E04501-0243-934B-8AE3-8E386CBD6830}"/>
              </a:ext>
            </a:extLst>
          </p:cNvPr>
          <p:cNvSpPr>
            <a:spLocks noGrp="1"/>
          </p:cNvSpPr>
          <p:nvPr>
            <p:ph type="body" sz="quarter" idx="13"/>
          </p:nvPr>
        </p:nvSpPr>
        <p:spPr/>
        <p:txBody>
          <a:bodyPr/>
          <a:lstStyle/>
          <a:p>
            <a:r>
              <a:rPr lang="ca-ES" dirty="0"/>
              <a:t>Salut mental i diagnòstic</a:t>
            </a:r>
            <a:r>
              <a:rPr lang="es-ES" dirty="0"/>
              <a:t> </a:t>
            </a:r>
            <a:r>
              <a:rPr lang="en-GB" dirty="0"/>
              <a:t>(a)</a:t>
            </a:r>
            <a:endParaRPr lang="en-US" dirty="0"/>
          </a:p>
        </p:txBody>
      </p:sp>
      <p:sp>
        <p:nvSpPr>
          <p:cNvPr id="3" name="Content Placeholder 2">
            <a:extLst>
              <a:ext uri="{FF2B5EF4-FFF2-40B4-BE49-F238E27FC236}">
                <a16:creationId xmlns:a16="http://schemas.microsoft.com/office/drawing/2014/main" id="{64240C3D-2D67-4DCE-A229-B13EB0ABF0D9}"/>
              </a:ext>
            </a:extLst>
          </p:cNvPr>
          <p:cNvSpPr>
            <a:spLocks noGrp="1"/>
          </p:cNvSpPr>
          <p:nvPr>
            <p:ph sz="quarter" idx="14"/>
          </p:nvPr>
        </p:nvSpPr>
        <p:spPr/>
        <p:txBody>
          <a:bodyPr/>
          <a:lstStyle/>
          <a:p>
            <a:pPr algn="just">
              <a:spcAft>
                <a:spcPts val="600"/>
              </a:spcAft>
            </a:pPr>
            <a:r>
              <a:rPr lang="ca-ES" dirty="0"/>
              <a:t>Com a terme mèdic, s’empra per descriure patrons d’experiències i comportaments que poden generar malestar i/o es consideren difícils de comprendre</a:t>
            </a:r>
            <a:r>
              <a:rPr lang="en-GB" dirty="0"/>
              <a:t>. </a:t>
            </a:r>
          </a:p>
          <a:p>
            <a:pPr algn="just">
              <a:spcAft>
                <a:spcPts val="600"/>
              </a:spcAft>
            </a:pPr>
            <a:r>
              <a:rPr lang="ca-ES" dirty="0"/>
              <a:t>Implica que el que experimenten les persones són símptomes de malaltia o problemes de salut</a:t>
            </a:r>
            <a:r>
              <a:rPr lang="es-ES" dirty="0"/>
              <a:t>.</a:t>
            </a:r>
          </a:p>
          <a:p>
            <a:pPr marL="0" indent="0" algn="just">
              <a:buNone/>
            </a:pPr>
            <a:endParaRPr lang="x-none" dirty="0"/>
          </a:p>
          <a:p>
            <a:pPr algn="just"/>
            <a:endParaRPr lang="x-none" dirty="0"/>
          </a:p>
        </p:txBody>
      </p:sp>
      <p:sp>
        <p:nvSpPr>
          <p:cNvPr id="2" name="Title 1">
            <a:extLst>
              <a:ext uri="{FF2B5EF4-FFF2-40B4-BE49-F238E27FC236}">
                <a16:creationId xmlns:a16="http://schemas.microsoft.com/office/drawing/2014/main" id="{F3CD44E9-A2EB-4717-A151-5062F14BDB33}"/>
              </a:ext>
            </a:extLst>
          </p:cNvPr>
          <p:cNvSpPr>
            <a:spLocks noGrp="1"/>
          </p:cNvSpPr>
          <p:nvPr>
            <p:ph type="title"/>
          </p:nvPr>
        </p:nvSpPr>
        <p:spPr/>
        <p:txBody>
          <a:bodyPr/>
          <a:lstStyle/>
          <a:p>
            <a:r>
              <a:rPr lang="es-ES" dirty="0" err="1">
                <a:ea typeface="SimSun" panose="02010600030101010101" pitchFamily="2" charset="-122"/>
                <a:cs typeface="Calibri Light" panose="020F0302020204030204" pitchFamily="34" charset="0"/>
              </a:rPr>
              <a:t>Presentació</a:t>
            </a:r>
            <a:r>
              <a:rPr lang="es-ES" dirty="0">
                <a:ea typeface="SimSun" panose="02010600030101010101" pitchFamily="2" charset="-122"/>
                <a:cs typeface="Calibri Light" panose="020F0302020204030204" pitchFamily="34" charset="0"/>
              </a:rPr>
              <a:t>: </a:t>
            </a:r>
            <a:r>
              <a:rPr lang="es-ES" dirty="0" err="1">
                <a:ea typeface="SimSun" panose="02010600030101010101" pitchFamily="2" charset="-122"/>
                <a:cs typeface="Calibri Light" panose="020F0302020204030204" pitchFamily="34" charset="0"/>
              </a:rPr>
              <a:t>Què</a:t>
            </a:r>
            <a:r>
              <a:rPr lang="es-ES" dirty="0">
                <a:ea typeface="SimSun" panose="02010600030101010101" pitchFamily="2" charset="-122"/>
                <a:cs typeface="Calibri Light" panose="020F0302020204030204" pitchFamily="34" charset="0"/>
              </a:rPr>
              <a:t> </a:t>
            </a:r>
            <a:r>
              <a:rPr lang="es-ES" dirty="0" err="1">
                <a:ea typeface="SimSun" panose="02010600030101010101" pitchFamily="2" charset="-122"/>
                <a:cs typeface="Calibri Light" panose="020F0302020204030204" pitchFamily="34" charset="0"/>
              </a:rPr>
              <a:t>vol</a:t>
            </a:r>
            <a:r>
              <a:rPr lang="es-ES" dirty="0">
                <a:ea typeface="SimSun" panose="02010600030101010101" pitchFamily="2" charset="-122"/>
                <a:cs typeface="Calibri Light" panose="020F0302020204030204" pitchFamily="34" charset="0"/>
              </a:rPr>
              <a:t> </a:t>
            </a:r>
            <a:r>
              <a:rPr lang="es-ES" dirty="0" err="1">
                <a:ea typeface="SimSun" panose="02010600030101010101" pitchFamily="2" charset="-122"/>
                <a:cs typeface="Calibri Light" panose="020F0302020204030204" pitchFamily="34" charset="0"/>
              </a:rPr>
              <a:t>dir</a:t>
            </a:r>
            <a:r>
              <a:rPr lang="es-ES" dirty="0">
                <a:ea typeface="SimSun" panose="02010600030101010101" pitchFamily="2" charset="-122"/>
                <a:cs typeface="Calibri Light" panose="020F0302020204030204" pitchFamily="34" charset="0"/>
              </a:rPr>
              <a:t> la </a:t>
            </a:r>
            <a:r>
              <a:rPr lang="es-ES" dirty="0" err="1">
                <a:ea typeface="SimSun" panose="02010600030101010101" pitchFamily="2" charset="-122"/>
                <a:cs typeface="Calibri Light" panose="020F0302020204030204" pitchFamily="34" charset="0"/>
              </a:rPr>
              <a:t>salut</a:t>
            </a:r>
            <a:r>
              <a:rPr lang="es-ES" dirty="0">
                <a:ea typeface="SimSun" panose="02010600030101010101" pitchFamily="2" charset="-122"/>
                <a:cs typeface="Calibri Light" panose="020F0302020204030204" pitchFamily="34" charset="0"/>
              </a:rPr>
              <a:t> mental? -</a:t>
            </a:r>
            <a:r>
              <a:rPr lang="en-GB" dirty="0"/>
              <a:t> 4</a:t>
            </a:r>
            <a:endParaRPr lang="x-none" dirty="0"/>
          </a:p>
        </p:txBody>
      </p:sp>
    </p:spTree>
    <p:extLst>
      <p:ext uri="{BB962C8B-B14F-4D97-AF65-F5344CB8AC3E}">
        <p14:creationId xmlns:p14="http://schemas.microsoft.com/office/powerpoint/2010/main" val="18193449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C3DDB36-6043-134B-A996-B688611E56CB}"/>
              </a:ext>
            </a:extLst>
          </p:cNvPr>
          <p:cNvSpPr>
            <a:spLocks noGrp="1"/>
          </p:cNvSpPr>
          <p:nvPr>
            <p:ph type="body" sz="quarter" idx="13"/>
          </p:nvPr>
        </p:nvSpPr>
        <p:spPr/>
        <p:txBody>
          <a:bodyPr/>
          <a:lstStyle/>
          <a:p>
            <a:r>
              <a:rPr lang="ca-ES" dirty="0"/>
              <a:t>Salut mental i diagnòstic </a:t>
            </a:r>
            <a:r>
              <a:rPr lang="en-GB" dirty="0">
                <a:ea typeface="SimSun" panose="02010600030101010101" pitchFamily="2" charset="-122"/>
                <a:cs typeface="Calibri Light" panose="020F0302020204030204" pitchFamily="34" charset="0"/>
              </a:rPr>
              <a:t>(b)</a:t>
            </a:r>
            <a:endParaRPr lang="en-US" dirty="0"/>
          </a:p>
        </p:txBody>
      </p:sp>
      <p:sp>
        <p:nvSpPr>
          <p:cNvPr id="3" name="Content Placeholder 2">
            <a:extLst>
              <a:ext uri="{FF2B5EF4-FFF2-40B4-BE49-F238E27FC236}">
                <a16:creationId xmlns:a16="http://schemas.microsoft.com/office/drawing/2014/main" id="{4B10A9F3-6DE5-47A1-966A-0E702C09D2ED}"/>
              </a:ext>
            </a:extLst>
          </p:cNvPr>
          <p:cNvSpPr>
            <a:spLocks noGrp="1"/>
          </p:cNvSpPr>
          <p:nvPr>
            <p:ph sz="quarter" idx="14"/>
          </p:nvPr>
        </p:nvSpPr>
        <p:spPr/>
        <p:txBody>
          <a:bodyPr>
            <a:normAutofit/>
          </a:bodyPr>
          <a:lstStyle/>
          <a:p>
            <a:pPr marR="0" lvl="0" algn="just">
              <a:lnSpc>
                <a:spcPct val="115000"/>
              </a:lnSpc>
              <a:spcBef>
                <a:spcPts val="0"/>
              </a:spcBef>
              <a:spcAft>
                <a:spcPts val="0"/>
              </a:spcAft>
              <a:buClr>
                <a:schemeClr val="accent1"/>
              </a:buClr>
              <a:buSzPct val="100000"/>
            </a:pPr>
            <a:r>
              <a:rPr lang="ca-ES" dirty="0"/>
              <a:t>Algunes persones poden trobar-ho útil perquè els proporciona una explicació dels seus problemes</a:t>
            </a:r>
            <a:r>
              <a:rPr lang="en-GB" dirty="0">
                <a:ea typeface="SimSun" panose="02010600030101010101" pitchFamily="2" charset="-122"/>
                <a:cs typeface="Times New Roman" panose="02020603050405020304" pitchFamily="18" charset="0"/>
              </a:rPr>
              <a:t>.</a:t>
            </a:r>
          </a:p>
          <a:p>
            <a:pPr marR="0" lvl="0" algn="just">
              <a:lnSpc>
                <a:spcPct val="115000"/>
              </a:lnSpc>
              <a:spcBef>
                <a:spcPts val="0"/>
              </a:spcBef>
              <a:spcAft>
                <a:spcPts val="0"/>
              </a:spcAft>
              <a:buClr>
                <a:schemeClr val="accent1"/>
              </a:buClr>
              <a:buSzPct val="100000"/>
            </a:pPr>
            <a:r>
              <a:rPr lang="ca-ES" dirty="0"/>
              <a:t>D’altres consideren que els diagnòstics estigmatitzen les persones perquè impliquen que els passa alguna cosa al cervell</a:t>
            </a:r>
            <a:r>
              <a:rPr lang="en-US" dirty="0"/>
              <a:t>.</a:t>
            </a:r>
          </a:p>
          <a:p>
            <a:pPr marR="0" lvl="0" algn="just">
              <a:lnSpc>
                <a:spcPct val="115000"/>
              </a:lnSpc>
              <a:spcBef>
                <a:spcPts val="0"/>
              </a:spcBef>
              <a:spcAft>
                <a:spcPts val="0"/>
              </a:spcAft>
              <a:buClr>
                <a:schemeClr val="accent1"/>
              </a:buClr>
              <a:buSzPct val="100000"/>
            </a:pPr>
            <a:r>
              <a:rPr lang="ca-ES" dirty="0"/>
              <a:t>Els diagnòstics es basen en un judici de què és un comportament «normal». En canvi, el parer de què és un comportament «normal» és diferent entre pobles, grups i cultures</a:t>
            </a:r>
            <a:r>
              <a:rPr lang="es-ES" dirty="0"/>
              <a:t>.</a:t>
            </a:r>
          </a:p>
          <a:p>
            <a:pPr marR="0" lvl="0" algn="just">
              <a:lnSpc>
                <a:spcPct val="115000"/>
              </a:lnSpc>
              <a:spcBef>
                <a:spcPts val="0"/>
              </a:spcBef>
              <a:spcAft>
                <a:spcPts val="0"/>
              </a:spcAft>
              <a:buClr>
                <a:schemeClr val="accent1"/>
              </a:buClr>
              <a:buSzPct val="100000"/>
            </a:pPr>
            <a:r>
              <a:rPr lang="ca-ES" dirty="0"/>
              <a:t>Algunes persones també pensen que el diagnòstic que els donen té un efecte negatiu més gran en la seva vida i el seu benestar que no pas el malestar emocional o les experiències pròpiament</a:t>
            </a:r>
            <a:r>
              <a:rPr lang="es-ES" dirty="0"/>
              <a:t>.</a:t>
            </a:r>
            <a:endParaRPr lang="x-none" dirty="0">
              <a:ea typeface="SimSun" panose="02010600030101010101" pitchFamily="2" charset="-122"/>
              <a:cs typeface="Times New Roman" panose="02020603050405020304" pitchFamily="18" charset="0"/>
            </a:endParaRPr>
          </a:p>
        </p:txBody>
      </p:sp>
      <p:sp>
        <p:nvSpPr>
          <p:cNvPr id="2" name="Title 1">
            <a:extLst>
              <a:ext uri="{FF2B5EF4-FFF2-40B4-BE49-F238E27FC236}">
                <a16:creationId xmlns:a16="http://schemas.microsoft.com/office/drawing/2014/main" id="{9E63A671-065C-41D1-8811-E37B6F0273EB}"/>
              </a:ext>
            </a:extLst>
          </p:cNvPr>
          <p:cNvSpPr>
            <a:spLocks noGrp="1"/>
          </p:cNvSpPr>
          <p:nvPr>
            <p:ph type="title"/>
          </p:nvPr>
        </p:nvSpPr>
        <p:spPr/>
        <p:txBody>
          <a:bodyPr/>
          <a:lstStyle/>
          <a:p>
            <a:r>
              <a:rPr lang="es-ES" dirty="0" err="1">
                <a:ea typeface="SimSun" panose="02010600030101010101" pitchFamily="2" charset="-122"/>
                <a:cs typeface="Calibri Light" panose="020F0302020204030204" pitchFamily="34" charset="0"/>
              </a:rPr>
              <a:t>Presentació</a:t>
            </a:r>
            <a:r>
              <a:rPr lang="es-ES" dirty="0">
                <a:ea typeface="SimSun" panose="02010600030101010101" pitchFamily="2" charset="-122"/>
                <a:cs typeface="Calibri Light" panose="020F0302020204030204" pitchFamily="34" charset="0"/>
              </a:rPr>
              <a:t>: </a:t>
            </a:r>
            <a:r>
              <a:rPr lang="es-ES" dirty="0" err="1">
                <a:ea typeface="SimSun" panose="02010600030101010101" pitchFamily="2" charset="-122"/>
                <a:cs typeface="Calibri Light" panose="020F0302020204030204" pitchFamily="34" charset="0"/>
              </a:rPr>
              <a:t>Què</a:t>
            </a:r>
            <a:r>
              <a:rPr lang="es-ES" dirty="0">
                <a:ea typeface="SimSun" panose="02010600030101010101" pitchFamily="2" charset="-122"/>
                <a:cs typeface="Calibri Light" panose="020F0302020204030204" pitchFamily="34" charset="0"/>
              </a:rPr>
              <a:t> </a:t>
            </a:r>
            <a:r>
              <a:rPr lang="es-ES" dirty="0" err="1">
                <a:ea typeface="SimSun" panose="02010600030101010101" pitchFamily="2" charset="-122"/>
                <a:cs typeface="Calibri Light" panose="020F0302020204030204" pitchFamily="34" charset="0"/>
              </a:rPr>
              <a:t>vol</a:t>
            </a:r>
            <a:r>
              <a:rPr lang="es-ES" dirty="0">
                <a:ea typeface="SimSun" panose="02010600030101010101" pitchFamily="2" charset="-122"/>
                <a:cs typeface="Calibri Light" panose="020F0302020204030204" pitchFamily="34" charset="0"/>
              </a:rPr>
              <a:t> </a:t>
            </a:r>
            <a:r>
              <a:rPr lang="es-ES" dirty="0" err="1">
                <a:ea typeface="SimSun" panose="02010600030101010101" pitchFamily="2" charset="-122"/>
                <a:cs typeface="Calibri Light" panose="020F0302020204030204" pitchFamily="34" charset="0"/>
              </a:rPr>
              <a:t>dir</a:t>
            </a:r>
            <a:r>
              <a:rPr lang="es-ES" dirty="0">
                <a:ea typeface="SimSun" panose="02010600030101010101" pitchFamily="2" charset="-122"/>
                <a:cs typeface="Calibri Light" panose="020F0302020204030204" pitchFamily="34" charset="0"/>
              </a:rPr>
              <a:t> la </a:t>
            </a:r>
            <a:r>
              <a:rPr lang="es-ES" dirty="0" err="1">
                <a:ea typeface="SimSun" panose="02010600030101010101" pitchFamily="2" charset="-122"/>
                <a:cs typeface="Calibri Light" panose="020F0302020204030204" pitchFamily="34" charset="0"/>
              </a:rPr>
              <a:t>salut</a:t>
            </a:r>
            <a:r>
              <a:rPr lang="es-ES" dirty="0">
                <a:ea typeface="SimSun" panose="02010600030101010101" pitchFamily="2" charset="-122"/>
                <a:cs typeface="Calibri Light" panose="020F0302020204030204" pitchFamily="34" charset="0"/>
              </a:rPr>
              <a:t> mental? -</a:t>
            </a:r>
            <a:r>
              <a:rPr lang="en-GB" dirty="0">
                <a:ea typeface="SimSun" panose="02010600030101010101" pitchFamily="2" charset="-122"/>
                <a:cs typeface="Calibri Light" panose="020F0302020204030204" pitchFamily="34" charset="0"/>
              </a:rPr>
              <a:t> 5</a:t>
            </a:r>
            <a:endParaRPr lang="x-none" dirty="0"/>
          </a:p>
        </p:txBody>
      </p:sp>
    </p:spTree>
    <p:extLst>
      <p:ext uri="{BB962C8B-B14F-4D97-AF65-F5344CB8AC3E}">
        <p14:creationId xmlns:p14="http://schemas.microsoft.com/office/powerpoint/2010/main" val="26767633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FBF50F9-B535-704F-AE95-8116B1B4A4E2}"/>
              </a:ext>
            </a:extLst>
          </p:cNvPr>
          <p:cNvSpPr>
            <a:spLocks noGrp="1"/>
          </p:cNvSpPr>
          <p:nvPr>
            <p:ph type="body" sz="quarter" idx="13"/>
          </p:nvPr>
        </p:nvSpPr>
        <p:spPr/>
        <p:txBody>
          <a:bodyPr/>
          <a:lstStyle/>
          <a:p>
            <a:r>
              <a:rPr lang="ca-ES" dirty="0"/>
              <a:t>Salut mental i diagnòstic </a:t>
            </a:r>
            <a:r>
              <a:rPr lang="en-GB" dirty="0">
                <a:ea typeface="SimSun" panose="02010600030101010101" pitchFamily="2" charset="-122"/>
                <a:cs typeface="Calibri Light" panose="020F0302020204030204" pitchFamily="34" charset="0"/>
              </a:rPr>
              <a:t>(c)</a:t>
            </a:r>
            <a:endParaRPr lang="en-US" dirty="0"/>
          </a:p>
        </p:txBody>
      </p:sp>
      <p:sp>
        <p:nvSpPr>
          <p:cNvPr id="3" name="Content Placeholder 2">
            <a:extLst>
              <a:ext uri="{FF2B5EF4-FFF2-40B4-BE49-F238E27FC236}">
                <a16:creationId xmlns:a16="http://schemas.microsoft.com/office/drawing/2014/main" id="{D17F214D-14B4-44ED-B99A-E3B5F3C2D85D}"/>
              </a:ext>
            </a:extLst>
          </p:cNvPr>
          <p:cNvSpPr>
            <a:spLocks noGrp="1"/>
          </p:cNvSpPr>
          <p:nvPr>
            <p:ph sz="quarter" idx="14"/>
          </p:nvPr>
        </p:nvSpPr>
        <p:spPr/>
        <p:txBody>
          <a:bodyPr>
            <a:normAutofit/>
          </a:bodyPr>
          <a:lstStyle/>
          <a:p>
            <a:pPr marL="0" marR="0" indent="0" algn="just">
              <a:lnSpc>
                <a:spcPct val="115000"/>
              </a:lnSpc>
              <a:spcBef>
                <a:spcPts val="0"/>
              </a:spcBef>
              <a:spcAft>
                <a:spcPts val="1000"/>
              </a:spcAft>
              <a:buClr>
                <a:schemeClr val="accent1"/>
              </a:buClr>
              <a:buNone/>
            </a:pPr>
            <a:r>
              <a:rPr lang="ca-ES" dirty="0"/>
              <a:t>Cadascú escull maneres alternatives de pensar en la seva experiència</a:t>
            </a:r>
            <a:r>
              <a:rPr lang="en-GB" dirty="0">
                <a:ea typeface="SimSun" panose="02010600030101010101" pitchFamily="2" charset="-122"/>
                <a:cs typeface="Arial" panose="020B0604020202020204" pitchFamily="34" charset="0"/>
              </a:rPr>
              <a:t>:</a:t>
            </a:r>
            <a:endParaRPr lang="en-US" dirty="0">
              <a:ea typeface="SimSun" panose="02010600030101010101" pitchFamily="2" charset="-122"/>
              <a:cs typeface="Arial" panose="020B0604020202020204" pitchFamily="34" charset="0"/>
            </a:endParaRPr>
          </a:p>
          <a:p>
            <a:pPr algn="just">
              <a:lnSpc>
                <a:spcPct val="115000"/>
              </a:lnSpc>
              <a:spcBef>
                <a:spcPts val="0"/>
              </a:spcBef>
              <a:spcAft>
                <a:spcPts val="1000"/>
              </a:spcAft>
              <a:buClr>
                <a:schemeClr val="accent1"/>
              </a:buClr>
            </a:pPr>
            <a:r>
              <a:rPr lang="ca-ES" dirty="0"/>
              <a:t>Per a moltes persones, el que experimenten pot ser el resultat d’un o més esdeveniments traumàtics que han patit a la vida</a:t>
            </a:r>
            <a:r>
              <a:rPr lang="en-GB" dirty="0">
                <a:ea typeface="SimSun" panose="02010600030101010101" pitchFamily="2" charset="-122"/>
                <a:cs typeface="Times New Roman" panose="02020603050405020304" pitchFamily="18" charset="0"/>
              </a:rPr>
              <a:t>.</a:t>
            </a:r>
            <a:endParaRPr lang="en-US" dirty="0">
              <a:ea typeface="SimSun" panose="02010600030101010101" pitchFamily="2" charset="-122"/>
              <a:cs typeface="Times New Roman" panose="02020603050405020304" pitchFamily="18" charset="0"/>
            </a:endParaRPr>
          </a:p>
          <a:p>
            <a:pPr algn="just">
              <a:lnSpc>
                <a:spcPct val="115000"/>
              </a:lnSpc>
              <a:spcBef>
                <a:spcPts val="0"/>
              </a:spcBef>
              <a:spcAft>
                <a:spcPts val="1000"/>
              </a:spcAft>
              <a:buClr>
                <a:schemeClr val="accent1"/>
              </a:buClr>
            </a:pPr>
            <a:r>
              <a:rPr lang="ca-ES" dirty="0"/>
              <a:t>També poden explicar el seu malestar emocional com a derivat o causat per un context difícil o esdeveniments aclaparadors</a:t>
            </a:r>
            <a:r>
              <a:rPr lang="en-GB" dirty="0">
                <a:ea typeface="SimSun" panose="02010600030101010101" pitchFamily="2" charset="-122"/>
                <a:cs typeface="Times New Roman" panose="02020603050405020304" pitchFamily="18" charset="0"/>
              </a:rPr>
              <a:t>.</a:t>
            </a:r>
            <a:endParaRPr lang="en-US" dirty="0">
              <a:ea typeface="SimSun" panose="02010600030101010101" pitchFamily="2" charset="-122"/>
              <a:cs typeface="Times New Roman" panose="02020603050405020304" pitchFamily="18" charset="0"/>
            </a:endParaRPr>
          </a:p>
          <a:p>
            <a:pPr algn="just">
              <a:lnSpc>
                <a:spcPct val="115000"/>
              </a:lnSpc>
              <a:spcBef>
                <a:spcPts val="0"/>
              </a:spcBef>
              <a:spcAft>
                <a:spcPts val="1000"/>
              </a:spcAft>
              <a:buClr>
                <a:schemeClr val="accent1"/>
              </a:buClr>
            </a:pPr>
            <a:r>
              <a:rPr lang="ca-ES" dirty="0"/>
              <a:t>D’altres troben en la seva experiència un significat espiritual, cultural o d’alguna altra mena</a:t>
            </a:r>
            <a:r>
              <a:rPr lang="en-GB" dirty="0">
                <a:ea typeface="SimSun" panose="02010600030101010101" pitchFamily="2" charset="-122"/>
                <a:cs typeface="Times New Roman" panose="02020603050405020304" pitchFamily="18" charset="0"/>
              </a:rPr>
              <a:t>.</a:t>
            </a:r>
            <a:endParaRPr lang="x-none" dirty="0">
              <a:ea typeface="SimSun" panose="02010600030101010101" pitchFamily="2" charset="-122"/>
              <a:cs typeface="Times New Roman" panose="02020603050405020304" pitchFamily="18" charset="0"/>
            </a:endParaRPr>
          </a:p>
          <a:p>
            <a:pPr algn="just">
              <a:buClr>
                <a:schemeClr val="accent1"/>
              </a:buClr>
            </a:pPr>
            <a:endParaRPr lang="x-none" dirty="0"/>
          </a:p>
        </p:txBody>
      </p:sp>
      <p:sp>
        <p:nvSpPr>
          <p:cNvPr id="2" name="Title 1">
            <a:extLst>
              <a:ext uri="{FF2B5EF4-FFF2-40B4-BE49-F238E27FC236}">
                <a16:creationId xmlns:a16="http://schemas.microsoft.com/office/drawing/2014/main" id="{E80C37AA-C41A-416E-BD6C-9C263CB877B5}"/>
              </a:ext>
            </a:extLst>
          </p:cNvPr>
          <p:cNvSpPr>
            <a:spLocks noGrp="1"/>
          </p:cNvSpPr>
          <p:nvPr>
            <p:ph type="title"/>
          </p:nvPr>
        </p:nvSpPr>
        <p:spPr/>
        <p:txBody>
          <a:bodyPr/>
          <a:lstStyle/>
          <a:p>
            <a:r>
              <a:rPr lang="es-ES" dirty="0" err="1">
                <a:ea typeface="SimSun" panose="02010600030101010101" pitchFamily="2" charset="-122"/>
                <a:cs typeface="Calibri Light" panose="020F0302020204030204" pitchFamily="34" charset="0"/>
              </a:rPr>
              <a:t>Presentació</a:t>
            </a:r>
            <a:r>
              <a:rPr lang="es-ES" dirty="0">
                <a:ea typeface="SimSun" panose="02010600030101010101" pitchFamily="2" charset="-122"/>
                <a:cs typeface="Calibri Light" panose="020F0302020204030204" pitchFamily="34" charset="0"/>
              </a:rPr>
              <a:t>: </a:t>
            </a:r>
            <a:r>
              <a:rPr lang="es-ES" dirty="0" err="1">
                <a:ea typeface="SimSun" panose="02010600030101010101" pitchFamily="2" charset="-122"/>
                <a:cs typeface="Calibri Light" panose="020F0302020204030204" pitchFamily="34" charset="0"/>
              </a:rPr>
              <a:t>Què</a:t>
            </a:r>
            <a:r>
              <a:rPr lang="es-ES" dirty="0">
                <a:ea typeface="SimSun" panose="02010600030101010101" pitchFamily="2" charset="-122"/>
                <a:cs typeface="Calibri Light" panose="020F0302020204030204" pitchFamily="34" charset="0"/>
              </a:rPr>
              <a:t> </a:t>
            </a:r>
            <a:r>
              <a:rPr lang="es-ES" dirty="0" err="1">
                <a:ea typeface="SimSun" panose="02010600030101010101" pitchFamily="2" charset="-122"/>
                <a:cs typeface="Calibri Light" panose="020F0302020204030204" pitchFamily="34" charset="0"/>
              </a:rPr>
              <a:t>vol</a:t>
            </a:r>
            <a:r>
              <a:rPr lang="es-ES" dirty="0">
                <a:ea typeface="SimSun" panose="02010600030101010101" pitchFamily="2" charset="-122"/>
                <a:cs typeface="Calibri Light" panose="020F0302020204030204" pitchFamily="34" charset="0"/>
              </a:rPr>
              <a:t> </a:t>
            </a:r>
            <a:r>
              <a:rPr lang="es-ES" dirty="0" err="1">
                <a:ea typeface="SimSun" panose="02010600030101010101" pitchFamily="2" charset="-122"/>
                <a:cs typeface="Calibri Light" panose="020F0302020204030204" pitchFamily="34" charset="0"/>
              </a:rPr>
              <a:t>dir</a:t>
            </a:r>
            <a:r>
              <a:rPr lang="es-ES" dirty="0">
                <a:ea typeface="SimSun" panose="02010600030101010101" pitchFamily="2" charset="-122"/>
                <a:cs typeface="Calibri Light" panose="020F0302020204030204" pitchFamily="34" charset="0"/>
              </a:rPr>
              <a:t> la </a:t>
            </a:r>
            <a:r>
              <a:rPr lang="es-ES" dirty="0" err="1">
                <a:ea typeface="SimSun" panose="02010600030101010101" pitchFamily="2" charset="-122"/>
                <a:cs typeface="Calibri Light" panose="020F0302020204030204" pitchFamily="34" charset="0"/>
              </a:rPr>
              <a:t>salut</a:t>
            </a:r>
            <a:r>
              <a:rPr lang="es-ES" dirty="0">
                <a:ea typeface="SimSun" panose="02010600030101010101" pitchFamily="2" charset="-122"/>
                <a:cs typeface="Calibri Light" panose="020F0302020204030204" pitchFamily="34" charset="0"/>
              </a:rPr>
              <a:t> mental? -</a:t>
            </a:r>
            <a:r>
              <a:rPr lang="en-GB" b="1" dirty="0">
                <a:ea typeface="SimSun" panose="02010600030101010101" pitchFamily="2" charset="-122"/>
                <a:cs typeface="Calibri Light" panose="020F0302020204030204" pitchFamily="34" charset="0"/>
              </a:rPr>
              <a:t> 6</a:t>
            </a:r>
            <a:endParaRPr lang="x-none" dirty="0"/>
          </a:p>
        </p:txBody>
      </p:sp>
    </p:spTree>
    <p:extLst>
      <p:ext uri="{BB962C8B-B14F-4D97-AF65-F5344CB8AC3E}">
        <p14:creationId xmlns:p14="http://schemas.microsoft.com/office/powerpoint/2010/main" val="35329274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DD48D90-8467-3C43-A1FF-57E540376777}"/>
              </a:ext>
            </a:extLst>
          </p:cNvPr>
          <p:cNvSpPr>
            <a:spLocks noGrp="1"/>
          </p:cNvSpPr>
          <p:nvPr>
            <p:ph type="body" sz="quarter" idx="13"/>
          </p:nvPr>
        </p:nvSpPr>
        <p:spPr/>
        <p:txBody>
          <a:bodyPr/>
          <a:lstStyle/>
          <a:p>
            <a:r>
              <a:rPr lang="ca-ES" dirty="0"/>
              <a:t>Salut mental i diagnòstic </a:t>
            </a:r>
            <a:r>
              <a:rPr lang="en-GB" dirty="0"/>
              <a:t>(d)</a:t>
            </a:r>
            <a:endParaRPr lang="en-US" dirty="0"/>
          </a:p>
        </p:txBody>
      </p:sp>
      <p:sp>
        <p:nvSpPr>
          <p:cNvPr id="3" name="Content Placeholder 2">
            <a:extLst>
              <a:ext uri="{FF2B5EF4-FFF2-40B4-BE49-F238E27FC236}">
                <a16:creationId xmlns:a16="http://schemas.microsoft.com/office/drawing/2014/main" id="{FE0CEEBD-417B-4E9C-BAD3-FF3B66A73389}"/>
              </a:ext>
            </a:extLst>
          </p:cNvPr>
          <p:cNvSpPr>
            <a:spLocks noGrp="1"/>
          </p:cNvSpPr>
          <p:nvPr>
            <p:ph sz="quarter" idx="14"/>
          </p:nvPr>
        </p:nvSpPr>
        <p:spPr/>
        <p:txBody>
          <a:bodyPr/>
          <a:lstStyle/>
          <a:p>
            <a:pPr algn="just"/>
            <a:r>
              <a:rPr lang="ca-ES" dirty="0"/>
              <a:t>Aquestes formes alternatives de pensar poden resultar útils a les persones, perquè les pot ajudar a superar situacions o experiències difícils</a:t>
            </a:r>
            <a:r>
              <a:rPr lang="en-GB" dirty="0"/>
              <a:t>. </a:t>
            </a:r>
            <a:endParaRPr lang="x-none" dirty="0"/>
          </a:p>
          <a:p>
            <a:pPr algn="just"/>
            <a:r>
              <a:rPr lang="ca-ES" dirty="0"/>
              <a:t>Malgrat tot, molts professionals de l’àmbit de la salut mental i altres àmbits atribueixen la negativa d’algunes persones a acceptar un diagnòstic de salut mental a la seva «manca de consciència de la malaltia». </a:t>
            </a:r>
            <a:endParaRPr lang="es-ES" dirty="0"/>
          </a:p>
          <a:p>
            <a:pPr algn="just"/>
            <a:r>
              <a:rPr lang="ca-ES" dirty="0"/>
              <a:t>Les persones tenen el dret de definir les seves dificultats, el seu malestar emocional o altres experiències d’una manera que tingui sentit per a elles</a:t>
            </a:r>
            <a:r>
              <a:rPr lang="en-GB" dirty="0"/>
              <a:t>. </a:t>
            </a:r>
          </a:p>
          <a:p>
            <a:pPr algn="just"/>
            <a:r>
              <a:rPr lang="ca-ES" dirty="0"/>
              <a:t>Les persones que pateixen malestar emocional haurien de poder rebre el suport que volguessin per assolir l’estat de salut mental i benestar als quals aspiren</a:t>
            </a:r>
            <a:r>
              <a:rPr lang="en-GB" dirty="0"/>
              <a:t>. </a:t>
            </a:r>
            <a:endParaRPr lang="x-none" dirty="0"/>
          </a:p>
        </p:txBody>
      </p:sp>
      <p:sp>
        <p:nvSpPr>
          <p:cNvPr id="7" name="Title 1">
            <a:extLst>
              <a:ext uri="{FF2B5EF4-FFF2-40B4-BE49-F238E27FC236}">
                <a16:creationId xmlns:a16="http://schemas.microsoft.com/office/drawing/2014/main" id="{E80C37AA-C41A-416E-BD6C-9C263CB877B5}"/>
              </a:ext>
            </a:extLst>
          </p:cNvPr>
          <p:cNvSpPr>
            <a:spLocks noGrp="1"/>
          </p:cNvSpPr>
          <p:nvPr>
            <p:ph type="title"/>
          </p:nvPr>
        </p:nvSpPr>
        <p:spPr>
          <a:xfrm>
            <a:off x="388630" y="514614"/>
            <a:ext cx="9792000" cy="432000"/>
          </a:xfrm>
        </p:spPr>
        <p:txBody>
          <a:bodyPr/>
          <a:lstStyle/>
          <a:p>
            <a:r>
              <a:rPr lang="es-ES" dirty="0" err="1">
                <a:ea typeface="SimSun" panose="02010600030101010101" pitchFamily="2" charset="-122"/>
                <a:cs typeface="Calibri Light" panose="020F0302020204030204" pitchFamily="34" charset="0"/>
              </a:rPr>
              <a:t>Presentació</a:t>
            </a:r>
            <a:r>
              <a:rPr lang="es-ES" dirty="0">
                <a:ea typeface="SimSun" panose="02010600030101010101" pitchFamily="2" charset="-122"/>
                <a:cs typeface="Calibri Light" panose="020F0302020204030204" pitchFamily="34" charset="0"/>
              </a:rPr>
              <a:t>: </a:t>
            </a:r>
            <a:r>
              <a:rPr lang="es-ES" dirty="0" err="1">
                <a:ea typeface="SimSun" panose="02010600030101010101" pitchFamily="2" charset="-122"/>
                <a:cs typeface="Calibri Light" panose="020F0302020204030204" pitchFamily="34" charset="0"/>
              </a:rPr>
              <a:t>Què</a:t>
            </a:r>
            <a:r>
              <a:rPr lang="es-ES" dirty="0">
                <a:ea typeface="SimSun" panose="02010600030101010101" pitchFamily="2" charset="-122"/>
                <a:cs typeface="Calibri Light" panose="020F0302020204030204" pitchFamily="34" charset="0"/>
              </a:rPr>
              <a:t> </a:t>
            </a:r>
            <a:r>
              <a:rPr lang="es-ES" dirty="0" err="1">
                <a:ea typeface="SimSun" panose="02010600030101010101" pitchFamily="2" charset="-122"/>
                <a:cs typeface="Calibri Light" panose="020F0302020204030204" pitchFamily="34" charset="0"/>
              </a:rPr>
              <a:t>vol</a:t>
            </a:r>
            <a:r>
              <a:rPr lang="es-ES" dirty="0">
                <a:ea typeface="SimSun" panose="02010600030101010101" pitchFamily="2" charset="-122"/>
                <a:cs typeface="Calibri Light" panose="020F0302020204030204" pitchFamily="34" charset="0"/>
              </a:rPr>
              <a:t> </a:t>
            </a:r>
            <a:r>
              <a:rPr lang="es-ES" dirty="0" err="1">
                <a:ea typeface="SimSun" panose="02010600030101010101" pitchFamily="2" charset="-122"/>
                <a:cs typeface="Calibri Light" panose="020F0302020204030204" pitchFamily="34" charset="0"/>
              </a:rPr>
              <a:t>dir</a:t>
            </a:r>
            <a:r>
              <a:rPr lang="es-ES" dirty="0">
                <a:ea typeface="SimSun" panose="02010600030101010101" pitchFamily="2" charset="-122"/>
                <a:cs typeface="Calibri Light" panose="020F0302020204030204" pitchFamily="34" charset="0"/>
              </a:rPr>
              <a:t> la </a:t>
            </a:r>
            <a:r>
              <a:rPr lang="es-ES" dirty="0" err="1">
                <a:ea typeface="SimSun" panose="02010600030101010101" pitchFamily="2" charset="-122"/>
                <a:cs typeface="Calibri Light" panose="020F0302020204030204" pitchFamily="34" charset="0"/>
              </a:rPr>
              <a:t>salut</a:t>
            </a:r>
            <a:r>
              <a:rPr lang="es-ES" dirty="0">
                <a:ea typeface="SimSun" panose="02010600030101010101" pitchFamily="2" charset="-122"/>
                <a:cs typeface="Calibri Light" panose="020F0302020204030204" pitchFamily="34" charset="0"/>
              </a:rPr>
              <a:t> mental? -</a:t>
            </a:r>
            <a:r>
              <a:rPr lang="en-GB" b="1" dirty="0">
                <a:ea typeface="SimSun" panose="02010600030101010101" pitchFamily="2" charset="-122"/>
                <a:cs typeface="Calibri Light" panose="020F0302020204030204" pitchFamily="34" charset="0"/>
              </a:rPr>
              <a:t> </a:t>
            </a:r>
            <a:r>
              <a:rPr lang="en-GB" dirty="0">
                <a:ea typeface="SimSun" panose="02010600030101010101" pitchFamily="2" charset="-122"/>
                <a:cs typeface="Calibri Light" panose="020F0302020204030204" pitchFamily="34" charset="0"/>
              </a:rPr>
              <a:t>7</a:t>
            </a:r>
            <a:endParaRPr lang="x-none" dirty="0"/>
          </a:p>
        </p:txBody>
      </p:sp>
    </p:spTree>
    <p:extLst>
      <p:ext uri="{BB962C8B-B14F-4D97-AF65-F5344CB8AC3E}">
        <p14:creationId xmlns:p14="http://schemas.microsoft.com/office/powerpoint/2010/main" val="9697074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05A76ACB-70D3-D649-96BC-509A969EDDFF}"/>
              </a:ext>
            </a:extLst>
          </p:cNvPr>
          <p:cNvSpPr>
            <a:spLocks noGrp="1"/>
          </p:cNvSpPr>
          <p:nvPr>
            <p:ph type="body" sz="quarter" idx="13"/>
          </p:nvPr>
        </p:nvSpPr>
        <p:spPr/>
        <p:txBody>
          <a:bodyPr/>
          <a:lstStyle/>
          <a:p>
            <a:r>
              <a:rPr lang="ca-ES" dirty="0"/>
              <a:t>Interrelació entre salut mental i salut física </a:t>
            </a:r>
            <a:r>
              <a:rPr lang="en-GB" dirty="0"/>
              <a:t>(a)</a:t>
            </a:r>
            <a:endParaRPr lang="en-US" dirty="0"/>
          </a:p>
        </p:txBody>
      </p:sp>
      <p:sp>
        <p:nvSpPr>
          <p:cNvPr id="3" name="Content Placeholder 2">
            <a:extLst>
              <a:ext uri="{FF2B5EF4-FFF2-40B4-BE49-F238E27FC236}">
                <a16:creationId xmlns:a16="http://schemas.microsoft.com/office/drawing/2014/main" id="{BCEA3948-C622-4DD0-B998-7C8BE87BD035}"/>
              </a:ext>
            </a:extLst>
          </p:cNvPr>
          <p:cNvSpPr>
            <a:spLocks noGrp="1"/>
          </p:cNvSpPr>
          <p:nvPr>
            <p:ph sz="quarter" idx="14"/>
          </p:nvPr>
        </p:nvSpPr>
        <p:spPr>
          <a:xfrm>
            <a:off x="488145" y="1511188"/>
            <a:ext cx="11174412" cy="4500000"/>
          </a:xfrm>
        </p:spPr>
        <p:txBody>
          <a:bodyPr/>
          <a:lstStyle/>
          <a:p>
            <a:endParaRPr lang="en-GB" dirty="0"/>
          </a:p>
          <a:p>
            <a:endParaRPr lang="en-GB" dirty="0"/>
          </a:p>
          <a:p>
            <a:endParaRPr lang="en-GB" dirty="0"/>
          </a:p>
          <a:p>
            <a:pPr marL="0" indent="0" algn="ctr">
              <a:buNone/>
            </a:pPr>
            <a:r>
              <a:rPr lang="es-ES" sz="2500" b="1" i="1" dirty="0"/>
              <a:t>En quina mesura </a:t>
            </a:r>
            <a:r>
              <a:rPr lang="es-ES" sz="2500" b="1" i="1" dirty="0" err="1"/>
              <a:t>viure</a:t>
            </a:r>
            <a:r>
              <a:rPr lang="es-ES" sz="2500" b="1" i="1" dirty="0"/>
              <a:t> </a:t>
            </a:r>
            <a:r>
              <a:rPr lang="es-ES" sz="2500" b="1" i="1" dirty="0" err="1"/>
              <a:t>amb</a:t>
            </a:r>
            <a:r>
              <a:rPr lang="es-ES" sz="2500" b="1" i="1" dirty="0"/>
              <a:t> una </a:t>
            </a:r>
            <a:r>
              <a:rPr lang="es-ES" sz="2500" b="1" i="1" dirty="0" err="1"/>
              <a:t>discapacitat</a:t>
            </a:r>
            <a:r>
              <a:rPr lang="es-ES" sz="2500" b="1" i="1" dirty="0"/>
              <a:t> o </a:t>
            </a:r>
            <a:r>
              <a:rPr lang="es-ES" sz="2500" b="1" i="1" dirty="0" err="1"/>
              <a:t>trastorn</a:t>
            </a:r>
            <a:r>
              <a:rPr lang="es-ES" sz="2500" b="1" i="1" dirty="0"/>
              <a:t> </a:t>
            </a:r>
            <a:r>
              <a:rPr lang="es-ES" sz="2500" b="1" i="1" dirty="0" err="1"/>
              <a:t>físic</a:t>
            </a:r>
            <a:r>
              <a:rPr lang="es-ES" sz="2500" b="1" i="1" dirty="0"/>
              <a:t> </a:t>
            </a:r>
            <a:r>
              <a:rPr lang="es-ES" sz="2500" b="1" i="1" dirty="0" err="1"/>
              <a:t>pot</a:t>
            </a:r>
            <a:r>
              <a:rPr lang="es-ES" sz="2500" b="1" i="1" dirty="0"/>
              <a:t> influir en la </a:t>
            </a:r>
            <a:r>
              <a:rPr lang="es-ES" sz="2500" b="1" i="1" dirty="0" err="1"/>
              <a:t>salut</a:t>
            </a:r>
            <a:r>
              <a:rPr lang="es-ES" sz="2500" b="1" i="1" dirty="0"/>
              <a:t> mental i el </a:t>
            </a:r>
            <a:r>
              <a:rPr lang="es-ES" sz="2500" b="1" i="1" dirty="0" err="1"/>
              <a:t>benestar</a:t>
            </a:r>
            <a:r>
              <a:rPr lang="es-ES" sz="2500" b="1" i="1" dirty="0"/>
              <a:t>? </a:t>
            </a:r>
            <a:endParaRPr lang="x-none" dirty="0"/>
          </a:p>
        </p:txBody>
      </p:sp>
      <p:sp>
        <p:nvSpPr>
          <p:cNvPr id="2" name="Title 1">
            <a:extLst>
              <a:ext uri="{FF2B5EF4-FFF2-40B4-BE49-F238E27FC236}">
                <a16:creationId xmlns:a16="http://schemas.microsoft.com/office/drawing/2014/main" id="{B120CE68-A7C4-4C80-BBD5-3C585EA2DC2E}"/>
              </a:ext>
            </a:extLst>
          </p:cNvPr>
          <p:cNvSpPr>
            <a:spLocks noGrp="1"/>
          </p:cNvSpPr>
          <p:nvPr>
            <p:ph type="title"/>
          </p:nvPr>
        </p:nvSpPr>
        <p:spPr/>
        <p:txBody>
          <a:bodyPr/>
          <a:lstStyle/>
          <a:p>
            <a:r>
              <a:rPr lang="es-ES" dirty="0" err="1">
                <a:ea typeface="SimSun" panose="02010600030101010101" pitchFamily="2" charset="-122"/>
                <a:cs typeface="Calibri Light" panose="020F0302020204030204" pitchFamily="34" charset="0"/>
              </a:rPr>
              <a:t>Presentació</a:t>
            </a:r>
            <a:r>
              <a:rPr lang="es-ES" dirty="0">
                <a:ea typeface="SimSun" panose="02010600030101010101" pitchFamily="2" charset="-122"/>
                <a:cs typeface="Calibri Light" panose="020F0302020204030204" pitchFamily="34" charset="0"/>
              </a:rPr>
              <a:t>: </a:t>
            </a:r>
            <a:r>
              <a:rPr lang="es-ES" dirty="0" err="1">
                <a:ea typeface="SimSun" panose="02010600030101010101" pitchFamily="2" charset="-122"/>
                <a:cs typeface="Calibri Light" panose="020F0302020204030204" pitchFamily="34" charset="0"/>
              </a:rPr>
              <a:t>Què</a:t>
            </a:r>
            <a:r>
              <a:rPr lang="es-ES" dirty="0">
                <a:ea typeface="SimSun" panose="02010600030101010101" pitchFamily="2" charset="-122"/>
                <a:cs typeface="Calibri Light" panose="020F0302020204030204" pitchFamily="34" charset="0"/>
              </a:rPr>
              <a:t> </a:t>
            </a:r>
            <a:r>
              <a:rPr lang="es-ES" dirty="0" err="1">
                <a:ea typeface="SimSun" panose="02010600030101010101" pitchFamily="2" charset="-122"/>
                <a:cs typeface="Calibri Light" panose="020F0302020204030204" pitchFamily="34" charset="0"/>
              </a:rPr>
              <a:t>vol</a:t>
            </a:r>
            <a:r>
              <a:rPr lang="es-ES" dirty="0">
                <a:ea typeface="SimSun" panose="02010600030101010101" pitchFamily="2" charset="-122"/>
                <a:cs typeface="Calibri Light" panose="020F0302020204030204" pitchFamily="34" charset="0"/>
              </a:rPr>
              <a:t> </a:t>
            </a:r>
            <a:r>
              <a:rPr lang="es-ES" dirty="0" err="1">
                <a:ea typeface="SimSun" panose="02010600030101010101" pitchFamily="2" charset="-122"/>
                <a:cs typeface="Calibri Light" panose="020F0302020204030204" pitchFamily="34" charset="0"/>
              </a:rPr>
              <a:t>dir</a:t>
            </a:r>
            <a:r>
              <a:rPr lang="es-ES" dirty="0">
                <a:ea typeface="SimSun" panose="02010600030101010101" pitchFamily="2" charset="-122"/>
                <a:cs typeface="Calibri Light" panose="020F0302020204030204" pitchFamily="34" charset="0"/>
              </a:rPr>
              <a:t> la </a:t>
            </a:r>
            <a:r>
              <a:rPr lang="es-ES" dirty="0" err="1">
                <a:ea typeface="SimSun" panose="02010600030101010101" pitchFamily="2" charset="-122"/>
                <a:cs typeface="Calibri Light" panose="020F0302020204030204" pitchFamily="34" charset="0"/>
              </a:rPr>
              <a:t>salut</a:t>
            </a:r>
            <a:r>
              <a:rPr lang="es-ES" dirty="0">
                <a:ea typeface="SimSun" panose="02010600030101010101" pitchFamily="2" charset="-122"/>
                <a:cs typeface="Calibri Light" panose="020F0302020204030204" pitchFamily="34" charset="0"/>
              </a:rPr>
              <a:t> mental? </a:t>
            </a:r>
            <a:r>
              <a:rPr lang="es-ES" dirty="0"/>
              <a:t>-</a:t>
            </a:r>
            <a:r>
              <a:rPr lang="en-GB" dirty="0"/>
              <a:t> 8</a:t>
            </a:r>
            <a:endParaRPr lang="x-none" dirty="0"/>
          </a:p>
        </p:txBody>
      </p:sp>
    </p:spTree>
    <p:extLst>
      <p:ext uri="{BB962C8B-B14F-4D97-AF65-F5344CB8AC3E}">
        <p14:creationId xmlns:p14="http://schemas.microsoft.com/office/powerpoint/2010/main" val="15384722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20088E84-08B2-A048-9A9E-998B55E17243}"/>
              </a:ext>
            </a:extLst>
          </p:cNvPr>
          <p:cNvSpPr>
            <a:spLocks noGrp="1"/>
          </p:cNvSpPr>
          <p:nvPr>
            <p:ph type="body" sz="quarter" idx="13"/>
          </p:nvPr>
        </p:nvSpPr>
        <p:spPr/>
        <p:txBody>
          <a:bodyPr/>
          <a:lstStyle/>
          <a:p>
            <a:r>
              <a:rPr lang="ca-ES" dirty="0"/>
              <a:t>Interrelació entre salut mental i salut física </a:t>
            </a:r>
            <a:r>
              <a:rPr lang="en-GB" dirty="0"/>
              <a:t>(b)</a:t>
            </a:r>
            <a:endParaRPr lang="en-US" dirty="0"/>
          </a:p>
        </p:txBody>
      </p:sp>
      <p:sp>
        <p:nvSpPr>
          <p:cNvPr id="3" name="Content Placeholder 2">
            <a:extLst>
              <a:ext uri="{FF2B5EF4-FFF2-40B4-BE49-F238E27FC236}">
                <a16:creationId xmlns:a16="http://schemas.microsoft.com/office/drawing/2014/main" id="{91DBE8FC-52C7-48F8-8A5C-04A54CD02190}"/>
              </a:ext>
            </a:extLst>
          </p:cNvPr>
          <p:cNvSpPr>
            <a:spLocks noGrp="1"/>
          </p:cNvSpPr>
          <p:nvPr>
            <p:ph sz="quarter" idx="14"/>
          </p:nvPr>
        </p:nvSpPr>
        <p:spPr/>
        <p:txBody>
          <a:bodyPr/>
          <a:lstStyle/>
          <a:p>
            <a:pPr algn="just"/>
            <a:r>
              <a:rPr lang="ca-ES" dirty="0"/>
              <a:t>Tot i que les persones amb discapacitat o malaltia física poden afrontar els problemes de salut mental de la mateixa manera que la resta de persones, sovint els resulta més difícil accedir al suport corresponent</a:t>
            </a:r>
            <a:r>
              <a:rPr lang="en-GB" dirty="0"/>
              <a:t>. </a:t>
            </a:r>
          </a:p>
          <a:p>
            <a:pPr algn="just"/>
            <a:r>
              <a:rPr lang="ca-ES" dirty="0"/>
              <a:t>els professionals dels serveis donen per fet que el malestar emocional d’una persona rau en la seva discapacitat física</a:t>
            </a:r>
            <a:r>
              <a:rPr lang="es-ES" dirty="0"/>
              <a:t>. </a:t>
            </a:r>
            <a:r>
              <a:rPr lang="ca-ES" dirty="0"/>
              <a:t>Tanmateix, les tensions relacionades amb la feina, les relacions, els esdeveniments de la vida i d’altres també afecten les persones amb discapacitat física</a:t>
            </a:r>
            <a:r>
              <a:rPr lang="en-GB" sz="2200" dirty="0"/>
              <a:t>. </a:t>
            </a:r>
          </a:p>
          <a:p>
            <a:pPr algn="just"/>
            <a:r>
              <a:rPr lang="ca-ES" dirty="0"/>
              <a:t>Pot ser que els professionals dels serveis reconeguin els problemes de salut mental que afronta una persona amb discapacitat física, però poden pensar que no tenen prou coneixements per donar-li el suport necessari</a:t>
            </a:r>
            <a:r>
              <a:rPr lang="en-GB" dirty="0"/>
              <a:t>.</a:t>
            </a:r>
          </a:p>
          <a:p>
            <a:pPr algn="just"/>
            <a:r>
              <a:rPr lang="ca-ES" dirty="0"/>
              <a:t>És molt important que els serveis socials i de salut mental dediquin la mateixa atenció i suport a les necessitats de les persones amb discapacitat o problemes físics que dediquen a les necessitats d’altres persones</a:t>
            </a:r>
            <a:r>
              <a:rPr lang="en-GB" dirty="0"/>
              <a:t>.</a:t>
            </a:r>
            <a:endParaRPr lang="x-none" dirty="0"/>
          </a:p>
          <a:p>
            <a:pPr algn="just"/>
            <a:endParaRPr lang="x-none" dirty="0"/>
          </a:p>
        </p:txBody>
      </p:sp>
      <p:sp>
        <p:nvSpPr>
          <p:cNvPr id="2" name="Title 1">
            <a:extLst>
              <a:ext uri="{FF2B5EF4-FFF2-40B4-BE49-F238E27FC236}">
                <a16:creationId xmlns:a16="http://schemas.microsoft.com/office/drawing/2014/main" id="{54F695D7-0E91-4DB1-8B9C-B7FF6629DDA2}"/>
              </a:ext>
            </a:extLst>
          </p:cNvPr>
          <p:cNvSpPr>
            <a:spLocks noGrp="1"/>
          </p:cNvSpPr>
          <p:nvPr>
            <p:ph type="title"/>
          </p:nvPr>
        </p:nvSpPr>
        <p:spPr/>
        <p:txBody>
          <a:bodyPr/>
          <a:lstStyle/>
          <a:p>
            <a:r>
              <a:rPr lang="es-ES" dirty="0" err="1">
                <a:ea typeface="SimSun" panose="02010600030101010101" pitchFamily="2" charset="-122"/>
                <a:cs typeface="Calibri Light" panose="020F0302020204030204" pitchFamily="34" charset="0"/>
              </a:rPr>
              <a:t>Presentació</a:t>
            </a:r>
            <a:r>
              <a:rPr lang="es-ES" dirty="0">
                <a:ea typeface="SimSun" panose="02010600030101010101" pitchFamily="2" charset="-122"/>
                <a:cs typeface="Calibri Light" panose="020F0302020204030204" pitchFamily="34" charset="0"/>
              </a:rPr>
              <a:t>: </a:t>
            </a:r>
            <a:r>
              <a:rPr lang="es-ES" dirty="0" err="1">
                <a:ea typeface="SimSun" panose="02010600030101010101" pitchFamily="2" charset="-122"/>
                <a:cs typeface="Calibri Light" panose="020F0302020204030204" pitchFamily="34" charset="0"/>
              </a:rPr>
              <a:t>Què</a:t>
            </a:r>
            <a:r>
              <a:rPr lang="es-ES" dirty="0">
                <a:ea typeface="SimSun" panose="02010600030101010101" pitchFamily="2" charset="-122"/>
                <a:cs typeface="Calibri Light" panose="020F0302020204030204" pitchFamily="34" charset="0"/>
              </a:rPr>
              <a:t> </a:t>
            </a:r>
            <a:r>
              <a:rPr lang="es-ES" dirty="0" err="1">
                <a:ea typeface="SimSun" panose="02010600030101010101" pitchFamily="2" charset="-122"/>
                <a:cs typeface="Calibri Light" panose="020F0302020204030204" pitchFamily="34" charset="0"/>
              </a:rPr>
              <a:t>vol</a:t>
            </a:r>
            <a:r>
              <a:rPr lang="es-ES" dirty="0">
                <a:ea typeface="SimSun" panose="02010600030101010101" pitchFamily="2" charset="-122"/>
                <a:cs typeface="Calibri Light" panose="020F0302020204030204" pitchFamily="34" charset="0"/>
              </a:rPr>
              <a:t> </a:t>
            </a:r>
            <a:r>
              <a:rPr lang="es-ES" dirty="0" err="1">
                <a:ea typeface="SimSun" panose="02010600030101010101" pitchFamily="2" charset="-122"/>
                <a:cs typeface="Calibri Light" panose="020F0302020204030204" pitchFamily="34" charset="0"/>
              </a:rPr>
              <a:t>dir</a:t>
            </a:r>
            <a:r>
              <a:rPr lang="es-ES" dirty="0">
                <a:ea typeface="SimSun" panose="02010600030101010101" pitchFamily="2" charset="-122"/>
                <a:cs typeface="Calibri Light" panose="020F0302020204030204" pitchFamily="34" charset="0"/>
              </a:rPr>
              <a:t> la </a:t>
            </a:r>
            <a:r>
              <a:rPr lang="es-ES" dirty="0" err="1">
                <a:ea typeface="SimSun" panose="02010600030101010101" pitchFamily="2" charset="-122"/>
                <a:cs typeface="Calibri Light" panose="020F0302020204030204" pitchFamily="34" charset="0"/>
              </a:rPr>
              <a:t>salut</a:t>
            </a:r>
            <a:r>
              <a:rPr lang="es-ES" dirty="0">
                <a:ea typeface="SimSun" panose="02010600030101010101" pitchFamily="2" charset="-122"/>
                <a:cs typeface="Calibri Light" panose="020F0302020204030204" pitchFamily="34" charset="0"/>
              </a:rPr>
              <a:t> mental? </a:t>
            </a:r>
            <a:r>
              <a:rPr lang="es-ES" dirty="0"/>
              <a:t>-</a:t>
            </a:r>
            <a:r>
              <a:rPr lang="en-GB" dirty="0"/>
              <a:t> 9</a:t>
            </a:r>
            <a:endParaRPr lang="x-none" dirty="0"/>
          </a:p>
        </p:txBody>
      </p:sp>
    </p:spTree>
    <p:extLst>
      <p:ext uri="{BB962C8B-B14F-4D97-AF65-F5344CB8AC3E}">
        <p14:creationId xmlns:p14="http://schemas.microsoft.com/office/powerpoint/2010/main" val="9078686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EBE41A2-6F34-4BD5-9717-B0271723632C}"/>
              </a:ext>
            </a:extLst>
          </p:cNvPr>
          <p:cNvSpPr>
            <a:spLocks noGrp="1"/>
          </p:cNvSpPr>
          <p:nvPr>
            <p:ph sz="quarter" idx="14"/>
          </p:nvPr>
        </p:nvSpPr>
        <p:spPr/>
        <p:txBody>
          <a:bodyPr/>
          <a:lstStyle/>
          <a:p>
            <a:pPr lvl="0"/>
            <a:endParaRPr lang="en-GB" dirty="0"/>
          </a:p>
          <a:p>
            <a:pPr lvl="0"/>
            <a:endParaRPr lang="en-GB" dirty="0"/>
          </a:p>
          <a:p>
            <a:pPr marL="0" lvl="0" indent="0" algn="ctr">
              <a:buNone/>
            </a:pPr>
            <a:endParaRPr lang="en-GB" dirty="0"/>
          </a:p>
          <a:p>
            <a:pPr marL="0" lvl="0" indent="0" algn="ctr">
              <a:buNone/>
            </a:pPr>
            <a:r>
              <a:rPr lang="pt-BR" sz="2500" b="1" i="1" dirty="0" err="1"/>
              <a:t>Què</a:t>
            </a:r>
            <a:r>
              <a:rPr lang="pt-BR" sz="2500" b="1" i="1" dirty="0"/>
              <a:t> </a:t>
            </a:r>
            <a:r>
              <a:rPr lang="pt-BR" sz="2500" b="1" i="1" dirty="0" err="1"/>
              <a:t>us</a:t>
            </a:r>
            <a:r>
              <a:rPr lang="pt-BR" sz="2500" b="1" i="1" dirty="0"/>
              <a:t> ajuda a sentir-vos </a:t>
            </a:r>
            <a:r>
              <a:rPr lang="pt-BR" sz="2500" b="1" i="1" dirty="0" err="1"/>
              <a:t>bé</a:t>
            </a:r>
            <a:r>
              <a:rPr lang="pt-BR" sz="2500" b="1" i="1" dirty="0"/>
              <a:t> </a:t>
            </a:r>
            <a:r>
              <a:rPr lang="pt-BR" sz="2500" b="1" i="1" dirty="0" err="1"/>
              <a:t>mentalment</a:t>
            </a:r>
            <a:r>
              <a:rPr lang="pt-BR" sz="2500" b="1" i="1" dirty="0"/>
              <a:t> i </a:t>
            </a:r>
            <a:r>
              <a:rPr lang="pt-BR" sz="2500" b="1" i="1" dirty="0" err="1"/>
              <a:t>emocionalment</a:t>
            </a:r>
            <a:r>
              <a:rPr lang="pt-BR" sz="2500" b="1" i="1" dirty="0"/>
              <a:t>? </a:t>
            </a:r>
            <a:endParaRPr lang="x-none" dirty="0"/>
          </a:p>
        </p:txBody>
      </p:sp>
      <p:sp>
        <p:nvSpPr>
          <p:cNvPr id="2" name="Title 1">
            <a:extLst>
              <a:ext uri="{FF2B5EF4-FFF2-40B4-BE49-F238E27FC236}">
                <a16:creationId xmlns:a16="http://schemas.microsoft.com/office/drawing/2014/main" id="{733EC134-4EE3-46AE-8DE1-9DCC63C54582}"/>
              </a:ext>
            </a:extLst>
          </p:cNvPr>
          <p:cNvSpPr>
            <a:spLocks noGrp="1"/>
          </p:cNvSpPr>
          <p:nvPr>
            <p:ph type="title"/>
          </p:nvPr>
        </p:nvSpPr>
        <p:spPr>
          <a:xfrm>
            <a:off x="388630" y="514614"/>
            <a:ext cx="11200396" cy="419664"/>
          </a:xfrm>
        </p:spPr>
        <p:txBody>
          <a:bodyPr/>
          <a:lstStyle/>
          <a:p>
            <a:r>
              <a:rPr lang="es-ES" dirty="0" err="1"/>
              <a:t>Exercici</a:t>
            </a:r>
            <a:r>
              <a:rPr lang="es-ES" dirty="0"/>
              <a:t> 1.1: </a:t>
            </a:r>
            <a:r>
              <a:rPr lang="es-ES" dirty="0" err="1"/>
              <a:t>Què</a:t>
            </a:r>
            <a:r>
              <a:rPr lang="es-ES" dirty="0"/>
              <a:t> </a:t>
            </a:r>
            <a:r>
              <a:rPr lang="es-ES" dirty="0" err="1"/>
              <a:t>us</a:t>
            </a:r>
            <a:r>
              <a:rPr lang="es-ES" dirty="0"/>
              <a:t> </a:t>
            </a:r>
            <a:r>
              <a:rPr lang="es-ES" dirty="0" err="1"/>
              <a:t>ajuda</a:t>
            </a:r>
            <a:r>
              <a:rPr lang="es-ES" dirty="0"/>
              <a:t> a </a:t>
            </a:r>
            <a:r>
              <a:rPr lang="es-ES" dirty="0" err="1"/>
              <a:t>gaudir</a:t>
            </a:r>
            <a:r>
              <a:rPr lang="es-ES" dirty="0"/>
              <a:t> de la </a:t>
            </a:r>
            <a:r>
              <a:rPr lang="es-ES" dirty="0" err="1"/>
              <a:t>salut</a:t>
            </a:r>
            <a:r>
              <a:rPr lang="es-ES" dirty="0"/>
              <a:t> mental i del </a:t>
            </a:r>
            <a:r>
              <a:rPr lang="es-ES" dirty="0" err="1"/>
              <a:t>benestar</a:t>
            </a:r>
            <a:r>
              <a:rPr lang="es-ES" dirty="0"/>
              <a:t>? </a:t>
            </a:r>
            <a:r>
              <a:rPr lang="en-GB" dirty="0"/>
              <a:t>- 1 </a:t>
            </a:r>
            <a:endParaRPr lang="x-none" dirty="0"/>
          </a:p>
        </p:txBody>
      </p:sp>
    </p:spTree>
    <p:extLst>
      <p:ext uri="{BB962C8B-B14F-4D97-AF65-F5344CB8AC3E}">
        <p14:creationId xmlns:p14="http://schemas.microsoft.com/office/powerpoint/2010/main" val="15400422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BBFB679-F41F-48EC-A471-3EB0FC80B9A5}"/>
              </a:ext>
            </a:extLst>
          </p:cNvPr>
          <p:cNvSpPr/>
          <p:nvPr/>
        </p:nvSpPr>
        <p:spPr>
          <a:xfrm>
            <a:off x="422189" y="191201"/>
            <a:ext cx="11347622" cy="5847755"/>
          </a:xfrm>
          <a:prstGeom prst="rect">
            <a:avLst/>
          </a:prstGeom>
        </p:spPr>
        <p:txBody>
          <a:bodyPr wrap="square">
            <a:spAutoFit/>
          </a:bodyPr>
          <a:lstStyle/>
          <a:p>
            <a:endParaRPr lang="en-GB" sz="1000" dirty="0">
              <a:latin typeface="Calibri" panose="020F0502020204030204" pitchFamily="34" charset="0"/>
              <a:ea typeface="Times New Roman" panose="02020603050405020304" pitchFamily="18" charset="0"/>
              <a:cs typeface="Calibri" panose="020F0502020204030204" pitchFamily="34" charset="0"/>
            </a:endParaRPr>
          </a:p>
          <a:p>
            <a:r>
              <a:rPr lang="en-GB" sz="1400" b="1" dirty="0">
                <a:latin typeface="Calibri" panose="020F0502020204030204" pitchFamily="34" charset="0"/>
                <a:ea typeface="Times New Roman" panose="02020603050405020304" pitchFamily="18" charset="0"/>
                <a:cs typeface="Calibri" panose="020F0502020204030204" pitchFamily="34" charset="0"/>
              </a:rPr>
              <a:t>2022, ©</a:t>
            </a:r>
            <a:r>
              <a:rPr lang="en-GB" sz="1400" b="1" dirty="0" err="1">
                <a:latin typeface="Calibri" panose="020F0502020204030204" pitchFamily="34" charset="0"/>
                <a:ea typeface="Times New Roman" panose="02020603050405020304" pitchFamily="18" charset="0"/>
                <a:cs typeface="Calibri" panose="020F0502020204030204" pitchFamily="34" charset="0"/>
              </a:rPr>
              <a:t>Generalitat</a:t>
            </a:r>
            <a:r>
              <a:rPr lang="en-GB" sz="1400" b="1" dirty="0">
                <a:latin typeface="Calibri" panose="020F0502020204030204" pitchFamily="34" charset="0"/>
                <a:ea typeface="Times New Roman" panose="02020603050405020304" pitchFamily="18" charset="0"/>
                <a:cs typeface="Calibri" panose="020F0502020204030204" pitchFamily="34" charset="0"/>
              </a:rPr>
              <a:t> de Catalunya</a:t>
            </a:r>
          </a:p>
          <a:p>
            <a:endParaRPr lang="en-GB" sz="1400" dirty="0">
              <a:latin typeface="Calibri" panose="020F0502020204030204" pitchFamily="34" charset="0"/>
              <a:ea typeface="Times New Roman" panose="02020603050405020304" pitchFamily="18" charset="0"/>
              <a:cs typeface="Calibri" panose="020F0502020204030204" pitchFamily="34" charset="0"/>
            </a:endParaRPr>
          </a:p>
          <a:p>
            <a:endParaRPr lang="en-GB" sz="1400" dirty="0">
              <a:latin typeface="Calibri" panose="020F0502020204030204" pitchFamily="34" charset="0"/>
              <a:ea typeface="Times New Roman" panose="02020603050405020304" pitchFamily="18" charset="0"/>
              <a:cs typeface="Calibri" panose="020F0502020204030204" pitchFamily="34" charset="0"/>
            </a:endParaRPr>
          </a:p>
          <a:p>
            <a:r>
              <a:rPr lang="en-GB" sz="1400" dirty="0">
                <a:latin typeface="Calibri" panose="020F0502020204030204" pitchFamily="34" charset="0"/>
                <a:ea typeface="Times New Roman" panose="02020603050405020304" pitchFamily="18" charset="0"/>
                <a:cs typeface="Calibri" panose="020F0502020204030204" pitchFamily="34" charset="0"/>
              </a:rPr>
              <a:t> </a:t>
            </a:r>
          </a:p>
          <a:p>
            <a:endParaRPr lang="en-GB" sz="1400" dirty="0">
              <a:latin typeface="Calibri" panose="020F0502020204030204" pitchFamily="34" charset="0"/>
              <a:ea typeface="Times New Roman" panose="02020603050405020304" pitchFamily="18" charset="0"/>
              <a:cs typeface="Calibri" panose="020F0502020204030204" pitchFamily="34" charset="0"/>
            </a:endParaRPr>
          </a:p>
          <a:p>
            <a:r>
              <a:rPr lang="en-GB" sz="1400" dirty="0" err="1">
                <a:latin typeface="Calibri Light" panose="020F0302020204030204" pitchFamily="34" charset="0"/>
                <a:ea typeface="Times New Roman" panose="02020603050405020304" pitchFamily="18" charset="0"/>
                <a:cs typeface="Calibri Light" panose="020F0302020204030204" pitchFamily="34" charset="0"/>
              </a:rPr>
              <a:t>Aquesta</a:t>
            </a:r>
            <a:r>
              <a:rPr lang="en-GB" sz="1400" dirty="0">
                <a:latin typeface="Calibri Light" panose="020F0302020204030204" pitchFamily="34" charset="0"/>
                <a:ea typeface="Times New Roman" panose="02020603050405020304" pitchFamily="18" charset="0"/>
                <a:cs typeface="Calibri Light" panose="020F0302020204030204" pitchFamily="34" charset="0"/>
              </a:rPr>
              <a:t> </a:t>
            </a:r>
            <a:r>
              <a:rPr lang="en-GB" sz="1400" dirty="0" err="1">
                <a:latin typeface="Calibri Light" panose="020F0302020204030204" pitchFamily="34" charset="0"/>
                <a:ea typeface="Times New Roman" panose="02020603050405020304" pitchFamily="18" charset="0"/>
                <a:cs typeface="Calibri Light" panose="020F0302020204030204" pitchFamily="34" charset="0"/>
              </a:rPr>
              <a:t>publicació</a:t>
            </a:r>
            <a:r>
              <a:rPr lang="en-GB" sz="1400" dirty="0">
                <a:latin typeface="Calibri Light" panose="020F0302020204030204" pitchFamily="34" charset="0"/>
                <a:ea typeface="Times New Roman" panose="02020603050405020304" pitchFamily="18" charset="0"/>
                <a:cs typeface="Calibri Light" panose="020F0302020204030204" pitchFamily="34" charset="0"/>
              </a:rPr>
              <a:t> </a:t>
            </a:r>
            <a:r>
              <a:rPr lang="en-GB" sz="1400" dirty="0" err="1">
                <a:latin typeface="Calibri Light" panose="020F0302020204030204" pitchFamily="34" charset="0"/>
                <a:ea typeface="Times New Roman" panose="02020603050405020304" pitchFamily="18" charset="0"/>
                <a:cs typeface="Calibri Light" panose="020F0302020204030204" pitchFamily="34" charset="0"/>
              </a:rPr>
              <a:t>és</a:t>
            </a:r>
            <a:r>
              <a:rPr lang="en-GB" sz="1400" dirty="0">
                <a:latin typeface="Calibri Light" panose="020F0302020204030204" pitchFamily="34" charset="0"/>
                <a:ea typeface="Times New Roman" panose="02020603050405020304" pitchFamily="18" charset="0"/>
                <a:cs typeface="Calibri Light" panose="020F0302020204030204" pitchFamily="34" charset="0"/>
              </a:rPr>
              <a:t> </a:t>
            </a:r>
            <a:r>
              <a:rPr lang="en-GB" sz="1400" dirty="0" err="1">
                <a:latin typeface="Calibri Light" panose="020F0302020204030204" pitchFamily="34" charset="0"/>
                <a:ea typeface="Times New Roman" panose="02020603050405020304" pitchFamily="18" charset="0"/>
                <a:cs typeface="Calibri Light" panose="020F0302020204030204" pitchFamily="34" charset="0"/>
              </a:rPr>
              <a:t>una</a:t>
            </a:r>
            <a:r>
              <a:rPr lang="en-GB" sz="1400" dirty="0">
                <a:latin typeface="Calibri Light" panose="020F0302020204030204" pitchFamily="34" charset="0"/>
                <a:ea typeface="Times New Roman" panose="02020603050405020304" pitchFamily="18" charset="0"/>
                <a:cs typeface="Calibri Light" panose="020F0302020204030204" pitchFamily="34" charset="0"/>
              </a:rPr>
              <a:t> </a:t>
            </a:r>
            <a:r>
              <a:rPr lang="en-GB" sz="1400" dirty="0" err="1">
                <a:latin typeface="Calibri Light" panose="020F0302020204030204" pitchFamily="34" charset="0"/>
                <a:ea typeface="Times New Roman" panose="02020603050405020304" pitchFamily="18" charset="0"/>
                <a:cs typeface="Calibri Light" panose="020F0302020204030204" pitchFamily="34" charset="0"/>
              </a:rPr>
              <a:t>traducció</a:t>
            </a:r>
            <a:r>
              <a:rPr lang="en-GB" sz="1400" dirty="0">
                <a:latin typeface="Calibri Light" panose="020F0302020204030204" pitchFamily="34" charset="0"/>
                <a:ea typeface="Times New Roman" panose="02020603050405020304" pitchFamily="18" charset="0"/>
                <a:cs typeface="Calibri Light" panose="020F0302020204030204" pitchFamily="34" charset="0"/>
              </a:rPr>
              <a:t>, </a:t>
            </a:r>
            <a:r>
              <a:rPr lang="en-GB" sz="1400" dirty="0" err="1">
                <a:latin typeface="Calibri Light" panose="020F0302020204030204" pitchFamily="34" charset="0"/>
                <a:ea typeface="Times New Roman" panose="02020603050405020304" pitchFamily="18" charset="0"/>
                <a:cs typeface="Calibri Light" panose="020F0302020204030204" pitchFamily="34" charset="0"/>
              </a:rPr>
              <a:t>d’acord</a:t>
            </a:r>
            <a:r>
              <a:rPr lang="en-GB" sz="1400" dirty="0">
                <a:latin typeface="Calibri Light" panose="020F0302020204030204" pitchFamily="34" charset="0"/>
                <a:ea typeface="Times New Roman" panose="02020603050405020304" pitchFamily="18" charset="0"/>
                <a:cs typeface="Calibri Light" panose="020F0302020204030204" pitchFamily="34" charset="0"/>
              </a:rPr>
              <a:t> </a:t>
            </a:r>
            <a:r>
              <a:rPr lang="en-GB" sz="1400" dirty="0" err="1">
                <a:latin typeface="Calibri Light" panose="020F0302020204030204" pitchFamily="34" charset="0"/>
                <a:ea typeface="Times New Roman" panose="02020603050405020304" pitchFamily="18" charset="0"/>
                <a:cs typeface="Calibri Light" panose="020F0302020204030204" pitchFamily="34" charset="0"/>
              </a:rPr>
              <a:t>amb</a:t>
            </a:r>
            <a:r>
              <a:rPr lang="en-GB" sz="1400" dirty="0">
                <a:latin typeface="Calibri Light" panose="020F0302020204030204" pitchFamily="34" charset="0"/>
                <a:ea typeface="Times New Roman" panose="02020603050405020304" pitchFamily="18" charset="0"/>
                <a:cs typeface="Calibri Light" panose="020F0302020204030204" pitchFamily="34" charset="0"/>
              </a:rPr>
              <a:t> la </a:t>
            </a:r>
            <a:r>
              <a:rPr lang="en-GB" sz="1400" dirty="0" err="1">
                <a:latin typeface="Calibri Light" panose="020F0302020204030204" pitchFamily="34" charset="0"/>
                <a:ea typeface="Times New Roman" panose="02020603050405020304" pitchFamily="18" charset="0"/>
                <a:cs typeface="Calibri Light" panose="020F0302020204030204" pitchFamily="34" charset="0"/>
              </a:rPr>
              <a:t>llicència</a:t>
            </a:r>
            <a:r>
              <a:rPr lang="en-GB" sz="1400" dirty="0">
                <a:latin typeface="Calibri Light" panose="020F0302020204030204" pitchFamily="34" charset="0"/>
                <a:ea typeface="Times New Roman" panose="02020603050405020304" pitchFamily="18" charset="0"/>
                <a:cs typeface="Calibri Light" panose="020F0302020204030204" pitchFamily="34" charset="0"/>
              </a:rPr>
              <a:t> de Creative Commons  CC BY-NC-SA 3.0  IGO, del text original de </a:t>
            </a:r>
            <a:r>
              <a:rPr lang="en-GB" sz="1400" dirty="0" err="1">
                <a:latin typeface="Calibri Light" panose="020F0302020204030204" pitchFamily="34" charset="0"/>
                <a:ea typeface="Times New Roman" panose="02020603050405020304" pitchFamily="18" charset="0"/>
                <a:cs typeface="Calibri Light" panose="020F0302020204030204" pitchFamily="34" charset="0"/>
              </a:rPr>
              <a:t>l’OMS</a:t>
            </a:r>
            <a:r>
              <a:rPr lang="en-GB" sz="1400" dirty="0">
                <a:latin typeface="Calibri Light" panose="020F0302020204030204" pitchFamily="34" charset="0"/>
                <a:ea typeface="Times New Roman" panose="02020603050405020304" pitchFamily="18" charset="0"/>
                <a:cs typeface="Calibri Light" panose="020F0302020204030204" pitchFamily="34" charset="0"/>
              </a:rPr>
              <a:t> </a:t>
            </a:r>
            <a:r>
              <a:rPr lang="en-GB" sz="1400" dirty="0" err="1">
                <a:latin typeface="Calibri Light" panose="020F0302020204030204" pitchFamily="34" charset="0"/>
                <a:ea typeface="Times New Roman" panose="02020603050405020304" pitchFamily="18" charset="0"/>
                <a:cs typeface="Calibri Light" panose="020F0302020204030204" pitchFamily="34" charset="0"/>
              </a:rPr>
              <a:t>escrit</a:t>
            </a:r>
            <a:r>
              <a:rPr lang="en-GB" sz="1400" dirty="0">
                <a:latin typeface="Calibri Light" panose="020F0302020204030204" pitchFamily="34" charset="0"/>
                <a:ea typeface="Times New Roman" panose="02020603050405020304" pitchFamily="18" charset="0"/>
                <a:cs typeface="Calibri Light" panose="020F0302020204030204" pitchFamily="34" charset="0"/>
              </a:rPr>
              <a:t> </a:t>
            </a:r>
            <a:r>
              <a:rPr lang="en-GB" sz="1400" dirty="0" err="1">
                <a:latin typeface="Calibri Light" panose="020F0302020204030204" pitchFamily="34" charset="0"/>
                <a:ea typeface="Times New Roman" panose="02020603050405020304" pitchFamily="18" charset="0"/>
                <a:cs typeface="Calibri Light" panose="020F0302020204030204" pitchFamily="34" charset="0"/>
              </a:rPr>
              <a:t>en</a:t>
            </a:r>
            <a:r>
              <a:rPr lang="en-GB" sz="1400" dirty="0">
                <a:latin typeface="Calibri Light" panose="020F0302020204030204" pitchFamily="34" charset="0"/>
                <a:ea typeface="Times New Roman" panose="02020603050405020304" pitchFamily="18" charset="0"/>
                <a:cs typeface="Calibri Light" panose="020F0302020204030204" pitchFamily="34" charset="0"/>
              </a:rPr>
              <a:t> </a:t>
            </a:r>
            <a:r>
              <a:rPr lang="en-GB" sz="1400" dirty="0" err="1">
                <a:latin typeface="Calibri Light" panose="020F0302020204030204" pitchFamily="34" charset="0"/>
                <a:ea typeface="Times New Roman" panose="02020603050405020304" pitchFamily="18" charset="0"/>
                <a:cs typeface="Calibri Light" panose="020F0302020204030204" pitchFamily="34" charset="0"/>
              </a:rPr>
              <a:t>anglès</a:t>
            </a:r>
            <a:r>
              <a:rPr lang="en-GB" sz="1400" dirty="0">
                <a:latin typeface="Calibri Light" panose="020F0302020204030204" pitchFamily="34" charset="0"/>
                <a:ea typeface="Times New Roman" panose="02020603050405020304" pitchFamily="18" charset="0"/>
                <a:cs typeface="Calibri Light" panose="020F0302020204030204" pitchFamily="34" charset="0"/>
              </a:rPr>
              <a:t>.</a:t>
            </a:r>
          </a:p>
          <a:p>
            <a:endParaRPr lang="en-GB" sz="1400" dirty="0">
              <a:latin typeface="Calibri Light" panose="020F0302020204030204" pitchFamily="34" charset="0"/>
              <a:ea typeface="Times New Roman" panose="02020603050405020304" pitchFamily="18" charset="0"/>
              <a:cs typeface="Calibri Light" panose="020F0302020204030204" pitchFamily="34" charset="0"/>
            </a:endParaRPr>
          </a:p>
          <a:p>
            <a:r>
              <a:rPr lang="en-GB" sz="1400" dirty="0" err="1">
                <a:latin typeface="Calibri Light" panose="020F0302020204030204" pitchFamily="34" charset="0"/>
                <a:ea typeface="Times New Roman" panose="02020603050405020304" pitchFamily="18" charset="0"/>
                <a:cs typeface="Calibri Light" panose="020F0302020204030204" pitchFamily="34" charset="0"/>
              </a:rPr>
              <a:t>Aquesta</a:t>
            </a:r>
            <a:r>
              <a:rPr lang="en-GB" sz="1400" dirty="0">
                <a:latin typeface="Calibri Light" panose="020F0302020204030204" pitchFamily="34" charset="0"/>
                <a:ea typeface="Times New Roman" panose="02020603050405020304" pitchFamily="18" charset="0"/>
                <a:cs typeface="Calibri Light" panose="020F0302020204030204" pitchFamily="34" charset="0"/>
              </a:rPr>
              <a:t> </a:t>
            </a:r>
            <a:r>
              <a:rPr lang="en-GB" sz="1400" dirty="0" err="1">
                <a:latin typeface="Calibri Light" panose="020F0302020204030204" pitchFamily="34" charset="0"/>
                <a:ea typeface="Times New Roman" panose="02020603050405020304" pitchFamily="18" charset="0"/>
                <a:cs typeface="Calibri Light" panose="020F0302020204030204" pitchFamily="34" charset="0"/>
              </a:rPr>
              <a:t>traducció</a:t>
            </a:r>
            <a:r>
              <a:rPr lang="en-GB" sz="1400" dirty="0">
                <a:latin typeface="Calibri Light" panose="020F0302020204030204" pitchFamily="34" charset="0"/>
                <a:ea typeface="Times New Roman" panose="02020603050405020304" pitchFamily="18" charset="0"/>
                <a:cs typeface="Calibri Light" panose="020F0302020204030204" pitchFamily="34" charset="0"/>
              </a:rPr>
              <a:t> no </a:t>
            </a:r>
            <a:r>
              <a:rPr lang="en-GB" sz="1400" dirty="0" err="1">
                <a:latin typeface="Calibri Light" panose="020F0302020204030204" pitchFamily="34" charset="0"/>
                <a:ea typeface="Times New Roman" panose="02020603050405020304" pitchFamily="18" charset="0"/>
                <a:cs typeface="Calibri Light" panose="020F0302020204030204" pitchFamily="34" charset="0"/>
              </a:rPr>
              <a:t>és</a:t>
            </a:r>
            <a:r>
              <a:rPr lang="en-GB" sz="1400" dirty="0">
                <a:latin typeface="Calibri Light" panose="020F0302020204030204" pitchFamily="34" charset="0"/>
                <a:ea typeface="Times New Roman" panose="02020603050405020304" pitchFamily="18" charset="0"/>
                <a:cs typeface="Calibri Light" panose="020F0302020204030204" pitchFamily="34" charset="0"/>
              </a:rPr>
              <a:t> </a:t>
            </a:r>
            <a:r>
              <a:rPr lang="en-GB" sz="1400" dirty="0" err="1">
                <a:latin typeface="Calibri Light" panose="020F0302020204030204" pitchFamily="34" charset="0"/>
                <a:ea typeface="Times New Roman" panose="02020603050405020304" pitchFamily="18" charset="0"/>
                <a:cs typeface="Calibri Light" panose="020F0302020204030204" pitchFamily="34" charset="0"/>
              </a:rPr>
              <a:t>obra</a:t>
            </a:r>
            <a:r>
              <a:rPr lang="en-GB" sz="1400" dirty="0">
                <a:latin typeface="Calibri Light" panose="020F0302020204030204" pitchFamily="34" charset="0"/>
                <a:ea typeface="Times New Roman" panose="02020603050405020304" pitchFamily="18" charset="0"/>
                <a:cs typeface="Calibri Light" panose="020F0302020204030204" pitchFamily="34" charset="0"/>
              </a:rPr>
              <a:t> de </a:t>
            </a:r>
            <a:r>
              <a:rPr lang="en-GB" sz="1400" dirty="0" err="1">
                <a:latin typeface="Calibri Light" panose="020F0302020204030204" pitchFamily="34" charset="0"/>
                <a:ea typeface="Times New Roman" panose="02020603050405020304" pitchFamily="18" charset="0"/>
                <a:cs typeface="Calibri Light" panose="020F0302020204030204" pitchFamily="34" charset="0"/>
              </a:rPr>
              <a:t>de</a:t>
            </a:r>
            <a:r>
              <a:rPr lang="en-GB" sz="1400" dirty="0">
                <a:latin typeface="Calibri Light" panose="020F0302020204030204" pitchFamily="34" charset="0"/>
                <a:ea typeface="Times New Roman" panose="02020603050405020304" pitchFamily="18" charset="0"/>
                <a:cs typeface="Calibri Light" panose="020F0302020204030204" pitchFamily="34" charset="0"/>
              </a:rPr>
              <a:t> </a:t>
            </a:r>
            <a:r>
              <a:rPr lang="en-GB" sz="1400" dirty="0" err="1">
                <a:latin typeface="Calibri Light" panose="020F0302020204030204" pitchFamily="34" charset="0"/>
                <a:ea typeface="Times New Roman" panose="02020603050405020304" pitchFamily="18" charset="0"/>
                <a:cs typeface="Calibri Light" panose="020F0302020204030204" pitchFamily="34" charset="0"/>
              </a:rPr>
              <a:t>l’OMS</a:t>
            </a:r>
            <a:r>
              <a:rPr lang="en-GB" sz="1400" dirty="0">
                <a:latin typeface="Calibri Light" panose="020F0302020204030204" pitchFamily="34" charset="0"/>
                <a:ea typeface="Times New Roman" panose="02020603050405020304" pitchFamily="18" charset="0"/>
                <a:cs typeface="Calibri Light" panose="020F0302020204030204" pitchFamily="34" charset="0"/>
              </a:rPr>
              <a:t>, i per tant no es fa </a:t>
            </a:r>
            <a:r>
              <a:rPr lang="en-GB" sz="1400" dirty="0" err="1">
                <a:latin typeface="Calibri Light" panose="020F0302020204030204" pitchFamily="34" charset="0"/>
                <a:ea typeface="Times New Roman" panose="02020603050405020304" pitchFamily="18" charset="0"/>
                <a:cs typeface="Calibri Light" panose="020F0302020204030204" pitchFamily="34" charset="0"/>
              </a:rPr>
              <a:t>responsable</a:t>
            </a:r>
            <a:r>
              <a:rPr lang="en-GB" sz="1400" dirty="0">
                <a:latin typeface="Calibri Light" panose="020F0302020204030204" pitchFamily="34" charset="0"/>
                <a:ea typeface="Times New Roman" panose="02020603050405020304" pitchFamily="18" charset="0"/>
                <a:cs typeface="Calibri Light" panose="020F0302020204030204" pitchFamily="34" charset="0"/>
              </a:rPr>
              <a:t> del </a:t>
            </a:r>
            <a:r>
              <a:rPr lang="en-GB" sz="1400" dirty="0" err="1">
                <a:latin typeface="Calibri Light" panose="020F0302020204030204" pitchFamily="34" charset="0"/>
                <a:ea typeface="Times New Roman" panose="02020603050405020304" pitchFamily="18" charset="0"/>
                <a:cs typeface="Calibri Light" panose="020F0302020204030204" pitchFamily="34" charset="0"/>
              </a:rPr>
              <a:t>contingut</a:t>
            </a:r>
            <a:r>
              <a:rPr lang="en-GB" sz="1400" dirty="0">
                <a:latin typeface="Calibri Light" panose="020F0302020204030204" pitchFamily="34" charset="0"/>
                <a:ea typeface="Times New Roman" panose="02020603050405020304" pitchFamily="18" charset="0"/>
                <a:cs typeface="Calibri Light" panose="020F0302020204030204" pitchFamily="34" charset="0"/>
              </a:rPr>
              <a:t> </a:t>
            </a:r>
            <a:r>
              <a:rPr lang="en-GB" sz="1400" dirty="0" err="1">
                <a:latin typeface="Calibri Light" panose="020F0302020204030204" pitchFamily="34" charset="0"/>
                <a:ea typeface="Times New Roman" panose="02020603050405020304" pitchFamily="18" charset="0"/>
                <a:cs typeface="Calibri Light" panose="020F0302020204030204" pitchFamily="34" charset="0"/>
              </a:rPr>
              <a:t>ni</a:t>
            </a:r>
            <a:r>
              <a:rPr lang="en-GB" sz="1400" dirty="0">
                <a:latin typeface="Calibri Light" panose="020F0302020204030204" pitchFamily="34" charset="0"/>
                <a:ea typeface="Times New Roman" panose="02020603050405020304" pitchFamily="18" charset="0"/>
                <a:cs typeface="Calibri Light" panose="020F0302020204030204" pitchFamily="34" charset="0"/>
              </a:rPr>
              <a:t> de </a:t>
            </a:r>
            <a:r>
              <a:rPr lang="en-GB" sz="1400" dirty="0" err="1">
                <a:latin typeface="Calibri Light" panose="020F0302020204030204" pitchFamily="34" charset="0"/>
                <a:ea typeface="Times New Roman" panose="02020603050405020304" pitchFamily="18" charset="0"/>
                <a:cs typeface="Calibri Light" panose="020F0302020204030204" pitchFamily="34" charset="0"/>
              </a:rPr>
              <a:t>l’exactitud</a:t>
            </a:r>
            <a:r>
              <a:rPr lang="en-GB" sz="1400" dirty="0">
                <a:latin typeface="Calibri Light" panose="020F0302020204030204" pitchFamily="34" charset="0"/>
                <a:ea typeface="Times New Roman" panose="02020603050405020304" pitchFamily="18" charset="0"/>
                <a:cs typeface="Calibri Light" panose="020F0302020204030204" pitchFamily="34" charset="0"/>
              </a:rPr>
              <a:t> de la </a:t>
            </a:r>
            <a:r>
              <a:rPr lang="en-GB" sz="1400" dirty="0" err="1">
                <a:latin typeface="Calibri Light" panose="020F0302020204030204" pitchFamily="34" charset="0"/>
                <a:ea typeface="Times New Roman" panose="02020603050405020304" pitchFamily="18" charset="0"/>
                <a:cs typeface="Calibri Light" panose="020F0302020204030204" pitchFamily="34" charset="0"/>
              </a:rPr>
              <a:t>traducció</a:t>
            </a:r>
            <a:r>
              <a:rPr lang="en-GB" sz="1400" dirty="0">
                <a:latin typeface="Calibri Light" panose="020F0302020204030204" pitchFamily="34" charset="0"/>
                <a:ea typeface="Times New Roman" panose="02020603050405020304" pitchFamily="18" charset="0"/>
                <a:cs typeface="Calibri Light" panose="020F0302020204030204" pitchFamily="34" charset="0"/>
              </a:rPr>
              <a:t>. </a:t>
            </a:r>
            <a:r>
              <a:rPr lang="en-GB" sz="1400" dirty="0" err="1">
                <a:latin typeface="Calibri Light" panose="020F0302020204030204" pitchFamily="34" charset="0"/>
                <a:ea typeface="Times New Roman" panose="02020603050405020304" pitchFamily="18" charset="0"/>
                <a:cs typeface="Calibri Light" panose="020F0302020204030204" pitchFamily="34" charset="0"/>
              </a:rPr>
              <a:t>L’edició</a:t>
            </a:r>
            <a:r>
              <a:rPr lang="en-GB" sz="1400" dirty="0">
                <a:latin typeface="Calibri Light" panose="020F0302020204030204" pitchFamily="34" charset="0"/>
                <a:ea typeface="Times New Roman" panose="02020603050405020304" pitchFamily="18" charset="0"/>
                <a:cs typeface="Calibri Light" panose="020F0302020204030204" pitchFamily="34" charset="0"/>
              </a:rPr>
              <a:t> original </a:t>
            </a:r>
            <a:r>
              <a:rPr lang="en-GB" sz="1400" dirty="0" err="1">
                <a:latin typeface="Calibri Light" panose="020F0302020204030204" pitchFamily="34" charset="0"/>
                <a:ea typeface="Times New Roman" panose="02020603050405020304" pitchFamily="18" charset="0"/>
                <a:cs typeface="Calibri Light" panose="020F0302020204030204" pitchFamily="34" charset="0"/>
              </a:rPr>
              <a:t>en</a:t>
            </a:r>
            <a:r>
              <a:rPr lang="en-GB" sz="1400" dirty="0">
                <a:latin typeface="Calibri Light" panose="020F0302020204030204" pitchFamily="34" charset="0"/>
                <a:ea typeface="Times New Roman" panose="02020603050405020304" pitchFamily="18" charset="0"/>
                <a:cs typeface="Calibri Light" panose="020F0302020204030204" pitchFamily="34" charset="0"/>
              </a:rPr>
              <a:t> </a:t>
            </a:r>
            <a:r>
              <a:rPr lang="en-GB" sz="1400" dirty="0" err="1">
                <a:latin typeface="Calibri Light" panose="020F0302020204030204" pitchFamily="34" charset="0"/>
                <a:ea typeface="Times New Roman" panose="02020603050405020304" pitchFamily="18" charset="0"/>
                <a:cs typeface="Calibri Light" panose="020F0302020204030204" pitchFamily="34" charset="0"/>
              </a:rPr>
              <a:t>anglès</a:t>
            </a:r>
            <a:r>
              <a:rPr lang="en-GB" sz="1400" dirty="0">
                <a:latin typeface="Calibri Light" panose="020F0302020204030204" pitchFamily="34" charset="0"/>
                <a:ea typeface="Times New Roman" panose="02020603050405020304" pitchFamily="18" charset="0"/>
                <a:cs typeface="Calibri Light" panose="020F0302020204030204" pitchFamily="34" charset="0"/>
              </a:rPr>
              <a:t> Recovery and the right to health. WHO </a:t>
            </a:r>
            <a:r>
              <a:rPr lang="en-GB" sz="1400" dirty="0" err="1">
                <a:latin typeface="Calibri Light" panose="020F0302020204030204" pitchFamily="34" charset="0"/>
                <a:ea typeface="Times New Roman" panose="02020603050405020304" pitchFamily="18" charset="0"/>
                <a:cs typeface="Calibri Light" panose="020F0302020204030204" pitchFamily="34" charset="0"/>
              </a:rPr>
              <a:t>QualityRights</a:t>
            </a:r>
            <a:r>
              <a:rPr lang="en-GB" sz="1400" dirty="0">
                <a:latin typeface="Calibri Light" panose="020F0302020204030204" pitchFamily="34" charset="0"/>
                <a:ea typeface="Times New Roman" panose="02020603050405020304" pitchFamily="18" charset="0"/>
                <a:cs typeface="Calibri Light" panose="020F0302020204030204" pitchFamily="34" charset="0"/>
              </a:rPr>
              <a:t> Core training: mental health and social services. Course guide. Geneva: World Health Organization; 2019 </a:t>
            </a:r>
            <a:r>
              <a:rPr lang="en-GB" sz="1400" dirty="0" err="1">
                <a:latin typeface="Calibri Light" panose="020F0302020204030204" pitchFamily="34" charset="0"/>
                <a:ea typeface="Times New Roman" panose="02020603050405020304" pitchFamily="18" charset="0"/>
                <a:cs typeface="Calibri Light" panose="020F0302020204030204" pitchFamily="34" charset="0"/>
              </a:rPr>
              <a:t>és</a:t>
            </a:r>
            <a:r>
              <a:rPr lang="en-GB" sz="1400" dirty="0">
                <a:latin typeface="Calibri Light" panose="020F0302020204030204" pitchFamily="34" charset="0"/>
                <a:ea typeface="Times New Roman" panose="02020603050405020304" pitchFamily="18" charset="0"/>
                <a:cs typeface="Calibri Light" panose="020F0302020204030204" pitchFamily="34" charset="0"/>
              </a:rPr>
              <a:t> </a:t>
            </a:r>
            <a:r>
              <a:rPr lang="en-GB" sz="1400" dirty="0" err="1">
                <a:latin typeface="Calibri Light" panose="020F0302020204030204" pitchFamily="34" charset="0"/>
                <a:ea typeface="Times New Roman" panose="02020603050405020304" pitchFamily="18" charset="0"/>
                <a:cs typeface="Calibri Light" panose="020F0302020204030204" pitchFamily="34" charset="0"/>
              </a:rPr>
              <a:t>el</a:t>
            </a:r>
            <a:r>
              <a:rPr lang="en-GB" sz="1400" dirty="0">
                <a:latin typeface="Calibri Light" panose="020F0302020204030204" pitchFamily="34" charset="0"/>
                <a:ea typeface="Times New Roman" panose="02020603050405020304" pitchFamily="18" charset="0"/>
                <a:cs typeface="Calibri Light" panose="020F0302020204030204" pitchFamily="34" charset="0"/>
              </a:rPr>
              <a:t> text </a:t>
            </a:r>
            <a:r>
              <a:rPr lang="en-GB" sz="1400" dirty="0" err="1">
                <a:latin typeface="Calibri Light" panose="020F0302020204030204" pitchFamily="34" charset="0"/>
                <a:ea typeface="Times New Roman" panose="02020603050405020304" pitchFamily="18" charset="0"/>
                <a:cs typeface="Calibri Light" panose="020F0302020204030204" pitchFamily="34" charset="0"/>
              </a:rPr>
              <a:t>autèntic</a:t>
            </a:r>
            <a:r>
              <a:rPr lang="en-GB" sz="1400" dirty="0">
                <a:latin typeface="Calibri Light" panose="020F0302020204030204" pitchFamily="34" charset="0"/>
                <a:ea typeface="Times New Roman" panose="02020603050405020304" pitchFamily="18" charset="0"/>
                <a:cs typeface="Calibri Light" panose="020F0302020204030204" pitchFamily="34" charset="0"/>
              </a:rPr>
              <a:t> i </a:t>
            </a:r>
            <a:r>
              <a:rPr lang="en-GB" sz="1400" dirty="0" err="1">
                <a:latin typeface="Calibri Light" panose="020F0302020204030204" pitchFamily="34" charset="0"/>
                <a:ea typeface="Times New Roman" panose="02020603050405020304" pitchFamily="18" charset="0"/>
                <a:cs typeface="Calibri Light" panose="020F0302020204030204" pitchFamily="34" charset="0"/>
              </a:rPr>
              <a:t>vinculant</a:t>
            </a:r>
            <a:r>
              <a:rPr lang="en-GB" sz="1400" dirty="0">
                <a:latin typeface="Calibri Light" panose="020F0302020204030204" pitchFamily="34" charset="0"/>
                <a:ea typeface="Times New Roman" panose="02020603050405020304" pitchFamily="18" charset="0"/>
                <a:cs typeface="Calibri Light" panose="020F0302020204030204" pitchFamily="34" charset="0"/>
              </a:rPr>
              <a:t>.</a:t>
            </a:r>
          </a:p>
          <a:p>
            <a:endParaRPr lang="en-GB" sz="1400" dirty="0">
              <a:latin typeface="Calibri Light" panose="020F0302020204030204" pitchFamily="34" charset="0"/>
              <a:ea typeface="Times New Roman" panose="02020603050405020304" pitchFamily="18" charset="0"/>
              <a:cs typeface="Calibri Light" panose="020F0302020204030204" pitchFamily="34" charset="0"/>
            </a:endParaRPr>
          </a:p>
          <a:p>
            <a:r>
              <a:rPr lang="en-GB" sz="1400" b="1" dirty="0" err="1">
                <a:latin typeface="Calibri Light" panose="020F0302020204030204" pitchFamily="34" charset="0"/>
                <a:ea typeface="Times New Roman" panose="02020603050405020304" pitchFamily="18" charset="0"/>
                <a:cs typeface="Calibri Light" panose="020F0302020204030204" pitchFamily="34" charset="0"/>
              </a:rPr>
              <a:t>Edita</a:t>
            </a:r>
            <a:r>
              <a:rPr lang="en-GB" sz="1400" b="1" dirty="0">
                <a:latin typeface="Calibri Light" panose="020F0302020204030204" pitchFamily="34" charset="0"/>
                <a:ea typeface="Times New Roman" panose="02020603050405020304" pitchFamily="18" charset="0"/>
                <a:cs typeface="Calibri Light" panose="020F0302020204030204" pitchFamily="34" charset="0"/>
              </a:rPr>
              <a:t>: </a:t>
            </a:r>
          </a:p>
          <a:p>
            <a:r>
              <a:rPr lang="en-GB" sz="1400" dirty="0" err="1">
                <a:latin typeface="Calibri Light" panose="020F0302020204030204" pitchFamily="34" charset="0"/>
                <a:ea typeface="Times New Roman" panose="02020603050405020304" pitchFamily="18" charset="0"/>
                <a:cs typeface="Calibri Light" panose="020F0302020204030204" pitchFamily="34" charset="0"/>
              </a:rPr>
              <a:t>Pacte</a:t>
            </a:r>
            <a:r>
              <a:rPr lang="en-GB" sz="1400" dirty="0">
                <a:latin typeface="Calibri Light" panose="020F0302020204030204" pitchFamily="34" charset="0"/>
                <a:ea typeface="Times New Roman" panose="02020603050405020304" pitchFamily="18" charset="0"/>
                <a:cs typeface="Calibri Light" panose="020F0302020204030204" pitchFamily="34" charset="0"/>
              </a:rPr>
              <a:t> Nacional de Salut Mental. </a:t>
            </a:r>
            <a:r>
              <a:rPr lang="en-GB" sz="1400" dirty="0" err="1">
                <a:latin typeface="Calibri Light" panose="020F0302020204030204" pitchFamily="34" charset="0"/>
                <a:ea typeface="Times New Roman" panose="02020603050405020304" pitchFamily="18" charset="0"/>
                <a:cs typeface="Calibri Light" panose="020F0302020204030204" pitchFamily="34" charset="0"/>
              </a:rPr>
              <a:t>Generalitat</a:t>
            </a:r>
            <a:r>
              <a:rPr lang="en-GB" sz="1400" dirty="0">
                <a:latin typeface="Calibri Light" panose="020F0302020204030204" pitchFamily="34" charset="0"/>
                <a:ea typeface="Times New Roman" panose="02020603050405020304" pitchFamily="18" charset="0"/>
                <a:cs typeface="Calibri Light" panose="020F0302020204030204" pitchFamily="34" charset="0"/>
              </a:rPr>
              <a:t> de Catalunya.</a:t>
            </a:r>
          </a:p>
          <a:p>
            <a:endParaRPr lang="en-GB" sz="1400" dirty="0">
              <a:latin typeface="Calibri Light" panose="020F0302020204030204" pitchFamily="34" charset="0"/>
              <a:ea typeface="Times New Roman" panose="02020603050405020304" pitchFamily="18" charset="0"/>
              <a:cs typeface="Calibri Light" panose="020F0302020204030204" pitchFamily="34" charset="0"/>
            </a:endParaRPr>
          </a:p>
          <a:p>
            <a:r>
              <a:rPr lang="en-GB" sz="1400" b="1" dirty="0" err="1">
                <a:latin typeface="Calibri Light" panose="020F0302020204030204" pitchFamily="34" charset="0"/>
                <a:ea typeface="Times New Roman" panose="02020603050405020304" pitchFamily="18" charset="0"/>
                <a:cs typeface="Calibri Light" panose="020F0302020204030204" pitchFamily="34" charset="0"/>
              </a:rPr>
              <a:t>Traducció</a:t>
            </a:r>
            <a:r>
              <a:rPr lang="en-GB" sz="1400" dirty="0">
                <a:latin typeface="Calibri Light" panose="020F0302020204030204" pitchFamily="34" charset="0"/>
                <a:ea typeface="Times New Roman" panose="02020603050405020304" pitchFamily="18" charset="0"/>
                <a:cs typeface="Calibri Light" panose="020F0302020204030204" pitchFamily="34" charset="0"/>
              </a:rPr>
              <a:t>: </a:t>
            </a:r>
          </a:p>
          <a:p>
            <a:r>
              <a:rPr lang="en-GB" sz="1400" dirty="0" err="1">
                <a:latin typeface="Calibri Light" panose="020F0302020204030204" pitchFamily="34" charset="0"/>
                <a:ea typeface="Times New Roman" panose="02020603050405020304" pitchFamily="18" charset="0"/>
                <a:cs typeface="Calibri Light" panose="020F0302020204030204" pitchFamily="34" charset="0"/>
              </a:rPr>
              <a:t>Servei</a:t>
            </a:r>
            <a:r>
              <a:rPr lang="en-GB" sz="1400" dirty="0">
                <a:latin typeface="Calibri Light" panose="020F0302020204030204" pitchFamily="34" charset="0"/>
                <a:ea typeface="Times New Roman" panose="02020603050405020304" pitchFamily="18" charset="0"/>
                <a:cs typeface="Calibri Light" panose="020F0302020204030204" pitchFamily="34" charset="0"/>
              </a:rPr>
              <a:t> de </a:t>
            </a:r>
            <a:r>
              <a:rPr lang="en-GB" sz="1400" dirty="0" err="1">
                <a:latin typeface="Calibri Light" panose="020F0302020204030204" pitchFamily="34" charset="0"/>
                <a:ea typeface="Times New Roman" panose="02020603050405020304" pitchFamily="18" charset="0"/>
                <a:cs typeface="Calibri Light" panose="020F0302020204030204" pitchFamily="34" charset="0"/>
              </a:rPr>
              <a:t>Planificació</a:t>
            </a:r>
            <a:r>
              <a:rPr lang="en-GB" sz="1400" dirty="0">
                <a:latin typeface="Calibri Light" panose="020F0302020204030204" pitchFamily="34" charset="0"/>
                <a:ea typeface="Times New Roman" panose="02020603050405020304" pitchFamily="18" charset="0"/>
                <a:cs typeface="Calibri Light" panose="020F0302020204030204" pitchFamily="34" charset="0"/>
              </a:rPr>
              <a:t> </a:t>
            </a:r>
            <a:r>
              <a:rPr lang="en-GB" sz="1400" dirty="0" err="1">
                <a:latin typeface="Calibri Light" panose="020F0302020204030204" pitchFamily="34" charset="0"/>
                <a:ea typeface="Times New Roman" panose="02020603050405020304" pitchFamily="18" charset="0"/>
                <a:cs typeface="Calibri Light" panose="020F0302020204030204" pitchFamily="34" charset="0"/>
              </a:rPr>
              <a:t>Lingüística</a:t>
            </a:r>
            <a:r>
              <a:rPr lang="en-GB" sz="1400" dirty="0">
                <a:latin typeface="Calibri Light" panose="020F0302020204030204" pitchFamily="34" charset="0"/>
                <a:ea typeface="Times New Roman" panose="02020603050405020304" pitchFamily="18" charset="0"/>
                <a:cs typeface="Calibri Light" panose="020F0302020204030204" pitchFamily="34" charset="0"/>
              </a:rPr>
              <a:t> del </a:t>
            </a:r>
            <a:r>
              <a:rPr lang="en-GB" sz="1400" dirty="0" err="1">
                <a:latin typeface="Calibri Light" panose="020F0302020204030204" pitchFamily="34" charset="0"/>
                <a:ea typeface="Times New Roman" panose="02020603050405020304" pitchFamily="18" charset="0"/>
                <a:cs typeface="Calibri Light" panose="020F0302020204030204" pitchFamily="34" charset="0"/>
              </a:rPr>
              <a:t>Departament</a:t>
            </a:r>
            <a:r>
              <a:rPr lang="en-GB" sz="1400" dirty="0">
                <a:latin typeface="Calibri Light" panose="020F0302020204030204" pitchFamily="34" charset="0"/>
                <a:ea typeface="Times New Roman" panose="02020603050405020304" pitchFamily="18" charset="0"/>
                <a:cs typeface="Calibri Light" panose="020F0302020204030204" pitchFamily="34" charset="0"/>
              </a:rPr>
              <a:t> de Salut.</a:t>
            </a:r>
          </a:p>
          <a:p>
            <a:endParaRPr lang="en-GB" sz="1400" dirty="0">
              <a:latin typeface="Calibri Light" panose="020F0302020204030204" pitchFamily="34" charset="0"/>
              <a:ea typeface="Times New Roman" panose="02020603050405020304" pitchFamily="18" charset="0"/>
              <a:cs typeface="Calibri Light" panose="020F0302020204030204" pitchFamily="34" charset="0"/>
            </a:endParaRPr>
          </a:p>
          <a:p>
            <a:r>
              <a:rPr lang="en-GB" sz="1400" b="1" dirty="0">
                <a:latin typeface="Calibri Light" panose="020F0302020204030204" pitchFamily="34" charset="0"/>
                <a:ea typeface="Times New Roman" panose="02020603050405020304" pitchFamily="18" charset="0"/>
                <a:cs typeface="Calibri Light" panose="020F0302020204030204" pitchFamily="34" charset="0"/>
              </a:rPr>
              <a:t>Primera </a:t>
            </a:r>
            <a:r>
              <a:rPr lang="en-GB" sz="1400" b="1" dirty="0" err="1">
                <a:latin typeface="Calibri Light" panose="020F0302020204030204" pitchFamily="34" charset="0"/>
                <a:ea typeface="Times New Roman" panose="02020603050405020304" pitchFamily="18" charset="0"/>
                <a:cs typeface="Calibri Light" panose="020F0302020204030204" pitchFamily="34" charset="0"/>
              </a:rPr>
              <a:t>edició</a:t>
            </a:r>
            <a:r>
              <a:rPr lang="en-GB" sz="1400" b="1" dirty="0">
                <a:latin typeface="Calibri Light" panose="020F0302020204030204" pitchFamily="34" charset="0"/>
                <a:ea typeface="Times New Roman" panose="02020603050405020304" pitchFamily="18" charset="0"/>
                <a:cs typeface="Calibri Light" panose="020F0302020204030204" pitchFamily="34" charset="0"/>
              </a:rPr>
              <a:t>: </a:t>
            </a:r>
          </a:p>
          <a:p>
            <a:r>
              <a:rPr lang="en-GB" sz="1400" dirty="0" err="1">
                <a:latin typeface="Calibri Light" panose="020F0302020204030204" pitchFamily="34" charset="0"/>
                <a:ea typeface="Times New Roman" panose="02020603050405020304" pitchFamily="18" charset="0"/>
                <a:cs typeface="Calibri Light" panose="020F0302020204030204" pitchFamily="34" charset="0"/>
              </a:rPr>
              <a:t>Octubre</a:t>
            </a:r>
            <a:r>
              <a:rPr lang="en-GB" sz="1400" dirty="0">
                <a:latin typeface="Calibri Light" panose="020F0302020204030204" pitchFamily="34" charset="0"/>
                <a:ea typeface="Times New Roman" panose="02020603050405020304" pitchFamily="18" charset="0"/>
                <a:cs typeface="Calibri Light" panose="020F0302020204030204" pitchFamily="34" charset="0"/>
              </a:rPr>
              <a:t> de 2022</a:t>
            </a:r>
          </a:p>
          <a:p>
            <a:endParaRPr lang="es-ES" sz="1400" dirty="0"/>
          </a:p>
          <a:p>
            <a:r>
              <a:rPr lang="es-ES" sz="1400" dirty="0"/>
              <a:t>La </a:t>
            </a:r>
            <a:r>
              <a:rPr lang="es-ES" sz="1400" dirty="0" err="1"/>
              <a:t>guia</a:t>
            </a:r>
            <a:r>
              <a:rPr lang="es-ES" sz="1400" dirty="0"/>
              <a:t> del </a:t>
            </a:r>
            <a:r>
              <a:rPr lang="es-ES" sz="1400" dirty="0" err="1"/>
              <a:t>curs</a:t>
            </a:r>
            <a:r>
              <a:rPr lang="es-ES" sz="1400" dirty="0"/>
              <a:t> </a:t>
            </a:r>
            <a:r>
              <a:rPr lang="es-ES" sz="1400" dirty="0" err="1"/>
              <a:t>està</a:t>
            </a:r>
            <a:r>
              <a:rPr lang="es-ES" sz="1400" dirty="0"/>
              <a:t> disponible aquí: https://supportgirona.cat/quality-rights</a:t>
            </a:r>
          </a:p>
          <a:p>
            <a:endParaRPr lang="en-GB" sz="1400" dirty="0">
              <a:latin typeface="Calibri Light" panose="020F0302020204030204" pitchFamily="34" charset="0"/>
              <a:ea typeface="Times New Roman" panose="02020603050405020304" pitchFamily="18" charset="0"/>
              <a:cs typeface="Calibri Light" panose="020F0302020204030204" pitchFamily="34" charset="0"/>
            </a:endParaRPr>
          </a:p>
          <a:p>
            <a:r>
              <a:rPr lang="en-GB" sz="1400" dirty="0" err="1">
                <a:latin typeface="Calibri Light" panose="020F0302020204030204" pitchFamily="34" charset="0"/>
                <a:ea typeface="Times New Roman" panose="02020603050405020304" pitchFamily="18" charset="0"/>
                <a:cs typeface="Calibri Light" panose="020F0302020204030204" pitchFamily="34" charset="0"/>
              </a:rPr>
              <a:t>Foto</a:t>
            </a:r>
            <a:r>
              <a:rPr lang="en-GB" sz="1400" dirty="0">
                <a:latin typeface="Calibri Light" panose="020F0302020204030204" pitchFamily="34" charset="0"/>
                <a:ea typeface="Times New Roman" panose="02020603050405020304" pitchFamily="18" charset="0"/>
                <a:cs typeface="Calibri Light" panose="020F0302020204030204" pitchFamily="34" charset="0"/>
              </a:rPr>
              <a:t> de </a:t>
            </a:r>
            <a:r>
              <a:rPr lang="en-GB" sz="1400" dirty="0" err="1">
                <a:latin typeface="Calibri Light" panose="020F0302020204030204" pitchFamily="34" charset="0"/>
                <a:ea typeface="Times New Roman" panose="02020603050405020304" pitchFamily="18" charset="0"/>
                <a:cs typeface="Calibri Light" panose="020F0302020204030204" pitchFamily="34" charset="0"/>
              </a:rPr>
              <a:t>portada</a:t>
            </a:r>
            <a:r>
              <a:rPr lang="en-GB" sz="1400" dirty="0">
                <a:latin typeface="Calibri Light" panose="020F0302020204030204" pitchFamily="34" charset="0"/>
                <a:ea typeface="Times New Roman" panose="02020603050405020304" pitchFamily="18" charset="0"/>
                <a:cs typeface="Calibri Light" panose="020F0302020204030204" pitchFamily="34" charset="0"/>
              </a:rPr>
              <a:t>. UN Photo/Martine Perret</a:t>
            </a:r>
            <a:endParaRPr lang="en-US" sz="1400" dirty="0">
              <a:latin typeface="Calibri Light" panose="020F0302020204030204" pitchFamily="34" charset="0"/>
              <a:ea typeface="Times New Roman" panose="02020603050405020304" pitchFamily="18" charset="0"/>
              <a:cs typeface="Calibri Light" panose="020F0302020204030204" pitchFamily="34" charset="0"/>
            </a:endParaRPr>
          </a:p>
          <a:p>
            <a:pPr algn="just" fontAlgn="base"/>
            <a:r>
              <a:rPr lang="en-GB" sz="1400" dirty="0">
                <a:latin typeface="Calibri Light" panose="020F0302020204030204" pitchFamily="34" charset="0"/>
                <a:ea typeface="Times New Roman" panose="02020603050405020304" pitchFamily="18" charset="0"/>
                <a:cs typeface="Calibri Light" panose="020F0302020204030204" pitchFamily="34" charset="0"/>
              </a:rPr>
              <a:t> </a:t>
            </a:r>
            <a:endParaRPr lang="en-US" sz="1400" dirty="0">
              <a:latin typeface="Calibri Light" panose="020F0302020204030204" pitchFamily="34" charset="0"/>
              <a:ea typeface="Times New Roman" panose="02020603050405020304" pitchFamily="18" charset="0"/>
              <a:cs typeface="Calibri Light" panose="020F0302020204030204" pitchFamily="34" charset="0"/>
            </a:endParaRPr>
          </a:p>
          <a:p>
            <a:endParaRPr lang="en-US" sz="1400" dirty="0">
              <a:latin typeface="Calibri Light" panose="020F0302020204030204" pitchFamily="34" charset="0"/>
              <a:cs typeface="Calibri Light" panose="020F0302020204030204" pitchFamily="34" charset="0"/>
            </a:endParaRPr>
          </a:p>
        </p:txBody>
      </p:sp>
      <p:pic>
        <p:nvPicPr>
          <p:cNvPr id="7" name="Imagen 1">
            <a:extLst>
              <a:ext uri="{FF2B5EF4-FFF2-40B4-BE49-F238E27FC236}">
                <a16:creationId xmlns:a16="http://schemas.microsoft.com/office/drawing/2014/main" id="{B3D7FE26-0D14-1B5F-A24C-CC5ABAA329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4700" y="769048"/>
            <a:ext cx="1029335" cy="363855"/>
          </a:xfrm>
          <a:prstGeom prst="rect">
            <a:avLst/>
          </a:prstGeom>
        </p:spPr>
      </p:pic>
    </p:spTree>
    <p:extLst>
      <p:ext uri="{BB962C8B-B14F-4D97-AF65-F5344CB8AC3E}">
        <p14:creationId xmlns:p14="http://schemas.microsoft.com/office/powerpoint/2010/main" val="21230680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49A32B52-E311-2D4D-B9C9-F76790117DF3}"/>
              </a:ext>
            </a:extLst>
          </p:cNvPr>
          <p:cNvGraphicFramePr/>
          <p:nvPr>
            <p:extLst>
              <p:ext uri="{D42A27DB-BD31-4B8C-83A1-F6EECF244321}">
                <p14:modId xmlns:p14="http://schemas.microsoft.com/office/powerpoint/2010/main" val="4235390102"/>
              </p:ext>
            </p:extLst>
          </p:nvPr>
        </p:nvGraphicFramePr>
        <p:xfrm>
          <a:off x="163975" y="1080428"/>
          <a:ext cx="1186405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BF589895-DE7B-1344-8568-7E2A39B4604F}"/>
              </a:ext>
            </a:extLst>
          </p:cNvPr>
          <p:cNvSpPr txBox="1"/>
          <p:nvPr/>
        </p:nvSpPr>
        <p:spPr>
          <a:xfrm>
            <a:off x="5573669" y="1457235"/>
            <a:ext cx="1909040" cy="830997"/>
          </a:xfrm>
          <a:prstGeom prst="rect">
            <a:avLst/>
          </a:prstGeom>
          <a:noFill/>
        </p:spPr>
        <p:txBody>
          <a:bodyPr wrap="square" rtlCol="0">
            <a:spAutoFit/>
          </a:bodyPr>
          <a:lstStyle/>
          <a:p>
            <a:pPr marL="285750" indent="-285750" fontAlgn="base">
              <a:buFont typeface="Arial" panose="020B0604020202020204" pitchFamily="34" charset="0"/>
              <a:buChar char="•"/>
            </a:pPr>
            <a:r>
              <a:rPr lang="ca-ES" sz="1200" dirty="0"/>
              <a:t>Tenir esperances sobre la vida i el futur. </a:t>
            </a:r>
            <a:endParaRPr lang="es-ES" sz="1200" dirty="0"/>
          </a:p>
          <a:p>
            <a:pPr marL="285750" indent="-285750" fontAlgn="base">
              <a:buFont typeface="Arial" panose="020B0604020202020204" pitchFamily="34" charset="0"/>
              <a:buChar char="•"/>
            </a:pPr>
            <a:r>
              <a:rPr lang="ca-ES" sz="1200" dirty="0"/>
              <a:t>Tenir el desig de viure una vida plena. </a:t>
            </a:r>
            <a:endParaRPr lang="es-ES" sz="1200" dirty="0"/>
          </a:p>
        </p:txBody>
      </p:sp>
      <p:sp>
        <p:nvSpPr>
          <p:cNvPr id="7" name="TextBox 6">
            <a:extLst>
              <a:ext uri="{FF2B5EF4-FFF2-40B4-BE49-F238E27FC236}">
                <a16:creationId xmlns:a16="http://schemas.microsoft.com/office/drawing/2014/main" id="{31DFFFCF-D178-3647-BD35-81B9DB985545}"/>
              </a:ext>
            </a:extLst>
          </p:cNvPr>
          <p:cNvSpPr txBox="1"/>
          <p:nvPr/>
        </p:nvSpPr>
        <p:spPr>
          <a:xfrm>
            <a:off x="266699" y="1897468"/>
            <a:ext cx="2129659" cy="1569660"/>
          </a:xfrm>
          <a:prstGeom prst="rect">
            <a:avLst/>
          </a:prstGeom>
          <a:noFill/>
        </p:spPr>
        <p:txBody>
          <a:bodyPr wrap="square" rtlCol="0">
            <a:spAutoFit/>
          </a:bodyPr>
          <a:lstStyle/>
          <a:p>
            <a:pPr marL="171450" indent="-171450" fontAlgn="base">
              <a:buFont typeface="Arial" panose="020B0604020202020204" pitchFamily="34" charset="0"/>
              <a:buChar char="•"/>
            </a:pPr>
            <a:r>
              <a:rPr lang="ca-ES" sz="1200" dirty="0"/>
              <a:t>Tenir una autoestima positiva / tenir confiança / estar contents amb qui som / sentir que importem. </a:t>
            </a:r>
            <a:endParaRPr lang="es-ES" sz="1200" dirty="0"/>
          </a:p>
          <a:p>
            <a:pPr marL="171450" indent="-171450" fontAlgn="base">
              <a:buFont typeface="Arial" panose="020B0604020202020204" pitchFamily="34" charset="0"/>
              <a:buChar char="•"/>
            </a:pPr>
            <a:r>
              <a:rPr lang="ca-ES" sz="1200" dirty="0"/>
              <a:t>Sentir-se </a:t>
            </a:r>
            <a:r>
              <a:rPr lang="ca-ES" sz="1200" dirty="0" err="1"/>
              <a:t>empoderat</a:t>
            </a:r>
            <a:r>
              <a:rPr lang="ca-ES" sz="1200" dirty="0"/>
              <a:t> per poder manifestar la pròpia opinió. </a:t>
            </a:r>
            <a:endParaRPr lang="es-ES" sz="1200" dirty="0"/>
          </a:p>
          <a:p>
            <a:pPr marL="171450" indent="-171450" fontAlgn="base">
              <a:buFont typeface="Arial" panose="020B0604020202020204" pitchFamily="34" charset="0"/>
              <a:buChar char="•"/>
            </a:pPr>
            <a:r>
              <a:rPr lang="ca-ES" sz="1200" dirty="0"/>
              <a:t>Respectar-se un mateix. </a:t>
            </a:r>
            <a:endParaRPr lang="es-ES" sz="1200" dirty="0"/>
          </a:p>
        </p:txBody>
      </p:sp>
      <p:sp>
        <p:nvSpPr>
          <p:cNvPr id="8" name="TextBox 7">
            <a:extLst>
              <a:ext uri="{FF2B5EF4-FFF2-40B4-BE49-F238E27FC236}">
                <a16:creationId xmlns:a16="http://schemas.microsoft.com/office/drawing/2014/main" id="{63B62B7E-C3C2-C443-BC02-3B807DACFE77}"/>
              </a:ext>
            </a:extLst>
          </p:cNvPr>
          <p:cNvSpPr txBox="1"/>
          <p:nvPr/>
        </p:nvSpPr>
        <p:spPr>
          <a:xfrm>
            <a:off x="1533854" y="5009550"/>
            <a:ext cx="3305793" cy="1015663"/>
          </a:xfrm>
          <a:prstGeom prst="rect">
            <a:avLst/>
          </a:prstGeom>
          <a:noFill/>
        </p:spPr>
        <p:txBody>
          <a:bodyPr wrap="square" rtlCol="0">
            <a:spAutoFit/>
          </a:bodyPr>
          <a:lstStyle/>
          <a:p>
            <a:pPr marL="285750" indent="-285750">
              <a:buFont typeface="Arial" panose="020B0604020202020204" pitchFamily="34" charset="0"/>
              <a:buChar char="•"/>
            </a:pPr>
            <a:r>
              <a:rPr lang="es-ES" sz="1200" dirty="0"/>
              <a:t>Poder modelar la propia vida y la propia recuperación. </a:t>
            </a:r>
          </a:p>
          <a:p>
            <a:pPr marL="285750" indent="-285750">
              <a:buFont typeface="Arial" panose="020B0604020202020204" pitchFamily="34" charset="0"/>
              <a:buChar char="•"/>
            </a:pPr>
            <a:r>
              <a:rPr lang="es-ES" sz="1200" dirty="0"/>
              <a:t>Tener voz en las decisiones de la comunidad. </a:t>
            </a:r>
          </a:p>
          <a:p>
            <a:pPr marL="285750" indent="-285750">
              <a:buFont typeface="Arial" panose="020B0604020202020204" pitchFamily="34" charset="0"/>
              <a:buChar char="•"/>
            </a:pPr>
            <a:r>
              <a:rPr lang="es-ES" sz="1200" dirty="0"/>
              <a:t>Sentir que nuestros deseos se escuchan y respetan</a:t>
            </a:r>
          </a:p>
        </p:txBody>
      </p:sp>
      <p:sp>
        <p:nvSpPr>
          <p:cNvPr id="10" name="TextBox 9">
            <a:extLst>
              <a:ext uri="{FF2B5EF4-FFF2-40B4-BE49-F238E27FC236}">
                <a16:creationId xmlns:a16="http://schemas.microsoft.com/office/drawing/2014/main" id="{60658F29-63B2-8946-A9D7-E3D5E05D092C}"/>
              </a:ext>
            </a:extLst>
          </p:cNvPr>
          <p:cNvSpPr txBox="1"/>
          <p:nvPr/>
        </p:nvSpPr>
        <p:spPr>
          <a:xfrm>
            <a:off x="9383440" y="2774631"/>
            <a:ext cx="3034294" cy="1569660"/>
          </a:xfrm>
          <a:prstGeom prst="rect">
            <a:avLst/>
          </a:prstGeom>
          <a:noFill/>
        </p:spPr>
        <p:txBody>
          <a:bodyPr wrap="square" numCol="2" rtlCol="0">
            <a:spAutoFit/>
          </a:bodyPr>
          <a:lstStyle/>
          <a:p>
            <a:pPr marL="285750" indent="-285750">
              <a:buFont typeface="Arial" panose="020B0604020202020204" pitchFamily="34" charset="0"/>
              <a:buChar char="•"/>
            </a:pPr>
            <a:r>
              <a:rPr lang="es-ES" sz="1200" dirty="0">
                <a:latin typeface="+mj-lt"/>
              </a:rPr>
              <a:t>Comida y agua limpia.</a:t>
            </a:r>
          </a:p>
          <a:p>
            <a:pPr marL="285750" indent="-285750">
              <a:buFont typeface="Arial" panose="020B0604020202020204" pitchFamily="34" charset="0"/>
              <a:buChar char="•"/>
            </a:pPr>
            <a:r>
              <a:rPr lang="es-ES" sz="1200" dirty="0">
                <a:latin typeface="+mj-lt"/>
              </a:rPr>
              <a:t>Cobijo.</a:t>
            </a:r>
          </a:p>
          <a:p>
            <a:pPr marL="285750" indent="-285750">
              <a:buFont typeface="Arial" panose="020B0604020202020204" pitchFamily="34" charset="0"/>
              <a:buChar char="•"/>
            </a:pPr>
            <a:r>
              <a:rPr lang="es-ES" sz="1200" dirty="0">
                <a:latin typeface="+mj-lt"/>
              </a:rPr>
              <a:t>Ropa.</a:t>
            </a:r>
          </a:p>
          <a:p>
            <a:pPr marL="285750" indent="-285750">
              <a:buFont typeface="Arial" panose="020B0604020202020204" pitchFamily="34" charset="0"/>
              <a:buChar char="•"/>
            </a:pPr>
            <a:r>
              <a:rPr lang="es-ES" sz="1200" dirty="0">
                <a:latin typeface="+mj-lt"/>
              </a:rPr>
              <a:t>Atención de salud.</a:t>
            </a:r>
          </a:p>
          <a:p>
            <a:pPr marL="285750" indent="-285750">
              <a:buFont typeface="Arial" panose="020B0604020202020204" pitchFamily="34" charset="0"/>
              <a:buChar char="•"/>
            </a:pPr>
            <a:r>
              <a:rPr lang="es-ES" sz="1200" dirty="0">
                <a:latin typeface="+mj-lt"/>
              </a:rPr>
              <a:t>Seguridad económica.</a:t>
            </a:r>
          </a:p>
          <a:p>
            <a:pPr marL="285750" indent="-285750">
              <a:buFont typeface="Arial" panose="020B0604020202020204" pitchFamily="34" charset="0"/>
              <a:buChar char="•"/>
            </a:pPr>
            <a:r>
              <a:rPr lang="es-ES" sz="1200" dirty="0">
                <a:latin typeface="+mj-lt"/>
              </a:rPr>
              <a:t>Educación</a:t>
            </a:r>
          </a:p>
        </p:txBody>
      </p:sp>
      <p:sp>
        <p:nvSpPr>
          <p:cNvPr id="11" name="TextBox 10">
            <a:extLst>
              <a:ext uri="{FF2B5EF4-FFF2-40B4-BE49-F238E27FC236}">
                <a16:creationId xmlns:a16="http://schemas.microsoft.com/office/drawing/2014/main" id="{07EE5D15-35C6-8A47-B8C1-24B2E0E0EF3B}"/>
              </a:ext>
            </a:extLst>
          </p:cNvPr>
          <p:cNvSpPr txBox="1"/>
          <p:nvPr/>
        </p:nvSpPr>
        <p:spPr>
          <a:xfrm>
            <a:off x="7109141" y="5040327"/>
            <a:ext cx="3411247" cy="830997"/>
          </a:xfrm>
          <a:prstGeom prst="rect">
            <a:avLst/>
          </a:prstGeom>
          <a:noFill/>
        </p:spPr>
        <p:txBody>
          <a:bodyPr wrap="square" rtlCol="0">
            <a:spAutoFit/>
          </a:bodyPr>
          <a:lstStyle/>
          <a:p>
            <a:pPr marL="285750" indent="-285750">
              <a:buFont typeface="Arial" panose="020B0604020202020204" pitchFamily="34" charset="0"/>
              <a:buChar char="•"/>
            </a:pPr>
            <a:r>
              <a:rPr lang="es-ES" sz="1200" dirty="0">
                <a:latin typeface="+mj-lt"/>
              </a:rPr>
              <a:t>Participar en actividades que nos compensen como personas.</a:t>
            </a:r>
          </a:p>
          <a:p>
            <a:pPr marL="285750" indent="-285750">
              <a:buFont typeface="Arial" panose="020B0604020202020204" pitchFamily="34" charset="0"/>
              <a:buChar char="•"/>
            </a:pPr>
            <a:r>
              <a:rPr lang="es-ES" sz="1200" dirty="0">
                <a:latin typeface="+mj-lt"/>
              </a:rPr>
              <a:t>Obtener satisfacción del trabajo o de otras actividades</a:t>
            </a:r>
          </a:p>
        </p:txBody>
      </p:sp>
      <p:sp>
        <p:nvSpPr>
          <p:cNvPr id="12" name="TextBox 11">
            <a:extLst>
              <a:ext uri="{FF2B5EF4-FFF2-40B4-BE49-F238E27FC236}">
                <a16:creationId xmlns:a16="http://schemas.microsoft.com/office/drawing/2014/main" id="{565DE7D1-73B5-A844-8DA2-2FC4A839DDDF}"/>
              </a:ext>
            </a:extLst>
          </p:cNvPr>
          <p:cNvSpPr txBox="1"/>
          <p:nvPr/>
        </p:nvSpPr>
        <p:spPr>
          <a:xfrm>
            <a:off x="9531946" y="1472990"/>
            <a:ext cx="2355256" cy="839976"/>
          </a:xfrm>
          <a:prstGeom prst="rect">
            <a:avLst/>
          </a:prstGeom>
          <a:noFill/>
        </p:spPr>
        <p:txBody>
          <a:bodyPr wrap="square" rtlCol="0">
            <a:spAutoFit/>
          </a:bodyPr>
          <a:lstStyle/>
          <a:p>
            <a:pPr marL="285750" indent="-285750">
              <a:buFont typeface="Arial" panose="020B0604020202020204" pitchFamily="34" charset="0"/>
              <a:buChar char="•"/>
            </a:pPr>
            <a:r>
              <a:rPr lang="ca-ES" sz="1200" dirty="0"/>
              <a:t>Tenir un sentiment de pertinença</a:t>
            </a:r>
            <a:r>
              <a:rPr lang="es-ES" sz="1200" dirty="0">
                <a:latin typeface="+mj-lt"/>
              </a:rPr>
              <a:t>. </a:t>
            </a:r>
          </a:p>
          <a:p>
            <a:pPr marL="285750" indent="-285750">
              <a:buFont typeface="Arial" panose="020B0604020202020204" pitchFamily="34" charset="0"/>
              <a:buChar char="•"/>
            </a:pPr>
            <a:r>
              <a:rPr lang="ca-ES" sz="1200" dirty="0"/>
              <a:t>Tenir un lligam emocional amb familiars i amics</a:t>
            </a:r>
            <a:endParaRPr lang="es-ES" sz="1200" dirty="0">
              <a:latin typeface="+mj-lt"/>
            </a:endParaRPr>
          </a:p>
        </p:txBody>
      </p:sp>
      <p:sp>
        <p:nvSpPr>
          <p:cNvPr id="13" name="Title 1">
            <a:extLst>
              <a:ext uri="{FF2B5EF4-FFF2-40B4-BE49-F238E27FC236}">
                <a16:creationId xmlns:a16="http://schemas.microsoft.com/office/drawing/2014/main" id="{733EC134-4EE3-46AE-8DE1-9DCC63C54582}"/>
              </a:ext>
            </a:extLst>
          </p:cNvPr>
          <p:cNvSpPr>
            <a:spLocks noGrp="1"/>
          </p:cNvSpPr>
          <p:nvPr>
            <p:ph type="title"/>
          </p:nvPr>
        </p:nvSpPr>
        <p:spPr>
          <a:xfrm>
            <a:off x="388630" y="514614"/>
            <a:ext cx="11200396" cy="419664"/>
          </a:xfrm>
        </p:spPr>
        <p:txBody>
          <a:bodyPr/>
          <a:lstStyle/>
          <a:p>
            <a:r>
              <a:rPr lang="es-ES" dirty="0" err="1"/>
              <a:t>Exercici</a:t>
            </a:r>
            <a:r>
              <a:rPr lang="es-ES" dirty="0"/>
              <a:t> 1.1: </a:t>
            </a:r>
            <a:r>
              <a:rPr lang="es-ES" dirty="0" err="1"/>
              <a:t>Què</a:t>
            </a:r>
            <a:r>
              <a:rPr lang="es-ES" dirty="0"/>
              <a:t> </a:t>
            </a:r>
            <a:r>
              <a:rPr lang="es-ES" dirty="0" err="1"/>
              <a:t>us</a:t>
            </a:r>
            <a:r>
              <a:rPr lang="es-ES" dirty="0"/>
              <a:t> </a:t>
            </a:r>
            <a:r>
              <a:rPr lang="es-ES" dirty="0" err="1"/>
              <a:t>ajuda</a:t>
            </a:r>
            <a:r>
              <a:rPr lang="es-ES" dirty="0"/>
              <a:t> a </a:t>
            </a:r>
            <a:r>
              <a:rPr lang="es-ES" dirty="0" err="1"/>
              <a:t>gaudir</a:t>
            </a:r>
            <a:r>
              <a:rPr lang="es-ES" dirty="0"/>
              <a:t> de la </a:t>
            </a:r>
            <a:r>
              <a:rPr lang="es-ES" dirty="0" err="1"/>
              <a:t>salut</a:t>
            </a:r>
            <a:r>
              <a:rPr lang="es-ES" dirty="0"/>
              <a:t> mental i del </a:t>
            </a:r>
            <a:r>
              <a:rPr lang="es-ES" dirty="0" err="1"/>
              <a:t>benestar</a:t>
            </a:r>
            <a:r>
              <a:rPr lang="es-ES" dirty="0"/>
              <a:t>? </a:t>
            </a:r>
            <a:r>
              <a:rPr lang="en-GB" dirty="0"/>
              <a:t>- 2 </a:t>
            </a:r>
            <a:endParaRPr lang="x-none" dirty="0"/>
          </a:p>
        </p:txBody>
      </p:sp>
    </p:spTree>
    <p:extLst>
      <p:ext uri="{BB962C8B-B14F-4D97-AF65-F5344CB8AC3E}">
        <p14:creationId xmlns:p14="http://schemas.microsoft.com/office/powerpoint/2010/main" val="19769078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638018F8-7752-9643-87BE-1806984FC2B5}"/>
              </a:ext>
            </a:extLst>
          </p:cNvPr>
          <p:cNvSpPr>
            <a:spLocks noGrp="1"/>
          </p:cNvSpPr>
          <p:nvPr>
            <p:ph type="body" sz="quarter" idx="13"/>
          </p:nvPr>
        </p:nvSpPr>
        <p:spPr>
          <a:xfrm>
            <a:off x="507207" y="1382042"/>
            <a:ext cx="11174400" cy="360000"/>
          </a:xfrm>
        </p:spPr>
        <p:txBody>
          <a:bodyPr/>
          <a:lstStyle/>
          <a:p>
            <a:r>
              <a:rPr lang="ca-ES" dirty="0"/>
              <a:t>Què pot afectar d’una manera negativa la salut mental i el benestar?</a:t>
            </a:r>
            <a:r>
              <a:rPr lang="es-ES" dirty="0"/>
              <a:t> </a:t>
            </a:r>
            <a:r>
              <a:rPr lang="en-US" dirty="0"/>
              <a:t>(a)</a:t>
            </a:r>
          </a:p>
        </p:txBody>
      </p:sp>
      <p:sp>
        <p:nvSpPr>
          <p:cNvPr id="3" name="Content Placeholder 2">
            <a:extLst>
              <a:ext uri="{FF2B5EF4-FFF2-40B4-BE49-F238E27FC236}">
                <a16:creationId xmlns:a16="http://schemas.microsoft.com/office/drawing/2014/main" id="{63A3BE60-A2F7-4C73-A790-9EF759F98D29}"/>
              </a:ext>
            </a:extLst>
          </p:cNvPr>
          <p:cNvSpPr>
            <a:spLocks noGrp="1"/>
          </p:cNvSpPr>
          <p:nvPr>
            <p:ph sz="quarter" idx="14"/>
          </p:nvPr>
        </p:nvSpPr>
        <p:spPr>
          <a:xfrm>
            <a:off x="507195" y="1771650"/>
            <a:ext cx="11174412" cy="4239538"/>
          </a:xfrm>
        </p:spPr>
        <p:txBody>
          <a:bodyPr/>
          <a:lstStyle/>
          <a:p>
            <a:endParaRPr lang="en-US" dirty="0"/>
          </a:p>
          <a:p>
            <a:pPr marL="0" indent="0" algn="ctr">
              <a:buNone/>
            </a:pPr>
            <a:endParaRPr lang="en-US" b="1" i="1" dirty="0"/>
          </a:p>
          <a:p>
            <a:pPr marL="0" indent="0" algn="ctr">
              <a:buNone/>
            </a:pPr>
            <a:endParaRPr lang="en-US" b="1" i="1" dirty="0"/>
          </a:p>
          <a:p>
            <a:pPr marL="0" indent="0" algn="ctr">
              <a:buNone/>
            </a:pPr>
            <a:r>
              <a:rPr lang="es-ES" sz="2500" b="1" i="1" dirty="0" err="1"/>
              <a:t>Quins</a:t>
            </a:r>
            <a:r>
              <a:rPr lang="es-ES" sz="2500" b="1" i="1" dirty="0"/>
              <a:t> </a:t>
            </a:r>
            <a:r>
              <a:rPr lang="es-ES" sz="2500" b="1" i="1" dirty="0" err="1"/>
              <a:t>són</a:t>
            </a:r>
            <a:r>
              <a:rPr lang="es-ES" sz="2500" b="1" i="1" dirty="0"/>
              <a:t> </a:t>
            </a:r>
            <a:r>
              <a:rPr lang="es-ES" sz="2500" b="1" i="1" dirty="0" err="1"/>
              <a:t>els</a:t>
            </a:r>
            <a:r>
              <a:rPr lang="es-ES" sz="2500" b="1" i="1" dirty="0"/>
              <a:t> </a:t>
            </a:r>
            <a:r>
              <a:rPr lang="es-ES" sz="2500" b="1" i="1" dirty="0" err="1"/>
              <a:t>factors</a:t>
            </a:r>
            <a:r>
              <a:rPr lang="es-ES" sz="2500" b="1" i="1" dirty="0"/>
              <a:t> que poden </a:t>
            </a:r>
            <a:r>
              <a:rPr lang="es-ES" sz="2500" b="1" i="1" dirty="0" err="1"/>
              <a:t>tenir</a:t>
            </a:r>
            <a:r>
              <a:rPr lang="es-ES" sz="2500" b="1" i="1" dirty="0"/>
              <a:t> un </a:t>
            </a:r>
            <a:r>
              <a:rPr lang="es-ES" sz="2500" b="1" i="1" dirty="0" err="1"/>
              <a:t>efecte</a:t>
            </a:r>
            <a:r>
              <a:rPr lang="es-ES" sz="2500" b="1" i="1" dirty="0"/>
              <a:t> </a:t>
            </a:r>
            <a:r>
              <a:rPr lang="es-ES" sz="2500" b="1" i="1" dirty="0" err="1"/>
              <a:t>negatiu</a:t>
            </a:r>
            <a:r>
              <a:rPr lang="es-ES" sz="2500" b="1" i="1" dirty="0"/>
              <a:t> o actuar </a:t>
            </a:r>
            <a:r>
              <a:rPr lang="es-ES" sz="2500" b="1" i="1" dirty="0" err="1"/>
              <a:t>com</a:t>
            </a:r>
            <a:r>
              <a:rPr lang="es-ES" sz="2500" b="1" i="1" dirty="0"/>
              <a:t> a </a:t>
            </a:r>
            <a:r>
              <a:rPr lang="es-ES" sz="2500" b="1" i="1" dirty="0" err="1"/>
              <a:t>obstacles</a:t>
            </a:r>
            <a:r>
              <a:rPr lang="es-ES" sz="2500" b="1" i="1" dirty="0"/>
              <a:t> per a la </a:t>
            </a:r>
            <a:r>
              <a:rPr lang="es-ES" sz="2500" b="1" i="1" dirty="0" err="1"/>
              <a:t>salut</a:t>
            </a:r>
            <a:r>
              <a:rPr lang="es-ES" sz="2500" b="1" i="1" dirty="0"/>
              <a:t> mental i el </a:t>
            </a:r>
            <a:r>
              <a:rPr lang="es-ES" sz="2500" b="1" i="1" dirty="0" err="1"/>
              <a:t>benestar</a:t>
            </a:r>
            <a:r>
              <a:rPr lang="es-ES" sz="2500" b="1" i="1" dirty="0"/>
              <a:t>? </a:t>
            </a:r>
          </a:p>
          <a:p>
            <a:pPr marL="0" indent="0" algn="ctr">
              <a:buNone/>
            </a:pPr>
            <a:r>
              <a:rPr lang="es-ES" sz="2500" b="1" i="1" dirty="0"/>
              <a:t> </a:t>
            </a:r>
          </a:p>
        </p:txBody>
      </p:sp>
      <p:sp>
        <p:nvSpPr>
          <p:cNvPr id="2" name="Title 1">
            <a:extLst>
              <a:ext uri="{FF2B5EF4-FFF2-40B4-BE49-F238E27FC236}">
                <a16:creationId xmlns:a16="http://schemas.microsoft.com/office/drawing/2014/main" id="{8FADA645-E552-4828-80FE-F82850FDCEA8}"/>
              </a:ext>
            </a:extLst>
          </p:cNvPr>
          <p:cNvSpPr>
            <a:spLocks noGrp="1"/>
          </p:cNvSpPr>
          <p:nvPr>
            <p:ph type="title"/>
          </p:nvPr>
        </p:nvSpPr>
        <p:spPr>
          <a:xfrm>
            <a:off x="388630" y="514613"/>
            <a:ext cx="11339544" cy="439543"/>
          </a:xfrm>
        </p:spPr>
        <p:txBody>
          <a:bodyPr/>
          <a:lstStyle/>
          <a:p>
            <a:r>
              <a:rPr lang="ca-ES" dirty="0"/>
              <a:t>Presentació: La protecció i la promoció de la salut mental i del benestar </a:t>
            </a:r>
            <a:r>
              <a:rPr lang="en-US" dirty="0"/>
              <a:t>-1</a:t>
            </a:r>
            <a:endParaRPr lang="x-none" dirty="0"/>
          </a:p>
        </p:txBody>
      </p:sp>
    </p:spTree>
    <p:extLst>
      <p:ext uri="{BB962C8B-B14F-4D97-AF65-F5344CB8AC3E}">
        <p14:creationId xmlns:p14="http://schemas.microsoft.com/office/powerpoint/2010/main" val="1140337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89257BE8-77FB-2A46-B4F1-D322E3336F3D}"/>
              </a:ext>
            </a:extLst>
          </p:cNvPr>
          <p:cNvSpPr>
            <a:spLocks noGrp="1"/>
          </p:cNvSpPr>
          <p:nvPr>
            <p:ph type="body" sz="quarter" idx="13"/>
          </p:nvPr>
        </p:nvSpPr>
        <p:spPr>
          <a:xfrm>
            <a:off x="507207" y="1396557"/>
            <a:ext cx="11174400" cy="360000"/>
          </a:xfrm>
        </p:spPr>
        <p:txBody>
          <a:bodyPr/>
          <a:lstStyle/>
          <a:p>
            <a:r>
              <a:rPr lang="ca-ES" dirty="0"/>
              <a:t>Què pot afectar d’una manera negativa la salut mental i el benestar? </a:t>
            </a:r>
            <a:r>
              <a:rPr lang="en-US" dirty="0"/>
              <a:t>(b)</a:t>
            </a:r>
          </a:p>
        </p:txBody>
      </p:sp>
      <p:sp>
        <p:nvSpPr>
          <p:cNvPr id="3" name="Content Placeholder 2">
            <a:extLst>
              <a:ext uri="{FF2B5EF4-FFF2-40B4-BE49-F238E27FC236}">
                <a16:creationId xmlns:a16="http://schemas.microsoft.com/office/drawing/2014/main" id="{68B97AE7-0E6F-491D-9EB7-BEF3D8E148E9}"/>
              </a:ext>
            </a:extLst>
          </p:cNvPr>
          <p:cNvSpPr>
            <a:spLocks noGrp="1"/>
          </p:cNvSpPr>
          <p:nvPr>
            <p:ph sz="quarter" idx="14"/>
          </p:nvPr>
        </p:nvSpPr>
        <p:spPr>
          <a:xfrm>
            <a:off x="507195" y="1733550"/>
            <a:ext cx="11174412" cy="4277638"/>
          </a:xfrm>
        </p:spPr>
        <p:txBody>
          <a:bodyPr/>
          <a:lstStyle/>
          <a:p>
            <a:pPr algn="just"/>
            <a:endParaRPr lang="en-US" dirty="0"/>
          </a:p>
          <a:p>
            <a:pPr algn="just"/>
            <a:r>
              <a:rPr lang="ca-ES" dirty="0"/>
              <a:t>Hi ha molts factors que influeixen en la salut mental i el benestar. Alguns els podem controlar i d’altres, no. És molt important tenir en compte que els factors socials són fonamentals per a la salut mental i el benestar</a:t>
            </a:r>
            <a:r>
              <a:rPr lang="en-US" dirty="0"/>
              <a:t>.</a:t>
            </a:r>
            <a:endParaRPr lang="x-none" dirty="0"/>
          </a:p>
          <a:p>
            <a:pPr algn="just"/>
            <a:endParaRPr lang="x-none" dirty="0"/>
          </a:p>
        </p:txBody>
      </p:sp>
      <p:sp>
        <p:nvSpPr>
          <p:cNvPr id="2" name="Title 1">
            <a:extLst>
              <a:ext uri="{FF2B5EF4-FFF2-40B4-BE49-F238E27FC236}">
                <a16:creationId xmlns:a16="http://schemas.microsoft.com/office/drawing/2014/main" id="{6AD5B362-35F0-4D35-BB5F-8918A42AAC4C}"/>
              </a:ext>
            </a:extLst>
          </p:cNvPr>
          <p:cNvSpPr>
            <a:spLocks noGrp="1"/>
          </p:cNvSpPr>
          <p:nvPr>
            <p:ph type="title"/>
          </p:nvPr>
        </p:nvSpPr>
        <p:spPr>
          <a:xfrm>
            <a:off x="388630" y="514614"/>
            <a:ext cx="11319666" cy="419664"/>
          </a:xfrm>
        </p:spPr>
        <p:txBody>
          <a:bodyPr/>
          <a:lstStyle/>
          <a:p>
            <a:r>
              <a:rPr lang="ca-ES" dirty="0"/>
              <a:t>Presentació: La protecció i la promoció de la salut mental i del benestar </a:t>
            </a:r>
            <a:r>
              <a:rPr lang="en-US" dirty="0"/>
              <a:t>-2</a:t>
            </a:r>
            <a:endParaRPr lang="x-none" dirty="0"/>
          </a:p>
        </p:txBody>
      </p:sp>
    </p:spTree>
    <p:extLst>
      <p:ext uri="{BB962C8B-B14F-4D97-AF65-F5344CB8AC3E}">
        <p14:creationId xmlns:p14="http://schemas.microsoft.com/office/powerpoint/2010/main" val="20124000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A6878B93-3601-ED43-B71D-7E62E4EC2DAC}"/>
              </a:ext>
            </a:extLst>
          </p:cNvPr>
          <p:cNvSpPr>
            <a:spLocks noGrp="1"/>
          </p:cNvSpPr>
          <p:nvPr>
            <p:ph type="body" sz="quarter" idx="13"/>
          </p:nvPr>
        </p:nvSpPr>
        <p:spPr>
          <a:xfrm>
            <a:off x="507207" y="1396556"/>
            <a:ext cx="11174400" cy="360000"/>
          </a:xfrm>
        </p:spPr>
        <p:txBody>
          <a:bodyPr/>
          <a:lstStyle/>
          <a:p>
            <a:r>
              <a:rPr lang="ca-ES" dirty="0"/>
              <a:t>Què pot afectar d’una manera negativa la salut mental i el benestar? </a:t>
            </a:r>
            <a:r>
              <a:rPr lang="en-US" dirty="0"/>
              <a:t>(c)</a:t>
            </a:r>
          </a:p>
        </p:txBody>
      </p:sp>
      <p:sp>
        <p:nvSpPr>
          <p:cNvPr id="3" name="Content Placeholder 2">
            <a:extLst>
              <a:ext uri="{FF2B5EF4-FFF2-40B4-BE49-F238E27FC236}">
                <a16:creationId xmlns:a16="http://schemas.microsoft.com/office/drawing/2014/main" id="{A1665B2B-557D-436B-86CC-CCB0E713E124}"/>
              </a:ext>
            </a:extLst>
          </p:cNvPr>
          <p:cNvSpPr>
            <a:spLocks noGrp="1"/>
          </p:cNvSpPr>
          <p:nvPr>
            <p:ph sz="quarter" idx="14"/>
          </p:nvPr>
        </p:nvSpPr>
        <p:spPr>
          <a:xfrm>
            <a:off x="507195" y="1901370"/>
            <a:ext cx="11174412" cy="4109817"/>
          </a:xfrm>
        </p:spPr>
        <p:txBody>
          <a:bodyPr/>
          <a:lstStyle/>
          <a:p>
            <a:pPr algn="just">
              <a:buClr>
                <a:schemeClr val="accent1"/>
              </a:buClr>
            </a:pPr>
            <a:r>
              <a:rPr lang="ca-ES" b="1" dirty="0"/>
              <a:t>Pobresa:</a:t>
            </a:r>
            <a:r>
              <a:rPr lang="ca-ES" dirty="0"/>
              <a:t> no disposar d’uns ingressos suficients per satisfer les necessitats bàsiques .</a:t>
            </a:r>
          </a:p>
          <a:p>
            <a:pPr algn="just">
              <a:buClr>
                <a:schemeClr val="accent1"/>
              </a:buClr>
            </a:pPr>
            <a:r>
              <a:rPr lang="ca-ES" b="1" dirty="0"/>
              <a:t>Desigualtat: </a:t>
            </a:r>
            <a:r>
              <a:rPr lang="ca-ES" dirty="0"/>
              <a:t>les disparitats i desigualtats entre els diversos grups de persones que integren la societat pot afectar la salut mental i el benestar</a:t>
            </a:r>
            <a:r>
              <a:rPr lang="en-GB" sz="2200" dirty="0"/>
              <a:t>. </a:t>
            </a:r>
          </a:p>
          <a:p>
            <a:pPr algn="just">
              <a:buClr>
                <a:schemeClr val="accent1"/>
              </a:buClr>
            </a:pPr>
            <a:r>
              <a:rPr lang="ca-ES" b="1" dirty="0"/>
              <a:t>Aïllament social i soledat</a:t>
            </a:r>
            <a:r>
              <a:rPr lang="ca-ES" dirty="0"/>
              <a:t>: les persones que viuen en comunitats que no són inclusives tenen una sensació de </a:t>
            </a:r>
            <a:r>
              <a:rPr lang="ca-ES" dirty="0" err="1"/>
              <a:t>marginalització</a:t>
            </a:r>
            <a:r>
              <a:rPr lang="ca-ES" dirty="0"/>
              <a:t> i exclusió que afecta d’una manera negativa la seva salut mental i benestar</a:t>
            </a:r>
            <a:r>
              <a:rPr lang="en-GB" dirty="0"/>
              <a:t>. </a:t>
            </a:r>
          </a:p>
          <a:p>
            <a:pPr algn="just">
              <a:buClr>
                <a:schemeClr val="accent1"/>
              </a:buClr>
            </a:pPr>
            <a:r>
              <a:rPr lang="ca-ES" b="1" dirty="0"/>
              <a:t>Baix nivell d’estudis</a:t>
            </a:r>
            <a:r>
              <a:rPr lang="ca-ES" dirty="0"/>
              <a:t>: un baix nivell d’estudis redueix les oportunitats de participar d’una manera activa i completa en la societat</a:t>
            </a:r>
            <a:r>
              <a:rPr lang="es-ES" dirty="0"/>
              <a:t>.</a:t>
            </a:r>
          </a:p>
          <a:p>
            <a:pPr algn="just">
              <a:buClr>
                <a:schemeClr val="accent1"/>
              </a:buClr>
            </a:pPr>
            <a:r>
              <a:rPr lang="ca-ES" b="1" dirty="0"/>
              <a:t>Canvis socials ràpids</a:t>
            </a:r>
            <a:r>
              <a:rPr lang="ca-ES" dirty="0"/>
              <a:t>: que la societat canviï ràpidament pot influir en els valors socials, les creences i els comportaments, i això pot afectar el nostre benestar i la manera com vivim</a:t>
            </a:r>
            <a:r>
              <a:rPr lang="en-GB" sz="2200" dirty="0"/>
              <a:t>. </a:t>
            </a:r>
            <a:endParaRPr lang="x-none" sz="2200" dirty="0"/>
          </a:p>
          <a:p>
            <a:pPr algn="just">
              <a:buClr>
                <a:schemeClr val="accent1"/>
              </a:buClr>
            </a:pPr>
            <a:endParaRPr lang="en-GB" dirty="0"/>
          </a:p>
          <a:p>
            <a:pPr lvl="1" algn="just">
              <a:buClr>
                <a:schemeClr val="accent1"/>
              </a:buClr>
            </a:pPr>
            <a:endParaRPr lang="en-GB" dirty="0"/>
          </a:p>
          <a:p>
            <a:pPr algn="just">
              <a:buClr>
                <a:schemeClr val="accent1"/>
              </a:buClr>
            </a:pPr>
            <a:endParaRPr lang="x-none" dirty="0"/>
          </a:p>
        </p:txBody>
      </p:sp>
      <p:sp>
        <p:nvSpPr>
          <p:cNvPr id="2" name="Title 1">
            <a:extLst>
              <a:ext uri="{FF2B5EF4-FFF2-40B4-BE49-F238E27FC236}">
                <a16:creationId xmlns:a16="http://schemas.microsoft.com/office/drawing/2014/main" id="{865D619F-7B4B-44D8-84C7-A20FD7D77A0C}"/>
              </a:ext>
            </a:extLst>
          </p:cNvPr>
          <p:cNvSpPr>
            <a:spLocks noGrp="1"/>
          </p:cNvSpPr>
          <p:nvPr>
            <p:ph type="title"/>
          </p:nvPr>
        </p:nvSpPr>
        <p:spPr>
          <a:xfrm>
            <a:off x="388629" y="514613"/>
            <a:ext cx="11101005" cy="439543"/>
          </a:xfrm>
        </p:spPr>
        <p:txBody>
          <a:bodyPr/>
          <a:lstStyle/>
          <a:p>
            <a:r>
              <a:rPr lang="ca-ES" dirty="0"/>
              <a:t>Presentació: La protecció i la promoció de la salut mental i del benestar </a:t>
            </a:r>
            <a:r>
              <a:rPr lang="en-US" dirty="0"/>
              <a:t>-3</a:t>
            </a:r>
            <a:endParaRPr lang="x-none" dirty="0"/>
          </a:p>
        </p:txBody>
      </p:sp>
    </p:spTree>
    <p:extLst>
      <p:ext uri="{BB962C8B-B14F-4D97-AF65-F5344CB8AC3E}">
        <p14:creationId xmlns:p14="http://schemas.microsoft.com/office/powerpoint/2010/main" val="11154593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4411C71D-F681-CA4D-BEAB-C7B0412DFA7C}"/>
              </a:ext>
            </a:extLst>
          </p:cNvPr>
          <p:cNvSpPr>
            <a:spLocks noGrp="1"/>
          </p:cNvSpPr>
          <p:nvPr>
            <p:ph type="body" sz="quarter" idx="13"/>
          </p:nvPr>
        </p:nvSpPr>
        <p:spPr>
          <a:xfrm>
            <a:off x="507207" y="1367528"/>
            <a:ext cx="11174400" cy="360000"/>
          </a:xfrm>
        </p:spPr>
        <p:txBody>
          <a:bodyPr/>
          <a:lstStyle/>
          <a:p>
            <a:r>
              <a:rPr lang="ca-ES" dirty="0"/>
              <a:t>Què pot afectar d’una manera negativa la salut mental i el benestar? </a:t>
            </a:r>
            <a:r>
              <a:rPr lang="en-US" dirty="0"/>
              <a:t>(d)</a:t>
            </a:r>
          </a:p>
        </p:txBody>
      </p:sp>
      <p:sp>
        <p:nvSpPr>
          <p:cNvPr id="2" name="Title 1">
            <a:extLst>
              <a:ext uri="{FF2B5EF4-FFF2-40B4-BE49-F238E27FC236}">
                <a16:creationId xmlns:a16="http://schemas.microsoft.com/office/drawing/2014/main" id="{ACEE9C09-55F2-4395-B485-534D2C5398D7}"/>
              </a:ext>
            </a:extLst>
          </p:cNvPr>
          <p:cNvSpPr>
            <a:spLocks noGrp="1"/>
          </p:cNvSpPr>
          <p:nvPr>
            <p:ph type="title"/>
          </p:nvPr>
        </p:nvSpPr>
        <p:spPr>
          <a:xfrm>
            <a:off x="388630" y="514614"/>
            <a:ext cx="11174412" cy="340151"/>
          </a:xfrm>
        </p:spPr>
        <p:txBody>
          <a:bodyPr/>
          <a:lstStyle/>
          <a:p>
            <a:r>
              <a:rPr lang="ca-ES" dirty="0"/>
              <a:t>Presentació: La protecció i la promoció de la salut mental i del benestar </a:t>
            </a:r>
            <a:r>
              <a:rPr lang="en-US" dirty="0"/>
              <a:t>- 4</a:t>
            </a:r>
            <a:endParaRPr lang="x-none" dirty="0"/>
          </a:p>
        </p:txBody>
      </p:sp>
      <p:sp>
        <p:nvSpPr>
          <p:cNvPr id="7" name="Content Placeholder 2">
            <a:extLst>
              <a:ext uri="{FF2B5EF4-FFF2-40B4-BE49-F238E27FC236}">
                <a16:creationId xmlns:a16="http://schemas.microsoft.com/office/drawing/2014/main" id="{FF5E9C08-C98F-C84E-B075-5B43092E628F}"/>
              </a:ext>
            </a:extLst>
          </p:cNvPr>
          <p:cNvSpPr txBox="1">
            <a:spLocks/>
          </p:cNvSpPr>
          <p:nvPr/>
        </p:nvSpPr>
        <p:spPr>
          <a:xfrm>
            <a:off x="388630" y="1790700"/>
            <a:ext cx="11174412" cy="452882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ca-ES" sz="1900" b="1" dirty="0"/>
              <a:t>Emergències</a:t>
            </a:r>
            <a:r>
              <a:rPr lang="ca-ES" sz="1900" dirty="0"/>
              <a:t>: durant les situacions d’emergència i una vegada han passat, les persones solen afrontar dificultats que tenen una repercussió negativa sobre la salut mental i el benestar, i que poden tenir efectes de llarga durada</a:t>
            </a:r>
            <a:r>
              <a:rPr lang="en-GB" sz="1900" dirty="0"/>
              <a:t>.</a:t>
            </a:r>
          </a:p>
          <a:p>
            <a:pPr algn="just"/>
            <a:r>
              <a:rPr lang="ca-ES" sz="1900" b="1" dirty="0"/>
              <a:t>Condicions de treball estressants</a:t>
            </a:r>
            <a:r>
              <a:rPr lang="ca-ES" sz="1900" dirty="0"/>
              <a:t>: una exigència excessiva, la falta de suport i d’ànims, la preocupació per la seguretat i els riscos per a la salut en l’entorn de treball poden fer que una persona se senti vulnerable, infravalorada i incapaç de gestionar la situació</a:t>
            </a:r>
            <a:r>
              <a:rPr lang="en-GB" sz="1900" dirty="0"/>
              <a:t>.</a:t>
            </a:r>
          </a:p>
          <a:p>
            <a:pPr lvl="0" algn="just"/>
            <a:r>
              <a:rPr lang="ca-ES" sz="1900" b="1" dirty="0"/>
              <a:t>Discriminació i altres vulneracions dels drets humans</a:t>
            </a:r>
            <a:r>
              <a:rPr lang="ca-ES" sz="1900" dirty="0"/>
              <a:t>: quan una persona se sent discriminada per factors socials  i sent que se li neguen drets, els sentiments de vàlua personal, confiança, control sobre la seva vida i esperança en el futur sofreixen un impacte negatiu</a:t>
            </a:r>
            <a:r>
              <a:rPr lang="es-ES" sz="1900" dirty="0"/>
              <a:t>.</a:t>
            </a:r>
            <a:r>
              <a:rPr lang="en-GB" sz="1900" dirty="0"/>
              <a:t> </a:t>
            </a:r>
          </a:p>
          <a:p>
            <a:pPr algn="just"/>
            <a:r>
              <a:rPr lang="ca-ES" sz="1900" b="1" dirty="0"/>
              <a:t>Violència i abusos</a:t>
            </a:r>
            <a:r>
              <a:rPr lang="ca-ES" sz="1900" dirty="0"/>
              <a:t>: a més dels greus efectes sobre la salut física, la violència i els abusos tenen molts més efectes psicològics negatius</a:t>
            </a:r>
            <a:r>
              <a:rPr lang="en-GB" sz="1900" dirty="0"/>
              <a:t>. </a:t>
            </a:r>
          </a:p>
          <a:p>
            <a:pPr algn="just"/>
            <a:r>
              <a:rPr lang="ca-ES" sz="1900" b="1" dirty="0"/>
              <a:t>Problemes de salut física: </a:t>
            </a:r>
            <a:r>
              <a:rPr lang="ca-ES" sz="1900" dirty="0"/>
              <a:t>les malalties i els problemes físics poden implicar obstacles i dificultats diàries</a:t>
            </a:r>
            <a:r>
              <a:rPr lang="en-GB" sz="1900" dirty="0"/>
              <a:t>. </a:t>
            </a:r>
          </a:p>
          <a:p>
            <a:pPr lvl="1" algn="just">
              <a:spcBef>
                <a:spcPts val="1000"/>
              </a:spcBef>
            </a:pPr>
            <a:r>
              <a:rPr lang="ca-ES" sz="1900" b="1" dirty="0"/>
              <a:t>Serveis o suport inexistents o inadequats:</a:t>
            </a:r>
            <a:r>
              <a:rPr lang="ca-ES" sz="1900" dirty="0"/>
              <a:t> Uns serveis inadequats poden empitjorar aquests problemes i comportar més vulneracions dels drets humans</a:t>
            </a:r>
            <a:r>
              <a:rPr lang="es-ES" sz="1900" dirty="0"/>
              <a:t>.</a:t>
            </a:r>
            <a:endParaRPr lang="en-GB" sz="1900" dirty="0"/>
          </a:p>
          <a:p>
            <a:pPr algn="just"/>
            <a:endParaRPr lang="x-none" sz="1900" dirty="0"/>
          </a:p>
        </p:txBody>
      </p:sp>
    </p:spTree>
    <p:extLst>
      <p:ext uri="{BB962C8B-B14F-4D97-AF65-F5344CB8AC3E}">
        <p14:creationId xmlns:p14="http://schemas.microsoft.com/office/powerpoint/2010/main" val="32804623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2BC34247-3C2C-5A49-8220-4FAD5967DFB1}"/>
              </a:ext>
            </a:extLst>
          </p:cNvPr>
          <p:cNvSpPr>
            <a:spLocks noGrp="1"/>
          </p:cNvSpPr>
          <p:nvPr>
            <p:ph type="body" sz="quarter" idx="13"/>
          </p:nvPr>
        </p:nvSpPr>
        <p:spPr>
          <a:xfrm>
            <a:off x="507207" y="1396557"/>
            <a:ext cx="11174400" cy="360000"/>
          </a:xfrm>
        </p:spPr>
        <p:txBody>
          <a:bodyPr/>
          <a:lstStyle/>
          <a:p>
            <a:r>
              <a:rPr lang="ca-ES" dirty="0"/>
              <a:t>Què pot afectar d’una manera negativa la salut mental i el benestar? </a:t>
            </a:r>
            <a:r>
              <a:rPr lang="en-US" dirty="0"/>
              <a:t>(e)</a:t>
            </a:r>
          </a:p>
        </p:txBody>
      </p:sp>
      <p:sp>
        <p:nvSpPr>
          <p:cNvPr id="3" name="Content Placeholder 2">
            <a:extLst>
              <a:ext uri="{FF2B5EF4-FFF2-40B4-BE49-F238E27FC236}">
                <a16:creationId xmlns:a16="http://schemas.microsoft.com/office/drawing/2014/main" id="{24936650-6333-4063-982B-8D169B9F0DAD}"/>
              </a:ext>
            </a:extLst>
          </p:cNvPr>
          <p:cNvSpPr>
            <a:spLocks noGrp="1"/>
          </p:cNvSpPr>
          <p:nvPr>
            <p:ph sz="quarter" idx="14"/>
          </p:nvPr>
        </p:nvSpPr>
        <p:spPr>
          <a:xfrm>
            <a:off x="507195" y="1872342"/>
            <a:ext cx="11174412" cy="4138845"/>
          </a:xfrm>
        </p:spPr>
        <p:txBody>
          <a:bodyPr/>
          <a:lstStyle/>
          <a:p>
            <a:pPr algn="just"/>
            <a:r>
              <a:rPr lang="ca-ES" dirty="0"/>
              <a:t>Aquests factors poden interactuar i afectar la salut mental i el benestar d’una manera diferent en els diversos grups de persones</a:t>
            </a:r>
            <a:r>
              <a:rPr lang="en-US" dirty="0"/>
              <a:t>. </a:t>
            </a:r>
            <a:endParaRPr lang="x-none" dirty="0"/>
          </a:p>
          <a:p>
            <a:pPr algn="just"/>
            <a:r>
              <a:rPr lang="ca-ES" dirty="0"/>
              <a:t>De vegades l’estigmatització, les actituds negatives, la discriminació i altres vulneracions dels drets humans que han d’afrontar són els factors amb un impacte negatiu més important en les seves vides</a:t>
            </a:r>
            <a:r>
              <a:rPr lang="en-GB" dirty="0"/>
              <a:t>. </a:t>
            </a:r>
            <a:endParaRPr lang="x-none" dirty="0"/>
          </a:p>
          <a:p>
            <a:pPr algn="just"/>
            <a:r>
              <a:rPr lang="ca-ES" dirty="0"/>
              <a:t>Els instruments en matèria de drets humans tenen com a objectiu protegir les persones dels factors descrits més amunt</a:t>
            </a:r>
            <a:r>
              <a:rPr lang="en-GB" dirty="0"/>
              <a:t>. </a:t>
            </a:r>
            <a:endParaRPr lang="x-none" dirty="0"/>
          </a:p>
          <a:p>
            <a:pPr algn="just"/>
            <a:endParaRPr lang="x-none" dirty="0"/>
          </a:p>
        </p:txBody>
      </p:sp>
      <p:sp>
        <p:nvSpPr>
          <p:cNvPr id="2" name="Title 1">
            <a:extLst>
              <a:ext uri="{FF2B5EF4-FFF2-40B4-BE49-F238E27FC236}">
                <a16:creationId xmlns:a16="http://schemas.microsoft.com/office/drawing/2014/main" id="{71160A69-B009-49D3-A708-5904E8899C3C}"/>
              </a:ext>
            </a:extLst>
          </p:cNvPr>
          <p:cNvSpPr>
            <a:spLocks noGrp="1"/>
          </p:cNvSpPr>
          <p:nvPr>
            <p:ph type="title"/>
          </p:nvPr>
        </p:nvSpPr>
        <p:spPr>
          <a:xfrm>
            <a:off x="388629" y="514613"/>
            <a:ext cx="11240153" cy="499177"/>
          </a:xfrm>
        </p:spPr>
        <p:txBody>
          <a:bodyPr/>
          <a:lstStyle/>
          <a:p>
            <a:r>
              <a:rPr lang="ca-ES" dirty="0"/>
              <a:t>Presentació: La protecció i la promoció de la salut mental i del benestar </a:t>
            </a:r>
            <a:r>
              <a:rPr lang="en-US" dirty="0"/>
              <a:t>- 5</a:t>
            </a:r>
            <a:endParaRPr lang="x-none" dirty="0"/>
          </a:p>
        </p:txBody>
      </p:sp>
    </p:spTree>
    <p:extLst>
      <p:ext uri="{BB962C8B-B14F-4D97-AF65-F5344CB8AC3E}">
        <p14:creationId xmlns:p14="http://schemas.microsoft.com/office/powerpoint/2010/main" val="18804056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D8AF9287-F8C1-024E-9E99-D2875B4EF021}"/>
              </a:ext>
            </a:extLst>
          </p:cNvPr>
          <p:cNvSpPr>
            <a:spLocks noGrp="1"/>
          </p:cNvSpPr>
          <p:nvPr>
            <p:ph type="body" sz="quarter" idx="13"/>
          </p:nvPr>
        </p:nvSpPr>
        <p:spPr>
          <a:xfrm>
            <a:off x="507207" y="1382042"/>
            <a:ext cx="11174400" cy="360000"/>
          </a:xfrm>
        </p:spPr>
        <p:txBody>
          <a:bodyPr/>
          <a:lstStyle/>
          <a:p>
            <a:r>
              <a:rPr lang="en-US" dirty="0"/>
              <a:t> </a:t>
            </a:r>
            <a:r>
              <a:rPr lang="ca-ES" dirty="0"/>
              <a:t>El dret a la salut com a dret humà</a:t>
            </a:r>
            <a:r>
              <a:rPr lang="es-ES" dirty="0"/>
              <a:t> </a:t>
            </a:r>
            <a:r>
              <a:rPr lang="en-US" dirty="0"/>
              <a:t>(a)</a:t>
            </a:r>
          </a:p>
        </p:txBody>
      </p:sp>
      <p:sp>
        <p:nvSpPr>
          <p:cNvPr id="3" name="Content Placeholder 2">
            <a:extLst>
              <a:ext uri="{FF2B5EF4-FFF2-40B4-BE49-F238E27FC236}">
                <a16:creationId xmlns:a16="http://schemas.microsoft.com/office/drawing/2014/main" id="{5C0C7640-58A0-462F-A6DA-4731D3586EC9}"/>
              </a:ext>
            </a:extLst>
          </p:cNvPr>
          <p:cNvSpPr>
            <a:spLocks noGrp="1"/>
          </p:cNvSpPr>
          <p:nvPr>
            <p:ph sz="quarter" idx="14"/>
          </p:nvPr>
        </p:nvSpPr>
        <p:spPr>
          <a:xfrm>
            <a:off x="438150" y="1930399"/>
            <a:ext cx="11277600" cy="4153359"/>
          </a:xfrm>
        </p:spPr>
        <p:txBody>
          <a:bodyPr/>
          <a:lstStyle/>
          <a:p>
            <a:pPr algn="just"/>
            <a:r>
              <a:rPr lang="ca-ES" sz="2000" dirty="0"/>
              <a:t>El dret a la salut s’ha recollit en tractats i instruments en matèria de drets humans internacionals i regionals, i també en constitucions dels estats de tot el món</a:t>
            </a:r>
            <a:r>
              <a:rPr lang="en-GB" sz="2000" dirty="0"/>
              <a:t>.</a:t>
            </a:r>
            <a:endParaRPr lang="x-none" sz="2000" dirty="0"/>
          </a:p>
          <a:p>
            <a:pPr algn="just"/>
            <a:r>
              <a:rPr lang="ca-ES" sz="2000" dirty="0"/>
              <a:t>Es va articular per primera vegada a la Constitució de l’OMS del 1946.</a:t>
            </a:r>
          </a:p>
          <a:p>
            <a:pPr marL="457200" lvl="1" indent="0" algn="just">
              <a:buNone/>
            </a:pPr>
            <a:r>
              <a:rPr lang="ca-ES" dirty="0"/>
              <a:t>«El gaudir del grau màxim de salut es pugui aconseguir és un dels drets fonamentals de tot ésser humà sense distinció de raça, religió, ideologia política o condició econòmica o social»</a:t>
            </a:r>
            <a:r>
              <a:rPr lang="es-ES" dirty="0"/>
              <a:t> </a:t>
            </a:r>
          </a:p>
          <a:p>
            <a:pPr algn="just"/>
            <a:r>
              <a:rPr lang="ca-ES" sz="2000" dirty="0"/>
              <a:t>El dret a la salut també està inclòs en altres instruments i tractats de les Nacions Unides </a:t>
            </a:r>
            <a:r>
              <a:rPr lang="en-GB" sz="2000" dirty="0"/>
              <a:t>(DUDH, PIDESC). </a:t>
            </a:r>
          </a:p>
          <a:p>
            <a:pPr marL="457200" lvl="1" indent="0" algn="just">
              <a:buNone/>
            </a:pPr>
            <a:r>
              <a:rPr lang="ca-ES" dirty="0"/>
              <a:t>«Perquè es pugui aconseguir el nivell més alt de </a:t>
            </a:r>
            <a:r>
              <a:rPr lang="ca-ES" u="sng" dirty="0"/>
              <a:t>salut mental</a:t>
            </a:r>
            <a:r>
              <a:rPr lang="ca-ES" dirty="0"/>
              <a:t> i física, cal que els governs garanteixin que els serveis de salut, que inclouen els serveis de salut mental, estiguin disponibles i siguin accessibles, acceptables i de bona qualitat».</a:t>
            </a:r>
            <a:endParaRPr lang="x-none" i="1" dirty="0"/>
          </a:p>
          <a:p>
            <a:pPr algn="just"/>
            <a:r>
              <a:rPr lang="ca-ES" sz="2000" dirty="0"/>
              <a:t>El dret a la salut també està inclòs en l’article 25 de la CDPD. </a:t>
            </a:r>
          </a:p>
          <a:p>
            <a:pPr marL="457200" lvl="1" indent="0" algn="just">
              <a:buNone/>
            </a:pPr>
            <a:r>
              <a:rPr lang="ca-ES" dirty="0"/>
              <a:t>El dret a la salut significa salut inclusiva, és a dir, que els governs tenen el deure de vetllar perquè totes les persones puguin viure amb una salut física i mental òptima, i que ningú no sigui exclòs a causa de la seva discapacitat</a:t>
            </a:r>
            <a:r>
              <a:rPr lang="es-ES" i="1" dirty="0"/>
              <a:t>.</a:t>
            </a:r>
            <a:endParaRPr lang="x-none" i="1" dirty="0"/>
          </a:p>
        </p:txBody>
      </p:sp>
      <p:sp>
        <p:nvSpPr>
          <p:cNvPr id="2" name="Title 1">
            <a:extLst>
              <a:ext uri="{FF2B5EF4-FFF2-40B4-BE49-F238E27FC236}">
                <a16:creationId xmlns:a16="http://schemas.microsoft.com/office/drawing/2014/main" id="{C871093D-0FAE-4BE6-8BB6-7A49BC7C7035}"/>
              </a:ext>
            </a:extLst>
          </p:cNvPr>
          <p:cNvSpPr>
            <a:spLocks noGrp="1"/>
          </p:cNvSpPr>
          <p:nvPr>
            <p:ph type="title"/>
          </p:nvPr>
        </p:nvSpPr>
        <p:spPr>
          <a:xfrm>
            <a:off x="388630" y="514614"/>
            <a:ext cx="11180518" cy="399786"/>
          </a:xfrm>
        </p:spPr>
        <p:txBody>
          <a:bodyPr/>
          <a:lstStyle/>
          <a:p>
            <a:r>
              <a:rPr lang="ca-ES" dirty="0"/>
              <a:t>Presentació: La protecció i la promoció de la salut mental i del benestar </a:t>
            </a:r>
            <a:r>
              <a:rPr lang="en-US" dirty="0"/>
              <a:t>- 6</a:t>
            </a:r>
            <a:endParaRPr lang="x-none" dirty="0"/>
          </a:p>
        </p:txBody>
      </p:sp>
    </p:spTree>
    <p:extLst>
      <p:ext uri="{BB962C8B-B14F-4D97-AF65-F5344CB8AC3E}">
        <p14:creationId xmlns:p14="http://schemas.microsoft.com/office/powerpoint/2010/main" val="19169279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AC07D4B6-A91E-7F49-86B7-87ECC5816DBC}"/>
              </a:ext>
            </a:extLst>
          </p:cNvPr>
          <p:cNvSpPr>
            <a:spLocks noGrp="1"/>
          </p:cNvSpPr>
          <p:nvPr>
            <p:ph type="body" sz="quarter" idx="13"/>
          </p:nvPr>
        </p:nvSpPr>
        <p:spPr>
          <a:xfrm>
            <a:off x="507207" y="1382042"/>
            <a:ext cx="11174400" cy="360000"/>
          </a:xfrm>
        </p:spPr>
        <p:txBody>
          <a:bodyPr/>
          <a:lstStyle/>
          <a:p>
            <a:r>
              <a:rPr lang="en-US" dirty="0"/>
              <a:t> </a:t>
            </a:r>
            <a:r>
              <a:rPr lang="ca-ES" dirty="0"/>
              <a:t>El dret a la salut com a dret humà </a:t>
            </a:r>
            <a:r>
              <a:rPr lang="en-US" dirty="0"/>
              <a:t>(b)</a:t>
            </a:r>
          </a:p>
        </p:txBody>
      </p:sp>
      <p:sp>
        <p:nvSpPr>
          <p:cNvPr id="3" name="Content Placeholder 2">
            <a:extLst>
              <a:ext uri="{FF2B5EF4-FFF2-40B4-BE49-F238E27FC236}">
                <a16:creationId xmlns:a16="http://schemas.microsoft.com/office/drawing/2014/main" id="{5C0C7640-58A0-462F-A6DA-4731D3586EC9}"/>
              </a:ext>
            </a:extLst>
          </p:cNvPr>
          <p:cNvSpPr>
            <a:spLocks noGrp="1"/>
          </p:cNvSpPr>
          <p:nvPr>
            <p:ph sz="quarter" idx="14"/>
          </p:nvPr>
        </p:nvSpPr>
        <p:spPr>
          <a:xfrm>
            <a:off x="507195" y="1872342"/>
            <a:ext cx="11174412" cy="4138845"/>
          </a:xfrm>
        </p:spPr>
        <p:txBody>
          <a:bodyPr/>
          <a:lstStyle/>
          <a:p>
            <a:pPr algn="just">
              <a:lnSpc>
                <a:spcPct val="100000"/>
              </a:lnSpc>
              <a:spcAft>
                <a:spcPts val="600"/>
              </a:spcAft>
            </a:pPr>
            <a:r>
              <a:rPr lang="ca-ES" dirty="0"/>
              <a:t>El gaudir del dret a la salut està relacionat amb el gaudi de tota la resta de drets humans. </a:t>
            </a:r>
          </a:p>
          <a:p>
            <a:pPr lvl="1" algn="just">
              <a:lnSpc>
                <a:spcPct val="100000"/>
              </a:lnSpc>
              <a:spcAft>
                <a:spcPts val="600"/>
              </a:spcAft>
            </a:pPr>
            <a:r>
              <a:rPr lang="ca-ES" sz="2200" dirty="0"/>
              <a:t>Per exemple, per poder gaudir del dret a la salut, una persona no ha de patir explotació, violència ni abusos, i cal que tingui un estàndard de vida i una protecció social adequats</a:t>
            </a:r>
            <a:r>
              <a:rPr lang="en-GB" sz="2200" dirty="0"/>
              <a:t>. </a:t>
            </a:r>
          </a:p>
          <a:p>
            <a:pPr algn="just">
              <a:lnSpc>
                <a:spcPct val="100000"/>
              </a:lnSpc>
              <a:spcAft>
                <a:spcPts val="600"/>
              </a:spcAft>
            </a:pPr>
            <a:r>
              <a:rPr lang="ca-ES" dirty="0"/>
              <a:t>D’altra banda, les vulneracions dels drets humans tenen una repercussió negativa enorme en la salut mental</a:t>
            </a:r>
            <a:r>
              <a:rPr lang="en-GB" dirty="0"/>
              <a:t>: </a:t>
            </a:r>
          </a:p>
          <a:p>
            <a:pPr lvl="1" algn="just">
              <a:lnSpc>
                <a:spcPct val="100000"/>
              </a:lnSpc>
              <a:spcAft>
                <a:spcPts val="600"/>
              </a:spcAft>
            </a:pPr>
            <a:r>
              <a:rPr lang="ca-ES" sz="2200" dirty="0"/>
              <a:t>Algú que pateixi explotació, violència i abusos és més procliu a viure malestar emocional</a:t>
            </a:r>
            <a:r>
              <a:rPr lang="en-GB" sz="2200" dirty="0"/>
              <a:t>. </a:t>
            </a:r>
          </a:p>
          <a:p>
            <a:pPr lvl="1" algn="just">
              <a:lnSpc>
                <a:spcPct val="100000"/>
              </a:lnSpc>
              <a:spcAft>
                <a:spcPts val="600"/>
              </a:spcAft>
            </a:pPr>
            <a:r>
              <a:rPr lang="ca-ES" sz="2200" dirty="0"/>
              <a:t>Unes condicions de vida pobres, la discriminació i la falta d’accés a la protecció social poden tenir efectes negatius en la salut mental de les persones</a:t>
            </a:r>
            <a:r>
              <a:rPr lang="en-GB" sz="2200" dirty="0"/>
              <a:t>. </a:t>
            </a:r>
            <a:endParaRPr lang="x-none" sz="2200" dirty="0"/>
          </a:p>
          <a:p>
            <a:pPr algn="just">
              <a:lnSpc>
                <a:spcPct val="100000"/>
              </a:lnSpc>
              <a:spcAft>
                <a:spcPts val="600"/>
              </a:spcAft>
            </a:pPr>
            <a:endParaRPr lang="x-none" dirty="0"/>
          </a:p>
        </p:txBody>
      </p:sp>
      <p:sp>
        <p:nvSpPr>
          <p:cNvPr id="2" name="Title 1">
            <a:extLst>
              <a:ext uri="{FF2B5EF4-FFF2-40B4-BE49-F238E27FC236}">
                <a16:creationId xmlns:a16="http://schemas.microsoft.com/office/drawing/2014/main" id="{C871093D-0FAE-4BE6-8BB6-7A49BC7C7035}"/>
              </a:ext>
            </a:extLst>
          </p:cNvPr>
          <p:cNvSpPr>
            <a:spLocks noGrp="1"/>
          </p:cNvSpPr>
          <p:nvPr>
            <p:ph type="title"/>
          </p:nvPr>
        </p:nvSpPr>
        <p:spPr>
          <a:xfrm>
            <a:off x="388629" y="514613"/>
            <a:ext cx="11299787" cy="459421"/>
          </a:xfrm>
        </p:spPr>
        <p:txBody>
          <a:bodyPr/>
          <a:lstStyle/>
          <a:p>
            <a:r>
              <a:rPr lang="ca-ES" dirty="0"/>
              <a:t>Presentació: La protecció i la promoció de la salut mental i del benestar </a:t>
            </a:r>
            <a:r>
              <a:rPr lang="en-US" dirty="0"/>
              <a:t>- 7</a:t>
            </a:r>
            <a:endParaRPr lang="x-none" dirty="0"/>
          </a:p>
        </p:txBody>
      </p:sp>
    </p:spTree>
    <p:extLst>
      <p:ext uri="{BB962C8B-B14F-4D97-AF65-F5344CB8AC3E}">
        <p14:creationId xmlns:p14="http://schemas.microsoft.com/office/powerpoint/2010/main" val="1519880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70D41669-C0F4-4E4C-BDE8-92FC3C1FB023}"/>
              </a:ext>
            </a:extLst>
          </p:cNvPr>
          <p:cNvSpPr>
            <a:spLocks noGrp="1"/>
          </p:cNvSpPr>
          <p:nvPr>
            <p:ph type="body" sz="quarter" idx="13"/>
          </p:nvPr>
        </p:nvSpPr>
        <p:spPr>
          <a:xfrm>
            <a:off x="507207" y="1367524"/>
            <a:ext cx="11174400" cy="360000"/>
          </a:xfrm>
        </p:spPr>
        <p:txBody>
          <a:bodyPr/>
          <a:lstStyle/>
          <a:p>
            <a:r>
              <a:rPr lang="en-US" dirty="0"/>
              <a:t> </a:t>
            </a:r>
            <a:r>
              <a:rPr lang="ca-ES" dirty="0"/>
              <a:t>El dret a la salut com a dret humà </a:t>
            </a:r>
            <a:r>
              <a:rPr lang="en-US" dirty="0"/>
              <a:t>(c)</a:t>
            </a:r>
          </a:p>
        </p:txBody>
      </p:sp>
      <p:sp>
        <p:nvSpPr>
          <p:cNvPr id="4" name="Text Box 4">
            <a:extLst>
              <a:ext uri="{FF2B5EF4-FFF2-40B4-BE49-F238E27FC236}">
                <a16:creationId xmlns:a16="http://schemas.microsoft.com/office/drawing/2014/main" id="{204A1C54-360B-49CA-9E39-8D7062194770}"/>
              </a:ext>
            </a:extLst>
          </p:cNvPr>
          <p:cNvSpPr txBox="1">
            <a:spLocks noGrp="1"/>
          </p:cNvSpPr>
          <p:nvPr>
            <p:ph sz="quarter" idx="14"/>
          </p:nvPr>
        </p:nvSpPr>
        <p:spPr>
          <a:xfrm>
            <a:off x="507195" y="1695450"/>
            <a:ext cx="11174412" cy="4315738"/>
          </a:xfrm>
        </p:spPr>
        <p:txBody>
          <a:bodyPr/>
          <a:lstStyle/>
          <a:p>
            <a:pPr lvl="0"/>
            <a:endParaRPr lang="en-GB" noProof="0" dirty="0"/>
          </a:p>
          <a:p>
            <a:pPr lvl="0"/>
            <a:r>
              <a:rPr lang="en-GB" i="1" noProof="0" dirty="0"/>
              <a:t>Inclusive health overview</a:t>
            </a:r>
            <a:r>
              <a:rPr lang="en-GB" noProof="0" dirty="0"/>
              <a:t>, Special Olympics </a:t>
            </a:r>
            <a:r>
              <a:rPr lang="en-GB" dirty="0">
                <a:hlinkClick r:id="rId3"/>
              </a:rPr>
              <a:t>https://youtu.be/CDGpKMgKWbU</a:t>
            </a:r>
            <a:r>
              <a:rPr lang="en-GB" dirty="0"/>
              <a:t> </a:t>
            </a:r>
            <a:endParaRPr lang="x-none" noProof="0" dirty="0"/>
          </a:p>
        </p:txBody>
      </p:sp>
      <p:sp>
        <p:nvSpPr>
          <p:cNvPr id="2" name="Title 1">
            <a:extLst>
              <a:ext uri="{FF2B5EF4-FFF2-40B4-BE49-F238E27FC236}">
                <a16:creationId xmlns:a16="http://schemas.microsoft.com/office/drawing/2014/main" id="{3E651E49-ADF5-4FD8-B047-B4868C5DDF00}"/>
              </a:ext>
            </a:extLst>
          </p:cNvPr>
          <p:cNvSpPr>
            <a:spLocks noGrp="1"/>
          </p:cNvSpPr>
          <p:nvPr>
            <p:ph type="title"/>
          </p:nvPr>
        </p:nvSpPr>
        <p:spPr>
          <a:xfrm>
            <a:off x="388629" y="514614"/>
            <a:ext cx="11240153" cy="419664"/>
          </a:xfrm>
        </p:spPr>
        <p:txBody>
          <a:bodyPr/>
          <a:lstStyle/>
          <a:p>
            <a:r>
              <a:rPr lang="ca-ES" dirty="0"/>
              <a:t>Presentació: La protecció i la promoció de la salut mental i del benestar </a:t>
            </a:r>
            <a:r>
              <a:rPr lang="en-US" dirty="0"/>
              <a:t>- 8</a:t>
            </a:r>
            <a:endParaRPr lang="x-none" dirty="0"/>
          </a:p>
        </p:txBody>
      </p:sp>
    </p:spTree>
    <p:extLst>
      <p:ext uri="{BB962C8B-B14F-4D97-AF65-F5344CB8AC3E}">
        <p14:creationId xmlns:p14="http://schemas.microsoft.com/office/powerpoint/2010/main" val="27017442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3A18838D-22AD-5E4B-845C-EDF0D5466FD2}"/>
              </a:ext>
            </a:extLst>
          </p:cNvPr>
          <p:cNvSpPr>
            <a:spLocks noGrp="1"/>
          </p:cNvSpPr>
          <p:nvPr>
            <p:ph type="body" sz="quarter" idx="13"/>
          </p:nvPr>
        </p:nvSpPr>
        <p:spPr>
          <a:xfrm>
            <a:off x="507207" y="1396557"/>
            <a:ext cx="11174400" cy="360000"/>
          </a:xfrm>
        </p:spPr>
        <p:txBody>
          <a:bodyPr/>
          <a:lstStyle/>
          <a:p>
            <a:r>
              <a:rPr lang="en-US" dirty="0"/>
              <a:t> </a:t>
            </a:r>
            <a:r>
              <a:rPr lang="ca-ES" dirty="0"/>
              <a:t>Fomentar la salut mental i el benestar</a:t>
            </a:r>
            <a:endParaRPr lang="es-ES" dirty="0"/>
          </a:p>
        </p:txBody>
      </p:sp>
      <p:sp>
        <p:nvSpPr>
          <p:cNvPr id="3" name="Content Placeholder 2">
            <a:extLst>
              <a:ext uri="{FF2B5EF4-FFF2-40B4-BE49-F238E27FC236}">
                <a16:creationId xmlns:a16="http://schemas.microsoft.com/office/drawing/2014/main" id="{339815D7-2163-430E-9627-ED6E37029163}"/>
              </a:ext>
            </a:extLst>
          </p:cNvPr>
          <p:cNvSpPr>
            <a:spLocks noGrp="1"/>
          </p:cNvSpPr>
          <p:nvPr>
            <p:ph sz="quarter" idx="14"/>
          </p:nvPr>
        </p:nvSpPr>
        <p:spPr>
          <a:xfrm>
            <a:off x="507195" y="1756556"/>
            <a:ext cx="11174412" cy="4529944"/>
          </a:xfrm>
        </p:spPr>
        <p:txBody>
          <a:bodyPr/>
          <a:lstStyle/>
          <a:p>
            <a:pPr algn="just"/>
            <a:r>
              <a:rPr lang="ca-ES" sz="2000" dirty="0"/>
              <a:t>És fonamental crear entorns i condicions de vida que puguin contribuir a una bona salut mental i benestar</a:t>
            </a:r>
            <a:r>
              <a:rPr lang="en-US" sz="2000" dirty="0"/>
              <a:t>. </a:t>
            </a:r>
          </a:p>
          <a:p>
            <a:pPr algn="just"/>
            <a:r>
              <a:rPr lang="ca-ES" sz="2000" dirty="0"/>
              <a:t>Tots podem fer alguna cosa per fomentar la salut mental i el benestar de les altres</a:t>
            </a:r>
            <a:r>
              <a:rPr lang="en-US" sz="2000" dirty="0"/>
              <a:t>. </a:t>
            </a:r>
          </a:p>
          <a:p>
            <a:pPr lvl="1" algn="just"/>
            <a:r>
              <a:rPr lang="ca-ES" dirty="0"/>
              <a:t>Podem tractar els altres amb dignitat i respecte, podem fer costat als nostres familiars quan necessiten suport emocional, podem fer de mediadors entre algunes persones </a:t>
            </a:r>
          </a:p>
          <a:p>
            <a:pPr lvl="1" algn="just"/>
            <a:r>
              <a:rPr lang="ca-ES" dirty="0"/>
              <a:t>Podem defensar entorns i condicions de vida millors, lluitar contra la pobresa i la injustícia social </a:t>
            </a:r>
          </a:p>
          <a:p>
            <a:pPr algn="just"/>
            <a:r>
              <a:rPr lang="ca-ES" sz="2000" dirty="0"/>
              <a:t>Els serveis de salut mental i els serveis socials també tenen un paper i una responsabilitat importants a l’hora de garantir que ofereixen atenció i suport de qualitat, basats en decisions lliures i informades dels usuaris</a:t>
            </a:r>
            <a:r>
              <a:rPr lang="en-US" sz="2000" dirty="0"/>
              <a:t>. </a:t>
            </a:r>
          </a:p>
          <a:p>
            <a:pPr lvl="1" algn="just"/>
            <a:r>
              <a:rPr lang="ca-ES" dirty="0"/>
              <a:t>Això fomentarà la inclusió en la comunitat, l’autonomia i el respecte per la voluntat i les preferències de la persona</a:t>
            </a:r>
            <a:r>
              <a:rPr lang="en-US" dirty="0"/>
              <a:t>. </a:t>
            </a:r>
          </a:p>
          <a:p>
            <a:pPr lvl="1" algn="just"/>
            <a:r>
              <a:rPr lang="ca-ES" dirty="0"/>
              <a:t>L’atenció institucional no és compatible amb aquests objectius o amb el dret a la salut. </a:t>
            </a:r>
          </a:p>
          <a:p>
            <a:pPr lvl="1" algn="just"/>
            <a:r>
              <a:rPr lang="ca-ES" dirty="0"/>
              <a:t>La CDPD fa una crida als professionals perquè emprin els seus coneixements, habilitats i capacitats per crear, impulsar i reforçar serveis de qualitat</a:t>
            </a:r>
            <a:r>
              <a:rPr lang="en-US" dirty="0"/>
              <a:t>.</a:t>
            </a:r>
            <a:endParaRPr lang="x-none" dirty="0"/>
          </a:p>
        </p:txBody>
      </p:sp>
      <p:sp>
        <p:nvSpPr>
          <p:cNvPr id="2" name="Title 1">
            <a:extLst>
              <a:ext uri="{FF2B5EF4-FFF2-40B4-BE49-F238E27FC236}">
                <a16:creationId xmlns:a16="http://schemas.microsoft.com/office/drawing/2014/main" id="{23AADB34-372C-4A2B-AB26-EC31F98AFF19}"/>
              </a:ext>
            </a:extLst>
          </p:cNvPr>
          <p:cNvSpPr>
            <a:spLocks noGrp="1"/>
          </p:cNvSpPr>
          <p:nvPr>
            <p:ph type="title"/>
          </p:nvPr>
        </p:nvSpPr>
        <p:spPr>
          <a:xfrm>
            <a:off x="388630" y="514614"/>
            <a:ext cx="11200396" cy="360029"/>
          </a:xfrm>
        </p:spPr>
        <p:txBody>
          <a:bodyPr/>
          <a:lstStyle/>
          <a:p>
            <a:r>
              <a:rPr lang="ca-ES" dirty="0"/>
              <a:t>Presentació: La protecció i la promoció de la salut mental i del benestar </a:t>
            </a:r>
            <a:r>
              <a:rPr lang="en-US" dirty="0"/>
              <a:t>- 9</a:t>
            </a:r>
            <a:endParaRPr lang="x-none" dirty="0"/>
          </a:p>
        </p:txBody>
      </p:sp>
    </p:spTree>
    <p:extLst>
      <p:ext uri="{BB962C8B-B14F-4D97-AF65-F5344CB8AC3E}">
        <p14:creationId xmlns:p14="http://schemas.microsoft.com/office/powerpoint/2010/main" val="24000041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147C981-A946-5040-83F9-812B9EF562E3}"/>
              </a:ext>
            </a:extLst>
          </p:cNvPr>
          <p:cNvSpPr>
            <a:spLocks noGrp="1"/>
          </p:cNvSpPr>
          <p:nvPr>
            <p:ph type="sldNum" sz="quarter" idx="4294967295"/>
          </p:nvPr>
        </p:nvSpPr>
        <p:spPr>
          <a:xfrm>
            <a:off x="10034587" y="6623100"/>
            <a:ext cx="1648619" cy="216000"/>
          </a:xfrm>
          <a:prstGeom prst="rect">
            <a:avLst/>
          </a:prstGeom>
        </p:spPr>
        <p:txBody>
          <a:bodyPr/>
          <a:lstStyle/>
          <a:p>
            <a:fld id="{04260D4A-DEC1-45DD-8AB2-A3349BAAA59E}" type="slidenum">
              <a:rPr lang="es-ES" smtClean="0"/>
              <a:pPr/>
              <a:t>3</a:t>
            </a:fld>
            <a:endParaRPr lang="es-ES" dirty="0"/>
          </a:p>
        </p:txBody>
      </p:sp>
      <p:sp>
        <p:nvSpPr>
          <p:cNvPr id="3" name="Text Placeholder 2">
            <a:extLst>
              <a:ext uri="{FF2B5EF4-FFF2-40B4-BE49-F238E27FC236}">
                <a16:creationId xmlns:a16="http://schemas.microsoft.com/office/drawing/2014/main" id="{397488A8-B1A9-6840-9D65-1086A084D422}"/>
              </a:ext>
            </a:extLst>
          </p:cNvPr>
          <p:cNvSpPr>
            <a:spLocks noGrp="1"/>
          </p:cNvSpPr>
          <p:nvPr>
            <p:ph type="body" sz="quarter" idx="13"/>
          </p:nvPr>
        </p:nvSpPr>
        <p:spPr>
          <a:xfrm>
            <a:off x="536014" y="981308"/>
            <a:ext cx="11150464" cy="1092820"/>
          </a:xfrm>
        </p:spPr>
        <p:txBody>
          <a:bodyPr anchor="t"/>
          <a:lstStyle/>
          <a:p>
            <a:pPr marL="0" indent="0" algn="just">
              <a:lnSpc>
                <a:spcPct val="100000"/>
              </a:lnSpc>
            </a:pPr>
            <a:r>
              <a:rPr lang="ca-ES" sz="2000" dirty="0"/>
              <a:t>OBJECTIUS: millorar la qualitat de l’atenció i del suport que es presten en els serveis socials i de salut mental i promoure els drets humans de les persones amb discapacitat psicosocial, intel·lectual o cognitiva </a:t>
            </a:r>
          </a:p>
        </p:txBody>
      </p:sp>
      <p:sp>
        <p:nvSpPr>
          <p:cNvPr id="4" name="Content Placeholder 3">
            <a:extLst>
              <a:ext uri="{FF2B5EF4-FFF2-40B4-BE49-F238E27FC236}">
                <a16:creationId xmlns:a16="http://schemas.microsoft.com/office/drawing/2014/main" id="{CF518A3A-5970-3A47-9B31-2D448B5DE3D2}"/>
              </a:ext>
            </a:extLst>
          </p:cNvPr>
          <p:cNvSpPr>
            <a:spLocks noGrp="1"/>
          </p:cNvSpPr>
          <p:nvPr>
            <p:ph sz="quarter" idx="14"/>
          </p:nvPr>
        </p:nvSpPr>
        <p:spPr>
          <a:xfrm>
            <a:off x="507195" y="1918009"/>
            <a:ext cx="11174412" cy="4148253"/>
          </a:xfrm>
        </p:spPr>
        <p:txBody>
          <a:bodyPr/>
          <a:lstStyle/>
          <a:p>
            <a:pPr algn="just">
              <a:lnSpc>
                <a:spcPct val="100000"/>
              </a:lnSpc>
            </a:pPr>
            <a:r>
              <a:rPr lang="ca-ES" sz="2050" dirty="0"/>
              <a:t>Crear capacitat per combatre l’estigmatització i la discriminació i per promoure els drets humans i la recuperació. </a:t>
            </a:r>
          </a:p>
          <a:p>
            <a:pPr algn="just">
              <a:lnSpc>
                <a:spcPct val="100000"/>
              </a:lnSpc>
            </a:pPr>
            <a:r>
              <a:rPr lang="ca-ES" sz="2050" dirty="0"/>
              <a:t>Millorar la qualitat de l’atenció i de les condicions dels drets humans en els serveis socials i de salut mental.</a:t>
            </a:r>
          </a:p>
          <a:p>
            <a:pPr algn="just">
              <a:lnSpc>
                <a:spcPct val="100000"/>
              </a:lnSpc>
            </a:pPr>
            <a:r>
              <a:rPr lang="ca-ES" sz="2050" dirty="0"/>
              <a:t>Crear uns serveis basats en la comunitat i orientats a la recuperació que respectin i promoguin els drets humans.</a:t>
            </a:r>
          </a:p>
          <a:p>
            <a:pPr algn="just">
              <a:lnSpc>
                <a:spcPct val="100000"/>
              </a:lnSpc>
            </a:pPr>
            <a:r>
              <a:rPr lang="ca-ES" sz="2050" dirty="0"/>
              <a:t>Donar suport al desenvolupament d’un moviment de la societat civil per promoure i influir en la formulació de polítiques. </a:t>
            </a:r>
          </a:p>
          <a:p>
            <a:pPr algn="just">
              <a:lnSpc>
                <a:spcPct val="100000"/>
              </a:lnSpc>
            </a:pPr>
            <a:r>
              <a:rPr lang="ca-ES" sz="2050" dirty="0"/>
              <a:t>Reformar polítiques i lleis nacionals en consonància amb la Convenció sobre els drets de les persones amb discapacitat i altres estàndards internacionals en matèria de drets humans. </a:t>
            </a:r>
          </a:p>
        </p:txBody>
      </p:sp>
      <p:sp>
        <p:nvSpPr>
          <p:cNvPr id="5" name="Title 4">
            <a:extLst>
              <a:ext uri="{FF2B5EF4-FFF2-40B4-BE49-F238E27FC236}">
                <a16:creationId xmlns:a16="http://schemas.microsoft.com/office/drawing/2014/main" id="{8FCE2748-BCA5-4345-950C-C31F8A345DE3}"/>
              </a:ext>
            </a:extLst>
          </p:cNvPr>
          <p:cNvSpPr>
            <a:spLocks noGrp="1"/>
          </p:cNvSpPr>
          <p:nvPr>
            <p:ph type="title"/>
          </p:nvPr>
        </p:nvSpPr>
        <p:spPr/>
        <p:txBody>
          <a:bodyPr/>
          <a:lstStyle/>
          <a:p>
            <a:r>
              <a:rPr lang="ca-ES" b="1" dirty="0" err="1"/>
              <a:t>Quality</a:t>
            </a:r>
            <a:r>
              <a:rPr lang="ca-ES" b="1" dirty="0"/>
              <a:t> </a:t>
            </a:r>
            <a:r>
              <a:rPr lang="ca-ES" b="1" dirty="0" err="1"/>
              <a:t>Rights</a:t>
            </a:r>
            <a:r>
              <a:rPr lang="ca-ES" b="1" dirty="0"/>
              <a:t> de l’OMS: </a:t>
            </a:r>
            <a:r>
              <a:rPr lang="ca-ES" dirty="0"/>
              <a:t>objectius i propòsits</a:t>
            </a:r>
            <a:endParaRPr lang="ca-ES" b="1" dirty="0"/>
          </a:p>
        </p:txBody>
      </p:sp>
    </p:spTree>
    <p:extLst>
      <p:ext uri="{BB962C8B-B14F-4D97-AF65-F5344CB8AC3E}">
        <p14:creationId xmlns:p14="http://schemas.microsoft.com/office/powerpoint/2010/main" val="33020619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F3E00A-6422-4FB6-8940-A60007EEAD4E}"/>
              </a:ext>
            </a:extLst>
          </p:cNvPr>
          <p:cNvSpPr>
            <a:spLocks noGrp="1"/>
          </p:cNvSpPr>
          <p:nvPr>
            <p:ph type="title"/>
          </p:nvPr>
        </p:nvSpPr>
        <p:spPr>
          <a:xfrm>
            <a:off x="507206" y="2313946"/>
            <a:ext cx="11197114" cy="449574"/>
          </a:xfrm>
        </p:spPr>
        <p:txBody>
          <a:bodyPr>
            <a:normAutofit fontScale="90000"/>
          </a:bodyPr>
          <a:lstStyle/>
          <a:p>
            <a:pPr marL="0" marR="0">
              <a:lnSpc>
                <a:spcPct val="100000"/>
              </a:lnSpc>
              <a:spcBef>
                <a:spcPts val="600"/>
              </a:spcBef>
              <a:spcAft>
                <a:spcPts val="600"/>
              </a:spcAft>
            </a:pPr>
            <a:r>
              <a:rPr lang="es-ES" sz="4900" dirty="0">
                <a:ea typeface="SimSun" panose="02010600030101010101" pitchFamily="2" charset="-122"/>
                <a:cs typeface="Times New Roman" panose="02020603050405020304" pitchFamily="18" charset="0"/>
              </a:rPr>
              <a:t>Tema 2. La </a:t>
            </a:r>
            <a:r>
              <a:rPr lang="es-ES" sz="4900" dirty="0" err="1">
                <a:ea typeface="SimSun" panose="02010600030101010101" pitchFamily="2" charset="-122"/>
                <a:cs typeface="Times New Roman" panose="02020603050405020304" pitchFamily="18" charset="0"/>
              </a:rPr>
              <a:t>promoció</a:t>
            </a:r>
            <a:r>
              <a:rPr lang="es-ES" sz="4900" dirty="0">
                <a:ea typeface="SimSun" panose="02010600030101010101" pitchFamily="2" charset="-122"/>
                <a:cs typeface="Times New Roman" panose="02020603050405020304" pitchFamily="18" charset="0"/>
              </a:rPr>
              <a:t> del </a:t>
            </a:r>
            <a:r>
              <a:rPr lang="es-ES" sz="4900" dirty="0" err="1">
                <a:ea typeface="SimSun" panose="02010600030101010101" pitchFamily="2" charset="-122"/>
                <a:cs typeface="Times New Roman" panose="02020603050405020304" pitchFamily="18" charset="0"/>
              </a:rPr>
              <a:t>dret</a:t>
            </a:r>
            <a:r>
              <a:rPr lang="es-ES" sz="4900" dirty="0">
                <a:ea typeface="SimSun" panose="02010600030101010101" pitchFamily="2" charset="-122"/>
                <a:cs typeface="Times New Roman" panose="02020603050405020304" pitchFamily="18" charset="0"/>
              </a:rPr>
              <a:t> a la </a:t>
            </a:r>
            <a:r>
              <a:rPr lang="es-ES" sz="4900" dirty="0" err="1">
                <a:ea typeface="SimSun" panose="02010600030101010101" pitchFamily="2" charset="-122"/>
                <a:cs typeface="Times New Roman" panose="02020603050405020304" pitchFamily="18" charset="0"/>
              </a:rPr>
              <a:t>salut</a:t>
            </a:r>
            <a:r>
              <a:rPr lang="es-ES" sz="4900" dirty="0">
                <a:ea typeface="SimSun" panose="02010600030101010101" pitchFamily="2" charset="-122"/>
                <a:cs typeface="Times New Roman" panose="02020603050405020304" pitchFamily="18" charset="0"/>
              </a:rPr>
              <a:t> </a:t>
            </a:r>
            <a:r>
              <a:rPr lang="es-ES" sz="4900" dirty="0" err="1">
                <a:ea typeface="SimSun" panose="02010600030101010101" pitchFamily="2" charset="-122"/>
                <a:cs typeface="Times New Roman" panose="02020603050405020304" pitchFamily="18" charset="0"/>
              </a:rPr>
              <a:t>als</a:t>
            </a:r>
            <a:r>
              <a:rPr lang="es-ES" sz="4900" dirty="0">
                <a:ea typeface="SimSun" panose="02010600030101010101" pitchFamily="2" charset="-122"/>
                <a:cs typeface="Times New Roman" panose="02020603050405020304" pitchFamily="18" charset="0"/>
              </a:rPr>
              <a:t> </a:t>
            </a:r>
            <a:r>
              <a:rPr lang="es-ES" sz="4900" dirty="0" err="1">
                <a:ea typeface="SimSun" panose="02010600030101010101" pitchFamily="2" charset="-122"/>
                <a:cs typeface="Times New Roman" panose="02020603050405020304" pitchFamily="18" charset="0"/>
              </a:rPr>
              <a:t>serveis</a:t>
            </a:r>
            <a:r>
              <a:rPr lang="es-ES" sz="4900" dirty="0">
                <a:ea typeface="SimSun" panose="02010600030101010101" pitchFamily="2" charset="-122"/>
                <a:cs typeface="Times New Roman" panose="02020603050405020304" pitchFamily="18" charset="0"/>
              </a:rPr>
              <a:t> </a:t>
            </a:r>
            <a:r>
              <a:rPr lang="es-ES" sz="4900" dirty="0" err="1">
                <a:ea typeface="SimSun" panose="02010600030101010101" pitchFamily="2" charset="-122"/>
                <a:cs typeface="Times New Roman" panose="02020603050405020304" pitchFamily="18" charset="0"/>
              </a:rPr>
              <a:t>socials</a:t>
            </a:r>
            <a:r>
              <a:rPr lang="es-ES" sz="4900" dirty="0">
                <a:ea typeface="SimSun" panose="02010600030101010101" pitchFamily="2" charset="-122"/>
                <a:cs typeface="Times New Roman" panose="02020603050405020304" pitchFamily="18" charset="0"/>
              </a:rPr>
              <a:t> i de </a:t>
            </a:r>
            <a:r>
              <a:rPr lang="es-ES" sz="4900" dirty="0" err="1">
                <a:ea typeface="SimSun" panose="02010600030101010101" pitchFamily="2" charset="-122"/>
                <a:cs typeface="Times New Roman" panose="02020603050405020304" pitchFamily="18" charset="0"/>
              </a:rPr>
              <a:t>salut</a:t>
            </a:r>
            <a:r>
              <a:rPr lang="es-ES" sz="4900" dirty="0">
                <a:ea typeface="SimSun" panose="02010600030101010101" pitchFamily="2" charset="-122"/>
                <a:cs typeface="Times New Roman" panose="02020603050405020304" pitchFamily="18" charset="0"/>
              </a:rPr>
              <a:t> mental </a:t>
            </a:r>
            <a:endParaRPr lang="x-none" sz="4900" dirty="0"/>
          </a:p>
        </p:txBody>
      </p:sp>
    </p:spTree>
    <p:extLst>
      <p:ext uri="{BB962C8B-B14F-4D97-AF65-F5344CB8AC3E}">
        <p14:creationId xmlns:p14="http://schemas.microsoft.com/office/powerpoint/2010/main" val="16718702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FB0100E-6E5D-402D-8548-CC3AAC36A26B}"/>
              </a:ext>
            </a:extLst>
          </p:cNvPr>
          <p:cNvSpPr>
            <a:spLocks noGrp="1"/>
          </p:cNvSpPr>
          <p:nvPr>
            <p:ph sz="quarter" idx="14"/>
          </p:nvPr>
        </p:nvSpPr>
        <p:spPr/>
        <p:txBody>
          <a:bodyPr/>
          <a:lstStyle/>
          <a:p>
            <a:pPr algn="just">
              <a:buClr>
                <a:schemeClr val="accent1"/>
              </a:buClr>
            </a:pPr>
            <a:r>
              <a:rPr lang="ca-ES" dirty="0"/>
              <a:t>Les persones </a:t>
            </a:r>
            <a:r>
              <a:rPr lang="ca-ES" b="1" u="sng" dirty="0"/>
              <a:t>mai </a:t>
            </a:r>
            <a:r>
              <a:rPr lang="ca-ES" dirty="0"/>
              <a:t> no haurien d’haver de residir en institucions.</a:t>
            </a:r>
            <a:endParaRPr lang="es-ES" dirty="0"/>
          </a:p>
          <a:p>
            <a:pPr lvl="0" algn="just" fontAlgn="base"/>
            <a:r>
              <a:rPr lang="ca-ES" dirty="0"/>
              <a:t>Caldria eliminar els centres de salut mental que estiguin aïllats o desconnectats de la comunitat i substituir-los per serveis socials i de salut mental que s’oferissin dins de la comunitat.</a:t>
            </a:r>
            <a:endParaRPr lang="es-ES" dirty="0"/>
          </a:p>
          <a:p>
            <a:pPr algn="just"/>
            <a:r>
              <a:rPr lang="ca-ES" dirty="0"/>
              <a:t>Quan una persona prefereix estar-se en un lloc que no és casa seva, hauria de tenir accés, per voluntat pròpia, a serveis comunitaris a curt termini que respectessin completament els seus drets</a:t>
            </a:r>
            <a:r>
              <a:rPr lang="en-GB" dirty="0"/>
              <a:t>.</a:t>
            </a:r>
            <a:endParaRPr lang="x-none" dirty="0"/>
          </a:p>
        </p:txBody>
      </p:sp>
      <p:sp>
        <p:nvSpPr>
          <p:cNvPr id="2" name="Title 1">
            <a:extLst>
              <a:ext uri="{FF2B5EF4-FFF2-40B4-BE49-F238E27FC236}">
                <a16:creationId xmlns:a16="http://schemas.microsoft.com/office/drawing/2014/main" id="{EF86D9BA-2B89-4F5A-8413-772C22A2EF15}"/>
              </a:ext>
            </a:extLst>
          </p:cNvPr>
          <p:cNvSpPr>
            <a:spLocks noGrp="1"/>
          </p:cNvSpPr>
          <p:nvPr>
            <p:ph type="title"/>
          </p:nvPr>
        </p:nvSpPr>
        <p:spPr/>
        <p:txBody>
          <a:bodyPr/>
          <a:lstStyle/>
          <a:p>
            <a:r>
              <a:rPr lang="ca-ES" dirty="0"/>
              <a:t>Exercici 2.1: Grans dissenys </a:t>
            </a:r>
            <a:r>
              <a:rPr lang="en-US" dirty="0"/>
              <a:t>- 1</a:t>
            </a:r>
            <a:endParaRPr lang="x-none" dirty="0"/>
          </a:p>
        </p:txBody>
      </p:sp>
    </p:spTree>
    <p:extLst>
      <p:ext uri="{BB962C8B-B14F-4D97-AF65-F5344CB8AC3E}">
        <p14:creationId xmlns:p14="http://schemas.microsoft.com/office/powerpoint/2010/main" val="37012613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83C0F-4F99-4F69-B97B-4E2FE0AE0373}"/>
              </a:ext>
            </a:extLst>
          </p:cNvPr>
          <p:cNvSpPr>
            <a:spLocks noGrp="1"/>
          </p:cNvSpPr>
          <p:nvPr>
            <p:ph sz="quarter" idx="14"/>
          </p:nvPr>
        </p:nvSpPr>
        <p:spPr/>
        <p:txBody>
          <a:bodyPr/>
          <a:lstStyle/>
          <a:p>
            <a:pPr algn="just">
              <a:buClr>
                <a:schemeClr val="accent1"/>
              </a:buClr>
            </a:pPr>
            <a:r>
              <a:rPr lang="ca-ES" dirty="0"/>
              <a:t>Primer de tot, penseu sobre l’entorn </a:t>
            </a:r>
            <a:r>
              <a:rPr lang="ca-ES" b="1" u="sng" dirty="0"/>
              <a:t>actual</a:t>
            </a:r>
            <a:r>
              <a:rPr lang="ca-ES" dirty="0"/>
              <a:t> d’un servei hospitalari o residencial de salut mental</a:t>
            </a:r>
            <a:r>
              <a:rPr lang="en-US" dirty="0"/>
              <a:t>.</a:t>
            </a:r>
          </a:p>
          <a:p>
            <a:pPr algn="just">
              <a:buClr>
                <a:schemeClr val="accent1"/>
              </a:buClr>
            </a:pPr>
            <a:r>
              <a:rPr lang="ca-ES" dirty="0"/>
              <a:t>Després, inicieu un debat i compareu </a:t>
            </a:r>
            <a:r>
              <a:rPr lang="ca-ES" b="1" u="sng" dirty="0"/>
              <a:t>com creieu que hauria de ser</a:t>
            </a:r>
            <a:r>
              <a:rPr lang="ca-ES" dirty="0"/>
              <a:t>. Documenteu tot el que esbrineu perquè més endavant se us demanarà que en feu un informe</a:t>
            </a:r>
            <a:r>
              <a:rPr lang="en-GB" dirty="0"/>
              <a:t>.</a:t>
            </a:r>
            <a:endParaRPr lang="en-US" dirty="0"/>
          </a:p>
          <a:p>
            <a:pPr algn="just">
              <a:buClr>
                <a:schemeClr val="accent1"/>
              </a:buClr>
            </a:pPr>
            <a:r>
              <a:rPr lang="ca-ES" dirty="0"/>
              <a:t>El</a:t>
            </a:r>
            <a:r>
              <a:rPr lang="ca-ES" b="1" dirty="0"/>
              <a:t> grup 1</a:t>
            </a:r>
            <a:r>
              <a:rPr lang="ca-ES" dirty="0"/>
              <a:t> es concentrarà en l’entorn físic d’un servei hospitalari o residencial de salut mental</a:t>
            </a:r>
            <a:r>
              <a:rPr lang="es-ES" dirty="0"/>
              <a:t>. </a:t>
            </a:r>
          </a:p>
          <a:p>
            <a:pPr algn="just">
              <a:buClr>
                <a:schemeClr val="accent1"/>
              </a:buClr>
            </a:pPr>
            <a:r>
              <a:rPr lang="ca-ES" dirty="0"/>
              <a:t>Els membres d’aquest grup hauran de pensar en la privacitat, la seguretat i què fa que l’entorn sigui còmode.</a:t>
            </a:r>
            <a:endParaRPr lang="es-ES" dirty="0"/>
          </a:p>
          <a:p>
            <a:pPr algn="just">
              <a:buClr>
                <a:schemeClr val="accent1"/>
              </a:buClr>
            </a:pPr>
            <a:endParaRPr lang="en-US" dirty="0"/>
          </a:p>
          <a:p>
            <a:pPr marL="0" indent="0" algn="just">
              <a:buClr>
                <a:schemeClr val="accent1"/>
              </a:buClr>
              <a:buNone/>
            </a:pPr>
            <a:endParaRPr lang="x-none" dirty="0"/>
          </a:p>
        </p:txBody>
      </p:sp>
      <p:sp>
        <p:nvSpPr>
          <p:cNvPr id="2" name="Title 1">
            <a:extLst>
              <a:ext uri="{FF2B5EF4-FFF2-40B4-BE49-F238E27FC236}">
                <a16:creationId xmlns:a16="http://schemas.microsoft.com/office/drawing/2014/main" id="{3A5A8D98-931E-4496-91E2-8EE2605C9574}"/>
              </a:ext>
            </a:extLst>
          </p:cNvPr>
          <p:cNvSpPr>
            <a:spLocks noGrp="1"/>
          </p:cNvSpPr>
          <p:nvPr>
            <p:ph type="title"/>
          </p:nvPr>
        </p:nvSpPr>
        <p:spPr/>
        <p:txBody>
          <a:bodyPr/>
          <a:lstStyle/>
          <a:p>
            <a:r>
              <a:rPr lang="ca-ES" dirty="0"/>
              <a:t>Exercici 2.1: Grans dissenys </a:t>
            </a:r>
            <a:r>
              <a:rPr lang="en-US" dirty="0"/>
              <a:t>- 2</a:t>
            </a:r>
            <a:endParaRPr lang="x-none" dirty="0"/>
          </a:p>
        </p:txBody>
      </p:sp>
    </p:spTree>
    <p:extLst>
      <p:ext uri="{BB962C8B-B14F-4D97-AF65-F5344CB8AC3E}">
        <p14:creationId xmlns:p14="http://schemas.microsoft.com/office/powerpoint/2010/main" val="13615889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08F736-D279-47A6-9F62-2F6408028876}"/>
              </a:ext>
            </a:extLst>
          </p:cNvPr>
          <p:cNvSpPr>
            <a:spLocks noGrp="1"/>
          </p:cNvSpPr>
          <p:nvPr>
            <p:ph sz="quarter" idx="14"/>
          </p:nvPr>
        </p:nvSpPr>
        <p:spPr/>
        <p:txBody>
          <a:bodyPr/>
          <a:lstStyle/>
          <a:p>
            <a:pPr algn="just">
              <a:buClr>
                <a:schemeClr val="accent1"/>
              </a:buClr>
            </a:pPr>
            <a:r>
              <a:rPr lang="ca-ES" dirty="0"/>
              <a:t>El</a:t>
            </a:r>
            <a:r>
              <a:rPr lang="ca-ES" b="1" dirty="0"/>
              <a:t> grup 2</a:t>
            </a:r>
            <a:r>
              <a:rPr lang="ca-ES" dirty="0"/>
              <a:t> es concentrarà en l’ambient general del servei hospitalari o residencial de salut mental</a:t>
            </a:r>
            <a:r>
              <a:rPr lang="en-US" dirty="0"/>
              <a:t>. </a:t>
            </a:r>
          </a:p>
          <a:p>
            <a:pPr algn="just">
              <a:buClr>
                <a:schemeClr val="accent1"/>
              </a:buClr>
            </a:pPr>
            <a:r>
              <a:rPr lang="ca-ES" dirty="0"/>
              <a:t>Els membres d’aquest grup hauran de pensar en totes les regles formals o no escrites que regulen el comportament i la comunicació en aquests dos entorns.</a:t>
            </a:r>
          </a:p>
          <a:p>
            <a:pPr algn="just">
              <a:buClr>
                <a:schemeClr val="accent1"/>
              </a:buClr>
            </a:pPr>
            <a:r>
              <a:rPr lang="ca-ES" dirty="0"/>
              <a:t>També hauran de considerar la manera en què cada entorn es relaciona amb la comunitat local i hi interactua</a:t>
            </a:r>
            <a:r>
              <a:rPr lang="en-US" dirty="0"/>
              <a:t>.</a:t>
            </a:r>
          </a:p>
          <a:p>
            <a:pPr algn="just">
              <a:buClr>
                <a:schemeClr val="accent1"/>
              </a:buClr>
            </a:pPr>
            <a:endParaRPr lang="x-none" dirty="0"/>
          </a:p>
        </p:txBody>
      </p:sp>
      <p:sp>
        <p:nvSpPr>
          <p:cNvPr id="2" name="Title 1">
            <a:extLst>
              <a:ext uri="{FF2B5EF4-FFF2-40B4-BE49-F238E27FC236}">
                <a16:creationId xmlns:a16="http://schemas.microsoft.com/office/drawing/2014/main" id="{F361262A-D4CB-4E4E-B571-66987EDFD962}"/>
              </a:ext>
            </a:extLst>
          </p:cNvPr>
          <p:cNvSpPr>
            <a:spLocks noGrp="1"/>
          </p:cNvSpPr>
          <p:nvPr>
            <p:ph type="title"/>
          </p:nvPr>
        </p:nvSpPr>
        <p:spPr/>
        <p:txBody>
          <a:bodyPr/>
          <a:lstStyle/>
          <a:p>
            <a:r>
              <a:rPr lang="ca-ES" dirty="0"/>
              <a:t>Exercici 2.1: Grans dissenys </a:t>
            </a:r>
            <a:r>
              <a:rPr lang="en-US" dirty="0"/>
              <a:t>- 3</a:t>
            </a:r>
            <a:endParaRPr lang="x-none" dirty="0"/>
          </a:p>
        </p:txBody>
      </p:sp>
    </p:spTree>
    <p:extLst>
      <p:ext uri="{BB962C8B-B14F-4D97-AF65-F5344CB8AC3E}">
        <p14:creationId xmlns:p14="http://schemas.microsoft.com/office/powerpoint/2010/main" val="26026311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AF213EF-8982-4D81-8E02-3002AEAC2864}"/>
              </a:ext>
            </a:extLst>
          </p:cNvPr>
          <p:cNvSpPr>
            <a:spLocks noGrp="1"/>
          </p:cNvSpPr>
          <p:nvPr>
            <p:ph sz="quarter" idx="14"/>
          </p:nvPr>
        </p:nvSpPr>
        <p:spPr/>
        <p:txBody>
          <a:bodyPr/>
          <a:lstStyle/>
          <a:p>
            <a:endParaRPr lang="en-GB" dirty="0"/>
          </a:p>
          <a:p>
            <a:endParaRPr lang="en-GB" dirty="0"/>
          </a:p>
          <a:p>
            <a:pPr marL="0" indent="0" algn="ctr">
              <a:buNone/>
            </a:pPr>
            <a:r>
              <a:rPr lang="es-ES" sz="2500" b="1" i="1" dirty="0" err="1"/>
              <a:t>Creieu</a:t>
            </a:r>
            <a:r>
              <a:rPr lang="es-ES" sz="2500" b="1" i="1" dirty="0"/>
              <a:t> que </a:t>
            </a:r>
            <a:r>
              <a:rPr lang="es-ES" sz="2500" b="1" i="1" dirty="0" err="1"/>
              <a:t>alguns</a:t>
            </a:r>
            <a:r>
              <a:rPr lang="es-ES" sz="2500" b="1" i="1" dirty="0"/>
              <a:t> </a:t>
            </a:r>
            <a:r>
              <a:rPr lang="es-ES" sz="2500" b="1" i="1" dirty="0" err="1"/>
              <a:t>dels</a:t>
            </a:r>
            <a:r>
              <a:rPr lang="es-ES" sz="2500" b="1" i="1" dirty="0"/>
              <a:t> </a:t>
            </a:r>
            <a:r>
              <a:rPr lang="es-ES" sz="2500" b="1" i="1" dirty="0" err="1"/>
              <a:t>canvis</a:t>
            </a:r>
            <a:r>
              <a:rPr lang="es-ES" sz="2500" b="1" i="1" dirty="0"/>
              <a:t> de </a:t>
            </a:r>
            <a:r>
              <a:rPr lang="es-ES" sz="2500" b="1" i="1" dirty="0" err="1"/>
              <a:t>què</a:t>
            </a:r>
            <a:r>
              <a:rPr lang="es-ES" sz="2500" b="1" i="1" dirty="0"/>
              <a:t> </a:t>
            </a:r>
            <a:r>
              <a:rPr lang="es-ES" sz="2500" b="1" i="1" dirty="0" err="1"/>
              <a:t>s’ha</a:t>
            </a:r>
            <a:r>
              <a:rPr lang="es-ES" sz="2500" b="1" i="1" dirty="0"/>
              <a:t> </a:t>
            </a:r>
            <a:r>
              <a:rPr lang="es-ES" sz="2500" b="1" i="1" dirty="0" err="1"/>
              <a:t>parlat</a:t>
            </a:r>
            <a:r>
              <a:rPr lang="es-ES" sz="2500" b="1" i="1" dirty="0"/>
              <a:t> es </a:t>
            </a:r>
            <a:r>
              <a:rPr lang="es-ES" sz="2500" b="1" i="1" dirty="0" err="1"/>
              <a:t>podrien</a:t>
            </a:r>
            <a:r>
              <a:rPr lang="es-ES" sz="2500" b="1" i="1" dirty="0"/>
              <a:t> aplicar al </a:t>
            </a:r>
            <a:r>
              <a:rPr lang="es-ES" sz="2500" b="1" i="1" dirty="0" err="1"/>
              <a:t>servei</a:t>
            </a:r>
            <a:r>
              <a:rPr lang="es-ES" sz="2500" b="1" i="1" dirty="0"/>
              <a:t> que </a:t>
            </a:r>
            <a:r>
              <a:rPr lang="es-ES" sz="2500" b="1" i="1" dirty="0" err="1"/>
              <a:t>coneixeu</a:t>
            </a:r>
            <a:r>
              <a:rPr lang="es-ES" sz="2500" b="1" i="1" dirty="0"/>
              <a:t>? Seria difícil? </a:t>
            </a:r>
            <a:endParaRPr lang="x-none" dirty="0"/>
          </a:p>
        </p:txBody>
      </p:sp>
      <p:sp>
        <p:nvSpPr>
          <p:cNvPr id="2" name="Title 1">
            <a:extLst>
              <a:ext uri="{FF2B5EF4-FFF2-40B4-BE49-F238E27FC236}">
                <a16:creationId xmlns:a16="http://schemas.microsoft.com/office/drawing/2014/main" id="{338B8243-DAB1-4AF6-AC7F-D13A8E70C89B}"/>
              </a:ext>
            </a:extLst>
          </p:cNvPr>
          <p:cNvSpPr>
            <a:spLocks noGrp="1"/>
          </p:cNvSpPr>
          <p:nvPr>
            <p:ph type="title"/>
          </p:nvPr>
        </p:nvSpPr>
        <p:spPr/>
        <p:txBody>
          <a:bodyPr/>
          <a:lstStyle/>
          <a:p>
            <a:r>
              <a:rPr lang="ca-ES" dirty="0"/>
              <a:t>Exercici 2.1: Grans dissenys </a:t>
            </a:r>
            <a:r>
              <a:rPr lang="en-US" dirty="0"/>
              <a:t>- 4</a:t>
            </a:r>
            <a:endParaRPr lang="x-none" dirty="0"/>
          </a:p>
        </p:txBody>
      </p:sp>
    </p:spTree>
    <p:extLst>
      <p:ext uri="{BB962C8B-B14F-4D97-AF65-F5344CB8AC3E}">
        <p14:creationId xmlns:p14="http://schemas.microsoft.com/office/powerpoint/2010/main" val="11851514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60461E3-F78F-4D17-B5A8-006A6CB7FA54}"/>
              </a:ext>
            </a:extLst>
          </p:cNvPr>
          <p:cNvSpPr>
            <a:spLocks noGrp="1"/>
          </p:cNvSpPr>
          <p:nvPr>
            <p:ph sz="quarter" idx="14"/>
          </p:nvPr>
        </p:nvSpPr>
        <p:spPr/>
        <p:txBody>
          <a:bodyPr/>
          <a:lstStyle/>
          <a:p>
            <a:pPr algn="just">
              <a:buClr>
                <a:schemeClr val="accent1"/>
              </a:buClr>
            </a:pPr>
            <a:r>
              <a:rPr lang="ca-ES" dirty="0"/>
              <a:t>Tant l’entorn físic com l’ambient general dels serveis socials i de salut mental i tenen un impacte important en la salut mental i el benestar de les persones. </a:t>
            </a:r>
          </a:p>
          <a:p>
            <a:pPr algn="just">
              <a:buClr>
                <a:schemeClr val="accent1"/>
              </a:buClr>
            </a:pPr>
            <a:r>
              <a:rPr lang="ca-ES" dirty="0"/>
              <a:t>Que un ambient sigui agradable i estimulant, i la gent se senti segura, respectada i ajudada és clau per garantir que els serveis satisfan les necessitats i les expectatives de les persones.</a:t>
            </a:r>
            <a:endParaRPr lang="es-ES" dirty="0"/>
          </a:p>
          <a:p>
            <a:pPr algn="just">
              <a:buClr>
                <a:schemeClr val="accent1"/>
              </a:buClr>
            </a:pPr>
            <a:r>
              <a:rPr lang="ca-ES" dirty="0"/>
              <a:t>Alguns serveis no respecten els drets de les persones ni en fomenten el benestar i caldria tancar-les i substituir-les per serveis comunitaris que respectin els drets de les persones.</a:t>
            </a:r>
            <a:endParaRPr lang="es-ES" dirty="0"/>
          </a:p>
          <a:p>
            <a:pPr marL="0" indent="0" algn="just">
              <a:buClr>
                <a:schemeClr val="accent1"/>
              </a:buClr>
              <a:buNone/>
            </a:pPr>
            <a:endParaRPr lang="x-none" dirty="0"/>
          </a:p>
          <a:p>
            <a:pPr algn="just">
              <a:buClr>
                <a:schemeClr val="accent1"/>
              </a:buClr>
            </a:pPr>
            <a:endParaRPr lang="x-none" dirty="0"/>
          </a:p>
        </p:txBody>
      </p:sp>
      <p:sp>
        <p:nvSpPr>
          <p:cNvPr id="2" name="Title 1">
            <a:extLst>
              <a:ext uri="{FF2B5EF4-FFF2-40B4-BE49-F238E27FC236}">
                <a16:creationId xmlns:a16="http://schemas.microsoft.com/office/drawing/2014/main" id="{2640481C-B988-4D90-8485-135275068169}"/>
              </a:ext>
            </a:extLst>
          </p:cNvPr>
          <p:cNvSpPr>
            <a:spLocks noGrp="1"/>
          </p:cNvSpPr>
          <p:nvPr>
            <p:ph type="title"/>
          </p:nvPr>
        </p:nvSpPr>
        <p:spPr/>
        <p:txBody>
          <a:bodyPr/>
          <a:lstStyle/>
          <a:p>
            <a:r>
              <a:rPr lang="ca-ES" dirty="0"/>
              <a:t>Exercici 2.1: Grans dissenys</a:t>
            </a:r>
            <a:r>
              <a:rPr lang="en-US" dirty="0"/>
              <a:t> - 5</a:t>
            </a:r>
            <a:endParaRPr lang="x-none" dirty="0"/>
          </a:p>
        </p:txBody>
      </p:sp>
    </p:spTree>
    <p:extLst>
      <p:ext uri="{BB962C8B-B14F-4D97-AF65-F5344CB8AC3E}">
        <p14:creationId xmlns:p14="http://schemas.microsoft.com/office/powerpoint/2010/main" val="27495018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DA5409-64BA-4777-A418-C1EE984EABAF}"/>
              </a:ext>
            </a:extLst>
          </p:cNvPr>
          <p:cNvSpPr>
            <a:spLocks noGrp="1"/>
          </p:cNvSpPr>
          <p:nvPr>
            <p:ph sz="quarter" idx="14"/>
          </p:nvPr>
        </p:nvSpPr>
        <p:spPr/>
        <p:txBody>
          <a:bodyPr/>
          <a:lstStyle/>
          <a:p>
            <a:endParaRPr lang="en-GB" dirty="0"/>
          </a:p>
          <a:p>
            <a:r>
              <a:rPr lang="en-GB" dirty="0" err="1"/>
              <a:t>Seher</a:t>
            </a:r>
            <a:r>
              <a:rPr lang="en-GB" dirty="0"/>
              <a:t>, </a:t>
            </a:r>
            <a:r>
              <a:rPr lang="en-US" dirty="0" err="1"/>
              <a:t>Programa</a:t>
            </a:r>
            <a:r>
              <a:rPr lang="en-US" dirty="0"/>
              <a:t> </a:t>
            </a:r>
            <a:r>
              <a:rPr lang="en-US" dirty="0" err="1"/>
              <a:t>comunitari</a:t>
            </a:r>
            <a:r>
              <a:rPr lang="en-US" dirty="0"/>
              <a:t> de </a:t>
            </a:r>
            <a:r>
              <a:rPr lang="en-US" dirty="0" err="1"/>
              <a:t>salut</a:t>
            </a:r>
            <a:r>
              <a:rPr lang="en-US" dirty="0"/>
              <a:t> mental a Pune (</a:t>
            </a:r>
            <a:r>
              <a:rPr lang="en-US" dirty="0" err="1"/>
              <a:t>Índia</a:t>
            </a:r>
            <a:r>
              <a:rPr lang="en-US" dirty="0"/>
              <a:t>). </a:t>
            </a:r>
            <a:r>
              <a:rPr lang="en-US" i="1" dirty="0" err="1"/>
              <a:t>Bapu</a:t>
            </a:r>
            <a:r>
              <a:rPr lang="en-US" i="1" dirty="0"/>
              <a:t> Trust for Research on Mind and Discourse, 2013</a:t>
            </a:r>
            <a:r>
              <a:rPr lang="en-GB" dirty="0"/>
              <a:t>. </a:t>
            </a:r>
            <a:r>
              <a:rPr lang="en-GB" dirty="0">
                <a:hlinkClick r:id="rId3"/>
              </a:rPr>
              <a:t>https://youtu.be/Ozqq5rET9kk</a:t>
            </a:r>
            <a:r>
              <a:rPr lang="en-GB" dirty="0"/>
              <a:t> </a:t>
            </a:r>
            <a:endParaRPr lang="x-none" dirty="0"/>
          </a:p>
        </p:txBody>
      </p:sp>
      <p:sp>
        <p:nvSpPr>
          <p:cNvPr id="2" name="Title 1">
            <a:extLst>
              <a:ext uri="{FF2B5EF4-FFF2-40B4-BE49-F238E27FC236}">
                <a16:creationId xmlns:a16="http://schemas.microsoft.com/office/drawing/2014/main" id="{C4E33631-372B-4429-9FB2-8AD85A39B38F}"/>
              </a:ext>
            </a:extLst>
          </p:cNvPr>
          <p:cNvSpPr>
            <a:spLocks noGrp="1"/>
          </p:cNvSpPr>
          <p:nvPr>
            <p:ph type="title"/>
          </p:nvPr>
        </p:nvSpPr>
        <p:spPr/>
        <p:txBody>
          <a:bodyPr/>
          <a:lstStyle/>
          <a:p>
            <a:r>
              <a:rPr lang="ca-ES" dirty="0"/>
              <a:t>Exercici 2.1: Grans dissenys </a:t>
            </a:r>
            <a:r>
              <a:rPr lang="en-US" dirty="0"/>
              <a:t>- 6</a:t>
            </a:r>
            <a:endParaRPr lang="x-none" dirty="0"/>
          </a:p>
        </p:txBody>
      </p:sp>
    </p:spTree>
    <p:extLst>
      <p:ext uri="{BB962C8B-B14F-4D97-AF65-F5344CB8AC3E}">
        <p14:creationId xmlns:p14="http://schemas.microsoft.com/office/powerpoint/2010/main" val="37601520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370B43FB-39D3-3543-BD2B-B3202153CCFA}"/>
              </a:ext>
            </a:extLst>
          </p:cNvPr>
          <p:cNvSpPr>
            <a:spLocks noGrp="1"/>
          </p:cNvSpPr>
          <p:nvPr>
            <p:ph type="body" sz="quarter" idx="13"/>
          </p:nvPr>
        </p:nvSpPr>
        <p:spPr>
          <a:xfrm>
            <a:off x="507207" y="1382042"/>
            <a:ext cx="11174400" cy="360000"/>
          </a:xfrm>
        </p:spPr>
        <p:txBody>
          <a:bodyPr/>
          <a:lstStyle/>
          <a:p>
            <a:r>
              <a:rPr lang="ca-ES" dirty="0"/>
              <a:t>De quina manera fomenta la salut mental i el benestar el vostre servei?</a:t>
            </a:r>
            <a:endParaRPr lang="es-ES" dirty="0"/>
          </a:p>
        </p:txBody>
      </p:sp>
      <p:sp>
        <p:nvSpPr>
          <p:cNvPr id="3" name="Content Placeholder 2">
            <a:extLst>
              <a:ext uri="{FF2B5EF4-FFF2-40B4-BE49-F238E27FC236}">
                <a16:creationId xmlns:a16="http://schemas.microsoft.com/office/drawing/2014/main" id="{1C1544CD-D41B-4D31-A2B8-BE283BF959AE}"/>
              </a:ext>
            </a:extLst>
          </p:cNvPr>
          <p:cNvSpPr>
            <a:spLocks noGrp="1"/>
          </p:cNvSpPr>
          <p:nvPr>
            <p:ph sz="quarter" idx="14"/>
          </p:nvPr>
        </p:nvSpPr>
        <p:spPr>
          <a:xfrm>
            <a:off x="507195" y="1944914"/>
            <a:ext cx="11174412" cy="4066274"/>
          </a:xfrm>
        </p:spPr>
        <p:txBody>
          <a:bodyPr/>
          <a:lstStyle/>
          <a:p>
            <a:pPr lvl="0" algn="just" fontAlgn="base"/>
            <a:r>
              <a:rPr lang="ca-ES" dirty="0"/>
              <a:t>Reflexioneu sobre la relació entre el respecte pels drets humans en el servei i el foment de la salut mental i el benestar.</a:t>
            </a:r>
            <a:endParaRPr lang="es-ES" dirty="0"/>
          </a:p>
          <a:p>
            <a:pPr lvl="0" algn="just" fontAlgn="base"/>
            <a:r>
              <a:rPr lang="ca-ES" dirty="0"/>
              <a:t>Intenteu anar més enllà de debatre només «tractaments» de salut mental. Examineu i tingueu en compte el que s’ha dit en exercicis i debats anteriors sobre els diferents elements que contribueixen a la salut mental i el benestar (inclosos els factors socials determinants de la salut mental).</a:t>
            </a:r>
            <a:endParaRPr lang="es-ES" dirty="0"/>
          </a:p>
          <a:p>
            <a:pPr marL="0" indent="0" algn="just">
              <a:buNone/>
            </a:pPr>
            <a:endParaRPr lang="x-none" dirty="0"/>
          </a:p>
        </p:txBody>
      </p:sp>
      <p:sp>
        <p:nvSpPr>
          <p:cNvPr id="2" name="Title 1">
            <a:extLst>
              <a:ext uri="{FF2B5EF4-FFF2-40B4-BE49-F238E27FC236}">
                <a16:creationId xmlns:a16="http://schemas.microsoft.com/office/drawing/2014/main" id="{2062C8DA-7A70-4E08-AC4E-01CB0145BDD1}"/>
              </a:ext>
            </a:extLst>
          </p:cNvPr>
          <p:cNvSpPr>
            <a:spLocks noGrp="1"/>
          </p:cNvSpPr>
          <p:nvPr>
            <p:ph type="title"/>
          </p:nvPr>
        </p:nvSpPr>
        <p:spPr>
          <a:xfrm>
            <a:off x="388629" y="514614"/>
            <a:ext cx="11299787" cy="399786"/>
          </a:xfrm>
        </p:spPr>
        <p:txBody>
          <a:bodyPr/>
          <a:lstStyle/>
          <a:p>
            <a:r>
              <a:rPr lang="fr-FR" dirty="0" err="1"/>
              <a:t>Exercici</a:t>
            </a:r>
            <a:r>
              <a:rPr lang="fr-FR" dirty="0"/>
              <a:t> 2.2: </a:t>
            </a:r>
            <a:r>
              <a:rPr lang="fr-FR" dirty="0" err="1"/>
              <a:t>Aquest</a:t>
            </a:r>
            <a:r>
              <a:rPr lang="fr-FR" dirty="0"/>
              <a:t> </a:t>
            </a:r>
            <a:r>
              <a:rPr lang="fr-FR" dirty="0" err="1"/>
              <a:t>servei</a:t>
            </a:r>
            <a:r>
              <a:rPr lang="fr-FR" dirty="0"/>
              <a:t> dona un </a:t>
            </a:r>
            <a:r>
              <a:rPr lang="fr-FR" dirty="0" err="1"/>
              <a:t>suport</a:t>
            </a:r>
            <a:r>
              <a:rPr lang="fr-FR" dirty="0"/>
              <a:t> </a:t>
            </a:r>
            <a:r>
              <a:rPr lang="fr-FR" dirty="0" err="1"/>
              <a:t>adequat</a:t>
            </a:r>
            <a:r>
              <a:rPr lang="fr-FR" dirty="0"/>
              <a:t> a la salut mental? </a:t>
            </a:r>
            <a:r>
              <a:rPr lang="en-US" dirty="0"/>
              <a:t>- 1</a:t>
            </a:r>
            <a:endParaRPr lang="x-none" dirty="0"/>
          </a:p>
        </p:txBody>
      </p:sp>
    </p:spTree>
    <p:extLst>
      <p:ext uri="{BB962C8B-B14F-4D97-AF65-F5344CB8AC3E}">
        <p14:creationId xmlns:p14="http://schemas.microsoft.com/office/powerpoint/2010/main" val="7423066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114AEEC-36B6-4D06-9F7C-9438F945FB98}"/>
              </a:ext>
            </a:extLst>
          </p:cNvPr>
          <p:cNvSpPr>
            <a:spLocks noGrp="1"/>
          </p:cNvSpPr>
          <p:nvPr>
            <p:ph sz="quarter" idx="14"/>
          </p:nvPr>
        </p:nvSpPr>
        <p:spPr/>
        <p:txBody>
          <a:bodyPr/>
          <a:lstStyle/>
          <a:p>
            <a:pPr marL="0" lvl="0" indent="0">
              <a:buNone/>
            </a:pPr>
            <a:endParaRPr lang="en-GB" b="1" i="1" dirty="0"/>
          </a:p>
          <a:p>
            <a:pPr marL="0" lvl="0" indent="0">
              <a:buNone/>
            </a:pPr>
            <a:endParaRPr lang="en-GB" b="1" i="1" dirty="0"/>
          </a:p>
          <a:p>
            <a:pPr marL="0" lvl="0" indent="0">
              <a:buNone/>
            </a:pPr>
            <a:endParaRPr lang="en-GB" b="1" i="1" dirty="0"/>
          </a:p>
          <a:p>
            <a:pPr marL="0" lvl="0" indent="0" algn="ctr">
              <a:buNone/>
            </a:pPr>
            <a:r>
              <a:rPr lang="it-IT" sz="2500" b="1" i="1" dirty="0"/>
              <a:t>Què fa el vostre servei per fomentar la salut mental i el benestar, i com pot millorar?</a:t>
            </a:r>
            <a:endParaRPr lang="x-none" dirty="0"/>
          </a:p>
        </p:txBody>
      </p:sp>
      <p:sp>
        <p:nvSpPr>
          <p:cNvPr id="5" name="Title 1">
            <a:extLst>
              <a:ext uri="{FF2B5EF4-FFF2-40B4-BE49-F238E27FC236}">
                <a16:creationId xmlns:a16="http://schemas.microsoft.com/office/drawing/2014/main" id="{2062C8DA-7A70-4E08-AC4E-01CB0145BDD1}"/>
              </a:ext>
            </a:extLst>
          </p:cNvPr>
          <p:cNvSpPr>
            <a:spLocks noGrp="1"/>
          </p:cNvSpPr>
          <p:nvPr>
            <p:ph type="title"/>
          </p:nvPr>
        </p:nvSpPr>
        <p:spPr>
          <a:xfrm>
            <a:off x="388629" y="514614"/>
            <a:ext cx="11299787" cy="399786"/>
          </a:xfrm>
        </p:spPr>
        <p:txBody>
          <a:bodyPr/>
          <a:lstStyle/>
          <a:p>
            <a:r>
              <a:rPr lang="fr-FR" dirty="0" err="1"/>
              <a:t>Exercici</a:t>
            </a:r>
            <a:r>
              <a:rPr lang="fr-FR" dirty="0"/>
              <a:t> 2.2: </a:t>
            </a:r>
            <a:r>
              <a:rPr lang="fr-FR" dirty="0" err="1"/>
              <a:t>Aquest</a:t>
            </a:r>
            <a:r>
              <a:rPr lang="fr-FR" dirty="0"/>
              <a:t> </a:t>
            </a:r>
            <a:r>
              <a:rPr lang="fr-FR" dirty="0" err="1"/>
              <a:t>servei</a:t>
            </a:r>
            <a:r>
              <a:rPr lang="fr-FR" dirty="0"/>
              <a:t> dona un </a:t>
            </a:r>
            <a:r>
              <a:rPr lang="fr-FR" dirty="0" err="1"/>
              <a:t>suport</a:t>
            </a:r>
            <a:r>
              <a:rPr lang="fr-FR" dirty="0"/>
              <a:t> </a:t>
            </a:r>
            <a:r>
              <a:rPr lang="fr-FR" dirty="0" err="1"/>
              <a:t>adequat</a:t>
            </a:r>
            <a:r>
              <a:rPr lang="fr-FR" dirty="0"/>
              <a:t> a la salut mental? </a:t>
            </a:r>
            <a:r>
              <a:rPr lang="en-US" dirty="0"/>
              <a:t>- 2</a:t>
            </a:r>
            <a:endParaRPr lang="x-none" dirty="0"/>
          </a:p>
        </p:txBody>
      </p:sp>
    </p:spTree>
    <p:extLst>
      <p:ext uri="{BB962C8B-B14F-4D97-AF65-F5344CB8AC3E}">
        <p14:creationId xmlns:p14="http://schemas.microsoft.com/office/powerpoint/2010/main" val="26395140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7B41FD7-D1D4-4B3A-92B5-71A3047AD183}"/>
              </a:ext>
            </a:extLst>
          </p:cNvPr>
          <p:cNvSpPr>
            <a:spLocks noGrp="1"/>
          </p:cNvSpPr>
          <p:nvPr>
            <p:ph sz="quarter" idx="14"/>
          </p:nvPr>
        </p:nvSpPr>
        <p:spPr/>
        <p:txBody>
          <a:bodyPr/>
          <a:lstStyle/>
          <a:p>
            <a:pPr algn="just">
              <a:lnSpc>
                <a:spcPct val="100000"/>
              </a:lnSpc>
            </a:pPr>
            <a:r>
              <a:rPr lang="ca-ES" sz="2000" dirty="0"/>
              <a:t>Sovint es menystenen les necessitats de salut física de les persones usuàries dels serveis socials i de salut mental</a:t>
            </a:r>
            <a:r>
              <a:rPr lang="en-US" sz="2000" dirty="0"/>
              <a:t>. </a:t>
            </a:r>
          </a:p>
          <a:p>
            <a:pPr lvl="1" algn="just">
              <a:lnSpc>
                <a:spcPct val="100000"/>
              </a:lnSpc>
            </a:pPr>
            <a:r>
              <a:rPr lang="ca-ES" dirty="0"/>
              <a:t>Alguns tractaments prescrits pels serveis socials i de salut mental (com ara la medicació) poden tenir efectes molt greus sobre la salut física.</a:t>
            </a:r>
          </a:p>
          <a:p>
            <a:pPr lvl="1" algn="just">
              <a:lnSpc>
                <a:spcPct val="100000"/>
              </a:lnSpc>
            </a:pPr>
            <a:r>
              <a:rPr lang="ca-ES" dirty="0"/>
              <a:t>Als usuaris d’aquests serveis sovint no se’ls fa cap avaluació ni se’ls prescriu cap tractament per als problemes de salut física</a:t>
            </a:r>
            <a:r>
              <a:rPr lang="en-GB" dirty="0"/>
              <a:t>. </a:t>
            </a:r>
          </a:p>
          <a:p>
            <a:pPr lvl="1" algn="just">
              <a:lnSpc>
                <a:spcPct val="100000"/>
              </a:lnSpc>
            </a:pPr>
            <a:r>
              <a:rPr lang="ca-ES" dirty="0"/>
              <a:t>Les persones amb discapacitat cognitiva, intel·lectual o psicosocial no sempre es prenen seriosament quan es queixen de símptomes de salut física: se’n menystenen les queixes perquè es consideren conseqüència del trastorn mental que se’ls ha diagnosticat .</a:t>
            </a:r>
          </a:p>
          <a:p>
            <a:pPr lvl="1" algn="just">
              <a:lnSpc>
                <a:spcPct val="100000"/>
              </a:lnSpc>
            </a:pPr>
            <a:r>
              <a:rPr lang="es-ES" dirty="0"/>
              <a:t>A </a:t>
            </a:r>
            <a:r>
              <a:rPr lang="ca-ES" dirty="0"/>
              <a:t>les persones amb discapacitat cognitiva, intel·lectual o psicosocial de vegades se’ls neguen alguns serveis de salut o han d’esperar més temps per aconseguir-los perquè es dona prioritat a altres persones</a:t>
            </a:r>
            <a:r>
              <a:rPr lang="en-GB" dirty="0"/>
              <a:t>.</a:t>
            </a:r>
            <a:endParaRPr lang="x-none"/>
          </a:p>
          <a:p>
            <a:pPr algn="just">
              <a:lnSpc>
                <a:spcPct val="100000"/>
              </a:lnSpc>
            </a:pPr>
            <a:r>
              <a:rPr lang="es-ES" sz="2000" b="1" dirty="0"/>
              <a:t> En </a:t>
            </a:r>
            <a:r>
              <a:rPr lang="es-ES" sz="2000" b="1" dirty="0" err="1"/>
              <a:t>conseqüència</a:t>
            </a:r>
            <a:r>
              <a:rPr lang="es-ES" sz="2000" b="1" dirty="0"/>
              <a:t>, </a:t>
            </a:r>
            <a:r>
              <a:rPr lang="es-ES" sz="2000" b="1" dirty="0" err="1"/>
              <a:t>aquestes</a:t>
            </a:r>
            <a:r>
              <a:rPr lang="es-ES" sz="2000" b="1" dirty="0"/>
              <a:t> persones </a:t>
            </a:r>
            <a:r>
              <a:rPr lang="es-ES" sz="2000" b="1" dirty="0" err="1"/>
              <a:t>tenen</a:t>
            </a:r>
            <a:r>
              <a:rPr lang="es-ES" sz="2000" b="1" dirty="0"/>
              <a:t> un </a:t>
            </a:r>
            <a:r>
              <a:rPr lang="es-ES" sz="2000" b="1" dirty="0" err="1"/>
              <a:t>risc</a:t>
            </a:r>
            <a:r>
              <a:rPr lang="es-ES" sz="2000" b="1" dirty="0"/>
              <a:t> </a:t>
            </a:r>
            <a:r>
              <a:rPr lang="es-ES" sz="2000" b="1" dirty="0" err="1"/>
              <a:t>més</a:t>
            </a:r>
            <a:r>
              <a:rPr lang="es-ES" sz="2000" b="1" dirty="0"/>
              <a:t> </a:t>
            </a:r>
            <a:r>
              <a:rPr lang="es-ES" sz="2000" b="1" dirty="0" err="1"/>
              <a:t>alt</a:t>
            </a:r>
            <a:r>
              <a:rPr lang="es-ES" sz="2000" b="1" dirty="0"/>
              <a:t> de </a:t>
            </a:r>
            <a:r>
              <a:rPr lang="es-ES" sz="2000" b="1" dirty="0" err="1"/>
              <a:t>patir</a:t>
            </a:r>
            <a:r>
              <a:rPr lang="es-ES" sz="2000" b="1" dirty="0"/>
              <a:t> </a:t>
            </a:r>
            <a:r>
              <a:rPr lang="es-ES" sz="2000" b="1" dirty="0" err="1"/>
              <a:t>malalties</a:t>
            </a:r>
            <a:r>
              <a:rPr lang="es-ES" sz="2000" b="1" dirty="0"/>
              <a:t> </a:t>
            </a:r>
            <a:r>
              <a:rPr lang="es-ES" sz="2000" b="1" dirty="0" err="1"/>
              <a:t>letals</a:t>
            </a:r>
            <a:r>
              <a:rPr lang="es-ES" sz="2000" b="1" dirty="0"/>
              <a:t> i una </a:t>
            </a:r>
            <a:r>
              <a:rPr lang="es-ES" sz="2000" b="1" dirty="0" err="1"/>
              <a:t>mort</a:t>
            </a:r>
            <a:r>
              <a:rPr lang="es-ES" sz="2000" b="1" dirty="0"/>
              <a:t> prematura</a:t>
            </a:r>
            <a:r>
              <a:rPr lang="en-GB" sz="2000" b="1" dirty="0"/>
              <a:t>. </a:t>
            </a:r>
            <a:endParaRPr lang="x-none" sz="2000" b="1"/>
          </a:p>
          <a:p>
            <a:pPr algn="just">
              <a:lnSpc>
                <a:spcPct val="100000"/>
              </a:lnSpc>
            </a:pPr>
            <a:endParaRPr lang="x-none" sz="2000" dirty="0"/>
          </a:p>
        </p:txBody>
      </p:sp>
      <p:sp>
        <p:nvSpPr>
          <p:cNvPr id="2" name="Title 1">
            <a:extLst>
              <a:ext uri="{FF2B5EF4-FFF2-40B4-BE49-F238E27FC236}">
                <a16:creationId xmlns:a16="http://schemas.microsoft.com/office/drawing/2014/main" id="{0DCE6623-2895-431F-83E1-D5BD28FE12A9}"/>
              </a:ext>
            </a:extLst>
          </p:cNvPr>
          <p:cNvSpPr>
            <a:spLocks noGrp="1"/>
          </p:cNvSpPr>
          <p:nvPr>
            <p:ph type="title"/>
          </p:nvPr>
        </p:nvSpPr>
        <p:spPr>
          <a:xfrm>
            <a:off x="388629" y="514614"/>
            <a:ext cx="11299787" cy="379908"/>
          </a:xfrm>
        </p:spPr>
        <p:txBody>
          <a:bodyPr/>
          <a:lstStyle/>
          <a:p>
            <a:r>
              <a:rPr lang="ca-ES" dirty="0"/>
              <a:t>Presentació: El paper dels serveis socials i de salut mental en la promoció de la salut física</a:t>
            </a:r>
            <a:r>
              <a:rPr lang="es-ES" dirty="0"/>
              <a:t> </a:t>
            </a:r>
            <a:r>
              <a:rPr lang="en-GB" dirty="0"/>
              <a:t>- 1</a:t>
            </a:r>
            <a:endParaRPr lang="x-none" dirty="0"/>
          </a:p>
        </p:txBody>
      </p:sp>
    </p:spTree>
    <p:extLst>
      <p:ext uri="{BB962C8B-B14F-4D97-AF65-F5344CB8AC3E}">
        <p14:creationId xmlns:p14="http://schemas.microsoft.com/office/powerpoint/2010/main" val="42151809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9179F51-D437-1F4C-8EAD-ED6FA6252BFA}"/>
              </a:ext>
            </a:extLst>
          </p:cNvPr>
          <p:cNvSpPr>
            <a:spLocks noGrp="1"/>
          </p:cNvSpPr>
          <p:nvPr>
            <p:ph type="sldNum" sz="quarter" idx="4294967295"/>
          </p:nvPr>
        </p:nvSpPr>
        <p:spPr>
          <a:xfrm>
            <a:off x="10034587" y="6623100"/>
            <a:ext cx="1648619" cy="216000"/>
          </a:xfrm>
          <a:prstGeom prst="rect">
            <a:avLst/>
          </a:prstGeom>
        </p:spPr>
        <p:txBody>
          <a:bodyPr/>
          <a:lstStyle/>
          <a:p>
            <a:fld id="{04260D4A-DEC1-45DD-8AB2-A3349BAAA59E}" type="slidenum">
              <a:rPr lang="en-US" smtClean="0"/>
              <a:pPr/>
              <a:t>4</a:t>
            </a:fld>
            <a:endParaRPr lang="en-US"/>
          </a:p>
        </p:txBody>
      </p:sp>
      <p:sp>
        <p:nvSpPr>
          <p:cNvPr id="4" name="Content Placeholder 3">
            <a:extLst>
              <a:ext uri="{FF2B5EF4-FFF2-40B4-BE49-F238E27FC236}">
                <a16:creationId xmlns:a16="http://schemas.microsoft.com/office/drawing/2014/main" id="{63F448A5-EAD9-3D4B-9AA0-2B112E03FD3A}"/>
              </a:ext>
            </a:extLst>
          </p:cNvPr>
          <p:cNvSpPr>
            <a:spLocks noGrp="1"/>
          </p:cNvSpPr>
          <p:nvPr>
            <p:ph sz="quarter" idx="14"/>
          </p:nvPr>
        </p:nvSpPr>
        <p:spPr>
          <a:xfrm>
            <a:off x="507195" y="1315844"/>
            <a:ext cx="11132355" cy="4695344"/>
          </a:xfrm>
        </p:spPr>
        <p:txBody>
          <a:bodyPr/>
          <a:lstStyle/>
          <a:p>
            <a:pPr algn="just">
              <a:lnSpc>
                <a:spcPct val="100000"/>
              </a:lnSpc>
              <a:spcBef>
                <a:spcPts val="1200"/>
              </a:spcBef>
              <a:spcAft>
                <a:spcPts val="1200"/>
              </a:spcAft>
            </a:pPr>
            <a:r>
              <a:rPr lang="ca-ES" sz="2100" dirty="0"/>
              <a:t>Cada persona pot emprar termes diferents en contextos diferents.</a:t>
            </a:r>
            <a:endParaRPr lang="ca-ES" sz="2100" dirty="0">
              <a:ea typeface="MS Mincho" panose="02020609040205080304" pitchFamily="49" charset="-128"/>
              <a:cs typeface="Arial" panose="020B0604020202020204" pitchFamily="34" charset="0"/>
            </a:endParaRPr>
          </a:p>
          <a:p>
            <a:pPr algn="just">
              <a:lnSpc>
                <a:spcPct val="100000"/>
              </a:lnSpc>
              <a:spcBef>
                <a:spcPts val="1200"/>
              </a:spcBef>
              <a:spcAft>
                <a:spcPts val="1200"/>
              </a:spcAft>
            </a:pPr>
            <a:r>
              <a:rPr lang="ca-ES" sz="2100" dirty="0"/>
              <a:t>El terme discapacitat psicosocial s’ha adoptat per incloure les persones que han rebut un diagnòstic relacionat amb la salut mental o que s’identifiquen amb aquest terme.</a:t>
            </a:r>
          </a:p>
          <a:p>
            <a:pPr algn="just">
              <a:lnSpc>
                <a:spcPct val="100000"/>
              </a:lnSpc>
              <a:spcBef>
                <a:spcPts val="1200"/>
              </a:spcBef>
              <a:spcAft>
                <a:spcPts val="1200"/>
              </a:spcAft>
            </a:pPr>
            <a:r>
              <a:rPr lang="ca-ES" sz="2100" dirty="0"/>
              <a:t>Els termes discapacitat cognitiva i discapacitat intel·lectual han estat concebuts per referir-se a les persones que han rebut un diagnòstic relacionat específicament amb la seva funció cognitiva o intel·lectual, com ara, a tall d’exemple, la demència i l’autisme.</a:t>
            </a:r>
          </a:p>
          <a:p>
            <a:pPr algn="just">
              <a:lnSpc>
                <a:spcPct val="100000"/>
              </a:lnSpc>
              <a:spcBef>
                <a:spcPts val="1200"/>
              </a:spcBef>
              <a:spcAft>
                <a:spcPts val="1200"/>
              </a:spcAft>
            </a:pPr>
            <a:r>
              <a:rPr lang="ca-ES" sz="2100" dirty="0"/>
              <a:t>L’ús del terme </a:t>
            </a:r>
            <a:r>
              <a:rPr lang="ca-ES" sz="2100" i="1" dirty="0"/>
              <a:t>discapacitat</a:t>
            </a:r>
            <a:r>
              <a:rPr lang="ca-ES" sz="2100" dirty="0"/>
              <a:t> és important en aquest context perquè posa de manifest els significatius obstacles que dificulten la participació plena i efectiva en la societat de les persones amb discapacitat—real o percebuda— i el fet que aquestes estan emparades per la CDPD. </a:t>
            </a:r>
          </a:p>
          <a:p>
            <a:pPr lvl="3" algn="just">
              <a:lnSpc>
                <a:spcPct val="100000"/>
              </a:lnSpc>
              <a:spcBef>
                <a:spcPts val="1200"/>
              </a:spcBef>
              <a:spcAft>
                <a:spcPts val="1200"/>
              </a:spcAft>
            </a:pPr>
            <a:r>
              <a:rPr lang="ca-ES" sz="2100" dirty="0"/>
              <a:t>L’ús del terme </a:t>
            </a:r>
            <a:r>
              <a:rPr lang="ca-ES" sz="2100" i="1" dirty="0"/>
              <a:t>discapacitat</a:t>
            </a:r>
            <a:r>
              <a:rPr lang="ca-ES" sz="2100" dirty="0"/>
              <a:t> en aquest context no implica que les persones tinguin cap deficiència ni trastorn.</a:t>
            </a:r>
          </a:p>
        </p:txBody>
      </p:sp>
      <p:sp>
        <p:nvSpPr>
          <p:cNvPr id="5" name="Title 4">
            <a:extLst>
              <a:ext uri="{FF2B5EF4-FFF2-40B4-BE49-F238E27FC236}">
                <a16:creationId xmlns:a16="http://schemas.microsoft.com/office/drawing/2014/main" id="{2468FFF6-EF76-7A4A-A2D1-8D66BF622425}"/>
              </a:ext>
            </a:extLst>
          </p:cNvPr>
          <p:cNvSpPr>
            <a:spLocks noGrp="1"/>
          </p:cNvSpPr>
          <p:nvPr>
            <p:ph type="title"/>
          </p:nvPr>
        </p:nvSpPr>
        <p:spPr>
          <a:xfrm>
            <a:off x="507205" y="506412"/>
            <a:ext cx="11174399" cy="432000"/>
          </a:xfrm>
        </p:spPr>
        <p:txBody>
          <a:bodyPr>
            <a:noAutofit/>
          </a:bodyPr>
          <a:lstStyle/>
          <a:p>
            <a:r>
              <a:rPr lang="ca-ES" dirty="0"/>
              <a:t>Nota preliminar sobre el llenguatge - 1</a:t>
            </a:r>
          </a:p>
        </p:txBody>
      </p:sp>
    </p:spTree>
    <p:extLst>
      <p:ext uri="{BB962C8B-B14F-4D97-AF65-F5344CB8AC3E}">
        <p14:creationId xmlns:p14="http://schemas.microsoft.com/office/powerpoint/2010/main" val="18880870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3FECF5-6A51-4D00-816C-1A723A984A5E}"/>
              </a:ext>
            </a:extLst>
          </p:cNvPr>
          <p:cNvSpPr>
            <a:spLocks noGrp="1"/>
          </p:cNvSpPr>
          <p:nvPr>
            <p:ph sz="quarter" idx="14"/>
          </p:nvPr>
        </p:nvSpPr>
        <p:spPr/>
        <p:txBody>
          <a:bodyPr/>
          <a:lstStyle/>
          <a:p>
            <a:pPr algn="just"/>
            <a:r>
              <a:rPr lang="ca-ES" sz="2000" dirty="0"/>
              <a:t>Els estudis revelen que les persones amb trastorn greu de salut mental moren de mitjana entre deu i vint anys abans que la resta de la població</a:t>
            </a:r>
            <a:r>
              <a:rPr lang="en-GB" sz="2000" dirty="0"/>
              <a:t>.</a:t>
            </a:r>
          </a:p>
          <a:p>
            <a:pPr algn="just"/>
            <a:r>
              <a:rPr lang="ca-ES" sz="2000" dirty="0"/>
              <a:t>És bàsic que aquestes persones tinguin accés al ventall de serveis de salut física disponibles per a la resta de la població</a:t>
            </a:r>
            <a:r>
              <a:rPr lang="en-GB" sz="2000" dirty="0"/>
              <a:t>. </a:t>
            </a:r>
          </a:p>
          <a:p>
            <a:pPr algn="just"/>
            <a:r>
              <a:rPr lang="ca-ES" sz="2000" dirty="0"/>
              <a:t>A més, els estàndards d’atenció en salut física que reben haurien de ser d’una qualitat equivalent. </a:t>
            </a:r>
            <a:endParaRPr lang="x-none" sz="2000" dirty="0"/>
          </a:p>
          <a:p>
            <a:pPr algn="just"/>
            <a:r>
              <a:rPr lang="ca-ES" sz="2000" dirty="0"/>
              <a:t>Els serveis socials i de salut mental haurien de fer el següent </a:t>
            </a:r>
            <a:r>
              <a:rPr lang="en-GB" sz="2000" dirty="0"/>
              <a:t>:</a:t>
            </a:r>
            <a:endParaRPr lang="x-none" sz="2000" dirty="0"/>
          </a:p>
          <a:p>
            <a:pPr lvl="1" algn="just"/>
            <a:r>
              <a:rPr lang="es-ES" dirty="0" err="1"/>
              <a:t>Oferir</a:t>
            </a:r>
            <a:r>
              <a:rPr lang="es-ES" dirty="0"/>
              <a:t> </a:t>
            </a:r>
            <a:r>
              <a:rPr lang="es-ES" dirty="0" err="1"/>
              <a:t>informació</a:t>
            </a:r>
            <a:r>
              <a:rPr lang="es-ES" dirty="0"/>
              <a:t> precisa i exhaustiva sobre </a:t>
            </a:r>
            <a:r>
              <a:rPr lang="es-ES" dirty="0" err="1"/>
              <a:t>els</a:t>
            </a:r>
            <a:r>
              <a:rPr lang="es-ES" dirty="0"/>
              <a:t> </a:t>
            </a:r>
            <a:r>
              <a:rPr lang="es-ES" dirty="0" err="1"/>
              <a:t>possibles</a:t>
            </a:r>
            <a:r>
              <a:rPr lang="es-ES" dirty="0"/>
              <a:t> </a:t>
            </a:r>
            <a:r>
              <a:rPr lang="es-ES" dirty="0" err="1"/>
              <a:t>efectes</a:t>
            </a:r>
            <a:r>
              <a:rPr lang="es-ES" dirty="0"/>
              <a:t> </a:t>
            </a:r>
            <a:r>
              <a:rPr lang="es-ES" dirty="0" err="1"/>
              <a:t>nocius</a:t>
            </a:r>
            <a:r>
              <a:rPr lang="es-ES" dirty="0"/>
              <a:t> </a:t>
            </a:r>
            <a:r>
              <a:rPr lang="es-ES" dirty="0" err="1"/>
              <a:t>dels</a:t>
            </a:r>
            <a:r>
              <a:rPr lang="es-ES" dirty="0"/>
              <a:t> </a:t>
            </a:r>
            <a:r>
              <a:rPr lang="es-ES" dirty="0" err="1"/>
              <a:t>tractaments</a:t>
            </a:r>
            <a:r>
              <a:rPr lang="es-ES" dirty="0"/>
              <a:t>.</a:t>
            </a:r>
          </a:p>
          <a:p>
            <a:pPr lvl="1" algn="just"/>
            <a:r>
              <a:rPr lang="es-ES" dirty="0"/>
              <a:t>Posar </a:t>
            </a:r>
            <a:r>
              <a:rPr lang="es-ES" dirty="0" err="1"/>
              <a:t>molta</a:t>
            </a:r>
            <a:r>
              <a:rPr lang="es-ES" dirty="0"/>
              <a:t> </a:t>
            </a:r>
            <a:r>
              <a:rPr lang="es-ES" dirty="0" err="1"/>
              <a:t>atenció</a:t>
            </a:r>
            <a:r>
              <a:rPr lang="es-ES" dirty="0"/>
              <a:t> a </a:t>
            </a:r>
            <a:r>
              <a:rPr lang="es-ES" dirty="0" err="1"/>
              <a:t>qualsevol</a:t>
            </a:r>
            <a:r>
              <a:rPr lang="es-ES" dirty="0"/>
              <a:t> </a:t>
            </a:r>
            <a:r>
              <a:rPr lang="es-ES" dirty="0" err="1"/>
              <a:t>efecte</a:t>
            </a:r>
            <a:r>
              <a:rPr lang="es-ES" dirty="0"/>
              <a:t> </a:t>
            </a:r>
            <a:r>
              <a:rPr lang="es-ES" dirty="0" err="1"/>
              <a:t>advers</a:t>
            </a:r>
            <a:r>
              <a:rPr lang="es-ES" dirty="0"/>
              <a:t> de la </a:t>
            </a:r>
            <a:r>
              <a:rPr lang="es-ES" dirty="0" err="1"/>
              <a:t>medicació</a:t>
            </a:r>
            <a:r>
              <a:rPr lang="es-ES" dirty="0"/>
              <a:t> en la </a:t>
            </a:r>
            <a:r>
              <a:rPr lang="es-ES" dirty="0" err="1"/>
              <a:t>salut</a:t>
            </a:r>
            <a:r>
              <a:rPr lang="es-ES" dirty="0"/>
              <a:t> física o mental.</a:t>
            </a:r>
            <a:r>
              <a:rPr lang="en-GB" dirty="0"/>
              <a:t> </a:t>
            </a:r>
            <a:endParaRPr lang="x-none"/>
          </a:p>
          <a:p>
            <a:pPr lvl="1" algn="just"/>
            <a:r>
              <a:rPr lang="ca-ES" dirty="0"/>
              <a:t>Escoltar les queixes, fer preguntes periòdicament i fer reconeixements</a:t>
            </a:r>
            <a:r>
              <a:rPr lang="en-GB" dirty="0"/>
              <a:t>.</a:t>
            </a:r>
            <a:endParaRPr lang="x-none" dirty="0"/>
          </a:p>
          <a:p>
            <a:pPr lvl="1" algn="just"/>
            <a:r>
              <a:rPr lang="es-ES" dirty="0"/>
              <a:t>Contribuir a la retirada de la </a:t>
            </a:r>
            <a:r>
              <a:rPr lang="es-ES" dirty="0" err="1"/>
              <a:t>medicació</a:t>
            </a:r>
            <a:r>
              <a:rPr lang="es-ES" dirty="0"/>
              <a:t> </a:t>
            </a:r>
            <a:r>
              <a:rPr lang="es-ES" dirty="0" err="1"/>
              <a:t>quan</a:t>
            </a:r>
            <a:r>
              <a:rPr lang="es-ES" dirty="0"/>
              <a:t> la persona que la </a:t>
            </a:r>
            <a:r>
              <a:rPr lang="es-ES" dirty="0" err="1"/>
              <a:t>rep</a:t>
            </a:r>
            <a:r>
              <a:rPr lang="es-ES" dirty="0"/>
              <a:t> </a:t>
            </a:r>
            <a:r>
              <a:rPr lang="es-ES" dirty="0" err="1"/>
              <a:t>ho</a:t>
            </a:r>
            <a:r>
              <a:rPr lang="es-ES" dirty="0"/>
              <a:t> </a:t>
            </a:r>
            <a:r>
              <a:rPr lang="es-ES" dirty="0" err="1"/>
              <a:t>desitgi</a:t>
            </a:r>
            <a:r>
              <a:rPr lang="es-ES" dirty="0"/>
              <a:t>. </a:t>
            </a:r>
          </a:p>
          <a:p>
            <a:pPr lvl="1" algn="just"/>
            <a:r>
              <a:rPr lang="es-ES" dirty="0"/>
              <a:t>Evitar </a:t>
            </a:r>
            <a:r>
              <a:rPr lang="es-ES" dirty="0" err="1"/>
              <a:t>prescriure</a:t>
            </a:r>
            <a:r>
              <a:rPr lang="es-ES" dirty="0"/>
              <a:t> múltiples </a:t>
            </a:r>
            <a:r>
              <a:rPr lang="es-ES" dirty="0" err="1"/>
              <a:t>fàrmacs</a:t>
            </a:r>
            <a:r>
              <a:rPr lang="es-ES" dirty="0"/>
              <a:t>. </a:t>
            </a:r>
          </a:p>
          <a:p>
            <a:pPr lvl="1" algn="just"/>
            <a:r>
              <a:rPr lang="es-ES" dirty="0"/>
              <a:t>Evitar fomentar la idea del </a:t>
            </a:r>
            <a:r>
              <a:rPr lang="es-ES" dirty="0" err="1"/>
              <a:t>desequilibri</a:t>
            </a:r>
            <a:r>
              <a:rPr lang="es-ES" dirty="0"/>
              <a:t> </a:t>
            </a:r>
            <a:r>
              <a:rPr lang="es-ES" dirty="0" err="1"/>
              <a:t>químic</a:t>
            </a:r>
            <a:r>
              <a:rPr lang="es-ES" dirty="0"/>
              <a:t> o </a:t>
            </a:r>
            <a:r>
              <a:rPr lang="es-ES" dirty="0" err="1"/>
              <a:t>trastorn</a:t>
            </a:r>
            <a:r>
              <a:rPr lang="es-ES" dirty="0"/>
              <a:t> mental</a:t>
            </a:r>
            <a:r>
              <a:rPr lang="en-GB" dirty="0"/>
              <a:t>.</a:t>
            </a:r>
            <a:endParaRPr lang="x-none"/>
          </a:p>
          <a:p>
            <a:pPr algn="just"/>
            <a:endParaRPr lang="x-none" sz="2000" dirty="0"/>
          </a:p>
        </p:txBody>
      </p:sp>
      <p:sp>
        <p:nvSpPr>
          <p:cNvPr id="2" name="Title 1">
            <a:extLst>
              <a:ext uri="{FF2B5EF4-FFF2-40B4-BE49-F238E27FC236}">
                <a16:creationId xmlns:a16="http://schemas.microsoft.com/office/drawing/2014/main" id="{1C96C166-550B-423D-8B98-E303A4FF91D4}"/>
              </a:ext>
            </a:extLst>
          </p:cNvPr>
          <p:cNvSpPr>
            <a:spLocks noGrp="1"/>
          </p:cNvSpPr>
          <p:nvPr>
            <p:ph type="title"/>
          </p:nvPr>
        </p:nvSpPr>
        <p:spPr>
          <a:xfrm>
            <a:off x="388629" y="514614"/>
            <a:ext cx="11279909" cy="538934"/>
          </a:xfrm>
        </p:spPr>
        <p:txBody>
          <a:bodyPr/>
          <a:lstStyle/>
          <a:p>
            <a:r>
              <a:rPr lang="ca-ES" dirty="0"/>
              <a:t>Presentació: El paper dels serveis socials i de salut mental en la promoció de la salut física</a:t>
            </a:r>
            <a:r>
              <a:rPr lang="es-ES" dirty="0"/>
              <a:t> </a:t>
            </a:r>
            <a:r>
              <a:rPr lang="en-GB" dirty="0"/>
              <a:t>- 2</a:t>
            </a:r>
            <a:endParaRPr lang="x-none" dirty="0"/>
          </a:p>
        </p:txBody>
      </p:sp>
    </p:spTree>
    <p:extLst>
      <p:ext uri="{BB962C8B-B14F-4D97-AF65-F5344CB8AC3E}">
        <p14:creationId xmlns:p14="http://schemas.microsoft.com/office/powerpoint/2010/main" val="32577026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A4BCA5E-9DD2-491C-88AD-0DA57ACA417D}"/>
              </a:ext>
            </a:extLst>
          </p:cNvPr>
          <p:cNvSpPr>
            <a:spLocks noGrp="1"/>
          </p:cNvSpPr>
          <p:nvPr>
            <p:ph sz="quarter" idx="14"/>
          </p:nvPr>
        </p:nvSpPr>
        <p:spPr/>
        <p:txBody>
          <a:bodyPr/>
          <a:lstStyle/>
          <a:p>
            <a:endParaRPr lang="en-GB" dirty="0"/>
          </a:p>
          <a:p>
            <a:pPr marL="0" indent="0" algn="ctr">
              <a:buNone/>
            </a:pPr>
            <a:endParaRPr lang="en-GB" sz="2500" b="1" i="1" dirty="0"/>
          </a:p>
          <a:p>
            <a:pPr marL="0" indent="0" algn="ctr">
              <a:buNone/>
            </a:pPr>
            <a:endParaRPr lang="en-GB" sz="2500" b="1" i="1" dirty="0"/>
          </a:p>
          <a:p>
            <a:pPr marL="0" indent="0" algn="ctr">
              <a:buNone/>
            </a:pPr>
            <a:r>
              <a:rPr lang="es-ES" sz="2500" b="1" i="1" dirty="0" err="1"/>
              <a:t>Què</a:t>
            </a:r>
            <a:r>
              <a:rPr lang="es-ES" sz="2500" b="1" i="1" dirty="0"/>
              <a:t> fa el </a:t>
            </a:r>
            <a:r>
              <a:rPr lang="es-ES" sz="2500" b="1" i="1" dirty="0" err="1"/>
              <a:t>meu</a:t>
            </a:r>
            <a:r>
              <a:rPr lang="es-ES" sz="2500" b="1" i="1" dirty="0"/>
              <a:t> </a:t>
            </a:r>
            <a:r>
              <a:rPr lang="es-ES" sz="2500" b="1" i="1" dirty="0" err="1"/>
              <a:t>servei</a:t>
            </a:r>
            <a:r>
              <a:rPr lang="es-ES" sz="2500" b="1" i="1" dirty="0"/>
              <a:t> per fomentar la </a:t>
            </a:r>
            <a:r>
              <a:rPr lang="es-ES" sz="2500" b="1" i="1" dirty="0" err="1"/>
              <a:t>salut</a:t>
            </a:r>
            <a:r>
              <a:rPr lang="es-ES" sz="2500" b="1" i="1" dirty="0"/>
              <a:t> física? </a:t>
            </a:r>
            <a:endParaRPr lang="x-none" sz="2500" b="1" i="1" dirty="0"/>
          </a:p>
        </p:txBody>
      </p:sp>
      <p:sp>
        <p:nvSpPr>
          <p:cNvPr id="2" name="Title 1">
            <a:extLst>
              <a:ext uri="{FF2B5EF4-FFF2-40B4-BE49-F238E27FC236}">
                <a16:creationId xmlns:a16="http://schemas.microsoft.com/office/drawing/2014/main" id="{4625E8CF-CC00-4C69-B70C-A18F5C254B3E}"/>
              </a:ext>
            </a:extLst>
          </p:cNvPr>
          <p:cNvSpPr>
            <a:spLocks noGrp="1"/>
          </p:cNvSpPr>
          <p:nvPr>
            <p:ph type="title"/>
          </p:nvPr>
        </p:nvSpPr>
        <p:spPr>
          <a:xfrm>
            <a:off x="388630" y="514614"/>
            <a:ext cx="11200396" cy="419664"/>
          </a:xfrm>
        </p:spPr>
        <p:txBody>
          <a:bodyPr/>
          <a:lstStyle/>
          <a:p>
            <a:r>
              <a:rPr lang="es-ES" dirty="0" err="1"/>
              <a:t>Exercici</a:t>
            </a:r>
            <a:r>
              <a:rPr lang="es-ES" dirty="0"/>
              <a:t> 2.3: El </a:t>
            </a:r>
            <a:r>
              <a:rPr lang="es-ES" dirty="0" err="1"/>
              <a:t>meu</a:t>
            </a:r>
            <a:r>
              <a:rPr lang="es-ES" dirty="0"/>
              <a:t> </a:t>
            </a:r>
            <a:r>
              <a:rPr lang="es-ES" dirty="0" err="1"/>
              <a:t>servei</a:t>
            </a:r>
            <a:r>
              <a:rPr lang="es-ES" dirty="0"/>
              <a:t> dona un </a:t>
            </a:r>
            <a:r>
              <a:rPr lang="es-ES" dirty="0" err="1"/>
              <a:t>suport</a:t>
            </a:r>
            <a:r>
              <a:rPr lang="es-ES" dirty="0"/>
              <a:t> </a:t>
            </a:r>
            <a:r>
              <a:rPr lang="es-ES" dirty="0" err="1"/>
              <a:t>adequat</a:t>
            </a:r>
            <a:r>
              <a:rPr lang="es-ES" dirty="0"/>
              <a:t> a la </a:t>
            </a:r>
            <a:r>
              <a:rPr lang="es-ES" dirty="0" err="1"/>
              <a:t>salut</a:t>
            </a:r>
            <a:r>
              <a:rPr lang="es-ES" dirty="0"/>
              <a:t> física? </a:t>
            </a:r>
            <a:r>
              <a:rPr lang="en-GB" dirty="0"/>
              <a:t>- 1</a:t>
            </a:r>
            <a:endParaRPr lang="x-none" dirty="0"/>
          </a:p>
        </p:txBody>
      </p:sp>
    </p:spTree>
    <p:extLst>
      <p:ext uri="{BB962C8B-B14F-4D97-AF65-F5344CB8AC3E}">
        <p14:creationId xmlns:p14="http://schemas.microsoft.com/office/powerpoint/2010/main" val="352924537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03B6CB3-08CA-40ED-996E-AB22558CAF8A}"/>
              </a:ext>
            </a:extLst>
          </p:cNvPr>
          <p:cNvSpPr>
            <a:spLocks noGrp="1"/>
          </p:cNvSpPr>
          <p:nvPr>
            <p:ph sz="quarter" idx="14"/>
          </p:nvPr>
        </p:nvSpPr>
        <p:spPr/>
        <p:txBody>
          <a:bodyPr/>
          <a:lstStyle/>
          <a:p>
            <a:endParaRPr lang="en-US" dirty="0"/>
          </a:p>
          <a:p>
            <a:endParaRPr lang="en-US" dirty="0"/>
          </a:p>
          <a:p>
            <a:endParaRPr lang="en-US" dirty="0"/>
          </a:p>
          <a:p>
            <a:pPr marL="0" indent="0" algn="ctr">
              <a:buNone/>
            </a:pPr>
            <a:r>
              <a:rPr lang="es-ES" sz="2500" b="1" i="1" dirty="0" err="1"/>
              <a:t>Què</a:t>
            </a:r>
            <a:r>
              <a:rPr lang="es-ES" sz="2500" b="1" i="1" dirty="0"/>
              <a:t> </a:t>
            </a:r>
            <a:r>
              <a:rPr lang="es-ES" sz="2500" b="1" i="1" dirty="0" err="1"/>
              <a:t>pot</a:t>
            </a:r>
            <a:r>
              <a:rPr lang="es-ES" sz="2500" b="1" i="1" dirty="0"/>
              <a:t> </a:t>
            </a:r>
            <a:r>
              <a:rPr lang="es-ES" sz="2500" b="1" i="1" dirty="0" err="1"/>
              <a:t>fer</a:t>
            </a:r>
            <a:r>
              <a:rPr lang="es-ES" sz="2500" b="1" i="1" dirty="0"/>
              <a:t> el </a:t>
            </a:r>
            <a:r>
              <a:rPr lang="es-ES" sz="2500" b="1" i="1" dirty="0" err="1"/>
              <a:t>servei</a:t>
            </a:r>
            <a:r>
              <a:rPr lang="es-ES" sz="2500" b="1" i="1" dirty="0"/>
              <a:t> per </a:t>
            </a:r>
            <a:r>
              <a:rPr lang="es-ES" sz="2500" b="1" i="1" dirty="0" err="1"/>
              <a:t>millorar</a:t>
            </a:r>
            <a:r>
              <a:rPr lang="es-ES" sz="2500" b="1" i="1" dirty="0"/>
              <a:t> </a:t>
            </a:r>
            <a:r>
              <a:rPr lang="es-ES" sz="2500" b="1" i="1" dirty="0" err="1"/>
              <a:t>l’accés</a:t>
            </a:r>
            <a:r>
              <a:rPr lang="es-ES" sz="2500" b="1" i="1" dirty="0"/>
              <a:t> a </a:t>
            </a:r>
            <a:r>
              <a:rPr lang="es-ES" sz="2500" b="1" i="1" dirty="0" err="1"/>
              <a:t>l’atenció</a:t>
            </a:r>
            <a:r>
              <a:rPr lang="es-ES" sz="2500" b="1" i="1" dirty="0"/>
              <a:t> i </a:t>
            </a:r>
            <a:r>
              <a:rPr lang="es-ES" sz="2500" b="1" i="1" dirty="0" err="1"/>
              <a:t>als</a:t>
            </a:r>
            <a:r>
              <a:rPr lang="es-ES" sz="2500" b="1" i="1" dirty="0"/>
              <a:t> </a:t>
            </a:r>
            <a:r>
              <a:rPr lang="es-ES" sz="2500" b="1" i="1" dirty="0" err="1"/>
              <a:t>serveis</a:t>
            </a:r>
            <a:r>
              <a:rPr lang="es-ES" sz="2500" b="1" i="1" dirty="0"/>
              <a:t> de </a:t>
            </a:r>
            <a:r>
              <a:rPr lang="es-ES" sz="2500" b="1" i="1" dirty="0" err="1"/>
              <a:t>salut</a:t>
            </a:r>
            <a:r>
              <a:rPr lang="es-ES" sz="2500" b="1" i="1" dirty="0"/>
              <a:t> física? </a:t>
            </a:r>
            <a:endParaRPr lang="x-none" dirty="0"/>
          </a:p>
        </p:txBody>
      </p:sp>
      <p:sp>
        <p:nvSpPr>
          <p:cNvPr id="2" name="Title 1">
            <a:extLst>
              <a:ext uri="{FF2B5EF4-FFF2-40B4-BE49-F238E27FC236}">
                <a16:creationId xmlns:a16="http://schemas.microsoft.com/office/drawing/2014/main" id="{90C725FF-4E9A-4360-911C-270780BAA2C5}"/>
              </a:ext>
            </a:extLst>
          </p:cNvPr>
          <p:cNvSpPr>
            <a:spLocks noGrp="1"/>
          </p:cNvSpPr>
          <p:nvPr>
            <p:ph type="title"/>
          </p:nvPr>
        </p:nvSpPr>
        <p:spPr>
          <a:xfrm>
            <a:off x="388630" y="514614"/>
            <a:ext cx="11319666" cy="419664"/>
          </a:xfrm>
        </p:spPr>
        <p:txBody>
          <a:bodyPr/>
          <a:lstStyle/>
          <a:p>
            <a:r>
              <a:rPr lang="es-ES" dirty="0" err="1"/>
              <a:t>Exercici</a:t>
            </a:r>
            <a:r>
              <a:rPr lang="es-ES" dirty="0"/>
              <a:t> 2.3: El </a:t>
            </a:r>
            <a:r>
              <a:rPr lang="es-ES" dirty="0" err="1"/>
              <a:t>meu</a:t>
            </a:r>
            <a:r>
              <a:rPr lang="es-ES" dirty="0"/>
              <a:t> </a:t>
            </a:r>
            <a:r>
              <a:rPr lang="es-ES" dirty="0" err="1"/>
              <a:t>servei</a:t>
            </a:r>
            <a:r>
              <a:rPr lang="es-ES" dirty="0"/>
              <a:t> dona un </a:t>
            </a:r>
            <a:r>
              <a:rPr lang="es-ES" dirty="0" err="1"/>
              <a:t>suport</a:t>
            </a:r>
            <a:r>
              <a:rPr lang="es-ES" dirty="0"/>
              <a:t> </a:t>
            </a:r>
            <a:r>
              <a:rPr lang="es-ES" dirty="0" err="1"/>
              <a:t>adequat</a:t>
            </a:r>
            <a:r>
              <a:rPr lang="es-ES" dirty="0"/>
              <a:t> a la </a:t>
            </a:r>
            <a:r>
              <a:rPr lang="es-ES" dirty="0" err="1"/>
              <a:t>salut</a:t>
            </a:r>
            <a:r>
              <a:rPr lang="es-ES" dirty="0"/>
              <a:t> física? </a:t>
            </a:r>
            <a:r>
              <a:rPr lang="en-GB" dirty="0"/>
              <a:t>- 2</a:t>
            </a:r>
            <a:endParaRPr lang="x-none" dirty="0"/>
          </a:p>
        </p:txBody>
      </p:sp>
    </p:spTree>
    <p:extLst>
      <p:ext uri="{BB962C8B-B14F-4D97-AF65-F5344CB8AC3E}">
        <p14:creationId xmlns:p14="http://schemas.microsoft.com/office/powerpoint/2010/main" val="182971775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9BAB70-344F-4EC8-92C7-C6DB86EE8788}"/>
              </a:ext>
            </a:extLst>
          </p:cNvPr>
          <p:cNvSpPr>
            <a:spLocks noGrp="1"/>
          </p:cNvSpPr>
          <p:nvPr>
            <p:ph type="title"/>
          </p:nvPr>
        </p:nvSpPr>
        <p:spPr/>
        <p:txBody>
          <a:bodyPr/>
          <a:lstStyle/>
          <a:p>
            <a:r>
              <a:rPr lang="es-ES" dirty="0"/>
              <a:t>Tema 3. </a:t>
            </a:r>
            <a:r>
              <a:rPr lang="ca-ES" dirty="0"/>
              <a:t>Què és la recuperació?</a:t>
            </a:r>
            <a:endParaRPr lang="es-ES" dirty="0"/>
          </a:p>
        </p:txBody>
      </p:sp>
    </p:spTree>
    <p:extLst>
      <p:ext uri="{BB962C8B-B14F-4D97-AF65-F5344CB8AC3E}">
        <p14:creationId xmlns:p14="http://schemas.microsoft.com/office/powerpoint/2010/main" val="238102762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AD8D16D-DF87-427B-8090-CD663A49970B}"/>
              </a:ext>
            </a:extLst>
          </p:cNvPr>
          <p:cNvSpPr>
            <a:spLocks noGrp="1"/>
          </p:cNvSpPr>
          <p:nvPr>
            <p:ph sz="quarter" idx="14"/>
          </p:nvPr>
        </p:nvSpPr>
        <p:spPr/>
        <p:txBody>
          <a:bodyPr/>
          <a:lstStyle/>
          <a:p>
            <a:pPr algn="just">
              <a:lnSpc>
                <a:spcPct val="100000"/>
              </a:lnSpc>
            </a:pPr>
            <a:r>
              <a:rPr lang="ca-ES" b="1" dirty="0"/>
              <a:t>Penseu en un moment en què us hàgiu hagut de recuperar d’alguna cosa (pot ser recentment o fa temps), </a:t>
            </a:r>
          </a:p>
          <a:p>
            <a:pPr marL="457200" lvl="1" indent="0" algn="just">
              <a:lnSpc>
                <a:spcPct val="100000"/>
              </a:lnSpc>
              <a:buNone/>
            </a:pPr>
            <a:r>
              <a:rPr lang="ca-ES" sz="2200" dirty="0"/>
              <a:t>com ara combatre una malaltia física, perdre algú que estimàveu, ser víctima d’abusos, perdre una feina o una oportunitat important. Pot ser qualsevol cosa que se us acudeixi, no cal que estigui relacionada amb la salut mental</a:t>
            </a:r>
            <a:r>
              <a:rPr lang="es-ES" sz="2200" dirty="0"/>
              <a:t>.</a:t>
            </a:r>
          </a:p>
          <a:p>
            <a:pPr algn="just">
              <a:lnSpc>
                <a:spcPct val="100000"/>
              </a:lnSpc>
            </a:pPr>
            <a:r>
              <a:rPr lang="es-ES" dirty="0" err="1"/>
              <a:t>Quins</a:t>
            </a:r>
            <a:r>
              <a:rPr lang="es-ES" dirty="0"/>
              <a:t> </a:t>
            </a:r>
            <a:r>
              <a:rPr lang="es-ES" dirty="0" err="1"/>
              <a:t>canvis</a:t>
            </a:r>
            <a:r>
              <a:rPr lang="es-ES" dirty="0"/>
              <a:t> </a:t>
            </a:r>
            <a:r>
              <a:rPr lang="es-ES" dirty="0" err="1"/>
              <a:t>emocionals</a:t>
            </a:r>
            <a:r>
              <a:rPr lang="es-ES" dirty="0"/>
              <a:t> </a:t>
            </a:r>
            <a:r>
              <a:rPr lang="es-ES" dirty="0" err="1"/>
              <a:t>vau</a:t>
            </a:r>
            <a:r>
              <a:rPr lang="es-ES" dirty="0"/>
              <a:t> </a:t>
            </a:r>
            <a:r>
              <a:rPr lang="es-ES" dirty="0" err="1"/>
              <a:t>viure</a:t>
            </a:r>
            <a:r>
              <a:rPr lang="es-ES" dirty="0"/>
              <a:t>? </a:t>
            </a:r>
          </a:p>
          <a:p>
            <a:pPr algn="just">
              <a:lnSpc>
                <a:spcPct val="100000"/>
              </a:lnSpc>
            </a:pPr>
            <a:r>
              <a:rPr lang="es-ES" dirty="0" err="1"/>
              <a:t>Com</a:t>
            </a:r>
            <a:r>
              <a:rPr lang="es-ES" dirty="0"/>
              <a:t> </a:t>
            </a:r>
            <a:r>
              <a:rPr lang="es-ES" dirty="0" err="1"/>
              <a:t>els</a:t>
            </a:r>
            <a:r>
              <a:rPr lang="es-ES" dirty="0"/>
              <a:t> </a:t>
            </a:r>
            <a:r>
              <a:rPr lang="es-ES" dirty="0" err="1"/>
              <a:t>vau</a:t>
            </a:r>
            <a:r>
              <a:rPr lang="es-ES" dirty="0"/>
              <a:t> gestionar (</a:t>
            </a:r>
            <a:r>
              <a:rPr lang="es-ES" dirty="0" err="1"/>
              <a:t>tant</a:t>
            </a:r>
            <a:r>
              <a:rPr lang="es-ES" dirty="0"/>
              <a:t> </a:t>
            </a:r>
            <a:r>
              <a:rPr lang="es-ES" dirty="0" err="1"/>
              <a:t>positivament</a:t>
            </a:r>
            <a:r>
              <a:rPr lang="es-ES" dirty="0"/>
              <a:t> </a:t>
            </a:r>
            <a:r>
              <a:rPr lang="es-ES" dirty="0" err="1"/>
              <a:t>com</a:t>
            </a:r>
            <a:r>
              <a:rPr lang="es-ES" dirty="0"/>
              <a:t> </a:t>
            </a:r>
            <a:r>
              <a:rPr lang="es-ES" dirty="0" err="1"/>
              <a:t>negativament</a:t>
            </a:r>
            <a:r>
              <a:rPr lang="es-ES" dirty="0"/>
              <a:t>)? </a:t>
            </a:r>
          </a:p>
          <a:p>
            <a:pPr algn="just">
              <a:lnSpc>
                <a:spcPct val="100000"/>
              </a:lnSpc>
            </a:pPr>
            <a:r>
              <a:rPr lang="es-ES" dirty="0" err="1"/>
              <a:t>Quines</a:t>
            </a:r>
            <a:r>
              <a:rPr lang="es-ES" dirty="0"/>
              <a:t> </a:t>
            </a:r>
            <a:r>
              <a:rPr lang="es-ES" dirty="0" err="1"/>
              <a:t>dificultats</a:t>
            </a:r>
            <a:r>
              <a:rPr lang="es-ES" dirty="0"/>
              <a:t> </a:t>
            </a:r>
            <a:r>
              <a:rPr lang="es-ES" dirty="0" err="1"/>
              <a:t>vau</a:t>
            </a:r>
            <a:r>
              <a:rPr lang="es-ES" dirty="0"/>
              <a:t> </a:t>
            </a:r>
            <a:r>
              <a:rPr lang="es-ES" dirty="0" err="1"/>
              <a:t>trobar</a:t>
            </a:r>
            <a:r>
              <a:rPr lang="es-ES" dirty="0"/>
              <a:t> en el </a:t>
            </a:r>
            <a:r>
              <a:rPr lang="es-ES" dirty="0" err="1"/>
              <a:t>procés</a:t>
            </a:r>
            <a:r>
              <a:rPr lang="es-ES" dirty="0"/>
              <a:t> de </a:t>
            </a:r>
            <a:r>
              <a:rPr lang="es-ES" dirty="0" err="1"/>
              <a:t>recuperació</a:t>
            </a:r>
            <a:r>
              <a:rPr lang="es-ES" dirty="0"/>
              <a:t>? </a:t>
            </a:r>
          </a:p>
          <a:p>
            <a:pPr algn="just">
              <a:lnSpc>
                <a:spcPct val="100000"/>
              </a:lnSpc>
            </a:pPr>
            <a:endParaRPr lang="x-none" dirty="0"/>
          </a:p>
        </p:txBody>
      </p:sp>
      <p:sp>
        <p:nvSpPr>
          <p:cNvPr id="2" name="Title 1">
            <a:extLst>
              <a:ext uri="{FF2B5EF4-FFF2-40B4-BE49-F238E27FC236}">
                <a16:creationId xmlns:a16="http://schemas.microsoft.com/office/drawing/2014/main" id="{1F3E9E8F-D019-4AE0-8675-EB1FA1ADE89D}"/>
              </a:ext>
            </a:extLst>
          </p:cNvPr>
          <p:cNvSpPr>
            <a:spLocks noGrp="1"/>
          </p:cNvSpPr>
          <p:nvPr>
            <p:ph type="title"/>
          </p:nvPr>
        </p:nvSpPr>
        <p:spPr/>
        <p:txBody>
          <a:bodyPr/>
          <a:lstStyle/>
          <a:p>
            <a:r>
              <a:rPr lang="ca-ES" dirty="0"/>
              <a:t>Exercici 3.1: Sentir-se millor </a:t>
            </a:r>
            <a:r>
              <a:rPr lang="en-GB" dirty="0"/>
              <a:t>- 1</a:t>
            </a:r>
            <a:endParaRPr lang="x-none" dirty="0"/>
          </a:p>
        </p:txBody>
      </p:sp>
    </p:spTree>
    <p:extLst>
      <p:ext uri="{BB962C8B-B14F-4D97-AF65-F5344CB8AC3E}">
        <p14:creationId xmlns:p14="http://schemas.microsoft.com/office/powerpoint/2010/main" val="355699064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0EDB099-D9EB-4EB7-85A7-6963E72BAFB3}"/>
              </a:ext>
            </a:extLst>
          </p:cNvPr>
          <p:cNvSpPr>
            <a:spLocks noGrp="1"/>
          </p:cNvSpPr>
          <p:nvPr>
            <p:ph sz="quarter" idx="14"/>
          </p:nvPr>
        </p:nvSpPr>
        <p:spPr/>
        <p:txBody>
          <a:bodyPr/>
          <a:lstStyle/>
          <a:p>
            <a:pPr marL="0" lvl="0" indent="0" algn="ctr">
              <a:buNone/>
            </a:pPr>
            <a:endParaRPr lang="en-US" sz="2500" b="1" i="1" dirty="0"/>
          </a:p>
          <a:p>
            <a:pPr marL="0" lvl="0" indent="0" algn="ctr">
              <a:buNone/>
            </a:pPr>
            <a:endParaRPr lang="en-US" sz="2500" b="1" i="1" dirty="0"/>
          </a:p>
          <a:p>
            <a:pPr marL="0" lvl="0" indent="0" algn="ctr">
              <a:buNone/>
            </a:pPr>
            <a:endParaRPr lang="en-US" sz="2500" b="1" i="1" dirty="0"/>
          </a:p>
          <a:p>
            <a:pPr marL="0" lvl="0" indent="0" algn="ctr">
              <a:buNone/>
            </a:pPr>
            <a:r>
              <a:rPr lang="es-ES" sz="2500" b="1" i="1" dirty="0" err="1"/>
              <a:t>Què</a:t>
            </a:r>
            <a:r>
              <a:rPr lang="es-ES" sz="2500" b="1" i="1" dirty="0"/>
              <a:t> </a:t>
            </a:r>
            <a:r>
              <a:rPr lang="es-ES" sz="2500" b="1" i="1" dirty="0" err="1"/>
              <a:t>us</a:t>
            </a:r>
            <a:r>
              <a:rPr lang="es-ES" sz="2500" b="1" i="1" dirty="0"/>
              <a:t> va </a:t>
            </a:r>
            <a:r>
              <a:rPr lang="es-ES" sz="2500" b="1" i="1" dirty="0" err="1"/>
              <a:t>ajudar</a:t>
            </a:r>
            <a:r>
              <a:rPr lang="es-ES" sz="2500" b="1" i="1" dirty="0"/>
              <a:t> a </a:t>
            </a:r>
            <a:r>
              <a:rPr lang="es-ES" sz="2500" b="1" i="1" dirty="0" err="1"/>
              <a:t>refer</a:t>
            </a:r>
            <a:r>
              <a:rPr lang="es-ES" sz="2500" b="1" i="1" dirty="0"/>
              <a:t>-vos / a superar aquella </a:t>
            </a:r>
            <a:r>
              <a:rPr lang="es-ES" sz="2500" b="1" i="1" dirty="0" err="1"/>
              <a:t>situació</a:t>
            </a:r>
            <a:r>
              <a:rPr lang="es-ES" sz="2500" b="1" i="1" dirty="0"/>
              <a:t>?</a:t>
            </a:r>
            <a:endParaRPr lang="x-none" dirty="0"/>
          </a:p>
        </p:txBody>
      </p:sp>
      <p:sp>
        <p:nvSpPr>
          <p:cNvPr id="2" name="Title 1">
            <a:extLst>
              <a:ext uri="{FF2B5EF4-FFF2-40B4-BE49-F238E27FC236}">
                <a16:creationId xmlns:a16="http://schemas.microsoft.com/office/drawing/2014/main" id="{6E9ABE4D-89F6-4084-90B7-3435E740FEF2}"/>
              </a:ext>
            </a:extLst>
          </p:cNvPr>
          <p:cNvSpPr>
            <a:spLocks noGrp="1"/>
          </p:cNvSpPr>
          <p:nvPr>
            <p:ph type="title"/>
          </p:nvPr>
        </p:nvSpPr>
        <p:spPr/>
        <p:txBody>
          <a:bodyPr/>
          <a:lstStyle/>
          <a:p>
            <a:r>
              <a:rPr lang="ca-ES" dirty="0"/>
              <a:t>Exercici 3.1: Sentir-se millor </a:t>
            </a:r>
            <a:r>
              <a:rPr lang="en-GB" dirty="0"/>
              <a:t>- 2</a:t>
            </a:r>
            <a:endParaRPr lang="x-none" dirty="0"/>
          </a:p>
        </p:txBody>
      </p:sp>
    </p:spTree>
    <p:extLst>
      <p:ext uri="{BB962C8B-B14F-4D97-AF65-F5344CB8AC3E}">
        <p14:creationId xmlns:p14="http://schemas.microsoft.com/office/powerpoint/2010/main" val="128618108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B0500CB3-F97B-1741-B27E-1A83F96FC99F}"/>
              </a:ext>
            </a:extLst>
          </p:cNvPr>
          <p:cNvSpPr>
            <a:spLocks noGrp="1"/>
          </p:cNvSpPr>
          <p:nvPr>
            <p:ph sz="quarter" idx="14"/>
          </p:nvPr>
        </p:nvSpPr>
        <p:spPr>
          <a:xfrm>
            <a:off x="429270" y="763451"/>
            <a:ext cx="10746730" cy="679269"/>
          </a:xfrm>
        </p:spPr>
        <p:txBody>
          <a:bodyPr/>
          <a:lstStyle/>
          <a:p>
            <a:r>
              <a:rPr lang="ca-ES" sz="2000" dirty="0"/>
              <a:t>Una recerca feta a Escòcia revela que, entre els factors que trobem mentre fem camí cap a la recuperació, hi ha els següents</a:t>
            </a:r>
            <a:r>
              <a:rPr lang="en-US" sz="2000" dirty="0">
                <a:ea typeface="Times New Roman" panose="02020603050405020304" pitchFamily="18" charset="0"/>
                <a:cs typeface="Times New Roman" panose="02020603050405020304" pitchFamily="18" charset="0"/>
              </a:rPr>
              <a:t>:</a:t>
            </a:r>
            <a:endParaRPr lang="x-none" sz="2000"/>
          </a:p>
          <a:p>
            <a:endParaRPr lang="en-US" dirty="0"/>
          </a:p>
        </p:txBody>
      </p:sp>
      <p:sp>
        <p:nvSpPr>
          <p:cNvPr id="2" name="Title 1">
            <a:extLst>
              <a:ext uri="{FF2B5EF4-FFF2-40B4-BE49-F238E27FC236}">
                <a16:creationId xmlns:a16="http://schemas.microsoft.com/office/drawing/2014/main" id="{00252EFF-F95F-4643-8B62-C9AA9BA6BA2C}"/>
              </a:ext>
            </a:extLst>
          </p:cNvPr>
          <p:cNvSpPr>
            <a:spLocks noGrp="1"/>
          </p:cNvSpPr>
          <p:nvPr>
            <p:ph type="title"/>
          </p:nvPr>
        </p:nvSpPr>
        <p:spPr>
          <a:xfrm>
            <a:off x="388630" y="250454"/>
            <a:ext cx="9792000" cy="432000"/>
          </a:xfrm>
        </p:spPr>
        <p:txBody>
          <a:bodyPr/>
          <a:lstStyle/>
          <a:p>
            <a:r>
              <a:rPr lang="ca-ES" dirty="0"/>
              <a:t>Exercici 3.1: Sentir-se millor </a:t>
            </a:r>
            <a:r>
              <a:rPr lang="en-GB" dirty="0"/>
              <a:t>- 3</a:t>
            </a:r>
            <a:endParaRPr lang="x-none" dirty="0"/>
          </a:p>
        </p:txBody>
      </p:sp>
      <p:graphicFrame>
        <p:nvGraphicFramePr>
          <p:cNvPr id="3" name="2 Tabla"/>
          <p:cNvGraphicFramePr>
            <a:graphicFrameLocks noGrp="1"/>
          </p:cNvGraphicFramePr>
          <p:nvPr>
            <p:extLst>
              <p:ext uri="{D42A27DB-BD31-4B8C-83A1-F6EECF244321}">
                <p14:modId xmlns:p14="http://schemas.microsoft.com/office/powerpoint/2010/main" val="4262895592"/>
              </p:ext>
            </p:extLst>
          </p:nvPr>
        </p:nvGraphicFramePr>
        <p:xfrm>
          <a:off x="2032000" y="1539240"/>
          <a:ext cx="7985760" cy="4508261"/>
        </p:xfrm>
        <a:graphic>
          <a:graphicData uri="http://schemas.openxmlformats.org/drawingml/2006/table">
            <a:tbl>
              <a:tblPr firstRow="1" firstCol="1" bandRow="1">
                <a:tableStyleId>{5940675A-B579-460E-94D1-54222C63F5DA}</a:tableStyleId>
              </a:tblPr>
              <a:tblGrid>
                <a:gridCol w="4673600">
                  <a:extLst>
                    <a:ext uri="{9D8B030D-6E8A-4147-A177-3AD203B41FA5}">
                      <a16:colId xmlns:a16="http://schemas.microsoft.com/office/drawing/2014/main" val="20000"/>
                    </a:ext>
                  </a:extLst>
                </a:gridCol>
                <a:gridCol w="3312160">
                  <a:extLst>
                    <a:ext uri="{9D8B030D-6E8A-4147-A177-3AD203B41FA5}">
                      <a16:colId xmlns:a16="http://schemas.microsoft.com/office/drawing/2014/main" val="20001"/>
                    </a:ext>
                  </a:extLst>
                </a:gridCol>
              </a:tblGrid>
              <a:tr h="217535">
                <a:tc>
                  <a:txBody>
                    <a:bodyPr/>
                    <a:lstStyle/>
                    <a:p>
                      <a:pPr marL="6350" marR="228600" indent="-6350" algn="ctr" defTabSz="360000">
                        <a:lnSpc>
                          <a:spcPct val="107000"/>
                        </a:lnSpc>
                        <a:spcAft>
                          <a:spcPts val="0"/>
                        </a:spcAft>
                        <a:tabLst>
                          <a:tab pos="180000" algn="r"/>
                        </a:tabLst>
                      </a:pPr>
                      <a:r>
                        <a:rPr lang="ca-ES" sz="1200" b="1" dirty="0">
                          <a:solidFill>
                            <a:schemeClr val="bg1"/>
                          </a:solidFill>
                          <a:effectLst/>
                        </a:rPr>
                        <a:t>Recobrar la identitat </a:t>
                      </a:r>
                      <a:endParaRPr lang="es-ES" sz="1200" b="1" dirty="0">
                        <a:solidFill>
                          <a:schemeClr val="bg1"/>
                        </a:solidFill>
                        <a:effectLst/>
                        <a:latin typeface="Calibri"/>
                        <a:ea typeface="Calibri"/>
                        <a:cs typeface="Arial"/>
                      </a:endParaRPr>
                    </a:p>
                  </a:txBody>
                  <a:tcPr marL="2388" marR="5970" marT="28059" marB="0">
                    <a:solidFill>
                      <a:schemeClr val="accent2"/>
                    </a:solidFill>
                  </a:tcPr>
                </a:tc>
                <a:tc>
                  <a:txBody>
                    <a:bodyPr/>
                    <a:lstStyle/>
                    <a:p>
                      <a:pPr marL="635" marR="228600" indent="-6350" algn="ctr" defTabSz="360000">
                        <a:lnSpc>
                          <a:spcPct val="107000"/>
                        </a:lnSpc>
                        <a:spcAft>
                          <a:spcPts val="0"/>
                        </a:spcAft>
                        <a:tabLst>
                          <a:tab pos="180000" algn="r"/>
                        </a:tabLst>
                      </a:pPr>
                      <a:r>
                        <a:rPr lang="ca-ES" sz="1200" b="1" dirty="0">
                          <a:solidFill>
                            <a:schemeClr val="bg1"/>
                          </a:solidFill>
                          <a:effectLst/>
                        </a:rPr>
                        <a:t>Relacions </a:t>
                      </a:r>
                      <a:endParaRPr lang="es-ES" sz="1200" b="1" dirty="0">
                        <a:solidFill>
                          <a:schemeClr val="bg1"/>
                        </a:solidFill>
                        <a:effectLst/>
                        <a:latin typeface="Calibri"/>
                        <a:ea typeface="Calibri"/>
                        <a:cs typeface="Arial"/>
                      </a:endParaRPr>
                    </a:p>
                  </a:txBody>
                  <a:tcPr marL="2388" marR="5970" marT="28059" marB="0">
                    <a:solidFill>
                      <a:schemeClr val="accent2"/>
                    </a:solidFill>
                  </a:tcPr>
                </a:tc>
                <a:extLst>
                  <a:ext uri="{0D108BD9-81ED-4DB2-BD59-A6C34878D82A}">
                    <a16:rowId xmlns:a16="http://schemas.microsoft.com/office/drawing/2014/main" val="10000"/>
                  </a:ext>
                </a:extLst>
              </a:tr>
              <a:tr h="2411397">
                <a:tc>
                  <a:txBody>
                    <a:bodyPr/>
                    <a:lstStyle/>
                    <a:p>
                      <a:pPr marL="360000" marR="228600" lvl="1" indent="-342900" algn="l" defTabSz="360000" fontAlgn="base">
                        <a:lnSpc>
                          <a:spcPct val="107000"/>
                        </a:lnSpc>
                        <a:spcAft>
                          <a:spcPts val="0"/>
                        </a:spcAft>
                        <a:buClr>
                          <a:srgbClr val="000000"/>
                        </a:buClr>
                        <a:buSzPts val="1100"/>
                        <a:buFont typeface="Wingdings" panose="05000000000000000000" pitchFamily="2" charset="2"/>
                        <a:buChar char="Ø"/>
                        <a:tabLst>
                          <a:tab pos="0" algn="l"/>
                          <a:tab pos="180000" algn="r"/>
                        </a:tabLst>
                      </a:pPr>
                      <a:r>
                        <a:rPr lang="ca-ES" sz="1200" u="none" strike="noStrike" dirty="0">
                          <a:effectLst/>
                          <a:uFill>
                            <a:solidFill>
                              <a:srgbClr val="000000"/>
                            </a:solidFill>
                          </a:uFill>
                        </a:rPr>
                        <a:t>Confiança </a:t>
                      </a:r>
                      <a:endParaRPr lang="es-ES" sz="1200" u="none" strike="noStrike" dirty="0">
                        <a:effectLst/>
                        <a:uFill>
                          <a:solidFill>
                            <a:srgbClr val="000000"/>
                          </a:solidFill>
                        </a:uFill>
                      </a:endParaRPr>
                    </a:p>
                    <a:p>
                      <a:pPr marL="360000" marR="228600" lvl="1" indent="-342900" algn="l" defTabSz="360000" fontAlgn="base">
                        <a:lnSpc>
                          <a:spcPct val="107000"/>
                        </a:lnSpc>
                        <a:spcAft>
                          <a:spcPts val="0"/>
                        </a:spcAft>
                        <a:buClr>
                          <a:srgbClr val="000000"/>
                        </a:buClr>
                        <a:buSzPts val="1100"/>
                        <a:buFont typeface="Wingdings" panose="05000000000000000000" pitchFamily="2" charset="2"/>
                        <a:buChar char="Ø"/>
                        <a:tabLst>
                          <a:tab pos="0" algn="l"/>
                          <a:tab pos="180000" algn="r"/>
                        </a:tabLst>
                      </a:pPr>
                      <a:r>
                        <a:rPr lang="ca-ES" sz="1200" u="none" strike="noStrike" dirty="0">
                          <a:effectLst/>
                          <a:uFill>
                            <a:solidFill>
                              <a:srgbClr val="000000"/>
                            </a:solidFill>
                          </a:uFill>
                        </a:rPr>
                        <a:t>Esperança i optimisme</a:t>
                      </a:r>
                      <a:endParaRPr lang="es-ES" sz="1200" u="none" strike="noStrike" dirty="0">
                        <a:effectLst/>
                        <a:uFill>
                          <a:solidFill>
                            <a:srgbClr val="000000"/>
                          </a:solidFill>
                        </a:uFill>
                      </a:endParaRPr>
                    </a:p>
                    <a:p>
                      <a:pPr marL="360000" marR="228600" lvl="1" indent="-342900" algn="l" defTabSz="360000" fontAlgn="base">
                        <a:lnSpc>
                          <a:spcPct val="107000"/>
                        </a:lnSpc>
                        <a:spcAft>
                          <a:spcPts val="0"/>
                        </a:spcAft>
                        <a:buClr>
                          <a:srgbClr val="000000"/>
                        </a:buClr>
                        <a:buSzPts val="1100"/>
                        <a:buFont typeface="Wingdings" panose="05000000000000000000" pitchFamily="2" charset="2"/>
                        <a:buChar char="Ø"/>
                        <a:tabLst>
                          <a:tab pos="0" algn="l"/>
                          <a:tab pos="180000" algn="r"/>
                        </a:tabLst>
                      </a:pPr>
                      <a:r>
                        <a:rPr lang="ca-ES" sz="1200" u="none" strike="noStrike" dirty="0">
                          <a:effectLst/>
                          <a:uFill>
                            <a:solidFill>
                              <a:srgbClr val="000000"/>
                            </a:solidFill>
                          </a:uFill>
                        </a:rPr>
                        <a:t>Autoacceptació, responsabilitat, creença i estimació</a:t>
                      </a:r>
                      <a:endParaRPr lang="es-ES" sz="1200" u="none" strike="noStrike" dirty="0">
                        <a:effectLst/>
                        <a:uFill>
                          <a:solidFill>
                            <a:srgbClr val="000000"/>
                          </a:solidFill>
                        </a:uFill>
                      </a:endParaRPr>
                    </a:p>
                    <a:p>
                      <a:pPr marL="360000" marR="228600" lvl="1" indent="-342900" algn="l" defTabSz="360000" fontAlgn="base">
                        <a:lnSpc>
                          <a:spcPct val="107000"/>
                        </a:lnSpc>
                        <a:spcAft>
                          <a:spcPts val="0"/>
                        </a:spcAft>
                        <a:buClr>
                          <a:srgbClr val="000000"/>
                        </a:buClr>
                        <a:buSzPts val="1100"/>
                        <a:buFont typeface="Wingdings" panose="05000000000000000000" pitchFamily="2" charset="2"/>
                        <a:buChar char="Ø"/>
                        <a:tabLst>
                          <a:tab pos="0" algn="l"/>
                          <a:tab pos="180000" algn="r"/>
                        </a:tabLst>
                      </a:pPr>
                      <a:r>
                        <a:rPr lang="ca-ES" sz="1200" u="none" strike="noStrike" dirty="0">
                          <a:effectLst/>
                          <a:uFill>
                            <a:solidFill>
                              <a:srgbClr val="000000"/>
                            </a:solidFill>
                          </a:uFill>
                        </a:rPr>
                        <a:t>Seguretat</a:t>
                      </a:r>
                      <a:endParaRPr lang="es-ES" sz="1200" u="none" strike="noStrike" dirty="0">
                        <a:effectLst/>
                        <a:uFill>
                          <a:solidFill>
                            <a:srgbClr val="000000"/>
                          </a:solidFill>
                        </a:uFill>
                      </a:endParaRPr>
                    </a:p>
                    <a:p>
                      <a:pPr marL="360000" marR="228600" lvl="1" indent="-342900" algn="l" defTabSz="360000" fontAlgn="base">
                        <a:lnSpc>
                          <a:spcPct val="107000"/>
                        </a:lnSpc>
                        <a:spcAft>
                          <a:spcPts val="0"/>
                        </a:spcAft>
                        <a:buClr>
                          <a:srgbClr val="000000"/>
                        </a:buClr>
                        <a:buSzPts val="1100"/>
                        <a:buFont typeface="Wingdings" panose="05000000000000000000" pitchFamily="2" charset="2"/>
                        <a:buChar char="Ø"/>
                        <a:tabLst>
                          <a:tab pos="0" algn="l"/>
                          <a:tab pos="180000" algn="r"/>
                        </a:tabLst>
                      </a:pPr>
                      <a:r>
                        <a:rPr lang="ca-ES" sz="1200" u="none" strike="noStrike" dirty="0">
                          <a:effectLst/>
                          <a:uFill>
                            <a:solidFill>
                              <a:srgbClr val="000000"/>
                            </a:solidFill>
                          </a:uFill>
                        </a:rPr>
                        <a:t>Consciència</a:t>
                      </a:r>
                      <a:endParaRPr lang="es-ES" sz="1200" u="none" strike="noStrike" dirty="0">
                        <a:effectLst/>
                        <a:uFill>
                          <a:solidFill>
                            <a:srgbClr val="000000"/>
                          </a:solidFill>
                        </a:uFill>
                      </a:endParaRPr>
                    </a:p>
                    <a:p>
                      <a:pPr marL="360000" marR="228600" lvl="1" indent="-342900" algn="l" defTabSz="360000" fontAlgn="base">
                        <a:lnSpc>
                          <a:spcPct val="107000"/>
                        </a:lnSpc>
                        <a:spcAft>
                          <a:spcPts val="0"/>
                        </a:spcAft>
                        <a:buClr>
                          <a:srgbClr val="000000"/>
                        </a:buClr>
                        <a:buSzPts val="1100"/>
                        <a:buFont typeface="Wingdings" panose="05000000000000000000" pitchFamily="2" charset="2"/>
                        <a:buChar char="Ø"/>
                        <a:tabLst>
                          <a:tab pos="0" algn="l"/>
                          <a:tab pos="180000" algn="r"/>
                        </a:tabLst>
                      </a:pPr>
                      <a:r>
                        <a:rPr lang="ca-ES" sz="1200" u="none" strike="noStrike" dirty="0">
                          <a:effectLst/>
                          <a:uFill>
                            <a:solidFill>
                              <a:srgbClr val="000000"/>
                            </a:solidFill>
                          </a:uFill>
                        </a:rPr>
                        <a:t>Superar les etiquetes </a:t>
                      </a:r>
                      <a:endParaRPr lang="es-ES" sz="1200" u="none" strike="noStrike" dirty="0">
                        <a:effectLst/>
                        <a:uFill>
                          <a:solidFill>
                            <a:srgbClr val="000000"/>
                          </a:solidFill>
                        </a:uFill>
                      </a:endParaRPr>
                    </a:p>
                    <a:p>
                      <a:pPr marL="360000" marR="228600" lvl="1" indent="-342900" algn="l" defTabSz="360000" fontAlgn="base">
                        <a:lnSpc>
                          <a:spcPct val="107000"/>
                        </a:lnSpc>
                        <a:spcAft>
                          <a:spcPts val="0"/>
                        </a:spcAft>
                        <a:buClr>
                          <a:srgbClr val="000000"/>
                        </a:buClr>
                        <a:buSzPts val="1100"/>
                        <a:buFont typeface="Wingdings" panose="05000000000000000000" pitchFamily="2" charset="2"/>
                        <a:buChar char="Ø"/>
                        <a:tabLst>
                          <a:tab pos="0" algn="l"/>
                          <a:tab pos="180000" algn="r"/>
                        </a:tabLst>
                      </a:pPr>
                      <a:r>
                        <a:rPr lang="ca-ES" sz="1200" u="none" strike="noStrike" dirty="0">
                          <a:effectLst/>
                          <a:uFill>
                            <a:solidFill>
                              <a:srgbClr val="000000"/>
                            </a:solidFill>
                          </a:uFill>
                        </a:rPr>
                        <a:t>Reclamar poder i autodeterminació</a:t>
                      </a:r>
                      <a:endParaRPr lang="es-ES" sz="1200" u="none" strike="noStrike" dirty="0">
                        <a:effectLst/>
                        <a:uFill>
                          <a:solidFill>
                            <a:srgbClr val="000000"/>
                          </a:solidFill>
                        </a:uFill>
                      </a:endParaRPr>
                    </a:p>
                    <a:p>
                      <a:pPr marL="360000" marR="228600" lvl="1" indent="-342900" algn="l" defTabSz="360000" fontAlgn="base">
                        <a:lnSpc>
                          <a:spcPct val="103000"/>
                        </a:lnSpc>
                        <a:spcAft>
                          <a:spcPts val="225"/>
                        </a:spcAft>
                        <a:buClr>
                          <a:srgbClr val="000000"/>
                        </a:buClr>
                        <a:buSzPts val="1100"/>
                        <a:buFont typeface="Wingdings" panose="05000000000000000000" pitchFamily="2" charset="2"/>
                        <a:buChar char="Ø"/>
                        <a:tabLst>
                          <a:tab pos="0" algn="l"/>
                          <a:tab pos="180000" algn="r"/>
                        </a:tabLst>
                      </a:pPr>
                      <a:r>
                        <a:rPr lang="ca-ES" sz="1200" u="none" strike="noStrike" dirty="0">
                          <a:effectLst/>
                          <a:uFill>
                            <a:solidFill>
                              <a:srgbClr val="000000"/>
                            </a:solidFill>
                          </a:uFill>
                        </a:rPr>
                        <a:t>Pertinença: identitat cultural, social i comunitària </a:t>
                      </a:r>
                      <a:endParaRPr lang="es-ES" sz="1200" u="none" strike="noStrike" dirty="0">
                        <a:effectLst/>
                        <a:uFill>
                          <a:solidFill>
                            <a:srgbClr val="000000"/>
                          </a:solidFill>
                        </a:uFill>
                      </a:endParaRPr>
                    </a:p>
                    <a:p>
                      <a:pPr marL="360000" marR="228600" lvl="1" indent="-342900" algn="l" defTabSz="360000" fontAlgn="base">
                        <a:lnSpc>
                          <a:spcPct val="107000"/>
                        </a:lnSpc>
                        <a:spcAft>
                          <a:spcPts val="0"/>
                        </a:spcAft>
                        <a:buClr>
                          <a:srgbClr val="000000"/>
                        </a:buClr>
                        <a:buSzPts val="1100"/>
                        <a:buFont typeface="Wingdings" panose="05000000000000000000" pitchFamily="2" charset="2"/>
                        <a:buChar char="Ø"/>
                        <a:tabLst>
                          <a:tab pos="0" algn="l"/>
                          <a:tab pos="180000" algn="r"/>
                        </a:tabLst>
                      </a:pPr>
                      <a:r>
                        <a:rPr lang="ca-ES" sz="1200" u="none" strike="noStrike" dirty="0">
                          <a:effectLst/>
                          <a:uFill>
                            <a:solidFill>
                              <a:srgbClr val="000000"/>
                            </a:solidFill>
                          </a:uFill>
                        </a:rPr>
                        <a:t>Activisme</a:t>
                      </a:r>
                      <a:endParaRPr lang="es-ES" sz="1200" u="none" strike="noStrike" dirty="0">
                        <a:effectLst/>
                        <a:uFill>
                          <a:solidFill>
                            <a:srgbClr val="000000"/>
                          </a:solidFill>
                        </a:uFill>
                      </a:endParaRPr>
                    </a:p>
                    <a:p>
                      <a:pPr marL="360000" marR="228600" lvl="1" indent="-342900" algn="l" defTabSz="360000" fontAlgn="base">
                        <a:lnSpc>
                          <a:spcPct val="107000"/>
                        </a:lnSpc>
                        <a:spcAft>
                          <a:spcPts val="0"/>
                        </a:spcAft>
                        <a:buClr>
                          <a:srgbClr val="000000"/>
                        </a:buClr>
                        <a:buSzPts val="1100"/>
                        <a:buFont typeface="Wingdings" panose="05000000000000000000" pitchFamily="2" charset="2"/>
                        <a:buChar char="Ø"/>
                        <a:tabLst>
                          <a:tab pos="0" algn="l"/>
                          <a:tab pos="180000" algn="r"/>
                        </a:tabLst>
                      </a:pPr>
                      <a:r>
                        <a:rPr lang="ca-ES" sz="1200" u="none" strike="noStrike" dirty="0">
                          <a:effectLst/>
                          <a:uFill>
                            <a:solidFill>
                              <a:srgbClr val="000000"/>
                            </a:solidFill>
                          </a:uFill>
                        </a:rPr>
                        <a:t>Espiritualitat</a:t>
                      </a:r>
                      <a:endParaRPr lang="es-ES" sz="1200" u="none" strike="noStrike" dirty="0">
                        <a:effectLst/>
                        <a:uFill>
                          <a:solidFill>
                            <a:srgbClr val="000000"/>
                          </a:solidFill>
                        </a:uFill>
                      </a:endParaRPr>
                    </a:p>
                    <a:p>
                      <a:pPr marL="360000" marR="228600" lvl="1" indent="-342900" algn="l" defTabSz="360000" fontAlgn="base">
                        <a:lnSpc>
                          <a:spcPct val="107000"/>
                        </a:lnSpc>
                        <a:spcAft>
                          <a:spcPts val="0"/>
                        </a:spcAft>
                        <a:buClr>
                          <a:srgbClr val="000000"/>
                        </a:buClr>
                        <a:buSzPts val="1100"/>
                        <a:buFont typeface="Wingdings" panose="05000000000000000000" pitchFamily="2" charset="2"/>
                        <a:buChar char="Ø"/>
                        <a:tabLst>
                          <a:tab pos="0" algn="l"/>
                          <a:tab pos="180000" algn="r"/>
                        </a:tabLst>
                      </a:pPr>
                      <a:r>
                        <a:rPr lang="ca-ES" sz="1200" u="none" strike="noStrike" dirty="0">
                          <a:effectLst/>
                          <a:uFill>
                            <a:solidFill>
                              <a:srgbClr val="000000"/>
                            </a:solidFill>
                          </a:uFill>
                        </a:rPr>
                        <a:t>Superació</a:t>
                      </a:r>
                      <a:endParaRPr lang="es-ES" sz="1200" u="none" strike="noStrike" dirty="0">
                        <a:effectLst/>
                        <a:uFill>
                          <a:solidFill>
                            <a:srgbClr val="000000"/>
                          </a:solidFill>
                        </a:uFill>
                      </a:endParaRPr>
                    </a:p>
                    <a:p>
                      <a:pPr marL="360000" marR="228600" lvl="1" indent="-342900" algn="l" defTabSz="360000" fontAlgn="base">
                        <a:lnSpc>
                          <a:spcPct val="107000"/>
                        </a:lnSpc>
                        <a:spcAft>
                          <a:spcPts val="0"/>
                        </a:spcAft>
                        <a:buClr>
                          <a:srgbClr val="000000"/>
                        </a:buClr>
                        <a:buSzPts val="1100"/>
                        <a:buFont typeface="Wingdings" panose="05000000000000000000" pitchFamily="2" charset="2"/>
                        <a:buChar char="Ø"/>
                        <a:tabLst>
                          <a:tab pos="0" algn="l"/>
                          <a:tab pos="180000" algn="r"/>
                        </a:tabLst>
                      </a:pPr>
                      <a:r>
                        <a:rPr lang="ca-ES" sz="1200" u="none" strike="noStrike" dirty="0">
                          <a:effectLst/>
                          <a:uFill>
                            <a:solidFill>
                              <a:srgbClr val="000000"/>
                            </a:solidFill>
                          </a:uFill>
                        </a:rPr>
                        <a:t>Controlar la situació </a:t>
                      </a:r>
                      <a:endParaRPr lang="es-ES" sz="1200" u="none" strike="noStrike" dirty="0">
                        <a:solidFill>
                          <a:srgbClr val="000000"/>
                        </a:solidFill>
                        <a:effectLst/>
                        <a:uFill>
                          <a:solidFill>
                            <a:srgbClr val="000000"/>
                          </a:solidFill>
                        </a:uFill>
                        <a:latin typeface="Arial"/>
                        <a:ea typeface="Arial"/>
                        <a:cs typeface="Arial"/>
                      </a:endParaRPr>
                    </a:p>
                  </a:txBody>
                  <a:tcPr marL="2388" marR="5970" marT="28059" marB="0"/>
                </a:tc>
                <a:tc>
                  <a:txBody>
                    <a:bodyPr/>
                    <a:lstStyle/>
                    <a:p>
                      <a:pPr marL="342900" marR="228600" lvl="0" indent="-342900" algn="l" defTabSz="360000" fontAlgn="base">
                        <a:lnSpc>
                          <a:spcPct val="107000"/>
                        </a:lnSpc>
                        <a:spcAft>
                          <a:spcPts val="0"/>
                        </a:spcAft>
                        <a:buClr>
                          <a:srgbClr val="000000"/>
                        </a:buClr>
                        <a:buSzPts val="1100"/>
                        <a:buFont typeface="Wingdings" panose="05000000000000000000" pitchFamily="2" charset="2"/>
                        <a:buChar char="Ø"/>
                        <a:tabLst>
                          <a:tab pos="180000" algn="r"/>
                        </a:tabLst>
                      </a:pPr>
                      <a:r>
                        <a:rPr lang="ca-ES" sz="1200" u="none" strike="noStrike" dirty="0">
                          <a:effectLst/>
                          <a:uFill>
                            <a:solidFill>
                              <a:srgbClr val="000000"/>
                            </a:solidFill>
                          </a:uFill>
                        </a:rPr>
                        <a:t>Amistats</a:t>
                      </a:r>
                      <a:endParaRPr lang="es-ES" sz="1200" u="none" strike="noStrike" dirty="0">
                        <a:effectLst/>
                        <a:uFill>
                          <a:solidFill>
                            <a:srgbClr val="000000"/>
                          </a:solidFill>
                        </a:uFill>
                      </a:endParaRPr>
                    </a:p>
                    <a:p>
                      <a:pPr marL="342900" marR="228600" lvl="0" indent="-342900" algn="l" defTabSz="360000" fontAlgn="base">
                        <a:lnSpc>
                          <a:spcPct val="107000"/>
                        </a:lnSpc>
                        <a:spcAft>
                          <a:spcPts val="0"/>
                        </a:spcAft>
                        <a:buClr>
                          <a:srgbClr val="000000"/>
                        </a:buClr>
                        <a:buSzPts val="1100"/>
                        <a:buFont typeface="Wingdings" panose="05000000000000000000" pitchFamily="2" charset="2"/>
                        <a:buChar char="Ø"/>
                        <a:tabLst>
                          <a:tab pos="180000" algn="r"/>
                        </a:tabLst>
                      </a:pPr>
                      <a:r>
                        <a:rPr lang="ca-ES" sz="1200" u="none" strike="noStrike" dirty="0">
                          <a:effectLst/>
                          <a:uFill>
                            <a:solidFill>
                              <a:srgbClr val="000000"/>
                            </a:solidFill>
                          </a:uFill>
                        </a:rPr>
                        <a:t>Relacions familiars que ajuden </a:t>
                      </a:r>
                      <a:endParaRPr lang="es-ES" sz="1200" u="none" strike="noStrike" dirty="0">
                        <a:effectLst/>
                        <a:uFill>
                          <a:solidFill>
                            <a:srgbClr val="000000"/>
                          </a:solidFill>
                        </a:uFill>
                      </a:endParaRPr>
                    </a:p>
                    <a:p>
                      <a:pPr marL="342900" marR="228600" lvl="0" indent="-342900" algn="l" defTabSz="360000" fontAlgn="base">
                        <a:lnSpc>
                          <a:spcPct val="107000"/>
                        </a:lnSpc>
                        <a:spcAft>
                          <a:spcPts val="0"/>
                        </a:spcAft>
                        <a:buClr>
                          <a:srgbClr val="000000"/>
                        </a:buClr>
                        <a:buSzPts val="1100"/>
                        <a:buFont typeface="Wingdings" panose="05000000000000000000" pitchFamily="2" charset="2"/>
                        <a:buChar char="Ø"/>
                        <a:tabLst>
                          <a:tab pos="180000" algn="r"/>
                        </a:tabLst>
                      </a:pPr>
                      <a:r>
                        <a:rPr lang="ca-ES" sz="1200" u="none" strike="noStrike" dirty="0">
                          <a:effectLst/>
                          <a:uFill>
                            <a:solidFill>
                              <a:srgbClr val="000000"/>
                            </a:solidFill>
                          </a:uFill>
                        </a:rPr>
                        <a:t>Relacions íntimes (per exemple, la parella) </a:t>
                      </a:r>
                      <a:endParaRPr lang="es-ES" sz="1200" u="none" strike="noStrike" dirty="0">
                        <a:effectLst/>
                        <a:uFill>
                          <a:solidFill>
                            <a:srgbClr val="000000"/>
                          </a:solidFill>
                        </a:uFill>
                      </a:endParaRPr>
                    </a:p>
                    <a:p>
                      <a:pPr marL="342900" marR="228600" lvl="0" indent="-342900" algn="l" defTabSz="360000" fontAlgn="base">
                        <a:lnSpc>
                          <a:spcPct val="107000"/>
                        </a:lnSpc>
                        <a:spcAft>
                          <a:spcPts val="0"/>
                        </a:spcAft>
                        <a:buClr>
                          <a:srgbClr val="000000"/>
                        </a:buClr>
                        <a:buSzPts val="1100"/>
                        <a:buFont typeface="Wingdings" panose="05000000000000000000" pitchFamily="2" charset="2"/>
                        <a:buChar char="Ø"/>
                        <a:tabLst>
                          <a:tab pos="180000" algn="r"/>
                        </a:tabLst>
                      </a:pPr>
                      <a:r>
                        <a:rPr lang="ca-ES" sz="1200" u="none" strike="noStrike" dirty="0">
                          <a:effectLst/>
                          <a:uFill>
                            <a:solidFill>
                              <a:srgbClr val="000000"/>
                            </a:solidFill>
                          </a:uFill>
                        </a:rPr>
                        <a:t>Criança dels fills</a:t>
                      </a:r>
                      <a:endParaRPr lang="es-ES" sz="1200" u="none" strike="noStrike" dirty="0">
                        <a:effectLst/>
                        <a:uFill>
                          <a:solidFill>
                            <a:srgbClr val="000000"/>
                          </a:solidFill>
                        </a:uFill>
                      </a:endParaRPr>
                    </a:p>
                    <a:p>
                      <a:pPr marL="342900" marR="228600" lvl="0" indent="-342900" algn="l" defTabSz="360000" fontAlgn="base">
                        <a:lnSpc>
                          <a:spcPct val="107000"/>
                        </a:lnSpc>
                        <a:spcAft>
                          <a:spcPts val="0"/>
                        </a:spcAft>
                        <a:buClr>
                          <a:srgbClr val="000000"/>
                        </a:buClr>
                        <a:buSzPts val="1100"/>
                        <a:buFont typeface="Wingdings" panose="05000000000000000000" pitchFamily="2" charset="2"/>
                        <a:buChar char="Ø"/>
                        <a:tabLst>
                          <a:tab pos="180000" algn="r"/>
                        </a:tabLst>
                      </a:pPr>
                      <a:r>
                        <a:rPr lang="ca-ES" sz="1200" u="none" strike="noStrike" dirty="0">
                          <a:effectLst/>
                          <a:uFill>
                            <a:solidFill>
                              <a:srgbClr val="000000"/>
                            </a:solidFill>
                          </a:uFill>
                        </a:rPr>
                        <a:t>Persones considerades com a iguals</a:t>
                      </a:r>
                      <a:endParaRPr lang="es-ES" sz="1200" u="none" strike="noStrike" dirty="0">
                        <a:effectLst/>
                        <a:uFill>
                          <a:solidFill>
                            <a:srgbClr val="000000"/>
                          </a:solidFill>
                        </a:uFill>
                      </a:endParaRPr>
                    </a:p>
                    <a:p>
                      <a:pPr marL="342900" marR="228600" lvl="0" indent="-342900" algn="l" defTabSz="360000" fontAlgn="base">
                        <a:lnSpc>
                          <a:spcPct val="107000"/>
                        </a:lnSpc>
                        <a:spcAft>
                          <a:spcPts val="5"/>
                        </a:spcAft>
                        <a:buClr>
                          <a:srgbClr val="000000"/>
                        </a:buClr>
                        <a:buSzPts val="1100"/>
                        <a:buFont typeface="Wingdings" panose="05000000000000000000" pitchFamily="2" charset="2"/>
                        <a:buChar char="Ø"/>
                        <a:tabLst>
                          <a:tab pos="180000" algn="r"/>
                        </a:tabLst>
                      </a:pPr>
                      <a:r>
                        <a:rPr lang="ca-ES" sz="1200" u="none" strike="noStrike" dirty="0">
                          <a:effectLst/>
                          <a:uFill>
                            <a:solidFill>
                              <a:srgbClr val="000000"/>
                            </a:solidFill>
                          </a:uFill>
                        </a:rPr>
                        <a:t>Animals de companyia</a:t>
                      </a:r>
                      <a:endParaRPr lang="es-ES" sz="1200" u="none" strike="noStrike" dirty="0">
                        <a:effectLst/>
                        <a:uFill>
                          <a:solidFill>
                            <a:srgbClr val="000000"/>
                          </a:solidFill>
                        </a:uFill>
                      </a:endParaRPr>
                    </a:p>
                    <a:p>
                      <a:pPr marL="342900" marR="228600" lvl="0" indent="-342900" algn="l" defTabSz="360000" fontAlgn="base">
                        <a:lnSpc>
                          <a:spcPct val="107000"/>
                        </a:lnSpc>
                        <a:spcAft>
                          <a:spcPts val="0"/>
                        </a:spcAft>
                        <a:buClr>
                          <a:srgbClr val="000000"/>
                        </a:buClr>
                        <a:buSzPts val="1100"/>
                        <a:buFont typeface="Wingdings" panose="05000000000000000000" pitchFamily="2" charset="2"/>
                        <a:buChar char="Ø"/>
                        <a:tabLst>
                          <a:tab pos="180000" algn="r"/>
                        </a:tabLst>
                      </a:pPr>
                      <a:r>
                        <a:rPr lang="ca-ES" sz="1200" u="none" strike="noStrike" dirty="0">
                          <a:effectLst/>
                          <a:uFill>
                            <a:solidFill>
                              <a:srgbClr val="000000"/>
                            </a:solidFill>
                          </a:uFill>
                        </a:rPr>
                        <a:t>Professionals de serveis</a:t>
                      </a:r>
                      <a:endParaRPr lang="es-ES" sz="1200" u="none" strike="noStrike" dirty="0">
                        <a:effectLst/>
                        <a:uFill>
                          <a:solidFill>
                            <a:srgbClr val="000000"/>
                          </a:solidFill>
                        </a:uFill>
                      </a:endParaRPr>
                    </a:p>
                    <a:p>
                      <a:pPr marL="342900" marR="228600" lvl="0" indent="-342900" algn="l" defTabSz="360000" fontAlgn="base">
                        <a:lnSpc>
                          <a:spcPct val="107000"/>
                        </a:lnSpc>
                        <a:spcAft>
                          <a:spcPts val="0"/>
                        </a:spcAft>
                        <a:buClr>
                          <a:srgbClr val="000000"/>
                        </a:buClr>
                        <a:buSzPts val="1100"/>
                        <a:buFont typeface="Wingdings" panose="05000000000000000000" pitchFamily="2" charset="2"/>
                        <a:buChar char="Ø"/>
                        <a:tabLst>
                          <a:tab pos="180000" algn="r"/>
                        </a:tabLst>
                      </a:pPr>
                      <a:r>
                        <a:rPr lang="ca-ES" sz="1200" u="none" strike="noStrike" dirty="0">
                          <a:effectLst/>
                          <a:uFill>
                            <a:solidFill>
                              <a:srgbClr val="000000"/>
                            </a:solidFill>
                          </a:uFill>
                        </a:rPr>
                        <a:t>Confiança i reconeixement mutus</a:t>
                      </a:r>
                      <a:endParaRPr lang="es-ES" sz="1200" u="none" strike="noStrike" dirty="0">
                        <a:effectLst/>
                        <a:uFill>
                          <a:solidFill>
                            <a:srgbClr val="000000"/>
                          </a:solidFill>
                        </a:uFill>
                      </a:endParaRPr>
                    </a:p>
                    <a:p>
                      <a:pPr marL="342900" marR="228600" lvl="0" indent="-342900" algn="l" defTabSz="360000" fontAlgn="base">
                        <a:lnSpc>
                          <a:spcPct val="107000"/>
                        </a:lnSpc>
                        <a:spcAft>
                          <a:spcPts val="0"/>
                        </a:spcAft>
                        <a:buClr>
                          <a:srgbClr val="000000"/>
                        </a:buClr>
                        <a:buSzPts val="1100"/>
                        <a:buFont typeface="Wingdings" panose="05000000000000000000" pitchFamily="2" charset="2"/>
                        <a:buChar char="Ø"/>
                        <a:tabLst>
                          <a:tab pos="180000" algn="r"/>
                        </a:tabLst>
                      </a:pPr>
                      <a:r>
                        <a:rPr lang="ca-ES" sz="1200" u="none" strike="noStrike" dirty="0">
                          <a:effectLst/>
                          <a:uFill>
                            <a:solidFill>
                              <a:srgbClr val="000000"/>
                            </a:solidFill>
                          </a:uFill>
                        </a:rPr>
                        <a:t>Relacions que alimenten esperances </a:t>
                      </a:r>
                      <a:endParaRPr lang="es-ES" sz="1200" u="none" strike="noStrike" dirty="0">
                        <a:solidFill>
                          <a:srgbClr val="000000"/>
                        </a:solidFill>
                        <a:effectLst/>
                        <a:uFill>
                          <a:solidFill>
                            <a:srgbClr val="000000"/>
                          </a:solidFill>
                        </a:uFill>
                        <a:latin typeface="Arial"/>
                        <a:ea typeface="Arial"/>
                        <a:cs typeface="Arial"/>
                      </a:endParaRPr>
                    </a:p>
                  </a:txBody>
                  <a:tcPr marL="2388" marR="5970" marT="28059" marB="0"/>
                </a:tc>
                <a:extLst>
                  <a:ext uri="{0D108BD9-81ED-4DB2-BD59-A6C34878D82A}">
                    <a16:rowId xmlns:a16="http://schemas.microsoft.com/office/drawing/2014/main" val="10001"/>
                  </a:ext>
                </a:extLst>
              </a:tr>
              <a:tr h="217535">
                <a:tc>
                  <a:txBody>
                    <a:bodyPr/>
                    <a:lstStyle/>
                    <a:p>
                      <a:pPr marL="6350" marR="228600" indent="-6350" algn="ctr" defTabSz="360000">
                        <a:lnSpc>
                          <a:spcPct val="107000"/>
                        </a:lnSpc>
                        <a:spcAft>
                          <a:spcPts val="0"/>
                        </a:spcAft>
                        <a:tabLst>
                          <a:tab pos="180000" algn="r"/>
                        </a:tabLst>
                      </a:pPr>
                      <a:r>
                        <a:rPr lang="ca-ES" sz="1200" b="1">
                          <a:solidFill>
                            <a:schemeClr val="bg1"/>
                          </a:solidFill>
                          <a:effectLst/>
                        </a:rPr>
                        <a:t>Compromís i cerca de significat i objectius </a:t>
                      </a:r>
                      <a:endParaRPr lang="es-ES" sz="1200" b="1">
                        <a:solidFill>
                          <a:schemeClr val="bg1"/>
                        </a:solidFill>
                        <a:effectLst/>
                        <a:latin typeface="Calibri"/>
                        <a:ea typeface="Calibri"/>
                        <a:cs typeface="Arial"/>
                      </a:endParaRPr>
                    </a:p>
                  </a:txBody>
                  <a:tcPr marL="2388" marR="5970" marT="28059" marB="0">
                    <a:solidFill>
                      <a:schemeClr val="accent2"/>
                    </a:solidFill>
                  </a:tcPr>
                </a:tc>
                <a:tc>
                  <a:txBody>
                    <a:bodyPr/>
                    <a:lstStyle/>
                    <a:p>
                      <a:pPr marL="635" marR="228600" indent="-6350" algn="ctr" defTabSz="360000">
                        <a:lnSpc>
                          <a:spcPct val="107000"/>
                        </a:lnSpc>
                        <a:spcAft>
                          <a:spcPts val="0"/>
                        </a:spcAft>
                        <a:tabLst>
                          <a:tab pos="180000" algn="r"/>
                        </a:tabLst>
                      </a:pPr>
                      <a:r>
                        <a:rPr lang="ca-ES" sz="1200" b="1" dirty="0">
                          <a:solidFill>
                            <a:schemeClr val="bg1"/>
                          </a:solidFill>
                          <a:effectLst/>
                        </a:rPr>
                        <a:t>Serveis i ajuda </a:t>
                      </a:r>
                      <a:endParaRPr lang="es-ES" sz="1200" b="1" dirty="0">
                        <a:solidFill>
                          <a:schemeClr val="bg1"/>
                        </a:solidFill>
                        <a:effectLst/>
                        <a:latin typeface="Calibri"/>
                        <a:ea typeface="Calibri"/>
                        <a:cs typeface="Arial"/>
                      </a:endParaRPr>
                    </a:p>
                  </a:txBody>
                  <a:tcPr marL="2388" marR="5970" marT="28059" marB="0">
                    <a:solidFill>
                      <a:schemeClr val="accent2"/>
                    </a:solidFill>
                  </a:tcPr>
                </a:tc>
                <a:extLst>
                  <a:ext uri="{0D108BD9-81ED-4DB2-BD59-A6C34878D82A}">
                    <a16:rowId xmlns:a16="http://schemas.microsoft.com/office/drawing/2014/main" val="10002"/>
                  </a:ext>
                </a:extLst>
              </a:tr>
              <a:tr h="1649332">
                <a:tc>
                  <a:txBody>
                    <a:bodyPr/>
                    <a:lstStyle/>
                    <a:p>
                      <a:pPr marL="342900" marR="228600" lvl="0" indent="-342900" algn="l" defTabSz="360000" fontAlgn="base">
                        <a:lnSpc>
                          <a:spcPct val="107000"/>
                        </a:lnSpc>
                        <a:spcAft>
                          <a:spcPts val="0"/>
                        </a:spcAft>
                        <a:buClr>
                          <a:srgbClr val="000000"/>
                        </a:buClr>
                        <a:buSzPts val="1100"/>
                        <a:buFont typeface="Wingdings" panose="05000000000000000000" pitchFamily="2" charset="2"/>
                        <a:buChar char="Ø"/>
                        <a:tabLst>
                          <a:tab pos="180000" algn="r"/>
                        </a:tabLst>
                      </a:pPr>
                      <a:r>
                        <a:rPr lang="ca-ES" sz="1200" u="none" strike="noStrike">
                          <a:effectLst/>
                          <a:uFill>
                            <a:solidFill>
                              <a:srgbClr val="000000"/>
                            </a:solidFill>
                          </a:uFill>
                        </a:rPr>
                        <a:t>Que es consideri la vàlua personal</a:t>
                      </a:r>
                      <a:endParaRPr lang="es-ES" sz="1200" u="none" strike="noStrike">
                        <a:effectLst/>
                        <a:uFill>
                          <a:solidFill>
                            <a:srgbClr val="000000"/>
                          </a:solidFill>
                        </a:uFill>
                      </a:endParaRPr>
                    </a:p>
                    <a:p>
                      <a:pPr marL="342900" marR="228600" lvl="0" indent="-342900" algn="l" defTabSz="360000" fontAlgn="base">
                        <a:lnSpc>
                          <a:spcPct val="107000"/>
                        </a:lnSpc>
                        <a:spcAft>
                          <a:spcPts val="0"/>
                        </a:spcAft>
                        <a:buClr>
                          <a:srgbClr val="000000"/>
                        </a:buClr>
                        <a:buSzPts val="1100"/>
                        <a:buFont typeface="Wingdings" panose="05000000000000000000" pitchFamily="2" charset="2"/>
                        <a:buChar char="Ø"/>
                        <a:tabLst>
                          <a:tab pos="180000" algn="r"/>
                        </a:tabLst>
                      </a:pPr>
                      <a:r>
                        <a:rPr lang="ca-ES" sz="1200" u="none" strike="noStrike">
                          <a:effectLst/>
                          <a:uFill>
                            <a:solidFill>
                              <a:srgbClr val="000000"/>
                            </a:solidFill>
                          </a:uFill>
                        </a:rPr>
                        <a:t>Tenir papers significatius</a:t>
                      </a:r>
                      <a:endParaRPr lang="es-ES" sz="1200" u="none" strike="noStrike">
                        <a:effectLst/>
                        <a:uFill>
                          <a:solidFill>
                            <a:srgbClr val="000000"/>
                          </a:solidFill>
                        </a:uFill>
                      </a:endParaRPr>
                    </a:p>
                    <a:p>
                      <a:pPr marL="342900" marR="228600" lvl="0" indent="-342900" algn="l" defTabSz="360000" fontAlgn="base">
                        <a:lnSpc>
                          <a:spcPct val="107000"/>
                        </a:lnSpc>
                        <a:spcAft>
                          <a:spcPts val="0"/>
                        </a:spcAft>
                        <a:buClr>
                          <a:srgbClr val="000000"/>
                        </a:buClr>
                        <a:buSzPts val="1100"/>
                        <a:buFont typeface="Wingdings" panose="05000000000000000000" pitchFamily="2" charset="2"/>
                        <a:buChar char="Ø"/>
                        <a:tabLst>
                          <a:tab pos="180000" algn="r"/>
                        </a:tabLst>
                      </a:pPr>
                      <a:r>
                        <a:rPr lang="ca-ES" sz="1200" u="none" strike="noStrike">
                          <a:effectLst/>
                          <a:uFill>
                            <a:solidFill>
                              <a:srgbClr val="000000"/>
                            </a:solidFill>
                          </a:uFill>
                        </a:rPr>
                        <a:t>Voluntariat, feina, carrera professional i formació </a:t>
                      </a:r>
                      <a:endParaRPr lang="es-ES" sz="1200" u="none" strike="noStrike">
                        <a:effectLst/>
                        <a:uFill>
                          <a:solidFill>
                            <a:srgbClr val="000000"/>
                          </a:solidFill>
                        </a:uFill>
                      </a:endParaRPr>
                    </a:p>
                    <a:p>
                      <a:pPr marL="342900" marR="228600" lvl="0" indent="-342900" algn="l" defTabSz="360000" fontAlgn="base">
                        <a:lnSpc>
                          <a:spcPct val="107000"/>
                        </a:lnSpc>
                        <a:spcAft>
                          <a:spcPts val="0"/>
                        </a:spcAft>
                        <a:buClr>
                          <a:srgbClr val="000000"/>
                        </a:buClr>
                        <a:buSzPts val="1100"/>
                        <a:buFont typeface="Wingdings" panose="05000000000000000000" pitchFamily="2" charset="2"/>
                        <a:buChar char="Ø"/>
                        <a:tabLst>
                          <a:tab pos="180000" algn="r"/>
                        </a:tabLst>
                      </a:pPr>
                      <a:r>
                        <a:rPr lang="ca-ES" sz="1200" u="none" strike="noStrike">
                          <a:effectLst/>
                          <a:uFill>
                            <a:solidFill>
                              <a:srgbClr val="000000"/>
                            </a:solidFill>
                          </a:uFill>
                        </a:rPr>
                        <a:t>Aprendre coses sobre un mateix i sobre la malaltia que es pateix </a:t>
                      </a:r>
                      <a:endParaRPr lang="es-ES" sz="1200" u="none" strike="noStrike">
                        <a:effectLst/>
                        <a:uFill>
                          <a:solidFill>
                            <a:srgbClr val="000000"/>
                          </a:solidFill>
                        </a:uFill>
                      </a:endParaRPr>
                    </a:p>
                    <a:p>
                      <a:pPr marL="342900" marR="228600" lvl="0" indent="-342900" algn="l" defTabSz="360000" fontAlgn="base">
                        <a:lnSpc>
                          <a:spcPct val="107000"/>
                        </a:lnSpc>
                        <a:spcAft>
                          <a:spcPts val="0"/>
                        </a:spcAft>
                        <a:buClr>
                          <a:srgbClr val="000000"/>
                        </a:buClr>
                        <a:buSzPts val="1100"/>
                        <a:buFont typeface="Wingdings" panose="05000000000000000000" pitchFamily="2" charset="2"/>
                        <a:buChar char="Ø"/>
                        <a:tabLst>
                          <a:tab pos="180000" algn="r"/>
                        </a:tabLst>
                      </a:pPr>
                      <a:r>
                        <a:rPr lang="ca-ES" sz="1200" u="none" strike="noStrike">
                          <a:effectLst/>
                          <a:uFill>
                            <a:solidFill>
                              <a:srgbClr val="000000"/>
                            </a:solidFill>
                          </a:uFill>
                        </a:rPr>
                        <a:t>Participació a la comunitat i a la societat</a:t>
                      </a:r>
                      <a:endParaRPr lang="es-ES" sz="1200" u="none" strike="noStrike">
                        <a:effectLst/>
                        <a:uFill>
                          <a:solidFill>
                            <a:srgbClr val="000000"/>
                          </a:solidFill>
                        </a:uFill>
                      </a:endParaRPr>
                    </a:p>
                    <a:p>
                      <a:pPr marL="342900" marR="228600" lvl="0" indent="-342900" algn="l" defTabSz="360000" fontAlgn="base">
                        <a:lnSpc>
                          <a:spcPct val="107000"/>
                        </a:lnSpc>
                        <a:spcAft>
                          <a:spcPts val="0"/>
                        </a:spcAft>
                        <a:buClr>
                          <a:srgbClr val="000000"/>
                        </a:buClr>
                        <a:buSzPts val="1100"/>
                        <a:buFont typeface="Wingdings" panose="05000000000000000000" pitchFamily="2" charset="2"/>
                        <a:buChar char="Ø"/>
                        <a:tabLst>
                          <a:tab pos="180000" algn="r"/>
                        </a:tabLst>
                      </a:pPr>
                      <a:r>
                        <a:rPr lang="ca-ES" sz="1200" u="none" strike="noStrike">
                          <a:effectLst/>
                          <a:uFill>
                            <a:solidFill>
                              <a:srgbClr val="000000"/>
                            </a:solidFill>
                          </a:uFill>
                        </a:rPr>
                        <a:t>Comunitats i habitatge</a:t>
                      </a:r>
                      <a:endParaRPr lang="es-ES" sz="1200" u="none" strike="noStrike">
                        <a:effectLst/>
                        <a:uFill>
                          <a:solidFill>
                            <a:srgbClr val="000000"/>
                          </a:solidFill>
                        </a:uFill>
                      </a:endParaRPr>
                    </a:p>
                    <a:p>
                      <a:pPr marL="342900" marR="228600" lvl="0" indent="-342900" algn="l" defTabSz="360000" fontAlgn="base">
                        <a:lnSpc>
                          <a:spcPct val="107000"/>
                        </a:lnSpc>
                        <a:spcAft>
                          <a:spcPts val="0"/>
                        </a:spcAft>
                        <a:buClr>
                          <a:srgbClr val="000000"/>
                        </a:buClr>
                        <a:buSzPts val="1100"/>
                        <a:buFont typeface="Wingdings" panose="05000000000000000000" pitchFamily="2" charset="2"/>
                        <a:buChar char="Ø"/>
                        <a:tabLst>
                          <a:tab pos="180000" algn="r"/>
                        </a:tabLst>
                      </a:pPr>
                      <a:r>
                        <a:rPr lang="ca-ES" sz="1200" u="none" strike="noStrike">
                          <a:effectLst/>
                          <a:uFill>
                            <a:solidFill>
                              <a:srgbClr val="000000"/>
                            </a:solidFill>
                          </a:uFill>
                        </a:rPr>
                        <a:t>Exercici i creativitat </a:t>
                      </a:r>
                      <a:endParaRPr lang="es-ES" sz="1200" u="none" strike="noStrike">
                        <a:effectLst/>
                        <a:uFill>
                          <a:solidFill>
                            <a:srgbClr val="000000"/>
                          </a:solidFill>
                        </a:uFill>
                      </a:endParaRPr>
                    </a:p>
                    <a:p>
                      <a:pPr marL="342900" marR="228600" lvl="0" indent="-342900" algn="l" defTabSz="360000" fontAlgn="base">
                        <a:lnSpc>
                          <a:spcPct val="107000"/>
                        </a:lnSpc>
                        <a:spcAft>
                          <a:spcPts val="0"/>
                        </a:spcAft>
                        <a:buClr>
                          <a:srgbClr val="000000"/>
                        </a:buClr>
                        <a:buSzPts val="1100"/>
                        <a:buFont typeface="Wingdings" panose="05000000000000000000" pitchFamily="2" charset="2"/>
                        <a:buChar char="Ø"/>
                        <a:tabLst>
                          <a:tab pos="180000" algn="r"/>
                        </a:tabLst>
                      </a:pPr>
                      <a:r>
                        <a:rPr lang="ca-ES" sz="1200" u="none" strike="noStrike">
                          <a:effectLst/>
                          <a:uFill>
                            <a:solidFill>
                              <a:srgbClr val="000000"/>
                            </a:solidFill>
                          </a:uFill>
                        </a:rPr>
                        <a:t>Experiències d’altres persones </a:t>
                      </a:r>
                      <a:endParaRPr lang="es-ES" sz="1200" u="none" strike="noStrike">
                        <a:solidFill>
                          <a:srgbClr val="000000"/>
                        </a:solidFill>
                        <a:effectLst/>
                        <a:uFill>
                          <a:solidFill>
                            <a:srgbClr val="000000"/>
                          </a:solidFill>
                        </a:uFill>
                        <a:latin typeface="Arial"/>
                        <a:ea typeface="Arial"/>
                        <a:cs typeface="Arial"/>
                      </a:endParaRPr>
                    </a:p>
                  </a:txBody>
                  <a:tcPr marL="2388" marR="5970" marT="28059" marB="0"/>
                </a:tc>
                <a:tc>
                  <a:txBody>
                    <a:bodyPr/>
                    <a:lstStyle/>
                    <a:p>
                      <a:pPr marL="342900" marR="228600" lvl="0" indent="-342900" algn="l" defTabSz="360000" fontAlgn="base">
                        <a:lnSpc>
                          <a:spcPct val="107000"/>
                        </a:lnSpc>
                        <a:spcAft>
                          <a:spcPts val="0"/>
                        </a:spcAft>
                        <a:buClr>
                          <a:srgbClr val="000000"/>
                        </a:buClr>
                        <a:buSzPts val="1100"/>
                        <a:buFont typeface="Wingdings" panose="05000000000000000000" pitchFamily="2" charset="2"/>
                        <a:buChar char="Ø"/>
                        <a:tabLst>
                          <a:tab pos="180000" algn="r"/>
                        </a:tabLst>
                      </a:pPr>
                      <a:r>
                        <a:rPr lang="ca-ES" sz="1200" u="none" strike="noStrike" dirty="0">
                          <a:effectLst/>
                          <a:uFill>
                            <a:solidFill>
                              <a:srgbClr val="000000"/>
                            </a:solidFill>
                          </a:uFill>
                        </a:rPr>
                        <a:t>Sentir-se informat i amb control </a:t>
                      </a:r>
                      <a:endParaRPr lang="es-ES" sz="1200" u="none" strike="noStrike" dirty="0">
                        <a:effectLst/>
                        <a:uFill>
                          <a:solidFill>
                            <a:srgbClr val="000000"/>
                          </a:solidFill>
                        </a:uFill>
                      </a:endParaRPr>
                    </a:p>
                    <a:p>
                      <a:pPr marL="342900" marR="228600" lvl="0" indent="-342900" algn="l" defTabSz="360000" fontAlgn="base">
                        <a:lnSpc>
                          <a:spcPct val="107000"/>
                        </a:lnSpc>
                        <a:spcAft>
                          <a:spcPts val="0"/>
                        </a:spcAft>
                        <a:buClr>
                          <a:srgbClr val="000000"/>
                        </a:buClr>
                        <a:buSzPts val="1100"/>
                        <a:buFont typeface="Wingdings" panose="05000000000000000000" pitchFamily="2" charset="2"/>
                        <a:buChar char="Ø"/>
                        <a:tabLst>
                          <a:tab pos="180000" algn="r"/>
                        </a:tabLst>
                      </a:pPr>
                      <a:r>
                        <a:rPr lang="ca-ES" sz="1200" u="none" strike="noStrike" dirty="0">
                          <a:effectLst/>
                          <a:uFill>
                            <a:solidFill>
                              <a:srgbClr val="000000"/>
                            </a:solidFill>
                          </a:uFill>
                        </a:rPr>
                        <a:t>Continuïtat i flexibilitat</a:t>
                      </a:r>
                      <a:endParaRPr lang="es-ES" sz="1200" u="none" strike="noStrike" dirty="0">
                        <a:effectLst/>
                        <a:uFill>
                          <a:solidFill>
                            <a:srgbClr val="000000"/>
                          </a:solidFill>
                        </a:uFill>
                      </a:endParaRPr>
                    </a:p>
                    <a:p>
                      <a:pPr marL="342900" marR="228600" lvl="0" indent="-342900" algn="l" defTabSz="360000" fontAlgn="base">
                        <a:lnSpc>
                          <a:spcPct val="107000"/>
                        </a:lnSpc>
                        <a:spcAft>
                          <a:spcPts val="0"/>
                        </a:spcAft>
                        <a:buClr>
                          <a:srgbClr val="000000"/>
                        </a:buClr>
                        <a:buSzPts val="1100"/>
                        <a:buFont typeface="Wingdings" panose="05000000000000000000" pitchFamily="2" charset="2"/>
                        <a:buChar char="Ø"/>
                        <a:tabLst>
                          <a:tab pos="180000" algn="r"/>
                        </a:tabLst>
                      </a:pPr>
                      <a:r>
                        <a:rPr lang="ca-ES" sz="1200" u="none" strike="noStrike" dirty="0">
                          <a:effectLst/>
                          <a:uFill>
                            <a:solidFill>
                              <a:srgbClr val="000000"/>
                            </a:solidFill>
                          </a:uFill>
                        </a:rPr>
                        <a:t>Tractaments i teràpies </a:t>
                      </a:r>
                      <a:endParaRPr lang="es-ES" sz="1200" u="none" strike="noStrike" dirty="0">
                        <a:effectLst/>
                        <a:uFill>
                          <a:solidFill>
                            <a:srgbClr val="000000"/>
                          </a:solidFill>
                        </a:uFill>
                      </a:endParaRPr>
                    </a:p>
                    <a:p>
                      <a:pPr marL="342900" marR="228600" lvl="0" indent="-342900" algn="l" defTabSz="360000" fontAlgn="base">
                        <a:lnSpc>
                          <a:spcPct val="107000"/>
                        </a:lnSpc>
                        <a:spcAft>
                          <a:spcPts val="0"/>
                        </a:spcAft>
                        <a:buClr>
                          <a:srgbClr val="000000"/>
                        </a:buClr>
                        <a:buSzPts val="1100"/>
                        <a:buFont typeface="Wingdings" panose="05000000000000000000" pitchFamily="2" charset="2"/>
                        <a:buChar char="Ø"/>
                        <a:tabLst>
                          <a:tab pos="180000" algn="r"/>
                        </a:tabLst>
                      </a:pPr>
                      <a:r>
                        <a:rPr lang="ca-ES" sz="1200" u="none" strike="noStrike" dirty="0">
                          <a:effectLst/>
                          <a:uFill>
                            <a:solidFill>
                              <a:srgbClr val="000000"/>
                            </a:solidFill>
                          </a:uFill>
                        </a:rPr>
                        <a:t>Seguretat </a:t>
                      </a:r>
                      <a:endParaRPr lang="es-ES" sz="1200" u="none" strike="noStrike" dirty="0">
                        <a:effectLst/>
                        <a:uFill>
                          <a:solidFill>
                            <a:srgbClr val="000000"/>
                          </a:solidFill>
                        </a:uFill>
                      </a:endParaRPr>
                    </a:p>
                    <a:p>
                      <a:pPr marL="342900" marR="228600" lvl="0" indent="-342900" algn="l" defTabSz="360000" fontAlgn="base">
                        <a:lnSpc>
                          <a:spcPct val="107000"/>
                        </a:lnSpc>
                        <a:spcAft>
                          <a:spcPts val="0"/>
                        </a:spcAft>
                        <a:buClr>
                          <a:srgbClr val="000000"/>
                        </a:buClr>
                        <a:buSzPts val="1100"/>
                        <a:buFont typeface="Wingdings" panose="05000000000000000000" pitchFamily="2" charset="2"/>
                        <a:buChar char="Ø"/>
                        <a:tabLst>
                          <a:tab pos="180000" algn="r"/>
                        </a:tabLst>
                      </a:pPr>
                      <a:r>
                        <a:rPr lang="ca-ES" sz="1200" u="none" strike="noStrike" dirty="0">
                          <a:effectLst/>
                          <a:uFill>
                            <a:solidFill>
                              <a:srgbClr val="000000"/>
                            </a:solidFill>
                          </a:uFill>
                        </a:rPr>
                        <a:t>Suport per part d’iguals</a:t>
                      </a:r>
                      <a:endParaRPr lang="es-ES" sz="1200" u="none" strike="noStrike" dirty="0">
                        <a:effectLst/>
                        <a:uFill>
                          <a:solidFill>
                            <a:srgbClr val="000000"/>
                          </a:solidFill>
                        </a:uFill>
                      </a:endParaRPr>
                    </a:p>
                    <a:p>
                      <a:pPr marL="342900" marR="228600" lvl="0" indent="-342900" algn="l" defTabSz="360000" fontAlgn="base">
                        <a:lnSpc>
                          <a:spcPct val="103000"/>
                        </a:lnSpc>
                        <a:spcAft>
                          <a:spcPts val="225"/>
                        </a:spcAft>
                        <a:buClr>
                          <a:srgbClr val="000000"/>
                        </a:buClr>
                        <a:buSzPts val="1100"/>
                        <a:buFont typeface="Wingdings" panose="05000000000000000000" pitchFamily="2" charset="2"/>
                        <a:buChar char="Ø"/>
                        <a:tabLst>
                          <a:tab pos="180000" algn="r"/>
                        </a:tabLst>
                      </a:pPr>
                      <a:r>
                        <a:rPr lang="ca-ES" sz="1200" u="none" strike="noStrike" dirty="0">
                          <a:effectLst/>
                          <a:uFill>
                            <a:solidFill>
                              <a:srgbClr val="000000"/>
                            </a:solidFill>
                          </a:uFill>
                        </a:rPr>
                        <a:t>Relacions, actituds i poder </a:t>
                      </a:r>
                      <a:endParaRPr lang="es-ES" sz="1200" u="none" strike="noStrike" dirty="0">
                        <a:effectLst/>
                        <a:uFill>
                          <a:solidFill>
                            <a:srgbClr val="000000"/>
                          </a:solidFill>
                        </a:uFill>
                      </a:endParaRPr>
                    </a:p>
                    <a:p>
                      <a:pPr marL="342900" marR="228600" lvl="0" indent="-342900" algn="l" defTabSz="360000" fontAlgn="base">
                        <a:lnSpc>
                          <a:spcPct val="107000"/>
                        </a:lnSpc>
                        <a:spcAft>
                          <a:spcPts val="0"/>
                        </a:spcAft>
                        <a:buClr>
                          <a:srgbClr val="000000"/>
                        </a:buClr>
                        <a:buSzPts val="1100"/>
                        <a:buFont typeface="Wingdings" panose="05000000000000000000" pitchFamily="2" charset="2"/>
                        <a:buChar char="Ø"/>
                        <a:tabLst>
                          <a:tab pos="180000" algn="r"/>
                        </a:tabLst>
                      </a:pPr>
                      <a:r>
                        <a:rPr lang="ca-ES" sz="1200" u="none" strike="noStrike" dirty="0">
                          <a:effectLst/>
                          <a:uFill>
                            <a:solidFill>
                              <a:srgbClr val="000000"/>
                            </a:solidFill>
                          </a:uFill>
                        </a:rPr>
                        <a:t>Ajudes a l’habitatge i la comunitat </a:t>
                      </a:r>
                      <a:endParaRPr lang="es-ES" sz="1200" u="none" strike="noStrike" dirty="0">
                        <a:effectLst/>
                        <a:uFill>
                          <a:solidFill>
                            <a:srgbClr val="000000"/>
                          </a:solidFill>
                        </a:uFill>
                      </a:endParaRPr>
                    </a:p>
                    <a:p>
                      <a:pPr marL="342900" marR="228600" lvl="0" indent="-342900" algn="l" defTabSz="360000" fontAlgn="base">
                        <a:lnSpc>
                          <a:spcPct val="107000"/>
                        </a:lnSpc>
                        <a:spcAft>
                          <a:spcPts val="0"/>
                        </a:spcAft>
                        <a:buClr>
                          <a:srgbClr val="000000"/>
                        </a:buClr>
                        <a:buSzPts val="1100"/>
                        <a:buFont typeface="Wingdings" panose="05000000000000000000" pitchFamily="2" charset="2"/>
                        <a:buChar char="Ø"/>
                        <a:tabLst>
                          <a:tab pos="180000" algn="r"/>
                        </a:tabLst>
                      </a:pPr>
                      <a:r>
                        <a:rPr lang="ca-ES" sz="1200" u="none" strike="noStrike" dirty="0">
                          <a:effectLst/>
                          <a:uFill>
                            <a:solidFill>
                              <a:srgbClr val="000000"/>
                            </a:solidFill>
                          </a:uFill>
                        </a:rPr>
                        <a:t>Seguretat econòmica </a:t>
                      </a:r>
                      <a:endParaRPr lang="es-ES" sz="1200" u="none" strike="noStrike" dirty="0">
                        <a:solidFill>
                          <a:srgbClr val="000000"/>
                        </a:solidFill>
                        <a:effectLst/>
                        <a:uFill>
                          <a:solidFill>
                            <a:srgbClr val="000000"/>
                          </a:solidFill>
                        </a:uFill>
                        <a:latin typeface="Arial"/>
                        <a:ea typeface="Arial"/>
                        <a:cs typeface="Arial"/>
                      </a:endParaRPr>
                    </a:p>
                  </a:txBody>
                  <a:tcPr marL="2388" marR="5970" marT="28059" marB="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77355627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8A97B00-5B6B-40C3-A09F-AFD665A921C4}"/>
              </a:ext>
            </a:extLst>
          </p:cNvPr>
          <p:cNvSpPr>
            <a:spLocks noGrp="1"/>
          </p:cNvSpPr>
          <p:nvPr>
            <p:ph sz="quarter" idx="14"/>
          </p:nvPr>
        </p:nvSpPr>
        <p:spPr/>
        <p:txBody>
          <a:bodyPr/>
          <a:lstStyle/>
          <a:p>
            <a:pPr lvl="0" algn="just"/>
            <a:r>
              <a:rPr lang="ca-ES" dirty="0"/>
              <a:t>És important tenir en compte que els factors de recuperació d’aquesta taula no són aplicables només a persones amb discapacitat cognitiva, intel·lectual o psicosocial. Tothom es recupera o s’ha recuperat alguna vegada d’alguna cosa a la vida</a:t>
            </a:r>
            <a:r>
              <a:rPr lang="en-US" dirty="0"/>
              <a:t>.</a:t>
            </a:r>
            <a:endParaRPr lang="x-none" dirty="0"/>
          </a:p>
          <a:p>
            <a:pPr lvl="0" algn="just" fontAlgn="base"/>
            <a:r>
              <a:rPr lang="ca-ES" dirty="0"/>
              <a:t>Això no obstant, la recuperació pot resultar més dificultosa per a algunes persones que per a unes altres perquè es poden haver de recuperar de coses diferents en contextos absolutament diversos. També cal tenir en compte que cada persona es pot trobar en un estadi molt diferent del seu procés de recuperació</a:t>
            </a:r>
            <a:r>
              <a:rPr lang="es-ES" dirty="0"/>
              <a:t>. </a:t>
            </a:r>
          </a:p>
        </p:txBody>
      </p:sp>
      <p:sp>
        <p:nvSpPr>
          <p:cNvPr id="2" name="Title 1">
            <a:extLst>
              <a:ext uri="{FF2B5EF4-FFF2-40B4-BE49-F238E27FC236}">
                <a16:creationId xmlns:a16="http://schemas.microsoft.com/office/drawing/2014/main" id="{01E57E5F-BBA7-4210-9080-C2434F2DD7D0}"/>
              </a:ext>
            </a:extLst>
          </p:cNvPr>
          <p:cNvSpPr>
            <a:spLocks noGrp="1"/>
          </p:cNvSpPr>
          <p:nvPr>
            <p:ph type="title"/>
          </p:nvPr>
        </p:nvSpPr>
        <p:spPr/>
        <p:txBody>
          <a:bodyPr/>
          <a:lstStyle/>
          <a:p>
            <a:r>
              <a:rPr lang="ca-ES" dirty="0"/>
              <a:t>Exercici 3.1: Sentir-se millor </a:t>
            </a:r>
            <a:r>
              <a:rPr lang="en-GB" dirty="0"/>
              <a:t>- 4</a:t>
            </a:r>
            <a:endParaRPr lang="x-none" dirty="0"/>
          </a:p>
        </p:txBody>
      </p:sp>
    </p:spTree>
    <p:extLst>
      <p:ext uri="{BB962C8B-B14F-4D97-AF65-F5344CB8AC3E}">
        <p14:creationId xmlns:p14="http://schemas.microsoft.com/office/powerpoint/2010/main" val="14770293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9B736F12-E767-F548-A43E-21005A49554C}"/>
              </a:ext>
            </a:extLst>
          </p:cNvPr>
          <p:cNvSpPr>
            <a:spLocks noGrp="1"/>
          </p:cNvSpPr>
          <p:nvPr>
            <p:ph type="body" sz="quarter" idx="13"/>
          </p:nvPr>
        </p:nvSpPr>
        <p:spPr/>
        <p:txBody>
          <a:bodyPr/>
          <a:lstStyle/>
          <a:p>
            <a:r>
              <a:rPr lang="ca-ES" dirty="0"/>
              <a:t>El significat de </a:t>
            </a:r>
            <a:r>
              <a:rPr lang="ca-ES" i="1" dirty="0"/>
              <a:t>recuperació</a:t>
            </a:r>
            <a:r>
              <a:rPr lang="ca-ES" dirty="0"/>
              <a:t> </a:t>
            </a:r>
            <a:r>
              <a:rPr lang="en-GB" dirty="0"/>
              <a:t>(a)</a:t>
            </a:r>
            <a:endParaRPr lang="en-US" dirty="0"/>
          </a:p>
        </p:txBody>
      </p:sp>
      <p:sp>
        <p:nvSpPr>
          <p:cNvPr id="3" name="Content Placeholder 2">
            <a:extLst>
              <a:ext uri="{FF2B5EF4-FFF2-40B4-BE49-F238E27FC236}">
                <a16:creationId xmlns:a16="http://schemas.microsoft.com/office/drawing/2014/main" id="{88C4CFF4-1B34-4B6D-936C-5D36DAA08176}"/>
              </a:ext>
            </a:extLst>
          </p:cNvPr>
          <p:cNvSpPr>
            <a:spLocks noGrp="1"/>
          </p:cNvSpPr>
          <p:nvPr>
            <p:ph sz="quarter" idx="14"/>
          </p:nvPr>
        </p:nvSpPr>
        <p:spPr/>
        <p:txBody>
          <a:bodyPr/>
          <a:lstStyle/>
          <a:p>
            <a:pPr lvl="0" algn="just">
              <a:lnSpc>
                <a:spcPct val="100000"/>
              </a:lnSpc>
            </a:pPr>
            <a:r>
              <a:rPr lang="ca-ES" dirty="0"/>
              <a:t>El significat del terme </a:t>
            </a:r>
            <a:r>
              <a:rPr lang="ca-ES" i="1" dirty="0"/>
              <a:t>recuperació</a:t>
            </a:r>
            <a:r>
              <a:rPr lang="ca-ES" dirty="0"/>
              <a:t> pot ser diferent per a cada persona</a:t>
            </a:r>
            <a:r>
              <a:rPr lang="es-ES" dirty="0"/>
              <a:t>:</a:t>
            </a:r>
          </a:p>
          <a:p>
            <a:pPr lvl="1" algn="just">
              <a:lnSpc>
                <a:spcPct val="100000"/>
              </a:lnSpc>
            </a:pPr>
            <a:r>
              <a:rPr lang="ca-ES" dirty="0"/>
              <a:t>recobrar el control sobre la seva identitat i la seva vida</a:t>
            </a:r>
          </a:p>
          <a:p>
            <a:pPr lvl="1" algn="just">
              <a:lnSpc>
                <a:spcPct val="100000"/>
              </a:lnSpc>
            </a:pPr>
            <a:r>
              <a:rPr lang="ca-ES" dirty="0"/>
              <a:t>sentir-se esperançat en el dia a dia</a:t>
            </a:r>
          </a:p>
          <a:p>
            <a:pPr lvl="1" algn="just">
              <a:lnSpc>
                <a:spcPct val="100000"/>
              </a:lnSpc>
            </a:pPr>
            <a:r>
              <a:rPr lang="ca-ES" dirty="0"/>
              <a:t>viure una vida plena de significat</a:t>
            </a:r>
            <a:endParaRPr lang="x-none" dirty="0"/>
          </a:p>
          <a:p>
            <a:pPr lvl="0" algn="just">
              <a:lnSpc>
                <a:spcPct val="100000"/>
              </a:lnSpc>
            </a:pPr>
            <a:r>
              <a:rPr lang="ca-ES" dirty="0"/>
              <a:t>Aquest concepte de recuperació ens allunya de la idea o objectiu de «guarir-se» o de «tornar a estar normal»</a:t>
            </a:r>
            <a:r>
              <a:rPr lang="es-ES" dirty="0"/>
              <a:t>. </a:t>
            </a:r>
          </a:p>
          <a:p>
            <a:pPr lvl="0" algn="just">
              <a:lnSpc>
                <a:spcPct val="100000"/>
              </a:lnSpc>
            </a:pPr>
            <a:r>
              <a:rPr lang="ca-ES" dirty="0"/>
              <a:t>Es centra més aviat a trobar un nou significat i uns nous objectius a la vida, a </a:t>
            </a:r>
            <a:r>
              <a:rPr lang="ca-ES" dirty="0" err="1"/>
              <a:t>empoderar-se</a:t>
            </a:r>
            <a:r>
              <a:rPr lang="ca-ES" dirty="0"/>
              <a:t> i ser capaços de viure una vida regida per un mateix, independentment del que hàgim hagut de passar</a:t>
            </a:r>
            <a:r>
              <a:rPr lang="en-US" dirty="0"/>
              <a:t>.</a:t>
            </a:r>
            <a:endParaRPr lang="x-none" dirty="0"/>
          </a:p>
          <a:p>
            <a:pPr algn="just">
              <a:lnSpc>
                <a:spcPct val="100000"/>
              </a:lnSpc>
            </a:pPr>
            <a:endParaRPr lang="x-none" dirty="0"/>
          </a:p>
        </p:txBody>
      </p:sp>
      <p:sp>
        <p:nvSpPr>
          <p:cNvPr id="2" name="Title 1">
            <a:extLst>
              <a:ext uri="{FF2B5EF4-FFF2-40B4-BE49-F238E27FC236}">
                <a16:creationId xmlns:a16="http://schemas.microsoft.com/office/drawing/2014/main" id="{9BADF651-4143-42D8-BD3D-3D5CE9A5A142}"/>
              </a:ext>
            </a:extLst>
          </p:cNvPr>
          <p:cNvSpPr>
            <a:spLocks noGrp="1"/>
          </p:cNvSpPr>
          <p:nvPr>
            <p:ph type="title"/>
          </p:nvPr>
        </p:nvSpPr>
        <p:spPr/>
        <p:txBody>
          <a:bodyPr/>
          <a:lstStyle/>
          <a:p>
            <a:r>
              <a:rPr lang="es-ES" dirty="0" err="1"/>
              <a:t>Presentació</a:t>
            </a:r>
            <a:r>
              <a:rPr lang="es-ES" dirty="0"/>
              <a:t>: La </a:t>
            </a:r>
            <a:r>
              <a:rPr lang="es-ES" dirty="0" err="1"/>
              <a:t>recuperació</a:t>
            </a:r>
            <a:r>
              <a:rPr lang="es-ES" dirty="0"/>
              <a:t> -</a:t>
            </a:r>
            <a:r>
              <a:rPr lang="en-GB" dirty="0"/>
              <a:t> 1</a:t>
            </a:r>
            <a:endParaRPr lang="x-none" dirty="0"/>
          </a:p>
        </p:txBody>
      </p:sp>
    </p:spTree>
    <p:extLst>
      <p:ext uri="{BB962C8B-B14F-4D97-AF65-F5344CB8AC3E}">
        <p14:creationId xmlns:p14="http://schemas.microsoft.com/office/powerpoint/2010/main" val="184248007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9AF434C9-47C1-C640-B3D7-D0A33F06772A}"/>
              </a:ext>
            </a:extLst>
          </p:cNvPr>
          <p:cNvSpPr>
            <a:spLocks noGrp="1"/>
          </p:cNvSpPr>
          <p:nvPr>
            <p:ph type="body" sz="quarter" idx="13"/>
          </p:nvPr>
        </p:nvSpPr>
        <p:spPr/>
        <p:txBody>
          <a:bodyPr/>
          <a:lstStyle/>
          <a:p>
            <a:r>
              <a:rPr lang="ca-ES" dirty="0"/>
              <a:t>El significat de </a:t>
            </a:r>
            <a:r>
              <a:rPr lang="ca-ES" i="1" dirty="0"/>
              <a:t>recuperació </a:t>
            </a:r>
            <a:r>
              <a:rPr lang="en-GB" dirty="0"/>
              <a:t>(b)</a:t>
            </a:r>
            <a:endParaRPr lang="en-US" dirty="0"/>
          </a:p>
        </p:txBody>
      </p:sp>
      <p:sp>
        <p:nvSpPr>
          <p:cNvPr id="3" name="Content Placeholder 2">
            <a:extLst>
              <a:ext uri="{FF2B5EF4-FFF2-40B4-BE49-F238E27FC236}">
                <a16:creationId xmlns:a16="http://schemas.microsoft.com/office/drawing/2014/main" id="{EB84450E-A189-417F-9463-B155C8A5F752}"/>
              </a:ext>
            </a:extLst>
          </p:cNvPr>
          <p:cNvSpPr>
            <a:spLocks noGrp="1"/>
          </p:cNvSpPr>
          <p:nvPr>
            <p:ph sz="quarter" idx="14"/>
          </p:nvPr>
        </p:nvSpPr>
        <p:spPr/>
        <p:txBody>
          <a:bodyPr/>
          <a:lstStyle/>
          <a:p>
            <a:endParaRPr lang="en-GB" dirty="0"/>
          </a:p>
          <a:p>
            <a:r>
              <a:rPr lang="en-GB" i="1" dirty="0"/>
              <a:t>ASHA International (2015) Reshma </a:t>
            </a:r>
            <a:r>
              <a:rPr lang="en-GB" i="1" dirty="0" err="1"/>
              <a:t>Valliappan</a:t>
            </a:r>
            <a:r>
              <a:rPr lang="en-GB" i="1" dirty="0"/>
              <a:t>, India. You Can Recover Project</a:t>
            </a:r>
            <a:r>
              <a:rPr lang="en-GB" dirty="0"/>
              <a:t>. </a:t>
            </a:r>
            <a:r>
              <a:rPr lang="en-GB" dirty="0">
                <a:hlinkClick r:id="rId3"/>
              </a:rPr>
              <a:t>https://youtu.be/E0YbpciUxRk</a:t>
            </a:r>
            <a:r>
              <a:rPr lang="en-GB" dirty="0"/>
              <a:t> </a:t>
            </a:r>
          </a:p>
          <a:p>
            <a:endParaRPr lang="en-GB" dirty="0"/>
          </a:p>
          <a:p>
            <a:pPr marL="0" indent="0">
              <a:buNone/>
            </a:pPr>
            <a:r>
              <a:rPr lang="ca-ES" dirty="0" err="1"/>
              <a:t>Reshma</a:t>
            </a:r>
            <a:r>
              <a:rPr lang="ca-ES" dirty="0"/>
              <a:t> </a:t>
            </a:r>
            <a:r>
              <a:rPr lang="ca-ES" dirty="0" err="1"/>
              <a:t>Valliappan</a:t>
            </a:r>
            <a:r>
              <a:rPr lang="ca-ES" dirty="0"/>
              <a:t> explica la seva història personal del que la recuperació significa per a la seva vida</a:t>
            </a:r>
            <a:endParaRPr lang="x-none" dirty="0"/>
          </a:p>
        </p:txBody>
      </p:sp>
      <p:sp>
        <p:nvSpPr>
          <p:cNvPr id="2" name="Title 1">
            <a:extLst>
              <a:ext uri="{FF2B5EF4-FFF2-40B4-BE49-F238E27FC236}">
                <a16:creationId xmlns:a16="http://schemas.microsoft.com/office/drawing/2014/main" id="{8E3B27F0-B30C-40BE-AA90-4B42845417BF}"/>
              </a:ext>
            </a:extLst>
          </p:cNvPr>
          <p:cNvSpPr>
            <a:spLocks noGrp="1"/>
          </p:cNvSpPr>
          <p:nvPr>
            <p:ph type="title"/>
          </p:nvPr>
        </p:nvSpPr>
        <p:spPr/>
        <p:txBody>
          <a:bodyPr/>
          <a:lstStyle/>
          <a:p>
            <a:r>
              <a:rPr lang="es-ES" dirty="0" err="1"/>
              <a:t>Presentació</a:t>
            </a:r>
            <a:r>
              <a:rPr lang="es-ES" dirty="0"/>
              <a:t>: La </a:t>
            </a:r>
            <a:r>
              <a:rPr lang="es-ES" dirty="0" err="1"/>
              <a:t>recuperació</a:t>
            </a:r>
            <a:r>
              <a:rPr lang="es-ES" dirty="0"/>
              <a:t> -</a:t>
            </a:r>
            <a:r>
              <a:rPr lang="en-GB" dirty="0"/>
              <a:t> 2</a:t>
            </a:r>
            <a:endParaRPr lang="x-none" dirty="0"/>
          </a:p>
        </p:txBody>
      </p:sp>
    </p:spTree>
    <p:extLst>
      <p:ext uri="{BB962C8B-B14F-4D97-AF65-F5344CB8AC3E}">
        <p14:creationId xmlns:p14="http://schemas.microsoft.com/office/powerpoint/2010/main" val="10400515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8A2FB20-CC90-F843-9422-D53758BBD567}"/>
              </a:ext>
            </a:extLst>
          </p:cNvPr>
          <p:cNvSpPr>
            <a:spLocks noGrp="1"/>
          </p:cNvSpPr>
          <p:nvPr>
            <p:ph type="sldNum" sz="quarter" idx="4294967295"/>
          </p:nvPr>
        </p:nvSpPr>
        <p:spPr>
          <a:xfrm>
            <a:off x="10034587" y="6623100"/>
            <a:ext cx="1648619" cy="216000"/>
          </a:xfrm>
          <a:prstGeom prst="rect">
            <a:avLst/>
          </a:prstGeom>
        </p:spPr>
        <p:txBody>
          <a:bodyPr/>
          <a:lstStyle/>
          <a:p>
            <a:fld id="{04260D4A-DEC1-45DD-8AB2-A3349BAAA59E}" type="slidenum">
              <a:rPr lang="en-US" smtClean="0"/>
              <a:pPr/>
              <a:t>5</a:t>
            </a:fld>
            <a:endParaRPr lang="en-US"/>
          </a:p>
        </p:txBody>
      </p:sp>
      <p:sp>
        <p:nvSpPr>
          <p:cNvPr id="4" name="Content Placeholder 3">
            <a:extLst>
              <a:ext uri="{FF2B5EF4-FFF2-40B4-BE49-F238E27FC236}">
                <a16:creationId xmlns:a16="http://schemas.microsoft.com/office/drawing/2014/main" id="{33CC41E0-250C-854E-9DB6-9D416242DC58}"/>
              </a:ext>
            </a:extLst>
          </p:cNvPr>
          <p:cNvSpPr>
            <a:spLocks noGrp="1"/>
          </p:cNvSpPr>
          <p:nvPr>
            <p:ph sz="quarter" idx="14"/>
          </p:nvPr>
        </p:nvSpPr>
        <p:spPr>
          <a:xfrm>
            <a:off x="507195" y="1115123"/>
            <a:ext cx="11112376" cy="5151862"/>
          </a:xfrm>
        </p:spPr>
        <p:txBody>
          <a:bodyPr/>
          <a:lstStyle/>
          <a:p>
            <a:pPr algn="just">
              <a:lnSpc>
                <a:spcPct val="100000"/>
              </a:lnSpc>
              <a:spcBef>
                <a:spcPts val="600"/>
              </a:spcBef>
              <a:spcAft>
                <a:spcPts val="1200"/>
              </a:spcAft>
            </a:pPr>
            <a:r>
              <a:rPr lang="ca-ES" sz="2100" dirty="0"/>
              <a:t>Fem servir els termes </a:t>
            </a:r>
            <a:r>
              <a:rPr lang="ca-ES" sz="2100" i="1" dirty="0"/>
              <a:t>persones usuàries</a:t>
            </a:r>
            <a:r>
              <a:rPr lang="ca-ES" sz="2100" dirty="0"/>
              <a:t> o </a:t>
            </a:r>
            <a:r>
              <a:rPr lang="ca-ES" sz="2100" i="1" dirty="0"/>
              <a:t>persones que han estat usuàries</a:t>
            </a:r>
            <a:r>
              <a:rPr lang="ca-ES" sz="2100" dirty="0"/>
              <a:t> dels serveis socials o de salut mental per referir-nos a les persones que no consideren necessàriament que tinguin una discapacitat, però que tenen diverses experiències aplicables a aquesta formació.</a:t>
            </a:r>
          </a:p>
          <a:p>
            <a:pPr algn="just">
              <a:lnSpc>
                <a:spcPct val="100000"/>
              </a:lnSpc>
              <a:spcBef>
                <a:spcPts val="600"/>
              </a:spcBef>
              <a:spcAft>
                <a:spcPts val="1200"/>
              </a:spcAft>
            </a:pPr>
            <a:r>
              <a:rPr lang="ca-ES" sz="2100" dirty="0"/>
              <a:t>L’ús en aquests mòduls del terme </a:t>
            </a:r>
            <a:r>
              <a:rPr lang="ca-ES" sz="2100" i="1" dirty="0"/>
              <a:t>serveis socials i de salut mental </a:t>
            </a:r>
            <a:r>
              <a:rPr lang="ca-ES" sz="2100" dirty="0"/>
              <a:t>fa referència a un ampli ventall de serveis que actualment s’ofereixen en diferents països en els sectors públic, privat i no governamental.</a:t>
            </a:r>
          </a:p>
          <a:p>
            <a:pPr algn="just">
              <a:lnSpc>
                <a:spcPct val="100000"/>
              </a:lnSpc>
              <a:spcBef>
                <a:spcPts val="600"/>
              </a:spcBef>
              <a:spcAft>
                <a:spcPts val="1200"/>
              </a:spcAft>
            </a:pPr>
            <a:r>
              <a:rPr lang="ca-ES" sz="2100" dirty="0"/>
              <a:t>La terminologia adoptada en aquest document s’ha seleccionat per motius d’inclusió.</a:t>
            </a:r>
          </a:p>
          <a:p>
            <a:pPr lvl="3" algn="just">
              <a:lnSpc>
                <a:spcPct val="100000"/>
              </a:lnSpc>
              <a:spcBef>
                <a:spcPts val="600"/>
              </a:spcBef>
              <a:spcAft>
                <a:spcPts val="1200"/>
              </a:spcAft>
            </a:pPr>
            <a:r>
              <a:rPr lang="ca-ES" sz="2100" dirty="0"/>
              <a:t>És una opció individual identificar-se amb unes expressions o conceptes determinats, però els drets humans continuen sent aplicables a tothom, a tot arreu.  </a:t>
            </a:r>
          </a:p>
          <a:p>
            <a:pPr lvl="3" algn="just">
              <a:lnSpc>
                <a:spcPct val="100000"/>
              </a:lnSpc>
              <a:spcBef>
                <a:spcPts val="600"/>
              </a:spcBef>
              <a:spcAft>
                <a:spcPts val="1200"/>
              </a:spcAft>
            </a:pPr>
            <a:r>
              <a:rPr lang="ca-ES" sz="2100" dirty="0"/>
              <a:t>Mai no hem de deixar que un diagnòstic o una discapacitat defineixin una persona. </a:t>
            </a:r>
          </a:p>
          <a:p>
            <a:pPr lvl="3" algn="just">
              <a:lnSpc>
                <a:spcPct val="100000"/>
              </a:lnSpc>
              <a:spcBef>
                <a:spcPts val="600"/>
              </a:spcBef>
              <a:spcAft>
                <a:spcPts val="1200"/>
              </a:spcAft>
            </a:pPr>
            <a:r>
              <a:rPr lang="ca-ES" sz="2100" dirty="0"/>
              <a:t>Tots som individus, amb un context social, personalitat, autonomia, somnis, objectius, aspiracions i relacions amb els altres que són únics. </a:t>
            </a:r>
          </a:p>
          <a:p>
            <a:pPr marL="0" indent="0" algn="just">
              <a:lnSpc>
                <a:spcPct val="100000"/>
              </a:lnSpc>
              <a:spcBef>
                <a:spcPts val="600"/>
              </a:spcBef>
              <a:spcAft>
                <a:spcPts val="1200"/>
              </a:spcAft>
              <a:buNone/>
            </a:pPr>
            <a:endParaRPr lang="ca-ES" sz="2100" dirty="0"/>
          </a:p>
        </p:txBody>
      </p:sp>
      <p:sp>
        <p:nvSpPr>
          <p:cNvPr id="5" name="Title 4">
            <a:extLst>
              <a:ext uri="{FF2B5EF4-FFF2-40B4-BE49-F238E27FC236}">
                <a16:creationId xmlns:a16="http://schemas.microsoft.com/office/drawing/2014/main" id="{2BDC5166-62AE-C942-A8F4-278F608DFDEC}"/>
              </a:ext>
            </a:extLst>
          </p:cNvPr>
          <p:cNvSpPr>
            <a:spLocks noGrp="1"/>
          </p:cNvSpPr>
          <p:nvPr>
            <p:ph type="title"/>
          </p:nvPr>
        </p:nvSpPr>
        <p:spPr/>
        <p:txBody>
          <a:bodyPr/>
          <a:lstStyle/>
          <a:p>
            <a:r>
              <a:rPr lang="ca-ES" dirty="0"/>
              <a:t>Nota preliminar sobre el llenguatge - 2</a:t>
            </a:r>
          </a:p>
        </p:txBody>
      </p:sp>
    </p:spTree>
    <p:extLst>
      <p:ext uri="{BB962C8B-B14F-4D97-AF65-F5344CB8AC3E}">
        <p14:creationId xmlns:p14="http://schemas.microsoft.com/office/powerpoint/2010/main" val="157376189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4A323623-ECDA-9A4E-A161-090872F6D11F}"/>
              </a:ext>
            </a:extLst>
          </p:cNvPr>
          <p:cNvSpPr>
            <a:spLocks noGrp="1"/>
          </p:cNvSpPr>
          <p:nvPr>
            <p:ph type="body" sz="quarter" idx="13"/>
          </p:nvPr>
        </p:nvSpPr>
        <p:spPr/>
        <p:txBody>
          <a:bodyPr/>
          <a:lstStyle/>
          <a:p>
            <a:r>
              <a:rPr lang="ca-ES" dirty="0"/>
              <a:t>El significat de </a:t>
            </a:r>
            <a:r>
              <a:rPr lang="ca-ES" i="1" dirty="0"/>
              <a:t>recuperació </a:t>
            </a:r>
            <a:r>
              <a:rPr lang="en-GB" dirty="0"/>
              <a:t>(c) </a:t>
            </a:r>
            <a:endParaRPr lang="en-US" dirty="0"/>
          </a:p>
        </p:txBody>
      </p:sp>
      <p:sp>
        <p:nvSpPr>
          <p:cNvPr id="3" name="Content Placeholder 2">
            <a:extLst>
              <a:ext uri="{FF2B5EF4-FFF2-40B4-BE49-F238E27FC236}">
                <a16:creationId xmlns:a16="http://schemas.microsoft.com/office/drawing/2014/main" id="{0D024986-B5D1-48AA-95D5-9D34E7426839}"/>
              </a:ext>
            </a:extLst>
          </p:cNvPr>
          <p:cNvSpPr>
            <a:spLocks noGrp="1"/>
          </p:cNvSpPr>
          <p:nvPr>
            <p:ph sz="quarter" idx="14"/>
          </p:nvPr>
        </p:nvSpPr>
        <p:spPr/>
        <p:txBody>
          <a:bodyPr/>
          <a:lstStyle/>
          <a:p>
            <a:pPr lvl="0" algn="just" fontAlgn="base">
              <a:lnSpc>
                <a:spcPct val="150000"/>
              </a:lnSpc>
            </a:pPr>
            <a:r>
              <a:rPr lang="ca-ES" dirty="0"/>
              <a:t>Tothom es troba dificultats en el camí cap a la recuperació. </a:t>
            </a:r>
            <a:endParaRPr lang="es-ES" dirty="0"/>
          </a:p>
          <a:p>
            <a:pPr algn="just">
              <a:lnSpc>
                <a:spcPct val="150000"/>
              </a:lnSpc>
            </a:pPr>
            <a:r>
              <a:rPr lang="ca-ES" dirty="0"/>
              <a:t>Malgrat que sigui un procés </a:t>
            </a:r>
            <a:r>
              <a:rPr lang="ca-ES" b="1" u="sng" dirty="0"/>
              <a:t>únic i personal</a:t>
            </a:r>
            <a:r>
              <a:rPr lang="ca-ES" dirty="0"/>
              <a:t>, molts elements depenen de les relacions i les interaccions entre les persones, a més de la interacció amb l’entorn polític i social</a:t>
            </a:r>
            <a:r>
              <a:rPr lang="en-US" dirty="0"/>
              <a:t>. </a:t>
            </a:r>
          </a:p>
          <a:p>
            <a:pPr lvl="0" algn="just" fontAlgn="base">
              <a:lnSpc>
                <a:spcPct val="150000"/>
              </a:lnSpc>
            </a:pPr>
            <a:r>
              <a:rPr lang="ca-ES" dirty="0"/>
              <a:t>Sovint aquests elements suposen obstacles per a la recuperació. </a:t>
            </a:r>
            <a:endParaRPr lang="es-ES" dirty="0"/>
          </a:p>
          <a:p>
            <a:pPr marL="0" indent="0" algn="just">
              <a:lnSpc>
                <a:spcPct val="150000"/>
              </a:lnSpc>
              <a:buNone/>
            </a:pPr>
            <a:endParaRPr lang="x-none" dirty="0"/>
          </a:p>
        </p:txBody>
      </p:sp>
      <p:sp>
        <p:nvSpPr>
          <p:cNvPr id="2" name="Title 1">
            <a:extLst>
              <a:ext uri="{FF2B5EF4-FFF2-40B4-BE49-F238E27FC236}">
                <a16:creationId xmlns:a16="http://schemas.microsoft.com/office/drawing/2014/main" id="{F3214C71-B713-4BC2-BCCC-FEA98F366868}"/>
              </a:ext>
            </a:extLst>
          </p:cNvPr>
          <p:cNvSpPr>
            <a:spLocks noGrp="1"/>
          </p:cNvSpPr>
          <p:nvPr>
            <p:ph type="title"/>
          </p:nvPr>
        </p:nvSpPr>
        <p:spPr/>
        <p:txBody>
          <a:bodyPr/>
          <a:lstStyle/>
          <a:p>
            <a:r>
              <a:rPr lang="es-ES" dirty="0" err="1"/>
              <a:t>Presentació</a:t>
            </a:r>
            <a:r>
              <a:rPr lang="es-ES" dirty="0"/>
              <a:t>: La </a:t>
            </a:r>
            <a:r>
              <a:rPr lang="es-ES" dirty="0" err="1"/>
              <a:t>recuperació</a:t>
            </a:r>
            <a:r>
              <a:rPr lang="es-ES" dirty="0"/>
              <a:t> -</a:t>
            </a:r>
            <a:r>
              <a:rPr lang="en-GB" dirty="0"/>
              <a:t> 3</a:t>
            </a:r>
            <a:endParaRPr lang="x-none" dirty="0"/>
          </a:p>
        </p:txBody>
      </p:sp>
    </p:spTree>
    <p:extLst>
      <p:ext uri="{BB962C8B-B14F-4D97-AF65-F5344CB8AC3E}">
        <p14:creationId xmlns:p14="http://schemas.microsoft.com/office/powerpoint/2010/main" val="62880900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BC8021A-9090-5547-A083-F97D041C4E8B}"/>
              </a:ext>
            </a:extLst>
          </p:cNvPr>
          <p:cNvSpPr>
            <a:spLocks noGrp="1"/>
          </p:cNvSpPr>
          <p:nvPr>
            <p:ph type="body" sz="quarter" idx="13"/>
          </p:nvPr>
        </p:nvSpPr>
        <p:spPr/>
        <p:txBody>
          <a:bodyPr/>
          <a:lstStyle/>
          <a:p>
            <a:r>
              <a:rPr lang="ca-ES" dirty="0"/>
              <a:t>Obstacles a la recuperació</a:t>
            </a:r>
            <a:r>
              <a:rPr lang="es-ES" dirty="0"/>
              <a:t> </a:t>
            </a:r>
            <a:r>
              <a:rPr lang="en-GB" dirty="0"/>
              <a:t>(a) </a:t>
            </a:r>
            <a:endParaRPr lang="en-US" dirty="0"/>
          </a:p>
        </p:txBody>
      </p:sp>
      <p:sp>
        <p:nvSpPr>
          <p:cNvPr id="3" name="Content Placeholder 2">
            <a:extLst>
              <a:ext uri="{FF2B5EF4-FFF2-40B4-BE49-F238E27FC236}">
                <a16:creationId xmlns:a16="http://schemas.microsoft.com/office/drawing/2014/main" id="{B353CC39-8896-4BA5-803D-A42F89D10143}"/>
              </a:ext>
            </a:extLst>
          </p:cNvPr>
          <p:cNvSpPr>
            <a:spLocks noGrp="1"/>
          </p:cNvSpPr>
          <p:nvPr>
            <p:ph sz="quarter" idx="14"/>
          </p:nvPr>
        </p:nvSpPr>
        <p:spPr/>
        <p:txBody>
          <a:bodyPr/>
          <a:lstStyle/>
          <a:p>
            <a:endParaRPr lang="en-US" dirty="0"/>
          </a:p>
          <a:p>
            <a:pPr marL="0" indent="0" algn="ctr">
              <a:buNone/>
            </a:pPr>
            <a:endParaRPr lang="en-US" sz="2500" b="1" i="1" dirty="0"/>
          </a:p>
          <a:p>
            <a:pPr marL="0" indent="0" algn="ctr">
              <a:buNone/>
            </a:pPr>
            <a:endParaRPr lang="en-US" sz="2500" b="1" i="1" dirty="0"/>
          </a:p>
          <a:p>
            <a:pPr marL="0" indent="0" algn="ctr">
              <a:buNone/>
            </a:pPr>
            <a:r>
              <a:rPr lang="es-ES" sz="2500" b="1" i="1" dirty="0" err="1"/>
              <a:t>Què</a:t>
            </a:r>
            <a:r>
              <a:rPr lang="es-ES" sz="2500" b="1" i="1" dirty="0"/>
              <a:t> </a:t>
            </a:r>
            <a:r>
              <a:rPr lang="es-ES" sz="2500" b="1" i="1" dirty="0" err="1"/>
              <a:t>pot</a:t>
            </a:r>
            <a:r>
              <a:rPr lang="es-ES" sz="2500" b="1" i="1" dirty="0"/>
              <a:t> </a:t>
            </a:r>
            <a:r>
              <a:rPr lang="es-ES" sz="2500" b="1" i="1" dirty="0" err="1"/>
              <a:t>obstaculitzar</a:t>
            </a:r>
            <a:r>
              <a:rPr lang="es-ES" sz="2500" b="1" i="1" dirty="0"/>
              <a:t> la </a:t>
            </a:r>
            <a:r>
              <a:rPr lang="es-ES" sz="2500" b="1" i="1" dirty="0" err="1"/>
              <a:t>recuperació</a:t>
            </a:r>
            <a:r>
              <a:rPr lang="es-ES" sz="2500" b="1" i="1" dirty="0"/>
              <a:t> de les persones </a:t>
            </a:r>
            <a:r>
              <a:rPr lang="es-ES" sz="2500" b="1" i="1" dirty="0" err="1"/>
              <a:t>amb</a:t>
            </a:r>
            <a:r>
              <a:rPr lang="es-ES" sz="2500" b="1" i="1" dirty="0"/>
              <a:t> </a:t>
            </a:r>
            <a:r>
              <a:rPr lang="es-ES" sz="2500" b="1" i="1" dirty="0" err="1"/>
              <a:t>discapacitat</a:t>
            </a:r>
            <a:r>
              <a:rPr lang="es-ES" sz="2500" b="1" i="1" dirty="0"/>
              <a:t> cognitiva, </a:t>
            </a:r>
            <a:r>
              <a:rPr lang="es-ES" sz="2500" b="1" i="1" dirty="0" err="1"/>
              <a:t>intel·lectual</a:t>
            </a:r>
            <a:r>
              <a:rPr lang="es-ES" sz="2500" b="1" i="1" dirty="0"/>
              <a:t> o psicosocial?</a:t>
            </a:r>
            <a:endParaRPr lang="x-none" dirty="0"/>
          </a:p>
        </p:txBody>
      </p:sp>
      <p:sp>
        <p:nvSpPr>
          <p:cNvPr id="2" name="Title 1">
            <a:extLst>
              <a:ext uri="{FF2B5EF4-FFF2-40B4-BE49-F238E27FC236}">
                <a16:creationId xmlns:a16="http://schemas.microsoft.com/office/drawing/2014/main" id="{7D47419F-8203-4803-8EEE-BBE6BEC48EB7}"/>
              </a:ext>
            </a:extLst>
          </p:cNvPr>
          <p:cNvSpPr>
            <a:spLocks noGrp="1"/>
          </p:cNvSpPr>
          <p:nvPr>
            <p:ph type="title"/>
          </p:nvPr>
        </p:nvSpPr>
        <p:spPr/>
        <p:txBody>
          <a:bodyPr/>
          <a:lstStyle/>
          <a:p>
            <a:r>
              <a:rPr lang="es-ES" dirty="0" err="1"/>
              <a:t>Presentació</a:t>
            </a:r>
            <a:r>
              <a:rPr lang="es-ES" dirty="0"/>
              <a:t>: La </a:t>
            </a:r>
            <a:r>
              <a:rPr lang="es-ES" dirty="0" err="1"/>
              <a:t>recuperació</a:t>
            </a:r>
            <a:r>
              <a:rPr lang="es-ES" dirty="0"/>
              <a:t> -</a:t>
            </a:r>
            <a:r>
              <a:rPr lang="en-GB" dirty="0"/>
              <a:t> 4</a:t>
            </a:r>
            <a:endParaRPr lang="x-none" dirty="0"/>
          </a:p>
        </p:txBody>
      </p:sp>
    </p:spTree>
    <p:extLst>
      <p:ext uri="{BB962C8B-B14F-4D97-AF65-F5344CB8AC3E}">
        <p14:creationId xmlns:p14="http://schemas.microsoft.com/office/powerpoint/2010/main" val="111380876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AE23948E-CE74-794D-B0E5-05B967A730DA}"/>
              </a:ext>
            </a:extLst>
          </p:cNvPr>
          <p:cNvSpPr>
            <a:spLocks noGrp="1"/>
          </p:cNvSpPr>
          <p:nvPr>
            <p:ph type="body" sz="quarter" idx="13"/>
          </p:nvPr>
        </p:nvSpPr>
        <p:spPr>
          <a:xfrm>
            <a:off x="466567" y="804374"/>
            <a:ext cx="11174400" cy="360000"/>
          </a:xfrm>
        </p:spPr>
        <p:txBody>
          <a:bodyPr/>
          <a:lstStyle/>
          <a:p>
            <a:r>
              <a:rPr lang="ca-ES" dirty="0"/>
              <a:t>Obstacles a la recuperació</a:t>
            </a:r>
            <a:r>
              <a:rPr lang="es-ES" dirty="0"/>
              <a:t> </a:t>
            </a:r>
            <a:r>
              <a:rPr lang="en-GB" dirty="0"/>
              <a:t>(b) </a:t>
            </a:r>
            <a:endParaRPr lang="en-US" dirty="0"/>
          </a:p>
        </p:txBody>
      </p:sp>
      <p:sp>
        <p:nvSpPr>
          <p:cNvPr id="3" name="Content Placeholder 2">
            <a:extLst>
              <a:ext uri="{FF2B5EF4-FFF2-40B4-BE49-F238E27FC236}">
                <a16:creationId xmlns:a16="http://schemas.microsoft.com/office/drawing/2014/main" id="{EA76361E-BBA5-4503-89E5-5649694DDEB0}"/>
              </a:ext>
            </a:extLst>
          </p:cNvPr>
          <p:cNvSpPr>
            <a:spLocks noGrp="1"/>
          </p:cNvSpPr>
          <p:nvPr>
            <p:ph sz="quarter" idx="14"/>
          </p:nvPr>
        </p:nvSpPr>
        <p:spPr>
          <a:xfrm>
            <a:off x="609600" y="1261932"/>
            <a:ext cx="11069401" cy="522194"/>
          </a:xfrm>
        </p:spPr>
        <p:txBody>
          <a:bodyPr/>
          <a:lstStyle/>
          <a:p>
            <a:pPr marL="0" indent="0">
              <a:buNone/>
            </a:pPr>
            <a:r>
              <a:rPr lang="ca-ES" sz="2000" b="1" dirty="0"/>
              <a:t>Entre els obstacles per a la recuperació hi pot haver els següents: </a:t>
            </a:r>
            <a:r>
              <a:rPr lang="es-ES" sz="2000" b="1" dirty="0"/>
              <a:t> </a:t>
            </a:r>
          </a:p>
        </p:txBody>
      </p:sp>
      <p:sp>
        <p:nvSpPr>
          <p:cNvPr id="2" name="Title 1">
            <a:extLst>
              <a:ext uri="{FF2B5EF4-FFF2-40B4-BE49-F238E27FC236}">
                <a16:creationId xmlns:a16="http://schemas.microsoft.com/office/drawing/2014/main" id="{74ABB086-AADB-4809-BE24-FD163720282F}"/>
              </a:ext>
            </a:extLst>
          </p:cNvPr>
          <p:cNvSpPr>
            <a:spLocks noGrp="1"/>
          </p:cNvSpPr>
          <p:nvPr>
            <p:ph type="title"/>
          </p:nvPr>
        </p:nvSpPr>
        <p:spPr>
          <a:xfrm>
            <a:off x="408950" y="291094"/>
            <a:ext cx="9792000" cy="432000"/>
          </a:xfrm>
        </p:spPr>
        <p:txBody>
          <a:bodyPr/>
          <a:lstStyle/>
          <a:p>
            <a:r>
              <a:rPr lang="es-ES" dirty="0" err="1"/>
              <a:t>Presentació</a:t>
            </a:r>
            <a:r>
              <a:rPr lang="es-ES" dirty="0"/>
              <a:t>: La </a:t>
            </a:r>
            <a:r>
              <a:rPr lang="es-ES" dirty="0" err="1"/>
              <a:t>recuperació</a:t>
            </a:r>
            <a:r>
              <a:rPr lang="es-ES" dirty="0"/>
              <a:t> -</a:t>
            </a:r>
            <a:r>
              <a:rPr lang="en-GB" dirty="0"/>
              <a:t> 5</a:t>
            </a:r>
            <a:endParaRPr lang="x-none" dirty="0"/>
          </a:p>
        </p:txBody>
      </p:sp>
      <p:sp>
        <p:nvSpPr>
          <p:cNvPr id="9" name="Content Placeholder 2">
            <a:extLst>
              <a:ext uri="{FF2B5EF4-FFF2-40B4-BE49-F238E27FC236}">
                <a16:creationId xmlns:a16="http://schemas.microsoft.com/office/drawing/2014/main" id="{AF34F1C6-E55C-5943-826A-953E5E29336B}"/>
              </a:ext>
            </a:extLst>
          </p:cNvPr>
          <p:cNvSpPr txBox="1">
            <a:spLocks/>
          </p:cNvSpPr>
          <p:nvPr/>
        </p:nvSpPr>
        <p:spPr>
          <a:xfrm>
            <a:off x="548640" y="1784126"/>
            <a:ext cx="11257281" cy="4756262"/>
          </a:xfrm>
          <a:prstGeom prst="rect">
            <a:avLst/>
          </a:prstGeom>
        </p:spPr>
        <p:txBody>
          <a:bodyPr numCol="2"/>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just" fontAlgn="base"/>
            <a:r>
              <a:rPr lang="ca-ES" sz="1800" dirty="0"/>
              <a:t>Manca de sentit de la identitat, de respecte per la pròpia persona, d’esperança. </a:t>
            </a:r>
            <a:endParaRPr lang="es-ES" sz="1800" dirty="0"/>
          </a:p>
          <a:p>
            <a:pPr lvl="0" algn="just" fontAlgn="base"/>
            <a:r>
              <a:rPr lang="ca-ES" sz="1800" dirty="0"/>
              <a:t>Maltractament, tracte negligent, abusos o traumes. </a:t>
            </a:r>
            <a:endParaRPr lang="es-ES" sz="1800" dirty="0"/>
          </a:p>
          <a:p>
            <a:pPr lvl="0" algn="just" fontAlgn="base"/>
            <a:r>
              <a:rPr lang="ca-ES" sz="1800" dirty="0"/>
              <a:t>Pobresa. </a:t>
            </a:r>
            <a:endParaRPr lang="es-ES" sz="1800" dirty="0"/>
          </a:p>
          <a:p>
            <a:pPr lvl="0" algn="just" fontAlgn="base"/>
            <a:r>
              <a:rPr lang="ca-ES" sz="1800" dirty="0"/>
              <a:t>Manca d’oportunitats educatives, socials, de generació d’ingressos, etc. </a:t>
            </a:r>
            <a:endParaRPr lang="es-ES" sz="1800" dirty="0"/>
          </a:p>
          <a:p>
            <a:pPr lvl="0" algn="just" fontAlgn="base"/>
            <a:r>
              <a:rPr lang="ca-ES" sz="1800" dirty="0"/>
              <a:t>Ser exclosos de la família, els amics, les xarxes socials o de suport i de la pròpia comunitat. </a:t>
            </a:r>
            <a:endParaRPr lang="es-ES" sz="1800" dirty="0"/>
          </a:p>
          <a:p>
            <a:pPr lvl="0" algn="just" fontAlgn="base"/>
            <a:r>
              <a:rPr lang="ca-ES" sz="1800" dirty="0"/>
              <a:t>Sentiment d’aïllament i de falta de suport. </a:t>
            </a:r>
            <a:endParaRPr lang="es-ES" sz="1800" dirty="0"/>
          </a:p>
          <a:p>
            <a:pPr lvl="0" algn="just" fontAlgn="base"/>
            <a:r>
              <a:rPr lang="ca-ES" sz="1800" dirty="0"/>
              <a:t>Estigmatització i discriminació. </a:t>
            </a:r>
            <a:endParaRPr lang="es-ES" sz="1800" dirty="0"/>
          </a:p>
          <a:p>
            <a:pPr lvl="0" algn="just" fontAlgn="base"/>
            <a:r>
              <a:rPr lang="ca-ES" sz="1800" dirty="0"/>
              <a:t>Que el personal o les famílies no creguin en la nostra capacitat de millorar i de recuperar les regnes de la nostra vida. </a:t>
            </a:r>
          </a:p>
          <a:p>
            <a:pPr lvl="0" algn="just" fontAlgn="base"/>
            <a:endParaRPr lang="ca-ES" sz="1800" dirty="0"/>
          </a:p>
          <a:p>
            <a:pPr lvl="0" algn="just" fontAlgn="base"/>
            <a:r>
              <a:rPr lang="ca-ES" sz="1800" dirty="0"/>
              <a:t>No saber o no estar informats dels nostres drets. </a:t>
            </a:r>
            <a:endParaRPr lang="es-ES" sz="1800" dirty="0"/>
          </a:p>
          <a:p>
            <a:pPr lvl="0" algn="just" fontAlgn="base"/>
            <a:r>
              <a:rPr lang="ca-ES" sz="1800" dirty="0"/>
              <a:t>Que ja no se’ns permeti o no se’ns faci confiança a l’hora de prendre decisions per nosaltres mateixos. </a:t>
            </a:r>
            <a:endParaRPr lang="es-ES" sz="1800" dirty="0"/>
          </a:p>
          <a:p>
            <a:pPr lvl="0" algn="just" fontAlgn="base"/>
            <a:r>
              <a:rPr lang="ca-ES" sz="1800" dirty="0"/>
              <a:t>Sentir que els altres no respecten la nostra opinió (professionals de salut mental i altres serveis, famílies, etc.). </a:t>
            </a:r>
            <a:endParaRPr lang="es-ES" sz="1800" dirty="0"/>
          </a:p>
          <a:p>
            <a:pPr lvl="0" algn="just" fontAlgn="base"/>
            <a:r>
              <a:rPr lang="ca-ES" sz="1800" dirty="0"/>
              <a:t>Que els altres defineixin el que consideren recuperació o èxit (per exemple, que els que ens envolten tinguin expectatives baixes o expectatives excessivament elevades sobre la nostra recuperació). </a:t>
            </a:r>
            <a:endParaRPr lang="es-ES" sz="1800" dirty="0"/>
          </a:p>
          <a:p>
            <a:pPr algn="just"/>
            <a:r>
              <a:rPr lang="ca-ES" sz="1800" dirty="0"/>
              <a:t>La manca de serveis socials i de salut mental i/o serveis alternatius disponibles/accessibles/assequibles/acceptables</a:t>
            </a:r>
            <a:endParaRPr lang="x-none" sz="2000" dirty="0"/>
          </a:p>
        </p:txBody>
      </p:sp>
    </p:spTree>
    <p:extLst>
      <p:ext uri="{BB962C8B-B14F-4D97-AF65-F5344CB8AC3E}">
        <p14:creationId xmlns:p14="http://schemas.microsoft.com/office/powerpoint/2010/main" val="345390140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83EE59E2-D756-0A4C-B0F0-963C05CF7C82}"/>
              </a:ext>
            </a:extLst>
          </p:cNvPr>
          <p:cNvSpPr>
            <a:spLocks noGrp="1"/>
          </p:cNvSpPr>
          <p:nvPr>
            <p:ph type="body" sz="quarter" idx="13"/>
          </p:nvPr>
        </p:nvSpPr>
        <p:spPr/>
        <p:txBody>
          <a:bodyPr/>
          <a:lstStyle/>
          <a:p>
            <a:r>
              <a:rPr lang="ca-ES" dirty="0"/>
              <a:t>Obstacles a la recuperació</a:t>
            </a:r>
            <a:r>
              <a:rPr lang="es-ES" dirty="0"/>
              <a:t> </a:t>
            </a:r>
            <a:r>
              <a:rPr lang="en-GB" dirty="0"/>
              <a:t>(c) </a:t>
            </a:r>
            <a:endParaRPr lang="en-US" dirty="0"/>
          </a:p>
        </p:txBody>
      </p:sp>
      <p:sp>
        <p:nvSpPr>
          <p:cNvPr id="2" name="Title 1">
            <a:extLst>
              <a:ext uri="{FF2B5EF4-FFF2-40B4-BE49-F238E27FC236}">
                <a16:creationId xmlns:a16="http://schemas.microsoft.com/office/drawing/2014/main" id="{74ABB086-AADB-4809-BE24-FD163720282F}"/>
              </a:ext>
            </a:extLst>
          </p:cNvPr>
          <p:cNvSpPr>
            <a:spLocks noGrp="1"/>
          </p:cNvSpPr>
          <p:nvPr>
            <p:ph type="title"/>
          </p:nvPr>
        </p:nvSpPr>
        <p:spPr/>
        <p:txBody>
          <a:bodyPr/>
          <a:lstStyle/>
          <a:p>
            <a:r>
              <a:rPr lang="es-ES" dirty="0" err="1"/>
              <a:t>Presentació</a:t>
            </a:r>
            <a:r>
              <a:rPr lang="es-ES" dirty="0"/>
              <a:t>: La </a:t>
            </a:r>
            <a:r>
              <a:rPr lang="es-ES" dirty="0" err="1"/>
              <a:t>recuperació</a:t>
            </a:r>
            <a:r>
              <a:rPr lang="es-ES" dirty="0"/>
              <a:t> -</a:t>
            </a:r>
            <a:r>
              <a:rPr lang="en-GB" dirty="0"/>
              <a:t> 6</a:t>
            </a:r>
            <a:endParaRPr lang="x-none" dirty="0"/>
          </a:p>
        </p:txBody>
      </p:sp>
      <p:sp>
        <p:nvSpPr>
          <p:cNvPr id="7" name="Content Placeholder 2">
            <a:extLst>
              <a:ext uri="{FF2B5EF4-FFF2-40B4-BE49-F238E27FC236}">
                <a16:creationId xmlns:a16="http://schemas.microsoft.com/office/drawing/2014/main" id="{62F8FFF2-6FFD-AE46-AE67-B0D3FA659DA5}"/>
              </a:ext>
            </a:extLst>
          </p:cNvPr>
          <p:cNvSpPr txBox="1">
            <a:spLocks/>
          </p:cNvSpPr>
          <p:nvPr/>
        </p:nvSpPr>
        <p:spPr>
          <a:xfrm>
            <a:off x="528320" y="1511188"/>
            <a:ext cx="11293567" cy="4500000"/>
          </a:xfrm>
          <a:prstGeom prst="rect">
            <a:avLst/>
          </a:prstGeom>
        </p:spPr>
        <p:txBody>
          <a:bodyPr numCol="2"/>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fontAlgn="base"/>
            <a:r>
              <a:rPr lang="ca-ES" sz="1800" dirty="0"/>
              <a:t>Que se’ns negui o se’ns dificulti l’accés als tractaments o estratègies de recuperació que considerem que ens poden ajudar, com un servei d’assessorament o psicoteràpia. </a:t>
            </a:r>
            <a:endParaRPr lang="es-ES" sz="1800" dirty="0"/>
          </a:p>
          <a:p>
            <a:pPr lvl="0" fontAlgn="base"/>
            <a:r>
              <a:rPr lang="ca-ES" sz="1800" dirty="0"/>
              <a:t>La manca d’accés a opcions de suport, tractament i informació, alternatives psicosocials a la medicació.</a:t>
            </a:r>
            <a:endParaRPr lang="es-ES" sz="1800" dirty="0"/>
          </a:p>
          <a:p>
            <a:pPr lvl="0" fontAlgn="base"/>
            <a:r>
              <a:rPr lang="ca-ES" sz="1800" dirty="0"/>
              <a:t>Convertir en patologia els processos de dol normals, cosa que pot comportar un tractament innecessari i nociu. Això també ens fa creure que «no som normals», interfereix en els processos de curació normals i desencoratja a l’hora de sentir emocions perquè es consideren «símptomes d’un trastorn».</a:t>
            </a:r>
            <a:endParaRPr lang="es-ES" sz="1800" dirty="0"/>
          </a:p>
          <a:p>
            <a:pPr lvl="0" fontAlgn="base"/>
            <a:r>
              <a:rPr lang="ca-ES" sz="1800" dirty="0"/>
              <a:t>Els efectes negatius de la medicació.</a:t>
            </a:r>
          </a:p>
          <a:p>
            <a:pPr lvl="0" fontAlgn="base"/>
            <a:endParaRPr lang="ca-ES" sz="1800" dirty="0"/>
          </a:p>
          <a:p>
            <a:pPr lvl="0" fontAlgn="base"/>
            <a:endParaRPr lang="es-ES" sz="1800" dirty="0"/>
          </a:p>
          <a:p>
            <a:pPr lvl="0" fontAlgn="base"/>
            <a:r>
              <a:rPr lang="ca-ES" sz="1800" dirty="0"/>
              <a:t>Les actituds negatives dels professionals de la salut mental i altres serveis. </a:t>
            </a:r>
            <a:endParaRPr lang="es-ES" sz="1800" dirty="0"/>
          </a:p>
          <a:p>
            <a:pPr lvl="0" fontAlgn="base"/>
            <a:r>
              <a:rPr lang="ca-ES" sz="1800" dirty="0"/>
              <a:t>La falta de confiança en el sistema de salut mental i en les persones que treballen en el servei. </a:t>
            </a:r>
            <a:endParaRPr lang="es-ES" sz="1800" dirty="0"/>
          </a:p>
          <a:p>
            <a:pPr lvl="0" fontAlgn="base"/>
            <a:r>
              <a:rPr lang="ca-ES" sz="1800" dirty="0"/>
              <a:t>La sobreprotecció de la família que s’oposa al fet que ens donin l’alta del servei. </a:t>
            </a:r>
            <a:endParaRPr lang="es-ES" sz="1800" dirty="0"/>
          </a:p>
          <a:p>
            <a:pPr lvl="0" fontAlgn="base"/>
            <a:r>
              <a:rPr lang="ca-ES" sz="1800" dirty="0"/>
              <a:t>Que ens diguin que tenim una malaltia crònica de la qual no ens recuperarem. </a:t>
            </a:r>
            <a:endParaRPr lang="es-ES" sz="1800" dirty="0"/>
          </a:p>
          <a:p>
            <a:pPr lvl="0" fontAlgn="base"/>
            <a:r>
              <a:rPr lang="ca-ES" sz="1800" dirty="0"/>
              <a:t>La falta de contacte amb altres persones que hagin viscut experiències similars o que hagin superat un procés de recuperació. </a:t>
            </a:r>
            <a:endParaRPr lang="es-ES" sz="1800" dirty="0"/>
          </a:p>
        </p:txBody>
      </p:sp>
    </p:spTree>
    <p:extLst>
      <p:ext uri="{BB962C8B-B14F-4D97-AF65-F5344CB8AC3E}">
        <p14:creationId xmlns:p14="http://schemas.microsoft.com/office/powerpoint/2010/main" val="338769389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3B2326D3-EBFF-FE46-9F55-63238CF7E1F3}"/>
              </a:ext>
            </a:extLst>
          </p:cNvPr>
          <p:cNvSpPr>
            <a:spLocks noGrp="1"/>
          </p:cNvSpPr>
          <p:nvPr>
            <p:ph type="body" sz="quarter" idx="13"/>
          </p:nvPr>
        </p:nvSpPr>
        <p:spPr/>
        <p:txBody>
          <a:bodyPr/>
          <a:lstStyle/>
          <a:p>
            <a:r>
              <a:rPr lang="ca-ES" dirty="0"/>
              <a:t>Obstacles a la recuperació</a:t>
            </a:r>
            <a:r>
              <a:rPr lang="es-ES" dirty="0"/>
              <a:t> </a:t>
            </a:r>
            <a:r>
              <a:rPr lang="en-GB" dirty="0"/>
              <a:t>(d) </a:t>
            </a:r>
            <a:endParaRPr lang="en-US" dirty="0"/>
          </a:p>
        </p:txBody>
      </p:sp>
      <p:sp>
        <p:nvSpPr>
          <p:cNvPr id="3" name="Content Placeholder 2">
            <a:extLst>
              <a:ext uri="{FF2B5EF4-FFF2-40B4-BE49-F238E27FC236}">
                <a16:creationId xmlns:a16="http://schemas.microsoft.com/office/drawing/2014/main" id="{6FEE7A99-A9C1-4881-A9F3-866D989E6B8E}"/>
              </a:ext>
            </a:extLst>
          </p:cNvPr>
          <p:cNvSpPr>
            <a:spLocks noGrp="1"/>
          </p:cNvSpPr>
          <p:nvPr>
            <p:ph sz="quarter" idx="14"/>
          </p:nvPr>
        </p:nvSpPr>
        <p:spPr/>
        <p:txBody>
          <a:bodyPr/>
          <a:lstStyle/>
          <a:p>
            <a:pPr algn="just">
              <a:lnSpc>
                <a:spcPct val="100000"/>
              </a:lnSpc>
            </a:pPr>
            <a:r>
              <a:rPr lang="ca-ES" dirty="0"/>
              <a:t>Molts d’aquests problemes es poden gestionar amb una bona comunicació i amb la creació de relacions de confiança</a:t>
            </a:r>
            <a:r>
              <a:rPr lang="en-US" dirty="0"/>
              <a:t>.</a:t>
            </a:r>
          </a:p>
          <a:p>
            <a:pPr lvl="1" algn="just">
              <a:lnSpc>
                <a:spcPct val="100000"/>
              </a:lnSpc>
            </a:pPr>
            <a:r>
              <a:rPr lang="ca-ES" sz="2200" dirty="0"/>
              <a:t>Per establir una relació de confiança cal una relació personal que no es pot forçar</a:t>
            </a:r>
            <a:r>
              <a:rPr lang="es-ES" sz="2200" dirty="0"/>
              <a:t>.</a:t>
            </a:r>
          </a:p>
          <a:p>
            <a:pPr lvl="1" algn="just">
              <a:lnSpc>
                <a:spcPct val="100000"/>
              </a:lnSpc>
            </a:pPr>
            <a:r>
              <a:rPr lang="ca-ES" sz="2200" dirty="0"/>
              <a:t>En les situacions en què sembla que no es pugui establir, no s’han d’aturar els esforços, sinó que és aconsellable buscar altres persones que puguin establir aquesta relació amb el pacient més fàcilment. </a:t>
            </a:r>
          </a:p>
          <a:p>
            <a:pPr lvl="1" algn="just">
              <a:lnSpc>
                <a:spcPct val="100000"/>
              </a:lnSpc>
            </a:pPr>
            <a:r>
              <a:rPr lang="ca-ES" sz="2200" dirty="0"/>
              <a:t>Cal esforçar-se sempre per garantir una bona comunicació, una bona comprensió de la situació i el respecte per la voluntat i les preferències de la persona que s’està recuperant</a:t>
            </a:r>
            <a:r>
              <a:rPr lang="en-US" sz="2200" dirty="0"/>
              <a:t>.</a:t>
            </a:r>
            <a:endParaRPr lang="x-none" sz="2200" dirty="0"/>
          </a:p>
          <a:p>
            <a:pPr algn="just">
              <a:lnSpc>
                <a:spcPct val="150000"/>
              </a:lnSpc>
            </a:pPr>
            <a:endParaRPr lang="x-none" dirty="0"/>
          </a:p>
        </p:txBody>
      </p:sp>
      <p:sp>
        <p:nvSpPr>
          <p:cNvPr id="2" name="Title 1">
            <a:extLst>
              <a:ext uri="{FF2B5EF4-FFF2-40B4-BE49-F238E27FC236}">
                <a16:creationId xmlns:a16="http://schemas.microsoft.com/office/drawing/2014/main" id="{DB6B5CD3-1926-4DDB-847A-D9661786DC38}"/>
              </a:ext>
            </a:extLst>
          </p:cNvPr>
          <p:cNvSpPr>
            <a:spLocks noGrp="1"/>
          </p:cNvSpPr>
          <p:nvPr>
            <p:ph type="title"/>
          </p:nvPr>
        </p:nvSpPr>
        <p:spPr/>
        <p:txBody>
          <a:bodyPr/>
          <a:lstStyle/>
          <a:p>
            <a:r>
              <a:rPr lang="es-ES" dirty="0" err="1"/>
              <a:t>Presentació</a:t>
            </a:r>
            <a:r>
              <a:rPr lang="es-ES" dirty="0"/>
              <a:t>: La </a:t>
            </a:r>
            <a:r>
              <a:rPr lang="es-ES" dirty="0" err="1"/>
              <a:t>recuperació</a:t>
            </a:r>
            <a:r>
              <a:rPr lang="es-ES" dirty="0"/>
              <a:t> -</a:t>
            </a:r>
            <a:r>
              <a:rPr lang="en-GB" dirty="0"/>
              <a:t> 7</a:t>
            </a:r>
            <a:endParaRPr lang="x-none" dirty="0"/>
          </a:p>
        </p:txBody>
      </p:sp>
    </p:spTree>
    <p:extLst>
      <p:ext uri="{BB962C8B-B14F-4D97-AF65-F5344CB8AC3E}">
        <p14:creationId xmlns:p14="http://schemas.microsoft.com/office/powerpoint/2010/main" val="193409483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290AE80E-2EB2-F64C-A44B-A7C9B59CFB87}"/>
              </a:ext>
            </a:extLst>
          </p:cNvPr>
          <p:cNvSpPr>
            <a:spLocks noGrp="1"/>
          </p:cNvSpPr>
          <p:nvPr>
            <p:ph type="body" sz="quarter" idx="13"/>
          </p:nvPr>
        </p:nvSpPr>
        <p:spPr/>
        <p:txBody>
          <a:bodyPr/>
          <a:lstStyle/>
          <a:p>
            <a:r>
              <a:rPr lang="ca-ES" dirty="0"/>
              <a:t>L’estratègia de la recuperació en la salut mental</a:t>
            </a:r>
            <a:r>
              <a:rPr lang="es-ES" dirty="0"/>
              <a:t> </a:t>
            </a:r>
            <a:r>
              <a:rPr lang="en-GB" dirty="0"/>
              <a:t>(a) </a:t>
            </a:r>
            <a:endParaRPr lang="en-US" dirty="0"/>
          </a:p>
        </p:txBody>
      </p:sp>
      <p:sp>
        <p:nvSpPr>
          <p:cNvPr id="3" name="Content Placeholder 2">
            <a:extLst>
              <a:ext uri="{FF2B5EF4-FFF2-40B4-BE49-F238E27FC236}">
                <a16:creationId xmlns:a16="http://schemas.microsoft.com/office/drawing/2014/main" id="{0FF2AA09-04C6-4E52-B831-E9DC041FC993}"/>
              </a:ext>
            </a:extLst>
          </p:cNvPr>
          <p:cNvSpPr>
            <a:spLocks noGrp="1"/>
          </p:cNvSpPr>
          <p:nvPr>
            <p:ph sz="quarter" idx="14"/>
          </p:nvPr>
        </p:nvSpPr>
        <p:spPr>
          <a:xfrm>
            <a:off x="579765" y="1352550"/>
            <a:ext cx="11174412" cy="4972050"/>
          </a:xfrm>
        </p:spPr>
        <p:txBody>
          <a:bodyPr/>
          <a:lstStyle/>
          <a:p>
            <a:pPr marL="0" indent="0" algn="just">
              <a:lnSpc>
                <a:spcPct val="100000"/>
              </a:lnSpc>
              <a:spcBef>
                <a:spcPts val="0"/>
              </a:spcBef>
              <a:spcAft>
                <a:spcPts val="600"/>
              </a:spcAft>
              <a:buNone/>
            </a:pPr>
            <a:r>
              <a:rPr lang="es-ES" sz="1900" b="1" dirty="0" err="1"/>
              <a:t>L’estratègia</a:t>
            </a:r>
            <a:r>
              <a:rPr lang="es-ES" sz="1900" b="1" dirty="0"/>
              <a:t> de la </a:t>
            </a:r>
            <a:r>
              <a:rPr lang="es-ES" sz="1900" b="1" dirty="0" err="1"/>
              <a:t>recuperació</a:t>
            </a:r>
            <a:r>
              <a:rPr lang="es-ES" sz="1900" b="1" dirty="0"/>
              <a:t> en la </a:t>
            </a:r>
            <a:r>
              <a:rPr lang="es-ES" sz="1900" b="1" dirty="0" err="1"/>
              <a:t>salut</a:t>
            </a:r>
            <a:r>
              <a:rPr lang="es-ES" sz="1900" b="1" dirty="0"/>
              <a:t> mental</a:t>
            </a:r>
          </a:p>
          <a:p>
            <a:pPr marL="0" lvl="0" fontAlgn="base">
              <a:lnSpc>
                <a:spcPct val="100000"/>
              </a:lnSpc>
              <a:spcBef>
                <a:spcPts val="0"/>
              </a:spcBef>
              <a:spcAft>
                <a:spcPts val="600"/>
              </a:spcAft>
            </a:pPr>
            <a:r>
              <a:rPr lang="ca-ES" sz="1900" dirty="0"/>
              <a:t>Segons aquest model, la recuperació s’entén com el fet d’ajudar una persona a recobrar o mantenir el control de la seva vida, i que hi trobi un significat i un objectiu.</a:t>
            </a:r>
            <a:endParaRPr lang="es-ES" sz="1900" dirty="0"/>
          </a:p>
          <a:p>
            <a:pPr marL="0" lvl="0" fontAlgn="base">
              <a:lnSpc>
                <a:spcPct val="100000"/>
              </a:lnSpc>
              <a:spcBef>
                <a:spcPts val="0"/>
              </a:spcBef>
              <a:spcAft>
                <a:spcPts val="600"/>
              </a:spcAft>
            </a:pPr>
            <a:r>
              <a:rPr lang="ca-ES" sz="1900" dirty="0"/>
              <a:t>Segons aquest model, la recuperació pot implicar o no el tractament i l’abordatge dels símptomes.</a:t>
            </a:r>
            <a:endParaRPr lang="es-ES" sz="1900" dirty="0"/>
          </a:p>
          <a:p>
            <a:pPr marL="0">
              <a:lnSpc>
                <a:spcPct val="100000"/>
              </a:lnSpc>
              <a:spcBef>
                <a:spcPts val="0"/>
              </a:spcBef>
              <a:spcAft>
                <a:spcPts val="600"/>
              </a:spcAft>
            </a:pPr>
            <a:r>
              <a:rPr lang="ca-ES" sz="1900" b="1" dirty="0"/>
              <a:t>Recuperar-se vol dir una cosa diferent per a cadascú</a:t>
            </a:r>
            <a:r>
              <a:rPr lang="en-US" sz="1900" dirty="0"/>
              <a:t>..</a:t>
            </a:r>
          </a:p>
          <a:p>
            <a:pPr marL="0" lvl="0" indent="0" algn="just">
              <a:lnSpc>
                <a:spcPct val="100000"/>
              </a:lnSpc>
              <a:spcBef>
                <a:spcPts val="0"/>
              </a:spcBef>
              <a:spcAft>
                <a:spcPts val="600"/>
              </a:spcAft>
              <a:buNone/>
            </a:pPr>
            <a:r>
              <a:rPr lang="ca-ES" sz="1900" dirty="0"/>
              <a:t>Per a alguns </a:t>
            </a:r>
            <a:r>
              <a:rPr lang="en-GB" sz="1900" dirty="0"/>
              <a:t>: </a:t>
            </a:r>
            <a:endParaRPr lang="x-none" sz="1900" dirty="0"/>
          </a:p>
          <a:p>
            <a:pPr marL="0" lvl="0" fontAlgn="base">
              <a:lnSpc>
                <a:spcPct val="100000"/>
              </a:lnSpc>
              <a:spcBef>
                <a:spcPts val="0"/>
              </a:spcBef>
              <a:spcAft>
                <a:spcPts val="600"/>
              </a:spcAft>
            </a:pPr>
            <a:r>
              <a:rPr lang="ca-ES" sz="1900" dirty="0"/>
              <a:t>La recuperació és un viatge continu. </a:t>
            </a:r>
            <a:endParaRPr lang="es-ES" sz="1900" dirty="0"/>
          </a:p>
          <a:p>
            <a:pPr marL="0" lvl="0" fontAlgn="base">
              <a:lnSpc>
                <a:spcPct val="100000"/>
              </a:lnSpc>
              <a:spcBef>
                <a:spcPts val="0"/>
              </a:spcBef>
              <a:spcAft>
                <a:spcPts val="600"/>
              </a:spcAft>
            </a:pPr>
            <a:r>
              <a:rPr lang="ca-ES" sz="1900" dirty="0"/>
              <a:t>Pot implicar desenvolupar o enfortir relacions. </a:t>
            </a:r>
            <a:endParaRPr lang="es-ES" sz="1900" dirty="0"/>
          </a:p>
          <a:p>
            <a:pPr marL="0" lvl="0" fontAlgn="base">
              <a:lnSpc>
                <a:spcPct val="100000"/>
              </a:lnSpc>
              <a:spcBef>
                <a:spcPts val="0"/>
              </a:spcBef>
              <a:spcAft>
                <a:spcPts val="600"/>
              </a:spcAft>
            </a:pPr>
            <a:r>
              <a:rPr lang="ca-ES" sz="1900" dirty="0"/>
              <a:t>Pot implicar (re)cobrar la independència, trobar una feina o tornar a estudiar.</a:t>
            </a:r>
            <a:endParaRPr lang="es-ES" sz="1900" dirty="0"/>
          </a:p>
          <a:p>
            <a:pPr marL="0" lvl="0" fontAlgn="base">
              <a:lnSpc>
                <a:spcPct val="100000"/>
              </a:lnSpc>
              <a:spcBef>
                <a:spcPts val="0"/>
              </a:spcBef>
              <a:spcAft>
                <a:spcPts val="600"/>
              </a:spcAft>
            </a:pPr>
            <a:r>
              <a:rPr lang="ca-ES" sz="1900" dirty="0"/>
              <a:t>Recuperar-se pot voler dir participar d’una manera més activa en la vida i les activitats de la comunitat.</a:t>
            </a:r>
            <a:endParaRPr lang="es-ES" sz="1900" dirty="0"/>
          </a:p>
          <a:p>
            <a:pPr marL="0">
              <a:lnSpc>
                <a:spcPct val="100000"/>
              </a:lnSpc>
              <a:spcBef>
                <a:spcPts val="0"/>
              </a:spcBef>
              <a:spcAft>
                <a:spcPts val="600"/>
              </a:spcAft>
            </a:pPr>
            <a:r>
              <a:rPr lang="ca-ES" sz="1900" dirty="0"/>
              <a:t>La recuperació també pot implicar l’absència d’allò que es consideren símptomes</a:t>
            </a:r>
            <a:r>
              <a:rPr lang="en-GB" sz="1900" dirty="0"/>
              <a:t>.</a:t>
            </a:r>
            <a:endParaRPr lang="x-none" sz="1900" dirty="0"/>
          </a:p>
          <a:p>
            <a:pPr marL="914400" lvl="2">
              <a:lnSpc>
                <a:spcPct val="100000"/>
              </a:lnSpc>
              <a:spcBef>
                <a:spcPts val="0"/>
              </a:spcBef>
              <a:spcAft>
                <a:spcPts val="600"/>
              </a:spcAft>
            </a:pPr>
            <a:r>
              <a:rPr lang="ca-ES" sz="1900" dirty="0"/>
              <a:t>Implica redefinir el que significa per a cada persona la seva experiència</a:t>
            </a:r>
            <a:r>
              <a:rPr lang="en-GB" sz="1900" dirty="0"/>
              <a:t>.</a:t>
            </a:r>
          </a:p>
          <a:p>
            <a:pPr marL="914400" lvl="2" algn="just">
              <a:lnSpc>
                <a:spcPct val="100000"/>
              </a:lnSpc>
              <a:spcBef>
                <a:spcPts val="0"/>
              </a:spcBef>
              <a:spcAft>
                <a:spcPts val="600"/>
              </a:spcAft>
            </a:pPr>
            <a:r>
              <a:rPr lang="ca-ES" sz="1900" dirty="0"/>
              <a:t>Implica crear entorns segurs per reconèixer el trauma i explorar les maneres de superar-lo</a:t>
            </a:r>
            <a:r>
              <a:rPr lang="en-GB" sz="1900" dirty="0"/>
              <a:t>.</a:t>
            </a:r>
            <a:endParaRPr lang="x-none" sz="1900" dirty="0"/>
          </a:p>
          <a:p>
            <a:pPr marL="0" algn="just">
              <a:lnSpc>
                <a:spcPct val="100000"/>
              </a:lnSpc>
              <a:spcBef>
                <a:spcPts val="0"/>
              </a:spcBef>
              <a:spcAft>
                <a:spcPts val="600"/>
              </a:spcAft>
            </a:pPr>
            <a:endParaRPr lang="x-none" sz="1900" dirty="0"/>
          </a:p>
        </p:txBody>
      </p:sp>
      <p:sp>
        <p:nvSpPr>
          <p:cNvPr id="2" name="Title 1">
            <a:extLst>
              <a:ext uri="{FF2B5EF4-FFF2-40B4-BE49-F238E27FC236}">
                <a16:creationId xmlns:a16="http://schemas.microsoft.com/office/drawing/2014/main" id="{0EAA81F4-6D6A-416C-BD18-7D34EE98B5BA}"/>
              </a:ext>
            </a:extLst>
          </p:cNvPr>
          <p:cNvSpPr>
            <a:spLocks noGrp="1"/>
          </p:cNvSpPr>
          <p:nvPr>
            <p:ph type="title"/>
          </p:nvPr>
        </p:nvSpPr>
        <p:spPr/>
        <p:txBody>
          <a:bodyPr/>
          <a:lstStyle/>
          <a:p>
            <a:r>
              <a:rPr lang="es-ES" dirty="0" err="1"/>
              <a:t>Presentació</a:t>
            </a:r>
            <a:r>
              <a:rPr lang="es-ES" dirty="0"/>
              <a:t>: La </a:t>
            </a:r>
            <a:r>
              <a:rPr lang="es-ES" dirty="0" err="1"/>
              <a:t>recuperació</a:t>
            </a:r>
            <a:r>
              <a:rPr lang="es-ES" dirty="0"/>
              <a:t> -</a:t>
            </a:r>
            <a:r>
              <a:rPr lang="en-GB" dirty="0"/>
              <a:t> 8</a:t>
            </a:r>
            <a:endParaRPr lang="x-none" dirty="0"/>
          </a:p>
        </p:txBody>
      </p:sp>
    </p:spTree>
    <p:extLst>
      <p:ext uri="{BB962C8B-B14F-4D97-AF65-F5344CB8AC3E}">
        <p14:creationId xmlns:p14="http://schemas.microsoft.com/office/powerpoint/2010/main" val="97148169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1D02BA1A-0E98-4949-BD51-0FED84A6F5B9}"/>
              </a:ext>
            </a:extLst>
          </p:cNvPr>
          <p:cNvSpPr>
            <a:spLocks noGrp="1"/>
          </p:cNvSpPr>
          <p:nvPr>
            <p:ph type="body" sz="quarter" idx="13"/>
          </p:nvPr>
        </p:nvSpPr>
        <p:spPr>
          <a:xfrm>
            <a:off x="568167" y="824694"/>
            <a:ext cx="11174400" cy="360000"/>
          </a:xfrm>
        </p:spPr>
        <p:txBody>
          <a:bodyPr/>
          <a:lstStyle/>
          <a:p>
            <a:r>
              <a:rPr lang="ca-ES" dirty="0"/>
              <a:t>L’estratègia de la recuperació en la salut mental</a:t>
            </a:r>
            <a:r>
              <a:rPr lang="es-ES" dirty="0"/>
              <a:t> </a:t>
            </a:r>
            <a:r>
              <a:rPr lang="en-GB" dirty="0"/>
              <a:t>(b) </a:t>
            </a:r>
            <a:endParaRPr lang="en-US" dirty="0"/>
          </a:p>
        </p:txBody>
      </p:sp>
      <p:sp>
        <p:nvSpPr>
          <p:cNvPr id="3" name="Content Placeholder 2">
            <a:extLst>
              <a:ext uri="{FF2B5EF4-FFF2-40B4-BE49-F238E27FC236}">
                <a16:creationId xmlns:a16="http://schemas.microsoft.com/office/drawing/2014/main" id="{6FB26E81-6C7F-4A9D-8238-5E65D86BF4AF}"/>
              </a:ext>
            </a:extLst>
          </p:cNvPr>
          <p:cNvSpPr>
            <a:spLocks noGrp="1"/>
          </p:cNvSpPr>
          <p:nvPr>
            <p:ph sz="quarter" idx="14"/>
          </p:nvPr>
        </p:nvSpPr>
        <p:spPr>
          <a:xfrm>
            <a:off x="507195" y="1320800"/>
            <a:ext cx="11018055" cy="4897120"/>
          </a:xfrm>
        </p:spPr>
        <p:txBody>
          <a:bodyPr/>
          <a:lstStyle/>
          <a:p>
            <a:pPr algn="just">
              <a:lnSpc>
                <a:spcPct val="100000"/>
              </a:lnSpc>
            </a:pPr>
            <a:r>
              <a:rPr lang="ca-ES" sz="1900" dirty="0"/>
              <a:t>La recuperació es basa en el fet de </a:t>
            </a:r>
            <a:r>
              <a:rPr lang="ca-ES" sz="1900" u="sng" dirty="0"/>
              <a:t>veure el futur amb esperança i optimisme</a:t>
            </a:r>
            <a:r>
              <a:rPr lang="es-ES" sz="1900" dirty="0"/>
              <a:t>:</a:t>
            </a:r>
            <a:endParaRPr lang="es-ES" sz="1900" i="1" dirty="0"/>
          </a:p>
          <a:p>
            <a:pPr lvl="1" algn="just">
              <a:lnSpc>
                <a:spcPct val="100000"/>
              </a:lnSpc>
            </a:pPr>
            <a:r>
              <a:rPr lang="ca-ES" sz="1900" dirty="0"/>
              <a:t>L’esperança és un principi fonamental de la recuperació</a:t>
            </a:r>
            <a:r>
              <a:rPr lang="en-US" sz="1900" dirty="0"/>
              <a:t>. </a:t>
            </a:r>
            <a:endParaRPr lang="x-none" sz="1900"/>
          </a:p>
          <a:p>
            <a:pPr lvl="1" algn="just">
              <a:lnSpc>
                <a:spcPct val="100000"/>
              </a:lnSpc>
            </a:pPr>
            <a:r>
              <a:rPr lang="ca-ES" sz="1900" dirty="0"/>
              <a:t>L’essència d’aquest concepte en l’àmbit de la recuperació és l’afirmació que és possible viure una vida plena de sentit, tant si hi ha «símptomes» com si no n’hi ha.</a:t>
            </a:r>
            <a:r>
              <a:rPr lang="en-US" sz="1900" dirty="0"/>
              <a:t>. </a:t>
            </a:r>
            <a:endParaRPr lang="x-none" sz="1900"/>
          </a:p>
          <a:p>
            <a:pPr lvl="1" algn="just">
              <a:lnSpc>
                <a:spcPct val="100000"/>
              </a:lnSpc>
            </a:pPr>
            <a:r>
              <a:rPr lang="ca-ES" sz="1900" dirty="0"/>
              <a:t>El concepte de recuperació implica la creença essencial que la situació que vivim o les circumstàncies que ens envolten poden canviar i/o que podrem gestionar i superar la situació</a:t>
            </a:r>
            <a:r>
              <a:rPr lang="en-US" sz="1900" dirty="0"/>
              <a:t>. </a:t>
            </a:r>
            <a:endParaRPr lang="x-none" sz="1900" dirty="0"/>
          </a:p>
          <a:p>
            <a:pPr lvl="1" algn="just">
              <a:lnSpc>
                <a:spcPct val="100000"/>
              </a:lnSpc>
            </a:pPr>
            <a:r>
              <a:rPr lang="ca-ES" sz="1900" dirty="0"/>
              <a:t>En el model de recuperació, els símptomes, la malaltia o la discapacitat no marquen la fi dels somnis, les aspiracions ni les possibilitats</a:t>
            </a:r>
            <a:r>
              <a:rPr lang="en-US" sz="1900" dirty="0"/>
              <a:t>. </a:t>
            </a:r>
          </a:p>
          <a:p>
            <a:pPr lvl="1" algn="just">
              <a:lnSpc>
                <a:spcPct val="100000"/>
              </a:lnSpc>
            </a:pPr>
            <a:r>
              <a:rPr lang="ca-ES" sz="1900" dirty="0"/>
              <a:t>Cal promoure i valorar els somnis i les aspiracions de la persona en procés de recuperació</a:t>
            </a:r>
            <a:r>
              <a:rPr lang="en-US" sz="1900" dirty="0"/>
              <a:t>.</a:t>
            </a:r>
            <a:endParaRPr lang="x-none" sz="1900" dirty="0"/>
          </a:p>
          <a:p>
            <a:pPr lvl="0" algn="just">
              <a:lnSpc>
                <a:spcPct val="100000"/>
              </a:lnSpc>
            </a:pPr>
            <a:r>
              <a:rPr lang="ca-ES" sz="1900" u="sng" dirty="0"/>
              <a:t>Estar connectats</a:t>
            </a:r>
            <a:r>
              <a:rPr lang="ca-ES" sz="1900" dirty="0"/>
              <a:t> és clau per a la recuperació.</a:t>
            </a:r>
          </a:p>
          <a:p>
            <a:pPr lvl="1" algn="just" fontAlgn="base">
              <a:lnSpc>
                <a:spcPct val="100000"/>
              </a:lnSpc>
            </a:pPr>
            <a:r>
              <a:rPr lang="ca-ES" sz="1900" dirty="0"/>
              <a:t>Cal que les persones en procés de recuperació estiguin integrades en la seva comunitat igual que la resta. </a:t>
            </a:r>
          </a:p>
          <a:p>
            <a:pPr lvl="1" algn="just" fontAlgn="base">
              <a:lnSpc>
                <a:spcPct val="100000"/>
              </a:lnSpc>
            </a:pPr>
            <a:r>
              <a:rPr lang="ca-ES" sz="1900" dirty="0"/>
              <a:t>El procés de recuperació pot implicar recuperar el contacte amb familiars i amics o desenvolupar relacions noves i significatives</a:t>
            </a:r>
            <a:endParaRPr lang="es-ES" sz="1900" dirty="0"/>
          </a:p>
          <a:p>
            <a:pPr marL="0" indent="0" algn="just">
              <a:lnSpc>
                <a:spcPct val="100000"/>
              </a:lnSpc>
              <a:buNone/>
            </a:pPr>
            <a:endParaRPr lang="x-none" sz="1900" dirty="0"/>
          </a:p>
        </p:txBody>
      </p:sp>
      <p:sp>
        <p:nvSpPr>
          <p:cNvPr id="2" name="Title 1">
            <a:extLst>
              <a:ext uri="{FF2B5EF4-FFF2-40B4-BE49-F238E27FC236}">
                <a16:creationId xmlns:a16="http://schemas.microsoft.com/office/drawing/2014/main" id="{07CB4CB7-5DFE-4D01-A34E-DC3B33480B82}"/>
              </a:ext>
            </a:extLst>
          </p:cNvPr>
          <p:cNvSpPr>
            <a:spLocks noGrp="1"/>
          </p:cNvSpPr>
          <p:nvPr>
            <p:ph type="title"/>
          </p:nvPr>
        </p:nvSpPr>
        <p:spPr>
          <a:xfrm>
            <a:off x="429270" y="331734"/>
            <a:ext cx="9792000" cy="432000"/>
          </a:xfrm>
        </p:spPr>
        <p:txBody>
          <a:bodyPr/>
          <a:lstStyle/>
          <a:p>
            <a:r>
              <a:rPr lang="es-ES" dirty="0" err="1"/>
              <a:t>Presentació</a:t>
            </a:r>
            <a:r>
              <a:rPr lang="es-ES" dirty="0"/>
              <a:t>: La </a:t>
            </a:r>
            <a:r>
              <a:rPr lang="es-ES" dirty="0" err="1"/>
              <a:t>recuperació</a:t>
            </a:r>
            <a:r>
              <a:rPr lang="es-ES" dirty="0"/>
              <a:t> -</a:t>
            </a:r>
            <a:r>
              <a:rPr lang="en-GB" dirty="0"/>
              <a:t> 9</a:t>
            </a:r>
            <a:endParaRPr lang="x-none" dirty="0"/>
          </a:p>
        </p:txBody>
      </p:sp>
    </p:spTree>
    <p:extLst>
      <p:ext uri="{BB962C8B-B14F-4D97-AF65-F5344CB8AC3E}">
        <p14:creationId xmlns:p14="http://schemas.microsoft.com/office/powerpoint/2010/main" val="213955843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84EDB34B-3EEB-C04E-951F-E266531DC24D}"/>
              </a:ext>
            </a:extLst>
          </p:cNvPr>
          <p:cNvSpPr>
            <a:spLocks noGrp="1"/>
          </p:cNvSpPr>
          <p:nvPr>
            <p:ph type="body" sz="quarter" idx="13"/>
          </p:nvPr>
        </p:nvSpPr>
        <p:spPr>
          <a:xfrm>
            <a:off x="486887" y="784054"/>
            <a:ext cx="11174400" cy="360000"/>
          </a:xfrm>
        </p:spPr>
        <p:txBody>
          <a:bodyPr/>
          <a:lstStyle/>
          <a:p>
            <a:r>
              <a:rPr lang="ca-ES" dirty="0"/>
              <a:t>L’estratègia de la recuperació en la salut mental</a:t>
            </a:r>
            <a:r>
              <a:rPr lang="es-ES" dirty="0"/>
              <a:t> (</a:t>
            </a:r>
            <a:r>
              <a:rPr lang="en-GB" dirty="0"/>
              <a:t>c)</a:t>
            </a:r>
            <a:endParaRPr lang="en-US" dirty="0"/>
          </a:p>
        </p:txBody>
      </p:sp>
      <p:sp>
        <p:nvSpPr>
          <p:cNvPr id="3" name="Content Placeholder 2">
            <a:extLst>
              <a:ext uri="{FF2B5EF4-FFF2-40B4-BE49-F238E27FC236}">
                <a16:creationId xmlns:a16="http://schemas.microsoft.com/office/drawing/2014/main" id="{398F8B01-53D4-42E1-B921-92EA07903010}"/>
              </a:ext>
            </a:extLst>
          </p:cNvPr>
          <p:cNvSpPr>
            <a:spLocks noGrp="1"/>
          </p:cNvSpPr>
          <p:nvPr>
            <p:ph sz="quarter" idx="14"/>
          </p:nvPr>
        </p:nvSpPr>
        <p:spPr>
          <a:xfrm>
            <a:off x="434623" y="1422400"/>
            <a:ext cx="11174412" cy="4998720"/>
          </a:xfrm>
        </p:spPr>
        <p:txBody>
          <a:bodyPr/>
          <a:lstStyle/>
          <a:p>
            <a:pPr lvl="0" algn="just" fontAlgn="base">
              <a:lnSpc>
                <a:spcPct val="100000"/>
              </a:lnSpc>
            </a:pPr>
            <a:r>
              <a:rPr lang="ca-ES" sz="1900" u="sng" dirty="0"/>
              <a:t>Les coses significatives i els objectius</a:t>
            </a:r>
            <a:r>
              <a:rPr lang="ca-ES" sz="1900" dirty="0"/>
              <a:t> són aspectes importants de la recuperació.</a:t>
            </a:r>
            <a:endParaRPr lang="es-ES" sz="1900" dirty="0"/>
          </a:p>
          <a:p>
            <a:pPr lvl="1" algn="just">
              <a:lnSpc>
                <a:spcPct val="100000"/>
              </a:lnSpc>
            </a:pPr>
            <a:r>
              <a:rPr lang="ca-ES" sz="1900" dirty="0"/>
              <a:t>El procés de recuperació ajuda les persones a reconstruir la seva vida</a:t>
            </a:r>
            <a:r>
              <a:rPr lang="en-US" sz="1900" dirty="0"/>
              <a:t>.</a:t>
            </a:r>
            <a:endParaRPr lang="x-none" sz="1900"/>
          </a:p>
          <a:p>
            <a:pPr lvl="1" algn="just">
              <a:lnSpc>
                <a:spcPct val="100000"/>
              </a:lnSpc>
              <a:spcBef>
                <a:spcPts val="0"/>
              </a:spcBef>
            </a:pPr>
            <a:r>
              <a:rPr lang="ca-ES" sz="1900" dirty="0"/>
              <a:t>La recuperació també </a:t>
            </a:r>
            <a:r>
              <a:rPr lang="ca-ES" sz="1900" dirty="0" err="1"/>
              <a:t>empodera</a:t>
            </a:r>
            <a:r>
              <a:rPr lang="ca-ES" sz="1900" dirty="0"/>
              <a:t> les persones perquè assoleixin els seus somnis i objectius a la vida</a:t>
            </a:r>
            <a:r>
              <a:rPr lang="es-ES" sz="1900" dirty="0"/>
              <a:t>. </a:t>
            </a:r>
            <a:endParaRPr lang="en-US" sz="1900" dirty="0"/>
          </a:p>
          <a:p>
            <a:pPr lvl="0" algn="just" fontAlgn="base">
              <a:lnSpc>
                <a:spcPct val="100000"/>
              </a:lnSpc>
            </a:pPr>
            <a:r>
              <a:rPr lang="ca-ES" sz="1900" dirty="0"/>
              <a:t>Recuperar-se també significa explorar la pròpia </a:t>
            </a:r>
            <a:r>
              <a:rPr lang="ca-ES" sz="1900" u="sng" dirty="0"/>
              <a:t>identitat</a:t>
            </a:r>
            <a:r>
              <a:rPr lang="ca-ES" sz="1900" dirty="0"/>
              <a:t>.</a:t>
            </a:r>
            <a:endParaRPr lang="es-ES" sz="1900" dirty="0"/>
          </a:p>
          <a:p>
            <a:pPr lvl="1" algn="just">
              <a:lnSpc>
                <a:spcPct val="100000"/>
              </a:lnSpc>
            </a:pPr>
            <a:r>
              <a:rPr lang="ca-ES" sz="1900" dirty="0"/>
              <a:t>El model de recuperació pot ajudar les persones a acceptar qui són o a reforçar el seu sentit i la seva vàlua com a persones</a:t>
            </a:r>
            <a:r>
              <a:rPr lang="en-US" sz="1900" dirty="0"/>
              <a:t>.</a:t>
            </a:r>
            <a:endParaRPr lang="x-none" sz="1900" dirty="0"/>
          </a:p>
          <a:p>
            <a:pPr lvl="1" algn="just">
              <a:lnSpc>
                <a:spcPct val="100000"/>
              </a:lnSpc>
              <a:spcBef>
                <a:spcPts val="0"/>
              </a:spcBef>
            </a:pPr>
            <a:r>
              <a:rPr lang="ca-ES" sz="1900" dirty="0"/>
              <a:t>La recuperació es basa en el respecte per les persones i la seva identitat única i autodeterminació personal</a:t>
            </a:r>
            <a:r>
              <a:rPr lang="en-US" sz="1900" dirty="0"/>
              <a:t>.</a:t>
            </a:r>
            <a:endParaRPr lang="x-none" sz="1900" dirty="0"/>
          </a:p>
          <a:p>
            <a:pPr lvl="0" algn="just" fontAlgn="base">
              <a:lnSpc>
                <a:spcPct val="100000"/>
              </a:lnSpc>
            </a:pPr>
            <a:r>
              <a:rPr lang="ca-ES" sz="1900" dirty="0"/>
              <a:t>La recuperació fomenta </a:t>
            </a:r>
            <a:r>
              <a:rPr lang="ca-ES" sz="1900" dirty="0" err="1"/>
              <a:t>l’</a:t>
            </a:r>
            <a:r>
              <a:rPr lang="ca-ES" sz="1900" u="sng" dirty="0" err="1"/>
              <a:t>empoderament</a:t>
            </a:r>
            <a:r>
              <a:rPr lang="ca-ES" sz="1900" dirty="0"/>
              <a:t>.</a:t>
            </a:r>
            <a:endParaRPr lang="es-ES" sz="1900" dirty="0"/>
          </a:p>
          <a:p>
            <a:pPr lvl="1" algn="just" fontAlgn="base">
              <a:lnSpc>
                <a:spcPct val="100000"/>
              </a:lnSpc>
            </a:pPr>
            <a:r>
              <a:rPr lang="ca-ES" sz="1900" dirty="0"/>
              <a:t>La recuperació fomenta una actitud positiva que </a:t>
            </a:r>
            <a:r>
              <a:rPr lang="ca-ES" sz="1900" dirty="0" err="1"/>
              <a:t>empodera</a:t>
            </a:r>
            <a:r>
              <a:rPr lang="ca-ES" sz="1900" dirty="0"/>
              <a:t> les persones i els permet recuperar el control. </a:t>
            </a:r>
            <a:endParaRPr lang="es-ES" sz="1900" dirty="0"/>
          </a:p>
          <a:p>
            <a:pPr lvl="1" algn="just" fontAlgn="base">
              <a:lnSpc>
                <a:spcPct val="100000"/>
              </a:lnSpc>
            </a:pPr>
            <a:r>
              <a:rPr lang="ca-ES" sz="1900" dirty="0"/>
              <a:t>Poder controlar i poder escollir és fonamental perquè una persona es recuperi.</a:t>
            </a:r>
          </a:p>
          <a:p>
            <a:pPr lvl="1" algn="just">
              <a:lnSpc>
                <a:spcPct val="100000"/>
              </a:lnSpc>
            </a:pPr>
            <a:endParaRPr lang="x-none" sz="1900" dirty="0"/>
          </a:p>
          <a:p>
            <a:pPr lvl="1" algn="just">
              <a:lnSpc>
                <a:spcPct val="100000"/>
              </a:lnSpc>
            </a:pPr>
            <a:endParaRPr lang="x-none" sz="1900" dirty="0"/>
          </a:p>
          <a:p>
            <a:pPr algn="just">
              <a:lnSpc>
                <a:spcPct val="100000"/>
              </a:lnSpc>
            </a:pPr>
            <a:endParaRPr lang="x-none" sz="1900" dirty="0"/>
          </a:p>
        </p:txBody>
      </p:sp>
      <p:sp>
        <p:nvSpPr>
          <p:cNvPr id="2" name="Title 1">
            <a:extLst>
              <a:ext uri="{FF2B5EF4-FFF2-40B4-BE49-F238E27FC236}">
                <a16:creationId xmlns:a16="http://schemas.microsoft.com/office/drawing/2014/main" id="{14CF75FA-06D7-4BE1-9B14-00009CC2AA20}"/>
              </a:ext>
            </a:extLst>
          </p:cNvPr>
          <p:cNvSpPr>
            <a:spLocks noGrp="1"/>
          </p:cNvSpPr>
          <p:nvPr>
            <p:ph type="title"/>
          </p:nvPr>
        </p:nvSpPr>
        <p:spPr>
          <a:xfrm>
            <a:off x="388630" y="291094"/>
            <a:ext cx="9792000" cy="432000"/>
          </a:xfrm>
        </p:spPr>
        <p:txBody>
          <a:bodyPr/>
          <a:lstStyle/>
          <a:p>
            <a:r>
              <a:rPr lang="es-ES" dirty="0" err="1"/>
              <a:t>Presentació</a:t>
            </a:r>
            <a:r>
              <a:rPr lang="es-ES" dirty="0"/>
              <a:t>: La </a:t>
            </a:r>
            <a:r>
              <a:rPr lang="es-ES" dirty="0" err="1"/>
              <a:t>recuperació</a:t>
            </a:r>
            <a:r>
              <a:rPr lang="es-ES" dirty="0"/>
              <a:t> -</a:t>
            </a:r>
            <a:r>
              <a:rPr lang="en-GB" dirty="0"/>
              <a:t> 10</a:t>
            </a:r>
            <a:endParaRPr lang="x-none" dirty="0"/>
          </a:p>
        </p:txBody>
      </p:sp>
    </p:spTree>
    <p:extLst>
      <p:ext uri="{BB962C8B-B14F-4D97-AF65-F5344CB8AC3E}">
        <p14:creationId xmlns:p14="http://schemas.microsoft.com/office/powerpoint/2010/main" val="406089749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A3012B73-7411-004B-812C-2BC856DA56D8}"/>
              </a:ext>
            </a:extLst>
          </p:cNvPr>
          <p:cNvSpPr>
            <a:spLocks noGrp="1"/>
          </p:cNvSpPr>
          <p:nvPr>
            <p:ph type="body" sz="quarter" idx="13"/>
          </p:nvPr>
        </p:nvSpPr>
        <p:spPr>
          <a:xfrm>
            <a:off x="507207" y="845014"/>
            <a:ext cx="11174400" cy="360000"/>
          </a:xfrm>
        </p:spPr>
        <p:txBody>
          <a:bodyPr/>
          <a:lstStyle/>
          <a:p>
            <a:r>
              <a:rPr lang="ca-ES" dirty="0"/>
              <a:t>L’estratègia de la recuperació en la salut mental</a:t>
            </a:r>
            <a:r>
              <a:rPr lang="es-ES" dirty="0"/>
              <a:t> </a:t>
            </a:r>
            <a:r>
              <a:rPr lang="en-GB" dirty="0"/>
              <a:t>(d)</a:t>
            </a:r>
            <a:endParaRPr lang="en-US" dirty="0"/>
          </a:p>
        </p:txBody>
      </p:sp>
      <p:sp>
        <p:nvSpPr>
          <p:cNvPr id="3" name="Content Placeholder 2">
            <a:extLst>
              <a:ext uri="{FF2B5EF4-FFF2-40B4-BE49-F238E27FC236}">
                <a16:creationId xmlns:a16="http://schemas.microsoft.com/office/drawing/2014/main" id="{4CA17FBA-3227-4851-BE96-B39B24FB92E8}"/>
              </a:ext>
            </a:extLst>
          </p:cNvPr>
          <p:cNvSpPr>
            <a:spLocks noGrp="1"/>
          </p:cNvSpPr>
          <p:nvPr>
            <p:ph sz="quarter" idx="14"/>
          </p:nvPr>
        </p:nvSpPr>
        <p:spPr>
          <a:xfrm>
            <a:off x="507195" y="1422400"/>
            <a:ext cx="11174412" cy="4246880"/>
          </a:xfrm>
        </p:spPr>
        <p:txBody>
          <a:bodyPr/>
          <a:lstStyle/>
          <a:p>
            <a:pPr lvl="0" fontAlgn="base">
              <a:lnSpc>
                <a:spcPct val="100000"/>
              </a:lnSpc>
              <a:spcBef>
                <a:spcPts val="600"/>
              </a:spcBef>
            </a:pPr>
            <a:r>
              <a:rPr lang="ca-ES" sz="2000" dirty="0"/>
              <a:t>Recuperar-se comporta </a:t>
            </a:r>
            <a:r>
              <a:rPr lang="ca-ES" sz="2000" u="sng" dirty="0"/>
              <a:t>córrer riscos.</a:t>
            </a:r>
            <a:endParaRPr lang="es-ES" sz="2000" dirty="0"/>
          </a:p>
          <a:p>
            <a:pPr lvl="1" fontAlgn="base">
              <a:lnSpc>
                <a:spcPct val="100000"/>
              </a:lnSpc>
              <a:spcBef>
                <a:spcPts val="600"/>
              </a:spcBef>
            </a:pPr>
            <a:r>
              <a:rPr lang="ca-ES" dirty="0"/>
              <a:t>Assumir riscos pot ser una part important dels primers passos en el camí cap a la recuperació.</a:t>
            </a:r>
            <a:endParaRPr lang="es-ES" dirty="0"/>
          </a:p>
          <a:p>
            <a:pPr lvl="1" algn="just">
              <a:lnSpc>
                <a:spcPct val="100000"/>
              </a:lnSpc>
              <a:spcBef>
                <a:spcPts val="600"/>
              </a:spcBef>
            </a:pPr>
            <a:r>
              <a:rPr lang="ca-ES" dirty="0"/>
              <a:t>Arriscar-se a la vida és una cosa natural, que de vegades desemboca en èxit i d’altres, en fracàs. Tot plegat conforma un procés d’aprenentatge essencial per viure</a:t>
            </a:r>
            <a:r>
              <a:rPr lang="en-GB" dirty="0"/>
              <a:t>. </a:t>
            </a:r>
          </a:p>
          <a:p>
            <a:pPr lvl="1" algn="just">
              <a:lnSpc>
                <a:spcPct val="100000"/>
              </a:lnSpc>
              <a:spcBef>
                <a:spcPts val="600"/>
              </a:spcBef>
            </a:pPr>
            <a:r>
              <a:rPr lang="ca-ES" dirty="0"/>
              <a:t>Calen valor i creativitat per fomentar que les persones assumeixin riscos d’una manera positiva per ajudar-les a avançar i a assolir els seus objectius</a:t>
            </a:r>
            <a:r>
              <a:rPr lang="en-US" dirty="0"/>
              <a:t>.</a:t>
            </a:r>
          </a:p>
          <a:p>
            <a:pPr algn="just">
              <a:lnSpc>
                <a:spcPct val="100000"/>
              </a:lnSpc>
              <a:spcBef>
                <a:spcPts val="600"/>
              </a:spcBef>
            </a:pPr>
            <a:r>
              <a:rPr lang="ca-ES" sz="2000" dirty="0"/>
              <a:t>El procés de recuperació és </a:t>
            </a:r>
            <a:r>
              <a:rPr lang="ca-ES" sz="2000" u="sng" dirty="0"/>
              <a:t>holístic</a:t>
            </a:r>
            <a:r>
              <a:rPr lang="ca-ES" sz="2000" dirty="0"/>
              <a:t>.</a:t>
            </a:r>
            <a:endParaRPr lang="es-ES" sz="2000" dirty="0"/>
          </a:p>
          <a:p>
            <a:pPr lvl="1" fontAlgn="base">
              <a:lnSpc>
                <a:spcPct val="100000"/>
              </a:lnSpc>
              <a:spcBef>
                <a:spcPts val="600"/>
              </a:spcBef>
            </a:pPr>
            <a:r>
              <a:rPr lang="ca-ES" dirty="0"/>
              <a:t>El procés de recuperació és una estratègia que té en compte la globalitat de la persona i que s’amplia a aspectes socials, emocionals, físics i d’altres.</a:t>
            </a:r>
          </a:p>
          <a:p>
            <a:pPr lvl="1" fontAlgn="base">
              <a:lnSpc>
                <a:spcPct val="100000"/>
              </a:lnSpc>
              <a:spcBef>
                <a:spcPts val="600"/>
              </a:spcBef>
            </a:pPr>
            <a:r>
              <a:rPr lang="ca-ES" dirty="0"/>
              <a:t>Pot implicar haver d’afrontar adversitats socials</a:t>
            </a:r>
            <a:endParaRPr lang="x-none"/>
          </a:p>
          <a:p>
            <a:pPr algn="just">
              <a:lnSpc>
                <a:spcPct val="100000"/>
              </a:lnSpc>
              <a:spcBef>
                <a:spcPts val="600"/>
              </a:spcBef>
            </a:pPr>
            <a:endParaRPr lang="x-none" sz="2000" dirty="0"/>
          </a:p>
        </p:txBody>
      </p:sp>
      <p:sp>
        <p:nvSpPr>
          <p:cNvPr id="2" name="Title 1">
            <a:extLst>
              <a:ext uri="{FF2B5EF4-FFF2-40B4-BE49-F238E27FC236}">
                <a16:creationId xmlns:a16="http://schemas.microsoft.com/office/drawing/2014/main" id="{9C0C18E2-EAC7-4272-9230-742B201FCBDD}"/>
              </a:ext>
            </a:extLst>
          </p:cNvPr>
          <p:cNvSpPr>
            <a:spLocks noGrp="1"/>
          </p:cNvSpPr>
          <p:nvPr>
            <p:ph type="title"/>
          </p:nvPr>
        </p:nvSpPr>
        <p:spPr>
          <a:xfrm>
            <a:off x="429270" y="372374"/>
            <a:ext cx="9792000" cy="432000"/>
          </a:xfrm>
        </p:spPr>
        <p:txBody>
          <a:bodyPr/>
          <a:lstStyle/>
          <a:p>
            <a:r>
              <a:rPr lang="es-ES" dirty="0" err="1"/>
              <a:t>Presentació</a:t>
            </a:r>
            <a:r>
              <a:rPr lang="es-ES" dirty="0"/>
              <a:t>: La </a:t>
            </a:r>
            <a:r>
              <a:rPr lang="es-ES" dirty="0" err="1"/>
              <a:t>recuperació</a:t>
            </a:r>
            <a:r>
              <a:rPr lang="es-ES" dirty="0"/>
              <a:t> -</a:t>
            </a:r>
            <a:r>
              <a:rPr lang="en-GB" dirty="0"/>
              <a:t> 11</a:t>
            </a:r>
            <a:endParaRPr lang="x-none" dirty="0"/>
          </a:p>
        </p:txBody>
      </p:sp>
    </p:spTree>
    <p:extLst>
      <p:ext uri="{BB962C8B-B14F-4D97-AF65-F5344CB8AC3E}">
        <p14:creationId xmlns:p14="http://schemas.microsoft.com/office/powerpoint/2010/main" val="337362566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BE690A21-3B99-BE4C-A495-3868300BB09F}"/>
              </a:ext>
            </a:extLst>
          </p:cNvPr>
          <p:cNvSpPr>
            <a:spLocks noGrp="1"/>
          </p:cNvSpPr>
          <p:nvPr>
            <p:ph type="body" sz="quarter" idx="13"/>
          </p:nvPr>
        </p:nvSpPr>
        <p:spPr>
          <a:xfrm>
            <a:off x="507207" y="824694"/>
            <a:ext cx="11174400" cy="360000"/>
          </a:xfrm>
        </p:spPr>
        <p:txBody>
          <a:bodyPr/>
          <a:lstStyle/>
          <a:p>
            <a:r>
              <a:rPr lang="ca-ES" dirty="0"/>
              <a:t>L’estratègia de la recuperació en la salut mental</a:t>
            </a:r>
            <a:r>
              <a:rPr lang="es-ES" dirty="0"/>
              <a:t> </a:t>
            </a:r>
            <a:r>
              <a:rPr lang="en-GB" dirty="0"/>
              <a:t>(e)</a:t>
            </a:r>
            <a:endParaRPr lang="en-US" dirty="0"/>
          </a:p>
        </p:txBody>
      </p:sp>
      <p:sp>
        <p:nvSpPr>
          <p:cNvPr id="3" name="Content Placeholder 2">
            <a:extLst>
              <a:ext uri="{FF2B5EF4-FFF2-40B4-BE49-F238E27FC236}">
                <a16:creationId xmlns:a16="http://schemas.microsoft.com/office/drawing/2014/main" id="{DC005146-78B3-42CB-BE67-12B9C5557C35}"/>
              </a:ext>
            </a:extLst>
          </p:cNvPr>
          <p:cNvSpPr>
            <a:spLocks noGrp="1"/>
          </p:cNvSpPr>
          <p:nvPr>
            <p:ph sz="quarter" idx="14"/>
          </p:nvPr>
        </p:nvSpPr>
        <p:spPr>
          <a:xfrm>
            <a:off x="507195" y="1361440"/>
            <a:ext cx="11174412" cy="4649748"/>
          </a:xfrm>
        </p:spPr>
        <p:txBody>
          <a:bodyPr/>
          <a:lstStyle/>
          <a:p>
            <a:pPr lvl="0" algn="just"/>
            <a:r>
              <a:rPr lang="ca-ES" sz="2000" dirty="0"/>
              <a:t>Recuperar-se implica </a:t>
            </a:r>
            <a:r>
              <a:rPr lang="ca-ES" sz="2000" u="sng" dirty="0"/>
              <a:t>guarir-se d’un trauma</a:t>
            </a:r>
            <a:r>
              <a:rPr lang="ca-ES" sz="2000" dirty="0"/>
              <a:t>.</a:t>
            </a:r>
          </a:p>
          <a:p>
            <a:pPr lvl="1" algn="just"/>
            <a:r>
              <a:rPr lang="ca-ES" dirty="0"/>
              <a:t>Moltes persones han patit algun trauma a la vida i aquesta experiència afecta d’una manera negativa el seu benestar mental i la seva qualitat de vida</a:t>
            </a:r>
            <a:r>
              <a:rPr lang="en-US" dirty="0"/>
              <a:t>. </a:t>
            </a:r>
          </a:p>
          <a:p>
            <a:pPr lvl="1" algn="just"/>
            <a:r>
              <a:rPr lang="ca-ES" dirty="0"/>
              <a:t>Els serveis han d’atendre l’usuari d’una manera sensible a aquest aspecte i evitar traumatitzar o </a:t>
            </a:r>
            <a:r>
              <a:rPr lang="ca-ES" dirty="0" err="1"/>
              <a:t>retraumatitzar</a:t>
            </a:r>
            <a:r>
              <a:rPr lang="ca-ES" dirty="0"/>
              <a:t> les persones</a:t>
            </a:r>
            <a:r>
              <a:rPr lang="en-US" dirty="0"/>
              <a:t>. </a:t>
            </a:r>
          </a:p>
          <a:p>
            <a:pPr lvl="1" algn="just"/>
            <a:r>
              <a:rPr lang="ca-ES" dirty="0"/>
              <a:t>Això vol dir que els serveis han d’evitar pràctiques de violència o coerció com ara</a:t>
            </a:r>
          </a:p>
          <a:p>
            <a:pPr marL="457200" lvl="1" indent="0" algn="just">
              <a:buNone/>
            </a:pPr>
            <a:r>
              <a:rPr lang="ca-ES" dirty="0"/>
              <a:t>     l’aïllament, les mesures restrictives i els tractaments forçosos</a:t>
            </a:r>
            <a:r>
              <a:rPr lang="en-US" dirty="0"/>
              <a:t>. </a:t>
            </a:r>
            <a:endParaRPr lang="x-none"/>
          </a:p>
          <a:p>
            <a:pPr lvl="0" algn="just" fontAlgn="base"/>
            <a:r>
              <a:rPr lang="ca-ES" sz="2000" dirty="0"/>
              <a:t>Recuperar-se vol dir </a:t>
            </a:r>
            <a:r>
              <a:rPr lang="ca-ES" sz="2000" u="sng" dirty="0"/>
              <a:t>ser vistos com a persones i no només com un trastorn o una malaltia</a:t>
            </a:r>
            <a:r>
              <a:rPr lang="ca-ES" sz="2000" dirty="0"/>
              <a:t>.</a:t>
            </a:r>
            <a:endParaRPr lang="es-ES" sz="2000" dirty="0"/>
          </a:p>
          <a:p>
            <a:pPr lvl="1" algn="just">
              <a:lnSpc>
                <a:spcPct val="100000"/>
              </a:lnSpc>
            </a:pPr>
            <a:r>
              <a:rPr lang="ca-ES" dirty="0"/>
              <a:t>Recuperar-se vol dir ser vistos com a persones íntegres, centrant els esforços en les capacitats i els punts forts, i poder disposar d’un suport quan calgui per assolir els nostres objectius i aspiracions a la vida</a:t>
            </a:r>
            <a:r>
              <a:rPr lang="en-US" dirty="0"/>
              <a:t>.  </a:t>
            </a:r>
          </a:p>
          <a:p>
            <a:pPr lvl="0" algn="just" fontAlgn="base"/>
            <a:r>
              <a:rPr lang="ca-ES" sz="2000" dirty="0"/>
              <a:t>La recuperació i </a:t>
            </a:r>
            <a:r>
              <a:rPr lang="ca-ES" sz="2000" u="sng" dirty="0"/>
              <a:t>els drets humans </a:t>
            </a:r>
            <a:r>
              <a:rPr lang="ca-ES" sz="2000" dirty="0"/>
              <a:t>tenen un vincle molt fort .</a:t>
            </a:r>
            <a:endParaRPr lang="es-ES" sz="2000" dirty="0"/>
          </a:p>
          <a:p>
            <a:pPr lvl="1" algn="just">
              <a:lnSpc>
                <a:spcPct val="100000"/>
              </a:lnSpc>
            </a:pPr>
            <a:r>
              <a:rPr lang="ca-ES" dirty="0"/>
              <a:t>El model de recuperació respecta les decisions de les persones i els dona suport perquè visquin una vida plena</a:t>
            </a:r>
            <a:r>
              <a:rPr lang="en-US" dirty="0"/>
              <a:t>.</a:t>
            </a:r>
            <a:endParaRPr lang="x-none" dirty="0"/>
          </a:p>
          <a:p>
            <a:pPr algn="just">
              <a:lnSpc>
                <a:spcPct val="100000"/>
              </a:lnSpc>
            </a:pPr>
            <a:endParaRPr lang="x-none" sz="2000" dirty="0"/>
          </a:p>
        </p:txBody>
      </p:sp>
      <p:sp>
        <p:nvSpPr>
          <p:cNvPr id="2" name="Title 1">
            <a:extLst>
              <a:ext uri="{FF2B5EF4-FFF2-40B4-BE49-F238E27FC236}">
                <a16:creationId xmlns:a16="http://schemas.microsoft.com/office/drawing/2014/main" id="{3B6CA8A3-D4B9-4307-9E77-5ADFC3F4DE86}"/>
              </a:ext>
            </a:extLst>
          </p:cNvPr>
          <p:cNvSpPr>
            <a:spLocks noGrp="1"/>
          </p:cNvSpPr>
          <p:nvPr>
            <p:ph type="title"/>
          </p:nvPr>
        </p:nvSpPr>
        <p:spPr>
          <a:xfrm>
            <a:off x="388630" y="331734"/>
            <a:ext cx="9792000" cy="432000"/>
          </a:xfrm>
        </p:spPr>
        <p:txBody>
          <a:bodyPr/>
          <a:lstStyle/>
          <a:p>
            <a:r>
              <a:rPr lang="es-ES" dirty="0" err="1"/>
              <a:t>Presentació</a:t>
            </a:r>
            <a:r>
              <a:rPr lang="es-ES" dirty="0"/>
              <a:t>: La </a:t>
            </a:r>
            <a:r>
              <a:rPr lang="es-ES" dirty="0" err="1"/>
              <a:t>recuperació</a:t>
            </a:r>
            <a:r>
              <a:rPr lang="es-ES" dirty="0"/>
              <a:t> -</a:t>
            </a:r>
            <a:r>
              <a:rPr lang="en-GB" dirty="0"/>
              <a:t> 12</a:t>
            </a:r>
            <a:endParaRPr lang="x-none" dirty="0"/>
          </a:p>
        </p:txBody>
      </p:sp>
    </p:spTree>
    <p:extLst>
      <p:ext uri="{BB962C8B-B14F-4D97-AF65-F5344CB8AC3E}">
        <p14:creationId xmlns:p14="http://schemas.microsoft.com/office/powerpoint/2010/main" val="4138315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50111AE-9CB3-EB4A-A2B2-222DB6C60267}"/>
              </a:ext>
            </a:extLst>
          </p:cNvPr>
          <p:cNvSpPr>
            <a:spLocks noGrp="1"/>
          </p:cNvSpPr>
          <p:nvPr>
            <p:ph type="sldNum" sz="quarter" idx="12"/>
          </p:nvPr>
        </p:nvSpPr>
        <p:spPr/>
        <p:txBody>
          <a:bodyPr/>
          <a:lstStyle/>
          <a:p>
            <a:fld id="{04260D4A-DEC1-45DD-8AB2-A3349BAAA59E}" type="slidenum">
              <a:rPr lang="en-US" smtClean="0"/>
              <a:pPr/>
              <a:t>6</a:t>
            </a:fld>
            <a:endParaRPr lang="en-US"/>
          </a:p>
        </p:txBody>
      </p:sp>
      <p:sp>
        <p:nvSpPr>
          <p:cNvPr id="3" name="Text Placeholder 2">
            <a:extLst>
              <a:ext uri="{FF2B5EF4-FFF2-40B4-BE49-F238E27FC236}">
                <a16:creationId xmlns:a16="http://schemas.microsoft.com/office/drawing/2014/main" id="{E72C5F12-21BC-704A-A386-686B082F7873}"/>
              </a:ext>
            </a:extLst>
          </p:cNvPr>
          <p:cNvSpPr>
            <a:spLocks noGrp="1"/>
          </p:cNvSpPr>
          <p:nvPr>
            <p:ph type="body" sz="quarter" idx="13"/>
          </p:nvPr>
        </p:nvSpPr>
        <p:spPr>
          <a:xfrm>
            <a:off x="574115" y="946614"/>
            <a:ext cx="11174400" cy="360000"/>
          </a:xfrm>
        </p:spPr>
        <p:txBody>
          <a:bodyPr/>
          <a:lstStyle/>
          <a:p>
            <a:r>
              <a:rPr lang="ca-ES" dirty="0"/>
              <a:t>En finalitzar la formació, els participants han de poder</a:t>
            </a:r>
            <a:r>
              <a:rPr lang="en-US" dirty="0"/>
              <a:t>: </a:t>
            </a:r>
          </a:p>
        </p:txBody>
      </p:sp>
      <p:sp>
        <p:nvSpPr>
          <p:cNvPr id="4" name="Content Placeholder 3">
            <a:extLst>
              <a:ext uri="{FF2B5EF4-FFF2-40B4-BE49-F238E27FC236}">
                <a16:creationId xmlns:a16="http://schemas.microsoft.com/office/drawing/2014/main" id="{ECC38F5A-E003-4641-9DE1-DC84362400C9}"/>
              </a:ext>
            </a:extLst>
          </p:cNvPr>
          <p:cNvSpPr>
            <a:spLocks noGrp="1"/>
          </p:cNvSpPr>
          <p:nvPr>
            <p:ph sz="quarter" idx="14"/>
          </p:nvPr>
        </p:nvSpPr>
        <p:spPr/>
        <p:txBody>
          <a:bodyPr/>
          <a:lstStyle/>
          <a:p>
            <a:pPr lvl="0" algn="just" fontAlgn="base">
              <a:lnSpc>
                <a:spcPct val="100000"/>
              </a:lnSpc>
            </a:pPr>
            <a:r>
              <a:rPr lang="ca-ES" dirty="0"/>
              <a:t>Comprendre els conceptes de salut mental i benestar. </a:t>
            </a:r>
            <a:endParaRPr lang="es-ES" dirty="0"/>
          </a:p>
          <a:p>
            <a:pPr lvl="0" algn="just" fontAlgn="base">
              <a:lnSpc>
                <a:spcPct val="100000"/>
              </a:lnSpc>
            </a:pPr>
            <a:r>
              <a:rPr lang="ca-ES" dirty="0"/>
              <a:t>Estudiar què poden fer els serveis de salut mental i altres serveis relacionats per promoure la salut i el benestar de les persones. </a:t>
            </a:r>
            <a:endParaRPr lang="es-ES" dirty="0"/>
          </a:p>
          <a:p>
            <a:pPr lvl="0" algn="just" fontAlgn="base">
              <a:lnSpc>
                <a:spcPct val="100000"/>
              </a:lnSpc>
            </a:pPr>
            <a:r>
              <a:rPr lang="ca-ES" dirty="0"/>
              <a:t>Entendre els components clau de la recuperació i els obstacles amb què es troba.</a:t>
            </a:r>
            <a:endParaRPr lang="es-ES" dirty="0"/>
          </a:p>
          <a:p>
            <a:pPr lvl="0" algn="just" fontAlgn="base">
              <a:lnSpc>
                <a:spcPct val="100000"/>
              </a:lnSpc>
            </a:pPr>
            <a:r>
              <a:rPr lang="ca-ES" dirty="0"/>
              <a:t>Entendre el paper dels serveis de salut mental i altres serveis relacionats en la promoció i el suport de la salut i la recuperació.</a:t>
            </a:r>
            <a:endParaRPr lang="es-ES" dirty="0"/>
          </a:p>
          <a:p>
            <a:pPr algn="just">
              <a:lnSpc>
                <a:spcPct val="100000"/>
              </a:lnSpc>
            </a:pPr>
            <a:r>
              <a:rPr lang="ca-ES" dirty="0"/>
              <a:t>Explorar de quina manera les persones i els serveis poden respectar, protegir i reconèixer el dret de les persones a la salut i la recuperació</a:t>
            </a:r>
            <a:r>
              <a:rPr lang="en-US" dirty="0"/>
              <a:t>.</a:t>
            </a:r>
          </a:p>
          <a:p>
            <a:pPr algn="just">
              <a:lnSpc>
                <a:spcPct val="100000"/>
              </a:lnSpc>
            </a:pPr>
            <a:endParaRPr lang="en-US" dirty="0"/>
          </a:p>
        </p:txBody>
      </p:sp>
      <p:sp>
        <p:nvSpPr>
          <p:cNvPr id="5" name="Title 4">
            <a:extLst>
              <a:ext uri="{FF2B5EF4-FFF2-40B4-BE49-F238E27FC236}">
                <a16:creationId xmlns:a16="http://schemas.microsoft.com/office/drawing/2014/main" id="{E54A7942-A8A6-C046-8B42-90372B2CB12A}"/>
              </a:ext>
            </a:extLst>
          </p:cNvPr>
          <p:cNvSpPr>
            <a:spLocks noGrp="1"/>
          </p:cNvSpPr>
          <p:nvPr>
            <p:ph type="title"/>
          </p:nvPr>
        </p:nvSpPr>
        <p:spPr/>
        <p:txBody>
          <a:bodyPr/>
          <a:lstStyle/>
          <a:p>
            <a:r>
              <a:rPr lang="ca-ES" dirty="0"/>
              <a:t>Objectius d’aprenentatge</a:t>
            </a:r>
            <a:endParaRPr lang="es-ES" dirty="0"/>
          </a:p>
        </p:txBody>
      </p:sp>
    </p:spTree>
    <p:extLst>
      <p:ext uri="{BB962C8B-B14F-4D97-AF65-F5344CB8AC3E}">
        <p14:creationId xmlns:p14="http://schemas.microsoft.com/office/powerpoint/2010/main" val="200715617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67A4F41A-C3FC-E548-B5B9-D13003246D11}"/>
              </a:ext>
            </a:extLst>
          </p:cNvPr>
          <p:cNvSpPr>
            <a:spLocks noGrp="1"/>
          </p:cNvSpPr>
          <p:nvPr>
            <p:ph type="body" sz="quarter" idx="13"/>
          </p:nvPr>
        </p:nvSpPr>
        <p:spPr/>
        <p:txBody>
          <a:bodyPr/>
          <a:lstStyle/>
          <a:p>
            <a:r>
              <a:rPr lang="ca-ES" dirty="0"/>
              <a:t>L’estratègia de la recuperació en la salut mental</a:t>
            </a:r>
            <a:r>
              <a:rPr lang="es-ES" dirty="0"/>
              <a:t> </a:t>
            </a:r>
            <a:r>
              <a:rPr lang="en-GB" dirty="0"/>
              <a:t>(f)</a:t>
            </a:r>
            <a:endParaRPr lang="en-US" dirty="0"/>
          </a:p>
        </p:txBody>
      </p:sp>
      <p:sp>
        <p:nvSpPr>
          <p:cNvPr id="3" name="Content Placeholder 2">
            <a:extLst>
              <a:ext uri="{FF2B5EF4-FFF2-40B4-BE49-F238E27FC236}">
                <a16:creationId xmlns:a16="http://schemas.microsoft.com/office/drawing/2014/main" id="{818DDB5A-EFCA-41F0-B7A5-59B2F3DD2602}"/>
              </a:ext>
            </a:extLst>
          </p:cNvPr>
          <p:cNvSpPr>
            <a:spLocks noGrp="1"/>
          </p:cNvSpPr>
          <p:nvPr>
            <p:ph sz="quarter" idx="14"/>
          </p:nvPr>
        </p:nvSpPr>
        <p:spPr>
          <a:xfrm>
            <a:off x="507195" y="1828800"/>
            <a:ext cx="11174412" cy="4163338"/>
          </a:xfrm>
        </p:spPr>
        <p:txBody>
          <a:bodyPr/>
          <a:lstStyle/>
          <a:p>
            <a:pPr>
              <a:lnSpc>
                <a:spcPct val="150000"/>
              </a:lnSpc>
            </a:pPr>
            <a:r>
              <a:rPr lang="ca-ES" dirty="0"/>
              <a:t>Per posar en marxa un model de recuperació, és fonamental respectar tots els drets humans.</a:t>
            </a:r>
          </a:p>
          <a:p>
            <a:pPr>
              <a:lnSpc>
                <a:spcPct val="150000"/>
              </a:lnSpc>
            </a:pPr>
            <a:r>
              <a:rPr lang="ca-ES" dirty="0"/>
              <a:t>Alhora, posar en pràctica un model de recuperació contribueix a salvaguardar els drets humans. </a:t>
            </a:r>
            <a:endParaRPr lang="es-ES" dirty="0"/>
          </a:p>
          <a:p>
            <a:pPr marL="0" indent="0">
              <a:lnSpc>
                <a:spcPct val="150000"/>
              </a:lnSpc>
              <a:buNone/>
            </a:pPr>
            <a:endParaRPr lang="x-none" dirty="0"/>
          </a:p>
        </p:txBody>
      </p:sp>
      <p:sp>
        <p:nvSpPr>
          <p:cNvPr id="2" name="Title 1">
            <a:extLst>
              <a:ext uri="{FF2B5EF4-FFF2-40B4-BE49-F238E27FC236}">
                <a16:creationId xmlns:a16="http://schemas.microsoft.com/office/drawing/2014/main" id="{06ADC2D0-4341-40B2-9A5F-64C5DB4C8976}"/>
              </a:ext>
            </a:extLst>
          </p:cNvPr>
          <p:cNvSpPr>
            <a:spLocks noGrp="1"/>
          </p:cNvSpPr>
          <p:nvPr>
            <p:ph type="title"/>
          </p:nvPr>
        </p:nvSpPr>
        <p:spPr/>
        <p:txBody>
          <a:bodyPr/>
          <a:lstStyle/>
          <a:p>
            <a:r>
              <a:rPr lang="es-ES" dirty="0" err="1"/>
              <a:t>Presentació</a:t>
            </a:r>
            <a:r>
              <a:rPr lang="es-ES" dirty="0"/>
              <a:t>: La </a:t>
            </a:r>
            <a:r>
              <a:rPr lang="es-ES" dirty="0" err="1"/>
              <a:t>recuperació</a:t>
            </a:r>
            <a:r>
              <a:rPr lang="es-ES" dirty="0"/>
              <a:t> -</a:t>
            </a:r>
            <a:r>
              <a:rPr lang="en-GB" dirty="0"/>
              <a:t> 13</a:t>
            </a:r>
            <a:endParaRPr lang="x-none" dirty="0"/>
          </a:p>
        </p:txBody>
      </p:sp>
    </p:spTree>
    <p:extLst>
      <p:ext uri="{BB962C8B-B14F-4D97-AF65-F5344CB8AC3E}">
        <p14:creationId xmlns:p14="http://schemas.microsoft.com/office/powerpoint/2010/main" val="258750054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05327B67-247D-1C4D-93B6-F923D25C26B3}"/>
              </a:ext>
            </a:extLst>
          </p:cNvPr>
          <p:cNvSpPr>
            <a:spLocks noGrp="1"/>
          </p:cNvSpPr>
          <p:nvPr>
            <p:ph type="body" sz="quarter" idx="13"/>
          </p:nvPr>
        </p:nvSpPr>
        <p:spPr>
          <a:xfrm>
            <a:off x="507207" y="813264"/>
            <a:ext cx="11174400" cy="360000"/>
          </a:xfrm>
        </p:spPr>
        <p:txBody>
          <a:bodyPr/>
          <a:lstStyle/>
          <a:p>
            <a:r>
              <a:rPr lang="ca-ES" dirty="0"/>
              <a:t>L’estratègia de la recuperació en la salut mental</a:t>
            </a:r>
            <a:r>
              <a:rPr lang="es-ES" dirty="0"/>
              <a:t> </a:t>
            </a:r>
            <a:r>
              <a:rPr lang="en-GB" dirty="0"/>
              <a:t>(g)</a:t>
            </a:r>
            <a:endParaRPr lang="en-US" dirty="0"/>
          </a:p>
        </p:txBody>
      </p:sp>
      <p:sp>
        <p:nvSpPr>
          <p:cNvPr id="3" name="Content Placeholder 2">
            <a:extLst>
              <a:ext uri="{FF2B5EF4-FFF2-40B4-BE49-F238E27FC236}">
                <a16:creationId xmlns:a16="http://schemas.microsoft.com/office/drawing/2014/main" id="{441393FD-FADE-48C2-9FB0-64AEDEEEC824}"/>
              </a:ext>
            </a:extLst>
          </p:cNvPr>
          <p:cNvSpPr>
            <a:spLocks noGrp="1"/>
          </p:cNvSpPr>
          <p:nvPr>
            <p:ph sz="quarter" idx="14"/>
          </p:nvPr>
        </p:nvSpPr>
        <p:spPr>
          <a:xfrm>
            <a:off x="400050" y="1143000"/>
            <a:ext cx="11368641" cy="5162550"/>
          </a:xfrm>
          <a:solidFill>
            <a:schemeClr val="accent5">
              <a:lumMod val="20000"/>
              <a:lumOff val="80000"/>
            </a:schemeClr>
          </a:solidFill>
        </p:spPr>
        <p:txBody>
          <a:bodyPr/>
          <a:lstStyle/>
          <a:p>
            <a:pPr marL="0" lvl="0" indent="0" algn="just">
              <a:lnSpc>
                <a:spcPct val="100000"/>
              </a:lnSpc>
              <a:spcBef>
                <a:spcPts val="0"/>
              </a:spcBef>
              <a:buNone/>
            </a:pPr>
            <a:r>
              <a:rPr lang="ca-ES" sz="1600" dirty="0"/>
              <a:t>Per a cada possibilitat, expliqueu com es va fomentar o no la recuperació </a:t>
            </a:r>
            <a:r>
              <a:rPr lang="en-US" sz="1600" dirty="0"/>
              <a:t>(Annex 1)</a:t>
            </a:r>
            <a:endParaRPr lang="x-none" sz="1600" dirty="0"/>
          </a:p>
          <a:p>
            <a:pPr marL="0" indent="0" algn="just">
              <a:lnSpc>
                <a:spcPct val="100000"/>
              </a:lnSpc>
              <a:buNone/>
            </a:pPr>
            <a:r>
              <a:rPr lang="es-ES" sz="1600" b="1" dirty="0"/>
              <a:t>El cas del </a:t>
            </a:r>
            <a:r>
              <a:rPr lang="es-ES" sz="1600" b="1" dirty="0" err="1"/>
              <a:t>Youssef</a:t>
            </a:r>
            <a:r>
              <a:rPr lang="es-ES" sz="1600" b="1" dirty="0"/>
              <a:t> </a:t>
            </a:r>
          </a:p>
          <a:p>
            <a:pPr marL="0" indent="0" algn="just">
              <a:lnSpc>
                <a:spcPct val="100000"/>
              </a:lnSpc>
              <a:buNone/>
            </a:pPr>
            <a:r>
              <a:rPr lang="ca-ES" sz="1600" dirty="0"/>
              <a:t>El Youssef viu des de fa uns quants anys amb una tristor profunda i incapacitant, i no millora. S’ha intentat suïcidar dues vegades els darrers tres mesos. El Youssef es visita amb la doctora </a:t>
            </a:r>
            <a:r>
              <a:rPr lang="ca-ES" sz="1600" dirty="0" err="1"/>
              <a:t>Sharma</a:t>
            </a:r>
            <a:r>
              <a:rPr lang="ca-ES" sz="1600" dirty="0"/>
              <a:t>. Arriba a la consulta</a:t>
            </a:r>
            <a:r>
              <a:rPr lang="es-ES" sz="1600" dirty="0"/>
              <a:t>. </a:t>
            </a:r>
          </a:p>
          <a:p>
            <a:pPr algn="just">
              <a:lnSpc>
                <a:spcPct val="100000"/>
              </a:lnSpc>
              <a:spcBef>
                <a:spcPts val="600"/>
              </a:spcBef>
            </a:pPr>
            <a:r>
              <a:rPr lang="ca-ES" sz="1600" b="1" dirty="0"/>
              <a:t>Possibilitat 1</a:t>
            </a:r>
            <a:r>
              <a:rPr lang="ca-ES" sz="1600" dirty="0"/>
              <a:t>: Quan arriba, la doctora </a:t>
            </a:r>
            <a:r>
              <a:rPr lang="ca-ES" sz="1600" dirty="0" err="1"/>
              <a:t>Sharma</a:t>
            </a:r>
            <a:r>
              <a:rPr lang="ca-ES" sz="1600" dirty="0"/>
              <a:t> fa al Youssef una nova recepta dels antidepressius que pren. El Youssef va a la farmàcia a comprar la medicació i se’n va</a:t>
            </a:r>
            <a:r>
              <a:rPr lang="es-ES" sz="1600" dirty="0"/>
              <a:t>.</a:t>
            </a:r>
          </a:p>
          <a:p>
            <a:pPr algn="just">
              <a:lnSpc>
                <a:spcPct val="100000"/>
              </a:lnSpc>
              <a:spcBef>
                <a:spcPts val="600"/>
              </a:spcBef>
              <a:spcAft>
                <a:spcPts val="600"/>
              </a:spcAft>
            </a:pPr>
            <a:r>
              <a:rPr lang="ca-ES" sz="1600" b="1" dirty="0"/>
              <a:t>Possibilitat 2</a:t>
            </a:r>
            <a:r>
              <a:rPr lang="ca-ES" sz="1600" dirty="0"/>
              <a:t>: Quan arriba el Youssef, la doctora </a:t>
            </a:r>
            <a:r>
              <a:rPr lang="ca-ES" sz="1600" dirty="0" err="1"/>
              <a:t>Sharma</a:t>
            </a:r>
            <a:r>
              <a:rPr lang="ca-ES" sz="1600" dirty="0"/>
              <a:t> li demana com s’ha trobat des de la darrera visita. Quan el Youssef diu que les darreres setmanes s’ha sentit pitjor, la doctora </a:t>
            </a:r>
            <a:r>
              <a:rPr lang="ca-ES" sz="1600" dirty="0" err="1"/>
              <a:t>Sharma</a:t>
            </a:r>
            <a:r>
              <a:rPr lang="ca-ES" sz="1600" dirty="0"/>
              <a:t> li’n demana el motiu i li pregunta què pot fer ell mateix per revertir la situació. La doctora </a:t>
            </a:r>
            <a:r>
              <a:rPr lang="ca-ES" sz="1600" dirty="0" err="1"/>
              <a:t>Sharma</a:t>
            </a:r>
            <a:r>
              <a:rPr lang="ca-ES" sz="1600" dirty="0"/>
              <a:t> també aprofita l’ocasió per parlar dels objectius que té el Youssef per al futur i dels objectius en què es podria concentrar en aquests moments per trobar-se millor</a:t>
            </a:r>
            <a:r>
              <a:rPr lang="es-ES" sz="1600" dirty="0"/>
              <a:t>.</a:t>
            </a:r>
          </a:p>
          <a:p>
            <a:pPr marL="0" indent="0" algn="just">
              <a:lnSpc>
                <a:spcPct val="100000"/>
              </a:lnSpc>
              <a:spcBef>
                <a:spcPts val="0"/>
              </a:spcBef>
              <a:spcAft>
                <a:spcPts val="600"/>
              </a:spcAft>
              <a:buNone/>
            </a:pPr>
            <a:r>
              <a:rPr lang="ca-ES" sz="1600" dirty="0"/>
              <a:t>El Youssef diu a la doctora </a:t>
            </a:r>
            <a:r>
              <a:rPr lang="ca-ES" sz="1600" dirty="0" err="1"/>
              <a:t>Sharma</a:t>
            </a:r>
            <a:r>
              <a:rPr lang="ca-ES" sz="1600" dirty="0"/>
              <a:t> que se sent molt sol a la vida i que s’ha distanciat de la família i els amics, que no entenen la situació per la qual passa. El Youssef també està estressat perquè la feina no li anava gaire bé i s’ha hagut d’agafar un temps per recuperar-se. Explica a la doctora </a:t>
            </a:r>
            <a:r>
              <a:rPr lang="ca-ES" sz="1600" dirty="0" err="1"/>
              <a:t>Sharma</a:t>
            </a:r>
            <a:r>
              <a:rPr lang="ca-ES" sz="1600" dirty="0"/>
              <a:t> que se sentiria molt millor si pogués recuperar el contacte amb la família i els amics, i tornar a la feina</a:t>
            </a:r>
            <a:r>
              <a:rPr lang="es-ES" sz="1600" dirty="0"/>
              <a:t>.</a:t>
            </a:r>
          </a:p>
          <a:p>
            <a:pPr marL="0" indent="0" algn="just">
              <a:lnSpc>
                <a:spcPct val="100000"/>
              </a:lnSpc>
              <a:spcBef>
                <a:spcPts val="0"/>
              </a:spcBef>
              <a:buNone/>
            </a:pPr>
            <a:r>
              <a:rPr lang="ca-ES" sz="1600" dirty="0"/>
              <a:t>La doctora </a:t>
            </a:r>
            <a:r>
              <a:rPr lang="ca-ES" sz="1600" dirty="0" err="1"/>
              <a:t>Sharma</a:t>
            </a:r>
            <a:r>
              <a:rPr lang="ca-ES" sz="1600" dirty="0"/>
              <a:t> li proposa que, si vol, poden fixar una reunió amb els seus familiars i amics més propers per parlar sobre el que li passa i sobre quina seria la manera d’ajudar-lo. La doctora el posa en contacte amb els serveis socials i amb ONG locals que ajuden les persones a gestionar moments difícils i a reincorporar-se al mercat laboral. També li dona una llista de grups de suport a la seva zona amb els quals es pot posar en contacte per poder refer la seva xarxa d’ajuda. El Youssef i la doctora </a:t>
            </a:r>
            <a:r>
              <a:rPr lang="ca-ES" sz="1600" dirty="0" err="1"/>
              <a:t>Sharma</a:t>
            </a:r>
            <a:r>
              <a:rPr lang="ca-ES" sz="1600" dirty="0"/>
              <a:t> acorden de trobar-se d’una manera periòdica durant les properes setmanes per continuar parlant i treballant sobre el seu procés i els seus objectius de recuperació</a:t>
            </a:r>
            <a:r>
              <a:rPr lang="es-ES" sz="1600" dirty="0"/>
              <a:t>. </a:t>
            </a:r>
          </a:p>
        </p:txBody>
      </p:sp>
      <p:sp>
        <p:nvSpPr>
          <p:cNvPr id="2" name="Title 1">
            <a:extLst>
              <a:ext uri="{FF2B5EF4-FFF2-40B4-BE49-F238E27FC236}">
                <a16:creationId xmlns:a16="http://schemas.microsoft.com/office/drawing/2014/main" id="{77CEDB8A-0F39-4D09-987A-B28249B096E9}"/>
              </a:ext>
            </a:extLst>
          </p:cNvPr>
          <p:cNvSpPr>
            <a:spLocks noGrp="1"/>
          </p:cNvSpPr>
          <p:nvPr>
            <p:ph type="title"/>
          </p:nvPr>
        </p:nvSpPr>
        <p:spPr>
          <a:xfrm>
            <a:off x="388630" y="362214"/>
            <a:ext cx="9792000" cy="432000"/>
          </a:xfrm>
        </p:spPr>
        <p:txBody>
          <a:bodyPr/>
          <a:lstStyle/>
          <a:p>
            <a:r>
              <a:rPr lang="es-ES" dirty="0" err="1"/>
              <a:t>Presentació</a:t>
            </a:r>
            <a:r>
              <a:rPr lang="es-ES" dirty="0"/>
              <a:t>: La </a:t>
            </a:r>
            <a:r>
              <a:rPr lang="es-ES" dirty="0" err="1"/>
              <a:t>recuperació</a:t>
            </a:r>
            <a:r>
              <a:rPr lang="es-ES" dirty="0"/>
              <a:t> -</a:t>
            </a:r>
            <a:r>
              <a:rPr lang="en-GB" dirty="0"/>
              <a:t> 14</a:t>
            </a:r>
            <a:endParaRPr lang="x-none" dirty="0"/>
          </a:p>
        </p:txBody>
      </p:sp>
    </p:spTree>
    <p:extLst>
      <p:ext uri="{BB962C8B-B14F-4D97-AF65-F5344CB8AC3E}">
        <p14:creationId xmlns:p14="http://schemas.microsoft.com/office/powerpoint/2010/main" val="51712183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0F7A34A9-A135-2E45-9617-0883A523BFFF}"/>
              </a:ext>
            </a:extLst>
          </p:cNvPr>
          <p:cNvSpPr>
            <a:spLocks noGrp="1"/>
          </p:cNvSpPr>
          <p:nvPr>
            <p:ph type="body" sz="quarter" idx="13"/>
          </p:nvPr>
        </p:nvSpPr>
        <p:spPr/>
        <p:txBody>
          <a:bodyPr/>
          <a:lstStyle/>
          <a:p>
            <a:r>
              <a:rPr lang="ca-ES" dirty="0"/>
              <a:t>L’estratègia de la recuperació en la salut mental</a:t>
            </a:r>
            <a:r>
              <a:rPr lang="es-ES" dirty="0"/>
              <a:t> </a:t>
            </a:r>
            <a:r>
              <a:rPr lang="en-GB" dirty="0"/>
              <a:t>(h)</a:t>
            </a:r>
            <a:endParaRPr lang="en-US" dirty="0"/>
          </a:p>
        </p:txBody>
      </p:sp>
      <p:sp>
        <p:nvSpPr>
          <p:cNvPr id="3" name="Content Placeholder 2">
            <a:extLst>
              <a:ext uri="{FF2B5EF4-FFF2-40B4-BE49-F238E27FC236}">
                <a16:creationId xmlns:a16="http://schemas.microsoft.com/office/drawing/2014/main" id="{694F89E3-1D1B-4027-AF84-14187E6AC374}"/>
              </a:ext>
            </a:extLst>
          </p:cNvPr>
          <p:cNvSpPr>
            <a:spLocks noGrp="1"/>
          </p:cNvSpPr>
          <p:nvPr>
            <p:ph sz="quarter" idx="14"/>
          </p:nvPr>
        </p:nvSpPr>
        <p:spPr/>
        <p:txBody>
          <a:bodyPr/>
          <a:lstStyle/>
          <a:p>
            <a:endParaRPr lang="en-US" sz="2000" dirty="0"/>
          </a:p>
          <a:p>
            <a:r>
              <a:rPr lang="en-US" sz="2000" i="1" dirty="0"/>
              <a:t>What is recovery? Mental Health Europe</a:t>
            </a:r>
            <a:r>
              <a:rPr lang="en-US" sz="2000" dirty="0"/>
              <a:t>. </a:t>
            </a:r>
            <a:r>
              <a:rPr lang="en-US" sz="2000" dirty="0">
                <a:hlinkClick r:id="rId3"/>
              </a:rPr>
              <a:t>https://youtu.be/kkDi0WvoR4o</a:t>
            </a:r>
            <a:r>
              <a:rPr lang="en-US" sz="2000" dirty="0"/>
              <a:t> </a:t>
            </a:r>
          </a:p>
          <a:p>
            <a:r>
              <a:rPr lang="en-GB" sz="2000" i="1" dirty="0"/>
              <a:t>Recovery from mental disorders, a lecture by Patricia Deegan </a:t>
            </a:r>
            <a:r>
              <a:rPr lang="en-GB" sz="2000" dirty="0"/>
              <a:t>(4.08) </a:t>
            </a:r>
            <a:r>
              <a:rPr lang="en-GB" sz="2000" dirty="0">
                <a:hlinkClick r:id="rId4"/>
              </a:rPr>
              <a:t>https://youtu.be/ZdONPEyGknI</a:t>
            </a:r>
            <a:r>
              <a:rPr lang="en-GB" sz="2000" dirty="0"/>
              <a:t> </a:t>
            </a:r>
          </a:p>
          <a:p>
            <a:endParaRPr lang="en-US" sz="2000" dirty="0"/>
          </a:p>
        </p:txBody>
      </p:sp>
      <p:sp>
        <p:nvSpPr>
          <p:cNvPr id="2" name="Title 1">
            <a:extLst>
              <a:ext uri="{FF2B5EF4-FFF2-40B4-BE49-F238E27FC236}">
                <a16:creationId xmlns:a16="http://schemas.microsoft.com/office/drawing/2014/main" id="{D8999B84-CB15-4815-A41D-534BFD9BD0EC}"/>
              </a:ext>
            </a:extLst>
          </p:cNvPr>
          <p:cNvSpPr>
            <a:spLocks noGrp="1"/>
          </p:cNvSpPr>
          <p:nvPr>
            <p:ph type="title"/>
          </p:nvPr>
        </p:nvSpPr>
        <p:spPr/>
        <p:txBody>
          <a:bodyPr/>
          <a:lstStyle/>
          <a:p>
            <a:r>
              <a:rPr lang="es-ES" dirty="0" err="1"/>
              <a:t>Presentació</a:t>
            </a:r>
            <a:r>
              <a:rPr lang="es-ES" dirty="0"/>
              <a:t>: La </a:t>
            </a:r>
            <a:r>
              <a:rPr lang="es-ES" dirty="0" err="1"/>
              <a:t>recuperació</a:t>
            </a:r>
            <a:r>
              <a:rPr lang="es-ES" dirty="0"/>
              <a:t> -</a:t>
            </a:r>
            <a:r>
              <a:rPr lang="en-GB" dirty="0"/>
              <a:t> 15</a:t>
            </a:r>
            <a:endParaRPr lang="x-none" dirty="0"/>
          </a:p>
        </p:txBody>
      </p:sp>
    </p:spTree>
    <p:extLst>
      <p:ext uri="{BB962C8B-B14F-4D97-AF65-F5344CB8AC3E}">
        <p14:creationId xmlns:p14="http://schemas.microsoft.com/office/powerpoint/2010/main" val="194950297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942866-E9E9-496B-8E48-D12BF8D2CB75}"/>
              </a:ext>
            </a:extLst>
          </p:cNvPr>
          <p:cNvSpPr>
            <a:spLocks noGrp="1"/>
          </p:cNvSpPr>
          <p:nvPr>
            <p:ph type="title"/>
          </p:nvPr>
        </p:nvSpPr>
        <p:spPr>
          <a:xfrm>
            <a:off x="507205" y="2313946"/>
            <a:ext cx="10962551" cy="349741"/>
          </a:xfrm>
        </p:spPr>
        <p:txBody>
          <a:bodyPr/>
          <a:lstStyle/>
          <a:p>
            <a:r>
              <a:rPr lang="es-ES" dirty="0"/>
              <a:t>Tema 4. </a:t>
            </a:r>
            <a:r>
              <a:rPr lang="ca-ES" dirty="0"/>
              <a:t>La promoció de la recuperació</a:t>
            </a:r>
            <a:endParaRPr lang="x-none" dirty="0"/>
          </a:p>
        </p:txBody>
      </p:sp>
    </p:spTree>
    <p:extLst>
      <p:ext uri="{BB962C8B-B14F-4D97-AF65-F5344CB8AC3E}">
        <p14:creationId xmlns:p14="http://schemas.microsoft.com/office/powerpoint/2010/main" val="308086426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983E035-1427-4F5A-911E-4B327E57B363}"/>
              </a:ext>
            </a:extLst>
          </p:cNvPr>
          <p:cNvSpPr>
            <a:spLocks noGrp="1"/>
          </p:cNvSpPr>
          <p:nvPr>
            <p:ph sz="quarter" idx="14"/>
          </p:nvPr>
        </p:nvSpPr>
        <p:spPr>
          <a:xfrm>
            <a:off x="507195" y="1402080"/>
            <a:ext cx="11174412" cy="4609108"/>
          </a:xfrm>
        </p:spPr>
        <p:txBody>
          <a:bodyPr/>
          <a:lstStyle/>
          <a:p>
            <a:pPr algn="just">
              <a:lnSpc>
                <a:spcPct val="100000"/>
              </a:lnSpc>
            </a:pPr>
            <a:r>
              <a:rPr lang="ca-ES" dirty="0"/>
              <a:t>Una de les característiques clau del model de recuperació és que no depèn dels professionals de la salut mental o altres professionals ni dels familiars o altres persones decidir com serà la recuperació. És una decisió de l’individu que està en procés de recuperació.</a:t>
            </a:r>
            <a:endParaRPr lang="x-none" dirty="0"/>
          </a:p>
          <a:p>
            <a:pPr algn="just">
              <a:lnSpc>
                <a:spcPct val="100000"/>
              </a:lnSpc>
            </a:pPr>
            <a:r>
              <a:rPr lang="ca-ES" dirty="0"/>
              <a:t>La funció dels altres és ajudar les persones de la millor manera possible durant el procés de recuperació. Entre els components clau d’ajuda eficaç trobem:</a:t>
            </a:r>
            <a:endParaRPr lang="es-ES" dirty="0"/>
          </a:p>
          <a:p>
            <a:pPr lvl="1" algn="just">
              <a:lnSpc>
                <a:spcPct val="100000"/>
              </a:lnSpc>
            </a:pPr>
            <a:r>
              <a:rPr lang="ca-ES" sz="2200" dirty="0"/>
              <a:t>Que la comunicació sigui de qualitat (és a dir, que inclogui l’escolta activa, l’ús de missatges positius centrats en l’esperança, </a:t>
            </a:r>
            <a:r>
              <a:rPr lang="ca-ES" sz="2200" dirty="0" err="1"/>
              <a:t>etc</a:t>
            </a:r>
            <a:r>
              <a:rPr lang="en-US" sz="2200" dirty="0"/>
              <a:t>.).</a:t>
            </a:r>
          </a:p>
          <a:p>
            <a:pPr lvl="1" algn="just">
              <a:lnSpc>
                <a:spcPct val="100000"/>
              </a:lnSpc>
            </a:pPr>
            <a:r>
              <a:rPr lang="ca-ES" sz="2200" dirty="0"/>
              <a:t>Comprendre i reconèixer que la persona és experta, per la pròpia experiència, i que els coneixements que té són tan vàlids com les habilitats i els coneixements que han anat adquirint al llarg de la seva formació i experiència els professionals de la salut mental i altres àmbits.</a:t>
            </a:r>
            <a:endParaRPr lang="x-none" sz="2200" dirty="0"/>
          </a:p>
        </p:txBody>
      </p:sp>
      <p:sp>
        <p:nvSpPr>
          <p:cNvPr id="2" name="Title 1">
            <a:extLst>
              <a:ext uri="{FF2B5EF4-FFF2-40B4-BE49-F238E27FC236}">
                <a16:creationId xmlns:a16="http://schemas.microsoft.com/office/drawing/2014/main" id="{C1774337-2DF8-470F-AF01-E65B3FF83C02}"/>
              </a:ext>
            </a:extLst>
          </p:cNvPr>
          <p:cNvSpPr>
            <a:spLocks noGrp="1"/>
          </p:cNvSpPr>
          <p:nvPr>
            <p:ph type="title"/>
          </p:nvPr>
        </p:nvSpPr>
        <p:spPr/>
        <p:txBody>
          <a:bodyPr/>
          <a:lstStyle/>
          <a:p>
            <a:r>
              <a:rPr lang="es-ES" dirty="0" err="1"/>
              <a:t>Presentació</a:t>
            </a:r>
            <a:r>
              <a:rPr lang="es-ES" dirty="0"/>
              <a:t>: </a:t>
            </a:r>
            <a:r>
              <a:rPr lang="es-ES" dirty="0" err="1"/>
              <a:t>Què</a:t>
            </a:r>
            <a:r>
              <a:rPr lang="es-ES" dirty="0"/>
              <a:t> </a:t>
            </a:r>
            <a:r>
              <a:rPr lang="es-ES" dirty="0" err="1"/>
              <a:t>ajuda</a:t>
            </a:r>
            <a:r>
              <a:rPr lang="es-ES" dirty="0"/>
              <a:t> a la </a:t>
            </a:r>
            <a:r>
              <a:rPr lang="es-ES" dirty="0" err="1"/>
              <a:t>recuperació</a:t>
            </a:r>
            <a:r>
              <a:rPr lang="es-ES" dirty="0"/>
              <a:t>? </a:t>
            </a:r>
            <a:r>
              <a:rPr lang="en-US" dirty="0"/>
              <a:t>- 1</a:t>
            </a:r>
            <a:endParaRPr lang="x-none" dirty="0"/>
          </a:p>
        </p:txBody>
      </p:sp>
    </p:spTree>
    <p:extLst>
      <p:ext uri="{BB962C8B-B14F-4D97-AF65-F5344CB8AC3E}">
        <p14:creationId xmlns:p14="http://schemas.microsoft.com/office/powerpoint/2010/main" val="257617252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5C2BAD1-5BBC-5E48-9056-8568D6DAEE8B}"/>
              </a:ext>
            </a:extLst>
          </p:cNvPr>
          <p:cNvSpPr>
            <a:spLocks noGrp="1"/>
          </p:cNvSpPr>
          <p:nvPr>
            <p:ph type="body" sz="quarter" idx="13"/>
          </p:nvPr>
        </p:nvSpPr>
        <p:spPr/>
        <p:txBody>
          <a:bodyPr/>
          <a:lstStyle/>
          <a:p>
            <a:r>
              <a:rPr lang="ca-ES" dirty="0"/>
              <a:t>Recuperació i inclusió social</a:t>
            </a:r>
            <a:endParaRPr lang="es-ES" dirty="0"/>
          </a:p>
        </p:txBody>
      </p:sp>
      <p:sp>
        <p:nvSpPr>
          <p:cNvPr id="6" name="Content Placeholder 5">
            <a:extLst>
              <a:ext uri="{FF2B5EF4-FFF2-40B4-BE49-F238E27FC236}">
                <a16:creationId xmlns:a16="http://schemas.microsoft.com/office/drawing/2014/main" id="{E6174075-B51C-4B0B-A176-773C94B5E965}"/>
              </a:ext>
            </a:extLst>
          </p:cNvPr>
          <p:cNvSpPr>
            <a:spLocks noGrp="1"/>
          </p:cNvSpPr>
          <p:nvPr>
            <p:ph sz="quarter" idx="14"/>
          </p:nvPr>
        </p:nvSpPr>
        <p:spPr/>
        <p:txBody>
          <a:bodyPr/>
          <a:lstStyle/>
          <a:p>
            <a:pPr lvl="0" algn="just" fontAlgn="base"/>
            <a:r>
              <a:rPr lang="ca-ES" dirty="0"/>
              <a:t>Participar en activitats socials, educatives, formatives, de voluntariat i laborals pot contribuir a la recuperació individual.</a:t>
            </a:r>
            <a:endParaRPr lang="es-ES" dirty="0"/>
          </a:p>
          <a:p>
            <a:pPr algn="just"/>
            <a:r>
              <a:rPr lang="ca-ES" dirty="0"/>
              <a:t>Els serveis haurien </a:t>
            </a:r>
            <a:r>
              <a:rPr lang="ca-ES" dirty="0" err="1"/>
              <a:t>d’empoderar</a:t>
            </a:r>
            <a:r>
              <a:rPr lang="ca-ES" dirty="0"/>
              <a:t> les persones per avançar i recuperar o crear el seu lloc a la comunitat</a:t>
            </a:r>
            <a:r>
              <a:rPr lang="en-US" dirty="0"/>
              <a:t>. </a:t>
            </a:r>
            <a:endParaRPr lang="x-none" dirty="0"/>
          </a:p>
          <a:p>
            <a:pPr lvl="0" algn="just"/>
            <a:r>
              <a:rPr lang="ca-ES" dirty="0"/>
              <a:t>Tots tenim possibilitats de fomentar la inclusió i l’amplitud de mires i, per tant, de contribuir a la recuperació de les persones</a:t>
            </a:r>
            <a:r>
              <a:rPr lang="en-US" dirty="0"/>
              <a:t>.</a:t>
            </a:r>
            <a:endParaRPr lang="x-none" dirty="0"/>
          </a:p>
          <a:p>
            <a:pPr algn="just"/>
            <a:endParaRPr lang="x-none" dirty="0"/>
          </a:p>
        </p:txBody>
      </p:sp>
      <p:sp>
        <p:nvSpPr>
          <p:cNvPr id="2" name="Title 1">
            <a:extLst>
              <a:ext uri="{FF2B5EF4-FFF2-40B4-BE49-F238E27FC236}">
                <a16:creationId xmlns:a16="http://schemas.microsoft.com/office/drawing/2014/main" id="{31ED5C28-5351-4F1E-AF66-C16DBD8B2BBE}"/>
              </a:ext>
            </a:extLst>
          </p:cNvPr>
          <p:cNvSpPr>
            <a:spLocks noGrp="1"/>
          </p:cNvSpPr>
          <p:nvPr>
            <p:ph type="title"/>
          </p:nvPr>
        </p:nvSpPr>
        <p:spPr/>
        <p:txBody>
          <a:bodyPr/>
          <a:lstStyle/>
          <a:p>
            <a:r>
              <a:rPr lang="es-ES" dirty="0" err="1"/>
              <a:t>Presentació</a:t>
            </a:r>
            <a:r>
              <a:rPr lang="es-ES" dirty="0"/>
              <a:t>: </a:t>
            </a:r>
            <a:r>
              <a:rPr lang="es-ES" dirty="0" err="1"/>
              <a:t>Què</a:t>
            </a:r>
            <a:r>
              <a:rPr lang="es-ES" dirty="0"/>
              <a:t> </a:t>
            </a:r>
            <a:r>
              <a:rPr lang="es-ES" dirty="0" err="1"/>
              <a:t>ajuda</a:t>
            </a:r>
            <a:r>
              <a:rPr lang="es-ES" dirty="0"/>
              <a:t> a la </a:t>
            </a:r>
            <a:r>
              <a:rPr lang="es-ES" dirty="0" err="1"/>
              <a:t>recuperació</a:t>
            </a:r>
            <a:r>
              <a:rPr lang="es-ES" dirty="0"/>
              <a:t>? -</a:t>
            </a:r>
            <a:r>
              <a:rPr lang="en-US" dirty="0"/>
              <a:t> 2</a:t>
            </a:r>
            <a:endParaRPr lang="x-none" dirty="0"/>
          </a:p>
        </p:txBody>
      </p:sp>
    </p:spTree>
    <p:extLst>
      <p:ext uri="{BB962C8B-B14F-4D97-AF65-F5344CB8AC3E}">
        <p14:creationId xmlns:p14="http://schemas.microsoft.com/office/powerpoint/2010/main" val="342726865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066F823B-8F2A-E146-BC30-045F6266602C}"/>
              </a:ext>
            </a:extLst>
          </p:cNvPr>
          <p:cNvSpPr>
            <a:spLocks noGrp="1"/>
          </p:cNvSpPr>
          <p:nvPr>
            <p:ph type="body" sz="quarter" idx="13"/>
          </p:nvPr>
        </p:nvSpPr>
        <p:spPr/>
        <p:txBody>
          <a:bodyPr/>
          <a:lstStyle/>
          <a:p>
            <a:r>
              <a:rPr lang="ca-ES" dirty="0"/>
              <a:t>Plans de recuperació</a:t>
            </a:r>
            <a:endParaRPr lang="es-ES" dirty="0"/>
          </a:p>
        </p:txBody>
      </p:sp>
      <p:sp>
        <p:nvSpPr>
          <p:cNvPr id="3" name="Content Placeholder 2">
            <a:extLst>
              <a:ext uri="{FF2B5EF4-FFF2-40B4-BE49-F238E27FC236}">
                <a16:creationId xmlns:a16="http://schemas.microsoft.com/office/drawing/2014/main" id="{106D0849-C435-4BE5-A62F-1B3A2DC006C3}"/>
              </a:ext>
            </a:extLst>
          </p:cNvPr>
          <p:cNvSpPr>
            <a:spLocks noGrp="1"/>
          </p:cNvSpPr>
          <p:nvPr>
            <p:ph sz="quarter" idx="14"/>
          </p:nvPr>
        </p:nvSpPr>
        <p:spPr/>
        <p:txBody>
          <a:bodyPr/>
          <a:lstStyle/>
          <a:p>
            <a:pPr algn="just">
              <a:lnSpc>
                <a:spcPct val="100000"/>
              </a:lnSpc>
            </a:pPr>
            <a:r>
              <a:rPr lang="ca-ES" dirty="0"/>
              <a:t>Un pla de recuperació és un document escrit i posat en pràctica per una persona per tal de tenir una guia durant el seu procés de recuperació, recuperar o mantenir el control de la seva vida i trobar-hi significat i un propòsit</a:t>
            </a:r>
            <a:r>
              <a:rPr lang="en-US" dirty="0"/>
              <a:t>.</a:t>
            </a:r>
          </a:p>
          <a:p>
            <a:pPr algn="just">
              <a:lnSpc>
                <a:spcPct val="100000"/>
              </a:lnSpc>
            </a:pPr>
            <a:r>
              <a:rPr lang="ca-ES" dirty="0"/>
              <a:t>Un pla de recuperació pot ser una eina útil per</a:t>
            </a:r>
            <a:r>
              <a:rPr lang="en-GB" dirty="0"/>
              <a:t>: </a:t>
            </a:r>
          </a:p>
          <a:p>
            <a:pPr lvl="1" algn="just" fontAlgn="base">
              <a:lnSpc>
                <a:spcPct val="100000"/>
              </a:lnSpc>
            </a:pPr>
            <a:r>
              <a:rPr lang="ca-ES" sz="2200" dirty="0"/>
              <a:t>Ajudar una persona a determinar una direcció i uns passos per tirar endavant a la vida.</a:t>
            </a:r>
            <a:endParaRPr lang="es-ES" sz="2200" dirty="0"/>
          </a:p>
          <a:p>
            <a:pPr lvl="1" algn="just">
              <a:lnSpc>
                <a:spcPct val="100000"/>
              </a:lnSpc>
            </a:pPr>
            <a:r>
              <a:rPr lang="ca-ES" sz="2200" dirty="0"/>
              <a:t>Ajudar una persona a obtenir el suport de gent important a la seva vida, si així ho desitja</a:t>
            </a:r>
            <a:r>
              <a:rPr lang="en-US" sz="2200" dirty="0"/>
              <a:t>.</a:t>
            </a:r>
            <a:endParaRPr lang="x-none" sz="2200"/>
          </a:p>
          <a:p>
            <a:pPr algn="just">
              <a:lnSpc>
                <a:spcPct val="100000"/>
              </a:lnSpc>
            </a:pPr>
            <a:r>
              <a:rPr lang="es-ES" dirty="0"/>
              <a:t>Un </a:t>
            </a:r>
            <a:r>
              <a:rPr lang="ca-ES" dirty="0"/>
              <a:t>pla de recuperació és una eina que poden fer servir les persones al llarg del seu procés de recuperació i no un fi en si mateix</a:t>
            </a:r>
            <a:r>
              <a:rPr lang="en-US" dirty="0"/>
              <a:t>. </a:t>
            </a:r>
            <a:endParaRPr lang="x-none" dirty="0"/>
          </a:p>
          <a:p>
            <a:pPr algn="just">
              <a:lnSpc>
                <a:spcPct val="100000"/>
              </a:lnSpc>
            </a:pPr>
            <a:r>
              <a:rPr lang="es-ES" dirty="0" err="1"/>
              <a:t>Algunes</a:t>
            </a:r>
            <a:r>
              <a:rPr lang="es-ES" dirty="0"/>
              <a:t> </a:t>
            </a:r>
            <a:r>
              <a:rPr lang="ca-ES" dirty="0"/>
              <a:t>persones potser troben més útil rebre ajuda i construir relacions en un moment concret i no necessiten un pla per anar assolint els seus objectius</a:t>
            </a:r>
            <a:r>
              <a:rPr lang="en-US" dirty="0"/>
              <a:t>. </a:t>
            </a:r>
            <a:endParaRPr lang="x-none" dirty="0"/>
          </a:p>
          <a:p>
            <a:pPr algn="just">
              <a:lnSpc>
                <a:spcPct val="100000"/>
              </a:lnSpc>
            </a:pPr>
            <a:endParaRPr lang="x-none" dirty="0"/>
          </a:p>
        </p:txBody>
      </p:sp>
      <p:sp>
        <p:nvSpPr>
          <p:cNvPr id="2" name="Title 1">
            <a:extLst>
              <a:ext uri="{FF2B5EF4-FFF2-40B4-BE49-F238E27FC236}">
                <a16:creationId xmlns:a16="http://schemas.microsoft.com/office/drawing/2014/main" id="{6D212A1D-BE4F-4572-90A1-07A7E441296A}"/>
              </a:ext>
            </a:extLst>
          </p:cNvPr>
          <p:cNvSpPr>
            <a:spLocks noGrp="1"/>
          </p:cNvSpPr>
          <p:nvPr>
            <p:ph type="title"/>
          </p:nvPr>
        </p:nvSpPr>
        <p:spPr/>
        <p:txBody>
          <a:bodyPr/>
          <a:lstStyle/>
          <a:p>
            <a:r>
              <a:rPr lang="es-ES" dirty="0" err="1"/>
              <a:t>Presentació</a:t>
            </a:r>
            <a:r>
              <a:rPr lang="es-ES" dirty="0"/>
              <a:t>: </a:t>
            </a:r>
            <a:r>
              <a:rPr lang="es-ES" dirty="0" err="1"/>
              <a:t>Què</a:t>
            </a:r>
            <a:r>
              <a:rPr lang="es-ES" dirty="0"/>
              <a:t> </a:t>
            </a:r>
            <a:r>
              <a:rPr lang="es-ES" dirty="0" err="1"/>
              <a:t>ajuda</a:t>
            </a:r>
            <a:r>
              <a:rPr lang="es-ES" dirty="0"/>
              <a:t> a la </a:t>
            </a:r>
            <a:r>
              <a:rPr lang="es-ES" dirty="0" err="1"/>
              <a:t>recuperació</a:t>
            </a:r>
            <a:r>
              <a:rPr lang="es-ES" dirty="0"/>
              <a:t>? -</a:t>
            </a:r>
            <a:r>
              <a:rPr lang="en-US" dirty="0"/>
              <a:t> 3</a:t>
            </a:r>
            <a:endParaRPr lang="x-none" dirty="0"/>
          </a:p>
        </p:txBody>
      </p:sp>
    </p:spTree>
    <p:extLst>
      <p:ext uri="{BB962C8B-B14F-4D97-AF65-F5344CB8AC3E}">
        <p14:creationId xmlns:p14="http://schemas.microsoft.com/office/powerpoint/2010/main" val="146776752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B8FD6F67-04DD-6147-A6DC-D7B93301752F}"/>
              </a:ext>
            </a:extLst>
          </p:cNvPr>
          <p:cNvSpPr>
            <a:spLocks noGrp="1"/>
          </p:cNvSpPr>
          <p:nvPr>
            <p:ph type="body" sz="quarter" idx="13"/>
          </p:nvPr>
        </p:nvSpPr>
        <p:spPr/>
        <p:txBody>
          <a:bodyPr/>
          <a:lstStyle/>
          <a:p>
            <a:r>
              <a:rPr lang="ca-ES" dirty="0"/>
              <a:t>Com és un pla de recuperació?</a:t>
            </a:r>
            <a:endParaRPr lang="es-ES" dirty="0"/>
          </a:p>
        </p:txBody>
      </p:sp>
      <p:sp>
        <p:nvSpPr>
          <p:cNvPr id="3" name="Content Placeholder 2">
            <a:extLst>
              <a:ext uri="{FF2B5EF4-FFF2-40B4-BE49-F238E27FC236}">
                <a16:creationId xmlns:a16="http://schemas.microsoft.com/office/drawing/2014/main" id="{C09A04F9-D03C-4D30-B532-121B1B00746A}"/>
              </a:ext>
            </a:extLst>
          </p:cNvPr>
          <p:cNvSpPr>
            <a:spLocks noGrp="1"/>
          </p:cNvSpPr>
          <p:nvPr>
            <p:ph sz="quarter" idx="14"/>
          </p:nvPr>
        </p:nvSpPr>
        <p:spPr/>
        <p:txBody>
          <a:bodyPr/>
          <a:lstStyle/>
          <a:p>
            <a:pPr algn="just"/>
            <a:r>
              <a:rPr lang="ca-ES" dirty="0"/>
              <a:t>Un pla de recuperació perfila els objectius d’una persona a la vida</a:t>
            </a:r>
            <a:r>
              <a:rPr lang="en-US" dirty="0"/>
              <a:t>.</a:t>
            </a:r>
          </a:p>
          <a:p>
            <a:pPr lvl="0" algn="just" fontAlgn="base"/>
            <a:r>
              <a:rPr lang="ca-ES" dirty="0"/>
              <a:t>El pla esbossa com treballarà la persona per assolir aquests objectius.</a:t>
            </a:r>
            <a:endParaRPr lang="es-ES" dirty="0"/>
          </a:p>
          <a:p>
            <a:pPr lvl="0" algn="just" fontAlgn="base"/>
            <a:r>
              <a:rPr lang="ca-ES" dirty="0"/>
              <a:t>El pla el dirigeix la persona en qüestió, que hi reflecteix les seves decisions, voluntat i preferències en relació amb l’atenció i el suport que necessita.</a:t>
            </a:r>
            <a:endParaRPr lang="es-ES" dirty="0"/>
          </a:p>
          <a:p>
            <a:pPr algn="just"/>
            <a:r>
              <a:rPr lang="ca-ES" dirty="0"/>
              <a:t>Pot incloure un pla personal per abordar el malestar</a:t>
            </a:r>
            <a:r>
              <a:rPr lang="en-US" dirty="0"/>
              <a:t>.</a:t>
            </a:r>
            <a:endParaRPr lang="es-ES" dirty="0"/>
          </a:p>
          <a:p>
            <a:pPr algn="just"/>
            <a:r>
              <a:rPr lang="ca-ES" dirty="0"/>
              <a:t>També pot incloure un document de voluntats anticipades sobre l’atenció i el tractament que vol rebre la persona que el dissenya</a:t>
            </a:r>
            <a:r>
              <a:rPr lang="en-US" dirty="0"/>
              <a:t>.</a:t>
            </a:r>
          </a:p>
          <a:p>
            <a:pPr algn="just"/>
            <a:endParaRPr lang="x-none" dirty="0"/>
          </a:p>
        </p:txBody>
      </p:sp>
      <p:sp>
        <p:nvSpPr>
          <p:cNvPr id="2" name="Title 1">
            <a:extLst>
              <a:ext uri="{FF2B5EF4-FFF2-40B4-BE49-F238E27FC236}">
                <a16:creationId xmlns:a16="http://schemas.microsoft.com/office/drawing/2014/main" id="{5EAF753E-D3BD-40F0-BB1E-DE1C837D0D0B}"/>
              </a:ext>
            </a:extLst>
          </p:cNvPr>
          <p:cNvSpPr>
            <a:spLocks noGrp="1"/>
          </p:cNvSpPr>
          <p:nvPr>
            <p:ph type="title"/>
          </p:nvPr>
        </p:nvSpPr>
        <p:spPr/>
        <p:txBody>
          <a:bodyPr/>
          <a:lstStyle/>
          <a:p>
            <a:r>
              <a:rPr lang="es-ES" dirty="0" err="1"/>
              <a:t>Presentació</a:t>
            </a:r>
            <a:r>
              <a:rPr lang="es-ES" dirty="0"/>
              <a:t>: </a:t>
            </a:r>
            <a:r>
              <a:rPr lang="es-ES" dirty="0" err="1"/>
              <a:t>Què</a:t>
            </a:r>
            <a:r>
              <a:rPr lang="es-ES" dirty="0"/>
              <a:t> </a:t>
            </a:r>
            <a:r>
              <a:rPr lang="es-ES" dirty="0" err="1"/>
              <a:t>ajuda</a:t>
            </a:r>
            <a:r>
              <a:rPr lang="es-ES" dirty="0"/>
              <a:t> a la </a:t>
            </a:r>
            <a:r>
              <a:rPr lang="es-ES" dirty="0" err="1"/>
              <a:t>recuperació</a:t>
            </a:r>
            <a:r>
              <a:rPr lang="es-ES" dirty="0"/>
              <a:t>? -</a:t>
            </a:r>
            <a:r>
              <a:rPr lang="en-US" dirty="0"/>
              <a:t> 4</a:t>
            </a:r>
            <a:endParaRPr lang="x-none" dirty="0"/>
          </a:p>
        </p:txBody>
      </p:sp>
    </p:spTree>
    <p:extLst>
      <p:ext uri="{BB962C8B-B14F-4D97-AF65-F5344CB8AC3E}">
        <p14:creationId xmlns:p14="http://schemas.microsoft.com/office/powerpoint/2010/main" val="187073942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5A97A21-24D2-4CBD-8F5C-0AAFA65792C6}"/>
              </a:ext>
            </a:extLst>
          </p:cNvPr>
          <p:cNvSpPr>
            <a:spLocks noGrp="1"/>
          </p:cNvSpPr>
          <p:nvPr>
            <p:ph sz="quarter" idx="14"/>
          </p:nvPr>
        </p:nvSpPr>
        <p:spPr/>
        <p:txBody>
          <a:bodyPr/>
          <a:lstStyle/>
          <a:p>
            <a:pPr marL="0" indent="0">
              <a:buNone/>
            </a:pPr>
            <a:endParaRPr lang="en-US" b="1" i="1" dirty="0"/>
          </a:p>
          <a:p>
            <a:pPr marL="0" indent="0">
              <a:buNone/>
            </a:pPr>
            <a:endParaRPr lang="en-US" b="1" i="1" dirty="0"/>
          </a:p>
          <a:p>
            <a:pPr marL="0" indent="0">
              <a:buNone/>
            </a:pPr>
            <a:endParaRPr lang="en-US" b="1" i="1" dirty="0"/>
          </a:p>
          <a:p>
            <a:pPr marL="0" indent="0" algn="ctr">
              <a:buNone/>
            </a:pPr>
            <a:r>
              <a:rPr lang="pt-BR" sz="2500" b="1" i="1" dirty="0"/>
              <a:t>Com a </a:t>
            </a:r>
            <a:r>
              <a:rPr lang="pt-BR" sz="2500" b="1" i="1" dirty="0" err="1"/>
              <a:t>individus</a:t>
            </a:r>
            <a:r>
              <a:rPr lang="pt-BR" sz="2500" b="1" i="1" dirty="0"/>
              <a:t>, com podem </a:t>
            </a:r>
            <a:r>
              <a:rPr lang="pt-BR" sz="2500" b="1" i="1" dirty="0" err="1"/>
              <a:t>promoure</a:t>
            </a:r>
            <a:r>
              <a:rPr lang="pt-BR" sz="2500" b="1" i="1" dirty="0"/>
              <a:t> </a:t>
            </a:r>
            <a:r>
              <a:rPr lang="pt-BR" sz="2500" b="1" i="1" dirty="0" err="1"/>
              <a:t>la</a:t>
            </a:r>
            <a:r>
              <a:rPr lang="pt-BR" sz="2500" b="1" i="1" dirty="0"/>
              <a:t> </a:t>
            </a:r>
            <a:r>
              <a:rPr lang="pt-BR" sz="2500" b="1" i="1" dirty="0" err="1"/>
              <a:t>nostra</a:t>
            </a:r>
            <a:r>
              <a:rPr lang="pt-BR" sz="2500" b="1" i="1" dirty="0"/>
              <a:t> </a:t>
            </a:r>
            <a:r>
              <a:rPr lang="pt-BR" sz="2500" b="1" i="1" dirty="0" err="1"/>
              <a:t>pròpia</a:t>
            </a:r>
            <a:r>
              <a:rPr lang="pt-BR" sz="2500" b="1" i="1" dirty="0"/>
              <a:t> </a:t>
            </a:r>
            <a:r>
              <a:rPr lang="pt-BR" sz="2500" b="1" i="1" dirty="0" err="1"/>
              <a:t>recuperació</a:t>
            </a:r>
            <a:r>
              <a:rPr lang="pt-BR" sz="2500" b="1" i="1" dirty="0"/>
              <a:t>? </a:t>
            </a:r>
            <a:endParaRPr lang="x-none" dirty="0"/>
          </a:p>
        </p:txBody>
      </p:sp>
      <p:sp>
        <p:nvSpPr>
          <p:cNvPr id="2" name="Title 1">
            <a:extLst>
              <a:ext uri="{FF2B5EF4-FFF2-40B4-BE49-F238E27FC236}">
                <a16:creationId xmlns:a16="http://schemas.microsoft.com/office/drawing/2014/main" id="{A89786F5-D502-43D9-B354-E802879E0446}"/>
              </a:ext>
            </a:extLst>
          </p:cNvPr>
          <p:cNvSpPr>
            <a:spLocks noGrp="1"/>
          </p:cNvSpPr>
          <p:nvPr>
            <p:ph type="title"/>
          </p:nvPr>
        </p:nvSpPr>
        <p:spPr>
          <a:xfrm>
            <a:off x="388629" y="514614"/>
            <a:ext cx="11240153" cy="399786"/>
          </a:xfrm>
        </p:spPr>
        <p:txBody>
          <a:bodyPr/>
          <a:lstStyle/>
          <a:p>
            <a:pPr algn="just"/>
            <a:r>
              <a:rPr lang="es-ES" sz="2800" dirty="0" err="1"/>
              <a:t>Exercici</a:t>
            </a:r>
            <a:r>
              <a:rPr lang="es-ES" sz="2800" dirty="0"/>
              <a:t> 4.1: El </a:t>
            </a:r>
            <a:r>
              <a:rPr lang="es-ES" sz="2800" dirty="0" err="1"/>
              <a:t>paper</a:t>
            </a:r>
            <a:r>
              <a:rPr lang="es-ES" sz="2800" dirty="0"/>
              <a:t> de </a:t>
            </a:r>
            <a:r>
              <a:rPr lang="es-ES" sz="2800" dirty="0" err="1"/>
              <a:t>l’individu</a:t>
            </a:r>
            <a:r>
              <a:rPr lang="es-ES" sz="2800" dirty="0"/>
              <a:t> i el de les </a:t>
            </a:r>
            <a:r>
              <a:rPr lang="es-ES" sz="2800" dirty="0" err="1"/>
              <a:t>famílies</a:t>
            </a:r>
            <a:r>
              <a:rPr lang="es-ES" sz="2800" dirty="0"/>
              <a:t>, </a:t>
            </a:r>
            <a:r>
              <a:rPr lang="es-ES" sz="2800" dirty="0" err="1"/>
              <a:t>amics</a:t>
            </a:r>
            <a:r>
              <a:rPr lang="es-ES" sz="2800" dirty="0"/>
              <a:t> i </a:t>
            </a:r>
            <a:r>
              <a:rPr lang="es-ES" sz="2800" dirty="0" err="1"/>
              <a:t>altres</a:t>
            </a:r>
            <a:r>
              <a:rPr lang="es-ES" sz="2800" dirty="0"/>
              <a:t> persones de </a:t>
            </a:r>
            <a:r>
              <a:rPr lang="es-ES" sz="2800" dirty="0" err="1"/>
              <a:t>suport</a:t>
            </a:r>
            <a:r>
              <a:rPr lang="es-ES" sz="2800" dirty="0"/>
              <a:t> en la </a:t>
            </a:r>
            <a:r>
              <a:rPr lang="es-ES" sz="2800" dirty="0" err="1"/>
              <a:t>promoció</a:t>
            </a:r>
            <a:r>
              <a:rPr lang="es-ES" sz="2800" dirty="0"/>
              <a:t> de la </a:t>
            </a:r>
            <a:r>
              <a:rPr lang="es-ES" sz="2800" dirty="0" err="1"/>
              <a:t>recuperació</a:t>
            </a:r>
            <a:r>
              <a:rPr lang="es-ES" sz="2800" dirty="0"/>
              <a:t> </a:t>
            </a:r>
            <a:r>
              <a:rPr lang="en-US" sz="2800" dirty="0"/>
              <a:t>- 1</a:t>
            </a:r>
            <a:endParaRPr lang="x-none" sz="2800" dirty="0"/>
          </a:p>
        </p:txBody>
      </p:sp>
    </p:spTree>
    <p:extLst>
      <p:ext uri="{BB962C8B-B14F-4D97-AF65-F5344CB8AC3E}">
        <p14:creationId xmlns:p14="http://schemas.microsoft.com/office/powerpoint/2010/main" val="205765281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CB92BEF-144A-47B2-AF29-8ED459C6FB09}"/>
              </a:ext>
            </a:extLst>
          </p:cNvPr>
          <p:cNvSpPr>
            <a:spLocks noGrp="1"/>
          </p:cNvSpPr>
          <p:nvPr>
            <p:ph sz="quarter" idx="14"/>
          </p:nvPr>
        </p:nvSpPr>
        <p:spPr/>
        <p:txBody>
          <a:bodyPr/>
          <a:lstStyle/>
          <a:p>
            <a:pPr lvl="0"/>
            <a:endParaRPr lang="en-GB" dirty="0"/>
          </a:p>
          <a:p>
            <a:pPr marL="0" lvl="0" indent="0">
              <a:buNone/>
            </a:pPr>
            <a:endParaRPr lang="en-GB" sz="2500" b="1" i="1" dirty="0"/>
          </a:p>
          <a:p>
            <a:pPr marL="0" lvl="0" indent="0">
              <a:buNone/>
            </a:pPr>
            <a:endParaRPr lang="en-GB" sz="2500" b="1" i="1" dirty="0"/>
          </a:p>
          <a:p>
            <a:pPr marL="0" lvl="0" indent="0" algn="ctr">
              <a:buNone/>
            </a:pPr>
            <a:r>
              <a:rPr lang="es-ES" sz="2500" b="1" i="1" dirty="0"/>
              <a:t>Les </a:t>
            </a:r>
            <a:r>
              <a:rPr lang="es-ES" sz="2500" b="1" i="1" dirty="0" err="1"/>
              <a:t>famílies</a:t>
            </a:r>
            <a:r>
              <a:rPr lang="es-ES" sz="2500" b="1" i="1" dirty="0"/>
              <a:t> i </a:t>
            </a:r>
            <a:r>
              <a:rPr lang="es-ES" sz="2500" b="1" i="1" dirty="0" err="1"/>
              <a:t>altres</a:t>
            </a:r>
            <a:r>
              <a:rPr lang="es-ES" sz="2500" b="1" i="1" dirty="0"/>
              <a:t> persones de </a:t>
            </a:r>
            <a:r>
              <a:rPr lang="es-ES" sz="2500" b="1" i="1" dirty="0" err="1"/>
              <a:t>suport</a:t>
            </a:r>
            <a:r>
              <a:rPr lang="es-ES" sz="2500" b="1" i="1" dirty="0"/>
              <a:t>, </a:t>
            </a:r>
            <a:r>
              <a:rPr lang="es-ES" sz="2500" b="1" i="1" dirty="0" err="1"/>
              <a:t>com</a:t>
            </a:r>
            <a:r>
              <a:rPr lang="es-ES" sz="2500" b="1" i="1" dirty="0"/>
              <a:t> poden fomentar la </a:t>
            </a:r>
            <a:r>
              <a:rPr lang="es-ES" sz="2500" b="1" i="1" dirty="0" err="1"/>
              <a:t>recuperació</a:t>
            </a:r>
            <a:r>
              <a:rPr lang="es-ES" sz="2500" b="1" i="1" dirty="0"/>
              <a:t>?</a:t>
            </a:r>
            <a:endParaRPr lang="x-none" dirty="0"/>
          </a:p>
        </p:txBody>
      </p:sp>
      <p:sp>
        <p:nvSpPr>
          <p:cNvPr id="5" name="Title 1">
            <a:extLst>
              <a:ext uri="{FF2B5EF4-FFF2-40B4-BE49-F238E27FC236}">
                <a16:creationId xmlns:a16="http://schemas.microsoft.com/office/drawing/2014/main" id="{A89786F5-D502-43D9-B354-E802879E0446}"/>
              </a:ext>
            </a:extLst>
          </p:cNvPr>
          <p:cNvSpPr>
            <a:spLocks noGrp="1"/>
          </p:cNvSpPr>
          <p:nvPr>
            <p:ph type="title"/>
          </p:nvPr>
        </p:nvSpPr>
        <p:spPr>
          <a:xfrm>
            <a:off x="388629" y="514614"/>
            <a:ext cx="11240153" cy="399786"/>
          </a:xfrm>
        </p:spPr>
        <p:txBody>
          <a:bodyPr/>
          <a:lstStyle/>
          <a:p>
            <a:pPr algn="just"/>
            <a:r>
              <a:rPr lang="es-ES" sz="2800" dirty="0" err="1"/>
              <a:t>Exercici</a:t>
            </a:r>
            <a:r>
              <a:rPr lang="es-ES" sz="2800" dirty="0"/>
              <a:t> 4.1: El </a:t>
            </a:r>
            <a:r>
              <a:rPr lang="es-ES" sz="2800" dirty="0" err="1"/>
              <a:t>paper</a:t>
            </a:r>
            <a:r>
              <a:rPr lang="es-ES" sz="2800" dirty="0"/>
              <a:t> de </a:t>
            </a:r>
            <a:r>
              <a:rPr lang="es-ES" sz="2800" dirty="0" err="1"/>
              <a:t>l’individu</a:t>
            </a:r>
            <a:r>
              <a:rPr lang="es-ES" sz="2800" dirty="0"/>
              <a:t> i el de les </a:t>
            </a:r>
            <a:r>
              <a:rPr lang="es-ES" sz="2800" dirty="0" err="1"/>
              <a:t>famílies</a:t>
            </a:r>
            <a:r>
              <a:rPr lang="es-ES" sz="2800" dirty="0"/>
              <a:t>, </a:t>
            </a:r>
            <a:r>
              <a:rPr lang="es-ES" sz="2800" dirty="0" err="1"/>
              <a:t>amics</a:t>
            </a:r>
            <a:r>
              <a:rPr lang="es-ES" sz="2800" dirty="0"/>
              <a:t> i </a:t>
            </a:r>
            <a:r>
              <a:rPr lang="es-ES" sz="2800" dirty="0" err="1"/>
              <a:t>altres</a:t>
            </a:r>
            <a:r>
              <a:rPr lang="es-ES" sz="2800" dirty="0"/>
              <a:t> persones de </a:t>
            </a:r>
            <a:r>
              <a:rPr lang="es-ES" sz="2800" dirty="0" err="1"/>
              <a:t>suport</a:t>
            </a:r>
            <a:r>
              <a:rPr lang="es-ES" sz="2800" dirty="0"/>
              <a:t> en la </a:t>
            </a:r>
            <a:r>
              <a:rPr lang="es-ES" sz="2800" dirty="0" err="1"/>
              <a:t>promoció</a:t>
            </a:r>
            <a:r>
              <a:rPr lang="es-ES" sz="2800" dirty="0"/>
              <a:t> de la recuper1ació </a:t>
            </a:r>
            <a:r>
              <a:rPr lang="en-US" sz="2800" dirty="0"/>
              <a:t>- 2</a:t>
            </a:r>
            <a:endParaRPr lang="x-none" sz="2800" dirty="0"/>
          </a:p>
        </p:txBody>
      </p:sp>
    </p:spTree>
    <p:extLst>
      <p:ext uri="{BB962C8B-B14F-4D97-AF65-F5344CB8AC3E}">
        <p14:creationId xmlns:p14="http://schemas.microsoft.com/office/powerpoint/2010/main" val="26940895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9414FF9-9317-45AB-A0C9-8828E6CA9422}"/>
              </a:ext>
            </a:extLst>
          </p:cNvPr>
          <p:cNvSpPr>
            <a:spLocks noGrp="1"/>
          </p:cNvSpPr>
          <p:nvPr>
            <p:ph sz="quarter" idx="14"/>
          </p:nvPr>
        </p:nvSpPr>
        <p:spPr/>
        <p:txBody>
          <a:bodyPr>
            <a:normAutofit/>
          </a:bodyPr>
          <a:lstStyle/>
          <a:p>
            <a:pPr algn="just">
              <a:lnSpc>
                <a:spcPct val="100000"/>
              </a:lnSpc>
              <a:buClr>
                <a:schemeClr val="accent1"/>
              </a:buClr>
            </a:pPr>
            <a:r>
              <a:rPr lang="es-ES" b="1" dirty="0"/>
              <a:t>Tema 1.</a:t>
            </a:r>
            <a:r>
              <a:rPr lang="es-ES" dirty="0"/>
              <a:t> </a:t>
            </a:r>
            <a:r>
              <a:rPr lang="ca-ES" dirty="0"/>
              <a:t>Què és la salut mental? </a:t>
            </a:r>
          </a:p>
          <a:p>
            <a:pPr algn="just">
              <a:lnSpc>
                <a:spcPct val="100000"/>
              </a:lnSpc>
              <a:buClr>
                <a:schemeClr val="accent1"/>
              </a:buClr>
            </a:pPr>
            <a:r>
              <a:rPr lang="es-ES" b="1" dirty="0"/>
              <a:t>Tema 2</a:t>
            </a:r>
            <a:r>
              <a:rPr lang="es-ES" dirty="0"/>
              <a:t>. </a:t>
            </a:r>
            <a:r>
              <a:rPr lang="ca-ES" dirty="0"/>
              <a:t>La promoció del dret a la salut als serveis socials i de salut mental </a:t>
            </a:r>
          </a:p>
          <a:p>
            <a:pPr algn="just">
              <a:lnSpc>
                <a:spcPct val="100000"/>
              </a:lnSpc>
              <a:buClr>
                <a:schemeClr val="accent1"/>
              </a:buClr>
            </a:pPr>
            <a:r>
              <a:rPr lang="es-ES" b="1" dirty="0"/>
              <a:t>Tema 3.</a:t>
            </a:r>
            <a:r>
              <a:rPr lang="es-ES" dirty="0"/>
              <a:t> </a:t>
            </a:r>
            <a:r>
              <a:rPr lang="ca-ES" dirty="0"/>
              <a:t>Què és la recuperació? </a:t>
            </a:r>
            <a:endParaRPr lang="es-ES" dirty="0"/>
          </a:p>
          <a:p>
            <a:pPr algn="just">
              <a:lnSpc>
                <a:spcPct val="100000"/>
              </a:lnSpc>
              <a:buClr>
                <a:schemeClr val="accent1"/>
              </a:buClr>
            </a:pPr>
            <a:r>
              <a:rPr lang="es-ES" b="1" dirty="0"/>
              <a:t>Tema 4</a:t>
            </a:r>
            <a:r>
              <a:rPr lang="es-ES" dirty="0"/>
              <a:t>. </a:t>
            </a:r>
            <a:r>
              <a:rPr lang="ca-ES" dirty="0"/>
              <a:t>La promoció de la recuperació </a:t>
            </a:r>
            <a:endParaRPr lang="es-ES" dirty="0"/>
          </a:p>
          <a:p>
            <a:pPr algn="just">
              <a:lnSpc>
                <a:spcPct val="100000"/>
              </a:lnSpc>
              <a:buClr>
                <a:schemeClr val="accent1"/>
              </a:buClr>
            </a:pPr>
            <a:r>
              <a:rPr lang="es-ES" b="1" dirty="0"/>
              <a:t>Tema 5</a:t>
            </a:r>
            <a:r>
              <a:rPr lang="es-ES" dirty="0"/>
              <a:t>. </a:t>
            </a:r>
            <a:r>
              <a:rPr lang="ca-ES" dirty="0"/>
              <a:t>El paper dels professionals i els serveis socials i de salut mental en la promoció de la recuperació </a:t>
            </a:r>
            <a:endParaRPr lang="x-none" dirty="0"/>
          </a:p>
        </p:txBody>
      </p:sp>
      <p:sp>
        <p:nvSpPr>
          <p:cNvPr id="2" name="Title 1">
            <a:extLst>
              <a:ext uri="{FF2B5EF4-FFF2-40B4-BE49-F238E27FC236}">
                <a16:creationId xmlns:a16="http://schemas.microsoft.com/office/drawing/2014/main" id="{F71D3309-56BA-48DD-9E34-2826BF82FE7D}"/>
              </a:ext>
            </a:extLst>
          </p:cNvPr>
          <p:cNvSpPr>
            <a:spLocks noGrp="1"/>
          </p:cNvSpPr>
          <p:nvPr>
            <p:ph type="title"/>
          </p:nvPr>
        </p:nvSpPr>
        <p:spPr/>
        <p:txBody>
          <a:bodyPr/>
          <a:lstStyle/>
          <a:p>
            <a:r>
              <a:rPr lang="en-US" b="1" dirty="0" err="1"/>
              <a:t>Temas</a:t>
            </a:r>
            <a:r>
              <a:rPr lang="en-US" b="1" dirty="0"/>
              <a:t> del </a:t>
            </a:r>
            <a:r>
              <a:rPr lang="en-US" b="1" dirty="0" err="1"/>
              <a:t>módulo</a:t>
            </a:r>
            <a:endParaRPr lang="x-none" b="1" dirty="0"/>
          </a:p>
        </p:txBody>
      </p:sp>
    </p:spTree>
    <p:extLst>
      <p:ext uri="{BB962C8B-B14F-4D97-AF65-F5344CB8AC3E}">
        <p14:creationId xmlns:p14="http://schemas.microsoft.com/office/powerpoint/2010/main" val="394717638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415DF1F-9931-4405-AC2A-9396C3AC1890}"/>
              </a:ext>
            </a:extLst>
          </p:cNvPr>
          <p:cNvSpPr>
            <a:spLocks noGrp="1"/>
          </p:cNvSpPr>
          <p:nvPr>
            <p:ph sz="quarter" idx="14"/>
          </p:nvPr>
        </p:nvSpPr>
        <p:spPr/>
        <p:txBody>
          <a:bodyPr/>
          <a:lstStyle/>
          <a:p>
            <a:r>
              <a:rPr lang="en-US" dirty="0"/>
              <a:t>Celia Brown: </a:t>
            </a:r>
            <a:r>
              <a:rPr lang="en-US" dirty="0">
                <a:hlinkClick r:id="rId3"/>
              </a:rPr>
              <a:t>https://youtu.be/7cEj_rE5Z-c</a:t>
            </a:r>
            <a:endParaRPr lang="en-US" dirty="0"/>
          </a:p>
          <a:p>
            <a:r>
              <a:rPr lang="en-US" dirty="0"/>
              <a:t>Oryx Cohen: </a:t>
            </a:r>
            <a:r>
              <a:rPr lang="en-US" dirty="0">
                <a:hlinkClick r:id="rId4"/>
              </a:rPr>
              <a:t>https://youtu.be/0k0odQZZlBI</a:t>
            </a:r>
            <a:r>
              <a:rPr lang="en-US" dirty="0"/>
              <a:t> </a:t>
            </a:r>
          </a:p>
          <a:p>
            <a:r>
              <a:rPr lang="en-US" dirty="0"/>
              <a:t>Sera </a:t>
            </a:r>
            <a:r>
              <a:rPr lang="en-US" dirty="0" err="1"/>
              <a:t>Davidow</a:t>
            </a:r>
            <a:r>
              <a:rPr lang="en-US" dirty="0"/>
              <a:t>: </a:t>
            </a:r>
            <a:r>
              <a:rPr lang="en-US" dirty="0">
                <a:hlinkClick r:id="rId5"/>
              </a:rPr>
              <a:t>https://youtu.be/IEvYDb7f7dk</a:t>
            </a:r>
            <a:r>
              <a:rPr lang="en-US" dirty="0"/>
              <a:t> </a:t>
            </a:r>
            <a:endParaRPr lang="x-none" dirty="0"/>
          </a:p>
        </p:txBody>
      </p:sp>
      <p:sp>
        <p:nvSpPr>
          <p:cNvPr id="2" name="Title 1">
            <a:extLst>
              <a:ext uri="{FF2B5EF4-FFF2-40B4-BE49-F238E27FC236}">
                <a16:creationId xmlns:a16="http://schemas.microsoft.com/office/drawing/2014/main" id="{BF5FD1FC-59D0-46FB-8D40-CD66D7559311}"/>
              </a:ext>
            </a:extLst>
          </p:cNvPr>
          <p:cNvSpPr>
            <a:spLocks noGrp="1"/>
          </p:cNvSpPr>
          <p:nvPr>
            <p:ph type="title"/>
          </p:nvPr>
        </p:nvSpPr>
        <p:spPr/>
        <p:txBody>
          <a:bodyPr/>
          <a:lstStyle/>
          <a:p>
            <a:r>
              <a:rPr lang="ca-ES" dirty="0"/>
              <a:t>Exercici 4.2: Història sobre recuperació personal </a:t>
            </a:r>
            <a:endParaRPr lang="x-none" dirty="0"/>
          </a:p>
        </p:txBody>
      </p:sp>
    </p:spTree>
    <p:extLst>
      <p:ext uri="{BB962C8B-B14F-4D97-AF65-F5344CB8AC3E}">
        <p14:creationId xmlns:p14="http://schemas.microsoft.com/office/powerpoint/2010/main" val="335547887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EB0F1-AC13-4740-BF04-2570523C5195}"/>
              </a:ext>
            </a:extLst>
          </p:cNvPr>
          <p:cNvSpPr>
            <a:spLocks noGrp="1"/>
          </p:cNvSpPr>
          <p:nvPr>
            <p:ph type="title"/>
          </p:nvPr>
        </p:nvSpPr>
        <p:spPr>
          <a:xfrm>
            <a:off x="507206" y="2313946"/>
            <a:ext cx="10993914" cy="429254"/>
          </a:xfrm>
        </p:spPr>
        <p:txBody>
          <a:bodyPr/>
          <a:lstStyle/>
          <a:p>
            <a:r>
              <a:rPr lang="en-GB" dirty="0" err="1"/>
              <a:t>Tema</a:t>
            </a:r>
            <a:r>
              <a:rPr lang="en-GB" dirty="0"/>
              <a:t> 5: El paper </a:t>
            </a:r>
            <a:r>
              <a:rPr lang="en-GB" dirty="0" err="1"/>
              <a:t>dels</a:t>
            </a:r>
            <a:r>
              <a:rPr lang="en-GB" dirty="0"/>
              <a:t> professionals </a:t>
            </a:r>
            <a:r>
              <a:rPr lang="en-GB" dirty="0" err="1"/>
              <a:t>i</a:t>
            </a:r>
            <a:r>
              <a:rPr lang="en-GB" dirty="0"/>
              <a:t> </a:t>
            </a:r>
            <a:r>
              <a:rPr lang="en-GB" dirty="0" err="1"/>
              <a:t>dels</a:t>
            </a:r>
            <a:r>
              <a:rPr lang="en-GB" dirty="0"/>
              <a:t> </a:t>
            </a:r>
            <a:r>
              <a:rPr lang="en-GB" dirty="0" err="1"/>
              <a:t>serveis</a:t>
            </a:r>
            <a:r>
              <a:rPr lang="en-GB" dirty="0"/>
              <a:t> socials </a:t>
            </a:r>
            <a:r>
              <a:rPr lang="en-GB" dirty="0" err="1"/>
              <a:t>i</a:t>
            </a:r>
            <a:r>
              <a:rPr lang="en-GB" dirty="0"/>
              <a:t> de </a:t>
            </a:r>
            <a:r>
              <a:rPr lang="en-GB" dirty="0" err="1"/>
              <a:t>salut</a:t>
            </a:r>
            <a:r>
              <a:rPr lang="en-GB" dirty="0"/>
              <a:t> mental </a:t>
            </a:r>
            <a:r>
              <a:rPr lang="en-GB" dirty="0" err="1"/>
              <a:t>en</a:t>
            </a:r>
            <a:r>
              <a:rPr lang="en-GB" dirty="0"/>
              <a:t> la </a:t>
            </a:r>
            <a:r>
              <a:rPr lang="en-GB" dirty="0" err="1"/>
              <a:t>promoció</a:t>
            </a:r>
            <a:r>
              <a:rPr lang="en-GB" dirty="0"/>
              <a:t> de la </a:t>
            </a:r>
            <a:r>
              <a:rPr lang="en-GB" dirty="0" err="1"/>
              <a:t>recuperació</a:t>
            </a:r>
            <a:endParaRPr lang="x-none" dirty="0"/>
          </a:p>
        </p:txBody>
      </p:sp>
    </p:spTree>
    <p:extLst>
      <p:ext uri="{BB962C8B-B14F-4D97-AF65-F5344CB8AC3E}">
        <p14:creationId xmlns:p14="http://schemas.microsoft.com/office/powerpoint/2010/main" val="4792673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795A041-80A7-4DFA-88D1-24C7D49A2006}"/>
              </a:ext>
            </a:extLst>
          </p:cNvPr>
          <p:cNvSpPr>
            <a:spLocks noGrp="1"/>
          </p:cNvSpPr>
          <p:nvPr>
            <p:ph sz="quarter" idx="14"/>
          </p:nvPr>
        </p:nvSpPr>
        <p:spPr/>
        <p:txBody>
          <a:bodyPr/>
          <a:lstStyle/>
          <a:p>
            <a:pPr lvl="0"/>
            <a:endParaRPr lang="en-US" dirty="0"/>
          </a:p>
          <a:p>
            <a:pPr marL="0" indent="0">
              <a:buNone/>
            </a:pPr>
            <a:r>
              <a:rPr lang="es-ES" b="1" dirty="0"/>
              <a:t>A) </a:t>
            </a:r>
            <a:r>
              <a:rPr lang="es-ES" b="1" dirty="0" err="1"/>
              <a:t>Quins</a:t>
            </a:r>
            <a:r>
              <a:rPr lang="es-ES" b="1" dirty="0"/>
              <a:t> </a:t>
            </a:r>
            <a:r>
              <a:rPr lang="es-ES" b="1" dirty="0" err="1"/>
              <a:t>canvis</a:t>
            </a:r>
            <a:r>
              <a:rPr lang="es-ES" b="1" dirty="0"/>
              <a:t> o </a:t>
            </a:r>
            <a:r>
              <a:rPr lang="es-ES" b="1" dirty="0" err="1"/>
              <a:t>millores</a:t>
            </a:r>
            <a:r>
              <a:rPr lang="es-ES" b="1" dirty="0"/>
              <a:t> cal posar en </a:t>
            </a:r>
            <a:r>
              <a:rPr lang="es-ES" b="1" dirty="0" err="1"/>
              <a:t>marxa</a:t>
            </a:r>
            <a:r>
              <a:rPr lang="es-ES" b="1" dirty="0"/>
              <a:t> </a:t>
            </a:r>
            <a:r>
              <a:rPr lang="es-ES" b="1" dirty="0" err="1"/>
              <a:t>perquè</a:t>
            </a:r>
            <a:r>
              <a:rPr lang="es-ES" b="1" dirty="0"/>
              <a:t> les </a:t>
            </a:r>
            <a:r>
              <a:rPr lang="es-ES" b="1" dirty="0" err="1"/>
              <a:t>pràctiques</a:t>
            </a:r>
            <a:r>
              <a:rPr lang="es-ES" b="1" dirty="0"/>
              <a:t> del personal i del </a:t>
            </a:r>
            <a:r>
              <a:rPr lang="es-ES" b="1" dirty="0" err="1"/>
              <a:t>servei</a:t>
            </a:r>
            <a:r>
              <a:rPr lang="es-ES" b="1" dirty="0"/>
              <a:t> </a:t>
            </a:r>
            <a:r>
              <a:rPr lang="es-ES" b="1" dirty="0" err="1"/>
              <a:t>fomentin</a:t>
            </a:r>
            <a:r>
              <a:rPr lang="es-ES" b="1" dirty="0"/>
              <a:t> un </a:t>
            </a:r>
            <a:r>
              <a:rPr lang="es-ES" b="1" dirty="0" err="1"/>
              <a:t>model</a:t>
            </a:r>
            <a:r>
              <a:rPr lang="es-ES" b="1" dirty="0"/>
              <a:t> de </a:t>
            </a:r>
            <a:r>
              <a:rPr lang="es-ES" b="1" dirty="0" err="1"/>
              <a:t>recuperació</a:t>
            </a:r>
            <a:r>
              <a:rPr lang="es-ES" b="1" dirty="0"/>
              <a:t>?</a:t>
            </a:r>
            <a:endParaRPr lang="x-none" dirty="0"/>
          </a:p>
          <a:p>
            <a:endParaRPr lang="x-none" dirty="0"/>
          </a:p>
        </p:txBody>
      </p:sp>
      <p:sp>
        <p:nvSpPr>
          <p:cNvPr id="2" name="Title 1">
            <a:extLst>
              <a:ext uri="{FF2B5EF4-FFF2-40B4-BE49-F238E27FC236}">
                <a16:creationId xmlns:a16="http://schemas.microsoft.com/office/drawing/2014/main" id="{C7AD79CC-7C4F-4A69-BA40-72E7BC10094C}"/>
              </a:ext>
            </a:extLst>
          </p:cNvPr>
          <p:cNvSpPr>
            <a:spLocks noGrp="1"/>
          </p:cNvSpPr>
          <p:nvPr>
            <p:ph type="title"/>
          </p:nvPr>
        </p:nvSpPr>
        <p:spPr>
          <a:xfrm>
            <a:off x="388629" y="514613"/>
            <a:ext cx="11240153" cy="459421"/>
          </a:xfrm>
        </p:spPr>
        <p:txBody>
          <a:bodyPr/>
          <a:lstStyle/>
          <a:p>
            <a:r>
              <a:rPr lang="ca-ES" dirty="0"/>
              <a:t>Exercici 5.1: La millora de les pràctiques per promoure la recuperació en els serveis socials i de salut mental </a:t>
            </a:r>
            <a:r>
              <a:rPr lang="en-GB" dirty="0"/>
              <a:t>- 1</a:t>
            </a:r>
            <a:endParaRPr lang="x-none" dirty="0"/>
          </a:p>
        </p:txBody>
      </p:sp>
    </p:spTree>
    <p:extLst>
      <p:ext uri="{BB962C8B-B14F-4D97-AF65-F5344CB8AC3E}">
        <p14:creationId xmlns:p14="http://schemas.microsoft.com/office/powerpoint/2010/main" val="281670962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D7177C7-2031-4D82-97CC-DA3D43A39C67}"/>
              </a:ext>
            </a:extLst>
          </p:cNvPr>
          <p:cNvSpPr>
            <a:spLocks noGrp="1"/>
          </p:cNvSpPr>
          <p:nvPr>
            <p:ph sz="quarter" idx="14"/>
          </p:nvPr>
        </p:nvSpPr>
        <p:spPr/>
        <p:txBody>
          <a:bodyPr/>
          <a:lstStyle/>
          <a:p>
            <a:pPr marL="0" indent="0">
              <a:buNone/>
            </a:pPr>
            <a:endParaRPr lang="es-ES" b="1" dirty="0"/>
          </a:p>
          <a:p>
            <a:pPr marL="0" indent="0">
              <a:buNone/>
            </a:pPr>
            <a:r>
              <a:rPr lang="es-ES" b="1" dirty="0"/>
              <a:t>B)</a:t>
            </a:r>
            <a:r>
              <a:rPr lang="es-ES" b="1" dirty="0" err="1"/>
              <a:t>Quins</a:t>
            </a:r>
            <a:r>
              <a:rPr lang="es-ES" b="1" dirty="0"/>
              <a:t> </a:t>
            </a:r>
            <a:r>
              <a:rPr lang="es-ES" b="1" dirty="0" err="1"/>
              <a:t>obstacles</a:t>
            </a:r>
            <a:r>
              <a:rPr lang="es-ES" b="1" dirty="0"/>
              <a:t> dificultaran </a:t>
            </a:r>
            <a:r>
              <a:rPr lang="es-ES" b="1" dirty="0" err="1"/>
              <a:t>l’aplicació</a:t>
            </a:r>
            <a:r>
              <a:rPr lang="es-ES" b="1" dirty="0"/>
              <a:t> </a:t>
            </a:r>
            <a:r>
              <a:rPr lang="es-ES" b="1" dirty="0" err="1"/>
              <a:t>d’aquestes</a:t>
            </a:r>
            <a:r>
              <a:rPr lang="es-ES" b="1" dirty="0"/>
              <a:t> mesures?</a:t>
            </a:r>
          </a:p>
          <a:p>
            <a:pPr marL="0" indent="0">
              <a:buNone/>
            </a:pPr>
            <a:r>
              <a:rPr lang="es-ES" b="1" dirty="0"/>
              <a:t> </a:t>
            </a:r>
          </a:p>
          <a:p>
            <a:pPr marL="0" indent="0">
              <a:buNone/>
            </a:pPr>
            <a:r>
              <a:rPr lang="es-ES" b="1" dirty="0"/>
              <a:t>C)</a:t>
            </a:r>
            <a:r>
              <a:rPr lang="es-ES" b="1" dirty="0" err="1"/>
              <a:t>Què</a:t>
            </a:r>
            <a:r>
              <a:rPr lang="es-ES" b="1" dirty="0"/>
              <a:t> es </a:t>
            </a:r>
            <a:r>
              <a:rPr lang="es-ES" b="1" dirty="0" err="1"/>
              <a:t>pot</a:t>
            </a:r>
            <a:r>
              <a:rPr lang="es-ES" b="1" dirty="0"/>
              <a:t> </a:t>
            </a:r>
            <a:r>
              <a:rPr lang="es-ES" b="1" dirty="0" err="1"/>
              <a:t>fer</a:t>
            </a:r>
            <a:r>
              <a:rPr lang="es-ES" b="1" dirty="0"/>
              <a:t> per superar </a:t>
            </a:r>
            <a:r>
              <a:rPr lang="es-ES" b="1" dirty="0" err="1"/>
              <a:t>aquests</a:t>
            </a:r>
            <a:r>
              <a:rPr lang="es-ES" b="1" dirty="0"/>
              <a:t> </a:t>
            </a:r>
            <a:r>
              <a:rPr lang="es-ES" b="1" dirty="0" err="1"/>
              <a:t>obstacles</a:t>
            </a:r>
            <a:r>
              <a:rPr lang="es-ES" b="1" dirty="0"/>
              <a:t>?</a:t>
            </a:r>
          </a:p>
          <a:p>
            <a:pPr marL="0" indent="0">
              <a:buNone/>
            </a:pPr>
            <a:r>
              <a:rPr lang="es-ES" dirty="0"/>
              <a:t> </a:t>
            </a:r>
          </a:p>
          <a:p>
            <a:endParaRPr lang="x-none" dirty="0"/>
          </a:p>
        </p:txBody>
      </p:sp>
      <p:sp>
        <p:nvSpPr>
          <p:cNvPr id="2" name="Title 1">
            <a:extLst>
              <a:ext uri="{FF2B5EF4-FFF2-40B4-BE49-F238E27FC236}">
                <a16:creationId xmlns:a16="http://schemas.microsoft.com/office/drawing/2014/main" id="{A96363B2-2832-4185-BF89-617A73CA0F22}"/>
              </a:ext>
            </a:extLst>
          </p:cNvPr>
          <p:cNvSpPr>
            <a:spLocks noGrp="1"/>
          </p:cNvSpPr>
          <p:nvPr>
            <p:ph type="title"/>
          </p:nvPr>
        </p:nvSpPr>
        <p:spPr>
          <a:xfrm>
            <a:off x="388630" y="514614"/>
            <a:ext cx="11319666" cy="419664"/>
          </a:xfrm>
        </p:spPr>
        <p:txBody>
          <a:bodyPr/>
          <a:lstStyle/>
          <a:p>
            <a:r>
              <a:rPr lang="ca-ES" dirty="0"/>
              <a:t>Exercici 5.1: La millora de les pràctiques per promoure la recuperació en els serveis socials i de salut mental </a:t>
            </a:r>
            <a:r>
              <a:rPr lang="en-GB" dirty="0"/>
              <a:t>- 2</a:t>
            </a:r>
            <a:endParaRPr lang="x-none" dirty="0"/>
          </a:p>
        </p:txBody>
      </p:sp>
    </p:spTree>
    <p:extLst>
      <p:ext uri="{BB962C8B-B14F-4D97-AF65-F5344CB8AC3E}">
        <p14:creationId xmlns:p14="http://schemas.microsoft.com/office/powerpoint/2010/main" val="264189956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FBBF4582-1B8A-4283-AFF8-DA5E34F03F23}"/>
              </a:ext>
            </a:extLst>
          </p:cNvPr>
          <p:cNvGraphicFramePr>
            <a:graphicFrameLocks noGrp="1"/>
          </p:cNvGraphicFramePr>
          <p:nvPr>
            <p:ph sz="quarter" idx="14"/>
            <p:extLst>
              <p:ext uri="{D42A27DB-BD31-4B8C-83A1-F6EECF244321}">
                <p14:modId xmlns:p14="http://schemas.microsoft.com/office/powerpoint/2010/main" val="2483186305"/>
              </p:ext>
            </p:extLst>
          </p:nvPr>
        </p:nvGraphicFramePr>
        <p:xfrm>
          <a:off x="506413" y="1511300"/>
          <a:ext cx="11132457" cy="3800929"/>
        </p:xfrm>
        <a:graphic>
          <a:graphicData uri="http://schemas.openxmlformats.org/drawingml/2006/table">
            <a:tbl>
              <a:tblPr firstRow="1" firstCol="1" bandRow="1">
                <a:tableStyleId>{2D5ABB26-0587-4C30-8999-92F81FD0307C}</a:tableStyleId>
              </a:tblPr>
              <a:tblGrid>
                <a:gridCol w="4004627">
                  <a:extLst>
                    <a:ext uri="{9D8B030D-6E8A-4147-A177-3AD203B41FA5}">
                      <a16:colId xmlns:a16="http://schemas.microsoft.com/office/drawing/2014/main" val="2440405337"/>
                    </a:ext>
                  </a:extLst>
                </a:gridCol>
                <a:gridCol w="2783840">
                  <a:extLst>
                    <a:ext uri="{9D8B030D-6E8A-4147-A177-3AD203B41FA5}">
                      <a16:colId xmlns:a16="http://schemas.microsoft.com/office/drawing/2014/main" val="3607877893"/>
                    </a:ext>
                  </a:extLst>
                </a:gridCol>
                <a:gridCol w="4343990">
                  <a:extLst>
                    <a:ext uri="{9D8B030D-6E8A-4147-A177-3AD203B41FA5}">
                      <a16:colId xmlns:a16="http://schemas.microsoft.com/office/drawing/2014/main" val="3327239865"/>
                    </a:ext>
                  </a:extLst>
                </a:gridCol>
              </a:tblGrid>
              <a:tr h="336793">
                <a:tc gridSpan="3">
                  <a:txBody>
                    <a:bodyPr/>
                    <a:lstStyle/>
                    <a:p>
                      <a:pPr marL="0" marR="0" algn="ctr">
                        <a:lnSpc>
                          <a:spcPct val="115000"/>
                        </a:lnSpc>
                        <a:spcBef>
                          <a:spcPts val="0"/>
                        </a:spcBef>
                        <a:spcAft>
                          <a:spcPts val="0"/>
                        </a:spcAft>
                      </a:pPr>
                      <a:r>
                        <a:rPr lang="es-ES" sz="1800" b="1" dirty="0" err="1">
                          <a:solidFill>
                            <a:schemeClr val="bg1"/>
                          </a:solidFill>
                          <a:effectLst/>
                          <a:latin typeface="Century Gothic" panose="020B0502020202020204" pitchFamily="34" charset="0"/>
                        </a:rPr>
                        <a:t>Aplicació</a:t>
                      </a:r>
                      <a:r>
                        <a:rPr lang="es-ES" sz="1800" b="1" dirty="0">
                          <a:solidFill>
                            <a:schemeClr val="bg1"/>
                          </a:solidFill>
                          <a:effectLst/>
                          <a:latin typeface="Century Gothic" panose="020B0502020202020204" pitchFamily="34" charset="0"/>
                        </a:rPr>
                        <a:t> </a:t>
                      </a:r>
                      <a:r>
                        <a:rPr lang="es-ES" sz="1800" b="1" dirty="0" err="1">
                          <a:solidFill>
                            <a:schemeClr val="bg1"/>
                          </a:solidFill>
                          <a:effectLst/>
                          <a:latin typeface="Century Gothic" panose="020B0502020202020204" pitchFamily="34" charset="0"/>
                        </a:rPr>
                        <a:t>d’una</a:t>
                      </a:r>
                      <a:r>
                        <a:rPr lang="es-ES" sz="1800" b="1" dirty="0">
                          <a:solidFill>
                            <a:schemeClr val="bg1"/>
                          </a:solidFill>
                          <a:effectLst/>
                          <a:latin typeface="Century Gothic" panose="020B0502020202020204" pitchFamily="34" charset="0"/>
                        </a:rPr>
                        <a:t> </a:t>
                      </a:r>
                      <a:r>
                        <a:rPr lang="es-ES" sz="1800" b="1" dirty="0" err="1">
                          <a:solidFill>
                            <a:schemeClr val="bg1"/>
                          </a:solidFill>
                          <a:effectLst/>
                          <a:latin typeface="Century Gothic" panose="020B0502020202020204" pitchFamily="34" charset="0"/>
                        </a:rPr>
                        <a:t>estratègia</a:t>
                      </a:r>
                      <a:r>
                        <a:rPr lang="es-ES" sz="1800" b="1" dirty="0">
                          <a:solidFill>
                            <a:schemeClr val="bg1"/>
                          </a:solidFill>
                          <a:effectLst/>
                          <a:latin typeface="Century Gothic" panose="020B0502020202020204" pitchFamily="34" charset="0"/>
                        </a:rPr>
                        <a:t> de </a:t>
                      </a:r>
                      <a:r>
                        <a:rPr lang="es-ES" sz="1800" b="1" dirty="0" err="1">
                          <a:solidFill>
                            <a:schemeClr val="bg1"/>
                          </a:solidFill>
                          <a:effectLst/>
                          <a:latin typeface="Century Gothic" panose="020B0502020202020204" pitchFamily="34" charset="0"/>
                        </a:rPr>
                        <a:t>recuperació</a:t>
                      </a:r>
                      <a:r>
                        <a:rPr lang="es-ES" sz="1800" b="1" dirty="0">
                          <a:solidFill>
                            <a:schemeClr val="bg1"/>
                          </a:solidFill>
                          <a:effectLst/>
                          <a:latin typeface="Century Gothic" panose="020B0502020202020204" pitchFamily="34" charset="0"/>
                        </a:rPr>
                        <a:t> al </a:t>
                      </a:r>
                      <a:r>
                        <a:rPr lang="es-ES" sz="1800" b="1" dirty="0" err="1">
                          <a:solidFill>
                            <a:schemeClr val="bg1"/>
                          </a:solidFill>
                          <a:effectLst/>
                          <a:latin typeface="Century Gothic" panose="020B0502020202020204" pitchFamily="34" charset="0"/>
                        </a:rPr>
                        <a:t>servei</a:t>
                      </a:r>
                      <a:r>
                        <a:rPr lang="es-ES" sz="1800" b="1" dirty="0">
                          <a:solidFill>
                            <a:schemeClr val="bg1"/>
                          </a:solidFill>
                          <a:effectLst/>
                          <a:latin typeface="Century Gothic" panose="020B0502020202020204" pitchFamily="34" charset="0"/>
                        </a:rPr>
                        <a:t> X </a:t>
                      </a:r>
                      <a:endParaRPr lang="x-none" sz="1800" b="1"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78138" marR="781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hMerge="1">
                  <a:txBody>
                    <a:bodyPr/>
                    <a:lstStyle/>
                    <a:p>
                      <a:endParaRPr lang="x-none"/>
                    </a:p>
                  </a:txBody>
                  <a:tcPr/>
                </a:tc>
                <a:tc hMerge="1">
                  <a:txBody>
                    <a:bodyPr/>
                    <a:lstStyle/>
                    <a:p>
                      <a:endParaRPr lang="x-none"/>
                    </a:p>
                  </a:txBody>
                  <a:tcPr/>
                </a:tc>
                <a:extLst>
                  <a:ext uri="{0D108BD9-81ED-4DB2-BD59-A6C34878D82A}">
                    <a16:rowId xmlns:a16="http://schemas.microsoft.com/office/drawing/2014/main" val="3728547764"/>
                  </a:ext>
                </a:extLst>
              </a:tr>
              <a:tr h="336793">
                <a:tc>
                  <a:txBody>
                    <a:bodyPr/>
                    <a:lstStyle/>
                    <a:p>
                      <a:pPr marL="0" marR="0" algn="ctr">
                        <a:lnSpc>
                          <a:spcPct val="115000"/>
                        </a:lnSpc>
                        <a:spcBef>
                          <a:spcPts val="0"/>
                        </a:spcBef>
                        <a:spcAft>
                          <a:spcPts val="0"/>
                        </a:spcAft>
                      </a:pPr>
                      <a:r>
                        <a:rPr lang="en-GB" sz="1800" b="1" dirty="0">
                          <a:effectLst/>
                          <a:latin typeface="Century Gothic" panose="020B0502020202020204" pitchFamily="34" charset="0"/>
                        </a:rPr>
                        <a:t>A</a:t>
                      </a:r>
                      <a:endParaRPr lang="x-none" sz="1800" b="1">
                        <a:solidFill>
                          <a:srgbClr val="943634"/>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78138" marR="781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marL="0" marR="0" algn="ctr">
                        <a:lnSpc>
                          <a:spcPct val="115000"/>
                        </a:lnSpc>
                        <a:spcBef>
                          <a:spcPts val="0"/>
                        </a:spcBef>
                        <a:spcAft>
                          <a:spcPts val="0"/>
                        </a:spcAft>
                      </a:pPr>
                      <a:r>
                        <a:rPr lang="en-GB" sz="1800" b="1" dirty="0">
                          <a:effectLst/>
                          <a:latin typeface="Century Gothic" panose="020B0502020202020204" pitchFamily="34" charset="0"/>
                        </a:rPr>
                        <a:t>B</a:t>
                      </a:r>
                      <a:endParaRPr lang="x-none" sz="1800" b="1" dirty="0">
                        <a:solidFill>
                          <a:srgbClr val="943634"/>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78138" marR="781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marL="0" marR="0" algn="ctr">
                        <a:lnSpc>
                          <a:spcPct val="115000"/>
                        </a:lnSpc>
                        <a:spcBef>
                          <a:spcPts val="0"/>
                        </a:spcBef>
                        <a:spcAft>
                          <a:spcPts val="0"/>
                        </a:spcAft>
                      </a:pPr>
                      <a:r>
                        <a:rPr lang="en-GB" sz="1800" b="1" dirty="0">
                          <a:effectLst/>
                          <a:latin typeface="Century Gothic" panose="020B0502020202020204" pitchFamily="34" charset="0"/>
                        </a:rPr>
                        <a:t>C</a:t>
                      </a:r>
                      <a:endParaRPr lang="x-none" sz="1800" b="1" dirty="0">
                        <a:solidFill>
                          <a:srgbClr val="943634"/>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78138" marR="781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extLst>
                  <a:ext uri="{0D108BD9-81ED-4DB2-BD59-A6C34878D82A}">
                    <a16:rowId xmlns:a16="http://schemas.microsoft.com/office/drawing/2014/main" val="2666881297"/>
                  </a:ext>
                </a:extLst>
              </a:tr>
              <a:tr h="930773">
                <a:tc>
                  <a:txBody>
                    <a:bodyPr/>
                    <a:lstStyle/>
                    <a:p>
                      <a:pPr marL="6350" marR="228600" indent="-6350" algn="ctr">
                        <a:lnSpc>
                          <a:spcPct val="107000"/>
                        </a:lnSpc>
                        <a:spcAft>
                          <a:spcPts val="0"/>
                        </a:spcAft>
                      </a:pPr>
                      <a:r>
                        <a:rPr lang="ca-ES" sz="1500" b="1" dirty="0">
                          <a:solidFill>
                            <a:schemeClr val="tx1"/>
                          </a:solidFill>
                          <a:effectLst/>
                          <a:latin typeface="Calibri"/>
                          <a:ea typeface="Calibri"/>
                          <a:cs typeface="Arial"/>
                        </a:rPr>
                        <a:t>CANVIS EN LES PRÀCTIQUES DEL PERSONAL I DEL SERVEI QUE CONTRIBUEIXIN AL PROCÉS DE RECUPERACIÓ </a:t>
                      </a:r>
                      <a:endParaRPr lang="es-ES" sz="1500" dirty="0">
                        <a:solidFill>
                          <a:schemeClr val="tx1"/>
                        </a:solidFill>
                        <a:effectLst/>
                        <a:latin typeface="Calibri"/>
                        <a:ea typeface="Calibri"/>
                        <a:cs typeface="Arial"/>
                      </a:endParaRPr>
                    </a:p>
                  </a:txBody>
                  <a:tcPr marL="67945" marR="46355" marT="234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350" marR="14605" indent="-6350" algn="ctr">
                        <a:lnSpc>
                          <a:spcPct val="107000"/>
                        </a:lnSpc>
                        <a:spcAft>
                          <a:spcPts val="0"/>
                        </a:spcAft>
                      </a:pPr>
                      <a:r>
                        <a:rPr lang="ca-ES" sz="1500" b="1" dirty="0">
                          <a:solidFill>
                            <a:schemeClr val="tx1"/>
                          </a:solidFill>
                          <a:effectLst/>
                          <a:latin typeface="Calibri"/>
                          <a:ea typeface="Calibri"/>
                          <a:cs typeface="Arial"/>
                        </a:rPr>
                        <a:t>OBSTACLES POTENCIALS </a:t>
                      </a:r>
                      <a:endParaRPr lang="es-ES" sz="1500" dirty="0">
                        <a:solidFill>
                          <a:schemeClr val="tx1"/>
                        </a:solidFill>
                        <a:effectLst/>
                        <a:latin typeface="Calibri"/>
                        <a:ea typeface="Calibri"/>
                        <a:cs typeface="Arial"/>
                      </a:endParaRPr>
                    </a:p>
                  </a:txBody>
                  <a:tcPr marL="67945" marR="46355" marT="234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350" marR="19050" indent="-6350" algn="ctr">
                        <a:lnSpc>
                          <a:spcPct val="107000"/>
                        </a:lnSpc>
                        <a:spcAft>
                          <a:spcPts val="0"/>
                        </a:spcAft>
                      </a:pPr>
                      <a:r>
                        <a:rPr lang="ca-ES" sz="1500" b="1" dirty="0">
                          <a:solidFill>
                            <a:schemeClr val="tx1"/>
                          </a:solidFill>
                          <a:effectLst/>
                          <a:latin typeface="Calibri"/>
                          <a:ea typeface="Calibri"/>
                          <a:cs typeface="Arial"/>
                        </a:rPr>
                        <a:t>PASSOS PER SUPERAR ELS OBSTACLES</a:t>
                      </a:r>
                      <a:endParaRPr lang="es-ES" sz="1500" dirty="0">
                        <a:solidFill>
                          <a:schemeClr val="tx1"/>
                        </a:solidFill>
                        <a:effectLst/>
                        <a:latin typeface="Calibri"/>
                        <a:ea typeface="Calibri"/>
                        <a:cs typeface="Arial"/>
                      </a:endParaRPr>
                    </a:p>
                  </a:txBody>
                  <a:tcPr marL="67945" marR="46355" marT="234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14795272"/>
                  </a:ext>
                </a:extLst>
              </a:tr>
              <a:tr h="2196570">
                <a:tc>
                  <a:txBody>
                    <a:bodyPr/>
                    <a:lstStyle/>
                    <a:p>
                      <a:pPr marL="6350" marR="228600" indent="-6350" algn="l">
                        <a:lnSpc>
                          <a:spcPct val="107000"/>
                        </a:lnSpc>
                        <a:spcAft>
                          <a:spcPts val="0"/>
                        </a:spcAft>
                      </a:pPr>
                      <a:r>
                        <a:rPr lang="ca-ES" sz="1600" b="1" dirty="0">
                          <a:solidFill>
                            <a:srgbClr val="000000"/>
                          </a:solidFill>
                          <a:effectLst/>
                          <a:latin typeface="Calibri"/>
                          <a:ea typeface="Calibri"/>
                          <a:cs typeface="Arial"/>
                        </a:rPr>
                        <a:t>Exemple 1: Ajudar les persones a integrar-se a la comunitat trobant feina i estabilitat econòmica. </a:t>
                      </a:r>
                      <a:endParaRPr lang="es-ES" sz="2800" dirty="0">
                        <a:solidFill>
                          <a:srgbClr val="000000"/>
                        </a:solidFill>
                        <a:effectLst/>
                        <a:latin typeface="Calibri"/>
                        <a:ea typeface="Calibri"/>
                        <a:cs typeface="Arial"/>
                      </a:endParaRPr>
                    </a:p>
                  </a:txBody>
                  <a:tcPr marL="67945" marR="46355" marT="2349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35" marR="228600" indent="-6350" algn="l">
                        <a:lnSpc>
                          <a:spcPct val="115000"/>
                        </a:lnSpc>
                        <a:spcAft>
                          <a:spcPts val="0"/>
                        </a:spcAft>
                      </a:pPr>
                      <a:r>
                        <a:rPr lang="ca-ES" sz="1600" dirty="0">
                          <a:solidFill>
                            <a:srgbClr val="000000"/>
                          </a:solidFill>
                          <a:effectLst/>
                          <a:latin typeface="Calibri"/>
                          <a:ea typeface="Calibri"/>
                          <a:cs typeface="Arial"/>
                        </a:rPr>
                        <a:t>Escassetat de llocs de treball per a tothom en general</a:t>
                      </a:r>
                      <a:r>
                        <a:rPr lang="ca-ES" sz="1600" b="1" dirty="0">
                          <a:solidFill>
                            <a:srgbClr val="C0504D"/>
                          </a:solidFill>
                          <a:effectLst/>
                          <a:latin typeface="Calibri"/>
                          <a:ea typeface="Calibri"/>
                          <a:cs typeface="Arial"/>
                        </a:rPr>
                        <a:t>.</a:t>
                      </a:r>
                      <a:r>
                        <a:rPr lang="ca-ES" sz="1600" b="1" dirty="0">
                          <a:solidFill>
                            <a:srgbClr val="000000"/>
                          </a:solidFill>
                          <a:effectLst/>
                          <a:latin typeface="Calibri"/>
                          <a:ea typeface="Calibri"/>
                          <a:cs typeface="Arial"/>
                        </a:rPr>
                        <a:t> </a:t>
                      </a:r>
                      <a:endParaRPr lang="es-ES" sz="1600" dirty="0">
                        <a:solidFill>
                          <a:srgbClr val="000000"/>
                        </a:solidFill>
                        <a:effectLst/>
                        <a:latin typeface="Calibri"/>
                        <a:ea typeface="Calibri"/>
                        <a:cs typeface="Arial"/>
                      </a:endParaRPr>
                    </a:p>
                    <a:p>
                      <a:pPr marL="635" marR="228600" indent="-6350" algn="l">
                        <a:lnSpc>
                          <a:spcPct val="107000"/>
                        </a:lnSpc>
                        <a:spcAft>
                          <a:spcPts val="75"/>
                        </a:spcAft>
                      </a:pPr>
                      <a:r>
                        <a:rPr lang="ca-ES" sz="1600" b="1" dirty="0">
                          <a:solidFill>
                            <a:srgbClr val="000000"/>
                          </a:solidFill>
                          <a:effectLst/>
                          <a:latin typeface="Calibri"/>
                          <a:ea typeface="Calibri"/>
                          <a:cs typeface="Arial"/>
                        </a:rPr>
                        <a:t> </a:t>
                      </a:r>
                      <a:endParaRPr lang="es-ES" sz="1600" dirty="0">
                        <a:solidFill>
                          <a:srgbClr val="000000"/>
                        </a:solidFill>
                        <a:effectLst/>
                        <a:latin typeface="Calibri"/>
                        <a:ea typeface="Calibri"/>
                        <a:cs typeface="Arial"/>
                      </a:endParaRPr>
                    </a:p>
                    <a:p>
                      <a:pPr marL="6350" marR="228600" indent="-6350" algn="l">
                        <a:lnSpc>
                          <a:spcPct val="107000"/>
                        </a:lnSpc>
                        <a:spcAft>
                          <a:spcPts val="65"/>
                        </a:spcAft>
                      </a:pPr>
                      <a:r>
                        <a:rPr lang="ca-ES" sz="1600" dirty="0">
                          <a:solidFill>
                            <a:srgbClr val="000000"/>
                          </a:solidFill>
                          <a:effectLst/>
                          <a:latin typeface="Calibri"/>
                          <a:ea typeface="Calibri"/>
                          <a:cs typeface="Arial"/>
                        </a:rPr>
                        <a:t> Falta de temps i de recursos del personal per assumir aquestes funcions. </a:t>
                      </a:r>
                      <a:endParaRPr lang="es-ES" sz="2800" dirty="0">
                        <a:solidFill>
                          <a:srgbClr val="000000"/>
                        </a:solidFill>
                        <a:effectLst/>
                        <a:latin typeface="Calibri"/>
                        <a:ea typeface="Calibri"/>
                        <a:cs typeface="Arial"/>
                      </a:endParaRPr>
                    </a:p>
                  </a:txBody>
                  <a:tcPr marL="67945" marR="46355" marT="2349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35" marR="228600" indent="-6350" algn="l">
                        <a:lnSpc>
                          <a:spcPct val="115000"/>
                        </a:lnSpc>
                        <a:spcAft>
                          <a:spcPts val="5"/>
                        </a:spcAft>
                      </a:pPr>
                      <a:r>
                        <a:rPr lang="ca-ES" sz="1600" dirty="0">
                          <a:solidFill>
                            <a:srgbClr val="000000"/>
                          </a:solidFill>
                          <a:effectLst/>
                          <a:latin typeface="Calibri"/>
                          <a:ea typeface="Calibri"/>
                          <a:cs typeface="Arial"/>
                        </a:rPr>
                        <a:t>El personal pot posar en contacte les persones amb ONG que puguin oferir oportunitats i/o formació per generar ingressos. </a:t>
                      </a:r>
                      <a:endParaRPr lang="es-ES" sz="2800" dirty="0">
                        <a:solidFill>
                          <a:srgbClr val="000000"/>
                        </a:solidFill>
                        <a:effectLst/>
                        <a:latin typeface="Calibri"/>
                        <a:ea typeface="Calibri"/>
                        <a:cs typeface="Arial"/>
                      </a:endParaRPr>
                    </a:p>
                    <a:p>
                      <a:pPr marL="635" marR="228600" indent="-6350" algn="l">
                        <a:lnSpc>
                          <a:spcPct val="107000"/>
                        </a:lnSpc>
                        <a:spcAft>
                          <a:spcPts val="65"/>
                        </a:spcAft>
                      </a:pPr>
                      <a:r>
                        <a:rPr lang="ca-ES" sz="1600" dirty="0">
                          <a:solidFill>
                            <a:srgbClr val="000000"/>
                          </a:solidFill>
                          <a:effectLst/>
                          <a:latin typeface="Calibri"/>
                          <a:ea typeface="Calibri"/>
                          <a:cs typeface="Arial"/>
                        </a:rPr>
                        <a:t> </a:t>
                      </a:r>
                      <a:endParaRPr lang="es-ES" sz="2800" dirty="0">
                        <a:solidFill>
                          <a:srgbClr val="000000"/>
                        </a:solidFill>
                        <a:effectLst/>
                        <a:latin typeface="Calibri"/>
                        <a:ea typeface="Calibri"/>
                        <a:cs typeface="Arial"/>
                      </a:endParaRPr>
                    </a:p>
                    <a:p>
                      <a:pPr marL="635" marR="228600" indent="-6350" algn="l">
                        <a:lnSpc>
                          <a:spcPct val="107000"/>
                        </a:lnSpc>
                        <a:spcAft>
                          <a:spcPts val="0"/>
                        </a:spcAft>
                      </a:pPr>
                      <a:r>
                        <a:rPr lang="ca-ES" sz="1600" dirty="0">
                          <a:solidFill>
                            <a:srgbClr val="000000"/>
                          </a:solidFill>
                          <a:effectLst/>
                          <a:latin typeface="Calibri"/>
                          <a:ea typeface="Calibri"/>
                          <a:cs typeface="Arial"/>
                        </a:rPr>
                        <a:t>Grup de pressió per aconseguir canvis en les polítiques i recursos addicionals.</a:t>
                      </a:r>
                      <a:r>
                        <a:rPr lang="ca-ES" sz="1600" b="1" dirty="0">
                          <a:solidFill>
                            <a:srgbClr val="000000"/>
                          </a:solidFill>
                          <a:effectLst/>
                          <a:latin typeface="Calibri"/>
                          <a:ea typeface="Calibri"/>
                          <a:cs typeface="Arial"/>
                        </a:rPr>
                        <a:t> </a:t>
                      </a:r>
                      <a:endParaRPr lang="es-ES" sz="2800" dirty="0">
                        <a:solidFill>
                          <a:srgbClr val="000000"/>
                        </a:solidFill>
                        <a:effectLst/>
                        <a:latin typeface="Calibri"/>
                        <a:ea typeface="Calibri"/>
                        <a:cs typeface="Arial"/>
                      </a:endParaRPr>
                    </a:p>
                  </a:txBody>
                  <a:tcPr marL="67945" marR="46355" marT="2349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02968228"/>
                  </a:ext>
                </a:extLst>
              </a:tr>
            </a:tbl>
          </a:graphicData>
        </a:graphic>
      </p:graphicFrame>
      <p:sp>
        <p:nvSpPr>
          <p:cNvPr id="2" name="Title 1">
            <a:extLst>
              <a:ext uri="{FF2B5EF4-FFF2-40B4-BE49-F238E27FC236}">
                <a16:creationId xmlns:a16="http://schemas.microsoft.com/office/drawing/2014/main" id="{31B1DDF5-CDCE-4988-926A-0C76345327BA}"/>
              </a:ext>
            </a:extLst>
          </p:cNvPr>
          <p:cNvSpPr>
            <a:spLocks noGrp="1"/>
          </p:cNvSpPr>
          <p:nvPr>
            <p:ph type="title"/>
          </p:nvPr>
        </p:nvSpPr>
        <p:spPr>
          <a:xfrm>
            <a:off x="388629" y="514614"/>
            <a:ext cx="11299787" cy="360029"/>
          </a:xfrm>
        </p:spPr>
        <p:txBody>
          <a:bodyPr/>
          <a:lstStyle/>
          <a:p>
            <a:r>
              <a:rPr lang="ca-ES" dirty="0"/>
              <a:t>Exercici 5.1: La millora de les pràctiques per promoure la recuperació en els serveis socials i de salut mental </a:t>
            </a:r>
            <a:r>
              <a:rPr lang="en-GB" dirty="0"/>
              <a:t>- 3</a:t>
            </a:r>
            <a:endParaRPr lang="x-none" dirty="0"/>
          </a:p>
        </p:txBody>
      </p:sp>
    </p:spTree>
    <p:extLst>
      <p:ext uri="{BB962C8B-B14F-4D97-AF65-F5344CB8AC3E}">
        <p14:creationId xmlns:p14="http://schemas.microsoft.com/office/powerpoint/2010/main" val="222077400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6C40A66F-2B29-4DB5-BDFF-9AD626DA25F5}"/>
              </a:ext>
            </a:extLst>
          </p:cNvPr>
          <p:cNvGraphicFramePr>
            <a:graphicFrameLocks noGrp="1"/>
          </p:cNvGraphicFramePr>
          <p:nvPr>
            <p:ph sz="quarter" idx="14"/>
            <p:extLst>
              <p:ext uri="{D42A27DB-BD31-4B8C-83A1-F6EECF244321}">
                <p14:modId xmlns:p14="http://schemas.microsoft.com/office/powerpoint/2010/main" val="1887215151"/>
              </p:ext>
            </p:extLst>
          </p:nvPr>
        </p:nvGraphicFramePr>
        <p:xfrm>
          <a:off x="506413" y="1226820"/>
          <a:ext cx="11132457" cy="5091303"/>
        </p:xfrm>
        <a:graphic>
          <a:graphicData uri="http://schemas.openxmlformats.org/drawingml/2006/table">
            <a:tbl>
              <a:tblPr firstRow="1" firstCol="1" bandRow="1">
                <a:tableStyleId>{2D5ABB26-0587-4C30-8999-92F81FD0307C}</a:tableStyleId>
              </a:tblPr>
              <a:tblGrid>
                <a:gridCol w="2399347">
                  <a:extLst>
                    <a:ext uri="{9D8B030D-6E8A-4147-A177-3AD203B41FA5}">
                      <a16:colId xmlns:a16="http://schemas.microsoft.com/office/drawing/2014/main" val="4172857672"/>
                    </a:ext>
                  </a:extLst>
                </a:gridCol>
                <a:gridCol w="2824480">
                  <a:extLst>
                    <a:ext uri="{9D8B030D-6E8A-4147-A177-3AD203B41FA5}">
                      <a16:colId xmlns:a16="http://schemas.microsoft.com/office/drawing/2014/main" val="4059956182"/>
                    </a:ext>
                  </a:extLst>
                </a:gridCol>
                <a:gridCol w="5908630">
                  <a:extLst>
                    <a:ext uri="{9D8B030D-6E8A-4147-A177-3AD203B41FA5}">
                      <a16:colId xmlns:a16="http://schemas.microsoft.com/office/drawing/2014/main" val="1193555891"/>
                    </a:ext>
                  </a:extLst>
                </a:gridCol>
              </a:tblGrid>
              <a:tr h="205384">
                <a:tc gridSpan="3">
                  <a:txBody>
                    <a:bodyPr/>
                    <a:lstStyle/>
                    <a:p>
                      <a:pPr marL="0" marR="0" algn="ctr">
                        <a:lnSpc>
                          <a:spcPct val="115000"/>
                        </a:lnSpc>
                        <a:spcBef>
                          <a:spcPts val="0"/>
                        </a:spcBef>
                        <a:spcAft>
                          <a:spcPts val="0"/>
                        </a:spcAft>
                      </a:pPr>
                      <a:r>
                        <a:rPr lang="es-ES" sz="1400" b="1" dirty="0" err="1">
                          <a:solidFill>
                            <a:schemeClr val="bg1"/>
                          </a:solidFill>
                          <a:effectLst/>
                          <a:latin typeface="Century Gothic" panose="020B0502020202020204" pitchFamily="34" charset="0"/>
                        </a:rPr>
                        <a:t>Aplicació</a:t>
                      </a:r>
                      <a:r>
                        <a:rPr lang="es-ES" sz="1400" b="1" dirty="0">
                          <a:solidFill>
                            <a:schemeClr val="bg1"/>
                          </a:solidFill>
                          <a:effectLst/>
                          <a:latin typeface="Century Gothic" panose="020B0502020202020204" pitchFamily="34" charset="0"/>
                        </a:rPr>
                        <a:t> </a:t>
                      </a:r>
                      <a:r>
                        <a:rPr lang="es-ES" sz="1400" b="1" dirty="0" err="1">
                          <a:solidFill>
                            <a:schemeClr val="bg1"/>
                          </a:solidFill>
                          <a:effectLst/>
                          <a:latin typeface="Century Gothic" panose="020B0502020202020204" pitchFamily="34" charset="0"/>
                        </a:rPr>
                        <a:t>d’una</a:t>
                      </a:r>
                      <a:r>
                        <a:rPr lang="es-ES" sz="1400" b="1" dirty="0">
                          <a:solidFill>
                            <a:schemeClr val="bg1"/>
                          </a:solidFill>
                          <a:effectLst/>
                          <a:latin typeface="Century Gothic" panose="020B0502020202020204" pitchFamily="34" charset="0"/>
                        </a:rPr>
                        <a:t> </a:t>
                      </a:r>
                      <a:r>
                        <a:rPr lang="es-ES" sz="1400" b="1" dirty="0" err="1">
                          <a:solidFill>
                            <a:schemeClr val="bg1"/>
                          </a:solidFill>
                          <a:effectLst/>
                          <a:latin typeface="Century Gothic" panose="020B0502020202020204" pitchFamily="34" charset="0"/>
                        </a:rPr>
                        <a:t>estratègia</a:t>
                      </a:r>
                      <a:r>
                        <a:rPr lang="es-ES" sz="1400" b="1" dirty="0">
                          <a:solidFill>
                            <a:schemeClr val="bg1"/>
                          </a:solidFill>
                          <a:effectLst/>
                          <a:latin typeface="Century Gothic" panose="020B0502020202020204" pitchFamily="34" charset="0"/>
                        </a:rPr>
                        <a:t> de </a:t>
                      </a:r>
                      <a:r>
                        <a:rPr lang="es-ES" sz="1400" b="1" dirty="0" err="1">
                          <a:solidFill>
                            <a:schemeClr val="bg1"/>
                          </a:solidFill>
                          <a:effectLst/>
                          <a:latin typeface="Century Gothic" panose="020B0502020202020204" pitchFamily="34" charset="0"/>
                        </a:rPr>
                        <a:t>recuperació</a:t>
                      </a:r>
                      <a:r>
                        <a:rPr lang="es-ES" sz="1400" b="1" dirty="0">
                          <a:solidFill>
                            <a:schemeClr val="bg1"/>
                          </a:solidFill>
                          <a:effectLst/>
                          <a:latin typeface="Century Gothic" panose="020B0502020202020204" pitchFamily="34" charset="0"/>
                        </a:rPr>
                        <a:t> al </a:t>
                      </a:r>
                      <a:r>
                        <a:rPr lang="es-ES" sz="1400" b="1" dirty="0" err="1">
                          <a:solidFill>
                            <a:schemeClr val="bg1"/>
                          </a:solidFill>
                          <a:effectLst/>
                          <a:latin typeface="Century Gothic" panose="020B0502020202020204" pitchFamily="34" charset="0"/>
                        </a:rPr>
                        <a:t>servei</a:t>
                      </a:r>
                      <a:r>
                        <a:rPr lang="es-ES" sz="1400" b="1" dirty="0">
                          <a:solidFill>
                            <a:schemeClr val="bg1"/>
                          </a:solidFill>
                          <a:effectLst/>
                          <a:latin typeface="Century Gothic" panose="020B0502020202020204" pitchFamily="34" charset="0"/>
                        </a:rPr>
                        <a:t> X </a:t>
                      </a:r>
                      <a:endParaRPr lang="x-none" sz="1400" b="1"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78138" marR="781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hMerge="1">
                  <a:txBody>
                    <a:bodyPr/>
                    <a:lstStyle/>
                    <a:p>
                      <a:endParaRPr lang="x-none"/>
                    </a:p>
                  </a:txBody>
                  <a:tcPr/>
                </a:tc>
                <a:tc hMerge="1">
                  <a:txBody>
                    <a:bodyPr/>
                    <a:lstStyle/>
                    <a:p>
                      <a:endParaRPr lang="x-none"/>
                    </a:p>
                  </a:txBody>
                  <a:tcPr/>
                </a:tc>
                <a:extLst>
                  <a:ext uri="{0D108BD9-81ED-4DB2-BD59-A6C34878D82A}">
                    <a16:rowId xmlns:a16="http://schemas.microsoft.com/office/drawing/2014/main" val="2276232785"/>
                  </a:ext>
                </a:extLst>
              </a:tr>
              <a:tr h="205384">
                <a:tc>
                  <a:txBody>
                    <a:bodyPr/>
                    <a:lstStyle/>
                    <a:p>
                      <a:pPr marL="0" marR="0" algn="ctr">
                        <a:lnSpc>
                          <a:spcPct val="115000"/>
                        </a:lnSpc>
                        <a:spcBef>
                          <a:spcPts val="0"/>
                        </a:spcBef>
                        <a:spcAft>
                          <a:spcPts val="0"/>
                        </a:spcAft>
                      </a:pPr>
                      <a:r>
                        <a:rPr lang="en-GB" sz="1400" b="1" dirty="0">
                          <a:effectLst/>
                          <a:latin typeface="Century Gothic" panose="020B0502020202020204" pitchFamily="34" charset="0"/>
                        </a:rPr>
                        <a:t>A</a:t>
                      </a:r>
                      <a:endParaRPr lang="x-none" sz="1400" b="1">
                        <a:solidFill>
                          <a:srgbClr val="943634"/>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78138" marR="781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marL="0" marR="0" algn="ctr">
                        <a:lnSpc>
                          <a:spcPct val="115000"/>
                        </a:lnSpc>
                        <a:spcBef>
                          <a:spcPts val="0"/>
                        </a:spcBef>
                        <a:spcAft>
                          <a:spcPts val="0"/>
                        </a:spcAft>
                      </a:pPr>
                      <a:r>
                        <a:rPr lang="en-GB" sz="1400" b="1" dirty="0">
                          <a:effectLst/>
                          <a:latin typeface="Century Gothic" panose="020B0502020202020204" pitchFamily="34" charset="0"/>
                        </a:rPr>
                        <a:t>B</a:t>
                      </a:r>
                      <a:endParaRPr lang="x-none" sz="1400" b="1" dirty="0">
                        <a:solidFill>
                          <a:srgbClr val="943634"/>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78138" marR="781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marL="0" marR="0" algn="ctr">
                        <a:lnSpc>
                          <a:spcPct val="115000"/>
                        </a:lnSpc>
                        <a:spcBef>
                          <a:spcPts val="0"/>
                        </a:spcBef>
                        <a:spcAft>
                          <a:spcPts val="0"/>
                        </a:spcAft>
                      </a:pPr>
                      <a:r>
                        <a:rPr lang="en-GB" sz="1400" b="1" dirty="0">
                          <a:effectLst/>
                          <a:latin typeface="Century Gothic" panose="020B0502020202020204" pitchFamily="34" charset="0"/>
                        </a:rPr>
                        <a:t>C</a:t>
                      </a:r>
                      <a:endParaRPr lang="x-none" sz="1400" b="1" dirty="0">
                        <a:solidFill>
                          <a:srgbClr val="943634"/>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78138" marR="781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extLst>
                  <a:ext uri="{0D108BD9-81ED-4DB2-BD59-A6C34878D82A}">
                    <a16:rowId xmlns:a16="http://schemas.microsoft.com/office/drawing/2014/main" val="1423244689"/>
                  </a:ext>
                </a:extLst>
              </a:tr>
              <a:tr h="499554">
                <a:tc>
                  <a:txBody>
                    <a:bodyPr/>
                    <a:lstStyle/>
                    <a:p>
                      <a:pPr marL="6350" marR="228600" indent="-6350" algn="ctr">
                        <a:lnSpc>
                          <a:spcPct val="107000"/>
                        </a:lnSpc>
                        <a:spcAft>
                          <a:spcPts val="0"/>
                        </a:spcAft>
                      </a:pPr>
                      <a:r>
                        <a:rPr lang="ca-ES" sz="1200" b="1" dirty="0">
                          <a:solidFill>
                            <a:schemeClr val="tx1"/>
                          </a:solidFill>
                          <a:effectLst/>
                          <a:latin typeface="Calibri"/>
                          <a:ea typeface="Calibri"/>
                          <a:cs typeface="Arial"/>
                        </a:rPr>
                        <a:t>CANVIS QUE CONTRIBUEIXIN AL PROCÉS DE RECUPERACIÓ </a:t>
                      </a:r>
                      <a:endParaRPr lang="es-ES" sz="1200" dirty="0">
                        <a:solidFill>
                          <a:schemeClr val="tx1"/>
                        </a:solidFill>
                        <a:effectLst/>
                        <a:latin typeface="Calibri"/>
                        <a:ea typeface="Calibri"/>
                        <a:cs typeface="Arial"/>
                      </a:endParaRPr>
                    </a:p>
                  </a:txBody>
                  <a:tcPr marL="67945" marR="46355" marT="234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350" marR="14605" indent="-6350" algn="ctr">
                        <a:lnSpc>
                          <a:spcPct val="107000"/>
                        </a:lnSpc>
                        <a:spcAft>
                          <a:spcPts val="0"/>
                        </a:spcAft>
                      </a:pPr>
                      <a:r>
                        <a:rPr lang="ca-ES" sz="1200" b="1" dirty="0">
                          <a:solidFill>
                            <a:schemeClr val="tx1"/>
                          </a:solidFill>
                          <a:effectLst/>
                          <a:latin typeface="Calibri"/>
                          <a:ea typeface="Calibri"/>
                          <a:cs typeface="Arial"/>
                        </a:rPr>
                        <a:t>OBSTACLES POTENCIALS </a:t>
                      </a:r>
                      <a:endParaRPr lang="es-ES" sz="1200" dirty="0">
                        <a:solidFill>
                          <a:schemeClr val="tx1"/>
                        </a:solidFill>
                        <a:effectLst/>
                        <a:latin typeface="Calibri"/>
                        <a:ea typeface="Calibri"/>
                        <a:cs typeface="Arial"/>
                      </a:endParaRPr>
                    </a:p>
                  </a:txBody>
                  <a:tcPr marL="67945" marR="46355" marT="234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350" marR="19050" indent="-6350" algn="ctr">
                        <a:lnSpc>
                          <a:spcPct val="107000"/>
                        </a:lnSpc>
                        <a:spcAft>
                          <a:spcPts val="0"/>
                        </a:spcAft>
                      </a:pPr>
                      <a:r>
                        <a:rPr lang="ca-ES" sz="1200" b="1" dirty="0">
                          <a:solidFill>
                            <a:schemeClr val="tx1"/>
                          </a:solidFill>
                          <a:effectLst/>
                          <a:latin typeface="Calibri"/>
                          <a:ea typeface="Calibri"/>
                          <a:cs typeface="Arial"/>
                        </a:rPr>
                        <a:t>PASSOS PER SUPERAR ELS OBSTACLES</a:t>
                      </a:r>
                      <a:endParaRPr lang="es-ES" sz="1200" dirty="0">
                        <a:solidFill>
                          <a:schemeClr val="tx1"/>
                        </a:solidFill>
                        <a:effectLst/>
                        <a:latin typeface="Calibri"/>
                        <a:ea typeface="Calibri"/>
                        <a:cs typeface="Arial"/>
                      </a:endParaRPr>
                    </a:p>
                  </a:txBody>
                  <a:tcPr marL="67945" marR="46355" marT="234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23364597"/>
                  </a:ext>
                </a:extLst>
              </a:tr>
              <a:tr h="2447058">
                <a:tc>
                  <a:txBody>
                    <a:bodyPr/>
                    <a:lstStyle/>
                    <a:p>
                      <a:pPr marL="6350" marR="8255" indent="-6350" algn="l">
                        <a:lnSpc>
                          <a:spcPct val="115000"/>
                        </a:lnSpc>
                        <a:spcAft>
                          <a:spcPts val="0"/>
                        </a:spcAft>
                      </a:pPr>
                      <a:r>
                        <a:rPr lang="ca-ES" sz="1400" b="1" dirty="0">
                          <a:solidFill>
                            <a:srgbClr val="000000"/>
                          </a:solidFill>
                          <a:effectLst/>
                          <a:latin typeface="Calibri"/>
                          <a:ea typeface="Calibri"/>
                          <a:cs typeface="Arial"/>
                        </a:rPr>
                        <a:t>Exemple 2: Treballar amb les persones per identificar-ne els objectius personals de recuperació i treballar plegats per dissenyar un pla de recuperació. </a:t>
                      </a:r>
                      <a:endParaRPr lang="es-ES" sz="2400" dirty="0">
                        <a:solidFill>
                          <a:srgbClr val="000000"/>
                        </a:solidFill>
                        <a:effectLst/>
                        <a:latin typeface="Calibri"/>
                        <a:ea typeface="Calibri"/>
                        <a:cs typeface="Arial"/>
                      </a:endParaRPr>
                    </a:p>
                    <a:p>
                      <a:pPr marL="6350" marR="228600" indent="-6350" algn="l">
                        <a:lnSpc>
                          <a:spcPct val="107000"/>
                        </a:lnSpc>
                        <a:spcAft>
                          <a:spcPts val="75"/>
                        </a:spcAft>
                      </a:pPr>
                      <a:r>
                        <a:rPr lang="ca-ES" sz="1400" b="1" dirty="0">
                          <a:solidFill>
                            <a:srgbClr val="000000"/>
                          </a:solidFill>
                          <a:effectLst/>
                          <a:latin typeface="Calibri"/>
                          <a:ea typeface="Calibri"/>
                          <a:cs typeface="Arial"/>
                        </a:rPr>
                        <a:t> </a:t>
                      </a:r>
                      <a:endParaRPr lang="es-ES" sz="2400" dirty="0">
                        <a:solidFill>
                          <a:srgbClr val="000000"/>
                        </a:solidFill>
                        <a:effectLst/>
                        <a:latin typeface="Calibri"/>
                        <a:ea typeface="Calibri"/>
                        <a:cs typeface="Arial"/>
                      </a:endParaRPr>
                    </a:p>
                    <a:p>
                      <a:pPr marL="6350" marR="228600" indent="-6350" algn="l">
                        <a:lnSpc>
                          <a:spcPct val="107000"/>
                        </a:lnSpc>
                        <a:spcAft>
                          <a:spcPts val="0"/>
                        </a:spcAft>
                      </a:pPr>
                      <a:r>
                        <a:rPr lang="ca-ES" sz="1400" b="1" dirty="0">
                          <a:solidFill>
                            <a:srgbClr val="000000"/>
                          </a:solidFill>
                          <a:effectLst/>
                          <a:latin typeface="Calibri"/>
                          <a:ea typeface="Calibri"/>
                          <a:cs typeface="Arial"/>
                        </a:rPr>
                        <a:t> </a:t>
                      </a:r>
                      <a:endParaRPr lang="es-ES" sz="2400" dirty="0">
                        <a:solidFill>
                          <a:srgbClr val="000000"/>
                        </a:solidFill>
                        <a:effectLst/>
                        <a:latin typeface="Calibri"/>
                        <a:ea typeface="Calibri"/>
                        <a:cs typeface="Arial"/>
                      </a:endParaRPr>
                    </a:p>
                  </a:txBody>
                  <a:tcPr marL="67945" marR="46355" marT="2349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35" marR="228600" indent="-6350" algn="l">
                        <a:lnSpc>
                          <a:spcPct val="115000"/>
                        </a:lnSpc>
                        <a:spcAft>
                          <a:spcPts val="0"/>
                        </a:spcAft>
                      </a:pPr>
                      <a:r>
                        <a:rPr lang="ca-ES" sz="1400" dirty="0">
                          <a:solidFill>
                            <a:srgbClr val="000000"/>
                          </a:solidFill>
                          <a:effectLst/>
                          <a:latin typeface="Calibri"/>
                          <a:ea typeface="Calibri"/>
                          <a:cs typeface="Arial"/>
                        </a:rPr>
                        <a:t>Aquesta estratègia requereix més temps i atenció per a cada persona, cosa que pot resultar difícil en serveis amb pocs recursos on faltin professionals de la salut. També cal temps per fer el seguiment amb les persones per tal d’actualitzar el pla i parlar dels progressos.</a:t>
                      </a:r>
                      <a:endParaRPr lang="es-ES" sz="2400" dirty="0">
                        <a:solidFill>
                          <a:srgbClr val="000000"/>
                        </a:solidFill>
                        <a:effectLst/>
                        <a:latin typeface="Calibri"/>
                        <a:ea typeface="Calibri"/>
                        <a:cs typeface="Arial"/>
                      </a:endParaRPr>
                    </a:p>
                    <a:p>
                      <a:pPr marL="635" marR="228600" indent="-6350" algn="l">
                        <a:lnSpc>
                          <a:spcPct val="107000"/>
                        </a:lnSpc>
                        <a:spcAft>
                          <a:spcPts val="65"/>
                        </a:spcAft>
                      </a:pPr>
                      <a:r>
                        <a:rPr lang="ca-ES" sz="1400" dirty="0">
                          <a:solidFill>
                            <a:srgbClr val="000000"/>
                          </a:solidFill>
                          <a:effectLst/>
                          <a:latin typeface="Calibri"/>
                          <a:ea typeface="Calibri"/>
                          <a:cs typeface="Arial"/>
                        </a:rPr>
                        <a:t> </a:t>
                      </a:r>
                      <a:endParaRPr lang="es-ES" sz="2400" dirty="0">
                        <a:solidFill>
                          <a:srgbClr val="000000"/>
                        </a:solidFill>
                        <a:effectLst/>
                        <a:latin typeface="Calibri"/>
                        <a:ea typeface="Calibri"/>
                        <a:cs typeface="Arial"/>
                      </a:endParaRPr>
                    </a:p>
                    <a:p>
                      <a:pPr marL="635" marR="228600" indent="-6350" algn="l">
                        <a:lnSpc>
                          <a:spcPct val="115000"/>
                        </a:lnSpc>
                        <a:spcAft>
                          <a:spcPts val="0"/>
                        </a:spcAft>
                      </a:pPr>
                      <a:r>
                        <a:rPr lang="ca-ES" sz="1400" dirty="0">
                          <a:solidFill>
                            <a:srgbClr val="000000"/>
                          </a:solidFill>
                          <a:effectLst/>
                          <a:latin typeface="Calibri"/>
                          <a:ea typeface="Calibri"/>
                          <a:cs typeface="Arial"/>
                        </a:rPr>
                        <a:t>Reptes en la comunicació d’objectius personals. </a:t>
                      </a:r>
                      <a:endParaRPr lang="es-ES" sz="2400" dirty="0">
                        <a:solidFill>
                          <a:srgbClr val="000000"/>
                        </a:solidFill>
                        <a:effectLst/>
                        <a:latin typeface="Calibri"/>
                        <a:ea typeface="Calibri"/>
                        <a:cs typeface="Arial"/>
                      </a:endParaRPr>
                    </a:p>
                    <a:p>
                      <a:pPr marL="635" marR="228600" indent="-6350" algn="l">
                        <a:lnSpc>
                          <a:spcPct val="107000"/>
                        </a:lnSpc>
                        <a:spcAft>
                          <a:spcPts val="75"/>
                        </a:spcAft>
                      </a:pPr>
                      <a:r>
                        <a:rPr lang="ca-ES" sz="1400" dirty="0">
                          <a:solidFill>
                            <a:srgbClr val="000000"/>
                          </a:solidFill>
                          <a:effectLst/>
                          <a:latin typeface="Calibri"/>
                          <a:ea typeface="Calibri"/>
                          <a:cs typeface="Arial"/>
                        </a:rPr>
                        <a:t> </a:t>
                      </a:r>
                      <a:endParaRPr lang="es-ES" sz="2400" dirty="0">
                        <a:solidFill>
                          <a:srgbClr val="000000"/>
                        </a:solidFill>
                        <a:effectLst/>
                        <a:latin typeface="Calibri"/>
                        <a:ea typeface="Calibri"/>
                        <a:cs typeface="Arial"/>
                      </a:endParaRPr>
                    </a:p>
                    <a:p>
                      <a:pPr marL="635" marR="228600" indent="-6350" algn="l">
                        <a:lnSpc>
                          <a:spcPct val="107000"/>
                        </a:lnSpc>
                        <a:spcAft>
                          <a:spcPts val="0"/>
                        </a:spcAft>
                      </a:pPr>
                      <a:r>
                        <a:rPr lang="ca-ES" sz="1400" dirty="0">
                          <a:solidFill>
                            <a:srgbClr val="000000"/>
                          </a:solidFill>
                          <a:effectLst/>
                          <a:latin typeface="Calibri"/>
                          <a:ea typeface="Calibri"/>
                          <a:cs typeface="Arial"/>
                        </a:rPr>
                        <a:t>Pot ser que el personal cregui que ells saben què és el millor per al tractament i la recuperació de la persona.</a:t>
                      </a:r>
                      <a:endParaRPr lang="es-ES" sz="2400" dirty="0">
                        <a:solidFill>
                          <a:srgbClr val="000000"/>
                        </a:solidFill>
                        <a:effectLst/>
                        <a:latin typeface="Calibri"/>
                        <a:ea typeface="Calibri"/>
                        <a:cs typeface="Arial"/>
                      </a:endParaRPr>
                    </a:p>
                  </a:txBody>
                  <a:tcPr marL="67945" marR="46355" marT="2349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35" marR="228600" indent="-6350" algn="l">
                        <a:lnSpc>
                          <a:spcPct val="115000"/>
                        </a:lnSpc>
                        <a:spcAft>
                          <a:spcPts val="0"/>
                        </a:spcAft>
                      </a:pPr>
                      <a:r>
                        <a:rPr lang="ca-ES" sz="1400" dirty="0">
                          <a:solidFill>
                            <a:srgbClr val="000000"/>
                          </a:solidFill>
                          <a:effectLst/>
                          <a:latin typeface="Calibri"/>
                          <a:ea typeface="Calibri"/>
                          <a:cs typeface="Arial"/>
                        </a:rPr>
                        <a:t>Formar més persones (inclosos els professionals d’àmbits diferents del de la salut) que puguin oferir ajuda a l’hora de desenvolupar plans de recuperació. </a:t>
                      </a:r>
                      <a:endParaRPr lang="es-ES" sz="2400" dirty="0">
                        <a:solidFill>
                          <a:srgbClr val="000000"/>
                        </a:solidFill>
                        <a:effectLst/>
                        <a:latin typeface="Calibri"/>
                        <a:ea typeface="Calibri"/>
                        <a:cs typeface="Arial"/>
                      </a:endParaRPr>
                    </a:p>
                    <a:p>
                      <a:pPr marL="635" marR="228600" indent="-6350" algn="l">
                        <a:lnSpc>
                          <a:spcPct val="107000"/>
                        </a:lnSpc>
                        <a:spcAft>
                          <a:spcPts val="75"/>
                        </a:spcAft>
                      </a:pPr>
                      <a:r>
                        <a:rPr lang="ca-ES" sz="1400" dirty="0">
                          <a:solidFill>
                            <a:srgbClr val="000000"/>
                          </a:solidFill>
                          <a:effectLst/>
                          <a:latin typeface="Calibri"/>
                          <a:ea typeface="Calibri"/>
                          <a:cs typeface="Arial"/>
                        </a:rPr>
                        <a:t> </a:t>
                      </a:r>
                      <a:endParaRPr lang="es-ES" sz="2400" dirty="0">
                        <a:solidFill>
                          <a:srgbClr val="000000"/>
                        </a:solidFill>
                        <a:effectLst/>
                        <a:latin typeface="Calibri"/>
                        <a:ea typeface="Calibri"/>
                        <a:cs typeface="Arial"/>
                      </a:endParaRPr>
                    </a:p>
                    <a:p>
                      <a:pPr marL="635" marR="13970" indent="-6350" algn="l">
                        <a:lnSpc>
                          <a:spcPct val="114000"/>
                        </a:lnSpc>
                        <a:spcAft>
                          <a:spcPts val="10"/>
                        </a:spcAft>
                      </a:pPr>
                      <a:r>
                        <a:rPr lang="ca-ES" sz="1400" dirty="0">
                          <a:solidFill>
                            <a:srgbClr val="000000"/>
                          </a:solidFill>
                          <a:effectLst/>
                          <a:latin typeface="Calibri"/>
                          <a:ea typeface="Calibri"/>
                          <a:cs typeface="Arial"/>
                        </a:rPr>
                        <a:t>Desenvolupar un programa o sistema transversal al servei per donar a les persones oportunitats per debatre, desenvolupar i revisar els plans de recuperació segons els seus desitjos.</a:t>
                      </a:r>
                      <a:endParaRPr lang="es-ES" sz="2400" dirty="0">
                        <a:solidFill>
                          <a:srgbClr val="000000"/>
                        </a:solidFill>
                        <a:effectLst/>
                        <a:latin typeface="Calibri"/>
                        <a:ea typeface="Calibri"/>
                        <a:cs typeface="Arial"/>
                      </a:endParaRPr>
                    </a:p>
                    <a:p>
                      <a:pPr marL="635" marR="228600" indent="-6350" algn="l">
                        <a:lnSpc>
                          <a:spcPct val="107000"/>
                        </a:lnSpc>
                        <a:spcAft>
                          <a:spcPts val="65"/>
                        </a:spcAft>
                      </a:pPr>
                      <a:r>
                        <a:rPr lang="ca-ES" sz="1400" dirty="0">
                          <a:solidFill>
                            <a:srgbClr val="000000"/>
                          </a:solidFill>
                          <a:effectLst/>
                          <a:latin typeface="Calibri"/>
                          <a:ea typeface="Calibri"/>
                          <a:cs typeface="Arial"/>
                        </a:rPr>
                        <a:t> </a:t>
                      </a:r>
                      <a:endParaRPr lang="es-ES" sz="2400" dirty="0">
                        <a:solidFill>
                          <a:srgbClr val="000000"/>
                        </a:solidFill>
                        <a:effectLst/>
                        <a:latin typeface="Calibri"/>
                        <a:ea typeface="Calibri"/>
                        <a:cs typeface="Arial"/>
                      </a:endParaRPr>
                    </a:p>
                    <a:p>
                      <a:pPr marL="635" marR="228600" indent="-6350" algn="l">
                        <a:lnSpc>
                          <a:spcPct val="114000"/>
                        </a:lnSpc>
                        <a:spcAft>
                          <a:spcPts val="10"/>
                        </a:spcAft>
                      </a:pPr>
                      <a:r>
                        <a:rPr lang="ca-ES" sz="1400" dirty="0">
                          <a:solidFill>
                            <a:srgbClr val="000000"/>
                          </a:solidFill>
                          <a:effectLst/>
                          <a:latin typeface="Calibri"/>
                          <a:ea typeface="Calibri"/>
                          <a:cs typeface="Arial"/>
                        </a:rPr>
                        <a:t>Explorar diferents mètodes de comunicació, com ara mètodes de comunicació no verbal, per garantir que s’entenen els objectius de recuperació de cada individu. </a:t>
                      </a:r>
                      <a:endParaRPr lang="es-ES" sz="2400" dirty="0">
                        <a:solidFill>
                          <a:srgbClr val="000000"/>
                        </a:solidFill>
                        <a:effectLst/>
                        <a:latin typeface="Calibri"/>
                        <a:ea typeface="Calibri"/>
                        <a:cs typeface="Arial"/>
                      </a:endParaRPr>
                    </a:p>
                    <a:p>
                      <a:pPr marL="635" marR="228600" indent="-6350" algn="l">
                        <a:lnSpc>
                          <a:spcPct val="107000"/>
                        </a:lnSpc>
                        <a:spcAft>
                          <a:spcPts val="65"/>
                        </a:spcAft>
                      </a:pPr>
                      <a:r>
                        <a:rPr lang="ca-ES" sz="1400" dirty="0">
                          <a:solidFill>
                            <a:srgbClr val="000000"/>
                          </a:solidFill>
                          <a:effectLst/>
                          <a:latin typeface="Calibri"/>
                          <a:ea typeface="Calibri"/>
                          <a:cs typeface="Arial"/>
                        </a:rPr>
                        <a:t> </a:t>
                      </a:r>
                      <a:endParaRPr lang="es-ES" sz="2400" dirty="0">
                        <a:solidFill>
                          <a:srgbClr val="000000"/>
                        </a:solidFill>
                        <a:effectLst/>
                        <a:latin typeface="Calibri"/>
                        <a:ea typeface="Calibri"/>
                        <a:cs typeface="Arial"/>
                      </a:endParaRPr>
                    </a:p>
                    <a:p>
                      <a:pPr marL="635" marR="228600" indent="-6350" algn="l">
                        <a:lnSpc>
                          <a:spcPct val="114000"/>
                        </a:lnSpc>
                        <a:spcAft>
                          <a:spcPts val="10"/>
                        </a:spcAft>
                      </a:pPr>
                      <a:r>
                        <a:rPr lang="ca-ES" sz="1400" dirty="0">
                          <a:solidFill>
                            <a:srgbClr val="000000"/>
                          </a:solidFill>
                          <a:effectLst/>
                          <a:latin typeface="Calibri"/>
                          <a:ea typeface="Calibri"/>
                          <a:cs typeface="Arial"/>
                        </a:rPr>
                        <a:t>Modificar la cultura institucional i les actituds del personal sobre la recuperació. La formació en temes de recuperació dins del servei seria un mitjà important per aconseguir-ho. </a:t>
                      </a:r>
                      <a:endParaRPr lang="es-ES" sz="2400" dirty="0">
                        <a:solidFill>
                          <a:srgbClr val="000000"/>
                        </a:solidFill>
                        <a:effectLst/>
                        <a:latin typeface="Calibri"/>
                        <a:ea typeface="Calibri"/>
                        <a:cs typeface="Arial"/>
                      </a:endParaRPr>
                    </a:p>
                    <a:p>
                      <a:pPr marL="635" marR="228600" indent="-6350" algn="l">
                        <a:lnSpc>
                          <a:spcPct val="107000"/>
                        </a:lnSpc>
                        <a:spcAft>
                          <a:spcPts val="65"/>
                        </a:spcAft>
                      </a:pPr>
                      <a:r>
                        <a:rPr lang="ca-ES" sz="1400" dirty="0">
                          <a:solidFill>
                            <a:srgbClr val="000000"/>
                          </a:solidFill>
                          <a:effectLst/>
                          <a:latin typeface="Calibri"/>
                          <a:ea typeface="Calibri"/>
                          <a:cs typeface="Arial"/>
                        </a:rPr>
                        <a:t> </a:t>
                      </a:r>
                      <a:endParaRPr lang="es-ES" sz="2400" dirty="0">
                        <a:solidFill>
                          <a:srgbClr val="000000"/>
                        </a:solidFill>
                        <a:effectLst/>
                        <a:latin typeface="Calibri"/>
                        <a:ea typeface="Calibri"/>
                        <a:cs typeface="Arial"/>
                      </a:endParaRPr>
                    </a:p>
                    <a:p>
                      <a:pPr marL="635" marR="228600" indent="-6350" algn="l">
                        <a:lnSpc>
                          <a:spcPct val="107000"/>
                        </a:lnSpc>
                        <a:spcAft>
                          <a:spcPts val="0"/>
                        </a:spcAft>
                      </a:pPr>
                      <a:r>
                        <a:rPr lang="ca-ES" sz="1400" dirty="0">
                          <a:solidFill>
                            <a:srgbClr val="000000"/>
                          </a:solidFill>
                          <a:effectLst/>
                          <a:latin typeface="Calibri"/>
                          <a:ea typeface="Calibri"/>
                          <a:cs typeface="Arial"/>
                        </a:rPr>
                        <a:t>Identificar líders dins del servei que puguin fer avançar els principis de recuperació. </a:t>
                      </a:r>
                      <a:endParaRPr lang="es-ES" sz="2400" dirty="0">
                        <a:solidFill>
                          <a:srgbClr val="000000"/>
                        </a:solidFill>
                        <a:effectLst/>
                        <a:latin typeface="Calibri"/>
                        <a:ea typeface="Calibri"/>
                        <a:cs typeface="Arial"/>
                      </a:endParaRPr>
                    </a:p>
                  </a:txBody>
                  <a:tcPr marL="67945" marR="46355" marT="2349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28176833"/>
                  </a:ext>
                </a:extLst>
              </a:tr>
            </a:tbl>
          </a:graphicData>
        </a:graphic>
      </p:graphicFrame>
      <p:sp>
        <p:nvSpPr>
          <p:cNvPr id="2" name="Title 1">
            <a:extLst>
              <a:ext uri="{FF2B5EF4-FFF2-40B4-BE49-F238E27FC236}">
                <a16:creationId xmlns:a16="http://schemas.microsoft.com/office/drawing/2014/main" id="{A6B3256A-0F5B-4C26-8F55-CBE6926D47F5}"/>
              </a:ext>
            </a:extLst>
          </p:cNvPr>
          <p:cNvSpPr>
            <a:spLocks noGrp="1"/>
          </p:cNvSpPr>
          <p:nvPr>
            <p:ph type="title"/>
          </p:nvPr>
        </p:nvSpPr>
        <p:spPr>
          <a:xfrm>
            <a:off x="429270" y="209813"/>
            <a:ext cx="11319666" cy="439543"/>
          </a:xfrm>
        </p:spPr>
        <p:txBody>
          <a:bodyPr/>
          <a:lstStyle/>
          <a:p>
            <a:r>
              <a:rPr lang="ca-ES" dirty="0"/>
              <a:t>Exercici 5.1: La millora de les pràctiques per promoure la recuperació en els serveis socials i de salut mental </a:t>
            </a:r>
            <a:r>
              <a:rPr lang="en-GB" dirty="0"/>
              <a:t>- 4</a:t>
            </a:r>
            <a:endParaRPr lang="x-none" dirty="0"/>
          </a:p>
        </p:txBody>
      </p:sp>
    </p:spTree>
    <p:extLst>
      <p:ext uri="{BB962C8B-B14F-4D97-AF65-F5344CB8AC3E}">
        <p14:creationId xmlns:p14="http://schemas.microsoft.com/office/powerpoint/2010/main" val="330136915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13E5A2C4-354C-4BB1-B8EB-981D89FCB6C5}"/>
              </a:ext>
            </a:extLst>
          </p:cNvPr>
          <p:cNvGraphicFramePr>
            <a:graphicFrameLocks noGrp="1"/>
          </p:cNvGraphicFramePr>
          <p:nvPr>
            <p:ph sz="quarter" idx="14"/>
            <p:extLst>
              <p:ext uri="{D42A27DB-BD31-4B8C-83A1-F6EECF244321}">
                <p14:modId xmlns:p14="http://schemas.microsoft.com/office/powerpoint/2010/main" val="864719365"/>
              </p:ext>
            </p:extLst>
          </p:nvPr>
        </p:nvGraphicFramePr>
        <p:xfrm>
          <a:off x="506413" y="1511300"/>
          <a:ext cx="11174630" cy="4622229"/>
        </p:xfrm>
        <a:graphic>
          <a:graphicData uri="http://schemas.openxmlformats.org/drawingml/2006/table">
            <a:tbl>
              <a:tblPr firstRow="1" firstCol="1" bandRow="1">
                <a:tableStyleId>{2D5ABB26-0587-4C30-8999-92F81FD0307C}</a:tableStyleId>
              </a:tblPr>
              <a:tblGrid>
                <a:gridCol w="2947987">
                  <a:extLst>
                    <a:ext uri="{9D8B030D-6E8A-4147-A177-3AD203B41FA5}">
                      <a16:colId xmlns:a16="http://schemas.microsoft.com/office/drawing/2014/main" val="4050101317"/>
                    </a:ext>
                  </a:extLst>
                </a:gridCol>
                <a:gridCol w="2423886">
                  <a:extLst>
                    <a:ext uri="{9D8B030D-6E8A-4147-A177-3AD203B41FA5}">
                      <a16:colId xmlns:a16="http://schemas.microsoft.com/office/drawing/2014/main" val="3387276033"/>
                    </a:ext>
                  </a:extLst>
                </a:gridCol>
                <a:gridCol w="5802757">
                  <a:extLst>
                    <a:ext uri="{9D8B030D-6E8A-4147-A177-3AD203B41FA5}">
                      <a16:colId xmlns:a16="http://schemas.microsoft.com/office/drawing/2014/main" val="3931902521"/>
                    </a:ext>
                  </a:extLst>
                </a:gridCol>
              </a:tblGrid>
              <a:tr h="204782">
                <a:tc gridSpan="3">
                  <a:txBody>
                    <a:bodyPr/>
                    <a:lstStyle/>
                    <a:p>
                      <a:pPr marL="0" marR="0" algn="ctr">
                        <a:lnSpc>
                          <a:spcPct val="115000"/>
                        </a:lnSpc>
                        <a:spcBef>
                          <a:spcPts val="0"/>
                        </a:spcBef>
                        <a:spcAft>
                          <a:spcPts val="0"/>
                        </a:spcAft>
                      </a:pPr>
                      <a:r>
                        <a:rPr lang="es-ES" sz="1400" b="1" dirty="0" err="1">
                          <a:solidFill>
                            <a:schemeClr val="bg1"/>
                          </a:solidFill>
                          <a:effectLst/>
                          <a:latin typeface="Century Gothic" panose="020B0502020202020204" pitchFamily="34" charset="0"/>
                        </a:rPr>
                        <a:t>Aplicació</a:t>
                      </a:r>
                      <a:r>
                        <a:rPr lang="es-ES" sz="1400" b="1" dirty="0">
                          <a:solidFill>
                            <a:schemeClr val="bg1"/>
                          </a:solidFill>
                          <a:effectLst/>
                          <a:latin typeface="Century Gothic" panose="020B0502020202020204" pitchFamily="34" charset="0"/>
                        </a:rPr>
                        <a:t> </a:t>
                      </a:r>
                      <a:r>
                        <a:rPr lang="es-ES" sz="1400" b="1" dirty="0" err="1">
                          <a:solidFill>
                            <a:schemeClr val="bg1"/>
                          </a:solidFill>
                          <a:effectLst/>
                          <a:latin typeface="Century Gothic" panose="020B0502020202020204" pitchFamily="34" charset="0"/>
                        </a:rPr>
                        <a:t>d’una</a:t>
                      </a:r>
                      <a:r>
                        <a:rPr lang="es-ES" sz="1400" b="1" dirty="0">
                          <a:solidFill>
                            <a:schemeClr val="bg1"/>
                          </a:solidFill>
                          <a:effectLst/>
                          <a:latin typeface="Century Gothic" panose="020B0502020202020204" pitchFamily="34" charset="0"/>
                        </a:rPr>
                        <a:t> </a:t>
                      </a:r>
                      <a:r>
                        <a:rPr lang="es-ES" sz="1400" b="1" dirty="0" err="1">
                          <a:solidFill>
                            <a:schemeClr val="bg1"/>
                          </a:solidFill>
                          <a:effectLst/>
                          <a:latin typeface="Century Gothic" panose="020B0502020202020204" pitchFamily="34" charset="0"/>
                        </a:rPr>
                        <a:t>estratègia</a:t>
                      </a:r>
                      <a:r>
                        <a:rPr lang="es-ES" sz="1400" b="1" dirty="0">
                          <a:solidFill>
                            <a:schemeClr val="bg1"/>
                          </a:solidFill>
                          <a:effectLst/>
                          <a:latin typeface="Century Gothic" panose="020B0502020202020204" pitchFamily="34" charset="0"/>
                        </a:rPr>
                        <a:t> de </a:t>
                      </a:r>
                      <a:r>
                        <a:rPr lang="es-ES" sz="1400" b="1" dirty="0" err="1">
                          <a:solidFill>
                            <a:schemeClr val="bg1"/>
                          </a:solidFill>
                          <a:effectLst/>
                          <a:latin typeface="Century Gothic" panose="020B0502020202020204" pitchFamily="34" charset="0"/>
                        </a:rPr>
                        <a:t>recuperació</a:t>
                      </a:r>
                      <a:r>
                        <a:rPr lang="es-ES" sz="1400" b="1" dirty="0">
                          <a:solidFill>
                            <a:schemeClr val="bg1"/>
                          </a:solidFill>
                          <a:effectLst/>
                          <a:latin typeface="Century Gothic" panose="020B0502020202020204" pitchFamily="34" charset="0"/>
                        </a:rPr>
                        <a:t> al </a:t>
                      </a:r>
                      <a:r>
                        <a:rPr lang="es-ES" sz="1400" b="1" dirty="0" err="1">
                          <a:solidFill>
                            <a:schemeClr val="bg1"/>
                          </a:solidFill>
                          <a:effectLst/>
                          <a:latin typeface="Century Gothic" panose="020B0502020202020204" pitchFamily="34" charset="0"/>
                        </a:rPr>
                        <a:t>servei</a:t>
                      </a:r>
                      <a:r>
                        <a:rPr lang="es-ES" sz="1400" b="1" dirty="0">
                          <a:solidFill>
                            <a:schemeClr val="bg1"/>
                          </a:solidFill>
                          <a:effectLst/>
                          <a:latin typeface="Century Gothic" panose="020B0502020202020204" pitchFamily="34" charset="0"/>
                        </a:rPr>
                        <a:t> X </a:t>
                      </a:r>
                      <a:endParaRPr lang="x-none" sz="1400" b="1"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78138" marR="781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hMerge="1">
                  <a:txBody>
                    <a:bodyPr/>
                    <a:lstStyle/>
                    <a:p>
                      <a:endParaRPr lang="x-none"/>
                    </a:p>
                  </a:txBody>
                  <a:tcPr/>
                </a:tc>
                <a:tc hMerge="1">
                  <a:txBody>
                    <a:bodyPr/>
                    <a:lstStyle/>
                    <a:p>
                      <a:endParaRPr lang="x-none"/>
                    </a:p>
                  </a:txBody>
                  <a:tcPr/>
                </a:tc>
                <a:extLst>
                  <a:ext uri="{0D108BD9-81ED-4DB2-BD59-A6C34878D82A}">
                    <a16:rowId xmlns:a16="http://schemas.microsoft.com/office/drawing/2014/main" val="288794708"/>
                  </a:ext>
                </a:extLst>
              </a:tr>
              <a:tr h="204782">
                <a:tc>
                  <a:txBody>
                    <a:bodyPr/>
                    <a:lstStyle/>
                    <a:p>
                      <a:pPr marL="0" marR="0" algn="ctr">
                        <a:lnSpc>
                          <a:spcPct val="115000"/>
                        </a:lnSpc>
                        <a:spcBef>
                          <a:spcPts val="0"/>
                        </a:spcBef>
                        <a:spcAft>
                          <a:spcPts val="0"/>
                        </a:spcAft>
                      </a:pPr>
                      <a:r>
                        <a:rPr lang="en-GB" sz="1400" b="1" dirty="0">
                          <a:effectLst/>
                          <a:latin typeface="Century Gothic" panose="020B0502020202020204" pitchFamily="34" charset="0"/>
                        </a:rPr>
                        <a:t>A</a:t>
                      </a:r>
                      <a:endParaRPr lang="x-none" sz="1400" b="1">
                        <a:solidFill>
                          <a:srgbClr val="943634"/>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78138" marR="781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marL="0" marR="0" algn="ctr">
                        <a:lnSpc>
                          <a:spcPct val="115000"/>
                        </a:lnSpc>
                        <a:spcBef>
                          <a:spcPts val="0"/>
                        </a:spcBef>
                        <a:spcAft>
                          <a:spcPts val="0"/>
                        </a:spcAft>
                      </a:pPr>
                      <a:r>
                        <a:rPr lang="en-GB" sz="1400" b="1" dirty="0">
                          <a:effectLst/>
                          <a:latin typeface="Century Gothic" panose="020B0502020202020204" pitchFamily="34" charset="0"/>
                        </a:rPr>
                        <a:t>B</a:t>
                      </a:r>
                      <a:endParaRPr lang="x-none" sz="1400" b="1" dirty="0">
                        <a:solidFill>
                          <a:srgbClr val="943634"/>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78138" marR="781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marL="0" marR="0" algn="ctr">
                        <a:lnSpc>
                          <a:spcPct val="115000"/>
                        </a:lnSpc>
                        <a:spcBef>
                          <a:spcPts val="0"/>
                        </a:spcBef>
                        <a:spcAft>
                          <a:spcPts val="0"/>
                        </a:spcAft>
                      </a:pPr>
                      <a:r>
                        <a:rPr lang="en-GB" sz="1400" b="1" dirty="0">
                          <a:effectLst/>
                          <a:latin typeface="Century Gothic" panose="020B0502020202020204" pitchFamily="34" charset="0"/>
                        </a:rPr>
                        <a:t>C</a:t>
                      </a:r>
                      <a:endParaRPr lang="x-none" sz="1400" b="1" dirty="0">
                        <a:solidFill>
                          <a:srgbClr val="943634"/>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78138" marR="781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extLst>
                  <a:ext uri="{0D108BD9-81ED-4DB2-BD59-A6C34878D82A}">
                    <a16:rowId xmlns:a16="http://schemas.microsoft.com/office/drawing/2014/main" val="2493807666"/>
                  </a:ext>
                </a:extLst>
              </a:tr>
              <a:tr h="422358">
                <a:tc>
                  <a:txBody>
                    <a:bodyPr/>
                    <a:lstStyle/>
                    <a:p>
                      <a:pPr marL="6350" marR="228600" indent="-6350" algn="ctr">
                        <a:lnSpc>
                          <a:spcPct val="107000"/>
                        </a:lnSpc>
                        <a:spcAft>
                          <a:spcPts val="0"/>
                        </a:spcAft>
                      </a:pPr>
                      <a:r>
                        <a:rPr lang="ca-ES" sz="1500" b="1" dirty="0">
                          <a:solidFill>
                            <a:schemeClr val="tx1"/>
                          </a:solidFill>
                          <a:effectLst/>
                          <a:latin typeface="Calibri"/>
                          <a:ea typeface="Calibri"/>
                          <a:cs typeface="Arial"/>
                        </a:rPr>
                        <a:t>CANVIS</a:t>
                      </a:r>
                      <a:r>
                        <a:rPr lang="ca-ES" sz="1500" b="1" baseline="0" dirty="0">
                          <a:solidFill>
                            <a:schemeClr val="tx1"/>
                          </a:solidFill>
                          <a:effectLst/>
                          <a:latin typeface="Calibri"/>
                          <a:ea typeface="Calibri"/>
                          <a:cs typeface="Arial"/>
                        </a:rPr>
                        <a:t> </a:t>
                      </a:r>
                      <a:r>
                        <a:rPr lang="ca-ES" sz="1500" b="1" dirty="0">
                          <a:solidFill>
                            <a:schemeClr val="tx1"/>
                          </a:solidFill>
                          <a:effectLst/>
                          <a:latin typeface="Calibri"/>
                          <a:ea typeface="Calibri"/>
                          <a:cs typeface="Arial"/>
                        </a:rPr>
                        <a:t>QUE CONTRIBUEIXIN AL PROCÉS DE RECUPERACIÓ </a:t>
                      </a:r>
                      <a:endParaRPr lang="es-ES" sz="1500" dirty="0">
                        <a:solidFill>
                          <a:schemeClr val="tx1"/>
                        </a:solidFill>
                        <a:effectLst/>
                        <a:latin typeface="Calibri"/>
                        <a:ea typeface="Calibri"/>
                        <a:cs typeface="Arial"/>
                      </a:endParaRPr>
                    </a:p>
                  </a:txBody>
                  <a:tcPr marL="67945" marR="46355" marT="234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350" marR="14605" indent="-6350" algn="ctr">
                        <a:lnSpc>
                          <a:spcPct val="107000"/>
                        </a:lnSpc>
                        <a:spcAft>
                          <a:spcPts val="0"/>
                        </a:spcAft>
                      </a:pPr>
                      <a:r>
                        <a:rPr lang="ca-ES" sz="1500" b="1" dirty="0">
                          <a:solidFill>
                            <a:schemeClr val="tx1"/>
                          </a:solidFill>
                          <a:effectLst/>
                          <a:latin typeface="Calibri"/>
                          <a:ea typeface="Calibri"/>
                          <a:cs typeface="Arial"/>
                        </a:rPr>
                        <a:t>OBSTACLES POTENCIALS </a:t>
                      </a:r>
                      <a:endParaRPr lang="es-ES" sz="1500" dirty="0">
                        <a:solidFill>
                          <a:schemeClr val="tx1"/>
                        </a:solidFill>
                        <a:effectLst/>
                        <a:latin typeface="Calibri"/>
                        <a:ea typeface="Calibri"/>
                        <a:cs typeface="Arial"/>
                      </a:endParaRPr>
                    </a:p>
                  </a:txBody>
                  <a:tcPr marL="67945" marR="46355" marT="234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350" marR="19050" indent="-6350" algn="ctr">
                        <a:lnSpc>
                          <a:spcPct val="107000"/>
                        </a:lnSpc>
                        <a:spcAft>
                          <a:spcPts val="0"/>
                        </a:spcAft>
                      </a:pPr>
                      <a:r>
                        <a:rPr lang="ca-ES" sz="1500" b="1" dirty="0">
                          <a:solidFill>
                            <a:schemeClr val="tx1"/>
                          </a:solidFill>
                          <a:effectLst/>
                          <a:latin typeface="Calibri"/>
                          <a:ea typeface="Calibri"/>
                          <a:cs typeface="Arial"/>
                        </a:rPr>
                        <a:t>PASSOS PER SUPERAR ELS OBSTACLES</a:t>
                      </a:r>
                      <a:endParaRPr lang="es-ES" sz="1500" dirty="0">
                        <a:solidFill>
                          <a:schemeClr val="tx1"/>
                        </a:solidFill>
                        <a:effectLst/>
                        <a:latin typeface="Calibri"/>
                        <a:ea typeface="Calibri"/>
                        <a:cs typeface="Arial"/>
                      </a:endParaRPr>
                    </a:p>
                  </a:txBody>
                  <a:tcPr marL="67945" marR="46355" marT="234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09222245"/>
                  </a:ext>
                </a:extLst>
              </a:tr>
              <a:tr h="0">
                <a:tc>
                  <a:txBody>
                    <a:bodyPr/>
                    <a:lstStyle/>
                    <a:p>
                      <a:pPr marL="6350" marR="228600" indent="-6350" algn="l">
                        <a:lnSpc>
                          <a:spcPct val="107000"/>
                        </a:lnSpc>
                        <a:spcAft>
                          <a:spcPts val="0"/>
                        </a:spcAft>
                      </a:pPr>
                      <a:r>
                        <a:rPr lang="ca-ES" sz="1400" b="1">
                          <a:solidFill>
                            <a:srgbClr val="000000"/>
                          </a:solidFill>
                          <a:effectLst/>
                          <a:latin typeface="Calibri"/>
                          <a:ea typeface="Calibri"/>
                          <a:cs typeface="Arial"/>
                        </a:rPr>
                        <a:t>Exemple 3: Emprar una comunicació bidireccional en què es demanin les preferències de les persones quan es recomanen alguns serveis o opcions d’atenció particulars en lloc d’una comunicació prescriptiva unidireccional (per exemple, «Aquestes són les opcions d’atenció disponibles. Quina creus que t’ajudaria més?» en lloc de «Necessites aquest tipus d’atenció / de tractament».)</a:t>
                      </a:r>
                      <a:endParaRPr lang="es-ES" sz="2400">
                        <a:solidFill>
                          <a:srgbClr val="000000"/>
                        </a:solidFill>
                        <a:effectLst/>
                        <a:latin typeface="Calibri"/>
                        <a:ea typeface="Calibri"/>
                        <a:cs typeface="Arial"/>
                      </a:endParaRPr>
                    </a:p>
                  </a:txBody>
                  <a:tcPr marL="67945" marR="46355" marT="2349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35" marR="228600" indent="-6350" algn="l">
                        <a:lnSpc>
                          <a:spcPct val="115000"/>
                        </a:lnSpc>
                        <a:spcAft>
                          <a:spcPts val="0"/>
                        </a:spcAft>
                      </a:pPr>
                      <a:r>
                        <a:rPr lang="ca-ES" sz="1400" dirty="0">
                          <a:solidFill>
                            <a:srgbClr val="000000"/>
                          </a:solidFill>
                          <a:effectLst/>
                          <a:latin typeface="Calibri"/>
                          <a:ea typeface="Calibri"/>
                          <a:cs typeface="Arial"/>
                        </a:rPr>
                        <a:t>Que el temps de les sessions sigui insuficient pot limitar la capacitat de preguntar a les persones quines són les seves preferències i parlar-ne. </a:t>
                      </a:r>
                      <a:endParaRPr lang="es-ES" sz="2400" dirty="0">
                        <a:solidFill>
                          <a:srgbClr val="000000"/>
                        </a:solidFill>
                        <a:effectLst/>
                        <a:latin typeface="Calibri"/>
                        <a:ea typeface="Calibri"/>
                        <a:cs typeface="Arial"/>
                      </a:endParaRPr>
                    </a:p>
                    <a:p>
                      <a:pPr marL="635" marR="228600" indent="-6350" algn="l">
                        <a:lnSpc>
                          <a:spcPct val="107000"/>
                        </a:lnSpc>
                        <a:spcAft>
                          <a:spcPts val="75"/>
                        </a:spcAft>
                      </a:pPr>
                      <a:r>
                        <a:rPr lang="ca-ES" sz="1400" dirty="0">
                          <a:solidFill>
                            <a:srgbClr val="000000"/>
                          </a:solidFill>
                          <a:effectLst/>
                          <a:latin typeface="Calibri"/>
                          <a:ea typeface="Calibri"/>
                          <a:cs typeface="Arial"/>
                        </a:rPr>
                        <a:t> </a:t>
                      </a:r>
                      <a:endParaRPr lang="es-ES" sz="2400" dirty="0">
                        <a:solidFill>
                          <a:srgbClr val="000000"/>
                        </a:solidFill>
                        <a:effectLst/>
                        <a:latin typeface="Calibri"/>
                        <a:ea typeface="Calibri"/>
                        <a:cs typeface="Arial"/>
                      </a:endParaRPr>
                    </a:p>
                    <a:p>
                      <a:pPr marL="635" marR="228600" indent="-6350" algn="l">
                        <a:lnSpc>
                          <a:spcPct val="107000"/>
                        </a:lnSpc>
                        <a:spcAft>
                          <a:spcPts val="0"/>
                        </a:spcAft>
                      </a:pPr>
                      <a:r>
                        <a:rPr lang="ca-ES" sz="1400" dirty="0">
                          <a:solidFill>
                            <a:srgbClr val="000000"/>
                          </a:solidFill>
                          <a:effectLst/>
                          <a:latin typeface="Calibri"/>
                          <a:ea typeface="Calibri"/>
                          <a:cs typeface="Arial"/>
                        </a:rPr>
                        <a:t>Quan les persones no estan d’acord amb les recomanacions de tractament, pot ser que el personal no tingui alternatives per oferir-los o els pot preocupar no estar donant el millor servei. </a:t>
                      </a:r>
                      <a:endParaRPr lang="es-ES" sz="2400" dirty="0">
                        <a:solidFill>
                          <a:srgbClr val="000000"/>
                        </a:solidFill>
                        <a:effectLst/>
                        <a:latin typeface="Calibri"/>
                        <a:ea typeface="Calibri"/>
                        <a:cs typeface="Arial"/>
                      </a:endParaRPr>
                    </a:p>
                  </a:txBody>
                  <a:tcPr marL="67945" marR="46355" marT="2349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35" marR="15875" indent="-6350" algn="l">
                        <a:lnSpc>
                          <a:spcPct val="115000"/>
                        </a:lnSpc>
                        <a:spcAft>
                          <a:spcPts val="0"/>
                        </a:spcAft>
                      </a:pPr>
                      <a:r>
                        <a:rPr lang="ca-ES" sz="1400" dirty="0">
                          <a:solidFill>
                            <a:srgbClr val="000000"/>
                          </a:solidFill>
                          <a:effectLst/>
                          <a:latin typeface="Calibri"/>
                          <a:ea typeface="Calibri"/>
                          <a:cs typeface="Arial"/>
                        </a:rPr>
                        <a:t>Reservar un temps dins de l’hora de visita per parlar de les opcions i preferències en l’atenció, o bé permetre que les persones pensin opcions i preferències fins a la propera visita i acordar que, aleshores, en parlareu i possiblement prendreu una decisió. </a:t>
                      </a:r>
                      <a:endParaRPr lang="es-ES" sz="2400" dirty="0">
                        <a:solidFill>
                          <a:srgbClr val="000000"/>
                        </a:solidFill>
                        <a:effectLst/>
                        <a:latin typeface="Calibri"/>
                        <a:ea typeface="Calibri"/>
                        <a:cs typeface="Arial"/>
                      </a:endParaRPr>
                    </a:p>
                    <a:p>
                      <a:pPr marL="635" marR="2540" indent="-6350" algn="l">
                        <a:lnSpc>
                          <a:spcPct val="114000"/>
                        </a:lnSpc>
                        <a:spcAft>
                          <a:spcPts val="5"/>
                        </a:spcAft>
                      </a:pPr>
                      <a:r>
                        <a:rPr lang="ca-ES" sz="1400" dirty="0">
                          <a:solidFill>
                            <a:srgbClr val="000000"/>
                          </a:solidFill>
                          <a:effectLst/>
                          <a:latin typeface="Calibri"/>
                          <a:ea typeface="Calibri"/>
                          <a:cs typeface="Arial"/>
                        </a:rPr>
                        <a:t>Demanar a les persones els motius pels quals no estan d’acord amb les recomanacions, escoltar-les i respectar el que els preocupa. Parlar de les diferents formes de gestionar aquestes preocupacions i altres possibles opcions. Recordar-nos a nosaltres mateixos que cada persona té un context social únic i que la recuperació és personal, i que els professionals no sempre saben què és millor per a elles.</a:t>
                      </a:r>
                      <a:endParaRPr lang="es-ES" sz="2400" dirty="0">
                        <a:solidFill>
                          <a:srgbClr val="000000"/>
                        </a:solidFill>
                        <a:effectLst/>
                        <a:latin typeface="Calibri"/>
                        <a:ea typeface="Calibri"/>
                        <a:cs typeface="Arial"/>
                      </a:endParaRPr>
                    </a:p>
                    <a:p>
                      <a:pPr marL="635" marR="228600" indent="-6350" algn="l">
                        <a:lnSpc>
                          <a:spcPct val="115000"/>
                        </a:lnSpc>
                        <a:spcAft>
                          <a:spcPts val="0"/>
                        </a:spcAft>
                      </a:pPr>
                      <a:r>
                        <a:rPr lang="ca-ES" sz="1400" dirty="0">
                          <a:solidFill>
                            <a:srgbClr val="000000"/>
                          </a:solidFill>
                          <a:effectLst/>
                          <a:latin typeface="Calibri"/>
                          <a:ea typeface="Calibri"/>
                          <a:cs typeface="Arial"/>
                        </a:rPr>
                        <a:t>Recordar-nos a nosaltres mateixos que cal animar les persones perquè impulsin els seus propis processos d’atenció i recuperació.</a:t>
                      </a:r>
                      <a:endParaRPr lang="es-ES" sz="2400" dirty="0">
                        <a:solidFill>
                          <a:srgbClr val="000000"/>
                        </a:solidFill>
                        <a:effectLst/>
                        <a:latin typeface="Calibri"/>
                        <a:ea typeface="Calibri"/>
                        <a:cs typeface="Arial"/>
                      </a:endParaRPr>
                    </a:p>
                    <a:p>
                      <a:pPr marL="635" marR="228600" indent="-6350" algn="l">
                        <a:lnSpc>
                          <a:spcPct val="107000"/>
                        </a:lnSpc>
                        <a:spcAft>
                          <a:spcPts val="0"/>
                        </a:spcAft>
                      </a:pPr>
                      <a:r>
                        <a:rPr lang="ca-ES" sz="1400" dirty="0">
                          <a:solidFill>
                            <a:srgbClr val="000000"/>
                          </a:solidFill>
                          <a:effectLst/>
                          <a:latin typeface="Calibri"/>
                          <a:ea typeface="Calibri"/>
                          <a:cs typeface="Arial"/>
                        </a:rPr>
                        <a:t>Recordar com ens sentim quan ens neguen opcions i se’ns força a fer un tractament que no volem. Tracteu totes les persones amb compassió, dignitat i respecte. </a:t>
                      </a:r>
                      <a:endParaRPr lang="es-ES" sz="2400" dirty="0">
                        <a:solidFill>
                          <a:srgbClr val="000000"/>
                        </a:solidFill>
                        <a:effectLst/>
                        <a:latin typeface="Calibri"/>
                        <a:ea typeface="Calibri"/>
                        <a:cs typeface="Arial"/>
                      </a:endParaRPr>
                    </a:p>
                  </a:txBody>
                  <a:tcPr marL="67945" marR="46355" marT="2349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012961"/>
                  </a:ext>
                </a:extLst>
              </a:tr>
            </a:tbl>
          </a:graphicData>
        </a:graphic>
      </p:graphicFrame>
      <p:sp>
        <p:nvSpPr>
          <p:cNvPr id="2" name="Title 1">
            <a:extLst>
              <a:ext uri="{FF2B5EF4-FFF2-40B4-BE49-F238E27FC236}">
                <a16:creationId xmlns:a16="http://schemas.microsoft.com/office/drawing/2014/main" id="{9512BE98-B9D1-4329-908E-8F18058A97B4}"/>
              </a:ext>
            </a:extLst>
          </p:cNvPr>
          <p:cNvSpPr>
            <a:spLocks noGrp="1"/>
          </p:cNvSpPr>
          <p:nvPr>
            <p:ph type="title"/>
          </p:nvPr>
        </p:nvSpPr>
        <p:spPr>
          <a:xfrm>
            <a:off x="388629" y="514614"/>
            <a:ext cx="11240153" cy="320273"/>
          </a:xfrm>
        </p:spPr>
        <p:txBody>
          <a:bodyPr/>
          <a:lstStyle/>
          <a:p>
            <a:r>
              <a:rPr lang="ca-ES" dirty="0"/>
              <a:t>Exercici 5.1: La millora de les pràctiques per promoure la recuperació en els serveis socials i de salut mental </a:t>
            </a:r>
            <a:r>
              <a:rPr lang="en-GB" dirty="0"/>
              <a:t>- 5</a:t>
            </a:r>
            <a:endParaRPr lang="x-none" dirty="0"/>
          </a:p>
        </p:txBody>
      </p:sp>
    </p:spTree>
    <p:extLst>
      <p:ext uri="{BB962C8B-B14F-4D97-AF65-F5344CB8AC3E}">
        <p14:creationId xmlns:p14="http://schemas.microsoft.com/office/powerpoint/2010/main" val="201472975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CFEEF361-8E46-47A6-B64D-90498E4BC82D}"/>
              </a:ext>
            </a:extLst>
          </p:cNvPr>
          <p:cNvGraphicFramePr>
            <a:graphicFrameLocks noGrp="1"/>
          </p:cNvGraphicFramePr>
          <p:nvPr>
            <p:ph sz="quarter" idx="14"/>
            <p:extLst>
              <p:ext uri="{D42A27DB-BD31-4B8C-83A1-F6EECF244321}">
                <p14:modId xmlns:p14="http://schemas.microsoft.com/office/powerpoint/2010/main" val="2873477031"/>
              </p:ext>
            </p:extLst>
          </p:nvPr>
        </p:nvGraphicFramePr>
        <p:xfrm>
          <a:off x="506413" y="1511300"/>
          <a:ext cx="11174413" cy="4024228"/>
        </p:xfrm>
        <a:graphic>
          <a:graphicData uri="http://schemas.openxmlformats.org/drawingml/2006/table">
            <a:tbl>
              <a:tblPr firstRow="1" firstCol="1" bandRow="1">
                <a:tableStyleId>{2D5ABB26-0587-4C30-8999-92F81FD0307C}</a:tableStyleId>
              </a:tblPr>
              <a:tblGrid>
                <a:gridCol w="3699827">
                  <a:extLst>
                    <a:ext uri="{9D8B030D-6E8A-4147-A177-3AD203B41FA5}">
                      <a16:colId xmlns:a16="http://schemas.microsoft.com/office/drawing/2014/main" val="2031914121"/>
                    </a:ext>
                  </a:extLst>
                </a:gridCol>
                <a:gridCol w="3471287">
                  <a:extLst>
                    <a:ext uri="{9D8B030D-6E8A-4147-A177-3AD203B41FA5}">
                      <a16:colId xmlns:a16="http://schemas.microsoft.com/office/drawing/2014/main" val="3811282478"/>
                    </a:ext>
                  </a:extLst>
                </a:gridCol>
                <a:gridCol w="4003299">
                  <a:extLst>
                    <a:ext uri="{9D8B030D-6E8A-4147-A177-3AD203B41FA5}">
                      <a16:colId xmlns:a16="http://schemas.microsoft.com/office/drawing/2014/main" val="3062805522"/>
                    </a:ext>
                  </a:extLst>
                </a:gridCol>
              </a:tblGrid>
              <a:tr h="370446">
                <a:tc gridSpan="3">
                  <a:txBody>
                    <a:bodyPr/>
                    <a:lstStyle/>
                    <a:p>
                      <a:pPr marL="0" marR="0" algn="ctr">
                        <a:lnSpc>
                          <a:spcPct val="115000"/>
                        </a:lnSpc>
                        <a:spcBef>
                          <a:spcPts val="0"/>
                        </a:spcBef>
                        <a:spcAft>
                          <a:spcPts val="0"/>
                        </a:spcAft>
                      </a:pPr>
                      <a:r>
                        <a:rPr lang="es-ES" sz="1600" b="1" dirty="0" err="1">
                          <a:solidFill>
                            <a:schemeClr val="bg1"/>
                          </a:solidFill>
                          <a:effectLst/>
                          <a:latin typeface="Century Gothic" panose="020B0502020202020204" pitchFamily="34" charset="0"/>
                        </a:rPr>
                        <a:t>Aplicació</a:t>
                      </a:r>
                      <a:r>
                        <a:rPr lang="es-ES" sz="1600" b="1" dirty="0">
                          <a:solidFill>
                            <a:schemeClr val="bg1"/>
                          </a:solidFill>
                          <a:effectLst/>
                          <a:latin typeface="Century Gothic" panose="020B0502020202020204" pitchFamily="34" charset="0"/>
                        </a:rPr>
                        <a:t> </a:t>
                      </a:r>
                      <a:r>
                        <a:rPr lang="es-ES" sz="1600" b="1" dirty="0" err="1">
                          <a:solidFill>
                            <a:schemeClr val="bg1"/>
                          </a:solidFill>
                          <a:effectLst/>
                          <a:latin typeface="Century Gothic" panose="020B0502020202020204" pitchFamily="34" charset="0"/>
                        </a:rPr>
                        <a:t>d’una</a:t>
                      </a:r>
                      <a:r>
                        <a:rPr lang="es-ES" sz="1600" b="1" dirty="0">
                          <a:solidFill>
                            <a:schemeClr val="bg1"/>
                          </a:solidFill>
                          <a:effectLst/>
                          <a:latin typeface="Century Gothic" panose="020B0502020202020204" pitchFamily="34" charset="0"/>
                        </a:rPr>
                        <a:t> </a:t>
                      </a:r>
                      <a:r>
                        <a:rPr lang="es-ES" sz="1600" b="1" dirty="0" err="1">
                          <a:solidFill>
                            <a:schemeClr val="bg1"/>
                          </a:solidFill>
                          <a:effectLst/>
                          <a:latin typeface="Century Gothic" panose="020B0502020202020204" pitchFamily="34" charset="0"/>
                        </a:rPr>
                        <a:t>estratègia</a:t>
                      </a:r>
                      <a:r>
                        <a:rPr lang="es-ES" sz="1600" b="1" dirty="0">
                          <a:solidFill>
                            <a:schemeClr val="bg1"/>
                          </a:solidFill>
                          <a:effectLst/>
                          <a:latin typeface="Century Gothic" panose="020B0502020202020204" pitchFamily="34" charset="0"/>
                        </a:rPr>
                        <a:t> de </a:t>
                      </a:r>
                      <a:r>
                        <a:rPr lang="es-ES" sz="1600" b="1" dirty="0" err="1">
                          <a:solidFill>
                            <a:schemeClr val="bg1"/>
                          </a:solidFill>
                          <a:effectLst/>
                          <a:latin typeface="Century Gothic" panose="020B0502020202020204" pitchFamily="34" charset="0"/>
                        </a:rPr>
                        <a:t>recuperació</a:t>
                      </a:r>
                      <a:r>
                        <a:rPr lang="es-ES" sz="1600" b="1" dirty="0">
                          <a:solidFill>
                            <a:schemeClr val="bg1"/>
                          </a:solidFill>
                          <a:effectLst/>
                          <a:latin typeface="Century Gothic" panose="020B0502020202020204" pitchFamily="34" charset="0"/>
                        </a:rPr>
                        <a:t> al </a:t>
                      </a:r>
                      <a:r>
                        <a:rPr lang="es-ES" sz="1600" b="1" dirty="0" err="1">
                          <a:solidFill>
                            <a:schemeClr val="bg1"/>
                          </a:solidFill>
                          <a:effectLst/>
                          <a:latin typeface="Century Gothic" panose="020B0502020202020204" pitchFamily="34" charset="0"/>
                        </a:rPr>
                        <a:t>servei</a:t>
                      </a:r>
                      <a:r>
                        <a:rPr lang="es-ES" sz="1600" b="1" dirty="0">
                          <a:solidFill>
                            <a:schemeClr val="bg1"/>
                          </a:solidFill>
                          <a:effectLst/>
                          <a:latin typeface="Century Gothic" panose="020B0502020202020204" pitchFamily="34" charset="0"/>
                        </a:rPr>
                        <a:t> X </a:t>
                      </a:r>
                      <a:endParaRPr lang="x-none" sz="1600" b="1"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78138" marR="781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hMerge="1">
                  <a:txBody>
                    <a:bodyPr/>
                    <a:lstStyle/>
                    <a:p>
                      <a:endParaRPr lang="x-none"/>
                    </a:p>
                  </a:txBody>
                  <a:tcPr/>
                </a:tc>
                <a:tc hMerge="1">
                  <a:txBody>
                    <a:bodyPr/>
                    <a:lstStyle/>
                    <a:p>
                      <a:endParaRPr lang="x-none"/>
                    </a:p>
                  </a:txBody>
                  <a:tcPr/>
                </a:tc>
                <a:extLst>
                  <a:ext uri="{0D108BD9-81ED-4DB2-BD59-A6C34878D82A}">
                    <a16:rowId xmlns:a16="http://schemas.microsoft.com/office/drawing/2014/main" val="2331291083"/>
                  </a:ext>
                </a:extLst>
              </a:tr>
              <a:tr h="370446">
                <a:tc>
                  <a:txBody>
                    <a:bodyPr/>
                    <a:lstStyle/>
                    <a:p>
                      <a:pPr marL="0" marR="0" algn="ctr">
                        <a:lnSpc>
                          <a:spcPct val="115000"/>
                        </a:lnSpc>
                        <a:spcBef>
                          <a:spcPts val="0"/>
                        </a:spcBef>
                        <a:spcAft>
                          <a:spcPts val="0"/>
                        </a:spcAft>
                      </a:pPr>
                      <a:r>
                        <a:rPr lang="en-GB" sz="1600" b="1" dirty="0">
                          <a:effectLst/>
                          <a:latin typeface="Century Gothic" panose="020B0502020202020204" pitchFamily="34" charset="0"/>
                        </a:rPr>
                        <a:t>A</a:t>
                      </a:r>
                      <a:endParaRPr lang="x-none" sz="1600" b="1">
                        <a:solidFill>
                          <a:srgbClr val="943634"/>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78138" marR="781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marL="0" marR="0" algn="ctr">
                        <a:lnSpc>
                          <a:spcPct val="115000"/>
                        </a:lnSpc>
                        <a:spcBef>
                          <a:spcPts val="0"/>
                        </a:spcBef>
                        <a:spcAft>
                          <a:spcPts val="0"/>
                        </a:spcAft>
                      </a:pPr>
                      <a:r>
                        <a:rPr lang="en-GB" sz="1600" b="1" dirty="0">
                          <a:effectLst/>
                          <a:latin typeface="Century Gothic" panose="020B0502020202020204" pitchFamily="34" charset="0"/>
                        </a:rPr>
                        <a:t>B</a:t>
                      </a:r>
                      <a:endParaRPr lang="x-none" sz="1600" b="1" dirty="0">
                        <a:solidFill>
                          <a:srgbClr val="943634"/>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78138" marR="781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marL="0" marR="0" algn="ctr">
                        <a:lnSpc>
                          <a:spcPct val="115000"/>
                        </a:lnSpc>
                        <a:spcBef>
                          <a:spcPts val="0"/>
                        </a:spcBef>
                        <a:spcAft>
                          <a:spcPts val="0"/>
                        </a:spcAft>
                      </a:pPr>
                      <a:r>
                        <a:rPr lang="en-GB" sz="1600" b="1" dirty="0">
                          <a:effectLst/>
                          <a:latin typeface="Century Gothic" panose="020B0502020202020204" pitchFamily="34" charset="0"/>
                        </a:rPr>
                        <a:t>C</a:t>
                      </a:r>
                      <a:endParaRPr lang="x-none" sz="1600" b="1" dirty="0">
                        <a:solidFill>
                          <a:srgbClr val="943634"/>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78138" marR="781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extLst>
                  <a:ext uri="{0D108BD9-81ED-4DB2-BD59-A6C34878D82A}">
                    <a16:rowId xmlns:a16="http://schemas.microsoft.com/office/drawing/2014/main" val="4156418000"/>
                  </a:ext>
                </a:extLst>
              </a:tr>
              <a:tr h="868357">
                <a:tc>
                  <a:txBody>
                    <a:bodyPr/>
                    <a:lstStyle/>
                    <a:p>
                      <a:pPr marL="6350" marR="228600" indent="-6350" algn="ctr">
                        <a:lnSpc>
                          <a:spcPct val="107000"/>
                        </a:lnSpc>
                        <a:spcAft>
                          <a:spcPts val="0"/>
                        </a:spcAft>
                      </a:pPr>
                      <a:r>
                        <a:rPr lang="ca-ES" sz="1500" b="1" dirty="0">
                          <a:solidFill>
                            <a:schemeClr val="tx1"/>
                          </a:solidFill>
                          <a:effectLst/>
                          <a:latin typeface="Calibri"/>
                          <a:ea typeface="Calibri"/>
                          <a:cs typeface="Arial"/>
                        </a:rPr>
                        <a:t>CANVIS EN LES PRÀCTIQUES DEL PERSONAL I DEL SERVEI QUE CONTRIBUEIXIN AL PROCÉS DE RECUPERACIÓ </a:t>
                      </a:r>
                      <a:endParaRPr lang="es-ES" sz="1500" dirty="0">
                        <a:solidFill>
                          <a:schemeClr val="tx1"/>
                        </a:solidFill>
                        <a:effectLst/>
                        <a:latin typeface="Calibri"/>
                        <a:ea typeface="Calibri"/>
                        <a:cs typeface="Arial"/>
                      </a:endParaRPr>
                    </a:p>
                  </a:txBody>
                  <a:tcPr marL="67945" marR="46355" marT="234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350" marR="14605" indent="-6350" algn="ctr">
                        <a:lnSpc>
                          <a:spcPct val="107000"/>
                        </a:lnSpc>
                        <a:spcAft>
                          <a:spcPts val="0"/>
                        </a:spcAft>
                      </a:pPr>
                      <a:r>
                        <a:rPr lang="ca-ES" sz="1500" b="1" dirty="0">
                          <a:solidFill>
                            <a:schemeClr val="tx1"/>
                          </a:solidFill>
                          <a:effectLst/>
                          <a:latin typeface="Calibri"/>
                          <a:ea typeface="Calibri"/>
                          <a:cs typeface="Arial"/>
                        </a:rPr>
                        <a:t>OBSTACLES POTENCIALS </a:t>
                      </a:r>
                      <a:endParaRPr lang="es-ES" sz="1500" dirty="0">
                        <a:solidFill>
                          <a:schemeClr val="tx1"/>
                        </a:solidFill>
                        <a:effectLst/>
                        <a:latin typeface="Calibri"/>
                        <a:ea typeface="Calibri"/>
                        <a:cs typeface="Arial"/>
                      </a:endParaRPr>
                    </a:p>
                  </a:txBody>
                  <a:tcPr marL="67945" marR="46355" marT="234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350" marR="19050" indent="-6350" algn="ctr">
                        <a:lnSpc>
                          <a:spcPct val="107000"/>
                        </a:lnSpc>
                        <a:spcAft>
                          <a:spcPts val="0"/>
                        </a:spcAft>
                      </a:pPr>
                      <a:r>
                        <a:rPr lang="ca-ES" sz="1500" b="1" dirty="0">
                          <a:solidFill>
                            <a:schemeClr val="tx1"/>
                          </a:solidFill>
                          <a:effectLst/>
                          <a:latin typeface="Calibri"/>
                          <a:ea typeface="Calibri"/>
                          <a:cs typeface="Arial"/>
                        </a:rPr>
                        <a:t>PASSOS PER SUPERAR ELS OBSTACLES</a:t>
                      </a:r>
                      <a:endParaRPr lang="es-ES" sz="1500" dirty="0">
                        <a:solidFill>
                          <a:schemeClr val="tx1"/>
                        </a:solidFill>
                        <a:effectLst/>
                        <a:latin typeface="Calibri"/>
                        <a:ea typeface="Calibri"/>
                        <a:cs typeface="Arial"/>
                      </a:endParaRPr>
                    </a:p>
                  </a:txBody>
                  <a:tcPr marL="67945" marR="46355" marT="234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46010007"/>
                  </a:ext>
                </a:extLst>
              </a:tr>
              <a:tr h="2281433">
                <a:tc>
                  <a:txBody>
                    <a:bodyPr/>
                    <a:lstStyle/>
                    <a:p>
                      <a:pPr marL="6350" marR="228600" indent="-6350" algn="l">
                        <a:lnSpc>
                          <a:spcPct val="107000"/>
                        </a:lnSpc>
                        <a:spcAft>
                          <a:spcPts val="0"/>
                        </a:spcAft>
                      </a:pPr>
                      <a:r>
                        <a:rPr lang="ca-ES" sz="1600" b="1">
                          <a:solidFill>
                            <a:srgbClr val="000000"/>
                          </a:solidFill>
                          <a:effectLst/>
                          <a:latin typeface="Calibri"/>
                          <a:ea typeface="Calibri"/>
                          <a:cs typeface="Arial"/>
                        </a:rPr>
                        <a:t>Exemple 4: Informar els companys i les persones usuàries dels serveis sobre l’estratègia de recuperació, i comentar-la. </a:t>
                      </a:r>
                      <a:endParaRPr lang="es-ES" sz="2800">
                        <a:solidFill>
                          <a:srgbClr val="000000"/>
                        </a:solidFill>
                        <a:effectLst/>
                        <a:latin typeface="Calibri"/>
                        <a:ea typeface="Calibri"/>
                        <a:cs typeface="Arial"/>
                      </a:endParaRPr>
                    </a:p>
                  </a:txBody>
                  <a:tcPr marL="67945" marR="46355" marT="2349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35" marR="228600" indent="-6350" algn="l">
                        <a:lnSpc>
                          <a:spcPct val="107000"/>
                        </a:lnSpc>
                        <a:spcAft>
                          <a:spcPts val="0"/>
                        </a:spcAft>
                      </a:pPr>
                      <a:r>
                        <a:rPr lang="ca-ES" sz="1600">
                          <a:solidFill>
                            <a:srgbClr val="000000"/>
                          </a:solidFill>
                          <a:effectLst/>
                          <a:latin typeface="Calibri"/>
                          <a:ea typeface="Calibri"/>
                          <a:cs typeface="Arial"/>
                        </a:rPr>
                        <a:t>Pot ser que els nostres companys se sentin desbordats amb la seva feina actual i no s’assabentin de noves formes de prestar l’atenció en l’àmbit de la salut mental. També pot ser que pensin que ja dispensen una atenció orientada a la recuperació encara que no sigui així.</a:t>
                      </a:r>
                      <a:endParaRPr lang="es-ES" sz="2800">
                        <a:solidFill>
                          <a:srgbClr val="000000"/>
                        </a:solidFill>
                        <a:effectLst/>
                        <a:latin typeface="Calibri"/>
                        <a:ea typeface="Calibri"/>
                        <a:cs typeface="Arial"/>
                      </a:endParaRPr>
                    </a:p>
                  </a:txBody>
                  <a:tcPr marL="67945" marR="46355" marT="2349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35" marR="6985" indent="-6350" algn="l">
                        <a:lnSpc>
                          <a:spcPct val="114000"/>
                        </a:lnSpc>
                        <a:spcAft>
                          <a:spcPts val="10"/>
                        </a:spcAft>
                      </a:pPr>
                      <a:r>
                        <a:rPr lang="ca-ES" sz="1600" dirty="0">
                          <a:solidFill>
                            <a:srgbClr val="000000"/>
                          </a:solidFill>
                          <a:effectLst/>
                          <a:latin typeface="Calibri"/>
                          <a:ea typeface="Calibri"/>
                          <a:cs typeface="Arial"/>
                        </a:rPr>
                        <a:t>Oferir fitxes de dades o enllaços a pàgines web o històries/vídeos sobre recuperació perquè les persones que fan ús dels serveis o hi treballen les puguin llegir o mirar quan tinguin temps. </a:t>
                      </a:r>
                      <a:endParaRPr lang="es-ES" sz="2800" dirty="0">
                        <a:solidFill>
                          <a:srgbClr val="000000"/>
                        </a:solidFill>
                        <a:effectLst/>
                        <a:latin typeface="Calibri"/>
                        <a:ea typeface="Calibri"/>
                        <a:cs typeface="Arial"/>
                      </a:endParaRPr>
                    </a:p>
                    <a:p>
                      <a:pPr marL="635" marR="228600" indent="-6350" algn="l">
                        <a:lnSpc>
                          <a:spcPct val="107000"/>
                        </a:lnSpc>
                        <a:spcAft>
                          <a:spcPts val="65"/>
                        </a:spcAft>
                      </a:pPr>
                      <a:r>
                        <a:rPr lang="ca-ES" sz="1600" dirty="0">
                          <a:solidFill>
                            <a:srgbClr val="000000"/>
                          </a:solidFill>
                          <a:effectLst/>
                          <a:latin typeface="Calibri"/>
                          <a:ea typeface="Calibri"/>
                          <a:cs typeface="Arial"/>
                        </a:rPr>
                        <a:t> </a:t>
                      </a:r>
                      <a:endParaRPr lang="es-ES" sz="2800" dirty="0">
                        <a:solidFill>
                          <a:srgbClr val="000000"/>
                        </a:solidFill>
                        <a:effectLst/>
                        <a:latin typeface="Calibri"/>
                        <a:ea typeface="Calibri"/>
                        <a:cs typeface="Arial"/>
                      </a:endParaRPr>
                    </a:p>
                    <a:p>
                      <a:pPr marL="635" marR="228600" indent="-6350" algn="l">
                        <a:lnSpc>
                          <a:spcPct val="107000"/>
                        </a:lnSpc>
                        <a:spcAft>
                          <a:spcPts val="0"/>
                        </a:spcAft>
                      </a:pPr>
                      <a:r>
                        <a:rPr lang="ca-ES" sz="1600" dirty="0">
                          <a:solidFill>
                            <a:srgbClr val="000000"/>
                          </a:solidFill>
                          <a:effectLst/>
                          <a:latin typeface="Calibri"/>
                          <a:ea typeface="Calibri"/>
                          <a:cs typeface="Arial"/>
                        </a:rPr>
                        <a:t> </a:t>
                      </a:r>
                      <a:endParaRPr lang="es-ES" sz="2800" dirty="0">
                        <a:solidFill>
                          <a:srgbClr val="000000"/>
                        </a:solidFill>
                        <a:effectLst/>
                        <a:latin typeface="Calibri"/>
                        <a:ea typeface="Calibri"/>
                        <a:cs typeface="Arial"/>
                      </a:endParaRPr>
                    </a:p>
                  </a:txBody>
                  <a:tcPr marL="67945" marR="46355" marT="2349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99055331"/>
                  </a:ext>
                </a:extLst>
              </a:tr>
            </a:tbl>
          </a:graphicData>
        </a:graphic>
      </p:graphicFrame>
      <p:sp>
        <p:nvSpPr>
          <p:cNvPr id="2" name="Title 1">
            <a:extLst>
              <a:ext uri="{FF2B5EF4-FFF2-40B4-BE49-F238E27FC236}">
                <a16:creationId xmlns:a16="http://schemas.microsoft.com/office/drawing/2014/main" id="{635FB7F5-3139-4F33-B74C-5ECBF1AFB139}"/>
              </a:ext>
            </a:extLst>
          </p:cNvPr>
          <p:cNvSpPr>
            <a:spLocks noGrp="1"/>
          </p:cNvSpPr>
          <p:nvPr>
            <p:ph type="title"/>
          </p:nvPr>
        </p:nvSpPr>
        <p:spPr>
          <a:xfrm>
            <a:off x="388629" y="514614"/>
            <a:ext cx="11299787" cy="419664"/>
          </a:xfrm>
        </p:spPr>
        <p:txBody>
          <a:bodyPr/>
          <a:lstStyle/>
          <a:p>
            <a:r>
              <a:rPr lang="ca-ES" dirty="0"/>
              <a:t>Exercici 5.1: La millora de les pràctiques per promoure la recuperació en els serveis socials i de salut mental </a:t>
            </a:r>
            <a:r>
              <a:rPr lang="en-GB" dirty="0"/>
              <a:t>- 6</a:t>
            </a:r>
            <a:endParaRPr lang="x-none" dirty="0"/>
          </a:p>
        </p:txBody>
      </p:sp>
    </p:spTree>
    <p:extLst>
      <p:ext uri="{BB962C8B-B14F-4D97-AF65-F5344CB8AC3E}">
        <p14:creationId xmlns:p14="http://schemas.microsoft.com/office/powerpoint/2010/main" val="308284377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E426E33A-8B9D-4007-9883-6C73BE777560}"/>
              </a:ext>
            </a:extLst>
          </p:cNvPr>
          <p:cNvGraphicFramePr>
            <a:graphicFrameLocks noGrp="1"/>
          </p:cNvGraphicFramePr>
          <p:nvPr>
            <p:ph sz="quarter" idx="14"/>
            <p:extLst>
              <p:ext uri="{D42A27DB-BD31-4B8C-83A1-F6EECF244321}">
                <p14:modId xmlns:p14="http://schemas.microsoft.com/office/powerpoint/2010/main" val="3024140350"/>
              </p:ext>
            </p:extLst>
          </p:nvPr>
        </p:nvGraphicFramePr>
        <p:xfrm>
          <a:off x="506413" y="1511300"/>
          <a:ext cx="11175235" cy="4113911"/>
        </p:xfrm>
        <a:graphic>
          <a:graphicData uri="http://schemas.openxmlformats.org/drawingml/2006/table">
            <a:tbl>
              <a:tblPr firstRow="1" firstCol="1" bandRow="1">
                <a:tableStyleId>{2D5ABB26-0587-4C30-8999-92F81FD0307C}</a:tableStyleId>
              </a:tblPr>
              <a:tblGrid>
                <a:gridCol w="4939347">
                  <a:extLst>
                    <a:ext uri="{9D8B030D-6E8A-4147-A177-3AD203B41FA5}">
                      <a16:colId xmlns:a16="http://schemas.microsoft.com/office/drawing/2014/main" val="1068601025"/>
                    </a:ext>
                  </a:extLst>
                </a:gridCol>
                <a:gridCol w="2072640">
                  <a:extLst>
                    <a:ext uri="{9D8B030D-6E8A-4147-A177-3AD203B41FA5}">
                      <a16:colId xmlns:a16="http://schemas.microsoft.com/office/drawing/2014/main" val="4272898320"/>
                    </a:ext>
                  </a:extLst>
                </a:gridCol>
                <a:gridCol w="4163248">
                  <a:extLst>
                    <a:ext uri="{9D8B030D-6E8A-4147-A177-3AD203B41FA5}">
                      <a16:colId xmlns:a16="http://schemas.microsoft.com/office/drawing/2014/main" val="3601855302"/>
                    </a:ext>
                  </a:extLst>
                </a:gridCol>
              </a:tblGrid>
              <a:tr h="0">
                <a:tc gridSpan="3">
                  <a:txBody>
                    <a:bodyPr/>
                    <a:lstStyle/>
                    <a:p>
                      <a:pPr marL="0" marR="0" algn="ctr">
                        <a:lnSpc>
                          <a:spcPct val="115000"/>
                        </a:lnSpc>
                        <a:spcBef>
                          <a:spcPts val="0"/>
                        </a:spcBef>
                        <a:spcAft>
                          <a:spcPts val="0"/>
                        </a:spcAft>
                      </a:pPr>
                      <a:r>
                        <a:rPr lang="es-ES" sz="1600" b="1" dirty="0" err="1">
                          <a:solidFill>
                            <a:schemeClr val="bg1"/>
                          </a:solidFill>
                          <a:effectLst/>
                          <a:latin typeface="Century Gothic" panose="020B0502020202020204" pitchFamily="34" charset="0"/>
                        </a:rPr>
                        <a:t>Aplicació</a:t>
                      </a:r>
                      <a:r>
                        <a:rPr lang="es-ES" sz="1600" b="1" dirty="0">
                          <a:solidFill>
                            <a:schemeClr val="bg1"/>
                          </a:solidFill>
                          <a:effectLst/>
                          <a:latin typeface="Century Gothic" panose="020B0502020202020204" pitchFamily="34" charset="0"/>
                        </a:rPr>
                        <a:t> </a:t>
                      </a:r>
                      <a:r>
                        <a:rPr lang="es-ES" sz="1600" b="1" dirty="0" err="1">
                          <a:solidFill>
                            <a:schemeClr val="bg1"/>
                          </a:solidFill>
                          <a:effectLst/>
                          <a:latin typeface="Century Gothic" panose="020B0502020202020204" pitchFamily="34" charset="0"/>
                        </a:rPr>
                        <a:t>d’una</a:t>
                      </a:r>
                      <a:r>
                        <a:rPr lang="es-ES" sz="1600" b="1" dirty="0">
                          <a:solidFill>
                            <a:schemeClr val="bg1"/>
                          </a:solidFill>
                          <a:effectLst/>
                          <a:latin typeface="Century Gothic" panose="020B0502020202020204" pitchFamily="34" charset="0"/>
                        </a:rPr>
                        <a:t> </a:t>
                      </a:r>
                      <a:r>
                        <a:rPr lang="es-ES" sz="1600" b="1" dirty="0" err="1">
                          <a:solidFill>
                            <a:schemeClr val="bg1"/>
                          </a:solidFill>
                          <a:effectLst/>
                          <a:latin typeface="Century Gothic" panose="020B0502020202020204" pitchFamily="34" charset="0"/>
                        </a:rPr>
                        <a:t>estratègia</a:t>
                      </a:r>
                      <a:r>
                        <a:rPr lang="es-ES" sz="1600" b="1" dirty="0">
                          <a:solidFill>
                            <a:schemeClr val="bg1"/>
                          </a:solidFill>
                          <a:effectLst/>
                          <a:latin typeface="Century Gothic" panose="020B0502020202020204" pitchFamily="34" charset="0"/>
                        </a:rPr>
                        <a:t> de </a:t>
                      </a:r>
                      <a:r>
                        <a:rPr lang="es-ES" sz="1600" b="1" dirty="0" err="1">
                          <a:solidFill>
                            <a:schemeClr val="bg1"/>
                          </a:solidFill>
                          <a:effectLst/>
                          <a:latin typeface="Century Gothic" panose="020B0502020202020204" pitchFamily="34" charset="0"/>
                        </a:rPr>
                        <a:t>recuperació</a:t>
                      </a:r>
                      <a:r>
                        <a:rPr lang="es-ES" sz="1600" b="1" dirty="0">
                          <a:solidFill>
                            <a:schemeClr val="bg1"/>
                          </a:solidFill>
                          <a:effectLst/>
                          <a:latin typeface="Century Gothic" panose="020B0502020202020204" pitchFamily="34" charset="0"/>
                        </a:rPr>
                        <a:t> al </a:t>
                      </a:r>
                      <a:r>
                        <a:rPr lang="es-ES" sz="1600" b="1" dirty="0" err="1">
                          <a:solidFill>
                            <a:schemeClr val="bg1"/>
                          </a:solidFill>
                          <a:effectLst/>
                          <a:latin typeface="Century Gothic" panose="020B0502020202020204" pitchFamily="34" charset="0"/>
                        </a:rPr>
                        <a:t>servei</a:t>
                      </a:r>
                      <a:r>
                        <a:rPr lang="es-ES" sz="1600" b="1" dirty="0">
                          <a:solidFill>
                            <a:schemeClr val="bg1"/>
                          </a:solidFill>
                          <a:effectLst/>
                          <a:latin typeface="Century Gothic" panose="020B0502020202020204" pitchFamily="34" charset="0"/>
                        </a:rPr>
                        <a:t> X </a:t>
                      </a:r>
                      <a:endParaRPr lang="x-none" sz="1600" b="1"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78138" marR="781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hMerge="1">
                  <a:txBody>
                    <a:bodyPr/>
                    <a:lstStyle/>
                    <a:p>
                      <a:endParaRPr lang="x-none"/>
                    </a:p>
                  </a:txBody>
                  <a:tcPr/>
                </a:tc>
                <a:tc hMerge="1">
                  <a:txBody>
                    <a:bodyPr/>
                    <a:lstStyle/>
                    <a:p>
                      <a:endParaRPr lang="x-none"/>
                    </a:p>
                  </a:txBody>
                  <a:tcPr/>
                </a:tc>
                <a:extLst>
                  <a:ext uri="{0D108BD9-81ED-4DB2-BD59-A6C34878D82A}">
                    <a16:rowId xmlns:a16="http://schemas.microsoft.com/office/drawing/2014/main" val="1883210349"/>
                  </a:ext>
                </a:extLst>
              </a:tr>
              <a:tr h="0">
                <a:tc>
                  <a:txBody>
                    <a:bodyPr/>
                    <a:lstStyle/>
                    <a:p>
                      <a:pPr marL="0" marR="0" algn="ctr">
                        <a:lnSpc>
                          <a:spcPct val="115000"/>
                        </a:lnSpc>
                        <a:spcBef>
                          <a:spcPts val="0"/>
                        </a:spcBef>
                        <a:spcAft>
                          <a:spcPts val="0"/>
                        </a:spcAft>
                      </a:pPr>
                      <a:r>
                        <a:rPr lang="en-GB" sz="1600" b="1" dirty="0">
                          <a:effectLst/>
                          <a:latin typeface="Century Gothic" panose="020B0502020202020204" pitchFamily="34" charset="0"/>
                        </a:rPr>
                        <a:t>A</a:t>
                      </a:r>
                      <a:endParaRPr lang="x-none" sz="1600" b="1">
                        <a:solidFill>
                          <a:srgbClr val="943634"/>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78138" marR="781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marL="0" marR="0" algn="ctr">
                        <a:lnSpc>
                          <a:spcPct val="115000"/>
                        </a:lnSpc>
                        <a:spcBef>
                          <a:spcPts val="0"/>
                        </a:spcBef>
                        <a:spcAft>
                          <a:spcPts val="0"/>
                        </a:spcAft>
                      </a:pPr>
                      <a:r>
                        <a:rPr lang="en-GB" sz="1600" b="1" dirty="0">
                          <a:effectLst/>
                          <a:latin typeface="Century Gothic" panose="020B0502020202020204" pitchFamily="34" charset="0"/>
                        </a:rPr>
                        <a:t>B</a:t>
                      </a:r>
                      <a:endParaRPr lang="x-none" sz="1600" b="1" dirty="0">
                        <a:solidFill>
                          <a:srgbClr val="943634"/>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78138" marR="781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marL="0" marR="0" algn="ctr">
                        <a:lnSpc>
                          <a:spcPct val="115000"/>
                        </a:lnSpc>
                        <a:spcBef>
                          <a:spcPts val="0"/>
                        </a:spcBef>
                        <a:spcAft>
                          <a:spcPts val="0"/>
                        </a:spcAft>
                      </a:pPr>
                      <a:r>
                        <a:rPr lang="en-GB" sz="1600" b="1" dirty="0">
                          <a:effectLst/>
                          <a:latin typeface="Century Gothic" panose="020B0502020202020204" pitchFamily="34" charset="0"/>
                        </a:rPr>
                        <a:t>C</a:t>
                      </a:r>
                      <a:endParaRPr lang="x-none" sz="1600" b="1" dirty="0">
                        <a:solidFill>
                          <a:srgbClr val="943634"/>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78138" marR="781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extLst>
                  <a:ext uri="{0D108BD9-81ED-4DB2-BD59-A6C34878D82A}">
                    <a16:rowId xmlns:a16="http://schemas.microsoft.com/office/drawing/2014/main" val="3807168581"/>
                  </a:ext>
                </a:extLst>
              </a:tr>
              <a:tr h="696849">
                <a:tc>
                  <a:txBody>
                    <a:bodyPr/>
                    <a:lstStyle/>
                    <a:p>
                      <a:pPr marL="6350" marR="228600" indent="-6350" algn="ctr">
                        <a:lnSpc>
                          <a:spcPct val="107000"/>
                        </a:lnSpc>
                        <a:spcAft>
                          <a:spcPts val="0"/>
                        </a:spcAft>
                      </a:pPr>
                      <a:r>
                        <a:rPr lang="ca-ES" sz="1500" b="1" dirty="0">
                          <a:solidFill>
                            <a:schemeClr val="tx1"/>
                          </a:solidFill>
                          <a:effectLst/>
                          <a:latin typeface="Calibri"/>
                          <a:ea typeface="Calibri"/>
                          <a:cs typeface="Arial"/>
                        </a:rPr>
                        <a:t>CANVIS EN LES PRÀCTIQUES DEL PERSONAL I DEL SERVEI QUE CONTRIBUEIXIN AL PROCÉS DE RECUPERACIÓ </a:t>
                      </a:r>
                      <a:endParaRPr lang="es-ES" sz="1500" dirty="0">
                        <a:solidFill>
                          <a:schemeClr val="tx1"/>
                        </a:solidFill>
                        <a:effectLst/>
                        <a:latin typeface="Calibri"/>
                        <a:ea typeface="Calibri"/>
                        <a:cs typeface="Arial"/>
                      </a:endParaRPr>
                    </a:p>
                  </a:txBody>
                  <a:tcPr marL="67945" marR="46355" marT="234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350" marR="14605" indent="-6350" algn="ctr">
                        <a:lnSpc>
                          <a:spcPct val="107000"/>
                        </a:lnSpc>
                        <a:spcAft>
                          <a:spcPts val="0"/>
                        </a:spcAft>
                      </a:pPr>
                      <a:r>
                        <a:rPr lang="ca-ES" sz="1500" b="1" dirty="0">
                          <a:solidFill>
                            <a:schemeClr val="tx1"/>
                          </a:solidFill>
                          <a:effectLst/>
                          <a:latin typeface="Calibri"/>
                          <a:ea typeface="Calibri"/>
                          <a:cs typeface="Arial"/>
                        </a:rPr>
                        <a:t>OBSTACLES POTENCIALS </a:t>
                      </a:r>
                      <a:endParaRPr lang="es-ES" sz="1500" dirty="0">
                        <a:solidFill>
                          <a:schemeClr val="tx1"/>
                        </a:solidFill>
                        <a:effectLst/>
                        <a:latin typeface="Calibri"/>
                        <a:ea typeface="Calibri"/>
                        <a:cs typeface="Arial"/>
                      </a:endParaRPr>
                    </a:p>
                  </a:txBody>
                  <a:tcPr marL="67945" marR="46355" marT="234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350" marR="19050" indent="-6350" algn="ctr">
                        <a:lnSpc>
                          <a:spcPct val="107000"/>
                        </a:lnSpc>
                        <a:spcAft>
                          <a:spcPts val="0"/>
                        </a:spcAft>
                      </a:pPr>
                      <a:r>
                        <a:rPr lang="ca-ES" sz="1500" b="1" dirty="0">
                          <a:solidFill>
                            <a:schemeClr val="tx1"/>
                          </a:solidFill>
                          <a:effectLst/>
                          <a:latin typeface="Calibri"/>
                          <a:ea typeface="Calibri"/>
                          <a:cs typeface="Arial"/>
                        </a:rPr>
                        <a:t>PASSOS PER SUPERAR ELS OBSTACLES</a:t>
                      </a:r>
                      <a:endParaRPr lang="es-ES" sz="1500" dirty="0">
                        <a:solidFill>
                          <a:schemeClr val="tx1"/>
                        </a:solidFill>
                        <a:effectLst/>
                        <a:latin typeface="Calibri"/>
                        <a:ea typeface="Calibri"/>
                        <a:cs typeface="Arial"/>
                      </a:endParaRPr>
                    </a:p>
                  </a:txBody>
                  <a:tcPr marL="67945" marR="46355" marT="234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91707162"/>
                  </a:ext>
                </a:extLst>
              </a:tr>
              <a:tr h="0">
                <a:tc>
                  <a:txBody>
                    <a:bodyPr/>
                    <a:lstStyle/>
                    <a:p>
                      <a:pPr marL="6350" marR="10795" indent="-6350" algn="l">
                        <a:lnSpc>
                          <a:spcPct val="107000"/>
                        </a:lnSpc>
                        <a:spcAft>
                          <a:spcPts val="0"/>
                        </a:spcAft>
                      </a:pPr>
                      <a:r>
                        <a:rPr lang="ca-ES" sz="1600" b="1" dirty="0">
                          <a:solidFill>
                            <a:srgbClr val="000000"/>
                          </a:solidFill>
                          <a:effectLst/>
                          <a:latin typeface="Calibri"/>
                          <a:ea typeface="Calibri"/>
                          <a:cs typeface="Arial"/>
                        </a:rPr>
                        <a:t>Exemple 5: Elaboreu un fullet o un full de càlcul sobre els recursos i organitzacions que té disponibles la comunitat (per exemple, programes de generació d’ingressos en ONG de la comunitat; òrgans governamentals de serveis socials com habitatge, alimentació o altres subsidis; oportunitats d’estudis o de formació professional; grups d’ajuda entre iguals; programes socials i culturals, activitats i esdeveniments, etc.). El fullet ha de ser fàcilment consultable pel personal o pels usuaris del servei per accedir a altres serveis fora de l’àmbit de la salut mental.</a:t>
                      </a:r>
                      <a:endParaRPr lang="es-ES" sz="2800" dirty="0">
                        <a:solidFill>
                          <a:srgbClr val="000000"/>
                        </a:solidFill>
                        <a:effectLst/>
                        <a:latin typeface="Calibri"/>
                        <a:ea typeface="Calibri"/>
                        <a:cs typeface="Arial"/>
                      </a:endParaRPr>
                    </a:p>
                  </a:txBody>
                  <a:tcPr marL="67945" marR="46355" marT="2349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35" marR="228600" indent="-6350" algn="l">
                        <a:lnSpc>
                          <a:spcPct val="107000"/>
                        </a:lnSpc>
                        <a:spcAft>
                          <a:spcPts val="0"/>
                        </a:spcAft>
                      </a:pPr>
                      <a:r>
                        <a:rPr lang="ca-ES" sz="1600">
                          <a:solidFill>
                            <a:srgbClr val="000000"/>
                          </a:solidFill>
                          <a:effectLst/>
                          <a:latin typeface="Calibri"/>
                          <a:ea typeface="Calibri"/>
                          <a:cs typeface="Arial"/>
                        </a:rPr>
                        <a:t>Pot ser que el personal no tingui coneixements suficients sobre tots els recursos de la comunitat o temps per elaborar una guia exhaustiva de recursos. </a:t>
                      </a:r>
                      <a:endParaRPr lang="es-ES" sz="2800">
                        <a:solidFill>
                          <a:srgbClr val="000000"/>
                        </a:solidFill>
                        <a:effectLst/>
                        <a:latin typeface="Calibri"/>
                        <a:ea typeface="Calibri"/>
                        <a:cs typeface="Arial"/>
                      </a:endParaRPr>
                    </a:p>
                  </a:txBody>
                  <a:tcPr marL="67945" marR="46355" marT="2349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35" marR="4445" indent="-6350" algn="l">
                        <a:lnSpc>
                          <a:spcPct val="114000"/>
                        </a:lnSpc>
                        <a:spcAft>
                          <a:spcPts val="0"/>
                        </a:spcAft>
                      </a:pPr>
                      <a:r>
                        <a:rPr lang="ca-ES" sz="1600" dirty="0">
                          <a:solidFill>
                            <a:srgbClr val="000000"/>
                          </a:solidFill>
                          <a:effectLst/>
                          <a:latin typeface="Calibri"/>
                          <a:ea typeface="Calibri"/>
                          <a:cs typeface="Arial"/>
                        </a:rPr>
                        <a:t>Convertiu-ho en una activitat en grup, en què cada membre del personal fa recerca i redacta diferents fragments de la guia de recursos; compartiu coneixements i càrrega de treball amb altres agents de la comunitat per elaborar la guia de recursos; feu que els usuaris dels serveis us proporcionin informació sobre quin tipus de serveis comunitaris volen conèixer, volen fer servir o ja han fet servir.</a:t>
                      </a:r>
                      <a:endParaRPr lang="es-ES" sz="2800" dirty="0">
                        <a:solidFill>
                          <a:srgbClr val="000000"/>
                        </a:solidFill>
                        <a:effectLst/>
                        <a:latin typeface="Calibri"/>
                        <a:ea typeface="Calibri"/>
                        <a:cs typeface="Arial"/>
                      </a:endParaRPr>
                    </a:p>
                    <a:p>
                      <a:pPr marL="635" marR="228600" indent="-6350" algn="l">
                        <a:lnSpc>
                          <a:spcPct val="107000"/>
                        </a:lnSpc>
                        <a:spcAft>
                          <a:spcPts val="0"/>
                        </a:spcAft>
                      </a:pPr>
                      <a:r>
                        <a:rPr lang="ca-ES" sz="1600" dirty="0">
                          <a:solidFill>
                            <a:srgbClr val="000000"/>
                          </a:solidFill>
                          <a:effectLst/>
                          <a:latin typeface="Calibri"/>
                          <a:ea typeface="Calibri"/>
                          <a:cs typeface="Arial"/>
                        </a:rPr>
                        <a:t> </a:t>
                      </a:r>
                      <a:endParaRPr lang="es-ES" sz="2800" dirty="0">
                        <a:solidFill>
                          <a:srgbClr val="000000"/>
                        </a:solidFill>
                        <a:effectLst/>
                        <a:latin typeface="Calibri"/>
                        <a:ea typeface="Calibri"/>
                        <a:cs typeface="Arial"/>
                      </a:endParaRPr>
                    </a:p>
                  </a:txBody>
                  <a:tcPr marL="67945" marR="46355" marT="2349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71652824"/>
                  </a:ext>
                </a:extLst>
              </a:tr>
            </a:tbl>
          </a:graphicData>
        </a:graphic>
      </p:graphicFrame>
      <p:sp>
        <p:nvSpPr>
          <p:cNvPr id="2" name="Title 1">
            <a:extLst>
              <a:ext uri="{FF2B5EF4-FFF2-40B4-BE49-F238E27FC236}">
                <a16:creationId xmlns:a16="http://schemas.microsoft.com/office/drawing/2014/main" id="{84263478-ED1F-4577-B252-C44C3478613C}"/>
              </a:ext>
            </a:extLst>
          </p:cNvPr>
          <p:cNvSpPr>
            <a:spLocks noGrp="1"/>
          </p:cNvSpPr>
          <p:nvPr>
            <p:ph type="title"/>
          </p:nvPr>
        </p:nvSpPr>
        <p:spPr>
          <a:xfrm>
            <a:off x="388630" y="514614"/>
            <a:ext cx="11319666" cy="399786"/>
          </a:xfrm>
        </p:spPr>
        <p:txBody>
          <a:bodyPr/>
          <a:lstStyle/>
          <a:p>
            <a:r>
              <a:rPr lang="ca-ES" dirty="0"/>
              <a:t>Exercici 5.1: La millora de les pràctiques per promoure la recuperació en els serveis socials i de salut mental </a:t>
            </a:r>
            <a:r>
              <a:rPr lang="en-GB" dirty="0"/>
              <a:t>- 7</a:t>
            </a:r>
            <a:endParaRPr lang="x-none" dirty="0"/>
          </a:p>
        </p:txBody>
      </p:sp>
    </p:spTree>
    <p:extLst>
      <p:ext uri="{BB962C8B-B14F-4D97-AF65-F5344CB8AC3E}">
        <p14:creationId xmlns:p14="http://schemas.microsoft.com/office/powerpoint/2010/main" val="264839118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F9F4CDC5-0656-4E34-9FA9-26D7A25BBAFE}"/>
              </a:ext>
            </a:extLst>
          </p:cNvPr>
          <p:cNvGraphicFramePr>
            <a:graphicFrameLocks noGrp="1"/>
          </p:cNvGraphicFramePr>
          <p:nvPr>
            <p:ph sz="quarter" idx="14"/>
            <p:extLst>
              <p:ext uri="{D42A27DB-BD31-4B8C-83A1-F6EECF244321}">
                <p14:modId xmlns:p14="http://schemas.microsoft.com/office/powerpoint/2010/main" val="3363363710"/>
              </p:ext>
            </p:extLst>
          </p:nvPr>
        </p:nvGraphicFramePr>
        <p:xfrm>
          <a:off x="506413" y="1511300"/>
          <a:ext cx="11174412" cy="4302412"/>
        </p:xfrm>
        <a:graphic>
          <a:graphicData uri="http://schemas.openxmlformats.org/drawingml/2006/table">
            <a:tbl>
              <a:tblPr firstRow="1" firstCol="1" bandRow="1">
                <a:tableStyleId>{2D5ABB26-0587-4C30-8999-92F81FD0307C}</a:tableStyleId>
              </a:tblPr>
              <a:tblGrid>
                <a:gridCol w="3583744">
                  <a:extLst>
                    <a:ext uri="{9D8B030D-6E8A-4147-A177-3AD203B41FA5}">
                      <a16:colId xmlns:a16="http://schemas.microsoft.com/office/drawing/2014/main" val="3653203845"/>
                    </a:ext>
                  </a:extLst>
                </a:gridCol>
                <a:gridCol w="3587370">
                  <a:extLst>
                    <a:ext uri="{9D8B030D-6E8A-4147-A177-3AD203B41FA5}">
                      <a16:colId xmlns:a16="http://schemas.microsoft.com/office/drawing/2014/main" val="2695785448"/>
                    </a:ext>
                  </a:extLst>
                </a:gridCol>
                <a:gridCol w="4003298">
                  <a:extLst>
                    <a:ext uri="{9D8B030D-6E8A-4147-A177-3AD203B41FA5}">
                      <a16:colId xmlns:a16="http://schemas.microsoft.com/office/drawing/2014/main" val="1466519943"/>
                    </a:ext>
                  </a:extLst>
                </a:gridCol>
              </a:tblGrid>
              <a:tr h="362865">
                <a:tc gridSpan="3">
                  <a:txBody>
                    <a:bodyPr/>
                    <a:lstStyle/>
                    <a:p>
                      <a:pPr marL="0" marR="0" algn="ctr">
                        <a:lnSpc>
                          <a:spcPct val="115000"/>
                        </a:lnSpc>
                        <a:spcBef>
                          <a:spcPts val="0"/>
                        </a:spcBef>
                        <a:spcAft>
                          <a:spcPts val="0"/>
                        </a:spcAft>
                      </a:pPr>
                      <a:r>
                        <a:rPr lang="es-ES" sz="1600" b="1" dirty="0" err="1">
                          <a:solidFill>
                            <a:schemeClr val="bg1"/>
                          </a:solidFill>
                          <a:effectLst/>
                          <a:latin typeface="Century Gothic" panose="020B0502020202020204" pitchFamily="34" charset="0"/>
                        </a:rPr>
                        <a:t>Aplicació</a:t>
                      </a:r>
                      <a:r>
                        <a:rPr lang="es-ES" sz="1600" b="1" dirty="0">
                          <a:solidFill>
                            <a:schemeClr val="bg1"/>
                          </a:solidFill>
                          <a:effectLst/>
                          <a:latin typeface="Century Gothic" panose="020B0502020202020204" pitchFamily="34" charset="0"/>
                        </a:rPr>
                        <a:t> </a:t>
                      </a:r>
                      <a:r>
                        <a:rPr lang="es-ES" sz="1600" b="1" dirty="0" err="1">
                          <a:solidFill>
                            <a:schemeClr val="bg1"/>
                          </a:solidFill>
                          <a:effectLst/>
                          <a:latin typeface="Century Gothic" panose="020B0502020202020204" pitchFamily="34" charset="0"/>
                        </a:rPr>
                        <a:t>d’una</a:t>
                      </a:r>
                      <a:r>
                        <a:rPr lang="es-ES" sz="1600" b="1" dirty="0">
                          <a:solidFill>
                            <a:schemeClr val="bg1"/>
                          </a:solidFill>
                          <a:effectLst/>
                          <a:latin typeface="Century Gothic" panose="020B0502020202020204" pitchFamily="34" charset="0"/>
                        </a:rPr>
                        <a:t> </a:t>
                      </a:r>
                      <a:r>
                        <a:rPr lang="es-ES" sz="1600" b="1" dirty="0" err="1">
                          <a:solidFill>
                            <a:schemeClr val="bg1"/>
                          </a:solidFill>
                          <a:effectLst/>
                          <a:latin typeface="Century Gothic" panose="020B0502020202020204" pitchFamily="34" charset="0"/>
                        </a:rPr>
                        <a:t>estratègia</a:t>
                      </a:r>
                      <a:r>
                        <a:rPr lang="es-ES" sz="1600" b="1" dirty="0">
                          <a:solidFill>
                            <a:schemeClr val="bg1"/>
                          </a:solidFill>
                          <a:effectLst/>
                          <a:latin typeface="Century Gothic" panose="020B0502020202020204" pitchFamily="34" charset="0"/>
                        </a:rPr>
                        <a:t> de </a:t>
                      </a:r>
                      <a:r>
                        <a:rPr lang="es-ES" sz="1600" b="1" dirty="0" err="1">
                          <a:solidFill>
                            <a:schemeClr val="bg1"/>
                          </a:solidFill>
                          <a:effectLst/>
                          <a:latin typeface="Century Gothic" panose="020B0502020202020204" pitchFamily="34" charset="0"/>
                        </a:rPr>
                        <a:t>recuperació</a:t>
                      </a:r>
                      <a:r>
                        <a:rPr lang="es-ES" sz="1600" b="1" dirty="0">
                          <a:solidFill>
                            <a:schemeClr val="bg1"/>
                          </a:solidFill>
                          <a:effectLst/>
                          <a:latin typeface="Century Gothic" panose="020B0502020202020204" pitchFamily="34" charset="0"/>
                        </a:rPr>
                        <a:t> al </a:t>
                      </a:r>
                      <a:r>
                        <a:rPr lang="es-ES" sz="1600" b="1" dirty="0" err="1">
                          <a:solidFill>
                            <a:schemeClr val="bg1"/>
                          </a:solidFill>
                          <a:effectLst/>
                          <a:latin typeface="Century Gothic" panose="020B0502020202020204" pitchFamily="34" charset="0"/>
                        </a:rPr>
                        <a:t>servei</a:t>
                      </a:r>
                      <a:r>
                        <a:rPr lang="es-ES" sz="1600" b="1" dirty="0">
                          <a:solidFill>
                            <a:schemeClr val="bg1"/>
                          </a:solidFill>
                          <a:effectLst/>
                          <a:latin typeface="Century Gothic" panose="020B0502020202020204" pitchFamily="34" charset="0"/>
                        </a:rPr>
                        <a:t> X </a:t>
                      </a:r>
                      <a:endParaRPr lang="x-none" sz="1600" b="1"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78138" marR="781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hMerge="1">
                  <a:txBody>
                    <a:bodyPr/>
                    <a:lstStyle/>
                    <a:p>
                      <a:endParaRPr lang="x-none"/>
                    </a:p>
                  </a:txBody>
                  <a:tcPr/>
                </a:tc>
                <a:tc hMerge="1">
                  <a:txBody>
                    <a:bodyPr/>
                    <a:lstStyle/>
                    <a:p>
                      <a:endParaRPr lang="x-none"/>
                    </a:p>
                  </a:txBody>
                  <a:tcPr/>
                </a:tc>
                <a:extLst>
                  <a:ext uri="{0D108BD9-81ED-4DB2-BD59-A6C34878D82A}">
                    <a16:rowId xmlns:a16="http://schemas.microsoft.com/office/drawing/2014/main" val="960068980"/>
                  </a:ext>
                </a:extLst>
              </a:tr>
              <a:tr h="362865">
                <a:tc>
                  <a:txBody>
                    <a:bodyPr/>
                    <a:lstStyle/>
                    <a:p>
                      <a:pPr marL="0" marR="0" algn="ctr">
                        <a:lnSpc>
                          <a:spcPct val="115000"/>
                        </a:lnSpc>
                        <a:spcBef>
                          <a:spcPts val="0"/>
                        </a:spcBef>
                        <a:spcAft>
                          <a:spcPts val="0"/>
                        </a:spcAft>
                      </a:pPr>
                      <a:r>
                        <a:rPr lang="en-GB" sz="1600" b="1" dirty="0">
                          <a:effectLst/>
                          <a:latin typeface="Century Gothic" panose="020B0502020202020204" pitchFamily="34" charset="0"/>
                        </a:rPr>
                        <a:t>A</a:t>
                      </a:r>
                      <a:endParaRPr lang="x-none" sz="1600" b="1">
                        <a:solidFill>
                          <a:srgbClr val="943634"/>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78138" marR="781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marL="0" marR="0" algn="ctr">
                        <a:lnSpc>
                          <a:spcPct val="115000"/>
                        </a:lnSpc>
                        <a:spcBef>
                          <a:spcPts val="0"/>
                        </a:spcBef>
                        <a:spcAft>
                          <a:spcPts val="0"/>
                        </a:spcAft>
                      </a:pPr>
                      <a:r>
                        <a:rPr lang="en-GB" sz="1600" b="1" dirty="0">
                          <a:effectLst/>
                          <a:latin typeface="Century Gothic" panose="020B0502020202020204" pitchFamily="34" charset="0"/>
                        </a:rPr>
                        <a:t>B</a:t>
                      </a:r>
                      <a:endParaRPr lang="x-none" sz="1600" b="1" dirty="0">
                        <a:solidFill>
                          <a:srgbClr val="943634"/>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78138" marR="781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marL="0" marR="0" algn="ctr">
                        <a:lnSpc>
                          <a:spcPct val="115000"/>
                        </a:lnSpc>
                        <a:spcBef>
                          <a:spcPts val="0"/>
                        </a:spcBef>
                        <a:spcAft>
                          <a:spcPts val="0"/>
                        </a:spcAft>
                      </a:pPr>
                      <a:r>
                        <a:rPr lang="en-GB" sz="1600" b="1" dirty="0">
                          <a:effectLst/>
                          <a:latin typeface="Century Gothic" panose="020B0502020202020204" pitchFamily="34" charset="0"/>
                        </a:rPr>
                        <a:t>C</a:t>
                      </a:r>
                      <a:endParaRPr lang="x-none" sz="1600" b="1" dirty="0">
                        <a:solidFill>
                          <a:srgbClr val="943634"/>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78138" marR="781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extLst>
                  <a:ext uri="{0D108BD9-81ED-4DB2-BD59-A6C34878D82A}">
                    <a16:rowId xmlns:a16="http://schemas.microsoft.com/office/drawing/2014/main" val="1495144639"/>
                  </a:ext>
                </a:extLst>
              </a:tr>
              <a:tr h="968533">
                <a:tc>
                  <a:txBody>
                    <a:bodyPr/>
                    <a:lstStyle/>
                    <a:p>
                      <a:pPr marL="6350" marR="228600" indent="-6350" algn="ctr">
                        <a:lnSpc>
                          <a:spcPct val="107000"/>
                        </a:lnSpc>
                        <a:spcAft>
                          <a:spcPts val="0"/>
                        </a:spcAft>
                      </a:pPr>
                      <a:r>
                        <a:rPr lang="ca-ES" sz="1500" b="1" dirty="0">
                          <a:solidFill>
                            <a:schemeClr val="tx1"/>
                          </a:solidFill>
                          <a:effectLst/>
                          <a:latin typeface="Calibri"/>
                          <a:ea typeface="Calibri"/>
                          <a:cs typeface="Arial"/>
                        </a:rPr>
                        <a:t>CANVIS EN LES PRÀCTIQUES DEL PERSONAL I DEL SERVEI QUE CONTRIBUEIXIN AL PROCÉS DE RECUPERACIÓ </a:t>
                      </a:r>
                      <a:endParaRPr lang="es-ES" sz="1500" dirty="0">
                        <a:solidFill>
                          <a:schemeClr val="tx1"/>
                        </a:solidFill>
                        <a:effectLst/>
                        <a:latin typeface="Calibri"/>
                        <a:ea typeface="Calibri"/>
                        <a:cs typeface="Arial"/>
                      </a:endParaRPr>
                    </a:p>
                  </a:txBody>
                  <a:tcPr marL="67945" marR="46355" marT="234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350" marR="14605" indent="-6350" algn="ctr">
                        <a:lnSpc>
                          <a:spcPct val="107000"/>
                        </a:lnSpc>
                        <a:spcAft>
                          <a:spcPts val="0"/>
                        </a:spcAft>
                      </a:pPr>
                      <a:r>
                        <a:rPr lang="ca-ES" sz="1500" b="1" dirty="0">
                          <a:solidFill>
                            <a:schemeClr val="tx1"/>
                          </a:solidFill>
                          <a:effectLst/>
                          <a:latin typeface="Calibri"/>
                          <a:ea typeface="Calibri"/>
                          <a:cs typeface="Arial"/>
                        </a:rPr>
                        <a:t>OBSTACLES POTENCIALS </a:t>
                      </a:r>
                      <a:endParaRPr lang="es-ES" sz="1500" dirty="0">
                        <a:solidFill>
                          <a:schemeClr val="tx1"/>
                        </a:solidFill>
                        <a:effectLst/>
                        <a:latin typeface="Calibri"/>
                        <a:ea typeface="Calibri"/>
                        <a:cs typeface="Arial"/>
                      </a:endParaRPr>
                    </a:p>
                  </a:txBody>
                  <a:tcPr marL="67945" marR="46355" marT="234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350" marR="19050" indent="-6350" algn="ctr">
                        <a:lnSpc>
                          <a:spcPct val="107000"/>
                        </a:lnSpc>
                        <a:spcAft>
                          <a:spcPts val="0"/>
                        </a:spcAft>
                      </a:pPr>
                      <a:r>
                        <a:rPr lang="ca-ES" sz="1500" b="1" dirty="0">
                          <a:solidFill>
                            <a:schemeClr val="tx1"/>
                          </a:solidFill>
                          <a:effectLst/>
                          <a:latin typeface="Calibri"/>
                          <a:ea typeface="Calibri"/>
                          <a:cs typeface="Arial"/>
                        </a:rPr>
                        <a:t>PASSOS PER SUPERAR ELS OBSTACLES</a:t>
                      </a:r>
                      <a:endParaRPr lang="es-ES" sz="1500" dirty="0">
                        <a:solidFill>
                          <a:schemeClr val="tx1"/>
                        </a:solidFill>
                        <a:effectLst/>
                        <a:latin typeface="Calibri"/>
                        <a:ea typeface="Calibri"/>
                        <a:cs typeface="Arial"/>
                      </a:endParaRPr>
                    </a:p>
                  </a:txBody>
                  <a:tcPr marL="67945" marR="46355" marT="234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77137158"/>
                  </a:ext>
                </a:extLst>
              </a:tr>
              <a:tr h="2585637">
                <a:tc>
                  <a:txBody>
                    <a:bodyPr/>
                    <a:lstStyle/>
                    <a:p>
                      <a:pPr marL="6350" marR="228600" indent="-6350" algn="l">
                        <a:lnSpc>
                          <a:spcPct val="107000"/>
                        </a:lnSpc>
                        <a:spcAft>
                          <a:spcPts val="0"/>
                        </a:spcAft>
                      </a:pPr>
                      <a:r>
                        <a:rPr lang="ca-ES" sz="1600" b="1">
                          <a:solidFill>
                            <a:srgbClr val="000000"/>
                          </a:solidFill>
                          <a:effectLst/>
                          <a:latin typeface="Calibri"/>
                          <a:ea typeface="Calibri"/>
                          <a:cs typeface="Arial"/>
                        </a:rPr>
                        <a:t>Exemple 6: Feu servir les vostres habilitats d’escolta activa per ajudar les persones a sentir-se compreses i escoltades. </a:t>
                      </a:r>
                      <a:endParaRPr lang="es-ES" sz="2800">
                        <a:solidFill>
                          <a:srgbClr val="000000"/>
                        </a:solidFill>
                        <a:effectLst/>
                        <a:latin typeface="Calibri"/>
                        <a:ea typeface="Calibri"/>
                        <a:cs typeface="Arial"/>
                      </a:endParaRPr>
                    </a:p>
                  </a:txBody>
                  <a:tcPr marL="67945" marR="46355" marT="2349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35" marR="228600" indent="-6350" algn="l">
                        <a:lnSpc>
                          <a:spcPct val="115000"/>
                        </a:lnSpc>
                        <a:spcAft>
                          <a:spcPts val="0"/>
                        </a:spcAft>
                      </a:pPr>
                      <a:r>
                        <a:rPr lang="ca-ES" sz="1600" dirty="0">
                          <a:solidFill>
                            <a:srgbClr val="000000"/>
                          </a:solidFill>
                          <a:effectLst/>
                          <a:latin typeface="Calibri"/>
                          <a:ea typeface="Calibri"/>
                          <a:cs typeface="Arial"/>
                        </a:rPr>
                        <a:t>En alguns moments el personal es pot sentir superat i incapaç d’escoltar amb plena atenció les necessitats de les persones. </a:t>
                      </a:r>
                    </a:p>
                    <a:p>
                      <a:pPr marL="635" marR="228600" indent="-6350" algn="l">
                        <a:lnSpc>
                          <a:spcPct val="115000"/>
                        </a:lnSpc>
                        <a:spcAft>
                          <a:spcPts val="0"/>
                        </a:spcAft>
                      </a:pPr>
                      <a:endParaRPr lang="es-ES" sz="1600" dirty="0">
                        <a:solidFill>
                          <a:srgbClr val="000000"/>
                        </a:solidFill>
                        <a:effectLst/>
                        <a:latin typeface="Calibri"/>
                        <a:ea typeface="Calibri"/>
                        <a:cs typeface="Arial"/>
                      </a:endParaRPr>
                    </a:p>
                    <a:p>
                      <a:pPr marL="6350" marR="228600" indent="-6350" algn="l">
                        <a:lnSpc>
                          <a:spcPct val="107000"/>
                        </a:lnSpc>
                        <a:spcAft>
                          <a:spcPts val="65"/>
                        </a:spcAft>
                      </a:pPr>
                      <a:r>
                        <a:rPr lang="ca-ES" sz="1600" dirty="0">
                          <a:solidFill>
                            <a:srgbClr val="000000"/>
                          </a:solidFill>
                          <a:effectLst/>
                          <a:latin typeface="Calibri"/>
                          <a:ea typeface="Calibri"/>
                          <a:cs typeface="Arial"/>
                        </a:rPr>
                        <a:t>Pot ser que el personal no hagi rebut la formació adequada sobre com practicar l’escolta activa. </a:t>
                      </a:r>
                      <a:endParaRPr lang="es-ES" sz="2800" dirty="0">
                        <a:solidFill>
                          <a:srgbClr val="000000"/>
                        </a:solidFill>
                        <a:effectLst/>
                        <a:latin typeface="Calibri"/>
                        <a:ea typeface="Calibri"/>
                        <a:cs typeface="Arial"/>
                      </a:endParaRPr>
                    </a:p>
                  </a:txBody>
                  <a:tcPr marL="67945" marR="46355" marT="2349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35" marR="228600" indent="-6350" algn="l">
                        <a:lnSpc>
                          <a:spcPct val="114000"/>
                        </a:lnSpc>
                        <a:spcAft>
                          <a:spcPts val="10"/>
                        </a:spcAft>
                      </a:pPr>
                      <a:r>
                        <a:rPr lang="ca-ES" sz="1600" dirty="0">
                          <a:solidFill>
                            <a:srgbClr val="000000"/>
                          </a:solidFill>
                          <a:effectLst/>
                          <a:latin typeface="Calibri"/>
                          <a:ea typeface="Calibri"/>
                          <a:cs typeface="Arial"/>
                        </a:rPr>
                        <a:t>Reconèixer que ens sentim superats i fer especial atenció a trobar temps i espais per tenir cura de nosaltres mateixos, tant a la feina com a casa. Parlar amb el supervisor o els companys perquè ens ajudin. </a:t>
                      </a:r>
                      <a:endParaRPr lang="es-ES" sz="2800" dirty="0">
                        <a:solidFill>
                          <a:srgbClr val="000000"/>
                        </a:solidFill>
                        <a:effectLst/>
                        <a:latin typeface="Calibri"/>
                        <a:ea typeface="Calibri"/>
                        <a:cs typeface="Arial"/>
                      </a:endParaRPr>
                    </a:p>
                    <a:p>
                      <a:pPr marL="635" marR="228600" indent="-6350" algn="l">
                        <a:lnSpc>
                          <a:spcPct val="107000"/>
                        </a:lnSpc>
                        <a:spcAft>
                          <a:spcPts val="65"/>
                        </a:spcAft>
                      </a:pPr>
                      <a:r>
                        <a:rPr lang="ca-ES" sz="1600" dirty="0">
                          <a:solidFill>
                            <a:srgbClr val="000000"/>
                          </a:solidFill>
                          <a:effectLst/>
                          <a:latin typeface="Calibri"/>
                          <a:ea typeface="Calibri"/>
                          <a:cs typeface="Arial"/>
                        </a:rPr>
                        <a:t> </a:t>
                      </a:r>
                      <a:endParaRPr lang="es-ES" sz="2800" dirty="0">
                        <a:solidFill>
                          <a:srgbClr val="000000"/>
                        </a:solidFill>
                        <a:effectLst/>
                        <a:latin typeface="Calibri"/>
                        <a:ea typeface="Calibri"/>
                        <a:cs typeface="Arial"/>
                      </a:endParaRPr>
                    </a:p>
                    <a:p>
                      <a:pPr marL="635" marR="228600" indent="-6350" algn="l">
                        <a:lnSpc>
                          <a:spcPct val="107000"/>
                        </a:lnSpc>
                        <a:spcAft>
                          <a:spcPts val="0"/>
                        </a:spcAft>
                      </a:pPr>
                      <a:r>
                        <a:rPr lang="ca-ES" sz="1600" dirty="0">
                          <a:solidFill>
                            <a:srgbClr val="000000"/>
                          </a:solidFill>
                          <a:effectLst/>
                          <a:latin typeface="Calibri"/>
                          <a:ea typeface="Calibri"/>
                          <a:cs typeface="Arial"/>
                        </a:rPr>
                        <a:t>Consultar el tema al supervisor i/o aprendre’n amb llibres, manuals o recursos en línia. </a:t>
                      </a:r>
                      <a:endParaRPr lang="es-ES" sz="2800" dirty="0">
                        <a:solidFill>
                          <a:srgbClr val="000000"/>
                        </a:solidFill>
                        <a:effectLst/>
                        <a:latin typeface="Calibri"/>
                        <a:ea typeface="Calibri"/>
                        <a:cs typeface="Arial"/>
                      </a:endParaRPr>
                    </a:p>
                  </a:txBody>
                  <a:tcPr marL="67945" marR="46355" marT="2349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05610336"/>
                  </a:ext>
                </a:extLst>
              </a:tr>
            </a:tbl>
          </a:graphicData>
        </a:graphic>
      </p:graphicFrame>
      <p:sp>
        <p:nvSpPr>
          <p:cNvPr id="2" name="Title 1">
            <a:extLst>
              <a:ext uri="{FF2B5EF4-FFF2-40B4-BE49-F238E27FC236}">
                <a16:creationId xmlns:a16="http://schemas.microsoft.com/office/drawing/2014/main" id="{80683ADE-CC5B-461A-8054-8C84B461166E}"/>
              </a:ext>
            </a:extLst>
          </p:cNvPr>
          <p:cNvSpPr>
            <a:spLocks noGrp="1"/>
          </p:cNvSpPr>
          <p:nvPr>
            <p:ph type="title"/>
          </p:nvPr>
        </p:nvSpPr>
        <p:spPr>
          <a:xfrm>
            <a:off x="388629" y="514613"/>
            <a:ext cx="11260031" cy="459421"/>
          </a:xfrm>
        </p:spPr>
        <p:txBody>
          <a:bodyPr/>
          <a:lstStyle/>
          <a:p>
            <a:r>
              <a:rPr lang="ca-ES" dirty="0"/>
              <a:t>Exercici 5.1: La millora de les pràctiques per promoure la recuperació en els serveis socials i de salut mental </a:t>
            </a:r>
            <a:r>
              <a:rPr lang="en-GB" dirty="0"/>
              <a:t>- 8</a:t>
            </a:r>
            <a:endParaRPr lang="x-none" dirty="0"/>
          </a:p>
        </p:txBody>
      </p:sp>
    </p:spTree>
    <p:extLst>
      <p:ext uri="{BB962C8B-B14F-4D97-AF65-F5344CB8AC3E}">
        <p14:creationId xmlns:p14="http://schemas.microsoft.com/office/powerpoint/2010/main" val="2656390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2408E-791F-4F1D-A4A5-CA10D211D0DC}"/>
              </a:ext>
            </a:extLst>
          </p:cNvPr>
          <p:cNvSpPr>
            <a:spLocks noGrp="1"/>
          </p:cNvSpPr>
          <p:nvPr>
            <p:ph type="title"/>
          </p:nvPr>
        </p:nvSpPr>
        <p:spPr/>
        <p:txBody>
          <a:bodyPr/>
          <a:lstStyle/>
          <a:p>
            <a:r>
              <a:rPr lang="es-ES" dirty="0"/>
              <a:t>Tema 1. </a:t>
            </a:r>
            <a:r>
              <a:rPr lang="ca-ES" dirty="0"/>
              <a:t>Què és la salut mental?</a:t>
            </a:r>
            <a:endParaRPr lang="es-ES" dirty="0"/>
          </a:p>
        </p:txBody>
      </p:sp>
    </p:spTree>
    <p:extLst>
      <p:ext uri="{BB962C8B-B14F-4D97-AF65-F5344CB8AC3E}">
        <p14:creationId xmlns:p14="http://schemas.microsoft.com/office/powerpoint/2010/main" val="139580211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89383B17-7A99-4DA3-9B78-34ED96BDD5A8}"/>
              </a:ext>
            </a:extLst>
          </p:cNvPr>
          <p:cNvGraphicFramePr>
            <a:graphicFrameLocks noGrp="1"/>
          </p:cNvGraphicFramePr>
          <p:nvPr>
            <p:ph sz="quarter" idx="14"/>
            <p:extLst>
              <p:ext uri="{D42A27DB-BD31-4B8C-83A1-F6EECF244321}">
                <p14:modId xmlns:p14="http://schemas.microsoft.com/office/powerpoint/2010/main" val="511701817"/>
              </p:ext>
            </p:extLst>
          </p:nvPr>
        </p:nvGraphicFramePr>
        <p:xfrm>
          <a:off x="506413" y="1467757"/>
          <a:ext cx="11175397" cy="4400169"/>
        </p:xfrm>
        <a:graphic>
          <a:graphicData uri="http://schemas.openxmlformats.org/drawingml/2006/table">
            <a:tbl>
              <a:tblPr firstRow="1" firstCol="1" bandRow="1">
                <a:tableStyleId>{2D5ABB26-0587-4C30-8999-92F81FD0307C}</a:tableStyleId>
              </a:tblPr>
              <a:tblGrid>
                <a:gridCol w="3110547">
                  <a:extLst>
                    <a:ext uri="{9D8B030D-6E8A-4147-A177-3AD203B41FA5}">
                      <a16:colId xmlns:a16="http://schemas.microsoft.com/office/drawing/2014/main" val="1236612447"/>
                    </a:ext>
                  </a:extLst>
                </a:gridCol>
                <a:gridCol w="2418080">
                  <a:extLst>
                    <a:ext uri="{9D8B030D-6E8A-4147-A177-3AD203B41FA5}">
                      <a16:colId xmlns:a16="http://schemas.microsoft.com/office/drawing/2014/main" val="3569360697"/>
                    </a:ext>
                  </a:extLst>
                </a:gridCol>
                <a:gridCol w="5646770">
                  <a:extLst>
                    <a:ext uri="{9D8B030D-6E8A-4147-A177-3AD203B41FA5}">
                      <a16:colId xmlns:a16="http://schemas.microsoft.com/office/drawing/2014/main" val="3041660891"/>
                    </a:ext>
                  </a:extLst>
                </a:gridCol>
              </a:tblGrid>
              <a:tr h="232094">
                <a:tc gridSpan="3">
                  <a:txBody>
                    <a:bodyPr/>
                    <a:lstStyle/>
                    <a:p>
                      <a:pPr marL="0" marR="0" algn="ctr">
                        <a:lnSpc>
                          <a:spcPct val="115000"/>
                        </a:lnSpc>
                        <a:spcBef>
                          <a:spcPts val="0"/>
                        </a:spcBef>
                        <a:spcAft>
                          <a:spcPts val="0"/>
                        </a:spcAft>
                      </a:pPr>
                      <a:r>
                        <a:rPr lang="es-ES" sz="1600" b="1" dirty="0" err="1">
                          <a:solidFill>
                            <a:schemeClr val="bg1"/>
                          </a:solidFill>
                          <a:effectLst/>
                          <a:latin typeface="Century Gothic" panose="020B0502020202020204" pitchFamily="34" charset="0"/>
                        </a:rPr>
                        <a:t>Aplicació</a:t>
                      </a:r>
                      <a:r>
                        <a:rPr lang="es-ES" sz="1600" b="1" dirty="0">
                          <a:solidFill>
                            <a:schemeClr val="bg1"/>
                          </a:solidFill>
                          <a:effectLst/>
                          <a:latin typeface="Century Gothic" panose="020B0502020202020204" pitchFamily="34" charset="0"/>
                        </a:rPr>
                        <a:t> </a:t>
                      </a:r>
                      <a:r>
                        <a:rPr lang="es-ES" sz="1600" b="1" dirty="0" err="1">
                          <a:solidFill>
                            <a:schemeClr val="bg1"/>
                          </a:solidFill>
                          <a:effectLst/>
                          <a:latin typeface="Century Gothic" panose="020B0502020202020204" pitchFamily="34" charset="0"/>
                        </a:rPr>
                        <a:t>d’una</a:t>
                      </a:r>
                      <a:r>
                        <a:rPr lang="es-ES" sz="1600" b="1" dirty="0">
                          <a:solidFill>
                            <a:schemeClr val="bg1"/>
                          </a:solidFill>
                          <a:effectLst/>
                          <a:latin typeface="Century Gothic" panose="020B0502020202020204" pitchFamily="34" charset="0"/>
                        </a:rPr>
                        <a:t> </a:t>
                      </a:r>
                      <a:r>
                        <a:rPr lang="es-ES" sz="1600" b="1" dirty="0" err="1">
                          <a:solidFill>
                            <a:schemeClr val="bg1"/>
                          </a:solidFill>
                          <a:effectLst/>
                          <a:latin typeface="Century Gothic" panose="020B0502020202020204" pitchFamily="34" charset="0"/>
                        </a:rPr>
                        <a:t>estratègia</a:t>
                      </a:r>
                      <a:r>
                        <a:rPr lang="es-ES" sz="1600" b="1" dirty="0">
                          <a:solidFill>
                            <a:schemeClr val="bg1"/>
                          </a:solidFill>
                          <a:effectLst/>
                          <a:latin typeface="Century Gothic" panose="020B0502020202020204" pitchFamily="34" charset="0"/>
                        </a:rPr>
                        <a:t> de </a:t>
                      </a:r>
                      <a:r>
                        <a:rPr lang="es-ES" sz="1600" b="1" dirty="0" err="1">
                          <a:solidFill>
                            <a:schemeClr val="bg1"/>
                          </a:solidFill>
                          <a:effectLst/>
                          <a:latin typeface="Century Gothic" panose="020B0502020202020204" pitchFamily="34" charset="0"/>
                        </a:rPr>
                        <a:t>recuperació</a:t>
                      </a:r>
                      <a:r>
                        <a:rPr lang="es-ES" sz="1600" b="1" dirty="0">
                          <a:solidFill>
                            <a:schemeClr val="bg1"/>
                          </a:solidFill>
                          <a:effectLst/>
                          <a:latin typeface="Century Gothic" panose="020B0502020202020204" pitchFamily="34" charset="0"/>
                        </a:rPr>
                        <a:t> al </a:t>
                      </a:r>
                      <a:r>
                        <a:rPr lang="es-ES" sz="1600" b="1" dirty="0" err="1">
                          <a:solidFill>
                            <a:schemeClr val="bg1"/>
                          </a:solidFill>
                          <a:effectLst/>
                          <a:latin typeface="Century Gothic" panose="020B0502020202020204" pitchFamily="34" charset="0"/>
                        </a:rPr>
                        <a:t>servei</a:t>
                      </a:r>
                      <a:r>
                        <a:rPr lang="es-ES" sz="1600" b="1" dirty="0">
                          <a:solidFill>
                            <a:schemeClr val="bg1"/>
                          </a:solidFill>
                          <a:effectLst/>
                          <a:latin typeface="Century Gothic" panose="020B0502020202020204" pitchFamily="34" charset="0"/>
                        </a:rPr>
                        <a:t> X </a:t>
                      </a:r>
                      <a:endParaRPr lang="x-none" sz="1600" b="1"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78138" marR="781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hMerge="1">
                  <a:txBody>
                    <a:bodyPr/>
                    <a:lstStyle/>
                    <a:p>
                      <a:endParaRPr lang="x-none"/>
                    </a:p>
                  </a:txBody>
                  <a:tcPr/>
                </a:tc>
                <a:tc hMerge="1">
                  <a:txBody>
                    <a:bodyPr/>
                    <a:lstStyle/>
                    <a:p>
                      <a:endParaRPr lang="x-none"/>
                    </a:p>
                  </a:txBody>
                  <a:tcPr/>
                </a:tc>
                <a:extLst>
                  <a:ext uri="{0D108BD9-81ED-4DB2-BD59-A6C34878D82A}">
                    <a16:rowId xmlns:a16="http://schemas.microsoft.com/office/drawing/2014/main" val="3137259923"/>
                  </a:ext>
                </a:extLst>
              </a:tr>
              <a:tr h="232094">
                <a:tc>
                  <a:txBody>
                    <a:bodyPr/>
                    <a:lstStyle/>
                    <a:p>
                      <a:pPr marL="0" marR="0" algn="ctr">
                        <a:lnSpc>
                          <a:spcPct val="115000"/>
                        </a:lnSpc>
                        <a:spcBef>
                          <a:spcPts val="0"/>
                        </a:spcBef>
                        <a:spcAft>
                          <a:spcPts val="0"/>
                        </a:spcAft>
                      </a:pPr>
                      <a:r>
                        <a:rPr lang="en-GB" sz="1600" b="1" dirty="0">
                          <a:effectLst/>
                          <a:latin typeface="Century Gothic" panose="020B0502020202020204" pitchFamily="34" charset="0"/>
                        </a:rPr>
                        <a:t>A</a:t>
                      </a:r>
                      <a:endParaRPr lang="x-none" sz="1600" b="1">
                        <a:solidFill>
                          <a:srgbClr val="943634"/>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78138" marR="781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marL="0" marR="0" algn="ctr">
                        <a:lnSpc>
                          <a:spcPct val="115000"/>
                        </a:lnSpc>
                        <a:spcBef>
                          <a:spcPts val="0"/>
                        </a:spcBef>
                        <a:spcAft>
                          <a:spcPts val="0"/>
                        </a:spcAft>
                      </a:pPr>
                      <a:r>
                        <a:rPr lang="en-GB" sz="1600" b="1" dirty="0">
                          <a:effectLst/>
                          <a:latin typeface="Century Gothic" panose="020B0502020202020204" pitchFamily="34" charset="0"/>
                        </a:rPr>
                        <a:t>B</a:t>
                      </a:r>
                      <a:endParaRPr lang="x-none" sz="1600" b="1" dirty="0">
                        <a:solidFill>
                          <a:srgbClr val="943634"/>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78138" marR="781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marL="0" marR="0" algn="ctr">
                        <a:lnSpc>
                          <a:spcPct val="115000"/>
                        </a:lnSpc>
                        <a:spcBef>
                          <a:spcPts val="0"/>
                        </a:spcBef>
                        <a:spcAft>
                          <a:spcPts val="0"/>
                        </a:spcAft>
                      </a:pPr>
                      <a:r>
                        <a:rPr lang="en-GB" sz="1600" b="1" dirty="0">
                          <a:effectLst/>
                          <a:latin typeface="Century Gothic" panose="020B0502020202020204" pitchFamily="34" charset="0"/>
                        </a:rPr>
                        <a:t>C</a:t>
                      </a:r>
                      <a:endParaRPr lang="x-none" sz="1600" b="1" dirty="0">
                        <a:solidFill>
                          <a:srgbClr val="943634"/>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78138" marR="781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extLst>
                  <a:ext uri="{0D108BD9-81ED-4DB2-BD59-A6C34878D82A}">
                    <a16:rowId xmlns:a16="http://schemas.microsoft.com/office/drawing/2014/main" val="1162896564"/>
                  </a:ext>
                </a:extLst>
              </a:tr>
              <a:tr h="478742">
                <a:tc>
                  <a:txBody>
                    <a:bodyPr/>
                    <a:lstStyle/>
                    <a:p>
                      <a:pPr marL="6350" marR="228600" indent="-6350" algn="ctr">
                        <a:lnSpc>
                          <a:spcPct val="107000"/>
                        </a:lnSpc>
                        <a:spcAft>
                          <a:spcPts val="0"/>
                        </a:spcAft>
                      </a:pPr>
                      <a:r>
                        <a:rPr lang="ca-ES" sz="1500" b="1" dirty="0">
                          <a:solidFill>
                            <a:schemeClr val="tx1"/>
                          </a:solidFill>
                          <a:effectLst/>
                          <a:latin typeface="Calibri"/>
                          <a:ea typeface="Calibri"/>
                          <a:cs typeface="Arial"/>
                        </a:rPr>
                        <a:t>CANVIS QUE CONTRIBUEIXIN AL PROCÉS DE RECUPERACIÓ </a:t>
                      </a:r>
                      <a:endParaRPr lang="es-ES" sz="1500" dirty="0">
                        <a:solidFill>
                          <a:schemeClr val="tx1"/>
                        </a:solidFill>
                        <a:effectLst/>
                        <a:latin typeface="Calibri"/>
                        <a:ea typeface="Calibri"/>
                        <a:cs typeface="Arial"/>
                      </a:endParaRPr>
                    </a:p>
                  </a:txBody>
                  <a:tcPr marL="67945" marR="46355" marT="234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350" marR="14605" indent="-6350" algn="ctr">
                        <a:lnSpc>
                          <a:spcPct val="107000"/>
                        </a:lnSpc>
                        <a:spcAft>
                          <a:spcPts val="0"/>
                        </a:spcAft>
                      </a:pPr>
                      <a:r>
                        <a:rPr lang="ca-ES" sz="1500" b="1" dirty="0">
                          <a:solidFill>
                            <a:schemeClr val="tx1"/>
                          </a:solidFill>
                          <a:effectLst/>
                          <a:latin typeface="Calibri"/>
                          <a:ea typeface="Calibri"/>
                          <a:cs typeface="Arial"/>
                        </a:rPr>
                        <a:t>OBSTACLES POTENCIALS </a:t>
                      </a:r>
                      <a:endParaRPr lang="es-ES" sz="1500" dirty="0">
                        <a:solidFill>
                          <a:schemeClr val="tx1"/>
                        </a:solidFill>
                        <a:effectLst/>
                        <a:latin typeface="Calibri"/>
                        <a:ea typeface="Calibri"/>
                        <a:cs typeface="Arial"/>
                      </a:endParaRPr>
                    </a:p>
                  </a:txBody>
                  <a:tcPr marL="67945" marR="46355" marT="234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350" marR="19050" indent="-6350" algn="ctr">
                        <a:lnSpc>
                          <a:spcPct val="107000"/>
                        </a:lnSpc>
                        <a:spcAft>
                          <a:spcPts val="0"/>
                        </a:spcAft>
                      </a:pPr>
                      <a:r>
                        <a:rPr lang="ca-ES" sz="1500" b="1" dirty="0">
                          <a:solidFill>
                            <a:schemeClr val="tx1"/>
                          </a:solidFill>
                          <a:effectLst/>
                          <a:latin typeface="Calibri"/>
                          <a:ea typeface="Calibri"/>
                          <a:cs typeface="Arial"/>
                        </a:rPr>
                        <a:t>PASSOS PER SUPERAR ELS OBSTACLES</a:t>
                      </a:r>
                      <a:endParaRPr lang="es-ES" sz="1500" dirty="0">
                        <a:solidFill>
                          <a:schemeClr val="tx1"/>
                        </a:solidFill>
                        <a:effectLst/>
                        <a:latin typeface="Calibri"/>
                        <a:ea typeface="Calibri"/>
                        <a:cs typeface="Arial"/>
                      </a:endParaRPr>
                    </a:p>
                  </a:txBody>
                  <a:tcPr marL="67945" marR="46355" marT="234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3994015"/>
                  </a:ext>
                </a:extLst>
              </a:tr>
              <a:tr h="2945219">
                <a:tc>
                  <a:txBody>
                    <a:bodyPr/>
                    <a:lstStyle/>
                    <a:p>
                      <a:pPr marL="6350" marR="228600" indent="-6350" algn="l">
                        <a:lnSpc>
                          <a:spcPct val="107000"/>
                        </a:lnSpc>
                        <a:spcAft>
                          <a:spcPts val="0"/>
                        </a:spcAft>
                      </a:pPr>
                      <a:r>
                        <a:rPr lang="ca-ES" sz="1500" b="1">
                          <a:solidFill>
                            <a:srgbClr val="000000"/>
                          </a:solidFill>
                          <a:effectLst/>
                          <a:latin typeface="Calibri"/>
                          <a:ea typeface="Calibri"/>
                          <a:cs typeface="Arial"/>
                        </a:rPr>
                        <a:t>Exemple 7: Penjar material informatiu o decoratiu (per exemple, pòsters, material gràfic, etc.) per tot el servei per transmetre missatges d’esperança i recuperació. </a:t>
                      </a:r>
                      <a:endParaRPr lang="es-ES" sz="1500">
                        <a:solidFill>
                          <a:srgbClr val="000000"/>
                        </a:solidFill>
                        <a:effectLst/>
                        <a:latin typeface="Calibri"/>
                        <a:ea typeface="Calibri"/>
                        <a:cs typeface="Arial"/>
                      </a:endParaRPr>
                    </a:p>
                  </a:txBody>
                  <a:tcPr marL="67945" marR="46355" marT="2349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35" marR="228600" indent="-6350" algn="l">
                        <a:lnSpc>
                          <a:spcPct val="114000"/>
                        </a:lnSpc>
                        <a:spcAft>
                          <a:spcPts val="10"/>
                        </a:spcAft>
                      </a:pPr>
                      <a:r>
                        <a:rPr lang="ca-ES" sz="1500">
                          <a:solidFill>
                            <a:srgbClr val="000000"/>
                          </a:solidFill>
                          <a:effectLst/>
                          <a:latin typeface="Calibri"/>
                          <a:ea typeface="Calibri"/>
                          <a:cs typeface="Arial"/>
                        </a:rPr>
                        <a:t>Potser el personal no sap on trobar aquesta mena de materials o potser el servei no té fons destinats a elaborar aquest tipus de materials. </a:t>
                      </a:r>
                      <a:endParaRPr lang="es-ES" sz="1500">
                        <a:solidFill>
                          <a:srgbClr val="000000"/>
                        </a:solidFill>
                        <a:effectLst/>
                        <a:latin typeface="Calibri"/>
                        <a:ea typeface="Calibri"/>
                        <a:cs typeface="Arial"/>
                      </a:endParaRPr>
                    </a:p>
                    <a:p>
                      <a:pPr marL="635" marR="228600" indent="-6350" algn="l">
                        <a:lnSpc>
                          <a:spcPct val="107000"/>
                        </a:lnSpc>
                        <a:spcAft>
                          <a:spcPts val="65"/>
                        </a:spcAft>
                      </a:pPr>
                      <a:r>
                        <a:rPr lang="ca-ES" sz="1500">
                          <a:solidFill>
                            <a:srgbClr val="000000"/>
                          </a:solidFill>
                          <a:effectLst/>
                          <a:latin typeface="Calibri"/>
                          <a:ea typeface="Calibri"/>
                          <a:cs typeface="Arial"/>
                        </a:rPr>
                        <a:t> </a:t>
                      </a:r>
                      <a:endParaRPr lang="es-ES" sz="1500">
                        <a:solidFill>
                          <a:srgbClr val="000000"/>
                        </a:solidFill>
                        <a:effectLst/>
                        <a:latin typeface="Calibri"/>
                        <a:ea typeface="Calibri"/>
                        <a:cs typeface="Arial"/>
                      </a:endParaRPr>
                    </a:p>
                    <a:p>
                      <a:pPr marL="635" marR="228600" indent="-6350" algn="l">
                        <a:lnSpc>
                          <a:spcPct val="107000"/>
                        </a:lnSpc>
                        <a:spcAft>
                          <a:spcPts val="0"/>
                        </a:spcAft>
                      </a:pPr>
                      <a:r>
                        <a:rPr lang="ca-ES" sz="1500">
                          <a:solidFill>
                            <a:srgbClr val="000000"/>
                          </a:solidFill>
                          <a:effectLst/>
                          <a:latin typeface="Calibri"/>
                          <a:ea typeface="Calibri"/>
                          <a:cs typeface="Arial"/>
                        </a:rPr>
                        <a:t>Potser el servei no té clar quina mena de materials o motius decoratius ha de posar al servei. </a:t>
                      </a:r>
                      <a:endParaRPr lang="es-ES" sz="1500">
                        <a:solidFill>
                          <a:srgbClr val="000000"/>
                        </a:solidFill>
                        <a:effectLst/>
                        <a:latin typeface="Calibri"/>
                        <a:ea typeface="Calibri"/>
                        <a:cs typeface="Arial"/>
                      </a:endParaRPr>
                    </a:p>
                  </a:txBody>
                  <a:tcPr marL="67945" marR="46355" marT="2349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35" marR="228600" indent="-6350" algn="l">
                        <a:lnSpc>
                          <a:spcPct val="107000"/>
                        </a:lnSpc>
                        <a:spcAft>
                          <a:spcPts val="65"/>
                        </a:spcAft>
                      </a:pPr>
                      <a:r>
                        <a:rPr lang="ca-ES" sz="1500" dirty="0">
                          <a:solidFill>
                            <a:srgbClr val="000000"/>
                          </a:solidFill>
                          <a:effectLst/>
                          <a:latin typeface="Calibri"/>
                          <a:ea typeface="Calibri"/>
                          <a:cs typeface="Arial"/>
                        </a:rPr>
                        <a:t>Cerqueu materials (gratuïts) en línia. </a:t>
                      </a:r>
                      <a:endParaRPr lang="es-ES" sz="1500" dirty="0">
                        <a:solidFill>
                          <a:srgbClr val="000000"/>
                        </a:solidFill>
                        <a:effectLst/>
                        <a:latin typeface="Calibri"/>
                        <a:ea typeface="Calibri"/>
                        <a:cs typeface="Arial"/>
                      </a:endParaRPr>
                    </a:p>
                    <a:p>
                      <a:pPr marL="635" marR="228600" indent="-6350" algn="l">
                        <a:lnSpc>
                          <a:spcPct val="107000"/>
                        </a:lnSpc>
                        <a:spcAft>
                          <a:spcPts val="75"/>
                        </a:spcAft>
                      </a:pPr>
                      <a:r>
                        <a:rPr lang="ca-ES" sz="1500" dirty="0">
                          <a:solidFill>
                            <a:srgbClr val="000000"/>
                          </a:solidFill>
                          <a:effectLst/>
                          <a:latin typeface="Calibri"/>
                          <a:ea typeface="Calibri"/>
                          <a:cs typeface="Arial"/>
                        </a:rPr>
                        <a:t> </a:t>
                      </a:r>
                      <a:endParaRPr lang="es-ES" sz="1500" dirty="0">
                        <a:solidFill>
                          <a:srgbClr val="000000"/>
                        </a:solidFill>
                        <a:effectLst/>
                        <a:latin typeface="Calibri"/>
                        <a:ea typeface="Calibri"/>
                        <a:cs typeface="Arial"/>
                      </a:endParaRPr>
                    </a:p>
                    <a:p>
                      <a:pPr marL="635" marR="228600" indent="-6350" algn="l">
                        <a:lnSpc>
                          <a:spcPct val="114000"/>
                        </a:lnSpc>
                        <a:spcAft>
                          <a:spcPts val="10"/>
                        </a:spcAft>
                      </a:pPr>
                      <a:r>
                        <a:rPr lang="ca-ES" sz="1500" dirty="0">
                          <a:solidFill>
                            <a:srgbClr val="000000"/>
                          </a:solidFill>
                          <a:effectLst/>
                          <a:latin typeface="Calibri"/>
                          <a:ea typeface="Calibri"/>
                          <a:cs typeface="Arial"/>
                        </a:rPr>
                        <a:t>Animeu les persones que fan servir o han fet servir els serveis a crear materials amb missatges d’esperança i recuperació per distribuir per tot el servei. Doneu a les persones el control i la responsabilitat d’aquestes activitats. Si s’escau, doneu a les persones una remuneració adequada a la feina que han fet. </a:t>
                      </a:r>
                      <a:endParaRPr lang="es-ES" sz="1500" dirty="0">
                        <a:solidFill>
                          <a:srgbClr val="000000"/>
                        </a:solidFill>
                        <a:effectLst/>
                        <a:latin typeface="Calibri"/>
                        <a:ea typeface="Calibri"/>
                        <a:cs typeface="Arial"/>
                      </a:endParaRPr>
                    </a:p>
                    <a:p>
                      <a:pPr marL="635" marR="228600" indent="-6350" algn="l">
                        <a:lnSpc>
                          <a:spcPct val="107000"/>
                        </a:lnSpc>
                        <a:spcAft>
                          <a:spcPts val="70"/>
                        </a:spcAft>
                      </a:pPr>
                      <a:r>
                        <a:rPr lang="ca-ES" sz="1500" dirty="0">
                          <a:solidFill>
                            <a:srgbClr val="000000"/>
                          </a:solidFill>
                          <a:effectLst/>
                          <a:latin typeface="Calibri"/>
                          <a:ea typeface="Calibri"/>
                          <a:cs typeface="Arial"/>
                        </a:rPr>
                        <a:t> </a:t>
                      </a:r>
                      <a:endParaRPr lang="es-ES" sz="1500" dirty="0">
                        <a:solidFill>
                          <a:srgbClr val="000000"/>
                        </a:solidFill>
                        <a:effectLst/>
                        <a:latin typeface="Calibri"/>
                        <a:ea typeface="Calibri"/>
                        <a:cs typeface="Arial"/>
                      </a:endParaRPr>
                    </a:p>
                    <a:p>
                      <a:pPr marL="635" marR="228600" indent="-6350" algn="just">
                        <a:lnSpc>
                          <a:spcPct val="115000"/>
                        </a:lnSpc>
                        <a:spcAft>
                          <a:spcPts val="0"/>
                        </a:spcAft>
                      </a:pPr>
                      <a:r>
                        <a:rPr lang="ca-ES" sz="1500" dirty="0">
                          <a:solidFill>
                            <a:srgbClr val="000000"/>
                          </a:solidFill>
                          <a:effectLst/>
                          <a:latin typeface="Calibri"/>
                          <a:ea typeface="Calibri"/>
                          <a:cs typeface="Arial"/>
                        </a:rPr>
                        <a:t>Demaneu finançament a la direcció per poder comprar els materials. </a:t>
                      </a:r>
                      <a:endParaRPr lang="es-ES" sz="1500" dirty="0">
                        <a:solidFill>
                          <a:srgbClr val="000000"/>
                        </a:solidFill>
                        <a:effectLst/>
                        <a:latin typeface="Calibri"/>
                        <a:ea typeface="Calibri"/>
                        <a:cs typeface="Arial"/>
                      </a:endParaRPr>
                    </a:p>
                    <a:p>
                      <a:pPr marL="635" marR="228600" indent="-6350" algn="l">
                        <a:lnSpc>
                          <a:spcPct val="107000"/>
                        </a:lnSpc>
                        <a:spcAft>
                          <a:spcPts val="65"/>
                        </a:spcAft>
                      </a:pPr>
                      <a:r>
                        <a:rPr lang="ca-ES" sz="1500" dirty="0">
                          <a:solidFill>
                            <a:srgbClr val="000000"/>
                          </a:solidFill>
                          <a:effectLst/>
                          <a:latin typeface="Calibri"/>
                          <a:ea typeface="Calibri"/>
                          <a:cs typeface="Arial"/>
                        </a:rPr>
                        <a:t> </a:t>
                      </a:r>
                      <a:endParaRPr lang="es-ES" sz="1500" dirty="0">
                        <a:solidFill>
                          <a:srgbClr val="000000"/>
                        </a:solidFill>
                        <a:effectLst/>
                        <a:latin typeface="Calibri"/>
                        <a:ea typeface="Calibri"/>
                        <a:cs typeface="Arial"/>
                      </a:endParaRPr>
                    </a:p>
                    <a:p>
                      <a:pPr marL="635" marR="20955" indent="-6350" algn="l">
                        <a:lnSpc>
                          <a:spcPct val="107000"/>
                        </a:lnSpc>
                        <a:spcAft>
                          <a:spcPts val="0"/>
                        </a:spcAft>
                      </a:pPr>
                      <a:r>
                        <a:rPr lang="ca-ES" sz="1500" dirty="0">
                          <a:solidFill>
                            <a:srgbClr val="000000"/>
                          </a:solidFill>
                          <a:effectLst/>
                          <a:latin typeface="Calibri"/>
                          <a:ea typeface="Calibri"/>
                          <a:cs typeface="Arial"/>
                        </a:rPr>
                        <a:t>Demaneu a les persones idees i opinions, apreneu d’altres serveis que hagin creat espais orientats a la recuperació o llegiu llibres o articles sobre el tema per tenir idees.</a:t>
                      </a:r>
                      <a:endParaRPr lang="es-ES" sz="1500" dirty="0">
                        <a:solidFill>
                          <a:srgbClr val="000000"/>
                        </a:solidFill>
                        <a:effectLst/>
                        <a:latin typeface="Calibri"/>
                        <a:ea typeface="Calibri"/>
                        <a:cs typeface="Arial"/>
                      </a:endParaRPr>
                    </a:p>
                  </a:txBody>
                  <a:tcPr marL="67945" marR="46355" marT="2349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58979583"/>
                  </a:ext>
                </a:extLst>
              </a:tr>
            </a:tbl>
          </a:graphicData>
        </a:graphic>
      </p:graphicFrame>
      <p:sp>
        <p:nvSpPr>
          <p:cNvPr id="2" name="Title 1">
            <a:extLst>
              <a:ext uri="{FF2B5EF4-FFF2-40B4-BE49-F238E27FC236}">
                <a16:creationId xmlns:a16="http://schemas.microsoft.com/office/drawing/2014/main" id="{D4D816FC-4699-4D2E-B8A4-F91FFE92C28F}"/>
              </a:ext>
            </a:extLst>
          </p:cNvPr>
          <p:cNvSpPr>
            <a:spLocks noGrp="1"/>
          </p:cNvSpPr>
          <p:nvPr>
            <p:ph type="title"/>
          </p:nvPr>
        </p:nvSpPr>
        <p:spPr>
          <a:xfrm>
            <a:off x="388630" y="514614"/>
            <a:ext cx="11339544" cy="538934"/>
          </a:xfrm>
        </p:spPr>
        <p:txBody>
          <a:bodyPr/>
          <a:lstStyle/>
          <a:p>
            <a:r>
              <a:rPr lang="ca-ES" dirty="0"/>
              <a:t>Exercici 5.1: La millora de les pràctiques per promoure la recuperació en els serveis socials i de salut mental </a:t>
            </a:r>
            <a:r>
              <a:rPr lang="en-GB" dirty="0"/>
              <a:t>- 9</a:t>
            </a:r>
            <a:endParaRPr lang="x-none" dirty="0"/>
          </a:p>
        </p:txBody>
      </p:sp>
    </p:spTree>
    <p:extLst>
      <p:ext uri="{BB962C8B-B14F-4D97-AF65-F5344CB8AC3E}">
        <p14:creationId xmlns:p14="http://schemas.microsoft.com/office/powerpoint/2010/main" val="197065954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00808AAE-69FB-48CF-8162-72731EDC242D}"/>
              </a:ext>
            </a:extLst>
          </p:cNvPr>
          <p:cNvGraphicFramePr>
            <a:graphicFrameLocks noGrp="1"/>
          </p:cNvGraphicFramePr>
          <p:nvPr>
            <p:ph sz="quarter" idx="14"/>
            <p:extLst>
              <p:ext uri="{D42A27DB-BD31-4B8C-83A1-F6EECF244321}">
                <p14:modId xmlns:p14="http://schemas.microsoft.com/office/powerpoint/2010/main" val="3836340284"/>
              </p:ext>
            </p:extLst>
          </p:nvPr>
        </p:nvGraphicFramePr>
        <p:xfrm>
          <a:off x="506413" y="1511300"/>
          <a:ext cx="11173402" cy="4069512"/>
        </p:xfrm>
        <a:graphic>
          <a:graphicData uri="http://schemas.openxmlformats.org/drawingml/2006/table">
            <a:tbl>
              <a:tblPr firstRow="1" firstCol="1" bandRow="1">
                <a:tableStyleId>{5940675A-B579-460E-94D1-54222C63F5DA}</a:tableStyleId>
              </a:tblPr>
              <a:tblGrid>
                <a:gridCol w="3583420">
                  <a:extLst>
                    <a:ext uri="{9D8B030D-6E8A-4147-A177-3AD203B41FA5}">
                      <a16:colId xmlns:a16="http://schemas.microsoft.com/office/drawing/2014/main" val="81717438"/>
                    </a:ext>
                  </a:extLst>
                </a:gridCol>
                <a:gridCol w="3587046">
                  <a:extLst>
                    <a:ext uri="{9D8B030D-6E8A-4147-A177-3AD203B41FA5}">
                      <a16:colId xmlns:a16="http://schemas.microsoft.com/office/drawing/2014/main" val="2165807983"/>
                    </a:ext>
                  </a:extLst>
                </a:gridCol>
                <a:gridCol w="4002936">
                  <a:extLst>
                    <a:ext uri="{9D8B030D-6E8A-4147-A177-3AD203B41FA5}">
                      <a16:colId xmlns:a16="http://schemas.microsoft.com/office/drawing/2014/main" val="3635626322"/>
                    </a:ext>
                  </a:extLst>
                </a:gridCol>
              </a:tblGrid>
              <a:tr h="304476">
                <a:tc gridSpan="3">
                  <a:txBody>
                    <a:bodyPr/>
                    <a:lstStyle/>
                    <a:p>
                      <a:pPr marL="0" marR="0" algn="ctr">
                        <a:lnSpc>
                          <a:spcPct val="115000"/>
                        </a:lnSpc>
                        <a:spcBef>
                          <a:spcPts val="0"/>
                        </a:spcBef>
                        <a:spcAft>
                          <a:spcPts val="0"/>
                        </a:spcAft>
                      </a:pPr>
                      <a:r>
                        <a:rPr lang="es-ES" sz="1600" b="1" dirty="0" err="1">
                          <a:solidFill>
                            <a:schemeClr val="bg1"/>
                          </a:solidFill>
                          <a:effectLst/>
                          <a:latin typeface="Century Gothic" panose="020B0502020202020204" pitchFamily="34" charset="0"/>
                        </a:rPr>
                        <a:t>Aplicació</a:t>
                      </a:r>
                      <a:r>
                        <a:rPr lang="es-ES" sz="1600" b="1" dirty="0">
                          <a:solidFill>
                            <a:schemeClr val="bg1"/>
                          </a:solidFill>
                          <a:effectLst/>
                          <a:latin typeface="Century Gothic" panose="020B0502020202020204" pitchFamily="34" charset="0"/>
                        </a:rPr>
                        <a:t> </a:t>
                      </a:r>
                      <a:r>
                        <a:rPr lang="es-ES" sz="1600" b="1" dirty="0" err="1">
                          <a:solidFill>
                            <a:schemeClr val="bg1"/>
                          </a:solidFill>
                          <a:effectLst/>
                          <a:latin typeface="Century Gothic" panose="020B0502020202020204" pitchFamily="34" charset="0"/>
                        </a:rPr>
                        <a:t>d’una</a:t>
                      </a:r>
                      <a:r>
                        <a:rPr lang="es-ES" sz="1600" b="1" dirty="0">
                          <a:solidFill>
                            <a:schemeClr val="bg1"/>
                          </a:solidFill>
                          <a:effectLst/>
                          <a:latin typeface="Century Gothic" panose="020B0502020202020204" pitchFamily="34" charset="0"/>
                        </a:rPr>
                        <a:t> </a:t>
                      </a:r>
                      <a:r>
                        <a:rPr lang="es-ES" sz="1600" b="1" dirty="0" err="1">
                          <a:solidFill>
                            <a:schemeClr val="bg1"/>
                          </a:solidFill>
                          <a:effectLst/>
                          <a:latin typeface="Century Gothic" panose="020B0502020202020204" pitchFamily="34" charset="0"/>
                        </a:rPr>
                        <a:t>estratègia</a:t>
                      </a:r>
                      <a:r>
                        <a:rPr lang="es-ES" sz="1600" b="1" dirty="0">
                          <a:solidFill>
                            <a:schemeClr val="bg1"/>
                          </a:solidFill>
                          <a:effectLst/>
                          <a:latin typeface="Century Gothic" panose="020B0502020202020204" pitchFamily="34" charset="0"/>
                        </a:rPr>
                        <a:t> de </a:t>
                      </a:r>
                      <a:r>
                        <a:rPr lang="es-ES" sz="1600" b="1" dirty="0" err="1">
                          <a:solidFill>
                            <a:schemeClr val="bg1"/>
                          </a:solidFill>
                          <a:effectLst/>
                          <a:latin typeface="Century Gothic" panose="020B0502020202020204" pitchFamily="34" charset="0"/>
                        </a:rPr>
                        <a:t>recuperació</a:t>
                      </a:r>
                      <a:r>
                        <a:rPr lang="es-ES" sz="1600" b="1" dirty="0">
                          <a:solidFill>
                            <a:schemeClr val="bg1"/>
                          </a:solidFill>
                          <a:effectLst/>
                          <a:latin typeface="Century Gothic" panose="020B0502020202020204" pitchFamily="34" charset="0"/>
                        </a:rPr>
                        <a:t> al </a:t>
                      </a:r>
                      <a:r>
                        <a:rPr lang="es-ES" sz="1600" b="1" dirty="0" err="1">
                          <a:solidFill>
                            <a:schemeClr val="bg1"/>
                          </a:solidFill>
                          <a:effectLst/>
                          <a:latin typeface="Century Gothic" panose="020B0502020202020204" pitchFamily="34" charset="0"/>
                        </a:rPr>
                        <a:t>servei</a:t>
                      </a:r>
                      <a:r>
                        <a:rPr lang="es-ES" sz="1600" b="1" dirty="0">
                          <a:solidFill>
                            <a:schemeClr val="bg1"/>
                          </a:solidFill>
                          <a:effectLst/>
                          <a:latin typeface="Century Gothic" panose="020B0502020202020204" pitchFamily="34" charset="0"/>
                        </a:rPr>
                        <a:t> X </a:t>
                      </a:r>
                      <a:endParaRPr lang="x-none" sz="1600" b="1"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78138" marR="78138" marT="0" marB="0" anchor="ctr">
                    <a:solidFill>
                      <a:schemeClr val="accent2"/>
                    </a:solidFill>
                  </a:tcPr>
                </a:tc>
                <a:tc hMerge="1">
                  <a:txBody>
                    <a:bodyPr/>
                    <a:lstStyle/>
                    <a:p>
                      <a:endParaRPr lang="x-none"/>
                    </a:p>
                  </a:txBody>
                  <a:tcPr/>
                </a:tc>
                <a:tc hMerge="1">
                  <a:txBody>
                    <a:bodyPr/>
                    <a:lstStyle/>
                    <a:p>
                      <a:endParaRPr lang="x-none"/>
                    </a:p>
                  </a:txBody>
                  <a:tcPr/>
                </a:tc>
                <a:extLst>
                  <a:ext uri="{0D108BD9-81ED-4DB2-BD59-A6C34878D82A}">
                    <a16:rowId xmlns:a16="http://schemas.microsoft.com/office/drawing/2014/main" val="4261486689"/>
                  </a:ext>
                </a:extLst>
              </a:tr>
              <a:tr h="304476">
                <a:tc>
                  <a:txBody>
                    <a:bodyPr/>
                    <a:lstStyle/>
                    <a:p>
                      <a:pPr marL="0" marR="0" algn="ctr">
                        <a:lnSpc>
                          <a:spcPct val="115000"/>
                        </a:lnSpc>
                        <a:spcBef>
                          <a:spcPts val="0"/>
                        </a:spcBef>
                        <a:spcAft>
                          <a:spcPts val="0"/>
                        </a:spcAft>
                      </a:pPr>
                      <a:r>
                        <a:rPr lang="en-GB" sz="1600" b="1" dirty="0">
                          <a:effectLst/>
                          <a:latin typeface="Century Gothic" panose="020B0502020202020204" pitchFamily="34" charset="0"/>
                        </a:rPr>
                        <a:t>A</a:t>
                      </a:r>
                      <a:endParaRPr lang="x-none" sz="1600" b="1">
                        <a:solidFill>
                          <a:srgbClr val="943634"/>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78138" marR="78138" marT="0" marB="0" anchor="ctr">
                    <a:solidFill>
                      <a:schemeClr val="accent5"/>
                    </a:solidFill>
                  </a:tcPr>
                </a:tc>
                <a:tc>
                  <a:txBody>
                    <a:bodyPr/>
                    <a:lstStyle/>
                    <a:p>
                      <a:pPr marL="0" marR="0" algn="ctr">
                        <a:lnSpc>
                          <a:spcPct val="115000"/>
                        </a:lnSpc>
                        <a:spcBef>
                          <a:spcPts val="0"/>
                        </a:spcBef>
                        <a:spcAft>
                          <a:spcPts val="0"/>
                        </a:spcAft>
                      </a:pPr>
                      <a:r>
                        <a:rPr lang="en-GB" sz="1600" b="1" dirty="0">
                          <a:effectLst/>
                          <a:latin typeface="Century Gothic" panose="020B0502020202020204" pitchFamily="34" charset="0"/>
                        </a:rPr>
                        <a:t>B</a:t>
                      </a:r>
                      <a:endParaRPr lang="x-none" sz="1600" b="1" dirty="0">
                        <a:solidFill>
                          <a:srgbClr val="943634"/>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78138" marR="78138" marT="0" marB="0" anchor="ctr">
                    <a:solidFill>
                      <a:schemeClr val="accent5"/>
                    </a:solidFill>
                  </a:tcPr>
                </a:tc>
                <a:tc>
                  <a:txBody>
                    <a:bodyPr/>
                    <a:lstStyle/>
                    <a:p>
                      <a:pPr marL="0" marR="0" algn="ctr">
                        <a:lnSpc>
                          <a:spcPct val="115000"/>
                        </a:lnSpc>
                        <a:spcBef>
                          <a:spcPts val="0"/>
                        </a:spcBef>
                        <a:spcAft>
                          <a:spcPts val="0"/>
                        </a:spcAft>
                      </a:pPr>
                      <a:r>
                        <a:rPr lang="en-GB" sz="1600" b="1" dirty="0">
                          <a:effectLst/>
                          <a:latin typeface="Century Gothic" panose="020B0502020202020204" pitchFamily="34" charset="0"/>
                        </a:rPr>
                        <a:t>C</a:t>
                      </a:r>
                      <a:endParaRPr lang="x-none" sz="1600" b="1" dirty="0">
                        <a:solidFill>
                          <a:srgbClr val="943634"/>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78138" marR="78138" marT="0" marB="0" anchor="ctr">
                    <a:solidFill>
                      <a:schemeClr val="accent5"/>
                    </a:solidFill>
                  </a:tcPr>
                </a:tc>
                <a:extLst>
                  <a:ext uri="{0D108BD9-81ED-4DB2-BD59-A6C34878D82A}">
                    <a16:rowId xmlns:a16="http://schemas.microsoft.com/office/drawing/2014/main" val="3298014069"/>
                  </a:ext>
                </a:extLst>
              </a:tr>
              <a:tr h="719562">
                <a:tc>
                  <a:txBody>
                    <a:bodyPr/>
                    <a:lstStyle/>
                    <a:p>
                      <a:pPr marL="6350" marR="228600" indent="-6350" algn="ctr">
                        <a:lnSpc>
                          <a:spcPct val="107000"/>
                        </a:lnSpc>
                        <a:spcAft>
                          <a:spcPts val="0"/>
                        </a:spcAft>
                      </a:pPr>
                      <a:r>
                        <a:rPr lang="ca-ES" sz="1500" b="1" dirty="0">
                          <a:solidFill>
                            <a:schemeClr val="tx1"/>
                          </a:solidFill>
                          <a:effectLst/>
                          <a:latin typeface="Calibri"/>
                          <a:ea typeface="Calibri"/>
                          <a:cs typeface="Arial"/>
                        </a:rPr>
                        <a:t>CANVIS EN LES PRÀCTIQUES DEL PERSONAL I DEL SERVEI QUE CONTRIBUEIXIN AL PROCÉS DE RECUPERACIÓ </a:t>
                      </a:r>
                      <a:endParaRPr lang="es-ES" sz="1500" dirty="0">
                        <a:solidFill>
                          <a:schemeClr val="tx1"/>
                        </a:solidFill>
                        <a:effectLst/>
                        <a:latin typeface="Calibri"/>
                        <a:ea typeface="Calibri"/>
                        <a:cs typeface="Arial"/>
                      </a:endParaRPr>
                    </a:p>
                  </a:txBody>
                  <a:tcPr marL="67945" marR="46355" marT="23495" marB="0" anchor="ctr"/>
                </a:tc>
                <a:tc>
                  <a:txBody>
                    <a:bodyPr/>
                    <a:lstStyle/>
                    <a:p>
                      <a:pPr marL="6350" marR="14605" indent="-6350" algn="ctr">
                        <a:lnSpc>
                          <a:spcPct val="107000"/>
                        </a:lnSpc>
                        <a:spcAft>
                          <a:spcPts val="0"/>
                        </a:spcAft>
                      </a:pPr>
                      <a:r>
                        <a:rPr lang="ca-ES" sz="1500" b="1" dirty="0">
                          <a:solidFill>
                            <a:schemeClr val="tx1"/>
                          </a:solidFill>
                          <a:effectLst/>
                          <a:latin typeface="Calibri"/>
                          <a:ea typeface="Calibri"/>
                          <a:cs typeface="Arial"/>
                        </a:rPr>
                        <a:t>OBSTACLES POTENCIALS </a:t>
                      </a:r>
                      <a:endParaRPr lang="es-ES" sz="1500" dirty="0">
                        <a:solidFill>
                          <a:schemeClr val="tx1"/>
                        </a:solidFill>
                        <a:effectLst/>
                        <a:latin typeface="Calibri"/>
                        <a:ea typeface="Calibri"/>
                        <a:cs typeface="Arial"/>
                      </a:endParaRPr>
                    </a:p>
                  </a:txBody>
                  <a:tcPr marL="67945" marR="46355" marT="23495" marB="0" anchor="ctr"/>
                </a:tc>
                <a:tc>
                  <a:txBody>
                    <a:bodyPr/>
                    <a:lstStyle/>
                    <a:p>
                      <a:pPr marL="6350" marR="19050" indent="-6350" algn="ctr">
                        <a:lnSpc>
                          <a:spcPct val="107000"/>
                        </a:lnSpc>
                        <a:spcAft>
                          <a:spcPts val="0"/>
                        </a:spcAft>
                      </a:pPr>
                      <a:r>
                        <a:rPr lang="ca-ES" sz="1500" b="1" dirty="0">
                          <a:solidFill>
                            <a:schemeClr val="tx1"/>
                          </a:solidFill>
                          <a:effectLst/>
                          <a:latin typeface="Calibri"/>
                          <a:ea typeface="Calibri"/>
                          <a:cs typeface="Arial"/>
                        </a:rPr>
                        <a:t>PASSOS PER SUPERAR ELS OBSTACLES</a:t>
                      </a:r>
                      <a:endParaRPr lang="es-ES" sz="1500" dirty="0">
                        <a:solidFill>
                          <a:schemeClr val="tx1"/>
                        </a:solidFill>
                        <a:effectLst/>
                        <a:latin typeface="Calibri"/>
                        <a:ea typeface="Calibri"/>
                        <a:cs typeface="Arial"/>
                      </a:endParaRPr>
                    </a:p>
                  </a:txBody>
                  <a:tcPr marL="67945" marR="46355" marT="23495" marB="0" anchor="ctr"/>
                </a:tc>
                <a:extLst>
                  <a:ext uri="{0D108BD9-81ED-4DB2-BD59-A6C34878D82A}">
                    <a16:rowId xmlns:a16="http://schemas.microsoft.com/office/drawing/2014/main" val="2914846311"/>
                  </a:ext>
                </a:extLst>
              </a:tr>
              <a:tr h="2266114">
                <a:tc>
                  <a:txBody>
                    <a:bodyPr/>
                    <a:lstStyle/>
                    <a:p>
                      <a:pPr marL="6350" marR="1905" indent="-6350" algn="l">
                        <a:lnSpc>
                          <a:spcPct val="107000"/>
                        </a:lnSpc>
                        <a:spcAft>
                          <a:spcPts val="0"/>
                        </a:spcAft>
                      </a:pPr>
                      <a:r>
                        <a:rPr lang="ca-ES" sz="1500" b="1">
                          <a:solidFill>
                            <a:srgbClr val="000000"/>
                          </a:solidFill>
                          <a:effectLst/>
                          <a:latin typeface="Calibri"/>
                          <a:ea typeface="Calibri"/>
                          <a:cs typeface="Arial"/>
                        </a:rPr>
                        <a:t>Exemple 8: Ajudeu i eduqueu el personal sobre quina és la millor manera d’enfocar la recuperació i la prestació dels serveis de manera que siguin sensibles a les qüestions de gènere i a la diversitat. </a:t>
                      </a:r>
                      <a:endParaRPr lang="es-ES" sz="1500">
                        <a:solidFill>
                          <a:srgbClr val="000000"/>
                        </a:solidFill>
                        <a:effectLst/>
                        <a:latin typeface="Calibri"/>
                        <a:ea typeface="Calibri"/>
                        <a:cs typeface="Arial"/>
                      </a:endParaRPr>
                    </a:p>
                  </a:txBody>
                  <a:tcPr marL="67945" marR="46355" marT="23495" marB="0"/>
                </a:tc>
                <a:tc>
                  <a:txBody>
                    <a:bodyPr/>
                    <a:lstStyle/>
                    <a:p>
                      <a:pPr marL="635" marR="228600" indent="-6350" algn="l">
                        <a:lnSpc>
                          <a:spcPct val="99000"/>
                        </a:lnSpc>
                        <a:spcAft>
                          <a:spcPts val="10"/>
                        </a:spcAft>
                      </a:pPr>
                      <a:r>
                        <a:rPr lang="ca-ES" sz="1500">
                          <a:solidFill>
                            <a:srgbClr val="000000"/>
                          </a:solidFill>
                          <a:effectLst/>
                          <a:latin typeface="Calibri"/>
                          <a:ea typeface="Calibri"/>
                          <a:cs typeface="Arial"/>
                        </a:rPr>
                        <a:t>Pot ser que el personal no se senti preparat o capaç d’atendre la diversitat i la complexitat de persones més enllà de la seva experiència (per exemple, necessitats relacionades amb el gènere, cultura o estatus socioeconòmic). </a:t>
                      </a:r>
                      <a:endParaRPr lang="es-ES" sz="1500">
                        <a:solidFill>
                          <a:srgbClr val="000000"/>
                        </a:solidFill>
                        <a:effectLst/>
                        <a:latin typeface="Calibri"/>
                        <a:ea typeface="Calibri"/>
                        <a:cs typeface="Arial"/>
                      </a:endParaRPr>
                    </a:p>
                  </a:txBody>
                  <a:tcPr marL="67945" marR="46355" marT="23495" marB="0"/>
                </a:tc>
                <a:tc>
                  <a:txBody>
                    <a:bodyPr/>
                    <a:lstStyle/>
                    <a:p>
                      <a:pPr marL="635" marR="228600" indent="-6350" algn="l">
                        <a:lnSpc>
                          <a:spcPct val="107000"/>
                        </a:lnSpc>
                        <a:spcAft>
                          <a:spcPts val="0"/>
                        </a:spcAft>
                      </a:pPr>
                      <a:r>
                        <a:rPr lang="ca-ES" sz="1500" dirty="0">
                          <a:solidFill>
                            <a:srgbClr val="000000"/>
                          </a:solidFill>
                          <a:effectLst/>
                          <a:latin typeface="Calibri"/>
                          <a:ea typeface="Calibri"/>
                          <a:cs typeface="Arial"/>
                        </a:rPr>
                        <a:t>Reserveu temps de formació en períodes regulars, reunions i/o conferències per generar debats i pluges d’idees sobre quina és la millor manera d’acompanyar un procés de recuperació en cas de persones que s’enfrontin a obstacles socials que impedeixen el benestar. Poden aportar documentació a aquestes sessions persones amb experiència, altres serveis i grups de la comunitat que defensin una atenció en salut mental no discriminatòria.</a:t>
                      </a:r>
                      <a:endParaRPr lang="es-ES" sz="1500" dirty="0">
                        <a:solidFill>
                          <a:srgbClr val="000000"/>
                        </a:solidFill>
                        <a:effectLst/>
                        <a:latin typeface="Calibri"/>
                        <a:ea typeface="Calibri"/>
                        <a:cs typeface="Arial"/>
                      </a:endParaRPr>
                    </a:p>
                  </a:txBody>
                  <a:tcPr marL="67945" marR="46355" marT="23495" marB="0"/>
                </a:tc>
                <a:extLst>
                  <a:ext uri="{0D108BD9-81ED-4DB2-BD59-A6C34878D82A}">
                    <a16:rowId xmlns:a16="http://schemas.microsoft.com/office/drawing/2014/main" val="1693732191"/>
                  </a:ext>
                </a:extLst>
              </a:tr>
            </a:tbl>
          </a:graphicData>
        </a:graphic>
      </p:graphicFrame>
      <p:sp>
        <p:nvSpPr>
          <p:cNvPr id="2" name="Title 1">
            <a:extLst>
              <a:ext uri="{FF2B5EF4-FFF2-40B4-BE49-F238E27FC236}">
                <a16:creationId xmlns:a16="http://schemas.microsoft.com/office/drawing/2014/main" id="{823F45BC-AD4B-4AFB-8542-DE44CE82F6C5}"/>
              </a:ext>
            </a:extLst>
          </p:cNvPr>
          <p:cNvSpPr>
            <a:spLocks noGrp="1"/>
          </p:cNvSpPr>
          <p:nvPr>
            <p:ph type="title"/>
          </p:nvPr>
        </p:nvSpPr>
        <p:spPr>
          <a:xfrm>
            <a:off x="388630" y="514614"/>
            <a:ext cx="11498570" cy="419664"/>
          </a:xfrm>
        </p:spPr>
        <p:txBody>
          <a:bodyPr/>
          <a:lstStyle/>
          <a:p>
            <a:r>
              <a:rPr lang="ca-ES" dirty="0"/>
              <a:t>Exercici 5.1: La millora de les pràctiques per promoure la recuperació en els serveis socials i de salut mental </a:t>
            </a:r>
            <a:r>
              <a:rPr lang="en-GB" dirty="0"/>
              <a:t>- 10</a:t>
            </a:r>
            <a:endParaRPr lang="x-none" dirty="0"/>
          </a:p>
        </p:txBody>
      </p:sp>
    </p:spTree>
    <p:extLst>
      <p:ext uri="{BB962C8B-B14F-4D97-AF65-F5344CB8AC3E}">
        <p14:creationId xmlns:p14="http://schemas.microsoft.com/office/powerpoint/2010/main" val="59549007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FF48301-A6CF-45FC-9591-EF4524B21026}"/>
              </a:ext>
            </a:extLst>
          </p:cNvPr>
          <p:cNvSpPr>
            <a:spLocks noGrp="1"/>
          </p:cNvSpPr>
          <p:nvPr>
            <p:ph sz="quarter" idx="14"/>
          </p:nvPr>
        </p:nvSpPr>
        <p:spPr/>
        <p:txBody>
          <a:bodyPr/>
          <a:lstStyle/>
          <a:p>
            <a:pPr marL="0" indent="0" algn="ctr">
              <a:buNone/>
            </a:pPr>
            <a:endParaRPr lang="en-GB" sz="2500" b="1" i="1" dirty="0"/>
          </a:p>
          <a:p>
            <a:pPr marL="0" indent="0" algn="ctr">
              <a:buNone/>
            </a:pPr>
            <a:endParaRPr lang="en-GB" sz="2500" b="1" i="1" dirty="0"/>
          </a:p>
          <a:p>
            <a:pPr marL="0" indent="0" algn="ctr">
              <a:buNone/>
            </a:pPr>
            <a:endParaRPr lang="en-GB" sz="2500" b="1" i="1" dirty="0"/>
          </a:p>
          <a:p>
            <a:pPr marL="0" indent="0" algn="ctr">
              <a:buNone/>
            </a:pPr>
            <a:r>
              <a:rPr lang="es-ES" sz="2500" b="1" i="1" dirty="0" err="1"/>
              <a:t>Quins</a:t>
            </a:r>
            <a:r>
              <a:rPr lang="es-ES" sz="2500" b="1" i="1" dirty="0"/>
              <a:t> </a:t>
            </a:r>
            <a:r>
              <a:rPr lang="es-ES" sz="2500" b="1" i="1" dirty="0" err="1"/>
              <a:t>són</a:t>
            </a:r>
            <a:r>
              <a:rPr lang="es-ES" sz="2500" b="1" i="1" dirty="0"/>
              <a:t> eles tres </a:t>
            </a:r>
            <a:r>
              <a:rPr lang="es-ES" sz="2500" b="1" i="1" dirty="0" err="1"/>
              <a:t>punts</a:t>
            </a:r>
            <a:r>
              <a:rPr lang="es-ES" sz="2500" b="1" i="1" dirty="0"/>
              <a:t> </a:t>
            </a:r>
            <a:r>
              <a:rPr lang="es-ES" sz="2500" b="1" i="1" dirty="0" err="1"/>
              <a:t>clau</a:t>
            </a:r>
            <a:r>
              <a:rPr lang="es-ES" sz="2500" b="1" i="1" dirty="0"/>
              <a:t> que </a:t>
            </a:r>
            <a:r>
              <a:rPr lang="es-ES" sz="2500" b="1" i="1" dirty="0" err="1"/>
              <a:t>heu</a:t>
            </a:r>
            <a:r>
              <a:rPr lang="es-ES" sz="2500" b="1" i="1" dirty="0"/>
              <a:t> </a:t>
            </a:r>
            <a:r>
              <a:rPr lang="es-ES" sz="2500" b="1" i="1" dirty="0" err="1"/>
              <a:t>après</a:t>
            </a:r>
            <a:r>
              <a:rPr lang="es-ES" sz="2500" b="1" i="1" dirty="0"/>
              <a:t> </a:t>
            </a:r>
            <a:r>
              <a:rPr lang="es-ES" sz="2500" b="1" i="1" dirty="0" err="1"/>
              <a:t>d’aquesta</a:t>
            </a:r>
            <a:r>
              <a:rPr lang="es-ES" sz="2500" b="1" i="1" dirty="0"/>
              <a:t> </a:t>
            </a:r>
            <a:r>
              <a:rPr lang="es-ES" sz="2500" b="1" i="1" dirty="0" err="1"/>
              <a:t>sessió</a:t>
            </a:r>
            <a:r>
              <a:rPr lang="es-ES" sz="2500" b="1" i="1" dirty="0"/>
              <a:t>?</a:t>
            </a:r>
            <a:endParaRPr lang="x-none" dirty="0"/>
          </a:p>
        </p:txBody>
      </p:sp>
      <p:sp>
        <p:nvSpPr>
          <p:cNvPr id="2" name="Title 1">
            <a:extLst>
              <a:ext uri="{FF2B5EF4-FFF2-40B4-BE49-F238E27FC236}">
                <a16:creationId xmlns:a16="http://schemas.microsoft.com/office/drawing/2014/main" id="{CF9BF845-0D05-4932-BD58-D47C4BA9FB21}"/>
              </a:ext>
            </a:extLst>
          </p:cNvPr>
          <p:cNvSpPr>
            <a:spLocks noGrp="1"/>
          </p:cNvSpPr>
          <p:nvPr>
            <p:ph type="title"/>
          </p:nvPr>
        </p:nvSpPr>
        <p:spPr/>
        <p:txBody>
          <a:bodyPr/>
          <a:lstStyle/>
          <a:p>
            <a:r>
              <a:rPr lang="ca-ES" dirty="0"/>
              <a:t>Finalització de la formació </a:t>
            </a:r>
            <a:r>
              <a:rPr lang="en-GB" dirty="0"/>
              <a:t>- 1</a:t>
            </a:r>
            <a:endParaRPr lang="x-none" dirty="0"/>
          </a:p>
        </p:txBody>
      </p:sp>
    </p:spTree>
    <p:extLst>
      <p:ext uri="{BB962C8B-B14F-4D97-AF65-F5344CB8AC3E}">
        <p14:creationId xmlns:p14="http://schemas.microsoft.com/office/powerpoint/2010/main" val="145424417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3FD36A8-7045-4E20-9682-A0215674A332}"/>
              </a:ext>
            </a:extLst>
          </p:cNvPr>
          <p:cNvSpPr>
            <a:spLocks noGrp="1"/>
          </p:cNvSpPr>
          <p:nvPr>
            <p:ph sz="quarter" idx="14"/>
          </p:nvPr>
        </p:nvSpPr>
        <p:spPr/>
        <p:txBody>
          <a:bodyPr/>
          <a:lstStyle/>
          <a:p>
            <a:pPr lvl="0" algn="just" fontAlgn="base"/>
            <a:r>
              <a:rPr lang="ca-ES" dirty="0"/>
              <a:t>La salut mental i el benestar, i també la recuperació, són de naturalesa personal.</a:t>
            </a:r>
            <a:endParaRPr lang="es-ES" dirty="0"/>
          </a:p>
          <a:p>
            <a:pPr lvl="0" algn="just" fontAlgn="base"/>
            <a:r>
              <a:rPr lang="ca-ES" dirty="0"/>
              <a:t>El respecte pels drets humans és clau per protegir la salut mental i el benestar i per fomentar la recuperació. </a:t>
            </a:r>
            <a:endParaRPr lang="es-ES" dirty="0"/>
          </a:p>
          <a:p>
            <a:pPr lvl="0" algn="just" fontAlgn="base"/>
            <a:r>
              <a:rPr lang="ca-ES" dirty="0"/>
              <a:t>Estimular el desenvolupament de comunitats justes i inclusives és un aspecte essencial però desatès per fomentar la salut mental i el benestar.</a:t>
            </a:r>
            <a:endParaRPr lang="es-ES" dirty="0"/>
          </a:p>
          <a:p>
            <a:pPr algn="just"/>
            <a:r>
              <a:rPr lang="ca-ES" dirty="0"/>
              <a:t>Les persones i els serveis poden fer moltes coses per ajudar altres persones en el seu procés de recuperació.</a:t>
            </a:r>
            <a:endParaRPr lang="es-ES" dirty="0"/>
          </a:p>
        </p:txBody>
      </p:sp>
      <p:sp>
        <p:nvSpPr>
          <p:cNvPr id="2" name="Title 1">
            <a:extLst>
              <a:ext uri="{FF2B5EF4-FFF2-40B4-BE49-F238E27FC236}">
                <a16:creationId xmlns:a16="http://schemas.microsoft.com/office/drawing/2014/main" id="{38C0B1B9-A37A-4611-A1E5-903A6E584527}"/>
              </a:ext>
            </a:extLst>
          </p:cNvPr>
          <p:cNvSpPr>
            <a:spLocks noGrp="1"/>
          </p:cNvSpPr>
          <p:nvPr>
            <p:ph type="title"/>
          </p:nvPr>
        </p:nvSpPr>
        <p:spPr/>
        <p:txBody>
          <a:bodyPr/>
          <a:lstStyle/>
          <a:p>
            <a:r>
              <a:rPr lang="es-ES" dirty="0"/>
              <a:t>Finalización de la formación </a:t>
            </a:r>
            <a:r>
              <a:rPr lang="en-GB" dirty="0"/>
              <a:t>- 2</a:t>
            </a:r>
            <a:endParaRPr lang="x-none" dirty="0"/>
          </a:p>
        </p:txBody>
      </p:sp>
    </p:spTree>
    <p:extLst>
      <p:ext uri="{BB962C8B-B14F-4D97-AF65-F5344CB8AC3E}">
        <p14:creationId xmlns:p14="http://schemas.microsoft.com/office/powerpoint/2010/main" val="58052277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88E1532-5FBB-4BC2-8AF0-F7770504A975}"/>
              </a:ext>
            </a:extLst>
          </p:cNvPr>
          <p:cNvSpPr>
            <a:spLocks noGrp="1"/>
          </p:cNvSpPr>
          <p:nvPr>
            <p:ph type="sldNum" sz="quarter" idx="12"/>
          </p:nvPr>
        </p:nvSpPr>
        <p:spPr/>
        <p:txBody>
          <a:bodyPr/>
          <a:lstStyle/>
          <a:p>
            <a:fld id="{04260D4A-DEC1-45DD-8AB2-A3349BAAA59E}" type="slidenum">
              <a:rPr lang="en-US" smtClean="0"/>
              <a:pPr/>
              <a:t>84</a:t>
            </a:fld>
            <a:endParaRPr lang="en-US"/>
          </a:p>
        </p:txBody>
      </p:sp>
      <p:sp>
        <p:nvSpPr>
          <p:cNvPr id="5" name="Title 4">
            <a:extLst>
              <a:ext uri="{FF2B5EF4-FFF2-40B4-BE49-F238E27FC236}">
                <a16:creationId xmlns:a16="http://schemas.microsoft.com/office/drawing/2014/main" id="{37E5D594-0227-4A58-95CF-6089CF326135}"/>
              </a:ext>
            </a:extLst>
          </p:cNvPr>
          <p:cNvSpPr>
            <a:spLocks noGrp="1"/>
          </p:cNvSpPr>
          <p:nvPr>
            <p:ph type="title"/>
          </p:nvPr>
        </p:nvSpPr>
        <p:spPr/>
        <p:txBody>
          <a:bodyPr/>
          <a:lstStyle/>
          <a:p>
            <a:r>
              <a:rPr lang="en-US" dirty="0" err="1"/>
              <a:t>Reconeixements</a:t>
            </a:r>
            <a:r>
              <a:rPr lang="en-US" dirty="0"/>
              <a:t> </a:t>
            </a:r>
          </a:p>
        </p:txBody>
      </p:sp>
      <p:sp>
        <p:nvSpPr>
          <p:cNvPr id="6" name="Content Placeholder 5">
            <a:extLst>
              <a:ext uri="{FF2B5EF4-FFF2-40B4-BE49-F238E27FC236}">
                <a16:creationId xmlns:a16="http://schemas.microsoft.com/office/drawing/2014/main" id="{12A598B8-B39D-4F53-8DC6-D974FA372E8D}"/>
              </a:ext>
            </a:extLst>
          </p:cNvPr>
          <p:cNvSpPr>
            <a:spLocks noGrp="1"/>
          </p:cNvSpPr>
          <p:nvPr>
            <p:ph sz="quarter" idx="14"/>
          </p:nvPr>
        </p:nvSpPr>
        <p:spPr/>
        <p:txBody>
          <a:bodyPr/>
          <a:lstStyle/>
          <a:p>
            <a:endParaRPr lang="en-US"/>
          </a:p>
        </p:txBody>
      </p:sp>
    </p:spTree>
    <p:extLst>
      <p:ext uri="{BB962C8B-B14F-4D97-AF65-F5344CB8AC3E}">
        <p14:creationId xmlns:p14="http://schemas.microsoft.com/office/powerpoint/2010/main" val="34719033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AC31135-4F6E-5046-B8E5-667E1B0C4B27}"/>
              </a:ext>
            </a:extLst>
          </p:cNvPr>
          <p:cNvSpPr>
            <a:spLocks noGrp="1"/>
          </p:cNvSpPr>
          <p:nvPr>
            <p:ph type="title"/>
          </p:nvPr>
        </p:nvSpPr>
        <p:spPr/>
        <p:txBody>
          <a:bodyPr/>
          <a:lstStyle/>
          <a:p>
            <a:r>
              <a:rPr lang="es-ES" dirty="0"/>
              <a:t>Tema 1. </a:t>
            </a:r>
            <a:r>
              <a:rPr lang="ca-ES" dirty="0"/>
              <a:t>Què és la salut mental?</a:t>
            </a:r>
            <a:endParaRPr lang="es-ES" dirty="0"/>
          </a:p>
        </p:txBody>
      </p:sp>
      <p:sp>
        <p:nvSpPr>
          <p:cNvPr id="8" name="Content Placeholder 2">
            <a:extLst>
              <a:ext uri="{FF2B5EF4-FFF2-40B4-BE49-F238E27FC236}">
                <a16:creationId xmlns:a16="http://schemas.microsoft.com/office/drawing/2014/main" id="{0EA51499-7234-9640-9840-FEB1EB6A98A7}"/>
              </a:ext>
            </a:extLst>
          </p:cNvPr>
          <p:cNvSpPr>
            <a:spLocks noGrp="1"/>
          </p:cNvSpPr>
          <p:nvPr>
            <p:ph sz="quarter" idx="14"/>
          </p:nvPr>
        </p:nvSpPr>
        <p:spPr>
          <a:prstGeom prst="rect">
            <a:avLst/>
          </a:prstGeom>
        </p:spPr>
        <p:txBody>
          <a:bodyPr/>
          <a:lstStyle/>
          <a:p>
            <a:pPr marL="0" marR="0">
              <a:lnSpc>
                <a:spcPct val="115000"/>
              </a:lnSpc>
              <a:spcBef>
                <a:spcPts val="0"/>
              </a:spcBef>
              <a:spcAft>
                <a:spcPts val="1000"/>
              </a:spcAft>
            </a:pPr>
            <a:endParaRPr lang="en-GB" dirty="0">
              <a:latin typeface="Calibri" panose="020F0502020204030204" pitchFamily="34" charset="0"/>
              <a:ea typeface="SimSun" panose="02010600030101010101" pitchFamily="2" charset="-122"/>
              <a:cs typeface="Arial" panose="020B0604020202020204" pitchFamily="34" charset="0"/>
            </a:endParaRPr>
          </a:p>
          <a:p>
            <a:pPr marL="0" marR="0" indent="0" algn="ctr">
              <a:lnSpc>
                <a:spcPct val="115000"/>
              </a:lnSpc>
              <a:spcBef>
                <a:spcPts val="0"/>
              </a:spcBef>
              <a:spcAft>
                <a:spcPts val="1000"/>
              </a:spcAft>
              <a:buNone/>
            </a:pPr>
            <a:endParaRPr lang="en-GB" b="1" i="1" dirty="0">
              <a:ea typeface="SimSun" panose="02010600030101010101" pitchFamily="2" charset="-122"/>
              <a:cs typeface="Arial" panose="020B0604020202020204" pitchFamily="34" charset="0"/>
            </a:endParaRPr>
          </a:p>
          <a:p>
            <a:pPr marL="0" marR="0" indent="0" algn="ctr">
              <a:lnSpc>
                <a:spcPct val="115000"/>
              </a:lnSpc>
              <a:spcBef>
                <a:spcPts val="0"/>
              </a:spcBef>
              <a:spcAft>
                <a:spcPts val="1000"/>
              </a:spcAft>
              <a:buNone/>
            </a:pPr>
            <a:endParaRPr lang="en-GB" b="1" i="1" dirty="0">
              <a:ea typeface="SimSun" panose="02010600030101010101" pitchFamily="2" charset="-122"/>
              <a:cs typeface="Arial" panose="020B0604020202020204" pitchFamily="34" charset="0"/>
            </a:endParaRPr>
          </a:p>
          <a:p>
            <a:pPr marL="0" marR="0" indent="0" algn="ctr">
              <a:lnSpc>
                <a:spcPct val="115000"/>
              </a:lnSpc>
              <a:spcBef>
                <a:spcPts val="0"/>
              </a:spcBef>
              <a:spcAft>
                <a:spcPts val="1000"/>
              </a:spcAft>
              <a:buNone/>
            </a:pPr>
            <a:r>
              <a:rPr lang="it-IT" sz="2500" b="1" i="1" dirty="0">
                <a:ea typeface="SimSun" panose="02010600030101010101" pitchFamily="2" charset="-122"/>
                <a:cs typeface="Arial" panose="020B0604020202020204" pitchFamily="34" charset="0"/>
              </a:rPr>
              <a:t>Què enteneu per salut mental? </a:t>
            </a:r>
            <a:endParaRPr lang="x-none" dirty="0"/>
          </a:p>
        </p:txBody>
      </p:sp>
    </p:spTree>
    <p:extLst>
      <p:ext uri="{BB962C8B-B14F-4D97-AF65-F5344CB8AC3E}">
        <p14:creationId xmlns:p14="http://schemas.microsoft.com/office/powerpoint/2010/main" val="349868648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SHAPETYPE" val="Classification"/>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ppt/theme/themeOverride2.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ppt/theme/themeOverride3.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8614</TotalTime>
  <Words>22737</Words>
  <Application>Microsoft Office PowerPoint</Application>
  <PresentationFormat>Pantalla panoràmica</PresentationFormat>
  <Paragraphs>1401</Paragraphs>
  <Slides>84</Slides>
  <Notes>84</Notes>
  <HiddenSlides>0</HiddenSlides>
  <MMClips>0</MMClips>
  <ScaleCrop>false</ScaleCrop>
  <HeadingPairs>
    <vt:vector size="8" baseType="variant">
      <vt:variant>
        <vt:lpstr>Tipus de lletra utilitzats</vt:lpstr>
      </vt:variant>
      <vt:variant>
        <vt:i4>7</vt:i4>
      </vt:variant>
      <vt:variant>
        <vt:lpstr>Tema</vt:lpstr>
      </vt:variant>
      <vt:variant>
        <vt:i4>1</vt:i4>
      </vt:variant>
      <vt:variant>
        <vt:lpstr>Servidors OLE incrustats</vt:lpstr>
      </vt:variant>
      <vt:variant>
        <vt:i4>1</vt:i4>
      </vt:variant>
      <vt:variant>
        <vt:lpstr>Títols de les diapositives</vt:lpstr>
      </vt:variant>
      <vt:variant>
        <vt:i4>84</vt:i4>
      </vt:variant>
    </vt:vector>
  </HeadingPairs>
  <TitlesOfParts>
    <vt:vector size="93" baseType="lpstr">
      <vt:lpstr>Arial</vt:lpstr>
      <vt:lpstr>Calibri</vt:lpstr>
      <vt:lpstr>Calibri Light</vt:lpstr>
      <vt:lpstr>Century Gothic</vt:lpstr>
      <vt:lpstr>Symbol</vt:lpstr>
      <vt:lpstr>Times New Roman</vt:lpstr>
      <vt:lpstr>Wingdings</vt:lpstr>
      <vt:lpstr>1_Office Theme</vt:lpstr>
      <vt:lpstr>think-cell Slide</vt:lpstr>
      <vt:lpstr>Presentació del PowerPoint</vt:lpstr>
      <vt:lpstr>Presentació del PowerPoint</vt:lpstr>
      <vt:lpstr>Quality Rights de l’OMS: objectius i propòsits</vt:lpstr>
      <vt:lpstr>Nota preliminar sobre el llenguatge - 1</vt:lpstr>
      <vt:lpstr>Nota preliminar sobre el llenguatge - 2</vt:lpstr>
      <vt:lpstr>Objectius d’aprenentatge</vt:lpstr>
      <vt:lpstr>Temas del módulo</vt:lpstr>
      <vt:lpstr>Tema 1. Què és la salut mental?</vt:lpstr>
      <vt:lpstr>Tema 1. Què és la salut mental?</vt:lpstr>
      <vt:lpstr>Presentació: Què vol dir la salut mental? - 1</vt:lpstr>
      <vt:lpstr>Presentació: Què vol dir la salut mental? - 2</vt:lpstr>
      <vt:lpstr>Presentació: Què vol dir la salut mental? - 3</vt:lpstr>
      <vt:lpstr>Presentació: Què vol dir la salut mental? - 4</vt:lpstr>
      <vt:lpstr>Presentació: Què vol dir la salut mental? - 5</vt:lpstr>
      <vt:lpstr>Presentació: Què vol dir la salut mental? - 6</vt:lpstr>
      <vt:lpstr>Presentació: Què vol dir la salut mental? - 7</vt:lpstr>
      <vt:lpstr>Presentació: Què vol dir la salut mental? - 8</vt:lpstr>
      <vt:lpstr>Presentació: Què vol dir la salut mental? - 9</vt:lpstr>
      <vt:lpstr>Exercici 1.1: Què us ajuda a gaudir de la salut mental i del benestar? - 1 </vt:lpstr>
      <vt:lpstr>Exercici 1.1: Què us ajuda a gaudir de la salut mental i del benestar? - 2 </vt:lpstr>
      <vt:lpstr>Presentació: La protecció i la promoció de la salut mental i del benestar -1</vt:lpstr>
      <vt:lpstr>Presentació: La protecció i la promoció de la salut mental i del benestar -2</vt:lpstr>
      <vt:lpstr>Presentació: La protecció i la promoció de la salut mental i del benestar -3</vt:lpstr>
      <vt:lpstr>Presentació: La protecció i la promoció de la salut mental i del benestar - 4</vt:lpstr>
      <vt:lpstr>Presentació: La protecció i la promoció de la salut mental i del benestar - 5</vt:lpstr>
      <vt:lpstr>Presentació: La protecció i la promoció de la salut mental i del benestar - 6</vt:lpstr>
      <vt:lpstr>Presentació: La protecció i la promoció de la salut mental i del benestar - 7</vt:lpstr>
      <vt:lpstr>Presentació: La protecció i la promoció de la salut mental i del benestar - 8</vt:lpstr>
      <vt:lpstr>Presentació: La protecció i la promoció de la salut mental i del benestar - 9</vt:lpstr>
      <vt:lpstr>Tema 2. La promoció del dret a la salut als serveis socials i de salut mental </vt:lpstr>
      <vt:lpstr>Exercici 2.1: Grans dissenys - 1</vt:lpstr>
      <vt:lpstr>Exercici 2.1: Grans dissenys - 2</vt:lpstr>
      <vt:lpstr>Exercici 2.1: Grans dissenys - 3</vt:lpstr>
      <vt:lpstr>Exercici 2.1: Grans dissenys - 4</vt:lpstr>
      <vt:lpstr>Exercici 2.1: Grans dissenys - 5</vt:lpstr>
      <vt:lpstr>Exercici 2.1: Grans dissenys - 6</vt:lpstr>
      <vt:lpstr>Exercici 2.2: Aquest servei dona un suport adequat a la salut mental? - 1</vt:lpstr>
      <vt:lpstr>Exercici 2.2: Aquest servei dona un suport adequat a la salut mental? - 2</vt:lpstr>
      <vt:lpstr>Presentació: El paper dels serveis socials i de salut mental en la promoció de la salut física - 1</vt:lpstr>
      <vt:lpstr>Presentació: El paper dels serveis socials i de salut mental en la promoció de la salut física - 2</vt:lpstr>
      <vt:lpstr>Exercici 2.3: El meu servei dona un suport adequat a la salut física? - 1</vt:lpstr>
      <vt:lpstr>Exercici 2.3: El meu servei dona un suport adequat a la salut física? - 2</vt:lpstr>
      <vt:lpstr>Tema 3. Què és la recuperació?</vt:lpstr>
      <vt:lpstr>Exercici 3.1: Sentir-se millor - 1</vt:lpstr>
      <vt:lpstr>Exercici 3.1: Sentir-se millor - 2</vt:lpstr>
      <vt:lpstr>Exercici 3.1: Sentir-se millor - 3</vt:lpstr>
      <vt:lpstr>Exercici 3.1: Sentir-se millor - 4</vt:lpstr>
      <vt:lpstr>Presentació: La recuperació - 1</vt:lpstr>
      <vt:lpstr>Presentació: La recuperació - 2</vt:lpstr>
      <vt:lpstr>Presentació: La recuperació - 3</vt:lpstr>
      <vt:lpstr>Presentació: La recuperació - 4</vt:lpstr>
      <vt:lpstr>Presentació: La recuperació - 5</vt:lpstr>
      <vt:lpstr>Presentació: La recuperació - 6</vt:lpstr>
      <vt:lpstr>Presentació: La recuperació - 7</vt:lpstr>
      <vt:lpstr>Presentació: La recuperació - 8</vt:lpstr>
      <vt:lpstr>Presentació: La recuperació - 9</vt:lpstr>
      <vt:lpstr>Presentació: La recuperació - 10</vt:lpstr>
      <vt:lpstr>Presentació: La recuperació - 11</vt:lpstr>
      <vt:lpstr>Presentació: La recuperació - 12</vt:lpstr>
      <vt:lpstr>Presentació: La recuperació - 13</vt:lpstr>
      <vt:lpstr>Presentació: La recuperació - 14</vt:lpstr>
      <vt:lpstr>Presentació: La recuperació - 15</vt:lpstr>
      <vt:lpstr>Tema 4. La promoció de la recuperació</vt:lpstr>
      <vt:lpstr>Presentació: Què ajuda a la recuperació? - 1</vt:lpstr>
      <vt:lpstr>Presentació: Què ajuda a la recuperació? - 2</vt:lpstr>
      <vt:lpstr>Presentació: Què ajuda a la recuperació? - 3</vt:lpstr>
      <vt:lpstr>Presentació: Què ajuda a la recuperació? - 4</vt:lpstr>
      <vt:lpstr>Exercici 4.1: El paper de l’individu i el de les famílies, amics i altres persones de suport en la promoció de la recuperació - 1</vt:lpstr>
      <vt:lpstr>Exercici 4.1: El paper de l’individu i el de les famílies, amics i altres persones de suport en la promoció de la recuper1ació - 2</vt:lpstr>
      <vt:lpstr>Exercici 4.2: Història sobre recuperació personal </vt:lpstr>
      <vt:lpstr>Tema 5: El paper dels professionals i dels serveis socials i de salut mental en la promoció de la recuperació</vt:lpstr>
      <vt:lpstr>Exercici 5.1: La millora de les pràctiques per promoure la recuperació en els serveis socials i de salut mental - 1</vt:lpstr>
      <vt:lpstr>Exercici 5.1: La millora de les pràctiques per promoure la recuperació en els serveis socials i de salut mental - 2</vt:lpstr>
      <vt:lpstr>Exercici 5.1: La millora de les pràctiques per promoure la recuperació en els serveis socials i de salut mental - 3</vt:lpstr>
      <vt:lpstr>Exercici 5.1: La millora de les pràctiques per promoure la recuperació en els serveis socials i de salut mental - 4</vt:lpstr>
      <vt:lpstr>Exercici 5.1: La millora de les pràctiques per promoure la recuperació en els serveis socials i de salut mental - 5</vt:lpstr>
      <vt:lpstr>Exercici 5.1: La millora de les pràctiques per promoure la recuperació en els serveis socials i de salut mental - 6</vt:lpstr>
      <vt:lpstr>Exercici 5.1: La millora de les pràctiques per promoure la recuperació en els serveis socials i de salut mental - 7</vt:lpstr>
      <vt:lpstr>Exercici 5.1: La millora de les pràctiques per promoure la recuperació en els serveis socials i de salut mental - 8</vt:lpstr>
      <vt:lpstr>Exercici 5.1: La millora de les pràctiques per promoure la recuperació en els serveis socials i de salut mental - 9</vt:lpstr>
      <vt:lpstr>Exercici 5.1: La millora de les pràctiques per promoure la recuperació en els serveis socials i de salut mental - 10</vt:lpstr>
      <vt:lpstr>Finalització de la formació - 1</vt:lpstr>
      <vt:lpstr>Finalización de la formación - 2</vt:lpstr>
      <vt:lpstr>Reconeixements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Bramley</dc:creator>
  <cp:lastModifiedBy>Maria José Velasco</cp:lastModifiedBy>
  <cp:revision>319</cp:revision>
  <cp:lastPrinted>2019-10-27T14:20:13Z</cp:lastPrinted>
  <dcterms:created xsi:type="dcterms:W3CDTF">2019-01-06T13:00:55Z</dcterms:created>
  <dcterms:modified xsi:type="dcterms:W3CDTF">2023-04-12T20:38:58Z</dcterms:modified>
</cp:coreProperties>
</file>