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7.xml" ContentType="application/vnd.openxmlformats-officedocument.presentationml.tags+xml"/>
  <Override PartName="/ppt/theme/themeOverride4.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5.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6.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7.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8.xml" ContentType="application/vnd.openxmlformats-officedocument.themeOverride+xml"/>
  <Override PartName="/ppt/theme/themeOverride9.xml" ContentType="application/vnd.openxmlformats-officedocument.themeOverride+xml"/>
  <Override PartName="/ppt/tags/tag17.xml" ContentType="application/vnd.openxmlformats-officedocument.presentationml.tags+xml"/>
  <Override PartName="/ppt/theme/themeOverride10.xml" ContentType="application/vnd.openxmlformats-officedocument.themeOverride+xml"/>
  <Override PartName="/ppt/tags/tag18.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19.xml" ContentType="application/vnd.openxmlformats-officedocument.presentationml.tags+xml"/>
  <Override PartName="/ppt/theme/themeOverride13.xml" ContentType="application/vnd.openxmlformats-officedocument.themeOverride+xml"/>
  <Override PartName="/ppt/tags/tag20.xml" ContentType="application/vnd.openxmlformats-officedocument.presentationml.tags+xml"/>
  <Override PartName="/ppt/theme/themeOverride14.xml" ContentType="application/vnd.openxmlformats-officedocument.themeOverride+xml"/>
  <Override PartName="/ppt/theme/themeOverride15.xml" ContentType="application/vnd.openxmlformats-officedocument.themeOverride+xml"/>
  <Override PartName="/ppt/tags/tag21.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2.xml" ContentType="application/vnd.openxmlformats-officedocument.presentationml.tags+xml"/>
  <Override PartName="/ppt/theme/themeOverride18.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29"/>
  </p:notesMasterIdLst>
  <p:handoutMasterIdLst>
    <p:handoutMasterId r:id="rId130"/>
  </p:handoutMasterIdLst>
  <p:sldIdLst>
    <p:sldId id="259" r:id="rId6"/>
    <p:sldId id="419" r:id="rId7"/>
    <p:sldId id="421" r:id="rId8"/>
    <p:sldId id="422" r:id="rId9"/>
    <p:sldId id="423"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8" r:id="rId43"/>
    <p:sldId id="335" r:id="rId44"/>
    <p:sldId id="336" r:id="rId45"/>
    <p:sldId id="337" r:id="rId46"/>
    <p:sldId id="339" r:id="rId47"/>
    <p:sldId id="340" r:id="rId48"/>
    <p:sldId id="341" r:id="rId49"/>
    <p:sldId id="342" r:id="rId50"/>
    <p:sldId id="343" r:id="rId51"/>
    <p:sldId id="344" r:id="rId52"/>
    <p:sldId id="345" r:id="rId53"/>
    <p:sldId id="424"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425" r:id="rId97"/>
    <p:sldId id="389" r:id="rId98"/>
    <p:sldId id="390" r:id="rId99"/>
    <p:sldId id="391" r:id="rId100"/>
    <p:sldId id="392" r:id="rId101"/>
    <p:sldId id="393" r:id="rId102"/>
    <p:sldId id="394" r:id="rId103"/>
    <p:sldId id="395" r:id="rId104"/>
    <p:sldId id="396" r:id="rId105"/>
    <p:sldId id="397" r:id="rId106"/>
    <p:sldId id="398" r:id="rId107"/>
    <p:sldId id="399" r:id="rId108"/>
    <p:sldId id="400" r:id="rId109"/>
    <p:sldId id="401" r:id="rId110"/>
    <p:sldId id="402" r:id="rId111"/>
    <p:sldId id="403" r:id="rId112"/>
    <p:sldId id="404" r:id="rId113"/>
    <p:sldId id="405" r:id="rId114"/>
    <p:sldId id="406" r:id="rId115"/>
    <p:sldId id="407" r:id="rId116"/>
    <p:sldId id="408" r:id="rId117"/>
    <p:sldId id="409" r:id="rId118"/>
    <p:sldId id="410" r:id="rId119"/>
    <p:sldId id="411" r:id="rId120"/>
    <p:sldId id="412" r:id="rId121"/>
    <p:sldId id="413" r:id="rId122"/>
    <p:sldId id="414" r:id="rId123"/>
    <p:sldId id="415" r:id="rId124"/>
    <p:sldId id="416" r:id="rId125"/>
    <p:sldId id="417" r:id="rId126"/>
    <p:sldId id="418" r:id="rId127"/>
    <p:sldId id="420" r:id="rId128"/>
  </p:sldIdLst>
  <p:sldSz cx="12192000" cy="6858000"/>
  <p:notesSz cx="6808788" cy="9940925"/>
  <p:custDataLst>
    <p:tags r:id="rId131"/>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AC0"/>
    <a:srgbClr val="73B6D2"/>
    <a:srgbClr val="F9D273"/>
    <a:srgbClr val="F6B392"/>
    <a:srgbClr val="F4AD00"/>
    <a:srgbClr val="EE7439"/>
    <a:srgbClr val="183F5A"/>
    <a:srgbClr val="00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9" autoAdjust="0"/>
    <p:restoredTop sz="95827" autoAdjust="0"/>
  </p:normalViewPr>
  <p:slideViewPr>
    <p:cSldViewPr snapToGrid="0">
      <p:cViewPr varScale="1">
        <p:scale>
          <a:sx n="110" d="100"/>
          <a:sy n="110" d="100"/>
        </p:scale>
        <p:origin x="384" y="108"/>
      </p:cViewPr>
      <p:guideLst>
        <p:guide orient="horz" pos="2160"/>
        <p:guide pos="3840"/>
      </p:guideLst>
    </p:cSldViewPr>
  </p:slideViewPr>
  <p:outlineViewPr>
    <p:cViewPr>
      <p:scale>
        <a:sx n="33" d="100"/>
        <a:sy n="33" d="100"/>
      </p:scale>
      <p:origin x="0" y="-1308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ags" Target="tags/tag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sz="quarter" idx="1"/>
          </p:nvPr>
        </p:nvSpPr>
        <p:spPr>
          <a:xfrm>
            <a:off x="3856738" y="0"/>
            <a:ext cx="2950475" cy="498773"/>
          </a:xfrm>
          <a:prstGeom prst="rect">
            <a:avLst/>
          </a:prstGeom>
        </p:spPr>
        <p:txBody>
          <a:bodyPr vert="horz" lIns="95705" tIns="47853" rIns="95705" bIns="47853" rtlCol="0"/>
          <a:lstStyle>
            <a:lvl1pPr algn="r">
              <a:defRPr sz="1300"/>
            </a:lvl1pPr>
          </a:lstStyle>
          <a:p>
            <a:fld id="{B1875CDD-E462-4D05-8E51-5BB28922514F}" type="datetimeFigureOut">
              <a:rPr lang="en-GB" smtClean="0"/>
              <a:t>27/03/2023</a:t>
            </a:fld>
            <a:endParaRPr lang="en-GB"/>
          </a:p>
        </p:txBody>
      </p:sp>
      <p:sp>
        <p:nvSpPr>
          <p:cNvPr id="4" name="Footer Placeholder 3"/>
          <p:cNvSpPr>
            <a:spLocks noGrp="1"/>
          </p:cNvSpPr>
          <p:nvPr>
            <p:ph type="ftr" sz="quarter" idx="2"/>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5" name="Slide Number Placeholder 4"/>
          <p:cNvSpPr>
            <a:spLocks noGrp="1"/>
          </p:cNvSpPr>
          <p:nvPr>
            <p:ph type="sldNum" sz="quarter" idx="3"/>
          </p:nvPr>
        </p:nvSpPr>
        <p:spPr>
          <a:xfrm>
            <a:off x="3856738" y="9442156"/>
            <a:ext cx="2950475" cy="498772"/>
          </a:xfrm>
          <a:prstGeom prst="rect">
            <a:avLst/>
          </a:prstGeom>
        </p:spPr>
        <p:txBody>
          <a:bodyPr vert="horz" lIns="95705" tIns="47853" rIns="95705" bIns="47853" rtlCol="0" anchor="b"/>
          <a:lstStyle>
            <a:lvl1pPr algn="r">
              <a:defRPr sz="1300"/>
            </a:lvl1pPr>
          </a:lstStyle>
          <a:p>
            <a:fld id="{117AC3D9-9B3F-4360-932E-A90D2E48C150}" type="slidenum">
              <a:rPr lang="en-GB" smtClean="0"/>
              <a:t>‹#›</a:t>
            </a:fld>
            <a:endParaRPr lang="en-GB"/>
          </a:p>
        </p:txBody>
      </p:sp>
    </p:spTree>
    <p:extLst>
      <p:ext uri="{BB962C8B-B14F-4D97-AF65-F5344CB8AC3E}">
        <p14:creationId xmlns:p14="http://schemas.microsoft.com/office/powerpoint/2010/main" val="374078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5705" tIns="47853" rIns="95705" bIns="47853" rtlCol="0"/>
          <a:lstStyle>
            <a:lvl1pPr algn="r">
              <a:defRPr sz="1300"/>
            </a:lvl1pPr>
          </a:lstStyle>
          <a:p>
            <a:fld id="{1919DF5D-3936-4339-8B0B-D45B2ABD2C70}" type="datetimeFigureOut">
              <a:rPr lang="en-GB" smtClean="0"/>
              <a:t>27/03/2023</a:t>
            </a:fld>
            <a:endParaRPr lang="en-GB"/>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5705" tIns="47853" rIns="95705" bIns="47853" rtlCol="0" anchor="ctr"/>
          <a:lstStyle/>
          <a:p>
            <a:endParaRPr lang="en-GB"/>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5705" tIns="47853" rIns="95705" bIns="478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7" name="Slide Number Placeholder 6"/>
          <p:cNvSpPr>
            <a:spLocks noGrp="1"/>
          </p:cNvSpPr>
          <p:nvPr>
            <p:ph type="sldNum" sz="quarter" idx="5"/>
          </p:nvPr>
        </p:nvSpPr>
        <p:spPr>
          <a:xfrm>
            <a:off x="3856738" y="9442156"/>
            <a:ext cx="2950475" cy="498772"/>
          </a:xfrm>
          <a:prstGeom prst="rect">
            <a:avLst/>
          </a:prstGeom>
        </p:spPr>
        <p:txBody>
          <a:bodyPr vert="horz" lIns="95705" tIns="47853" rIns="95705" bIns="47853" rtlCol="0" anchor="b"/>
          <a:lstStyle>
            <a:lvl1pPr algn="r">
              <a:defRPr sz="1300"/>
            </a:lvl1pPr>
          </a:lstStyle>
          <a:p>
            <a:fld id="{91600A8A-902E-430E-A833-453AE05FDB61}" type="slidenum">
              <a:rPr lang="en-GB" smtClean="0"/>
              <a:t>‹#›</a:t>
            </a:fld>
            <a:endParaRPr lang="en-GB"/>
          </a:p>
        </p:txBody>
      </p:sp>
    </p:spTree>
    <p:extLst>
      <p:ext uri="{BB962C8B-B14F-4D97-AF65-F5344CB8AC3E}">
        <p14:creationId xmlns:p14="http://schemas.microsoft.com/office/powerpoint/2010/main" val="1469557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_ENREF_24"/></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_ENREF_5"/></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youtube.com/watch?v=yVtCGFHPKW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youtube.com/watch?v=ywtPedxhC3U&amp;feature=related&amp;app=desktop" TargetMode="External"/><Relationship Id="rId5" Type="http://schemas.openxmlformats.org/officeDocument/2006/relationships/hyperlink" Target="#_ENREF_16"/><Relationship Id="rId4" Type="http://schemas.openxmlformats.org/officeDocument/2006/relationships/hyperlink" Target="#_ENREF_15"/></Relationships>
</file>

<file path=ppt/notesSlides/_rels/notesSlide49.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youtube.com/watch?v=ywtPedxhC3U&amp;feature=related&amp;app=desktop" TargetMode="External"/><Relationship Id="rId5" Type="http://schemas.openxmlformats.org/officeDocument/2006/relationships/hyperlink" Target="#_ENREF_16"/><Relationship Id="rId4" Type="http://schemas.openxmlformats.org/officeDocument/2006/relationships/hyperlink" Target="#_ENREF_15"/></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00A8A-902E-430E-A833-453AE05FDB61}" type="slidenum">
              <a:rPr lang="en-GB" smtClean="0"/>
              <a:t>1</a:t>
            </a:fld>
            <a:endParaRPr lang="en-GB"/>
          </a:p>
        </p:txBody>
      </p:sp>
    </p:spTree>
    <p:extLst>
      <p:ext uri="{BB962C8B-B14F-4D97-AF65-F5344CB8AC3E}">
        <p14:creationId xmlns:p14="http://schemas.microsoft.com/office/powerpoint/2010/main" val="325165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298450"/>
            <a:ext cx="4876800" cy="2743200"/>
          </a:xfrm>
        </p:spPr>
      </p:sp>
      <p:sp>
        <p:nvSpPr>
          <p:cNvPr id="3" name="Notes Placeholder 2"/>
          <p:cNvSpPr>
            <a:spLocks noGrp="1"/>
          </p:cNvSpPr>
          <p:nvPr>
            <p:ph type="body" idx="1"/>
          </p:nvPr>
        </p:nvSpPr>
        <p:spPr>
          <a:xfrm>
            <a:off x="680084" y="3041258"/>
            <a:ext cx="5629414" cy="6400897"/>
          </a:xfrm>
        </p:spPr>
        <p:txBody>
          <a:bodyPr/>
          <a:lstStyle/>
          <a:p>
            <a:pPr algn="just">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1.1: It’s my decision (10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800" b="1" i="1" dirty="0">
                <a:solidFill>
                  <a:srgbClr val="FF0000"/>
                </a:solidFill>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explore common misconceptions around decision-making. Some of the participants are likely to have preconceived ideas about decision-making that they hold from their professional training or from common assumptions present in society and reflected in laws, policies, in the media and in professional practice.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Do all people have the ability to make their own decisions at all times?</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the group to share their own thoughts. On the flipchart, write down participants’ ideas.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Common</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stereotypes and misconceptions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on people’s decision-making skills that may arise during the discussion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There are times when people simply cannot make decisions for themselves and others have to step in to prevent them from harming themselves or others.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Someone who is “psychotic” cannot make decisions, cannot be reasoned with nor understood and cannot communicate their will and preferences.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Sometimes decisions concerning mental health treatment have to be taken against a person’s will because the person does not know or understand that they need it.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People with psychosocial, intellectual or cognitive disability cannot be trusted to make decisions in all areas of their lives.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Doctors are in the best position to decide on medical matters and they will protect the person on the basis of what they believe to be in the person’s best interest.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spcAft>
                <a:spcPts val="1002"/>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If people are resident in a care home or a mental health or other related service, it is logical that all decisions concerning their care needs should made by mental health and other practitioners.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a:t>
            </a:fld>
            <a:endParaRPr lang="en-GB"/>
          </a:p>
        </p:txBody>
      </p:sp>
    </p:spTree>
    <p:extLst>
      <p:ext uri="{BB962C8B-B14F-4D97-AF65-F5344CB8AC3E}">
        <p14:creationId xmlns:p14="http://schemas.microsoft.com/office/powerpoint/2010/main" val="38544944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14: Liberty and security of person</a:t>
            </a:r>
            <a:endParaRPr lang="x-none">
              <a:latin typeface="Calibri" panose="020F0502020204030204" pitchFamily="34" charset="0"/>
              <a:ea typeface="SimSun" panose="02010600030101010101" pitchFamily="2" charset="-122"/>
              <a:cs typeface="Arial" panose="020B0604020202020204" pitchFamily="34" charset="0"/>
            </a:endParaRPr>
          </a:p>
          <a:p>
            <a:pPr marL="457886"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14 guarantees the right to liberty and security. It makes clear that “disability shall in no case justify a deprivation of liberty”.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means that disability can never be a basis for depriving someone of their liberty. </a:t>
            </a:r>
          </a:p>
          <a:p>
            <a:pPr marL="171707" indent="-171707" algn="just">
              <a:lnSpc>
                <a:spcPct val="115000"/>
              </a:lnSpc>
              <a:buFont typeface="Arial" panose="020B0604020202020204" pitchFamily="34" charset="0"/>
              <a:buChar char="•"/>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People with disabilities can only be detained on the same basis (or for the same reasons) as all other citizens (e.g. following a criminal sentence).</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Therefore people with psychosocial, intellectual or cognitive disabilities should never be detained in mental health and social services or institutions because they have a disability (whether diagnosed or perceived), </a:t>
            </a:r>
            <a:r>
              <a:rPr lang="en-US"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even when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other additional criteria are involved (e.g. danger to self or others, need for medical treatment, etc.)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Committee on the Rights of Persons with Disabilities, 2015 #102">
                  <a:extLst>
                    <a:ext uri="{A12FA001-AC4F-418D-AE19-62706E023703}">
                      <ahyp:hlinkClr xmlns:ahyp="http://schemas.microsoft.com/office/drawing/2018/hyperlinkcolor" val="tx"/>
                    </a:ext>
                  </a:extLst>
                </a:hlinkClick>
              </a:rPr>
              <a:t>22</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100</a:t>
            </a:fld>
            <a:endParaRPr lang="en-GB"/>
          </a:p>
        </p:txBody>
      </p:sp>
    </p:spTree>
    <p:extLst>
      <p:ext uri="{BB962C8B-B14F-4D97-AF65-F5344CB8AC3E}">
        <p14:creationId xmlns:p14="http://schemas.microsoft.com/office/powerpoint/2010/main" val="29808285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15: Freedom from torture or cruel, inhuman or degrading treatment or punishment,</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Article 16: Freedom from exploitation, violence and abuse</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Involuntary admission and treatment in mental health and social services often causes people </a:t>
            </a:r>
            <a:r>
              <a:rPr lang="en-GB" dirty="0">
                <a:latin typeface="Calibri" panose="020F0502020204030204" pitchFamily="34" charset="0"/>
                <a:ea typeface="SimSun" panose="02010600030101010101" pitchFamily="2" charset="-122"/>
                <a:cs typeface="Arial" panose="020B0604020202020204" pitchFamily="34" charset="0"/>
              </a:rPr>
              <a:t>severe pain and suffering</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can have extremely negative consequences for their health and well-being.</a:t>
            </a:r>
            <a:r>
              <a:rPr lang="en-US" dirty="0">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Involuntary admission and treatment</a:t>
            </a:r>
            <a:r>
              <a:rPr lang="en-US"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are experienced, and considered as, violent and abusive acts which can amount to torture and ill-treatment in violation of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articles 15 and 16 of the CRPD </a:t>
            </a:r>
            <a:r>
              <a:rPr lang="en-GB" sz="800" dirty="0">
                <a:ea typeface="SimSun" panose="02010600030101010101" pitchFamily="2" charset="-122"/>
                <a:cs typeface="Arial" panose="020B0604020202020204" pitchFamily="34" charset="0"/>
              </a:rPr>
              <a:t>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United Nations (UN) General Assembly, 2008 #54">
                  <a:extLst>
                    <a:ext uri="{A12FA001-AC4F-418D-AE19-62706E023703}">
                      <ahyp:hlinkClr xmlns:ahyp="http://schemas.microsoft.com/office/drawing/2018/hyperlinkcolor" val="tx"/>
                    </a:ext>
                  </a:extLst>
                </a:hlinkClick>
              </a:rPr>
              <a:t>23</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ction="ppaction://hlinkfile" tooltip="Committee on the Rights of Persons with Disabilities, 2015 #388">
                  <a:extLst>
                    <a:ext uri="{A12FA001-AC4F-418D-AE19-62706E023703}">
                      <ahyp:hlinkClr xmlns:ahyp="http://schemas.microsoft.com/office/drawing/2018/hyperlinkcolor" val="tx"/>
                    </a:ext>
                  </a:extLst>
                </a:hlinkClick>
              </a:rPr>
              <a:t>24</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101</a:t>
            </a:fld>
            <a:endParaRPr lang="en-GB"/>
          </a:p>
        </p:txBody>
      </p:sp>
    </p:spTree>
    <p:extLst>
      <p:ext uri="{BB962C8B-B14F-4D97-AF65-F5344CB8AC3E}">
        <p14:creationId xmlns:p14="http://schemas.microsoft.com/office/powerpoint/2010/main" val="8769979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17: Protecting the integrity of the person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17 recognizes that people with disabilities have a right to respect for their physical and mental integrity on an equal basis with others.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Forced detention and treatment violates people’s physical and mental integrity and are therefore contrary to article 17.</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102</a:t>
            </a:fld>
            <a:endParaRPr lang="en-GB"/>
          </a:p>
        </p:txBody>
      </p:sp>
    </p:spTree>
    <p:extLst>
      <p:ext uri="{BB962C8B-B14F-4D97-AF65-F5344CB8AC3E}">
        <p14:creationId xmlns:p14="http://schemas.microsoft.com/office/powerpoint/2010/main" val="39121163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19: Living independently and being included in the community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19 states that people with disabilities have the right to live independently and to be included in the community.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They must be able to:</a:t>
            </a:r>
          </a:p>
          <a:p>
            <a:pPr marL="629593" lvl="1"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choose their place of residence </a:t>
            </a:r>
          </a:p>
          <a:p>
            <a:pPr marL="629593" lvl="1" indent="-171707"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where and with whom they live on an equal basis with others” </a:t>
            </a:r>
          </a:p>
          <a:p>
            <a:pPr marL="629593" lvl="1" indent="-171707"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must not be “obliged to live in a particular living arrangement”. </a:t>
            </a:r>
          </a:p>
          <a:p>
            <a:pPr marL="171707" indent="-171707"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Thus, the involuntary detention of people with psychosocial, intellectual and cognitive disabilities in mental health or social services is a direct violation of article 19.</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103</a:t>
            </a:fld>
            <a:endParaRPr lang="en-GB"/>
          </a:p>
        </p:txBody>
      </p:sp>
    </p:spTree>
    <p:extLst>
      <p:ext uri="{BB962C8B-B14F-4D97-AF65-F5344CB8AC3E}">
        <p14:creationId xmlns:p14="http://schemas.microsoft.com/office/powerpoint/2010/main" val="31436400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22: Respect for privacy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Detention in mental health and social services can violate people’s right to privacy.</a:t>
            </a:r>
            <a:endParaRPr lang="x-none" dirty="0">
              <a:latin typeface="Calibri" panose="020F0502020204030204" pitchFamily="34" charset="0"/>
              <a:ea typeface="SimSun" panose="02010600030101010101" pitchFamily="2" charset="-122"/>
              <a:cs typeface="Arial" panose="020B0604020202020204" pitchFamily="34" charset="0"/>
            </a:endParaRPr>
          </a:p>
          <a:p>
            <a:pPr marL="629593" lvl="1"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example, when people are detained and treated against their will, often mental health and other practitioners are allowed to access personal information without the person’s consent. </a:t>
            </a:r>
          </a:p>
          <a:p>
            <a:pPr marL="629593" lvl="1"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may share personal information with their mental health professional and then discover the information has been given to many other people – such as the person’s general practitioner, social worker, police, immigration authorities or even family members. </a:t>
            </a:r>
          </a:p>
          <a:p>
            <a:pPr marL="629593" lvl="1"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defTabSz="457886">
              <a:lnSpc>
                <a:spcPct val="115000"/>
              </a:lnSpc>
              <a:buFont typeface="Arial" panose="020B0604020202020204" pitchFamily="34" charset="0"/>
              <a:buChar char="•"/>
            </a:pPr>
            <a:r>
              <a:rPr lang="en-US" kern="1200" dirty="0">
                <a:solidFill>
                  <a:srgbClr val="000000"/>
                </a:solidFill>
                <a:latin typeface="Calibri" panose="020F0502020204030204" pitchFamily="34" charset="0"/>
                <a:ea typeface="+mn-ea"/>
                <a:cs typeface="Calibri" panose="020F0502020204030204" pitchFamily="34" charset="0"/>
              </a:rPr>
              <a:t>In addition, people often lack privacy because practitioners and others</a:t>
            </a:r>
          </a:p>
          <a:p>
            <a:pPr marL="400650" lvl="1" indent="-171707" algn="just" defTabSz="457886">
              <a:lnSpc>
                <a:spcPct val="115000"/>
              </a:lnSpc>
              <a:buFont typeface="Arial" panose="020B0604020202020204" pitchFamily="34" charset="0"/>
              <a:buChar char="•"/>
            </a:pPr>
            <a:r>
              <a:rPr lang="en-US" kern="1200" dirty="0">
                <a:solidFill>
                  <a:srgbClr val="000000"/>
                </a:solidFill>
                <a:latin typeface="Calibri" panose="020F0502020204030204" pitchFamily="34" charset="0"/>
                <a:ea typeface="+mn-ea"/>
                <a:cs typeface="Calibri" panose="020F0502020204030204" pitchFamily="34" charset="0"/>
              </a:rPr>
              <a:t>can access their room without their consent, </a:t>
            </a:r>
          </a:p>
          <a:p>
            <a:pPr marL="400650" lvl="1" indent="-171707" algn="just" defTabSz="457886">
              <a:lnSpc>
                <a:spcPct val="115000"/>
              </a:lnSpc>
              <a:buFont typeface="Arial" panose="020B0604020202020204" pitchFamily="34" charset="0"/>
              <a:buChar char="•"/>
            </a:pPr>
            <a:r>
              <a:rPr lang="en-US" kern="1200" dirty="0">
                <a:solidFill>
                  <a:srgbClr val="000000"/>
                </a:solidFill>
                <a:latin typeface="Calibri" panose="020F0502020204030204" pitchFamily="34" charset="0"/>
                <a:ea typeface="+mn-ea"/>
                <a:cs typeface="Calibri" panose="020F0502020204030204" pitchFamily="34" charset="0"/>
              </a:rPr>
              <a:t>because they have no space to store their personal belongings, etc.</a:t>
            </a:r>
            <a:endParaRPr lang="en-GB" kern="1200" dirty="0">
              <a:solidFill>
                <a:srgbClr val="000000"/>
              </a:solidFill>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104</a:t>
            </a:fld>
            <a:endParaRPr lang="en-GB"/>
          </a:p>
        </p:txBody>
      </p:sp>
    </p:spTree>
    <p:extLst>
      <p:ext uri="{BB962C8B-B14F-4D97-AF65-F5344CB8AC3E}">
        <p14:creationId xmlns:p14="http://schemas.microsoft.com/office/powerpoint/2010/main" val="34925773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25: Health</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25 explicitly requires that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health professionals provide care on the basis of free and informed consent. </a:t>
            </a:r>
          </a:p>
          <a:p>
            <a:pPr marL="171707" indent="-171707"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means that treatment can be given to people only if they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explicitly</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give their informed consent.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105</a:t>
            </a:fld>
            <a:endParaRPr lang="en-GB"/>
          </a:p>
        </p:txBody>
      </p:sp>
    </p:spTree>
    <p:extLst>
      <p:ext uri="{BB962C8B-B14F-4D97-AF65-F5344CB8AC3E}">
        <p14:creationId xmlns:p14="http://schemas.microsoft.com/office/powerpoint/2010/main" val="1802258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spcAft>
                <a:spcPts val="601"/>
              </a:spcAft>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summary:</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These are some of the key CRPD articles which are violated when involuntary admission and treatment take place. However, other articles are frequently violated as well (e.g. article 6 – women with disabilities are at risk of unfair treatment; article 27 – work and employment opportunities are interrupted; article 29 – participation in political and public life is denied; article 30 – participation in cultural life, recreation, leisure and sport is often limited).</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Despite the fact that involuntary detention and treatment violate the rights guaranteed by the CRPD, in countries all over the world people with psychosocial, intellectual or cognitive disabilities continue to be subject to these practices in mental health and social services.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Monitoring and </a:t>
            </a:r>
            <a:r>
              <a:rPr lang="en-GB" dirty="0">
                <a:latin typeface="Calibri" panose="020F0502020204030204" pitchFamily="34" charset="0"/>
                <a:ea typeface="SimSun" panose="02010600030101010101" pitchFamily="2" charset="-122"/>
                <a:cs typeface="Arial" panose="020B0604020202020204" pitchFamily="34" charset="0"/>
              </a:rPr>
              <a:t>review mechanisms need to be in place to ensure that people are not being detained or treated involuntarily and, if people are found to be under forced detention and treatment, they should be released immediately. The need for independent monitoring in facilities and services for people with disabilities is in fact an explicitly expressed in article 16 of the CRPD.</a:t>
            </a: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the presentation, encourage participants to ask for any clarification they may need.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106</a:t>
            </a:fld>
            <a:endParaRPr lang="en-GB"/>
          </a:p>
        </p:txBody>
      </p:sp>
    </p:spTree>
    <p:extLst>
      <p:ext uri="{BB962C8B-B14F-4D97-AF65-F5344CB8AC3E}">
        <p14:creationId xmlns:p14="http://schemas.microsoft.com/office/powerpoint/2010/main" val="14151598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69888"/>
            <a:ext cx="3255962" cy="1831975"/>
          </a:xfrm>
        </p:spPr>
      </p:sp>
      <p:sp>
        <p:nvSpPr>
          <p:cNvPr id="3" name="Notes Placeholder 2"/>
          <p:cNvSpPr>
            <a:spLocks noGrp="1"/>
          </p:cNvSpPr>
          <p:nvPr>
            <p:ph type="body" idx="1"/>
          </p:nvPr>
        </p:nvSpPr>
        <p:spPr>
          <a:xfrm>
            <a:off x="345765" y="2201853"/>
            <a:ext cx="6117256" cy="7240303"/>
          </a:xfrm>
        </p:spPr>
        <p:txBody>
          <a:bodyPr/>
          <a:lstStyle/>
          <a:p>
            <a:pPr marL="228943" indent="-228943" algn="just">
              <a:spcAft>
                <a:spcPts val="401"/>
              </a:spcAft>
            </a:pPr>
            <a:r>
              <a:rPr lang="en-GB" sz="1000" dirty="0">
                <a:solidFill>
                  <a:srgbClr val="4F81BD"/>
                </a:solidFill>
                <a:ea typeface="SimSun" panose="02010600030101010101" pitchFamily="2" charset="-122"/>
                <a:cs typeface="Arial" panose="020B0604020202020204" pitchFamily="34" charset="0"/>
              </a:rPr>
              <a:t>For this exercise, ask the participants to gather in the centre of the room. Explain that you will read out a statement and ask people to move to the (right) of the room if they agree with the statement or to the (left) if they disagree. </a:t>
            </a:r>
            <a:endParaRPr lang="x-none" sz="1000" dirty="0">
              <a:ea typeface="SimSun" panose="02010600030101010101" pitchFamily="2" charset="-122"/>
              <a:cs typeface="Arial" panose="020B0604020202020204" pitchFamily="34" charset="0"/>
            </a:endParaRPr>
          </a:p>
          <a:p>
            <a:pPr marL="228943" indent="-228943" algn="just">
              <a:spcAft>
                <a:spcPts val="401"/>
              </a:spcAft>
            </a:pPr>
            <a:r>
              <a:rPr lang="en-GB" sz="1000" dirty="0">
                <a:solidFill>
                  <a:srgbClr val="4F81BD"/>
                </a:solidFill>
                <a:ea typeface="SimSun" panose="02010600030101010101" pitchFamily="2" charset="-122"/>
                <a:cs typeface="Arial" panose="020B0604020202020204" pitchFamily="34" charset="0"/>
              </a:rPr>
              <a:t>If participants have issues with mobility, you can ask the participants to raise their hands if they agree or disagree with the following statement.</a:t>
            </a:r>
            <a:endParaRPr lang="x-none" sz="1000" dirty="0">
              <a:ea typeface="SimSun" panose="02010600030101010101" pitchFamily="2" charset="-122"/>
              <a:cs typeface="Arial" panose="020B0604020202020204" pitchFamily="34" charset="0"/>
            </a:endParaRPr>
          </a:p>
          <a:p>
            <a:pPr marL="228943" indent="-228943" algn="ctr">
              <a:spcAft>
                <a:spcPts val="401"/>
              </a:spcAft>
            </a:pPr>
            <a:r>
              <a:rPr lang="en-GB" sz="1000" b="1" i="1" dirty="0">
                <a:ea typeface="SimSun" panose="02010600030101010101" pitchFamily="2" charset="-122"/>
                <a:cs typeface="Arial" panose="020B0604020202020204" pitchFamily="34" charset="0"/>
              </a:rPr>
              <a:t>People with psychosocial, intellectual or cognitive disabilities need, in some cases, to be given treatment against their wishes.</a:t>
            </a:r>
            <a:endParaRPr lang="x-none" sz="1000" dirty="0">
              <a:ea typeface="SimSun" panose="02010600030101010101" pitchFamily="2" charset="-122"/>
              <a:cs typeface="Arial" panose="020B0604020202020204" pitchFamily="34" charset="0"/>
            </a:endParaRPr>
          </a:p>
          <a:p>
            <a:pPr marL="228943" indent="-228943" algn="just">
              <a:spcAft>
                <a:spcPts val="401"/>
              </a:spcAft>
            </a:pPr>
            <a:r>
              <a:rPr lang="en-GB" sz="1000" dirty="0">
                <a:solidFill>
                  <a:srgbClr val="4F81BD"/>
                </a:solidFill>
                <a:ea typeface="SimSun" panose="02010600030101010101" pitchFamily="2" charset="-122"/>
                <a:cs typeface="Arial" panose="020B0604020202020204" pitchFamily="34" charset="0"/>
              </a:rPr>
              <a:t>Ask participants for their opinions on why they have chosen to agree or disagree with the above statement. Ideas can be written on the flipchart and, where possible, the participants should discuss their ideas directly with each other. </a:t>
            </a:r>
            <a:endParaRPr lang="x-none" sz="1000" dirty="0">
              <a:ea typeface="SimSun" panose="02010600030101010101" pitchFamily="2" charset="-122"/>
              <a:cs typeface="Arial" panose="020B0604020202020204" pitchFamily="34" charset="0"/>
            </a:endParaRPr>
          </a:p>
          <a:p>
            <a:pPr marL="228943" indent="-228943" algn="just">
              <a:spcAft>
                <a:spcPts val="401"/>
              </a:spcAft>
            </a:pPr>
            <a:r>
              <a:rPr lang="en-GB" sz="1000" dirty="0">
                <a:solidFill>
                  <a:srgbClr val="4F81BD"/>
                </a:solidFill>
                <a:ea typeface="SimSun" panose="02010600030101010101" pitchFamily="2" charset="-122"/>
                <a:cs typeface="Arial" panose="020B0604020202020204" pitchFamily="34" charset="0"/>
              </a:rPr>
              <a:t>If all participants agree or disagree with the above statement then randomly divide participants into two groups and ask one group to think of reasons in favour of the statement and the other group to think of reasons against the statement.</a:t>
            </a:r>
            <a:endParaRPr lang="x-none" sz="1000" dirty="0">
              <a:ea typeface="SimSun" panose="02010600030101010101" pitchFamily="2" charset="-122"/>
              <a:cs typeface="Arial" panose="020B0604020202020204" pitchFamily="34" charset="0"/>
            </a:endParaRPr>
          </a:p>
          <a:p>
            <a:pPr marL="228943" indent="-228943">
              <a:spcAft>
                <a:spcPts val="401"/>
              </a:spcAft>
            </a:pPr>
            <a:r>
              <a:rPr lang="en-GB" sz="1000" b="1" dirty="0">
                <a:solidFill>
                  <a:srgbClr val="4F81BD"/>
                </a:solidFill>
                <a:ea typeface="SimSun" panose="02010600030101010101" pitchFamily="2" charset="-122"/>
                <a:cs typeface="Arial" panose="020B0604020202020204" pitchFamily="34" charset="0"/>
              </a:rPr>
              <a:t>Possible opinions that might be expressed </a:t>
            </a:r>
            <a:r>
              <a:rPr lang="en-GB" sz="1000" b="1" u="sng" dirty="0">
                <a:solidFill>
                  <a:srgbClr val="4F81BD"/>
                </a:solidFill>
                <a:ea typeface="SimSun" panose="02010600030101010101" pitchFamily="2" charset="-122"/>
                <a:cs typeface="Arial" panose="020B0604020202020204" pitchFamily="34" charset="0"/>
              </a:rPr>
              <a:t>in favour</a:t>
            </a:r>
            <a:r>
              <a:rPr lang="en-GB" sz="1000" b="1" dirty="0">
                <a:solidFill>
                  <a:srgbClr val="4F81BD"/>
                </a:solidFill>
                <a:ea typeface="SimSun" panose="02010600030101010101" pitchFamily="2" charset="-122"/>
                <a:cs typeface="Arial" panose="020B0604020202020204" pitchFamily="34" charset="0"/>
              </a:rPr>
              <a:t> of this statement:</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For their own safety people may on occasions (e.g. emergency situations) need to be forcibly treated.</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If someone is a danger to themselves or others, it may be necessary to treat them against their wishes in order to keep everybody safe.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It may be necessary to treat a person involuntarily if the belief is that failing to do so will bring about a worsening of their condition.</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Involuntary treatment is sometimes necessary to enable people to recover their ability or capacity to make future treatment decisions.</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When treatment is given by force, it is more effective and the person gets better more quickly.</a:t>
            </a:r>
            <a:endParaRPr lang="x-none" sz="1000" dirty="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They may not be in a state of mind to know what is best for them and their future.</a:t>
            </a:r>
            <a:endParaRPr lang="x-none" sz="1000" dirty="0">
              <a:ea typeface="SimSun" panose="02010600030101010101" pitchFamily="2" charset="-122"/>
              <a:cs typeface="Arial" panose="020B0604020202020204" pitchFamily="34" charset="0"/>
            </a:endParaRPr>
          </a:p>
          <a:p>
            <a:pPr marL="228943" indent="-228943">
              <a:spcAft>
                <a:spcPts val="401"/>
              </a:spcAft>
            </a:pPr>
            <a:r>
              <a:rPr lang="en-GB" sz="1000" b="1" dirty="0">
                <a:solidFill>
                  <a:srgbClr val="4F81BD"/>
                </a:solidFill>
                <a:ea typeface="SimSun" panose="02010600030101010101" pitchFamily="2" charset="-122"/>
                <a:cs typeface="Arial" panose="020B0604020202020204" pitchFamily="34" charset="0"/>
              </a:rPr>
              <a:t>Possible opinions that might be expressed </a:t>
            </a:r>
            <a:r>
              <a:rPr lang="en-GB" sz="1000" b="1" u="sng" dirty="0">
                <a:solidFill>
                  <a:srgbClr val="4F81BD"/>
                </a:solidFill>
                <a:ea typeface="SimSun" panose="02010600030101010101" pitchFamily="2" charset="-122"/>
                <a:cs typeface="Arial" panose="020B0604020202020204" pitchFamily="34" charset="0"/>
              </a:rPr>
              <a:t>against</a:t>
            </a:r>
            <a:r>
              <a:rPr lang="en-GB" sz="1000" b="1" dirty="0">
                <a:solidFill>
                  <a:srgbClr val="4F81BD"/>
                </a:solidFill>
                <a:ea typeface="SimSun" panose="02010600030101010101" pitchFamily="2" charset="-122"/>
                <a:cs typeface="Arial" panose="020B0604020202020204" pitchFamily="34" charset="0"/>
              </a:rPr>
              <a:t> this statement:</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The right to informed consent to treatment is so fundamental that it should not be taken away from anyone.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People with psychosocial, cognitive or intellectual disabilities should have the same rights as everyone else.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People are free to take the same risks and make the same mistakes as everyone else.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Having a psychosocial, intellectual or cognitive disability does not mean you are automatically a risk to others and therefore need treatment. For example, society often equates people with psychosocial disabilities with dangerousness, violence and crime. In fact, people with psychosocial disabilities, along with people who have intellectual or cognitive disabilities. are far more likely to experience violence, abuse and crime than the rest of the population. </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“Dangerousness”, which is often invoked to justify involuntary treatment when the person poses a risk to themselves or others, is very hard to predict and is a very subjective term. Other people are not treated against their will even when their lives are at risk. We should treat people with disabilities in the same way as everyone else.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Having separate health-care procedures and treatment for people with psychosocial, intellectual or cognitive disabilities is discriminatory.</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Involuntary treatment is often the easy option and people are deprived of their rights because we do not want to invest in better alternatives or in providing high-quality care.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Other people whose lives depend on treatment (e.g. people with cancer, HIV, Jehovah’s Witnesses requiring blood transfusions to live) are not forced to receive treatment. In a fair society, we must retain the right to make decisions for ourselves and to say “no”.</a:t>
            </a:r>
            <a:endParaRPr lang="x-none" sz="1000" dirty="0">
              <a:ea typeface="SimSun" panose="02010600030101010101" pitchFamily="2" charset="-122"/>
              <a:cs typeface="Arial" panose="020B0604020202020204" pitchFamily="34" charset="0"/>
            </a:endParaRPr>
          </a:p>
          <a:p>
            <a:endParaRPr lang="en-US" sz="1000" dirty="0"/>
          </a:p>
        </p:txBody>
      </p:sp>
      <p:sp>
        <p:nvSpPr>
          <p:cNvPr id="4" name="Slide Number Placeholder 3"/>
          <p:cNvSpPr>
            <a:spLocks noGrp="1"/>
          </p:cNvSpPr>
          <p:nvPr>
            <p:ph type="sldNum" sz="quarter" idx="5"/>
          </p:nvPr>
        </p:nvSpPr>
        <p:spPr/>
        <p:txBody>
          <a:bodyPr/>
          <a:lstStyle/>
          <a:p>
            <a:fld id="{91600A8A-902E-430E-A833-453AE05FDB61}" type="slidenum">
              <a:rPr lang="en-GB" smtClean="0"/>
              <a:t>107</a:t>
            </a:fld>
            <a:endParaRPr lang="en-GB"/>
          </a:p>
        </p:txBody>
      </p:sp>
    </p:spTree>
    <p:extLst>
      <p:ext uri="{BB962C8B-B14F-4D97-AF65-F5344CB8AC3E}">
        <p14:creationId xmlns:p14="http://schemas.microsoft.com/office/powerpoint/2010/main" val="21336051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Now ask participants: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After this discussion, has anyone changed their mind?</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is an opportunity for participants to discuss why they may have changed their mind (or not). </a:t>
            </a: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Many participants may still have strong feelings one way or the other. The task of the facilitator is to help participants move forward towards a new understanding that there are many things that can be done to avoid involuntary treatment and that the situation on the ground (lack of resources, legislative framework) or beliefs that coercion is sometimes required in extreme situations,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should not stop people continually striving to find non-coercive solutions and practices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108</a:t>
            </a:fld>
            <a:endParaRPr lang="en-GB"/>
          </a:p>
        </p:txBody>
      </p:sp>
    </p:spTree>
    <p:extLst>
      <p:ext uri="{BB962C8B-B14F-4D97-AF65-F5344CB8AC3E}">
        <p14:creationId xmlns:p14="http://schemas.microsoft.com/office/powerpoint/2010/main" val="21531127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necessary and if time permits, this exercise can be repeated with the focus on involuntary detention. In this case, participants could debate the following statement: </a:t>
            </a:r>
            <a:endParaRPr lang="x-none">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People with psychosocial disabilities in some cases need to be involuntarily admitted to mental health facilities.</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Many of the possible opinions and responses to this question are likely to be similar to the opinions  and responses regarding involuntary treatment.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109</a:t>
            </a:fld>
            <a:endParaRPr lang="en-GB"/>
          </a:p>
        </p:txBody>
      </p:sp>
    </p:spTree>
    <p:extLst>
      <p:ext uri="{BB962C8B-B14F-4D97-AF65-F5344CB8AC3E}">
        <p14:creationId xmlns:p14="http://schemas.microsoft.com/office/powerpoint/2010/main" val="388984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this exercise, explain to participants that: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acknowledge that there may be situations or times when making decisions is more difficult. However, this should not be a reason for depriving people of their rights. </a:t>
            </a:r>
          </a:p>
          <a:p>
            <a:pPr marL="171707" indent="-171707">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There are many strategies that can be used to ensure that these situations are addressed without the denial or restriction of a person’s rights. These strategies are explained in this module.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a:t>
            </a:fld>
            <a:endParaRPr lang="en-GB"/>
          </a:p>
        </p:txBody>
      </p:sp>
    </p:spTree>
    <p:extLst>
      <p:ext uri="{BB962C8B-B14F-4D97-AF65-F5344CB8AC3E}">
        <p14:creationId xmlns:p14="http://schemas.microsoft.com/office/powerpoint/2010/main" val="299871010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to consider the following scenario, available in Annex 1: Scenario on avoiding coercive measures:</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Scenario 1</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One night, George was brought to the emergency department of the hospital by the police. George was distressed, agitated and anxious</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shouting and making wild gestures. Without a full assessment and without contacting George’s supporters in order to try to better understand what may be happening with George, doctors decided that George was unsafe to be in the community and required treatment. George makes it very clear that he did not want to be treated.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doctor in charge decided that the quickest way to deal with this situation was to get four staff persons to restrain George, tie his arms and legs to a bed in an isolation room, and to give him an injection of an antipsychotic medication.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George still remains in the hospital one week later. He is extremely distrustful of the staff and continues to resist treatment. George is therefore being covertly medicated on an ongoing basis by staff hiding medication in his food. He is becoming increasingly depressed and isolated, refuses to talk to anybody and shows no sign of improvement.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110</a:t>
            </a:fld>
            <a:endParaRPr lang="en-GB"/>
          </a:p>
        </p:txBody>
      </p:sp>
    </p:spTree>
    <p:extLst>
      <p:ext uri="{BB962C8B-B14F-4D97-AF65-F5344CB8AC3E}">
        <p14:creationId xmlns:p14="http://schemas.microsoft.com/office/powerpoint/2010/main" val="36351152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went wrong in this situation? </a:t>
            </a:r>
            <a:endParaRPr lang="x-none">
              <a:latin typeface="Calibri" panose="020F0502020204030204" pitchFamily="34" charset="0"/>
              <a:ea typeface="SimSun" panose="02010600030101010101" pitchFamily="2" charset="-122"/>
              <a:cs typeface="Arial" panose="020B0604020202020204" pitchFamily="34" charset="0"/>
            </a:endParaRPr>
          </a:p>
          <a:p>
            <a:pPr>
              <a:spcAft>
                <a:spcPts val="601"/>
              </a:spcAft>
            </a:pPr>
            <a:r>
              <a:rPr lang="en-GB" dirty="0">
                <a:solidFill>
                  <a:srgbClr val="4F81BD"/>
                </a:solidFill>
              </a:rPr>
              <a:t>Allow participants to come up with their own list of answers. </a:t>
            </a:r>
            <a:endParaRPr lang="x-none"/>
          </a:p>
          <a:p>
            <a:r>
              <a:rPr lang="en-GB" u="sng" dirty="0">
                <a:solidFill>
                  <a:srgbClr val="4F81BD"/>
                </a:solidFill>
              </a:rPr>
              <a:t>Some potential responses may include:</a:t>
            </a:r>
            <a:endParaRPr lang="x-none"/>
          </a:p>
          <a:p>
            <a:pPr marL="228943" indent="-228943">
              <a:buFont typeface="Symbol" panose="05050102010706020507" pitchFamily="18" charset="2"/>
              <a:buChar char=""/>
            </a:pPr>
            <a:r>
              <a:rPr lang="en-GB" dirty="0">
                <a:solidFill>
                  <a:srgbClr val="4F81BD"/>
                </a:solidFill>
              </a:rPr>
              <a:t>No-one took the time to listen to George in order to better understand his distress. Quick assumptions were made as to his state of mind and needs. </a:t>
            </a:r>
            <a:endParaRPr lang="x-none"/>
          </a:p>
          <a:p>
            <a:pPr marL="228943" indent="-228943">
              <a:buFont typeface="Symbol" panose="05050102010706020507" pitchFamily="18" charset="2"/>
              <a:buChar char=""/>
            </a:pPr>
            <a:r>
              <a:rPr lang="en-GB" dirty="0">
                <a:solidFill>
                  <a:srgbClr val="4F81BD"/>
                </a:solidFill>
              </a:rPr>
              <a:t>Medication was given to George despite the fact that he stated clearly that he did not want it. </a:t>
            </a:r>
            <a:endParaRPr lang="x-none"/>
          </a:p>
          <a:p>
            <a:pPr marL="228943" indent="-228943">
              <a:buFont typeface="Symbol" panose="05050102010706020507" pitchFamily="18" charset="2"/>
              <a:buChar char=""/>
            </a:pPr>
            <a:r>
              <a:rPr lang="en-GB" dirty="0">
                <a:solidFill>
                  <a:srgbClr val="4F81BD"/>
                </a:solidFill>
              </a:rPr>
              <a:t>Medication is given without his knowledge. This means that he is not given appropriate information and that his consent to treatment is not sought. This is likely to have a long-term impact on George‘s future well-being as well as damage his trust in staff and treatment. </a:t>
            </a:r>
            <a:endParaRPr lang="x-none"/>
          </a:p>
          <a:p>
            <a:pPr marL="228943" indent="-228943">
              <a:buFont typeface="Symbol" panose="05050102010706020507" pitchFamily="18" charset="2"/>
              <a:buChar char=""/>
            </a:pPr>
            <a:r>
              <a:rPr lang="en-GB" dirty="0">
                <a:solidFill>
                  <a:srgbClr val="4F81BD"/>
                </a:solidFill>
              </a:rPr>
              <a:t>The way George was treated was damaging to his mental health and well-being. No-one listened to his concerns and they were assumed to be part of a mental health condition. </a:t>
            </a:r>
            <a:endParaRPr lang="x-none"/>
          </a:p>
          <a:p>
            <a:pPr marL="228943" indent="-228943">
              <a:buFont typeface="Symbol" panose="05050102010706020507" pitchFamily="18" charset="2"/>
              <a:buChar char=""/>
            </a:pPr>
            <a:r>
              <a:rPr lang="en-GB" dirty="0">
                <a:solidFill>
                  <a:srgbClr val="4F81BD"/>
                </a:solidFill>
              </a:rPr>
              <a:t>George’s supporters were not called to try and find a way to understand George’s perspective, despite the fact that they could have provided valuable insight into the situation and provided George with emotional and practical support (e.g. in supporting him to make decisions about his situation and treatment and helping him to communicate more forcefully his right to refuse treatment). </a:t>
            </a:r>
            <a:endParaRPr lang="x-none"/>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George was put in restraints and secluded in an isolation room to receive forced medication</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111</a:t>
            </a:fld>
            <a:endParaRPr lang="en-GB"/>
          </a:p>
        </p:txBody>
      </p:sp>
    </p:spTree>
    <p:extLst>
      <p:ext uri="{BB962C8B-B14F-4D97-AF65-F5344CB8AC3E}">
        <p14:creationId xmlns:p14="http://schemas.microsoft.com/office/powerpoint/2010/main" val="15106733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buFont typeface="Symbol" panose="05050102010706020507" pitchFamily="18" charset="2"/>
              <a:buChar char=""/>
            </a:pPr>
            <a:r>
              <a:rPr lang="en-GB" b="1" dirty="0">
                <a:solidFill>
                  <a:srgbClr val="000000"/>
                </a:solidFill>
              </a:rPr>
              <a:t>Which of the CRPD rights were violated in George’s scenario?</a:t>
            </a:r>
            <a:endParaRPr lang="x-none"/>
          </a:p>
          <a:p>
            <a:r>
              <a:rPr lang="en-GB" dirty="0">
                <a:solidFill>
                  <a:srgbClr val="4F81BD"/>
                </a:solidFill>
              </a:rPr>
              <a:t> </a:t>
            </a:r>
            <a:endParaRPr lang="x-none"/>
          </a:p>
          <a:p>
            <a:r>
              <a:rPr lang="en-GB" dirty="0">
                <a:solidFill>
                  <a:srgbClr val="4F81BD"/>
                </a:solidFill>
              </a:rPr>
              <a:t>These actions by staff violate George’s right to:</a:t>
            </a:r>
            <a:endParaRPr lang="x-none"/>
          </a:p>
          <a:p>
            <a:pPr marL="343414" indent="-343414">
              <a:buFont typeface="Symbol" panose="05050102010706020507" pitchFamily="18" charset="2"/>
              <a:buChar char=""/>
            </a:pPr>
            <a:r>
              <a:rPr lang="en-GB" dirty="0">
                <a:solidFill>
                  <a:srgbClr val="4F81BD"/>
                </a:solidFill>
              </a:rPr>
              <a:t>legal capacity (CRPD article 12)</a:t>
            </a:r>
            <a:endParaRPr lang="x-none"/>
          </a:p>
          <a:p>
            <a:pPr marL="343414" indent="-343414">
              <a:buFont typeface="Symbol" panose="05050102010706020507" pitchFamily="18" charset="2"/>
              <a:buChar char=""/>
            </a:pPr>
            <a:r>
              <a:rPr lang="en-GB" dirty="0">
                <a:solidFill>
                  <a:srgbClr val="4F81BD"/>
                </a:solidFill>
              </a:rPr>
              <a:t>liberty and security of person (CRPD article 14) </a:t>
            </a:r>
            <a:endParaRPr lang="x-none"/>
          </a:p>
          <a:p>
            <a:pPr marL="343414" indent="-343414">
              <a:buFont typeface="Symbol" panose="05050102010706020507" pitchFamily="18" charset="2"/>
              <a:buChar char=""/>
            </a:pPr>
            <a:r>
              <a:rPr lang="en-GB" dirty="0">
                <a:solidFill>
                  <a:srgbClr val="4F81BD"/>
                </a:solidFill>
              </a:rPr>
              <a:t>freedom from torture and cruel, inhuman or degrading treatment or punishment (CRPD article 15).</a:t>
            </a:r>
            <a:endParaRPr lang="x-none"/>
          </a:p>
          <a:p>
            <a:pPr marL="343414" indent="-343414">
              <a:buFont typeface="Symbol" panose="05050102010706020507" pitchFamily="18" charset="2"/>
              <a:buChar char=""/>
            </a:pPr>
            <a:r>
              <a:rPr lang="en-GB" dirty="0">
                <a:solidFill>
                  <a:srgbClr val="4F81BD"/>
                </a:solidFill>
              </a:rPr>
              <a:t>freedom from exploitation, violence and abuse (CRPD article 16) </a:t>
            </a:r>
            <a:endParaRPr lang="x-none"/>
          </a:p>
          <a:p>
            <a:pPr marL="343414" indent="-343414">
              <a:buFont typeface="Symbol" panose="05050102010706020507" pitchFamily="18" charset="2"/>
              <a:buChar char=""/>
            </a:pPr>
            <a:r>
              <a:rPr lang="en-GB" dirty="0">
                <a:solidFill>
                  <a:srgbClr val="4F81BD"/>
                </a:solidFill>
              </a:rPr>
              <a:t>respect for the integrity of the person (article 17)</a:t>
            </a:r>
            <a:endParaRPr lang="x-none"/>
          </a:p>
          <a:p>
            <a:pPr marL="343414" indent="-343414">
              <a:buFont typeface="Symbol" panose="05050102010706020507" pitchFamily="18" charset="2"/>
              <a:buChar char=""/>
            </a:pPr>
            <a:r>
              <a:rPr lang="en-GB" dirty="0">
                <a:solidFill>
                  <a:srgbClr val="4F81BD"/>
                </a:solidFill>
              </a:rPr>
              <a:t>health (CRPD, article 25).</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112</a:t>
            </a:fld>
            <a:endParaRPr lang="en-GB"/>
          </a:p>
        </p:txBody>
      </p:sp>
    </p:spTree>
    <p:extLst>
      <p:ext uri="{BB962C8B-B14F-4D97-AF65-F5344CB8AC3E}">
        <p14:creationId xmlns:p14="http://schemas.microsoft.com/office/powerpoint/2010/main" val="2545677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Now ask participants:</a:t>
            </a:r>
            <a:endParaRPr lang="x-none" sz="800" dirty="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could have been done differently?</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rPr>
              <a:t>Some potential responses might include:</a:t>
            </a:r>
            <a:endParaRPr lang="x-none" dirty="0"/>
          </a:p>
          <a:p>
            <a:pPr marL="228943" indent="-228943">
              <a:buFont typeface="Symbol" panose="05050102010706020507" pitchFamily="18" charset="2"/>
              <a:buChar char=""/>
            </a:pPr>
            <a:r>
              <a:rPr lang="en-GB" dirty="0">
                <a:solidFill>
                  <a:srgbClr val="4F81BD"/>
                </a:solidFill>
              </a:rPr>
              <a:t>People could have taken the time to listen and talk to George, to find out and understand why George did not want to receive treatment, instead of resorting to forced/covert treatment, restraint and isolation.</a:t>
            </a:r>
            <a:endParaRPr lang="x-none" dirty="0"/>
          </a:p>
          <a:p>
            <a:pPr marL="228943" indent="-228943">
              <a:buFont typeface="Symbol" panose="05050102010706020507" pitchFamily="18" charset="2"/>
              <a:buChar char=""/>
            </a:pPr>
            <a:r>
              <a:rPr lang="en-GB" dirty="0">
                <a:solidFill>
                  <a:srgbClr val="4F81BD"/>
                </a:solidFill>
              </a:rPr>
              <a:t>Staff could have reassured George that they would respect his will and preferences and not do anything against his will.</a:t>
            </a:r>
            <a:endParaRPr lang="x-none" dirty="0"/>
          </a:p>
          <a:p>
            <a:pPr marL="228943" indent="-228943">
              <a:buFont typeface="Symbol" panose="05050102010706020507" pitchFamily="18" charset="2"/>
              <a:buChar char=""/>
            </a:pPr>
            <a:r>
              <a:rPr lang="en-GB" dirty="0">
                <a:solidFill>
                  <a:srgbClr val="4F81BD"/>
                </a:solidFill>
              </a:rPr>
              <a:t>Someone could have called supporters nominated by George, other friends or family members that George agrees to, in order to try and find a way of understanding George’s background and perspective and to help him protect his rights.</a:t>
            </a:r>
            <a:endParaRPr lang="x-none" dirty="0"/>
          </a:p>
          <a:p>
            <a:pPr marL="228943" indent="-228943">
              <a:buFont typeface="Symbol" panose="05050102010706020507" pitchFamily="18" charset="2"/>
              <a:buChar char=""/>
            </a:pPr>
            <a:r>
              <a:rPr lang="en-GB" dirty="0">
                <a:solidFill>
                  <a:srgbClr val="4F81BD"/>
                </a:solidFill>
              </a:rPr>
              <a:t>Someone could have discussed with George the pros and cons of receiving (or not receiving) treatment.</a:t>
            </a:r>
            <a:endParaRPr lang="x-none" dirty="0"/>
          </a:p>
          <a:p>
            <a:pPr marL="228943" indent="-228943">
              <a:buFont typeface="Symbol" panose="05050102010706020507" pitchFamily="18" charset="2"/>
              <a:buChar char=""/>
            </a:pPr>
            <a:r>
              <a:rPr lang="en-GB" dirty="0">
                <a:solidFill>
                  <a:srgbClr val="4F81BD"/>
                </a:solidFill>
              </a:rPr>
              <a:t>Before the situation escalated, George could have been supported to develop an advance directive/plan when he was feeling well. This would have provided a clear statement of his wishes and response to the crisis. A legally binding advance directive would have given George the assurance that his wishes would be respected in a future crisis and that he would not be forcibly treated.</a:t>
            </a:r>
            <a:endParaRPr lang="x-none" dirty="0"/>
          </a:p>
          <a:p>
            <a:pPr marL="228943" indent="-228943">
              <a:buFont typeface="Symbol" panose="05050102010706020507" pitchFamily="18" charset="2"/>
              <a:buChar char=""/>
            </a:pPr>
            <a:r>
              <a:rPr lang="en-GB" dirty="0">
                <a:solidFill>
                  <a:srgbClr val="4F81BD"/>
                </a:solidFill>
              </a:rPr>
              <a:t>Before the situation escalated, George could have been encouraged to nominate a trusted person in his advance plan/directive to communicate his wishes in a crisis. This could have also included a person for emergency contacts.</a:t>
            </a:r>
            <a:endParaRPr lang="x-none" dirty="0"/>
          </a:p>
          <a:p>
            <a:pPr marL="228943" indent="-228943">
              <a:buFont typeface="Symbol" panose="05050102010706020507" pitchFamily="18" charset="2"/>
              <a:buChar char=""/>
            </a:pPr>
            <a:r>
              <a:rPr lang="en-GB" dirty="0">
                <a:solidFill>
                  <a:srgbClr val="4F81BD"/>
                </a:solidFill>
              </a:rPr>
              <a:t>People could have facilitated George’s contact with an advocacy group, such as a peer-run nongovernmental organization that provides legal assistance. </a:t>
            </a:r>
            <a:endParaRPr lang="x-none" dirty="0"/>
          </a:p>
          <a:p>
            <a:pPr marL="228943" indent="-228943">
              <a:buFont typeface="Symbol" panose="05050102010706020507" pitchFamily="18" charset="2"/>
              <a:buChar char=""/>
            </a:pPr>
            <a:r>
              <a:rPr lang="en-GB" dirty="0">
                <a:solidFill>
                  <a:srgbClr val="4F81BD"/>
                </a:solidFill>
              </a:rPr>
              <a:t>De-escalation techniques or other alternative responses could have been used (this topic is developed in the module on </a:t>
            </a:r>
            <a:r>
              <a:rPr lang="en-GB" i="1" dirty="0">
                <a:solidFill>
                  <a:srgbClr val="4F81BD"/>
                </a:solidFill>
              </a:rPr>
              <a:t>Strategies to end seclusion and restraint</a:t>
            </a:r>
            <a:r>
              <a:rPr lang="en-GB" dirty="0">
                <a:solidFill>
                  <a:srgbClr val="4F81BD"/>
                </a:solidFill>
              </a:rPr>
              <a:t>).</a:t>
            </a:r>
            <a:endParaRPr lang="x-none"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113</a:t>
            </a:fld>
            <a:endParaRPr lang="en-GB"/>
          </a:p>
        </p:txBody>
      </p:sp>
    </p:spTree>
    <p:extLst>
      <p:ext uri="{BB962C8B-B14F-4D97-AF65-F5344CB8AC3E}">
        <p14:creationId xmlns:p14="http://schemas.microsoft.com/office/powerpoint/2010/main" val="29491290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this discussion by asking:</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do you think the outcome would have been if things had been done in a way that respected George’s will and preferences?</a:t>
            </a:r>
            <a:endParaRPr lang="x-none">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rPr>
              <a:t>Some potential responses might include:</a:t>
            </a:r>
            <a:endParaRPr lang="x-none"/>
          </a:p>
          <a:p>
            <a:pPr marL="343414" indent="-343414">
              <a:buFont typeface="Symbol" panose="05050102010706020507" pitchFamily="18" charset="2"/>
              <a:buChar char=""/>
            </a:pPr>
            <a:r>
              <a:rPr lang="en-GB" dirty="0">
                <a:solidFill>
                  <a:srgbClr val="4F81BD"/>
                </a:solidFill>
              </a:rPr>
              <a:t>George’s human rights would have been respected.</a:t>
            </a:r>
            <a:endParaRPr lang="x-none"/>
          </a:p>
          <a:p>
            <a:pPr marL="343414" indent="-343414">
              <a:buFont typeface="Symbol" panose="05050102010706020507" pitchFamily="18" charset="2"/>
              <a:buChar char=""/>
            </a:pPr>
            <a:r>
              <a:rPr lang="en-GB" dirty="0">
                <a:solidFill>
                  <a:srgbClr val="4F81BD"/>
                </a:solidFill>
              </a:rPr>
              <a:t>It would have avoided the use of forced treatment and of seclusion and restraint.</a:t>
            </a:r>
            <a:endParaRPr lang="x-none"/>
          </a:p>
          <a:p>
            <a:pPr marL="343414" indent="-343414">
              <a:buFont typeface="Symbol" panose="05050102010706020507" pitchFamily="18" charset="2"/>
              <a:buChar char=""/>
            </a:pPr>
            <a:r>
              <a:rPr lang="en-GB" dirty="0">
                <a:solidFill>
                  <a:srgbClr val="4F81BD"/>
                </a:solidFill>
              </a:rPr>
              <a:t>It would have avoided George’s detention in the hospital.</a:t>
            </a:r>
            <a:endParaRPr lang="x-none"/>
          </a:p>
          <a:p>
            <a:pPr marL="343414" indent="-343414">
              <a:buFont typeface="Symbol" panose="05050102010706020507" pitchFamily="18" charset="2"/>
              <a:buChar char=""/>
            </a:pPr>
            <a:r>
              <a:rPr lang="en-GB" dirty="0">
                <a:solidFill>
                  <a:srgbClr val="4F81BD"/>
                </a:solidFill>
              </a:rPr>
              <a:t>Staff could have started to build a relationship based on trust with George.</a:t>
            </a:r>
            <a:endParaRPr lang="x-none"/>
          </a:p>
          <a:p>
            <a:pPr marL="343414" indent="-343414">
              <a:buFont typeface="Symbol" panose="05050102010706020507" pitchFamily="18" charset="2"/>
              <a:buChar char=""/>
            </a:pPr>
            <a:r>
              <a:rPr lang="en-GB" dirty="0">
                <a:solidFill>
                  <a:srgbClr val="4F81BD"/>
                </a:solidFill>
              </a:rPr>
              <a:t>George would have felt that he had been respected and would have been more likely to seek help if he experienced a crisis in future.</a:t>
            </a:r>
            <a:endParaRPr lang="x-none"/>
          </a:p>
          <a:p>
            <a:pPr marL="343414" indent="-343414">
              <a:buFont typeface="Symbol" panose="05050102010706020507" pitchFamily="18" charset="2"/>
              <a:buChar char=""/>
            </a:pPr>
            <a:r>
              <a:rPr lang="en-GB" dirty="0">
                <a:solidFill>
                  <a:srgbClr val="4F81BD"/>
                </a:solidFill>
              </a:rPr>
              <a:t>George may have felt less isolated and depressed as people would have taken the initiative to ensure he felt more connected and open to working with others to overcome this difficult situation.</a:t>
            </a:r>
            <a:endParaRPr lang="x-none"/>
          </a:p>
          <a:p>
            <a:pPr marL="343414" indent="-343414">
              <a:buFont typeface="Symbol" panose="05050102010706020507" pitchFamily="18" charset="2"/>
              <a:buChar char=""/>
            </a:pPr>
            <a:r>
              <a:rPr lang="en-GB" dirty="0">
                <a:solidFill>
                  <a:srgbClr val="4F81BD"/>
                </a:solidFill>
              </a:rPr>
              <a:t>The service would not have resorted to coercive practices against George and would have provided better quality care and support. </a:t>
            </a:r>
            <a:endParaRPr lang="x-none"/>
          </a:p>
          <a:p>
            <a:pPr marL="343414" indent="-343414">
              <a:buFont typeface="Symbol" panose="05050102010706020507" pitchFamily="18" charset="2"/>
              <a:buChar char=""/>
            </a:pPr>
            <a:r>
              <a:rPr lang="en-GB" dirty="0">
                <a:solidFill>
                  <a:srgbClr val="4F81BD"/>
                </a:solidFill>
              </a:rPr>
              <a:t>It would have supported George’s recovery journey.</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114</a:t>
            </a:fld>
            <a:endParaRPr lang="en-GB"/>
          </a:p>
        </p:txBody>
      </p:sp>
    </p:spTree>
    <p:extLst>
      <p:ext uri="{BB962C8B-B14F-4D97-AF65-F5344CB8AC3E}">
        <p14:creationId xmlns:p14="http://schemas.microsoft.com/office/powerpoint/2010/main" val="423483961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Exercise 4.4: A challenging situation (30 min.)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should allow participants to start to consider different options they could use to avoid involuntary detention and treatment and to enable people to enjoy their rights, including their right to legal capacity, even in the most challenging situations.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Read with participants the following scenario</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b="1" dirty="0">
                <a:latin typeface="Calibri" panose="020F0502020204030204" pitchFamily="34" charset="0"/>
                <a:ea typeface="SimSun" panose="02010600030101010101" pitchFamily="2" charset="-122"/>
                <a:cs typeface="Arial" panose="020B0604020202020204" pitchFamily="34" charset="0"/>
              </a:rPr>
              <a:t>Soren’s story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One morning, a young woman named Soren is brought to the local mental health service. She has tried to kill herself by jumping off a bridge, but police officers were present at the scene and they prevented her from killing herself. Soren tells the mental health worker that she still wants to end her life. She does not want any treatment and asks to be allowed to go back home, where she lives alone. Soren does not have an advance plan or directive.</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115</a:t>
            </a:fld>
            <a:endParaRPr lang="en-GB"/>
          </a:p>
        </p:txBody>
      </p:sp>
    </p:spTree>
    <p:extLst>
      <p:ext uri="{BB962C8B-B14F-4D97-AF65-F5344CB8AC3E}">
        <p14:creationId xmlns:p14="http://schemas.microsoft.com/office/powerpoint/2010/main" val="6646165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Could you suggest positive actions that could be taken in the above situation to support Soren and avoid the use of involuntary detention and/or treatment?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from the group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Someone could ask Soren what she thinks would help her to feel better and if there is a safe place where she would like to be supported.</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Staff should try to understand why she wants to kill herself.</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should be helped to identify people she trusts and who would be able to stay with her.</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could be given the opportunity to talk to a trained peer worker if no one she trusts can be identified.</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Someone could try to understand why she does not want treatment, and whether she does not want one particular type of treatment or all treatments.</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could suggest to her that it is better not to stay alone for the moment (which might mean staying in a place other than home that is safe and where she would not be alone – e.g. at the home of a trusted relative).</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could ask Soren if she wants to receive home support or access support services in her community during the day, or if she wishes to stay for a couple days in the service itself where people can provide her with care and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order to avoid this situation again, Soren could be encouraged, at an appropriate moment after the crisis, to prepare an advance plan/directive to help and guide others to support her if a similar situation happens in the future.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116</a:t>
            </a:fld>
            <a:endParaRPr lang="en-GB"/>
          </a:p>
        </p:txBody>
      </p:sp>
    </p:spTree>
    <p:extLst>
      <p:ext uri="{BB962C8B-B14F-4D97-AF65-F5344CB8AC3E}">
        <p14:creationId xmlns:p14="http://schemas.microsoft.com/office/powerpoint/2010/main" val="237645504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1"/>
            <a:ext cx="5447030" cy="6158826"/>
          </a:xfrm>
        </p:spPr>
        <p:txBody>
          <a:bodyPr/>
          <a:lstStyle/>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up this discussion by sharing with participants the following outcome of Soren’s story: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b="1" dirty="0">
                <a:latin typeface="Calibri" panose="020F0502020204030204" pitchFamily="34" charset="0"/>
                <a:ea typeface="SimSun" panose="02010600030101010101" pitchFamily="2" charset="-122"/>
                <a:cs typeface="Arial" panose="020B0604020202020204" pitchFamily="34" charset="0"/>
              </a:rPr>
              <a:t>Soren’s story – a positive outcome</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At the service, the nurse in charge asks Soren what would help her at the moment. Soren says that having her sister to talk to about her distress would make her feel safer.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Soren also explains that she has just lost her job and feels hopeless about how she can support herself in the future. The nurse says that, if Soren is willing, she will work with her over the next weeks to find a solution to this problem and explore different options and resources for financial assistance and for finding another job. Soren’s sister says that she can come and live with her until she feels better.</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The nurse also proposes to Soren that she can visit the mental health service two or more times a week to receive counselling and discuss other care and support options.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The following week, Soren reports that she feels listened to, safe and supported now and is reassured that she is receiving the support she needs and wants from her sister and staff at the service. She is also continuing to explore other services and supports which are available to her in the community.</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117</a:t>
            </a:fld>
            <a:endParaRPr lang="en-GB"/>
          </a:p>
        </p:txBody>
      </p:sp>
    </p:spTree>
    <p:extLst>
      <p:ext uri="{BB962C8B-B14F-4D97-AF65-F5344CB8AC3E}">
        <p14:creationId xmlns:p14="http://schemas.microsoft.com/office/powerpoint/2010/main" val="4274291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Following this case study, ask participants:</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b="1" dirty="0">
                <a:latin typeface="Calibri" panose="020F0502020204030204" pitchFamily="34" charset="0"/>
                <a:ea typeface="SimSun" panose="02010600030101010101" pitchFamily="2" charset="-122"/>
                <a:cs typeface="Arial" panose="020B0604020202020204" pitchFamily="34" charset="0"/>
              </a:rPr>
              <a:t>What are your thoughts about the support Soren received in this case?</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enable participants to share their opinions and potential concerns openly about this scenario. </a:t>
            </a: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Family members, mental health and other practitioners may be concerned for the safety of the person. </a:t>
            </a: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Practitioners may also raise concerns in terms of liability if they do not resort to coercive measures such as involuntary admission and treatment.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118</a:t>
            </a:fld>
            <a:endParaRPr lang="en-GB"/>
          </a:p>
        </p:txBody>
      </p:sp>
    </p:spTree>
    <p:extLst>
      <p:ext uri="{BB962C8B-B14F-4D97-AF65-F5344CB8AC3E}">
        <p14:creationId xmlns:p14="http://schemas.microsoft.com/office/powerpoint/2010/main" val="37506476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1"/>
            <a:ext cx="5447030" cy="6158826"/>
          </a:xfrm>
        </p:spPr>
        <p:txBody>
          <a:bodyPr/>
          <a:lstStyle/>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Emphasize to participants that:</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 situation like this, people should not be sent home by themselves without any offer of support.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should be provided with options for support which respect their rights, including their right to legal capacity and to liberty and security of person.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may include, for instance, the support of someone they trust who can stay with them or check on them regularly.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mean listening to the person and sometimes thinking creatively and “outside the box”. This is extremely important because coercion is counterproductive and damaging for the person.</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It is also important to note that advance directives may provide a useful framework for ensuring people’s choices, will and preferences in situations of high emotional distress. </a:t>
            </a:r>
          </a:p>
          <a:p>
            <a:pPr marL="171707" indent="-171707"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If someone’s preference is to be admitted and treated at a certain point in the future and under certain circumstances (including against their wishes) at that specific time, he or she should be able to state so in the form of an advance directive, and this directive should be respected. These types of provisions in advance directives are called “Ulysses clauses” in some jurisdictions. </a:t>
            </a:r>
          </a:p>
          <a:p>
            <a:pPr marL="171707" indent="-171707"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However, this should not detract from ensuring that all efforts are made to offer people noncoercive options.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119</a:t>
            </a:fld>
            <a:endParaRPr lang="en-GB"/>
          </a:p>
        </p:txBody>
      </p:sp>
    </p:spTree>
    <p:extLst>
      <p:ext uri="{BB962C8B-B14F-4D97-AF65-F5344CB8AC3E}">
        <p14:creationId xmlns:p14="http://schemas.microsoft.com/office/powerpoint/2010/main" val="384028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1. The right to legal capacity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right to legal capacity is guaranteed by article 12 of the CRPD.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take their copies of the CRPD (Annex 3).</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a:t>
            </a:fld>
            <a:endParaRPr lang="en-GB"/>
          </a:p>
        </p:txBody>
      </p:sp>
    </p:spTree>
    <p:extLst>
      <p:ext uri="{BB962C8B-B14F-4D97-AF65-F5344CB8AC3E}">
        <p14:creationId xmlns:p14="http://schemas.microsoft.com/office/powerpoint/2010/main" val="41814263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exercise, show participants the following video:</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b="1" dirty="0">
                <a:latin typeface="Calibri" panose="020F0502020204030204" pitchFamily="34" charset="0"/>
                <a:ea typeface="SimSun" panose="02010600030101010101" pitchFamily="2" charset="-122"/>
                <a:cs typeface="Arial" panose="020B0604020202020204" pitchFamily="34" charset="0"/>
              </a:rPr>
              <a:t>Neil </a:t>
            </a:r>
            <a:r>
              <a:rPr lang="en-GB" b="1" dirty="0" err="1">
                <a:latin typeface="Calibri" panose="020F0502020204030204" pitchFamily="34" charset="0"/>
                <a:ea typeface="SimSun" panose="02010600030101010101" pitchFamily="2" charset="-122"/>
                <a:cs typeface="Arial" panose="020B0604020202020204" pitchFamily="34" charset="0"/>
              </a:rPr>
              <a:t>Laybourn</a:t>
            </a:r>
            <a:r>
              <a:rPr lang="en-GB" b="1" dirty="0">
                <a:latin typeface="Calibri" panose="020F0502020204030204" pitchFamily="34" charset="0"/>
                <a:ea typeface="SimSun" panose="02010600030101010101" pitchFamily="2" charset="-122"/>
                <a:cs typeface="Arial" panose="020B0604020202020204" pitchFamily="34" charset="0"/>
              </a:rPr>
              <a:t> and Jonny Benjamin discuss mental health (2:43 min.), </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https://</a:t>
            </a:r>
            <a:r>
              <a:rPr lang="en-GB" b="1" u="sng" dirty="0" err="1">
                <a:solidFill>
                  <a:srgbClr val="000000"/>
                </a:solidFill>
                <a:latin typeface="Calibri" panose="020F0502020204030204" pitchFamily="34" charset="0"/>
                <a:ea typeface="SimSun" panose="02010600030101010101" pitchFamily="2" charset="-122"/>
                <a:cs typeface="Arial" panose="020B0604020202020204" pitchFamily="34" charset="0"/>
              </a:rPr>
              <a:t>youtu.be</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b="1" u="sng" dirty="0" err="1">
                <a:solidFill>
                  <a:srgbClr val="000000"/>
                </a:solidFill>
                <a:latin typeface="Calibri" panose="020F0502020204030204" pitchFamily="34" charset="0"/>
                <a:ea typeface="SimSun" panose="02010600030101010101" pitchFamily="2" charset="-122"/>
                <a:cs typeface="Arial" panose="020B0604020202020204" pitchFamily="34" charset="0"/>
              </a:rPr>
              <a:t>GTURfplghls</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120</a:t>
            </a:fld>
            <a:endParaRPr lang="en-GB"/>
          </a:p>
        </p:txBody>
      </p:sp>
    </p:spTree>
    <p:extLst>
      <p:ext uri="{BB962C8B-B14F-4D97-AF65-F5344CB8AC3E}">
        <p14:creationId xmlns:p14="http://schemas.microsoft.com/office/powerpoint/2010/main" val="16329802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Concluding the training (5 min.)</a:t>
            </a:r>
            <a:endParaRPr lang="x-none">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rPr>
              <a:t> </a:t>
            </a:r>
            <a:endParaRPr lang="x-none"/>
          </a:p>
          <a:p>
            <a:r>
              <a:rPr lang="en-GB" dirty="0">
                <a:solidFill>
                  <a:srgbClr val="4F81BD"/>
                </a:solidFill>
              </a:rPr>
              <a:t>To conclude this session, ask participants:</a:t>
            </a:r>
            <a:endParaRPr lang="x-none"/>
          </a:p>
          <a:p>
            <a:r>
              <a:rPr lang="en-GB" dirty="0"/>
              <a:t> </a:t>
            </a:r>
            <a:endParaRPr lang="x-none"/>
          </a:p>
          <a:p>
            <a:pPr marL="171707" indent="-171707">
              <a:buFont typeface="Arial" panose="020B0604020202020204" pitchFamily="34" charset="0"/>
              <a:buChar char="•"/>
            </a:pPr>
            <a:r>
              <a:rPr lang="en-GB" dirty="0"/>
              <a:t>What are the key points that you have learned from this session?</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121</a:t>
            </a:fld>
            <a:endParaRPr lang="en-GB"/>
          </a:p>
        </p:txBody>
      </p:sp>
    </p:spTree>
    <p:extLst>
      <p:ext uri="{BB962C8B-B14F-4D97-AF65-F5344CB8AC3E}">
        <p14:creationId xmlns:p14="http://schemas.microsoft.com/office/powerpoint/2010/main" val="18705360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1"/>
              </a:spcAft>
            </a:pPr>
            <a:r>
              <a:rPr lang="en-GB" dirty="0">
                <a:solidFill>
                  <a:srgbClr val="4F81BD"/>
                </a:solidFill>
              </a:rPr>
              <a:t>Follow the discussion with these take-home messages from today’s session.</a:t>
            </a:r>
            <a:endParaRPr lang="x-none"/>
          </a:p>
          <a:p>
            <a:pPr marL="228943" indent="-228943">
              <a:spcAft>
                <a:spcPts val="601"/>
              </a:spcAft>
              <a:buFont typeface="Symbol" panose="05050102010706020507" pitchFamily="18" charset="2"/>
              <a:buChar char=""/>
            </a:pPr>
            <a:r>
              <a:rPr lang="en-GB" dirty="0"/>
              <a:t>Everyone has a right to legal capacity, and to make decisions concerning all aspects of life.</a:t>
            </a:r>
            <a:endParaRPr lang="x-none"/>
          </a:p>
          <a:p>
            <a:pPr marL="228943" indent="-228943">
              <a:spcAft>
                <a:spcPts val="601"/>
              </a:spcAft>
              <a:buFont typeface="Symbol" panose="05050102010706020507" pitchFamily="18" charset="2"/>
              <a:buChar char=""/>
            </a:pPr>
            <a:r>
              <a:rPr lang="en-GB" dirty="0"/>
              <a:t>Negative assumptions, stigma and stereotypes about people with psychosocial, intellectual or cognitive disabilities must be recognized, challenged and changed. </a:t>
            </a:r>
          </a:p>
          <a:p>
            <a:pPr marL="228943" indent="-228943">
              <a:spcAft>
                <a:spcPts val="601"/>
              </a:spcAft>
              <a:buFont typeface="Symbol" panose="05050102010706020507" pitchFamily="18" charset="2"/>
              <a:buChar char=""/>
            </a:pPr>
            <a:r>
              <a:rPr lang="en-GB" dirty="0"/>
              <a:t>People CAN make decisions on all aspects of their lives (including about their treatment, where to live, and their financial and personal affairs).</a:t>
            </a:r>
            <a:endParaRPr lang="x-none"/>
          </a:p>
          <a:p>
            <a:pPr marL="228943" indent="-228943">
              <a:spcAft>
                <a:spcPts val="601"/>
              </a:spcAft>
              <a:buFont typeface="Symbol" panose="05050102010706020507" pitchFamily="18" charset="2"/>
              <a:buChar char=""/>
            </a:pPr>
            <a:r>
              <a:rPr lang="en-GB" dirty="0"/>
              <a:t>Treatment and recovery plans, respect for informed consent, supported decision-making and advance planning are all important measures to ensure that people are able to exercise their right to legal capacity on an equal basis with others.</a:t>
            </a:r>
            <a:endParaRPr lang="x-none"/>
          </a:p>
          <a:p>
            <a:pPr marL="228943" indent="-228943">
              <a:spcAft>
                <a:spcPts val="601"/>
              </a:spcAft>
              <a:buFont typeface="Symbol" panose="05050102010706020507" pitchFamily="18" charset="2"/>
              <a:buChar char=""/>
            </a:pPr>
            <a:r>
              <a:rPr lang="en-GB" dirty="0"/>
              <a:t>People with psychosocial, intellectual and cognitive disabilities have the right not to be detained in mental health and social services.</a:t>
            </a:r>
            <a:endParaRPr lang="x-none"/>
          </a:p>
          <a:p>
            <a:pPr marL="228943" indent="-228943">
              <a:spcAft>
                <a:spcPts val="601"/>
              </a:spcAft>
              <a:buFont typeface="Symbol" panose="05050102010706020507" pitchFamily="18" charset="2"/>
              <a:buChar char=""/>
            </a:pPr>
            <a:r>
              <a:rPr lang="en-GB" dirty="0"/>
              <a:t>They have the right not to be treated without their consent. </a:t>
            </a:r>
            <a:endParaRPr lang="x-none"/>
          </a:p>
          <a:p>
            <a:pPr marL="228943" indent="-228943">
              <a:spcAft>
                <a:spcPts val="601"/>
              </a:spcAft>
              <a:buFont typeface="Symbol" panose="05050102010706020507" pitchFamily="18" charset="2"/>
              <a:buChar char=""/>
            </a:pPr>
            <a:r>
              <a:rPr lang="en-GB" dirty="0"/>
              <a:t>Coercion is damaging to people’s well-being and alternatives should always be sought.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122</a:t>
            </a:fld>
            <a:endParaRPr lang="en-GB"/>
          </a:p>
        </p:txBody>
      </p:sp>
    </p:spTree>
    <p:extLst>
      <p:ext uri="{BB962C8B-B14F-4D97-AF65-F5344CB8AC3E}">
        <p14:creationId xmlns:p14="http://schemas.microsoft.com/office/powerpoint/2010/main" val="20287972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123</a:t>
            </a:fld>
            <a:endParaRPr lang="en-GB"/>
          </a:p>
        </p:txBody>
      </p:sp>
      <p:sp>
        <p:nvSpPr>
          <p:cNvPr id="5" name="Notes Placeholder 4">
            <a:extLst>
              <a:ext uri="{FF2B5EF4-FFF2-40B4-BE49-F238E27FC236}">
                <a16:creationId xmlns:a16="http://schemas.microsoft.com/office/drawing/2014/main" id="{7A2F9FD6-C678-8C42-8997-3A29811247A4}"/>
              </a:ext>
            </a:extLst>
          </p:cNvPr>
          <p:cNvSpPr>
            <a:spLocks noGrp="1"/>
          </p:cNvSpPr>
          <p:nvPr>
            <p:ph type="body" sz="quarter" idx="3"/>
          </p:nvPr>
        </p:nvSpPr>
        <p:spPr/>
        <p:txBody>
          <a:bodyPr/>
          <a:lstStyle/>
          <a:p>
            <a:endParaRPr lang="en-US"/>
          </a:p>
        </p:txBody>
      </p:sp>
      <p:sp>
        <p:nvSpPr>
          <p:cNvPr id="6" name="Notes Placeholder 2">
            <a:extLst>
              <a:ext uri="{FF2B5EF4-FFF2-40B4-BE49-F238E27FC236}">
                <a16:creationId xmlns:a16="http://schemas.microsoft.com/office/drawing/2014/main" id="{FA9689D5-850B-CD48-904B-BCAB9FA9157E}"/>
              </a:ext>
            </a:extLst>
          </p:cNvPr>
          <p:cNvSpPr txBox="1">
            <a:spLocks/>
          </p:cNvSpPr>
          <p:nvPr/>
        </p:nvSpPr>
        <p:spPr>
          <a:xfrm>
            <a:off x="457948" y="457859"/>
            <a:ext cx="5872161" cy="9442155"/>
          </a:xfrm>
          <a:prstGeom prst="rect">
            <a:avLst/>
          </a:prstGeom>
        </p:spPr>
        <p:txBody>
          <a:bodyPr vert="horz" lIns="95705" tIns="47853" rIns="95705" bIns="47853" rtlCol="0"/>
          <a:lst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164720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provisions of article 12 have already been explained in the module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Mental health, disability and human rights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If a recap is necessary, go through each paragraph of the article with participants. Remind them that they can use the easy-read version of the article to better understand the content of the CRPD.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US" b="1" dirty="0">
                <a:latin typeface="Calibri" panose="020F0502020204030204" pitchFamily="34" charset="0"/>
                <a:ea typeface="Times New Roman" panose="02020603050405020304" pitchFamily="18" charset="0"/>
                <a:cs typeface="Calibri" panose="020F0502020204030204" pitchFamily="34" charset="0"/>
              </a:rPr>
              <a:t>Article 12: Equal recognition before the law (</a:t>
            </a:r>
            <a:r>
              <a:rPr lang="en-US" b="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United Nations (UN) General Assembly, 2007 #59"/>
              </a:rPr>
              <a:t>4</a:t>
            </a:r>
            <a:r>
              <a:rPr lang="en-US" b="1" dirty="0">
                <a:latin typeface="Calibri" panose="020F0502020204030204" pitchFamily="34" charset="0"/>
                <a:ea typeface="Times New Roman" panose="02020603050405020304" pitchFamily="18" charset="0"/>
                <a:cs typeface="Calibri" panose="020F0502020204030204" pitchFamily="34" charset="0"/>
              </a:rPr>
              <a:t>),(</a:t>
            </a:r>
            <a:r>
              <a:rPr lang="en-US" b="1" dirty="0">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UN) Enable, 2012 #60"/>
              </a:rPr>
              <a:t>5</a:t>
            </a:r>
            <a:r>
              <a:rPr lang="en-US" b="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1. States Parties reaffirm that persons with disabilities have the right to recognition everywhere as persons before the law.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US" sz="900" dirty="0">
                <a:solidFill>
                  <a:srgbClr val="8064A2"/>
                </a:solidFill>
                <a:ea typeface="Times New Roman" panose="02020603050405020304" pitchFamily="18" charset="0"/>
              </a:rPr>
              <a:t>The law must recognize that people with disabilities are human beings with rights and responsibilities like anyone else.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13</a:t>
            </a:fld>
            <a:endParaRPr lang="en-GB"/>
          </a:p>
        </p:txBody>
      </p:sp>
    </p:spTree>
    <p:extLst>
      <p:ext uri="{BB962C8B-B14F-4D97-AF65-F5344CB8AC3E}">
        <p14:creationId xmlns:p14="http://schemas.microsoft.com/office/powerpoint/2010/main" val="42997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1"/>
              </a:spcBef>
              <a:spcAft>
                <a:spcPts val="601"/>
              </a:spcAft>
            </a:pPr>
            <a:r>
              <a:rPr lang="en-GB" sz="800" dirty="0">
                <a:solidFill>
                  <a:srgbClr val="000000"/>
                </a:solidFill>
                <a:ea typeface="Times New Roman" panose="02020603050405020304" pitchFamily="18" charset="0"/>
              </a:rPr>
              <a:t>2. States Parties shall recognize that persons with disabilities enjoy legal capacity on an equal basis with others in all aspects of life.</a:t>
            </a:r>
            <a:endParaRPr lang="x-none" sz="80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People with disabilities have the same rights as everybody else and must be able use them. People with disabilities must be able to act under the law which means they can engage in transactions and create, modify or end legal relationships. They can make their own decisions and others must respect their decisions.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14</a:t>
            </a:fld>
            <a:endParaRPr lang="en-GB"/>
          </a:p>
        </p:txBody>
      </p:sp>
    </p:spTree>
    <p:extLst>
      <p:ext uri="{BB962C8B-B14F-4D97-AF65-F5344CB8AC3E}">
        <p14:creationId xmlns:p14="http://schemas.microsoft.com/office/powerpoint/2010/main" val="406064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1"/>
              </a:spcBef>
              <a:spcAft>
                <a:spcPts val="601"/>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3. States Parties shall take appropriate measures to provide access by persons with disabilities to the support they may require in exercising their legal capacity.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US" sz="900" dirty="0">
                <a:solidFill>
                  <a:srgbClr val="8064A2"/>
                </a:solidFill>
                <a:ea typeface="Times New Roman" panose="02020603050405020304" pitchFamily="18" charset="0"/>
              </a:rPr>
              <a:t>When it is hard for people with disabilities to make decisions on their own, they have the right to receive support to help them make decisions.</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15</a:t>
            </a:fld>
            <a:endParaRPr lang="en-GB"/>
          </a:p>
        </p:txBody>
      </p:sp>
    </p:spTree>
    <p:extLst>
      <p:ext uri="{BB962C8B-B14F-4D97-AF65-F5344CB8AC3E}">
        <p14:creationId xmlns:p14="http://schemas.microsoft.com/office/powerpoint/2010/main" val="396169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lgn="just"/>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4. States Parties shall ensure that all measures that relate to the exercise of legal capacity provide for appropriate and effective safeguards to prevent abuse in accordance with international human rights law. Such safeguards shall ensure that measures relating to the exercise of legal capacity respect the rights, will and preferences of the person, are free of conflict of interest and undue influence, are proportional and tailored to the person’s circumstances, apply for the shortest time possible and are subject to regular review by a competent, independent and impartial authority or judicial body. The safeguards shall be proportional to the degree to which such measures affect the person’s rights and interests.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Bef>
                <a:spcPts val="601"/>
              </a:spcBef>
            </a:pPr>
            <a:r>
              <a:rPr lang="en-US" dirty="0">
                <a:solidFill>
                  <a:srgbClr val="8064A2"/>
                </a:solidFill>
                <a:latin typeface="Calibri" panose="020F0502020204030204" pitchFamily="34" charset="0"/>
                <a:cs typeface="Calibri" panose="020F0502020204030204" pitchFamily="34" charset="0"/>
              </a:rPr>
              <a:t>When people receive support to make decisions, they must be protected against possible abuse. Also:</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the support that the person receives should respect the rights of the person and what the person wants;</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it should not be in the interest of or benefit others;</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the persons providing support should not try to influence the person to make decisions they do not want to make;</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there should be the right amount of support for what the person needs;</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the support should be for as short a time as possible;</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it should be checked regularly by an authority which can be trusted.</a:t>
            </a:r>
            <a:endParaRPr lang="x-none" dirty="0">
              <a:solidFill>
                <a:srgbClr val="8064A2"/>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16</a:t>
            </a:fld>
            <a:endParaRPr lang="en-GB"/>
          </a:p>
        </p:txBody>
      </p:sp>
    </p:spTree>
    <p:extLst>
      <p:ext uri="{BB962C8B-B14F-4D97-AF65-F5344CB8AC3E}">
        <p14:creationId xmlns:p14="http://schemas.microsoft.com/office/powerpoint/2010/main" val="305689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1"/>
              </a:spcBef>
              <a:spcAft>
                <a:spcPts val="601"/>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5. Subject to the provisions of this article, States Parties shall take all appropriate and effective measures to ensure the equal right of persons with disabilities to own or inherit property, to control their own financial affairs and to have equal access to bank loans, mortgages and other forms of financial credit, and shall ensure that persons with disabilities are not arbitrarily deprived of their property.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US" sz="900" dirty="0">
                <a:solidFill>
                  <a:srgbClr val="8064A2"/>
                </a:solidFill>
                <a:ea typeface="Times New Roman" panose="02020603050405020304" pitchFamily="18" charset="0"/>
              </a:rPr>
              <a:t>Countries must protect the equal rights of people with disabilities:</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en-US" sz="900" dirty="0">
                <a:solidFill>
                  <a:srgbClr val="8064A2"/>
                </a:solidFill>
                <a:ea typeface="Times New Roman" panose="02020603050405020304" pitchFamily="18" charset="0"/>
              </a:rPr>
              <a:t>to have or be given property;</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en-US" sz="900" dirty="0">
                <a:solidFill>
                  <a:srgbClr val="8064A2"/>
                </a:solidFill>
                <a:ea typeface="Times New Roman" panose="02020603050405020304" pitchFamily="18" charset="0"/>
              </a:rPr>
              <a:t>to control their money;</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en-US" sz="900" dirty="0">
                <a:solidFill>
                  <a:srgbClr val="8064A2"/>
                </a:solidFill>
                <a:ea typeface="Times New Roman" panose="02020603050405020304" pitchFamily="18" charset="0"/>
              </a:rPr>
              <a:t>to borrow money; and</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en-US" sz="900" dirty="0">
                <a:solidFill>
                  <a:srgbClr val="8064A2"/>
                </a:solidFill>
                <a:ea typeface="Times New Roman" panose="02020603050405020304" pitchFamily="18" charset="0"/>
              </a:rPr>
              <a:t>to have their homes or money taken away from them.</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17</a:t>
            </a:fld>
            <a:endParaRPr lang="en-GB"/>
          </a:p>
        </p:txBody>
      </p:sp>
    </p:spTree>
    <p:extLst>
      <p:ext uri="{BB962C8B-B14F-4D97-AF65-F5344CB8AC3E}">
        <p14:creationId xmlns:p14="http://schemas.microsoft.com/office/powerpoint/2010/main" val="2801456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spcAft>
                <a:spcPts val="601"/>
              </a:spcAft>
            </a:pPr>
            <a:r>
              <a:rPr lang="en-GB" b="1" u="sng" dirty="0">
                <a:latin typeface="Calibri" panose="020F0502020204030204" pitchFamily="34" charset="0"/>
                <a:ea typeface="SimSun" panose="02010600030101010101" pitchFamily="2" charset="-122"/>
                <a:cs typeface="Arial" panose="020B0604020202020204" pitchFamily="34" charset="0"/>
              </a:rPr>
              <a:t>Understanding the distinction between legal capacity and mental capacity</a:t>
            </a: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dirty="0">
                <a:latin typeface="Calibri" panose="020F0502020204030204" pitchFamily="34" charset="0"/>
                <a:ea typeface="SimSun" panose="02010600030101010101" pitchFamily="2" charset="-122"/>
                <a:cs typeface="Arial" panose="020B0604020202020204" pitchFamily="34" charset="0"/>
              </a:rPr>
              <a:t>Legal capacity and mental capacity are two separate concepts but are often mistakenly seen as one. The CRPD has clarified and elaborated the differences: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spcAft>
                <a:spcPts val="601"/>
              </a:spcAft>
              <a:buFont typeface="Symbol" panose="05050102010706020507" pitchFamily="18" charset="2"/>
              <a:buChar char=""/>
              <a:tabLst>
                <a:tab pos="457886" algn="l"/>
              </a:tabLst>
            </a:pPr>
            <a:r>
              <a:rPr lang="en-GB" b="1" u="sng" dirty="0">
                <a:latin typeface="Calibri" panose="020F0502020204030204" pitchFamily="34" charset="0"/>
                <a:ea typeface="SimSun" panose="02010600030101010101" pitchFamily="2" charset="-122"/>
                <a:cs typeface="Arial" panose="020B0604020202020204" pitchFamily="34" charset="0"/>
              </a:rPr>
              <a:t>Legal capacity</a:t>
            </a:r>
            <a:r>
              <a:rPr lang="en-GB" dirty="0">
                <a:latin typeface="Calibri" panose="020F0502020204030204" pitchFamily="34" charset="0"/>
                <a:ea typeface="SimSun" panose="02010600030101010101" pitchFamily="2" charset="-122"/>
                <a:cs typeface="Arial" panose="020B0604020202020204" pitchFamily="34" charset="0"/>
              </a:rPr>
              <a:t> is an </a:t>
            </a:r>
            <a:r>
              <a:rPr lang="en-GB" b="1" u="sng" dirty="0">
                <a:latin typeface="Calibri" panose="020F0502020204030204" pitchFamily="34" charset="0"/>
                <a:ea typeface="SimSun" panose="02010600030101010101" pitchFamily="2" charset="-122"/>
                <a:cs typeface="Arial" panose="020B0604020202020204" pitchFamily="34" charset="0"/>
              </a:rPr>
              <a:t>inherent and inalienable right</a:t>
            </a:r>
            <a:r>
              <a:rPr lang="en-GB" dirty="0">
                <a:latin typeface="Calibri" panose="020F0502020204030204" pitchFamily="34" charset="0"/>
                <a:ea typeface="SimSun" panose="02010600030101010101" pitchFamily="2" charset="-122"/>
                <a:cs typeface="Arial" panose="020B0604020202020204" pitchFamily="34" charset="0"/>
              </a:rPr>
              <a:t>. It includes two dimensions:</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right to </a:t>
            </a:r>
            <a:r>
              <a:rPr lang="en-GB" u="sng" dirty="0">
                <a:latin typeface="Calibri" panose="020F0502020204030204" pitchFamily="34" charset="0"/>
                <a:ea typeface="SimSun" panose="02010600030101010101" pitchFamily="2" charset="-122"/>
                <a:cs typeface="Arial" panose="020B0604020202020204" pitchFamily="34" charset="0"/>
              </a:rPr>
              <a:t>hold</a:t>
            </a:r>
            <a:r>
              <a:rPr lang="en-GB" dirty="0">
                <a:latin typeface="Calibri" panose="020F0502020204030204" pitchFamily="34" charset="0"/>
                <a:ea typeface="SimSun" panose="02010600030101010101" pitchFamily="2" charset="-122"/>
                <a:cs typeface="Arial" panose="020B0604020202020204" pitchFamily="34" charset="0"/>
              </a:rPr>
              <a:t> rights, and</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right to </a:t>
            </a:r>
            <a:r>
              <a:rPr lang="en-GB" u="sng" dirty="0">
                <a:latin typeface="Calibri" panose="020F0502020204030204" pitchFamily="34" charset="0"/>
                <a:ea typeface="SimSun" panose="02010600030101010101" pitchFamily="2" charset="-122"/>
                <a:cs typeface="Arial" panose="020B0604020202020204" pitchFamily="34" charset="0"/>
              </a:rPr>
              <a:t>exercise</a:t>
            </a:r>
            <a:r>
              <a:rPr lang="en-GB" dirty="0">
                <a:latin typeface="Calibri" panose="020F0502020204030204" pitchFamily="34" charset="0"/>
                <a:ea typeface="SimSun" panose="02010600030101010101" pitchFamily="2" charset="-122"/>
                <a:cs typeface="Arial" panose="020B0604020202020204" pitchFamily="34" charset="0"/>
              </a:rPr>
              <a:t> these rights.</a:t>
            </a: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The right to legal capacity is necessary for the enjoyment of all other rights. It allows people to participate in society and to be recognized as full citizens.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spcAft>
                <a:spcPts val="601"/>
              </a:spcAft>
              <a:buFont typeface="Symbol" panose="05050102010706020507" pitchFamily="18" charset="2"/>
              <a:buChar char=""/>
              <a:tabLst>
                <a:tab pos="457886" algn="l"/>
              </a:tabLst>
            </a:pPr>
            <a:r>
              <a:rPr lang="en-GB" b="1" u="sng" dirty="0">
                <a:latin typeface="Calibri" panose="020F0502020204030204" pitchFamily="34" charset="0"/>
                <a:ea typeface="SimSun" panose="02010600030101010101" pitchFamily="2" charset="-122"/>
                <a:cs typeface="Arial" panose="020B0604020202020204" pitchFamily="34" charset="0"/>
              </a:rPr>
              <a:t>Mental capacity </a:t>
            </a:r>
            <a:r>
              <a:rPr lang="en-GB" dirty="0">
                <a:latin typeface="Calibri" panose="020F0502020204030204" pitchFamily="34" charset="0"/>
                <a:ea typeface="SimSun" panose="02010600030101010101" pitchFamily="2" charset="-122"/>
                <a:cs typeface="Arial" panose="020B0604020202020204" pitchFamily="34" charset="0"/>
              </a:rPr>
              <a:t>is a term used to refer to the decision-making </a:t>
            </a:r>
            <a:r>
              <a:rPr lang="en-GB" u="sng" dirty="0">
                <a:latin typeface="Calibri" panose="020F0502020204030204" pitchFamily="34" charset="0"/>
                <a:ea typeface="SimSun" panose="02010600030101010101" pitchFamily="2" charset="-122"/>
                <a:cs typeface="Arial" panose="020B0604020202020204" pitchFamily="34" charset="0"/>
              </a:rPr>
              <a:t>skills</a:t>
            </a:r>
            <a:r>
              <a:rPr lang="en-GB" dirty="0">
                <a:latin typeface="Calibri" panose="020F0502020204030204" pitchFamily="34" charset="0"/>
                <a:ea typeface="SimSun" panose="02010600030101010101" pitchFamily="2" charset="-122"/>
                <a:cs typeface="Arial" panose="020B0604020202020204" pitchFamily="34" charset="0"/>
              </a:rPr>
              <a:t> (or decision-making </a:t>
            </a:r>
            <a:r>
              <a:rPr lang="en-GB" u="sng" dirty="0">
                <a:latin typeface="Calibri" panose="020F0502020204030204" pitchFamily="34" charset="0"/>
                <a:ea typeface="SimSun" panose="02010600030101010101" pitchFamily="2" charset="-122"/>
                <a:cs typeface="Arial" panose="020B0604020202020204" pitchFamily="34" charset="0"/>
              </a:rPr>
              <a:t>abilities</a:t>
            </a:r>
            <a:r>
              <a:rPr lang="en-GB" dirty="0">
                <a:latin typeface="Calibri" panose="020F0502020204030204" pitchFamily="34" charset="0"/>
                <a:ea typeface="SimSun" panose="02010600030101010101" pitchFamily="2" charset="-122"/>
                <a:cs typeface="Arial" panose="020B0604020202020204" pitchFamily="34" charset="0"/>
              </a:rPr>
              <a:t>) of a person.</a:t>
            </a: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dirty="0">
                <a:latin typeface="Calibri" panose="020F0502020204030204" pitchFamily="34" charset="0"/>
                <a:ea typeface="SimSun" panose="02010600030101010101" pitchFamily="2" charset="-122"/>
                <a:cs typeface="Arial" panose="020B0604020202020204" pitchFamily="34" charset="0"/>
              </a:rPr>
              <a:t>In the mental health field, capacity tests are often used in an attempt to determine whether a person can:</a:t>
            </a:r>
            <a:endParaRPr lang="x-none">
              <a:latin typeface="Calibri" panose="020F0502020204030204" pitchFamily="34" charset="0"/>
              <a:ea typeface="SimSun" panose="02010600030101010101" pitchFamily="2" charset="-122"/>
              <a:cs typeface="Arial" panose="020B0604020202020204" pitchFamily="34" charset="0"/>
            </a:endParaRPr>
          </a:p>
          <a:p>
            <a:pPr marL="629593" indent="-171707">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understand information about a decision </a:t>
            </a:r>
            <a:endParaRPr lang="x-none">
              <a:latin typeface="Calibri" panose="020F0502020204030204" pitchFamily="34" charset="0"/>
              <a:ea typeface="SimSun" panose="02010600030101010101" pitchFamily="2" charset="-122"/>
              <a:cs typeface="Arial" panose="020B0604020202020204" pitchFamily="34" charset="0"/>
            </a:endParaRPr>
          </a:p>
          <a:p>
            <a:pPr marL="629593" indent="-171707">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understand the potential consequences of the decision</a:t>
            </a:r>
            <a:endParaRPr lang="x-none">
              <a:latin typeface="Calibri" panose="020F0502020204030204" pitchFamily="34" charset="0"/>
              <a:ea typeface="SimSun" panose="02010600030101010101" pitchFamily="2" charset="-122"/>
              <a:cs typeface="Arial" panose="020B0604020202020204" pitchFamily="34" charset="0"/>
            </a:endParaRPr>
          </a:p>
          <a:p>
            <a:pPr marL="629593" indent="-171707">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communicate the decision. </a:t>
            </a: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Capacity tests are generally carried out by health practitioners or capacity assessors.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18</a:t>
            </a:fld>
            <a:endParaRPr lang="en-GB"/>
          </a:p>
        </p:txBody>
      </p:sp>
    </p:spTree>
    <p:extLst>
      <p:ext uri="{BB962C8B-B14F-4D97-AF65-F5344CB8AC3E}">
        <p14:creationId xmlns:p14="http://schemas.microsoft.com/office/powerpoint/2010/main" val="157929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However, the concept of “mental capacity” and “capacity tests” is flawed because the way we make decisions cannot be measured scientifically. </a:t>
            </a:r>
          </a:p>
          <a:p>
            <a:pPr marL="171707" indent="-171707" algn="just">
              <a:lnSpc>
                <a:spcPct val="115000"/>
              </a:lnSpc>
              <a:spcAft>
                <a:spcPts val="1002"/>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Sometimes we make decisions based on rational reasons and sometimes they are based on our emotions and feelings. There is no universal process of decision-making or right or wrong way to make decisions. </a:t>
            </a:r>
            <a:endParaRPr lang="x-none">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Nevertheless, when a person with a psychosocial, intellectual or cognitive disability makes a decision that others do not agree with, it is often assumed that the person is not capable of making the decision due to their “condition”. </a:t>
            </a:r>
          </a:p>
          <a:p>
            <a:pPr marL="171707" indent="-171707" algn="just">
              <a:lnSpc>
                <a:spcPct val="115000"/>
              </a:lnSpc>
              <a:spcAft>
                <a:spcPts val="1002"/>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However, everyone sometimes makes decisions and choices in life that others do not agree with or that they consider unwise; this should not be a reason for denying people the right to make decisions.</a:t>
            </a:r>
            <a:endParaRPr lang="x-none">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19</a:t>
            </a:fld>
            <a:endParaRPr lang="en-GB"/>
          </a:p>
        </p:txBody>
      </p:sp>
    </p:spTree>
    <p:extLst>
      <p:ext uri="{BB962C8B-B14F-4D97-AF65-F5344CB8AC3E}">
        <p14:creationId xmlns:p14="http://schemas.microsoft.com/office/powerpoint/2010/main" val="364130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00A8A-902E-430E-A833-453AE05FDB61}" type="slidenum">
              <a:rPr lang="en-GB" smtClean="0"/>
              <a:t>2</a:t>
            </a:fld>
            <a:endParaRPr lang="en-GB"/>
          </a:p>
        </p:txBody>
      </p:sp>
    </p:spTree>
    <p:extLst>
      <p:ext uri="{BB962C8B-B14F-4D97-AF65-F5344CB8AC3E}">
        <p14:creationId xmlns:p14="http://schemas.microsoft.com/office/powerpoint/2010/main" val="783433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having “mental capacity” is often incorrectly considered to be a stable and permanent status that people either have or do not have.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how well we make decisions varies at different times in our lives. </a:t>
            </a:r>
          </a:p>
          <a:p>
            <a:pPr marL="629593" lvl="1"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example, making decisions at certain times may be more difficult because of stress or tiredness, or because of a health condition, etc.</a:t>
            </a:r>
          </a:p>
          <a:p>
            <a:pPr marL="629593" lvl="1"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our ability to make decisions may also improve over time as we learn new skills and have new experiences.</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One of the most important challenges is to change the negative stereotypes and misconceptions where assumptions are made that people with disabilities – and, in particular, people with psychosocial, intellectual or cognitive disabilities – do not have the </a:t>
            </a:r>
            <a:r>
              <a:rPr lang="en-GB" u="sng" dirty="0">
                <a:latin typeface="Calibri" panose="020F0502020204030204" pitchFamily="34" charset="0"/>
                <a:ea typeface="SimSun" panose="02010600030101010101" pitchFamily="2" charset="-122"/>
                <a:cs typeface="Arial" panose="020B0604020202020204" pitchFamily="34" charset="0"/>
              </a:rPr>
              <a:t>mental</a:t>
            </a:r>
            <a:r>
              <a:rPr lang="en-GB" dirty="0">
                <a:latin typeface="Calibri" panose="020F0502020204030204" pitchFamily="34" charset="0"/>
                <a:ea typeface="SimSun" panose="02010600030101010101" pitchFamily="2" charset="-122"/>
                <a:cs typeface="Arial" panose="020B0604020202020204" pitchFamily="34" charset="0"/>
              </a:rPr>
              <a:t> capacity to make decisions.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20</a:t>
            </a:fld>
            <a:endParaRPr lang="en-GB"/>
          </a:p>
        </p:txBody>
      </p:sp>
    </p:spTree>
    <p:extLst>
      <p:ext uri="{BB962C8B-B14F-4D97-AF65-F5344CB8AC3E}">
        <p14:creationId xmlns:p14="http://schemas.microsoft.com/office/powerpoint/2010/main" val="227752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Both these misconceptions and the misinterpretation of the term “mental capacity” (which will be referred to as “decision-making skills” or “ability to make decisions” in the rest of this module) have led to the denial of the right to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According to article 12 of the CRPD, the right to legal capacity can never be taken away from a person. Everybody has the right to legal capacity irrespective of their decision-making skills. A psychosocial, intellectual or cognitive disability can never justify denying someone the right to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21</a:t>
            </a:fld>
            <a:endParaRPr lang="en-GB"/>
          </a:p>
        </p:txBody>
      </p:sp>
    </p:spTree>
    <p:extLst>
      <p:ext uri="{BB962C8B-B14F-4D97-AF65-F5344CB8AC3E}">
        <p14:creationId xmlns:p14="http://schemas.microsoft.com/office/powerpoint/2010/main" val="2775508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ea typeface="Times New Roman" panose="02020603050405020304" pitchFamily="18" charset="0"/>
                <a:cs typeface="Calibri" panose="020F0502020204030204" pitchFamily="34" charset="0"/>
              </a:rPr>
              <a:t>Formal and informal decision-making</a:t>
            </a:r>
            <a:endParaRPr lang="x-none"/>
          </a:p>
          <a:p>
            <a:pPr algn="just"/>
            <a:r>
              <a:rPr lang="en-US" dirty="0">
                <a:ea typeface="Times New Roman" panose="02020603050405020304" pitchFamily="18" charset="0"/>
                <a:cs typeface="Calibri" panose="020F0502020204030204" pitchFamily="34" charset="0"/>
              </a:rPr>
              <a:t> </a:t>
            </a:r>
            <a:endParaRPr lang="x-none"/>
          </a:p>
          <a:p>
            <a:pPr marL="171707" indent="-171707" algn="just">
              <a:buFont typeface="Arial" panose="020B0604020202020204" pitchFamily="34" charset="0"/>
              <a:buChar char="•"/>
            </a:pPr>
            <a:r>
              <a:rPr lang="en-US" dirty="0">
                <a:ea typeface="Times New Roman" panose="02020603050405020304" pitchFamily="18" charset="0"/>
                <a:cs typeface="Calibri" panose="020F0502020204030204" pitchFamily="34" charset="0"/>
              </a:rPr>
              <a:t>The right to legal capacity concerns </a:t>
            </a:r>
            <a:r>
              <a:rPr lang="en-US" b="1" u="sng" dirty="0">
                <a:ea typeface="Times New Roman" panose="02020603050405020304" pitchFamily="18" charset="0"/>
                <a:cs typeface="Calibri" panose="020F0502020204030204" pitchFamily="34" charset="0"/>
              </a:rPr>
              <a:t>all areas of life</a:t>
            </a:r>
            <a:r>
              <a:rPr lang="en-US" dirty="0">
                <a:ea typeface="Times New Roman" panose="02020603050405020304" pitchFamily="18" charset="0"/>
                <a:cs typeface="Calibri" panose="020F0502020204030204" pitchFamily="34" charset="0"/>
              </a:rPr>
              <a:t>. When people are denied the right to make decisions, they are in fact deprived of a critical and fundamental right to live their lives as they wish, which includes the right to make mistakes and celebrate successes like everyone else.</a:t>
            </a:r>
            <a:endParaRPr lang="x-none"/>
          </a:p>
          <a:p>
            <a:pPr algn="just"/>
            <a:r>
              <a:rPr lang="en-US" dirty="0">
                <a:ea typeface="Times New Roman" panose="02020603050405020304" pitchFamily="18" charset="0"/>
                <a:cs typeface="Calibri" panose="020F0502020204030204" pitchFamily="34" charset="0"/>
              </a:rPr>
              <a:t> </a:t>
            </a:r>
            <a:endParaRPr lang="x-none"/>
          </a:p>
          <a:p>
            <a:pPr marL="171707" indent="-171707" algn="just">
              <a:buFont typeface="Arial" panose="020B0604020202020204" pitchFamily="34" charset="0"/>
              <a:buChar char="•"/>
            </a:pPr>
            <a:r>
              <a:rPr lang="en-US" dirty="0">
                <a:ea typeface="Times New Roman" panose="02020603050405020304" pitchFamily="18" charset="0"/>
                <a:cs typeface="Calibri" panose="020F0502020204030204" pitchFamily="34" charset="0"/>
              </a:rPr>
              <a:t>Article 12 clearly states that all people, including people with disabilities, must have the right to make decisions for themselves, to have those decisions respected by others, and to have the decisions recognized as valid under the law. Article 12 provides protection for both formal decision-making and informal day-to-day decision-making.</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22</a:t>
            </a:fld>
            <a:endParaRPr lang="en-GB"/>
          </a:p>
        </p:txBody>
      </p:sp>
    </p:spTree>
    <p:extLst>
      <p:ext uri="{BB962C8B-B14F-4D97-AF65-F5344CB8AC3E}">
        <p14:creationId xmlns:p14="http://schemas.microsoft.com/office/powerpoint/2010/main" val="950983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buFont typeface="Arial" panose="020B0604020202020204" pitchFamily="34" charset="0"/>
              <a:buChar char="•"/>
            </a:pPr>
            <a:r>
              <a:rPr lang="en-US" dirty="0">
                <a:ea typeface="Times New Roman" panose="02020603050405020304" pitchFamily="18" charset="0"/>
                <a:cs typeface="Calibri" panose="020F0502020204030204" pitchFamily="34" charset="0"/>
              </a:rPr>
              <a:t>In the case of </a:t>
            </a:r>
            <a:r>
              <a:rPr lang="en-US" b="1" u="sng" dirty="0">
                <a:ea typeface="Times New Roman" panose="02020603050405020304" pitchFamily="18" charset="0"/>
                <a:cs typeface="Calibri" panose="020F0502020204030204" pitchFamily="34" charset="0"/>
              </a:rPr>
              <a:t>formal</a:t>
            </a:r>
            <a:r>
              <a:rPr lang="en-US" dirty="0">
                <a:ea typeface="Times New Roman" panose="02020603050405020304" pitchFamily="18" charset="0"/>
                <a:cs typeface="Calibri" panose="020F0502020204030204" pitchFamily="34" charset="0"/>
              </a:rPr>
              <a:t> decisions – e.g. regarding marriage, divorce, renting, buying or selling property, signing contracts, treatment choices – decisions for </a:t>
            </a:r>
            <a:r>
              <a:rPr lang="en-GB" dirty="0"/>
              <a:t>people with psychosocial, intellectual or cognitive disabilities</a:t>
            </a:r>
            <a:r>
              <a:rPr lang="en-US" dirty="0">
                <a:ea typeface="Times New Roman" panose="02020603050405020304" pitchFamily="18" charset="0"/>
                <a:cs typeface="Calibri" panose="020F0502020204030204" pitchFamily="34" charset="0"/>
              </a:rPr>
              <a:t> are often made by court-appointed guardians, health practitioners and families. This process has different terms in different countries – such as guardianship, conservatorship, etc.</a:t>
            </a:r>
            <a:endParaRPr lang="x-none"/>
          </a:p>
          <a:p>
            <a:pPr marL="171707" indent="-171707" algn="just">
              <a:lnSpc>
                <a:spcPct val="115000"/>
              </a:lnSpc>
              <a:buFont typeface="Arial" panose="020B0604020202020204" pitchFamily="34" charset="0"/>
              <a:buChar char="•"/>
            </a:pPr>
            <a:endParaRPr lang="x-none" sz="80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en-US" dirty="0">
                <a:ea typeface="Times New Roman" panose="02020603050405020304" pitchFamily="18" charset="0"/>
                <a:cs typeface="Calibri" panose="020F0502020204030204" pitchFamily="34" charset="0"/>
              </a:rPr>
              <a:t>In the case of </a:t>
            </a:r>
            <a:r>
              <a:rPr lang="en-US" b="1" u="sng" dirty="0">
                <a:ea typeface="Times New Roman" panose="02020603050405020304" pitchFamily="18" charset="0"/>
                <a:cs typeface="Calibri" panose="020F0502020204030204" pitchFamily="34" charset="0"/>
              </a:rPr>
              <a:t>informal</a:t>
            </a:r>
            <a:r>
              <a:rPr lang="en-US" dirty="0">
                <a:ea typeface="Times New Roman" panose="02020603050405020304" pitchFamily="18" charset="0"/>
                <a:cs typeface="Calibri" panose="020F0502020204030204" pitchFamily="34" charset="0"/>
              </a:rPr>
              <a:t> decision-making, many of the day-to-day decisions in all aspects of life are taken out of the hands of people </a:t>
            </a:r>
            <a:r>
              <a:rPr lang="en-GB" dirty="0"/>
              <a:t>with psychosocial, intellectual or cognitive disabilities</a:t>
            </a:r>
            <a:r>
              <a:rPr lang="en-GB" dirty="0">
                <a:ea typeface="Times New Roman" panose="02020603050405020304" pitchFamily="18" charset="0"/>
                <a:cs typeface="Calibri" panose="020F0502020204030204" pitchFamily="34" charset="0"/>
              </a:rPr>
              <a:t> </a:t>
            </a:r>
            <a:r>
              <a:rPr lang="en-US" dirty="0">
                <a:ea typeface="Times New Roman" panose="02020603050405020304" pitchFamily="18" charset="0"/>
                <a:cs typeface="Calibri" panose="020F0502020204030204" pitchFamily="34" charset="0"/>
              </a:rPr>
              <a:t>and instead are made by others, particularly families and care partners. Examples of these decisions include how money is spent, living arrangements, personal relationships, choosing clothes to wear, choice of food and daily routines.</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23</a:t>
            </a:fld>
            <a:endParaRPr lang="en-GB"/>
          </a:p>
        </p:txBody>
      </p:sp>
    </p:spTree>
    <p:extLst>
      <p:ext uri="{BB962C8B-B14F-4D97-AF65-F5344CB8AC3E}">
        <p14:creationId xmlns:p14="http://schemas.microsoft.com/office/powerpoint/2010/main" val="115320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en-GB" b="1" u="sng" dirty="0">
                <a:latin typeface="Calibri" panose="020F0502020204030204" pitchFamily="34" charset="0"/>
                <a:ea typeface="SimSun" panose="02010600030101010101" pitchFamily="2" charset="-122"/>
                <a:cs typeface="Arial" panose="020B0604020202020204" pitchFamily="34" charset="0"/>
              </a:rPr>
              <a:t>Settings where the right to legal capacity is denied</a:t>
            </a:r>
            <a:endParaRPr lang="x-none" sz="800">
              <a:ea typeface="SimSun" panose="02010600030101010101" pitchFamily="2" charset="-122"/>
              <a:cs typeface="Arial" panose="020B0604020202020204" pitchFamily="34" charset="0"/>
            </a:endParaRPr>
          </a:p>
          <a:p>
            <a:pPr>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sz="80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Arial" panose="020B0604020202020204" pitchFamily="34" charset="0"/>
              </a:rPr>
              <a:t>Where does the denial of the right to legal capacity occur?</a:t>
            </a:r>
            <a:endParaRPr lang="x-none" sz="800" b="1">
              <a:ea typeface="SimSun" panose="02010600030101010101" pitchFamily="2" charset="-122"/>
              <a:cs typeface="Arial" panose="020B0604020202020204" pitchFamily="34" charset="0"/>
            </a:endParaRPr>
          </a:p>
          <a:p>
            <a:pPr>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may include:</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at home</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in mental health and social services</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everywhere!</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24</a:t>
            </a:fld>
            <a:endParaRPr lang="en-GB"/>
          </a:p>
        </p:txBody>
      </p:sp>
    </p:spTree>
    <p:extLst>
      <p:ext uri="{BB962C8B-B14F-4D97-AF65-F5344CB8AC3E}">
        <p14:creationId xmlns:p14="http://schemas.microsoft.com/office/powerpoint/2010/main" val="263445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had the opportunity to provide answers, show the following:</a:t>
            </a:r>
            <a:endParaRPr lang="x-none" sz="800">
              <a:ea typeface="SimSun" panose="02010600030101010101" pitchFamily="2" charset="-122"/>
              <a:cs typeface="Arial" panose="020B0604020202020204" pitchFamily="34" charset="0"/>
            </a:endParaRPr>
          </a:p>
          <a:p>
            <a:pPr>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The denial of the right to legal capacity happens:</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in communities (e.g. in school, in the workplace, at the bank, etc.)</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at home</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in mental health and social services (both inpatient and outpatient)</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in places where people are detained (e.g. mental health facilities/ institutions, forensic services, police or prison cells).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25</a:t>
            </a:fld>
            <a:endParaRPr lang="en-GB"/>
          </a:p>
        </p:txBody>
      </p:sp>
    </p:spTree>
    <p:extLst>
      <p:ext uri="{BB962C8B-B14F-4D97-AF65-F5344CB8AC3E}">
        <p14:creationId xmlns:p14="http://schemas.microsoft.com/office/powerpoint/2010/main" val="123698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At home</a:t>
            </a:r>
            <a:r>
              <a:rPr lang="en-GB" dirty="0">
                <a:latin typeface="Calibri" panose="020F0502020204030204" pitchFamily="34" charset="0"/>
                <a:ea typeface="SimSun" panose="02010600030101010101" pitchFamily="2" charset="-122"/>
                <a:cs typeface="Arial" panose="020B0604020202020204" pitchFamily="34" charset="0"/>
              </a:rPr>
              <a:t>, people are in some cases denied the right to make decisions about their own lives and daily activities.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Family members may make all these decisions for them; this is often done with good intentions and a desire to (over)protect their relatives from potential harm.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Families often fear that their relative will fail, be abused, get hurt or be taken advantage of. </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26</a:t>
            </a:fld>
            <a:endParaRPr lang="en-GB"/>
          </a:p>
        </p:txBody>
      </p:sp>
    </p:spTree>
    <p:extLst>
      <p:ext uri="{BB962C8B-B14F-4D97-AF65-F5344CB8AC3E}">
        <p14:creationId xmlns:p14="http://schemas.microsoft.com/office/powerpoint/2010/main" val="34828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This denial of legal capacity also occurs very often </a:t>
            </a:r>
            <a:r>
              <a:rPr lang="en-GB" b="1" dirty="0">
                <a:latin typeface="Calibri" panose="020F0502020204030204" pitchFamily="34" charset="0"/>
                <a:ea typeface="SimSun" panose="02010600030101010101" pitchFamily="2" charset="-122"/>
                <a:cs typeface="Arial" panose="020B0604020202020204" pitchFamily="34" charset="0"/>
              </a:rPr>
              <a:t>in mental health and social services.</a:t>
            </a:r>
            <a:r>
              <a:rPr lang="en-GB" dirty="0">
                <a:latin typeface="Calibri" panose="020F0502020204030204" pitchFamily="34" charset="0"/>
                <a:ea typeface="SimSun" panose="02010600030101010101" pitchFamily="2" charset="-122"/>
                <a:cs typeface="Arial" panose="020B0604020202020204" pitchFamily="34" charset="0"/>
              </a:rPr>
              <a:t> In some services, the right to legal capacity appears to be systematically violated.</a:t>
            </a:r>
            <a:endParaRPr lang="x-none" sz="80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Involuntary admission and treatment in mental health and social services denies people the right to exercise free and informed consent to health care and therefore denies them the right to legal capacity.</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many cases, legal capacity is also denied to people who are not involuntarily admitted and treated because, even in these cases, staff members assume that a person cannot make decisions and that the staff are in a better position to decide.</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the simple threat of involuntary admission and treatment may result in the acceptance of unwanted practices by some people.</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27</a:t>
            </a:fld>
            <a:endParaRPr lang="en-GB"/>
          </a:p>
        </p:txBody>
      </p:sp>
    </p:spTree>
    <p:extLst>
      <p:ext uri="{BB962C8B-B14F-4D97-AF65-F5344CB8AC3E}">
        <p14:creationId xmlns:p14="http://schemas.microsoft.com/office/powerpoint/2010/main" val="3891190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Such practices in services may reflect common negative stereotypes and discriminatory views – for instance, that people using the service cannot make decisions for themselves or that, if they refuse treatment, it is because they do not realize that they need it (e.g. that they lack insight).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assumptions about people’s decision-making abilities are often made quickly because staff members find it easier and less time-consuming to make these decisions themselves.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result is that decision-making powers are taken away from people and there is a general failure to talk with and listen to them (e.g. about their treatment, about what medicines they wish to take, about how long they need to stay in the service etc.).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people with psychosocial, intellectual and cognitive disabilities</a:t>
            </a:r>
            <a:r>
              <a:rPr lang="en-GB" sz="800" dirty="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also face denial of their right to legal capacity on a day-to-day basis </a:t>
            </a:r>
            <a:r>
              <a:rPr lang="en-GB" b="1" dirty="0">
                <a:latin typeface="Calibri" panose="020F0502020204030204" pitchFamily="34" charset="0"/>
                <a:ea typeface="SimSun" panose="02010600030101010101" pitchFamily="2" charset="-122"/>
                <a:cs typeface="Arial" panose="020B0604020202020204" pitchFamily="34" charset="0"/>
              </a:rPr>
              <a:t>in their own communities</a:t>
            </a:r>
            <a:r>
              <a:rPr lang="en-GB" dirty="0">
                <a:latin typeface="Calibri" panose="020F0502020204030204" pitchFamily="34" charset="0"/>
                <a:ea typeface="SimSun" panose="02010600030101010101" pitchFamily="2" charset="-122"/>
                <a:cs typeface="Arial" panose="020B0604020202020204" pitchFamily="34" charset="0"/>
              </a:rPr>
              <a:t> (e.g. staff at the bank refusing people access to their money without a guardian/family member present; social services refusing to give people the paperwork they need to access support and instead giving it only to their guardian).</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28</a:t>
            </a:fld>
            <a:endParaRPr lang="en-GB"/>
          </a:p>
        </p:txBody>
      </p:sp>
    </p:spTree>
    <p:extLst>
      <p:ext uri="{BB962C8B-B14F-4D97-AF65-F5344CB8AC3E}">
        <p14:creationId xmlns:p14="http://schemas.microsoft.com/office/powerpoint/2010/main" val="156111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1170" marR="721170" indent="-721170">
              <a:lnSpc>
                <a:spcPts val="1202"/>
              </a:lnSpc>
              <a:spcBef>
                <a:spcPts val="1202"/>
              </a:spcBef>
              <a:spcAft>
                <a:spcPts val="601"/>
              </a:spcAft>
              <a:tabLst>
                <a:tab pos="541196" algn="r"/>
              </a:tabLst>
            </a:pPr>
            <a:r>
              <a:rPr lang="en-GB" b="1" dirty="0">
                <a:latin typeface="Calibri" panose="020F0502020204030204" pitchFamily="34" charset="0"/>
                <a:ea typeface="SimSun" panose="02010600030101010101" pitchFamily="2" charset="-122"/>
              </a:rPr>
              <a:t>Gender and legal capacity</a:t>
            </a:r>
            <a:r>
              <a:rPr lang="en-GB" b="1" i="1" dirty="0">
                <a:latin typeface="Calibri" panose="020F0502020204030204" pitchFamily="34" charset="0"/>
                <a:ea typeface="SimSun" panose="02010600030101010101" pitchFamily="2" charset="-122"/>
              </a:rPr>
              <a:t> (</a:t>
            </a:r>
            <a:r>
              <a:rPr lang="en-GB" b="1" i="1" dirty="0">
                <a:latin typeface="Calibri" panose="020F0502020204030204" pitchFamily="34" charset="0"/>
                <a:ea typeface="SimSun" panose="02010600030101010101" pitchFamily="2" charset="-122"/>
                <a:hlinkClick r:id="rId3" action="ppaction://hlinkfile" tooltip="Committee on the Rights of Persons with Disabilities, 2016 #397"/>
              </a:rPr>
              <a:t>6</a:t>
            </a:r>
            <a:r>
              <a:rPr lang="en-GB" b="1" i="1" dirty="0">
                <a:latin typeface="Calibri" panose="020F0502020204030204" pitchFamily="34" charset="0"/>
                <a:ea typeface="SimSun" panose="02010600030101010101" pitchFamily="2" charset="-122"/>
              </a:rPr>
              <a:t>)</a:t>
            </a:r>
            <a:endParaRPr lang="x-none" sz="800" b="1">
              <a:latin typeface="Times New Roman" panose="02020603050405020304" pitchFamily="18" charset="0"/>
              <a:ea typeface="SimSun" panose="02010600030101010101" pitchFamily="2" charset="-122"/>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Women with disabilities may face even more denial of their right to legal capacity as a result of multiple discrimination.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Their rights to maintain control over their reproductive health, including on the basis of free and informed consent, and rights to found a family, to choose where and with whom to live, to physical and mental integrity, to own and inherit property, and to control their own financial affairs – including equal access to bank loans, mortgages and other forms of financial credit – are often violated through patriarchal systems of substituted decision-making.</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29</a:t>
            </a:fld>
            <a:endParaRPr lang="en-GB"/>
          </a:p>
        </p:txBody>
      </p:sp>
    </p:spTree>
    <p:extLst>
      <p:ext uri="{BB962C8B-B14F-4D97-AF65-F5344CB8AC3E}">
        <p14:creationId xmlns:p14="http://schemas.microsoft.com/office/powerpoint/2010/main" val="11381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of the presentation, show participants the following video:</a:t>
            </a:r>
            <a:endParaRPr lang="x-none" sz="800">
              <a:ea typeface="SimSun" panose="02010600030101010101" pitchFamily="2" charset="-122"/>
              <a:cs typeface="Arial" panose="020B0604020202020204" pitchFamily="34" charset="0"/>
            </a:endParaRPr>
          </a:p>
          <a:p>
            <a:pPr algn="just">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Women institutionalized against their will in India. Human Rights Watch (4.15) December 2013 </a:t>
            </a:r>
            <a:r>
              <a:rPr lang="en-GB" u="sng" dirty="0">
                <a:solidFill>
                  <a:srgbClr val="703096"/>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703096"/>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703096"/>
                </a:solidFill>
                <a:latin typeface="Calibri" panose="020F0502020204030204" pitchFamily="34" charset="0"/>
                <a:ea typeface="SimSun" panose="02010600030101010101" pitchFamily="2" charset="-122"/>
                <a:cs typeface="Arial" panose="020B0604020202020204" pitchFamily="34" charset="0"/>
              </a:rPr>
              <a:t>/NZBxI9pNYHw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30</a:t>
            </a:fld>
            <a:endParaRPr lang="en-GB"/>
          </a:p>
        </p:txBody>
      </p:sp>
    </p:spTree>
    <p:extLst>
      <p:ext uri="{BB962C8B-B14F-4D97-AF65-F5344CB8AC3E}">
        <p14:creationId xmlns:p14="http://schemas.microsoft.com/office/powerpoint/2010/main" val="249275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80878" y="3324241"/>
            <a:ext cx="5447030" cy="6117914"/>
          </a:xfrm>
        </p:spPr>
        <p:txBody>
          <a:bodyPr/>
          <a:lstStyle/>
          <a:p>
            <a:pPr algn="just">
              <a:spcAft>
                <a:spcPts val="1002"/>
              </a:spcAft>
            </a:pPr>
            <a:r>
              <a:rPr lang="en-GB" b="1" i="1" u="sng" dirty="0">
                <a:latin typeface="Calibri" panose="020F0502020204030204" pitchFamily="34" charset="0"/>
                <a:ea typeface="SimSun" panose="02010600030101010101" pitchFamily="2" charset="-122"/>
                <a:cs typeface="Arial" panose="020B0604020202020204" pitchFamily="34" charset="0"/>
              </a:rPr>
              <a:t>Exercise 1.2: Denial of legal capacity</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(20 min.)</a:t>
            </a:r>
            <a:endParaRPr lang="x-none" sz="800" dirty="0">
              <a:ea typeface="SimSun" panose="02010600030101010101" pitchFamily="2" charset="-122"/>
              <a:cs typeface="Arial" panose="020B0604020202020204" pitchFamily="34" charset="0"/>
            </a:endParaRPr>
          </a:p>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read the following scenario, available in </a:t>
            </a:r>
            <a:r>
              <a:rPr lang="en-US" i="1" dirty="0">
                <a:solidFill>
                  <a:srgbClr val="4F81BD"/>
                </a:solidFill>
                <a:latin typeface="Calibri" panose="020F0502020204030204" pitchFamily="34" charset="0"/>
                <a:ea typeface="SimSun" panose="02010600030101010101" pitchFamily="2" charset="-122"/>
                <a:cs typeface="Calibri" panose="020F0502020204030204" pitchFamily="34" charset="0"/>
              </a:rPr>
              <a:t>Annex 1: Denial of legal capacity- Scenario – Soledad</a:t>
            </a: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r>
              <a:rPr lang="en-US" b="1" dirty="0">
                <a:latin typeface="Calibri" panose="020F0502020204030204" pitchFamily="34" charset="0"/>
                <a:ea typeface="SimSun" panose="02010600030101010101" pitchFamily="2" charset="-122"/>
                <a:cs typeface="Times New Roman" panose="02020603050405020304" pitchFamily="18" charset="0"/>
              </a:rPr>
              <a:t>Scenario: Soledad </a:t>
            </a:r>
            <a:r>
              <a:rPr lang="en-US" b="1" i="1" dirty="0">
                <a:latin typeface="Calibri" panose="020F0502020204030204" pitchFamily="34" charset="0"/>
                <a:ea typeface="SimSun" panose="02010600030101010101" pitchFamily="2" charset="-122"/>
                <a:cs typeface="Times New Roman" panose="02020603050405020304" pitchFamily="18" charset="0"/>
              </a:rPr>
              <a:t>(</a:t>
            </a:r>
            <a:r>
              <a:rPr lang="en-US" b="1" i="1" dirty="0">
                <a:latin typeface="Calibri" panose="020F0502020204030204" pitchFamily="34" charset="0"/>
                <a:ea typeface="SimSun" panose="02010600030101010101" pitchFamily="2" charset="-122"/>
                <a:cs typeface="Times New Roman" panose="02020603050405020304" pitchFamily="18" charset="0"/>
                <a:hlinkClick r:id="rId3" action="ppaction://hlinkfile" tooltip="Human Rights in Mental Health-FGIP, 2018 #398"/>
              </a:rPr>
              <a:t>7</a:t>
            </a:r>
            <a:r>
              <a:rPr lang="en-US" b="1" i="1" dirty="0">
                <a:latin typeface="Calibri" panose="020F0502020204030204" pitchFamily="34" charset="0"/>
                <a:ea typeface="SimSun" panose="02010600030101010101" pitchFamily="2" charset="-122"/>
                <a:cs typeface="Times New Roman" panose="02020603050405020304" pitchFamily="18" charset="0"/>
              </a:rPr>
              <a:t>)</a:t>
            </a:r>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Soledad</a:t>
            </a:r>
            <a:r>
              <a:rPr lang="en-US" b="1" dirty="0">
                <a:latin typeface="Calibri" panose="020F0502020204030204" pitchFamily="34" charset="0"/>
                <a:ea typeface="SimSun" panose="02010600030101010101" pitchFamily="2" charset="-122"/>
                <a:cs typeface="Times New Roman" panose="02020603050405020304" pitchFamily="18" charset="0"/>
              </a:rPr>
              <a:t> </a:t>
            </a:r>
            <a:r>
              <a:rPr lang="en-US" dirty="0">
                <a:latin typeface="Calibri" panose="020F0502020204030204" pitchFamily="34" charset="0"/>
                <a:ea typeface="SimSun" panose="02010600030101010101" pitchFamily="2" charset="-122"/>
                <a:cs typeface="Times New Roman" panose="02020603050405020304" pitchFamily="18" charset="0"/>
              </a:rPr>
              <a:t>is a 40-year-old woman who has lived for 10 years in a social care home.  She lives in a small, clean room, that she shares with a roommate she has not chosen herself. She was brought to the social care home because of mood swings and loss of memory. She suffers from infections and describes her health as bad. </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Her days are long and empty and constantly follow the same, boring routine: early rise, some cleaning, food, mandatory rest as if they are toddlers and exercise twice a week (an hour in the yard of the fenced social care home).</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There is hardly an opportunity to leave the home. All residents are told that the outside world is extremely dangerous and that they are kept behind closed doors for their own security. Many of the residents have internalized this fear and therefore prefer to stay inside.</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There is no possibility for Soledad to escape from the rigid life at the home; no individuality is allowed and there is no possibility to engage in her hobbies of playing the piano and singing. </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She is convinced that, should she be given the opportunity, she could have a job, for instance in a sewing studio. The quality of life often lies in small things. She likes reading, but her glasses are broken. Although she often asks the staff for a replacement, so far her requests have been to no avail. The antenna from her small television set is broken but no one is able to repair it. </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Soledad longs for more attention and affection from the staff. If residents don’t comply with the rules and regulations they are sometimes threatened with the use of straightjackets or being tied to a bed. </a:t>
            </a:r>
            <a:endParaRPr lang="x-none" sz="800" dirty="0">
              <a:latin typeface="Times"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31</a:t>
            </a:fld>
            <a:endParaRPr lang="en-GB"/>
          </a:p>
        </p:txBody>
      </p:sp>
    </p:spTree>
    <p:extLst>
      <p:ext uri="{BB962C8B-B14F-4D97-AF65-F5344CB8AC3E}">
        <p14:creationId xmlns:p14="http://schemas.microsoft.com/office/powerpoint/2010/main" val="875015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1"/>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Now, ask participants the following question:</a:t>
            </a:r>
            <a:endParaRPr lang="x-none" sz="800">
              <a:ea typeface="SimSun" panose="02010600030101010101" pitchFamily="2" charset="-122"/>
              <a:cs typeface="Arial" panose="020B0604020202020204" pitchFamily="34" charset="0"/>
            </a:endParaRPr>
          </a:p>
          <a:p>
            <a:pPr marL="171707" indent="-171707" algn="just">
              <a:spcAft>
                <a:spcPts val="801"/>
              </a:spcAft>
              <a:buFont typeface="Arial" panose="020B0604020202020204" pitchFamily="34" charset="0"/>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 which ways are Soledad’s right to legal capacity being violated?</a:t>
            </a:r>
            <a:endParaRPr lang="x-none" sz="800" b="1">
              <a:ea typeface="SimSun" panose="02010600030101010101" pitchFamily="2" charset="-122"/>
              <a:cs typeface="Arial" panose="020B0604020202020204" pitchFamily="34" charset="0"/>
            </a:endParaRPr>
          </a:p>
          <a:p>
            <a:pPr algn="just">
              <a:spcAft>
                <a:spcPts val="801"/>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Answers may include:</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did not choose to stay at the social care home as she was brought there and cannot leave.</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could not choose her roommate.</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does not seem to be able to get adequate care for her infection and general health.</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has no choice concerning her daily routine.</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cannot practice her hobbies.</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cannot find a job.</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cannot read or watch television although she wants to.</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If she does not follow the rules, she is threatened by the staff.</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32</a:t>
            </a:fld>
            <a:endParaRPr lang="en-GB"/>
          </a:p>
        </p:txBody>
      </p:sp>
    </p:spTree>
    <p:extLst>
      <p:ext uri="{BB962C8B-B14F-4D97-AF65-F5344CB8AC3E}">
        <p14:creationId xmlns:p14="http://schemas.microsoft.com/office/powerpoint/2010/main" val="3728997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1"/>
              </a:spcAft>
            </a:pP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Presentation: The consequences of denying the right to legal capacity (10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ask participants the following questions:</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spcAft>
                <a:spcPts val="601"/>
              </a:spcAft>
              <a:buFont typeface="Symbol" panose="05050102010706020507" pitchFamily="18" charset="2"/>
              <a:buChar char=""/>
            </a:pPr>
            <a:r>
              <a:rPr lang="en-GB" dirty="0"/>
              <a:t>What are the harmful consequences of the deprivation or restriction of the right to legal capacity on people’s lives?</a:t>
            </a:r>
            <a:endParaRPr lang="x-none"/>
          </a:p>
          <a:p>
            <a:pPr marL="228943" indent="-228943">
              <a:spcAft>
                <a:spcPts val="601"/>
              </a:spcAft>
              <a:buFont typeface="Symbol" panose="05050102010706020507" pitchFamily="18" charset="2"/>
              <a:buChar char=""/>
            </a:pPr>
            <a:r>
              <a:rPr lang="en-GB" dirty="0"/>
              <a:t>How would you feel if/how did you feel when you were deprived of your right to legal capacity?</a:t>
            </a:r>
            <a:endParaRPr lang="x-none"/>
          </a:p>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Potential answers for participants may include:</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decreases self-esteem.</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dirty="0">
                <a:solidFill>
                  <a:srgbClr val="4F81BD"/>
                </a:solidFill>
              </a:rPr>
              <a:t>It prevents people from participating fully in society.</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negatively impacts people’s mental health.</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furthers social exclusion and discrimination</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prevents people from taking control and responsibility for their lives.</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prevents people from learning from their mistakes.</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creates a potential for violence, abuse and coercive practices (e.g. forced treatment, involuntary admission, etc.) to occur.</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prevents people from defending themselves against acts of violence, abuse and exploitation.</a:t>
            </a:r>
            <a:endParaRPr lang="x-none">
              <a:solidFill>
                <a:srgbClr val="4F81BD"/>
              </a:solidFill>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33</a:t>
            </a:fld>
            <a:endParaRPr lang="en-GB"/>
          </a:p>
        </p:txBody>
      </p:sp>
    </p:spTree>
    <p:extLst>
      <p:ext uri="{BB962C8B-B14F-4D97-AF65-F5344CB8AC3E}">
        <p14:creationId xmlns:p14="http://schemas.microsoft.com/office/powerpoint/2010/main" val="1990237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show the following slide:</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Denying people the right to make their own decisions means that they have very little (or no) control over some or all aspects of their lives.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right to legal capacity is fundamental to human personhood and freedom.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protects the dignity of the person as well as their autonomy (i.e. their ability to take charge of their own lives and make their own decisions).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Making one’s own decisions is very important because:</a:t>
            </a:r>
            <a:endParaRPr lang="x-none">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control their own lives.</a:t>
            </a:r>
            <a:endParaRPr lang="x-none">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be full members of their community and for others to respect them as such.</a:t>
            </a:r>
            <a:endParaRPr lang="x-none">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better defend themselves against abuses, exploitation and discrimination.</a:t>
            </a:r>
            <a:endParaRPr lang="x-none">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conveys to everyone that people with psychosocial, intellectual and cognitive disabilities must be respected and treated as equals.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34</a:t>
            </a:fld>
            <a:endParaRPr lang="en-GB"/>
          </a:p>
        </p:txBody>
      </p:sp>
    </p:spTree>
    <p:extLst>
      <p:ext uri="{BB962C8B-B14F-4D97-AF65-F5344CB8AC3E}">
        <p14:creationId xmlns:p14="http://schemas.microsoft.com/office/powerpoint/2010/main" val="210306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Presentation: Summary of the topic (10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To sum up this topic, show participants the following video:</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b="1" dirty="0">
                <a:latin typeface="Calibri" panose="020F0502020204030204" pitchFamily="34" charset="0"/>
                <a:ea typeface="SimSun" panose="02010600030101010101" pitchFamily="2" charset="-122"/>
                <a:cs typeface="Arial" panose="020B0604020202020204" pitchFamily="34" charset="0"/>
              </a:rPr>
              <a:t>UN CRPD: What is Article 12 and Legal Capacity? Mental Health Europe </a:t>
            </a:r>
            <a:r>
              <a:rPr lang="en-US" b="1" i="1" dirty="0">
                <a:latin typeface="Calibri" panose="020F0502020204030204" pitchFamily="34" charset="0"/>
                <a:ea typeface="SimSun" panose="02010600030101010101" pitchFamily="2" charset="-122"/>
                <a:cs typeface="Arial" panose="020B0604020202020204" pitchFamily="34" charset="0"/>
              </a:rPr>
              <a:t>(</a:t>
            </a:r>
            <a:r>
              <a:rPr lang="en-US"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Mental Health Europe, 2016 #86">
                  <a:extLst>
                    <a:ext uri="{A12FA001-AC4F-418D-AE19-62706E023703}">
                      <ahyp:hlinkClr xmlns:ahyp="http://schemas.microsoft.com/office/drawing/2018/hyperlinkcolor" val="tx"/>
                    </a:ext>
                  </a:extLst>
                </a:hlinkClick>
              </a:rPr>
              <a:t>8</a:t>
            </a:r>
            <a:r>
              <a:rPr lang="en-US" b="1" i="1" dirty="0">
                <a:latin typeface="Calibri" panose="020F0502020204030204" pitchFamily="34" charset="0"/>
                <a:ea typeface="SimSun" panose="02010600030101010101" pitchFamily="2" charset="-122"/>
                <a:cs typeface="Arial" panose="020B0604020202020204" pitchFamily="34" charset="0"/>
              </a:rPr>
              <a:t>)</a:t>
            </a:r>
            <a:r>
              <a:rPr lang="en-US" b="1" dirty="0">
                <a:latin typeface="Calibri" panose="020F0502020204030204" pitchFamily="34" charset="0"/>
                <a:ea typeface="SimSun" panose="02010600030101010101" pitchFamily="2" charset="-122"/>
                <a:cs typeface="Arial" panose="020B0604020202020204" pitchFamily="34" charset="0"/>
              </a:rPr>
              <a:t> (2:53 min.) </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US"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/8WhxKJtOXec </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35</a:t>
            </a:fld>
            <a:endParaRPr lang="en-GB"/>
          </a:p>
        </p:txBody>
      </p:sp>
    </p:spTree>
    <p:extLst>
      <p:ext uri="{BB962C8B-B14F-4D97-AF65-F5344CB8AC3E}">
        <p14:creationId xmlns:p14="http://schemas.microsoft.com/office/powerpoint/2010/main" val="4132951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recap briefly what they have learned during this topic. Once they have had the opportunity to provide answers, show the following: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Common misconceptions and stereotypes about people’s decision-making skills must be challenged: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can make decisions and have the right to do so.</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Everyone’s ability to make decisions can vary for many different reasons.</a:t>
            </a:r>
            <a:r>
              <a:rPr lang="en-GB" dirty="0">
                <a:latin typeface="Calibri" panose="020F0502020204030204" pitchFamily="34" charset="0"/>
                <a:ea typeface="SimSun" panose="02010600030101010101" pitchFamily="2" charset="-122"/>
                <a:cs typeface="Arial" panose="020B0604020202020204" pitchFamily="34" charset="0"/>
              </a:rPr>
              <a:t> There may be times when people find it easier to make decisions, and other times when they find it challenging. This is true for all people.</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Varying abilities to make decisions cannot be a reason to deny people the right to legal capacity. </a:t>
            </a:r>
            <a:r>
              <a:rPr lang="en-GB" dirty="0">
                <a:latin typeface="Calibri" panose="020F0502020204030204" pitchFamily="34" charset="0"/>
                <a:ea typeface="SimSun" panose="02010600030101010101" pitchFamily="2" charset="-122"/>
                <a:cs typeface="Arial" panose="020B0604020202020204" pitchFamily="34" charset="0"/>
              </a:rPr>
              <a:t>According to article 12, all people with disabilities must be able to exercise their right to legal capacity at all times.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The right to legal capacity is a critical and fundamental right: </a:t>
            </a:r>
            <a:r>
              <a:rPr lang="en-GB" dirty="0">
                <a:latin typeface="Calibri" panose="020F0502020204030204" pitchFamily="34" charset="0"/>
                <a:ea typeface="SimSun" panose="02010600030101010101" pitchFamily="2" charset="-122"/>
                <a:cs typeface="Arial" panose="020B0604020202020204" pitchFamily="34" charset="0"/>
              </a:rPr>
              <a:t>we all need to enjoy this right to be recognized and to participate in society.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36</a:t>
            </a:fld>
            <a:endParaRPr lang="en-GB"/>
          </a:p>
        </p:txBody>
      </p:sp>
    </p:spTree>
    <p:extLst>
      <p:ext uri="{BB962C8B-B14F-4D97-AF65-F5344CB8AC3E}">
        <p14:creationId xmlns:p14="http://schemas.microsoft.com/office/powerpoint/2010/main" val="394613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Pre-empt the following topic by explaining that:</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601"/>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Having the right to legal capacity at all times does not mean that people never need or want support in making decisions. </a:t>
            </a:r>
          </a:p>
          <a:p>
            <a:pPr marL="171707" indent="-171707">
              <a:lnSpc>
                <a:spcPct val="115000"/>
              </a:lnSpc>
              <a:spcAft>
                <a:spcPts val="601"/>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CRPD acknowledges this and states that people should have access to the support they may want and require in order to be able to exercise their right to legal capacity. </a:t>
            </a:r>
          </a:p>
          <a:p>
            <a:pPr marL="171707" indent="-171707">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This is known as “supported decision-making”.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37</a:t>
            </a:fld>
            <a:endParaRPr lang="en-GB"/>
          </a:p>
        </p:txBody>
      </p:sp>
    </p:spTree>
    <p:extLst>
      <p:ext uri="{BB962C8B-B14F-4D97-AF65-F5344CB8AC3E}">
        <p14:creationId xmlns:p14="http://schemas.microsoft.com/office/powerpoint/2010/main" val="4103364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 hours and 15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38</a:t>
            </a:fld>
            <a:endParaRPr lang="en-GB"/>
          </a:p>
        </p:txBody>
      </p:sp>
    </p:spTree>
    <p:extLst>
      <p:ext uri="{BB962C8B-B14F-4D97-AF65-F5344CB8AC3E}">
        <p14:creationId xmlns:p14="http://schemas.microsoft.com/office/powerpoint/2010/main" val="2712979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 an introduction to this topic, explain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Supported decision-making is key to respecting a person’s right to legal capacity.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supported decision-making approach involves cooperating with the person in the process of making a decision and upholding the person’s right to have a final say over that decision.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Implementing a supported decision-making approach can improve everyday practice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We will explore the meaning of decision-making in this part of the module.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39</a:t>
            </a:fld>
            <a:endParaRPr lang="en-GB"/>
          </a:p>
        </p:txBody>
      </p:sp>
    </p:spTree>
    <p:extLst>
      <p:ext uri="{BB962C8B-B14F-4D97-AF65-F5344CB8AC3E}">
        <p14:creationId xmlns:p14="http://schemas.microsoft.com/office/powerpoint/2010/main" val="144452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320675"/>
            <a:ext cx="5318125" cy="2992438"/>
          </a:xfrm>
        </p:spPr>
      </p:sp>
      <p:sp>
        <p:nvSpPr>
          <p:cNvPr id="3" name="Notes Placeholder 2"/>
          <p:cNvSpPr>
            <a:spLocks noGrp="1"/>
          </p:cNvSpPr>
          <p:nvPr>
            <p:ph type="body" idx="1"/>
          </p:nvPr>
        </p:nvSpPr>
        <p:spPr>
          <a:xfrm>
            <a:off x="680084" y="3313112"/>
            <a:ext cx="5447030" cy="5320783"/>
          </a:xfrm>
        </p:spPr>
        <p:txBody>
          <a:bodyPr/>
          <a:lstStyle/>
          <a:p>
            <a:pPr>
              <a:lnSpc>
                <a:spcPct val="115000"/>
              </a:lnSpc>
              <a:spcAft>
                <a:spcPts val="601"/>
              </a:spcAft>
            </a:pPr>
            <a:r>
              <a:rPr lang="en-GB" b="1" i="1" dirty="0">
                <a:latin typeface="Calibri" panose="020F0502020204030204" pitchFamily="34" charset="0"/>
                <a:ea typeface="SimSun" panose="02010600030101010101" pitchFamily="2" charset="-122"/>
                <a:cs typeface="Arial" panose="020B0604020202020204" pitchFamily="34" charset="0"/>
              </a:rPr>
              <a:t>Exercise 2.1: Discussion on supported decision-making (10 min.)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Before exploring supported decision-making in detail, state that this exercise is designed to get participants to think about what support can be useful in helping people to make decisions.</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601"/>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In what ways do you think persons can be supported to make their own decisions in the context of a mental health or related service?</a:t>
            </a:r>
            <a:endParaRPr lang="x-none" b="1">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suggestions might include:</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people the opportunity to identify persons they trust who can support them in making decisions (e.g. trained peer workers) and allow people to come to the service with their trusted persons.</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Try to understand the type of information or support that would help the person to make decisions.</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Enable access to support which is independent from the service.</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people more time to make decisions (i.e. give people time to think).</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Don't pressure people for a decision.</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Consider whether the person can make the decision at a later time when circumstances are right for them.</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Consider if there might be a better time of day or a better location to provide information.</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1002"/>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Work collaboratively with people in the development of their treatment and/or recovery plans, enabling them to express their opinions and preferences.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40</a:t>
            </a:fld>
            <a:endParaRPr lang="en-GB"/>
          </a:p>
        </p:txBody>
      </p:sp>
    </p:spTree>
    <p:extLst>
      <p:ext uri="{BB962C8B-B14F-4D97-AF65-F5344CB8AC3E}">
        <p14:creationId xmlns:p14="http://schemas.microsoft.com/office/powerpoint/2010/main" val="4144045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Presentation: Supported decision-making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UN) General Assembly, 24 January 2007 #85"/>
              </a:rPr>
              <a:t>9</a:t>
            </a:r>
            <a:r>
              <a:rPr lang="en-GB" b="1"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50 min.</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u="sng"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we may all need support to make decisions in different areas of life. Also there may be times in life when we all may find it difficult and challenging to make decisions by ourselves.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like these it can be useful to turn to people we trust who can support us in the process of making our decision. In fact, we all use support at times when making decisions and choices, especially when we need other people’s perspectives and skills to supplement our own.</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acknowledgement of this, article 12 of the CRPD recognizes and promotes the concept of “supported decision-making”.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article states that </a:t>
            </a:r>
            <a:r>
              <a:rPr lang="en-US" dirty="0">
                <a:latin typeface="Calibri" panose="020F0502020204030204" pitchFamily="34" charset="0"/>
                <a:ea typeface="SimSun" panose="02010600030101010101" pitchFamily="2" charset="-122"/>
                <a:cs typeface="Calibri" panose="020F0502020204030204" pitchFamily="34" charset="0"/>
              </a:rPr>
              <a:t>people must have access to a variety of support options. including the support of people they trust (e.g. family, friends, peers, advocates, lawyers, personal ombudsperson, etc.).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It recognizes that building on people’s unique abilities and providing them with the support they require allows them to make their own decisions.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41</a:t>
            </a:fld>
            <a:endParaRPr lang="en-GB"/>
          </a:p>
        </p:txBody>
      </p:sp>
    </p:spTree>
    <p:extLst>
      <p:ext uri="{BB962C8B-B14F-4D97-AF65-F5344CB8AC3E}">
        <p14:creationId xmlns:p14="http://schemas.microsoft.com/office/powerpoint/2010/main" val="2401451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person may need support to understand the information, weigh up different options, understand the possible consequences of different options and communicate their decisions to others. </a:t>
            </a:r>
            <a:endParaRPr lang="x-none" sz="1100">
              <a:ea typeface="SimSun" panose="02010600030101010101" pitchFamily="2" charset="-122"/>
              <a:cs typeface="Arial" panose="020B0604020202020204" pitchFamily="34" charset="0"/>
            </a:endParaRPr>
          </a:p>
          <a:p>
            <a:pPr marL="629593" lvl="1" indent="-171707">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in the context of a mental health and related service, a peer supporter can support a person to understand and weigh up the benefits and/or negative effects of a particular course of treatment, discuss the pros and cons of the treatment, and support the person to assert and communicate choices if the person has difficulties in doing so.</a:t>
            </a:r>
            <a:endParaRPr lang="x-none"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support needs to be tailored to the individual. Decision-making skills, and hence the level of required support, can vary at different stages in a person’s life. At times people may need no support at all, while at other times they need low-level support. and sometimes more intensive support. </a:t>
            </a:r>
            <a:endParaRPr lang="x-none" sz="1100">
              <a:ea typeface="SimSun" panose="02010600030101010101" pitchFamily="2" charset="-122"/>
              <a:cs typeface="Arial" panose="020B0604020202020204" pitchFamily="34" charset="0"/>
            </a:endParaRPr>
          </a:p>
          <a:p>
            <a:pPr marL="629593" lvl="1"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a person in the early stages of dementia may need minimal or no support at all, whereas in later years the same person may need more intensive support. In addition, some people may require support only for complex decisions while others may require support even for simple, daily decisions.</a:t>
            </a:r>
            <a:endParaRPr lang="x-none"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42</a:t>
            </a:fld>
            <a:endParaRPr lang="en-GB"/>
          </a:p>
        </p:txBody>
      </p:sp>
    </p:spTree>
    <p:extLst>
      <p:ext uri="{BB962C8B-B14F-4D97-AF65-F5344CB8AC3E}">
        <p14:creationId xmlns:p14="http://schemas.microsoft.com/office/powerpoint/2010/main" val="2332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remember that, unlike the need for support, the right to exercise legal capacity </a:t>
            </a:r>
            <a:r>
              <a:rPr lang="en-GB" u="sng" dirty="0">
                <a:latin typeface="Calibri" panose="020F0502020204030204" pitchFamily="34" charset="0"/>
                <a:ea typeface="SimSun" panose="02010600030101010101" pitchFamily="2" charset="-122"/>
                <a:cs typeface="Calibri" panose="020F0502020204030204" pitchFamily="34" charset="0"/>
              </a:rPr>
              <a:t>never</a:t>
            </a:r>
            <a:r>
              <a:rPr lang="en-GB" dirty="0">
                <a:latin typeface="Calibri" panose="020F0502020204030204" pitchFamily="34" charset="0"/>
                <a:ea typeface="SimSun" panose="02010600030101010101" pitchFamily="2" charset="-122"/>
                <a:cs typeface="Calibri" panose="020F0502020204030204" pitchFamily="34" charset="0"/>
              </a:rPr>
              <a:t> fluctuates or varies. People must always be accepted as having the right to make their own decisions. </a:t>
            </a:r>
            <a:endParaRPr lang="x-none"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Different support options – both formal and informal – may exist. </a:t>
            </a:r>
            <a:endParaRPr lang="x-none"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Most existing models of support are not yet fully compliant with the CRPD. </a:t>
            </a:r>
          </a:p>
          <a:p>
            <a:pPr marL="629593" lvl="1"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Criticisms may include objections that some models are led and directed by professionals or that they still use involuntary treatment (although this may be to a lesser extent than other mental health and social services, such as with Open Dialogue). </a:t>
            </a: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It is important to acknowledge these limitations and keep in mind that these services could be further improved to achieve full compliance with the CRPD.</a:t>
            </a:r>
            <a:endParaRPr lang="x-none"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43</a:t>
            </a:fld>
            <a:endParaRPr lang="en-GB"/>
          </a:p>
        </p:txBody>
      </p:sp>
    </p:spTree>
    <p:extLst>
      <p:ext uri="{BB962C8B-B14F-4D97-AF65-F5344CB8AC3E}">
        <p14:creationId xmlns:p14="http://schemas.microsoft.com/office/powerpoint/2010/main" val="2354358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Calibri" panose="020F0502020204030204" pitchFamily="34" charset="0"/>
              </a:rPr>
              <a:t>Circle of support (Australia, United Kingdom) </a:t>
            </a:r>
            <a:r>
              <a:rPr lang="en-US" b="1" i="1" dirty="0">
                <a:latin typeface="Calibri" panose="020F0502020204030204" pitchFamily="34" charset="0"/>
                <a:ea typeface="SimSun" panose="02010600030101010101" pitchFamily="2" charset="-122"/>
                <a:cs typeface="Calibri" panose="020F0502020204030204" pitchFamily="34" charset="0"/>
              </a:rPr>
              <a:t>(</a:t>
            </a:r>
            <a:r>
              <a:rPr lang="en-US" b="1" i="1" dirty="0">
                <a:latin typeface="Calibri" panose="020F0502020204030204" pitchFamily="34" charset="0"/>
                <a:ea typeface="SimSun" panose="02010600030101010101" pitchFamily="2" charset="-122"/>
                <a:cs typeface="Calibri" panose="020F0502020204030204" pitchFamily="34" charset="0"/>
                <a:hlinkClick r:id="rId3" action="ppaction://hlinkfile" tooltip="Circles Network, 2017 #90"/>
              </a:rPr>
              <a:t>10</a:t>
            </a:r>
            <a:r>
              <a:rPr lang="en-US" b="1" i="1" dirty="0">
                <a:latin typeface="Calibri" panose="020F0502020204030204" pitchFamily="34" charset="0"/>
                <a:ea typeface="SimSun" panose="02010600030101010101" pitchFamily="2" charset="-122"/>
                <a:cs typeface="Calibri" panose="020F0502020204030204" pitchFamily="34" charset="0"/>
              </a:rPr>
              <a:t>)</a:t>
            </a:r>
            <a:endParaRPr lang="x-none" sz="110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 Circle of Support (sometimes called a Circle of Friends) is a group of people who meet together on a regular basis to help a person (the focus person) accomplish their personal goals in life.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Circle acts as a community around the person concerned, providing them, when needed, with support to achieve what they want in life. The person being supported is in charge of:</a:t>
            </a:r>
            <a:endParaRPr lang="x-none">
              <a:latin typeface="Calibri" panose="020F0502020204030204" pitchFamily="34" charset="0"/>
              <a:ea typeface="SimSun" panose="02010600030101010101" pitchFamily="2" charset="-122"/>
              <a:cs typeface="Arial" panose="020B0604020202020204" pitchFamily="34" charset="0"/>
            </a:endParaRPr>
          </a:p>
          <a:p>
            <a:pPr marL="801300" lvl="1" indent="-343414"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deciding who to invite to be in the Circle </a:t>
            </a:r>
            <a:endParaRPr lang="x-none">
              <a:latin typeface="Calibri" panose="020F0502020204030204" pitchFamily="34" charset="0"/>
              <a:ea typeface="SimSun" panose="02010600030101010101" pitchFamily="2" charset="-122"/>
              <a:cs typeface="Arial" panose="020B0604020202020204" pitchFamily="34" charset="0"/>
            </a:endParaRPr>
          </a:p>
          <a:p>
            <a:pPr marL="801300" lvl="1" indent="-343414"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deciding on the direction that the Circle's energy should be employed.</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 facilitator is normally chosen from within the Circle to take care of the work required to keep it running.</a:t>
            </a:r>
          </a:p>
          <a:p>
            <a:pPr>
              <a:spcAft>
                <a:spcPts val="1002"/>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For more information, show participants the following video:</a:t>
            </a:r>
            <a:endParaRPr lang="x-none" sz="1100">
              <a:solidFill>
                <a:prstClr val="black"/>
              </a:solidFill>
              <a:ea typeface="SimSun" panose="02010600030101010101" pitchFamily="2" charset="-122"/>
              <a:cs typeface="Arial" panose="020B0604020202020204" pitchFamily="34" charset="0"/>
            </a:endParaRPr>
          </a:p>
          <a:p>
            <a:pPr lvl="0"/>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Circles of Support, </a:t>
            </a:r>
            <a:r>
              <a:rPr lang="en-US" b="1" u="sng" dirty="0">
                <a:solidFill>
                  <a:srgbClr val="000000"/>
                </a:solidFill>
                <a:latin typeface="Calibri" panose="020F0502020204030204" pitchFamily="34" charset="0"/>
                <a:ea typeface="SimSun" panose="02010600030101010101" pitchFamily="2" charset="-122"/>
                <a:cs typeface="Calibri" panose="020F0502020204030204" pitchFamily="34" charset="0"/>
              </a:rPr>
              <a:t>Inclusion </a:t>
            </a:r>
            <a:r>
              <a:rPr lang="en-GB" sz="900" dirty="0">
                <a:solidFill>
                  <a:prstClr val="black"/>
                </a:solidFill>
                <a:ea typeface="SimSun" panose="02010600030101010101" pitchFamily="2" charset="-122"/>
                <a:cs typeface="Arial" panose="020B0604020202020204" pitchFamily="34" charset="0"/>
              </a:rPr>
              <a:t> </a:t>
            </a:r>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Melbourne (6:19) </a:t>
            </a:r>
            <a:endParaRPr lang="x-none" sz="1100">
              <a:solidFill>
                <a:prstClr val="black"/>
              </a:solidFill>
              <a:ea typeface="SimSun" panose="02010600030101010101" pitchFamily="2" charset="-122"/>
              <a:cs typeface="Arial" panose="020B0604020202020204" pitchFamily="34" charset="0"/>
            </a:endParaRPr>
          </a:p>
          <a:p>
            <a:pPr lvl="0"/>
            <a:r>
              <a:rPr lang="en-US" b="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https://www.youtube.com/watch?v=yVtCGFHPKWY</a:t>
            </a:r>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 (accessed 22 June 1018).</a:t>
            </a:r>
            <a:endParaRPr lang="x-none" sz="1100">
              <a:solidFill>
                <a:prstClr val="black"/>
              </a:solidFill>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44</a:t>
            </a:fld>
            <a:endParaRPr lang="en-GB"/>
          </a:p>
        </p:txBody>
      </p:sp>
    </p:spTree>
    <p:extLst>
      <p:ext uri="{BB962C8B-B14F-4D97-AF65-F5344CB8AC3E}">
        <p14:creationId xmlns:p14="http://schemas.microsoft.com/office/powerpoint/2010/main" val="3242739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dirty="0"/>
              <a:t>https://</a:t>
            </a:r>
            <a:r>
              <a:rPr lang="en-US" dirty="0" err="1"/>
              <a:t>youtu.be</a:t>
            </a:r>
            <a:r>
              <a:rPr lang="en-US" dirty="0"/>
              <a:t>/fhF6mv03Cx0 (accessed April 9 2019)</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45</a:t>
            </a:fld>
            <a:endParaRPr lang="en-GB"/>
          </a:p>
        </p:txBody>
      </p:sp>
    </p:spTree>
    <p:extLst>
      <p:ext uri="{BB962C8B-B14F-4D97-AF65-F5344CB8AC3E}">
        <p14:creationId xmlns:p14="http://schemas.microsoft.com/office/powerpoint/2010/main" val="2844081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Calibri" panose="020F0502020204030204" pitchFamily="34" charset="0"/>
              </a:rPr>
              <a:t>Personal ombudsperson (Sweden) (</a:t>
            </a:r>
            <a:r>
              <a:rPr lang="en-US" b="1" dirty="0">
                <a:latin typeface="Calibri" panose="020F0502020204030204" pitchFamily="34" charset="0"/>
                <a:ea typeface="SimSun" panose="02010600030101010101" pitchFamily="2" charset="-122"/>
                <a:cs typeface="Calibri" panose="020F0502020204030204" pitchFamily="34" charset="0"/>
                <a:hlinkClick r:id="rId3" action="ppaction://hlinkfile" tooltip="Choices, 2014 #91"/>
              </a:rPr>
              <a:t>11</a:t>
            </a:r>
            <a:r>
              <a:rPr lang="en-US" b="1" dirty="0">
                <a:latin typeface="Calibri" panose="020F0502020204030204" pitchFamily="34" charset="0"/>
                <a:ea typeface="SimSun" panose="02010600030101010101" pitchFamily="2" charset="-122"/>
                <a:cs typeface="Calibri" panose="020F0502020204030204" pitchFamily="34" charset="0"/>
              </a:rPr>
              <a:t>)</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Personal Ombudsperson in Sweden is a model of supported decision-making being offered by </a:t>
            </a:r>
            <a:r>
              <a:rPr lang="en-GB" dirty="0">
                <a:latin typeface="Calibri" panose="020F0502020204030204" pitchFamily="34" charset="0"/>
                <a:ea typeface="Times New Roman" panose="02020603050405020304" pitchFamily="18" charset="0"/>
                <a:cs typeface="Calibri" panose="020F0502020204030204" pitchFamily="34" charset="0"/>
              </a:rPr>
              <a:t>several NGOs. </a:t>
            </a: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 personal ombudsman is a skilled person who helps clients with a range of issues: family-matters, housing, access to services or employment. A personal ombudsman only does what their clients want them to do.</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model is based on a long-time relationship of trust. </a:t>
            </a:r>
            <a:r>
              <a:rPr lang="en-GB" dirty="0">
                <a:latin typeface="Calibri" panose="020F0502020204030204" pitchFamily="34" charset="0"/>
                <a:ea typeface="Times New Roman" panose="02020603050405020304" pitchFamily="18" charset="0"/>
                <a:cs typeface="Calibri" panose="020F0502020204030204" pitchFamily="34" charset="0"/>
              </a:rPr>
              <a:t>It is a long-time engagement for both the personal ombudsman and the clients.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46</a:t>
            </a:fld>
            <a:endParaRPr lang="en-GB"/>
          </a:p>
        </p:txBody>
      </p:sp>
    </p:spTree>
    <p:extLst>
      <p:ext uri="{BB962C8B-B14F-4D97-AF65-F5344CB8AC3E}">
        <p14:creationId xmlns:p14="http://schemas.microsoft.com/office/powerpoint/2010/main" val="11434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lgn="just">
              <a:lnSpc>
                <a:spcPct val="115000"/>
              </a:lnSpc>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Personal assistance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ommittee on the Rights of Persons with Disabilities, 2017 #390"/>
              </a:rPr>
              <a:t>13</a:t>
            </a:r>
            <a:r>
              <a:rPr lang="en-GB" b="1" dirty="0">
                <a:latin typeface="Calibri" panose="020F0502020204030204" pitchFamily="34" charset="0"/>
                <a:ea typeface="SimSun" panose="02010600030101010101" pitchFamily="2" charset="-122"/>
                <a:cs typeface="Arial" panose="020B0604020202020204" pitchFamily="34" charset="0"/>
              </a:rPr>
              <a:t>)</a:t>
            </a:r>
            <a:endParaRPr lang="x-none" sz="800">
              <a:ea typeface="SimSun" panose="02010600030101010101" pitchFamily="2" charset="-122"/>
              <a:cs typeface="Arial" panose="020B0604020202020204" pitchFamily="34" charset="0"/>
            </a:endParaRPr>
          </a:p>
          <a:p>
            <a:pPr marL="457886"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Personal assistance refers to person-directed/user-led human support delivered to a person with disability. Personal assistance is a tool for independent living. </a:t>
            </a:r>
          </a:p>
          <a:p>
            <a:pPr marL="457886"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Regarding supported decision-making, personal assistants can be trusted individuals who will talk through options with the person, and support them in communicating their will and preferences to others, etc.</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47</a:t>
            </a:fld>
            <a:endParaRPr lang="en-GB"/>
          </a:p>
        </p:txBody>
      </p:sp>
    </p:spTree>
    <p:extLst>
      <p:ext uri="{BB962C8B-B14F-4D97-AF65-F5344CB8AC3E}">
        <p14:creationId xmlns:p14="http://schemas.microsoft.com/office/powerpoint/2010/main" val="3810241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084" y="3324240"/>
            <a:ext cx="5447030" cy="5972017"/>
          </a:xfrm>
        </p:spPr>
        <p:txBody>
          <a:bodyPr/>
          <a:lstStyle/>
          <a:p>
            <a:pPr>
              <a:spcAft>
                <a:spcPts val="1002"/>
              </a:spcAft>
            </a:pPr>
            <a:r>
              <a:rPr lang="en-US" sz="1100" b="1" dirty="0">
                <a:ea typeface="SimSun" panose="02010600030101010101" pitchFamily="2" charset="-122"/>
              </a:rPr>
              <a:t>Open Dialogue: </a:t>
            </a:r>
            <a:r>
              <a:rPr lang="en-US" sz="1100" b="1" i="1" dirty="0">
                <a:ea typeface="SimSun" panose="02010600030101010101" pitchFamily="2" charset="-122"/>
              </a:rPr>
              <a:t>Finland </a:t>
            </a:r>
            <a:r>
              <a:rPr lang="en-US" sz="1100" i="1" dirty="0">
                <a:ea typeface="SimSun" panose="02010600030101010101" pitchFamily="2" charset="-122"/>
              </a:rPr>
              <a:t>(</a:t>
            </a:r>
            <a:r>
              <a:rPr lang="en-US" sz="1100" i="1" dirty="0">
                <a:ea typeface="SimSun" panose="02010600030101010101" pitchFamily="2" charset="-122"/>
                <a:hlinkClick r:id="rId3" action="ppaction://hlinkfile" tooltip="MindFreedom International,  #93"/>
              </a:rPr>
              <a:t>14</a:t>
            </a:r>
            <a:r>
              <a:rPr lang="en-US" sz="1100" i="1" dirty="0">
                <a:ea typeface="SimSun" panose="02010600030101010101" pitchFamily="2" charset="-122"/>
              </a:rPr>
              <a:t>,</a:t>
            </a:r>
            <a:r>
              <a:rPr lang="en-US" sz="1100" i="1" dirty="0">
                <a:ea typeface="SimSun" panose="02010600030101010101" pitchFamily="2" charset="-122"/>
                <a:hlinkClick r:id="rId4" action="ppaction://hlinkfile" tooltip="Seikkula, 2006 #94"/>
              </a:rPr>
              <a:t>15</a:t>
            </a:r>
            <a:r>
              <a:rPr lang="en-US" sz="1100" i="1" dirty="0">
                <a:ea typeface="SimSun" panose="02010600030101010101" pitchFamily="2" charset="-122"/>
              </a:rPr>
              <a:t>)</a:t>
            </a:r>
            <a:endParaRPr lang="x-none" sz="110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US" sz="1100" dirty="0">
                <a:ea typeface="SimSun" panose="02010600030101010101" pitchFamily="2" charset="-122"/>
              </a:rPr>
              <a:t>Open Dialogue is a Finnish alternative to the traditional mental health system for people diagnosed with "psychoses" such as "schizophrenia".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This approach is based on a supported decision-making process and aims to support the individual's network of family and friends, as well as respect the decision-making of the individual. </a:t>
            </a:r>
            <a:endParaRPr lang="x-none" sz="110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US" sz="1100" dirty="0">
                <a:ea typeface="SimSun" panose="02010600030101010101" pitchFamily="2" charset="-122"/>
              </a:rPr>
              <a:t>In Open Dialogue, the person seeking support, family and care partners are all invited to participate alongside the Open Dialogue team member in daily meetings that are open, non-secretive and non-hierarchical.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Everyone openly voices and reflects on their thoughts and feelings, and everyone’s voice is heard, particularly the voice of the person seeking support. </a:t>
            </a:r>
          </a:p>
          <a:p>
            <a:pPr marL="629593" lvl="1" indent="-171707" algn="just">
              <a:spcAft>
                <a:spcPts val="601"/>
              </a:spcAft>
              <a:buFont typeface="Arial" panose="020B0604020202020204" pitchFamily="34" charset="0"/>
              <a:buChar char="•"/>
            </a:pPr>
            <a:r>
              <a:rPr lang="en-US" sz="1100" dirty="0">
                <a:ea typeface="SimSun" panose="02010600030101010101" pitchFamily="2" charset="-122"/>
              </a:rPr>
              <a:t>By speaking openly and at the same level at all times, everyone understands what is going on and what is being talked about.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A shared language is created and the participants build up a new understanding between each other.</a:t>
            </a:r>
            <a:endParaRPr lang="x-none" sz="110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100" dirty="0">
                <a:ea typeface="SimSun" panose="02010600030101010101" pitchFamily="2" charset="-122"/>
              </a:rPr>
              <a:t>The Open Dialogue team provides immediate help within 24 hours of the first contact. The team seeks to engage social networks, rebuild relationships and avoid medication and the alienating experience of hospitalization by bringing together the social network of the person seeking support. </a:t>
            </a:r>
          </a:p>
          <a:p>
            <a:pPr marL="171707" indent="-171707" algn="just">
              <a:lnSpc>
                <a:spcPct val="115000"/>
              </a:lnSpc>
              <a:spcAft>
                <a:spcPts val="1002"/>
              </a:spcAft>
              <a:buFont typeface="Arial" panose="020B0604020202020204" pitchFamily="34" charset="0"/>
              <a:buChar char="•"/>
            </a:pPr>
            <a:r>
              <a:rPr lang="en-US" sz="1100" dirty="0">
                <a:ea typeface="SimSun" panose="02010600030101010101" pitchFamily="2" charset="-122"/>
              </a:rPr>
              <a:t>No exact treatment plan is prepared. The approach is flexible and adapts to the changing needs of each person. </a:t>
            </a:r>
            <a:endParaRPr lang="x-none" sz="1100">
              <a:ea typeface="SimSun" panose="02010600030101010101" pitchFamily="2" charset="-122"/>
              <a:cs typeface="Arial" panose="020B0604020202020204" pitchFamily="34" charset="0"/>
            </a:endParaRPr>
          </a:p>
          <a:p>
            <a:pPr>
              <a:spcAft>
                <a:spcPts val="1002"/>
              </a:spcAft>
            </a:pPr>
            <a:r>
              <a:rPr lang="en-GB" sz="1100" dirty="0">
                <a:solidFill>
                  <a:srgbClr val="4F81BD"/>
                </a:solidFill>
                <a:ea typeface="SimSun" panose="02010600030101010101" pitchFamily="2" charset="-122"/>
                <a:cs typeface="Arial" panose="020B0604020202020204" pitchFamily="34" charset="0"/>
              </a:rPr>
              <a:t>Show participants the following video:</a:t>
            </a:r>
            <a:endParaRPr lang="x-none" sz="1100">
              <a:ea typeface="SimSun" panose="02010600030101010101" pitchFamily="2" charset="-122"/>
              <a:cs typeface="Arial" panose="020B0604020202020204" pitchFamily="34" charset="0"/>
            </a:endParaRPr>
          </a:p>
          <a:p>
            <a:r>
              <a:rPr lang="en-GB" sz="1100" dirty="0">
                <a:solidFill>
                  <a:srgbClr val="4F81BD"/>
                </a:solidFill>
                <a:ea typeface="SimSun" panose="02010600030101010101" pitchFamily="2" charset="-122"/>
                <a:cs typeface="Arial" panose="020B0604020202020204" pitchFamily="34" charset="0"/>
              </a:rPr>
              <a:t>Daniel </a:t>
            </a:r>
            <a:r>
              <a:rPr lang="en-GB" sz="1100" dirty="0" err="1">
                <a:solidFill>
                  <a:srgbClr val="4F81BD"/>
                </a:solidFill>
                <a:ea typeface="SimSun" panose="02010600030101010101" pitchFamily="2" charset="-122"/>
                <a:cs typeface="Arial" panose="020B0604020202020204" pitchFamily="34" charset="0"/>
              </a:rPr>
              <a:t>Mackler</a:t>
            </a:r>
            <a:r>
              <a:rPr lang="en-GB" sz="1100" dirty="0">
                <a:solidFill>
                  <a:srgbClr val="4F81BD"/>
                </a:solidFill>
                <a:ea typeface="SimSun" panose="02010600030101010101" pitchFamily="2" charset="-122"/>
                <a:cs typeface="Arial" panose="020B0604020202020204" pitchFamily="34" charset="0"/>
              </a:rPr>
              <a:t> and Jaakko </a:t>
            </a:r>
            <a:r>
              <a:rPr lang="en-GB" sz="1100" dirty="0" err="1">
                <a:solidFill>
                  <a:srgbClr val="4F81BD"/>
                </a:solidFill>
                <a:ea typeface="SimSun" panose="02010600030101010101" pitchFamily="2" charset="-122"/>
                <a:cs typeface="Arial" panose="020B0604020202020204" pitchFamily="34" charset="0"/>
              </a:rPr>
              <a:t>Seikkula</a:t>
            </a:r>
            <a:r>
              <a:rPr lang="en-GB" sz="1100" dirty="0">
                <a:solidFill>
                  <a:srgbClr val="4F81BD"/>
                </a:solidFill>
                <a:ea typeface="SimSun" panose="02010600030101010101" pitchFamily="2" charset="-122"/>
                <a:cs typeface="Arial" panose="020B0604020202020204" pitchFamily="34" charset="0"/>
              </a:rPr>
              <a:t> Speak on Finnish Open Dialogue, social networks, and recovery from psychosis</a:t>
            </a:r>
            <a:r>
              <a:rPr lang="en-GB" sz="1100" i="1" dirty="0">
                <a:solidFill>
                  <a:srgbClr val="4F81BD"/>
                </a:solidFill>
                <a:ea typeface="SimSun" panose="02010600030101010101" pitchFamily="2" charset="-122"/>
                <a:cs typeface="Arial" panose="020B0604020202020204" pitchFamily="34" charset="0"/>
              </a:rPr>
              <a:t> (</a:t>
            </a:r>
            <a:r>
              <a:rPr lang="en-GB" sz="1100" i="1" dirty="0">
                <a:solidFill>
                  <a:srgbClr val="4F81BD"/>
                </a:solidFill>
                <a:ea typeface="SimSun" panose="02010600030101010101" pitchFamily="2" charset="-122"/>
                <a:cs typeface="Arial" panose="020B0604020202020204" pitchFamily="34" charset="0"/>
                <a:hlinkClick r:id="rId5" action="ppaction://hlinkfile" tooltip="Mackler, 2011 #95">
                  <a:extLst>
                    <a:ext uri="{A12FA001-AC4F-418D-AE19-62706E023703}">
                      <ahyp:hlinkClr xmlns:ahyp="http://schemas.microsoft.com/office/drawing/2018/hyperlinkcolor" val="tx"/>
                    </a:ext>
                  </a:extLst>
                </a:hlinkClick>
              </a:rPr>
              <a:t>16</a:t>
            </a:r>
            <a:r>
              <a:rPr lang="en-GB" sz="1100" i="1" dirty="0">
                <a:solidFill>
                  <a:srgbClr val="4F81BD"/>
                </a:solidFill>
                <a:ea typeface="SimSun" panose="02010600030101010101" pitchFamily="2" charset="-122"/>
                <a:cs typeface="Arial" panose="020B0604020202020204" pitchFamily="34" charset="0"/>
              </a:rPr>
              <a:t>)</a:t>
            </a:r>
            <a:r>
              <a:rPr lang="en-GB" sz="1100" dirty="0">
                <a:solidFill>
                  <a:srgbClr val="4F81BD"/>
                </a:solidFill>
                <a:ea typeface="SimSun" panose="02010600030101010101" pitchFamily="2" charset="-122"/>
                <a:cs typeface="Arial" panose="020B0604020202020204" pitchFamily="34" charset="0"/>
              </a:rPr>
              <a:t> (8:24 min.)</a:t>
            </a:r>
            <a:r>
              <a:rPr lang="en-GB" sz="1100" b="1" dirty="0">
                <a:solidFill>
                  <a:srgbClr val="000000"/>
                </a:solidFill>
                <a:ea typeface="SimSun" panose="02010600030101010101" pitchFamily="2" charset="-122"/>
              </a:rPr>
              <a:t> </a:t>
            </a:r>
            <a:r>
              <a:rPr lang="en-US" sz="1100" b="1" u="sng" dirty="0">
                <a:solidFill>
                  <a:srgbClr val="000000"/>
                </a:solidFill>
                <a:ea typeface="SimSun" panose="02010600030101010101" pitchFamily="2" charset="-122"/>
                <a:hlinkClick r:id="rId6">
                  <a:extLst>
                    <a:ext uri="{A12FA001-AC4F-418D-AE19-62706E023703}">
                      <ahyp:hlinkClr xmlns:ahyp="http://schemas.microsoft.com/office/drawing/2018/hyperlinkcolor" val="tx"/>
                    </a:ext>
                  </a:extLst>
                </a:hlinkClick>
              </a:rPr>
              <a:t>https://www.youtube.com/watch?v=ywtPedxhC3U&amp;feature=related&amp;app=desktop</a:t>
            </a:r>
            <a:r>
              <a:rPr lang="en-US" sz="1100" b="1" dirty="0">
                <a:solidFill>
                  <a:srgbClr val="000000"/>
                </a:solidFill>
                <a:ea typeface="SimSun" panose="02010600030101010101" pitchFamily="2" charset="-122"/>
              </a:rPr>
              <a:t> </a:t>
            </a:r>
            <a:r>
              <a:rPr lang="en-US" sz="1100" dirty="0">
                <a:solidFill>
                  <a:srgbClr val="4F81BD"/>
                </a:solidFill>
                <a:ea typeface="SimSun" panose="02010600030101010101" pitchFamily="2" charset="-122"/>
              </a:rPr>
              <a:t>(accessed 22 July 2016).</a:t>
            </a:r>
            <a:endParaRPr lang="x-none"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48</a:t>
            </a:fld>
            <a:endParaRPr lang="en-GB"/>
          </a:p>
        </p:txBody>
      </p:sp>
    </p:spTree>
    <p:extLst>
      <p:ext uri="{BB962C8B-B14F-4D97-AF65-F5344CB8AC3E}">
        <p14:creationId xmlns:p14="http://schemas.microsoft.com/office/powerpoint/2010/main" val="346455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084" y="3324240"/>
            <a:ext cx="5447030" cy="5972017"/>
          </a:xfrm>
        </p:spPr>
        <p:txBody>
          <a:bodyPr/>
          <a:lstStyle/>
          <a:p>
            <a:pPr>
              <a:spcAft>
                <a:spcPts val="1002"/>
              </a:spcAft>
            </a:pPr>
            <a:r>
              <a:rPr lang="en-US" sz="1100" b="1" dirty="0">
                <a:ea typeface="SimSun" panose="02010600030101010101" pitchFamily="2" charset="-122"/>
              </a:rPr>
              <a:t>Open Dialogue: </a:t>
            </a:r>
            <a:r>
              <a:rPr lang="en-US" sz="1100" b="1" i="1" dirty="0">
                <a:ea typeface="SimSun" panose="02010600030101010101" pitchFamily="2" charset="-122"/>
              </a:rPr>
              <a:t>Finland </a:t>
            </a:r>
            <a:r>
              <a:rPr lang="en-US" sz="1100" i="1" dirty="0">
                <a:ea typeface="SimSun" panose="02010600030101010101" pitchFamily="2" charset="-122"/>
              </a:rPr>
              <a:t>(</a:t>
            </a:r>
            <a:r>
              <a:rPr lang="en-US" sz="1100" i="1" dirty="0">
                <a:ea typeface="SimSun" panose="02010600030101010101" pitchFamily="2" charset="-122"/>
                <a:hlinkClick r:id="rId3" action="ppaction://hlinkfile" tooltip="MindFreedom International,  #93"/>
              </a:rPr>
              <a:t>14</a:t>
            </a:r>
            <a:r>
              <a:rPr lang="en-US" sz="1100" i="1" dirty="0">
                <a:ea typeface="SimSun" panose="02010600030101010101" pitchFamily="2" charset="-122"/>
              </a:rPr>
              <a:t>,</a:t>
            </a:r>
            <a:r>
              <a:rPr lang="en-US" sz="1100" i="1" dirty="0">
                <a:ea typeface="SimSun" panose="02010600030101010101" pitchFamily="2" charset="-122"/>
                <a:hlinkClick r:id="rId4" action="ppaction://hlinkfile" tooltip="Seikkula, 2006 #94"/>
              </a:rPr>
              <a:t>15</a:t>
            </a:r>
            <a:r>
              <a:rPr lang="en-US" sz="1100" i="1" dirty="0">
                <a:ea typeface="SimSun" panose="02010600030101010101" pitchFamily="2" charset="-122"/>
              </a:rPr>
              <a:t>)</a:t>
            </a:r>
            <a:endParaRPr lang="x-none" sz="110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US" sz="1100" dirty="0">
                <a:ea typeface="SimSun" panose="02010600030101010101" pitchFamily="2" charset="-122"/>
              </a:rPr>
              <a:t>Open Dialogue is a Finnish alternative to the traditional mental health system for people diagnosed with "psychoses" such as "schizophrenia".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This approach is based on a supported decision-making process and aims to support the individual's network of family and friends, as well as respect the decision-making of the individual. </a:t>
            </a:r>
            <a:endParaRPr lang="x-none" sz="110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US" sz="1100" dirty="0">
                <a:ea typeface="SimSun" panose="02010600030101010101" pitchFamily="2" charset="-122"/>
              </a:rPr>
              <a:t>In Open Dialogue, the person seeking support, family and care partners are all invited to participate alongside the Open Dialogue team member in daily meetings that are open, non-secretive and non-hierarchical.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Everyone openly voices and reflects on their thoughts and feelings, and everyone’s voice is heard, particularly the voice of the person seeking support. </a:t>
            </a:r>
          </a:p>
          <a:p>
            <a:pPr marL="629593" lvl="1" indent="-171707" algn="just">
              <a:spcAft>
                <a:spcPts val="601"/>
              </a:spcAft>
              <a:buFont typeface="Arial" panose="020B0604020202020204" pitchFamily="34" charset="0"/>
              <a:buChar char="•"/>
            </a:pPr>
            <a:r>
              <a:rPr lang="en-US" sz="1100" dirty="0">
                <a:ea typeface="SimSun" panose="02010600030101010101" pitchFamily="2" charset="-122"/>
              </a:rPr>
              <a:t>By speaking openly and at the same level at all times, everyone understands what is going on and what is being talked about.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A shared language is created and the participants build up a new understanding between each other.</a:t>
            </a:r>
            <a:endParaRPr lang="x-none" sz="110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100" dirty="0">
                <a:ea typeface="SimSun" panose="02010600030101010101" pitchFamily="2" charset="-122"/>
              </a:rPr>
              <a:t>The Open Dialogue team provides immediate help within 24 hours of the first contact. The team seeks to engage social networks, rebuild relationships and avoid medication and the alienating experience of hospitalization by bringing together the social network of the person seeking support. </a:t>
            </a:r>
          </a:p>
          <a:p>
            <a:pPr marL="171707" indent="-171707" algn="just">
              <a:lnSpc>
                <a:spcPct val="115000"/>
              </a:lnSpc>
              <a:spcAft>
                <a:spcPts val="1002"/>
              </a:spcAft>
              <a:buFont typeface="Arial" panose="020B0604020202020204" pitchFamily="34" charset="0"/>
              <a:buChar char="•"/>
            </a:pPr>
            <a:r>
              <a:rPr lang="en-US" sz="1100" dirty="0">
                <a:ea typeface="SimSun" panose="02010600030101010101" pitchFamily="2" charset="-122"/>
              </a:rPr>
              <a:t>No exact treatment plan is prepared. The approach is flexible and adapts to the changing needs of each person. </a:t>
            </a:r>
            <a:endParaRPr lang="x-none" sz="1100">
              <a:ea typeface="SimSun" panose="02010600030101010101" pitchFamily="2" charset="-122"/>
              <a:cs typeface="Arial" panose="020B0604020202020204" pitchFamily="34" charset="0"/>
            </a:endParaRPr>
          </a:p>
          <a:p>
            <a:pPr>
              <a:spcAft>
                <a:spcPts val="1002"/>
              </a:spcAft>
            </a:pPr>
            <a:r>
              <a:rPr lang="en-GB" sz="1100" dirty="0">
                <a:solidFill>
                  <a:srgbClr val="4F81BD"/>
                </a:solidFill>
                <a:ea typeface="SimSun" panose="02010600030101010101" pitchFamily="2" charset="-122"/>
                <a:cs typeface="Arial" panose="020B0604020202020204" pitchFamily="34" charset="0"/>
              </a:rPr>
              <a:t>Show participants the following video:</a:t>
            </a:r>
            <a:endParaRPr lang="x-none" sz="1100">
              <a:ea typeface="SimSun" panose="02010600030101010101" pitchFamily="2" charset="-122"/>
              <a:cs typeface="Arial" panose="020B0604020202020204" pitchFamily="34" charset="0"/>
            </a:endParaRPr>
          </a:p>
          <a:p>
            <a:r>
              <a:rPr lang="en-GB" sz="1100" dirty="0">
                <a:solidFill>
                  <a:srgbClr val="4F81BD"/>
                </a:solidFill>
                <a:ea typeface="SimSun" panose="02010600030101010101" pitchFamily="2" charset="-122"/>
                <a:cs typeface="Arial" panose="020B0604020202020204" pitchFamily="34" charset="0"/>
              </a:rPr>
              <a:t>Daniel </a:t>
            </a:r>
            <a:r>
              <a:rPr lang="en-GB" sz="1100" dirty="0" err="1">
                <a:solidFill>
                  <a:srgbClr val="4F81BD"/>
                </a:solidFill>
                <a:ea typeface="SimSun" panose="02010600030101010101" pitchFamily="2" charset="-122"/>
                <a:cs typeface="Arial" panose="020B0604020202020204" pitchFamily="34" charset="0"/>
              </a:rPr>
              <a:t>Mackler</a:t>
            </a:r>
            <a:r>
              <a:rPr lang="en-GB" sz="1100" dirty="0">
                <a:solidFill>
                  <a:srgbClr val="4F81BD"/>
                </a:solidFill>
                <a:ea typeface="SimSun" panose="02010600030101010101" pitchFamily="2" charset="-122"/>
                <a:cs typeface="Arial" panose="020B0604020202020204" pitchFamily="34" charset="0"/>
              </a:rPr>
              <a:t> and Jaakko </a:t>
            </a:r>
            <a:r>
              <a:rPr lang="en-GB" sz="1100" dirty="0" err="1">
                <a:solidFill>
                  <a:srgbClr val="4F81BD"/>
                </a:solidFill>
                <a:ea typeface="SimSun" panose="02010600030101010101" pitchFamily="2" charset="-122"/>
                <a:cs typeface="Arial" panose="020B0604020202020204" pitchFamily="34" charset="0"/>
              </a:rPr>
              <a:t>Seikkula</a:t>
            </a:r>
            <a:r>
              <a:rPr lang="en-GB" sz="1100" dirty="0">
                <a:solidFill>
                  <a:srgbClr val="4F81BD"/>
                </a:solidFill>
                <a:ea typeface="SimSun" panose="02010600030101010101" pitchFamily="2" charset="-122"/>
                <a:cs typeface="Arial" panose="020B0604020202020204" pitchFamily="34" charset="0"/>
              </a:rPr>
              <a:t> Speak on Finnish Open Dialogue, social networks, and recovery from psychosis</a:t>
            </a:r>
            <a:r>
              <a:rPr lang="en-GB" sz="1100" i="1" dirty="0">
                <a:solidFill>
                  <a:srgbClr val="4F81BD"/>
                </a:solidFill>
                <a:ea typeface="SimSun" panose="02010600030101010101" pitchFamily="2" charset="-122"/>
                <a:cs typeface="Arial" panose="020B0604020202020204" pitchFamily="34" charset="0"/>
              </a:rPr>
              <a:t> (</a:t>
            </a:r>
            <a:r>
              <a:rPr lang="en-GB" sz="1100" i="1" dirty="0">
                <a:solidFill>
                  <a:srgbClr val="4F81BD"/>
                </a:solidFill>
                <a:ea typeface="SimSun" panose="02010600030101010101" pitchFamily="2" charset="-122"/>
                <a:cs typeface="Arial" panose="020B0604020202020204" pitchFamily="34" charset="0"/>
                <a:hlinkClick r:id="rId5" action="ppaction://hlinkfile" tooltip="Mackler, 2011 #95">
                  <a:extLst>
                    <a:ext uri="{A12FA001-AC4F-418D-AE19-62706E023703}">
                      <ahyp:hlinkClr xmlns:ahyp="http://schemas.microsoft.com/office/drawing/2018/hyperlinkcolor" val="tx"/>
                    </a:ext>
                  </a:extLst>
                </a:hlinkClick>
              </a:rPr>
              <a:t>16</a:t>
            </a:r>
            <a:r>
              <a:rPr lang="en-GB" sz="1100" i="1" dirty="0">
                <a:solidFill>
                  <a:srgbClr val="4F81BD"/>
                </a:solidFill>
                <a:ea typeface="SimSun" panose="02010600030101010101" pitchFamily="2" charset="-122"/>
                <a:cs typeface="Arial" panose="020B0604020202020204" pitchFamily="34" charset="0"/>
              </a:rPr>
              <a:t>)</a:t>
            </a:r>
            <a:r>
              <a:rPr lang="en-GB" sz="1100" dirty="0">
                <a:solidFill>
                  <a:srgbClr val="4F81BD"/>
                </a:solidFill>
                <a:ea typeface="SimSun" panose="02010600030101010101" pitchFamily="2" charset="-122"/>
                <a:cs typeface="Arial" panose="020B0604020202020204" pitchFamily="34" charset="0"/>
              </a:rPr>
              <a:t> (8:24 min.)</a:t>
            </a:r>
            <a:r>
              <a:rPr lang="en-GB" sz="1100" b="1" dirty="0">
                <a:solidFill>
                  <a:srgbClr val="000000"/>
                </a:solidFill>
                <a:ea typeface="SimSun" panose="02010600030101010101" pitchFamily="2" charset="-122"/>
              </a:rPr>
              <a:t> </a:t>
            </a:r>
            <a:r>
              <a:rPr lang="en-US" sz="1100" b="1" u="sng" dirty="0">
                <a:solidFill>
                  <a:srgbClr val="000000"/>
                </a:solidFill>
                <a:ea typeface="SimSun" panose="02010600030101010101" pitchFamily="2" charset="-122"/>
                <a:hlinkClick r:id="rId6">
                  <a:extLst>
                    <a:ext uri="{A12FA001-AC4F-418D-AE19-62706E023703}">
                      <ahyp:hlinkClr xmlns:ahyp="http://schemas.microsoft.com/office/drawing/2018/hyperlinkcolor" val="tx"/>
                    </a:ext>
                  </a:extLst>
                </a:hlinkClick>
              </a:rPr>
              <a:t>https://www.youtube.com/watch?v=ywtPedxhC3U&amp;feature=related&amp;app=desktop</a:t>
            </a:r>
            <a:r>
              <a:rPr lang="en-US" sz="1100" b="1" dirty="0">
                <a:solidFill>
                  <a:srgbClr val="000000"/>
                </a:solidFill>
                <a:ea typeface="SimSun" panose="02010600030101010101" pitchFamily="2" charset="-122"/>
              </a:rPr>
              <a:t> </a:t>
            </a:r>
            <a:r>
              <a:rPr lang="en-US" sz="1100" dirty="0">
                <a:solidFill>
                  <a:srgbClr val="4F81BD"/>
                </a:solidFill>
                <a:ea typeface="SimSun" panose="02010600030101010101" pitchFamily="2" charset="-122"/>
              </a:rPr>
              <a:t>(accessed 22 July 2016).</a:t>
            </a:r>
            <a:endParaRPr lang="x-none"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49</a:t>
            </a:fld>
            <a:endParaRPr lang="en-GB"/>
          </a:p>
        </p:txBody>
      </p:sp>
    </p:spTree>
    <p:extLst>
      <p:ext uri="{BB962C8B-B14F-4D97-AF65-F5344CB8AC3E}">
        <p14:creationId xmlns:p14="http://schemas.microsoft.com/office/powerpoint/2010/main" val="34645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en-US" b="1" dirty="0">
                <a:latin typeface="Calibri" panose="020F0502020204030204" pitchFamily="34" charset="0"/>
                <a:ea typeface="SimSun" panose="02010600030101010101" pitchFamily="2" charset="-122"/>
                <a:cs typeface="Calibri" panose="020F0502020204030204" pitchFamily="34" charset="0"/>
              </a:rPr>
              <a:t>The importance of support</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Formal forms of support should not replace informal support networks (e.g. family, friends, etc.) which are essential in people’s day-to-day lives. When informal networks are non-existent or weakened, it is very important to support the person to rebuild and/or consolidate the informal networks.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At the same time, it may also be necessary to advocate for more formalized forms of support networks for people who need and want them.</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50</a:t>
            </a:fld>
            <a:endParaRPr lang="en-GB"/>
          </a:p>
        </p:txBody>
      </p:sp>
    </p:spTree>
    <p:extLst>
      <p:ext uri="{BB962C8B-B14F-4D97-AF65-F5344CB8AC3E}">
        <p14:creationId xmlns:p14="http://schemas.microsoft.com/office/powerpoint/2010/main" val="3028841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US" b="1" dirty="0">
                <a:latin typeface="Calibri" panose="020F0502020204030204" pitchFamily="34" charset="0"/>
                <a:ea typeface="SimSun" panose="02010600030101010101" pitchFamily="2" charset="-122"/>
                <a:cs typeface="Calibri" panose="020F0502020204030204" pitchFamily="34" charset="0"/>
              </a:rPr>
              <a:t>How can mental health and social services facilitate supported decision-making?</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Mental </a:t>
            </a:r>
            <a:r>
              <a:rPr lang="en-GB" dirty="0">
                <a:latin typeface="Calibri" panose="020F0502020204030204" pitchFamily="34" charset="0"/>
                <a:ea typeface="SimSun" panose="02010600030101010101" pitchFamily="2" charset="-122"/>
                <a:cs typeface="Arial" panose="020B0604020202020204" pitchFamily="34" charset="0"/>
              </a:rPr>
              <a:t>health and social services have a responsibility to facilitate supported decision-making actively by ensuring that people are able to invite trusted persons from the community to come to the service to support them.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can also facilitate contacts between the person and supported decision-making NGOs, advocates or peer supporters who can act as a decision supporter if this is what the person wants.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51</a:t>
            </a:fld>
            <a:endParaRPr lang="en-GB"/>
          </a:p>
        </p:txBody>
      </p:sp>
    </p:spTree>
    <p:extLst>
      <p:ext uri="{BB962C8B-B14F-4D97-AF65-F5344CB8AC3E}">
        <p14:creationId xmlns:p14="http://schemas.microsoft.com/office/powerpoint/2010/main" val="766587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33300" y="3322650"/>
            <a:ext cx="5542186" cy="6119505"/>
          </a:xfrm>
        </p:spPr>
        <p:txBody>
          <a:bodyPr/>
          <a:lstStyle/>
          <a:p>
            <a:pPr algn="just">
              <a:spcAft>
                <a:spcPts val="601"/>
              </a:spcAft>
            </a:pPr>
            <a:r>
              <a:rPr lang="en-GB" sz="1100" dirty="0">
                <a:solidFill>
                  <a:srgbClr val="4F81BD"/>
                </a:solidFill>
                <a:ea typeface="SimSun" panose="02010600030101010101" pitchFamily="2" charset="-122"/>
                <a:cs typeface="Arial" panose="020B0604020202020204" pitchFamily="34" charset="0"/>
              </a:rPr>
              <a:t>Distribute to participants copies of Annex 3 (also represented below).</a:t>
            </a:r>
            <a:endParaRPr lang="x-none" sz="1100" dirty="0">
              <a:ea typeface="SimSun" panose="02010600030101010101" pitchFamily="2" charset="-122"/>
              <a:cs typeface="Arial" panose="020B0604020202020204" pitchFamily="34" charset="0"/>
            </a:endParaRPr>
          </a:p>
          <a:p>
            <a:pPr algn="just">
              <a:spcAft>
                <a:spcPts val="601"/>
              </a:spcAft>
            </a:pPr>
            <a:r>
              <a:rPr lang="en-US" sz="1100" dirty="0">
                <a:ea typeface="SimSun" panose="02010600030101010101" pitchFamily="2" charset="-122"/>
                <a:cs typeface="Arial" panose="020B0604020202020204" pitchFamily="34" charset="0"/>
              </a:rPr>
              <a:t>The following box </a:t>
            </a:r>
            <a:r>
              <a:rPr lang="en-US" sz="1100" i="1" dirty="0">
                <a:ea typeface="SimSun" panose="02010600030101010101" pitchFamily="2" charset="-122"/>
                <a:cs typeface="Arial" panose="020B0604020202020204" pitchFamily="34" charset="0"/>
              </a:rPr>
              <a:t>(</a:t>
            </a:r>
            <a:r>
              <a:rPr lang="en-US" sz="1100" i="1" dirty="0">
                <a:solidFill>
                  <a:srgbClr val="0000FF"/>
                </a:solidFill>
                <a:ea typeface="SimSun" panose="02010600030101010101" pitchFamily="2" charset="-122"/>
                <a:cs typeface="Arial" panose="020B0604020202020204" pitchFamily="34" charset="0"/>
                <a:hlinkClick r:id="rId3" action="ppaction://hlinkfile" tooltip="Department of Constitutional Affairs, 2005 #96">
                  <a:extLst>
                    <a:ext uri="{A12FA001-AC4F-418D-AE19-62706E023703}">
                      <ahyp:hlinkClr xmlns:ahyp="http://schemas.microsoft.com/office/drawing/2018/hyperlinkcolor" val="tx"/>
                    </a:ext>
                  </a:extLst>
                </a:hlinkClick>
              </a:rPr>
              <a:t>17</a:t>
            </a:r>
            <a:r>
              <a:rPr lang="en-US" sz="1100" i="1" dirty="0">
                <a:ea typeface="SimSun" panose="02010600030101010101" pitchFamily="2" charset="-122"/>
                <a:cs typeface="Arial" panose="020B0604020202020204" pitchFamily="34" charset="0"/>
              </a:rPr>
              <a:t>)</a:t>
            </a:r>
            <a:r>
              <a:rPr lang="en-US" sz="1100" dirty="0">
                <a:ea typeface="SimSun" panose="02010600030101010101" pitchFamily="2" charset="-122"/>
                <a:cs typeface="Arial" panose="020B0604020202020204" pitchFamily="34" charset="0"/>
              </a:rPr>
              <a:t> is a useful checklist tool for supporters to initiate a supported decision-making approach. However, additional steps may need to be included on a person-by-person basis.</a:t>
            </a:r>
            <a:endParaRPr lang="en-GB" sz="1100" dirty="0">
              <a:ea typeface="SimSun" panose="02010600030101010101" pitchFamily="2" charset="-122"/>
              <a:cs typeface="Arial" panose="020B0604020202020204" pitchFamily="34" charset="0"/>
            </a:endParaRPr>
          </a:p>
          <a:p>
            <a:pPr algn="just">
              <a:spcAft>
                <a:spcPts val="601"/>
              </a:spcAft>
            </a:pPr>
            <a:r>
              <a:rPr lang="en-GB" sz="1100" b="1" dirty="0">
                <a:ea typeface="SimSun" panose="02010600030101010101" pitchFamily="2" charset="-122"/>
                <a:cs typeface="Arial" panose="020B0604020202020204" pitchFamily="34" charset="0"/>
              </a:rPr>
              <a:t>Supported decision-making checklist - Do you:</a:t>
            </a:r>
            <a:endParaRPr lang="x-none" sz="1100" dirty="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tabLst>
                <a:tab pos="457886" algn="l"/>
              </a:tabLst>
            </a:pPr>
            <a:r>
              <a:rPr lang="en-GB" sz="1100" b="1" dirty="0">
                <a:ea typeface="SimSun" panose="02010600030101010101" pitchFamily="2" charset="-122"/>
                <a:cs typeface="Arial" panose="020B0604020202020204" pitchFamily="34" charset="0"/>
              </a:rPr>
              <a:t>Provide relevant information:</a:t>
            </a:r>
            <a:endParaRPr lang="x-none" sz="1100" b="1"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tabLst>
                <a:tab pos="686829" algn="l"/>
              </a:tabLst>
            </a:pPr>
            <a:r>
              <a:rPr lang="en-GB" sz="1100" dirty="0">
                <a:ea typeface="SimSun" panose="02010600030101010101" pitchFamily="2" charset="-122"/>
                <a:cs typeface="Arial" panose="020B0604020202020204" pitchFamily="34" charset="0"/>
              </a:rPr>
              <a:t>Does the person have all the relevant information he or she needs to make a particular decision?</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tabLst>
                <a:tab pos="686829" algn="l"/>
              </a:tabLst>
            </a:pPr>
            <a:r>
              <a:rPr lang="en-GB" sz="1100" dirty="0">
                <a:ea typeface="SimSun" panose="02010600030101010101" pitchFamily="2" charset="-122"/>
                <a:cs typeface="Arial" panose="020B0604020202020204" pitchFamily="34" charset="0"/>
              </a:rPr>
              <a:t>Does the person have all the information they are asking for?</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tabLst>
                <a:tab pos="686829" algn="l"/>
              </a:tabLst>
            </a:pPr>
            <a:r>
              <a:rPr lang="en-GB" sz="1100" dirty="0">
                <a:ea typeface="SimSun" panose="02010600030101010101" pitchFamily="2" charset="-122"/>
                <a:cs typeface="Arial" panose="020B0604020202020204" pitchFamily="34" charset="0"/>
              </a:rPr>
              <a:t>Have they been given information on all available options?</a:t>
            </a:r>
          </a:p>
          <a:p>
            <a:pPr marL="171707">
              <a:lnSpc>
                <a:spcPct val="115000"/>
              </a:lnSpc>
              <a:tabLst>
                <a:tab pos="686829" algn="l"/>
              </a:tabLst>
            </a:pPr>
            <a:endParaRPr lang="x-none" sz="1100" dirty="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tabLst>
                <a:tab pos="457886" algn="l"/>
              </a:tabLst>
            </a:pPr>
            <a:r>
              <a:rPr lang="en-GB" sz="1100" b="1" dirty="0">
                <a:ea typeface="SimSun" panose="02010600030101010101" pitchFamily="2" charset="-122"/>
                <a:cs typeface="Arial" panose="020B0604020202020204" pitchFamily="34" charset="0"/>
              </a:rPr>
              <a:t>Communicate in an appropriate way:</a:t>
            </a:r>
            <a:endParaRPr lang="x-none" sz="1100" b="1"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Explain or present the information in a way that is easier for the person to understand (e.g. by using simple, clear and concise language or visual aids).</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Explore different methods of communication if required, including nonverbal communication.</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Ascertain if anyone else can help with communication (e.g. a family member, support worker, interpreter, speech and language therapist or advocate) and that the person accepts this help</a:t>
            </a:r>
          </a:p>
          <a:p>
            <a:pPr marL="171707">
              <a:lnSpc>
                <a:spcPct val="115000"/>
              </a:lnSpc>
            </a:pPr>
            <a:endParaRPr lang="x-none" sz="1100" dirty="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tabLst>
                <a:tab pos="457886" algn="l"/>
              </a:tabLst>
            </a:pPr>
            <a:r>
              <a:rPr lang="en-GB" sz="1100" b="1" dirty="0">
                <a:ea typeface="SimSun" panose="02010600030101010101" pitchFamily="2" charset="-122"/>
                <a:cs typeface="Arial" panose="020B0604020202020204" pitchFamily="34" charset="0"/>
              </a:rPr>
              <a:t>Make the person feel at ease:</a:t>
            </a:r>
            <a:endParaRPr lang="x-none" sz="1100" b="1"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Identify if there are particular times of day when the person’s understanding is better.</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Identify if there are particular locations where the person may feel more at ease.</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Ascertain whether the decision could be put off to see whether the person can make the decision at a later time when circumstances are right for them.</a:t>
            </a:r>
            <a:endParaRPr lang="x-none" sz="1100" dirty="0">
              <a:ea typeface="SimSun" panose="02010600030101010101" pitchFamily="2" charset="-122"/>
              <a:cs typeface="Arial" panose="020B0604020202020204" pitchFamily="34" charset="0"/>
            </a:endParaRPr>
          </a:p>
          <a:p>
            <a:pPr marL="171707">
              <a:lnSpc>
                <a:spcPct val="115000"/>
              </a:lnSpc>
              <a:tabLst>
                <a:tab pos="457886" algn="l"/>
              </a:tabLst>
            </a:pPr>
            <a:endParaRPr lang="en-GB" sz="1100" b="1" dirty="0">
              <a:ea typeface="SimSun" panose="02010600030101010101" pitchFamily="2" charset="-122"/>
              <a:cs typeface="Arial" panose="020B0604020202020204" pitchFamily="34" charset="0"/>
            </a:endParaRPr>
          </a:p>
          <a:p>
            <a:pPr marL="171707">
              <a:lnSpc>
                <a:spcPct val="115000"/>
              </a:lnSpc>
              <a:tabLst>
                <a:tab pos="457886" algn="l"/>
              </a:tabLst>
            </a:pPr>
            <a:r>
              <a:rPr lang="en-GB" sz="1100" b="1" dirty="0">
                <a:ea typeface="SimSun" panose="02010600030101010101" pitchFamily="2" charset="-122"/>
                <a:cs typeface="Arial" panose="020B0604020202020204" pitchFamily="34" charset="0"/>
              </a:rPr>
              <a:t>Support the person:</a:t>
            </a:r>
            <a:endParaRPr lang="x-none" sz="1100" b="1"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Ascertain if anyone else can help or support the person to make choices or express a view.</a:t>
            </a:r>
            <a:endParaRPr lang="x-none" sz="11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52</a:t>
            </a:fld>
            <a:endParaRPr lang="en-GB"/>
          </a:p>
        </p:txBody>
      </p:sp>
    </p:spTree>
    <p:extLst>
      <p:ext uri="{BB962C8B-B14F-4D97-AF65-F5344CB8AC3E}">
        <p14:creationId xmlns:p14="http://schemas.microsoft.com/office/powerpoint/2010/main" val="1608121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US" b="1" dirty="0">
                <a:latin typeface="Calibri" panose="020F0502020204030204" pitchFamily="34" charset="0"/>
                <a:ea typeface="SimSun" panose="02010600030101010101" pitchFamily="2" charset="-122"/>
                <a:cs typeface="Arial" panose="020B0604020202020204" pitchFamily="34" charset="0"/>
              </a:rPr>
              <a:t>Supported decision-making is </a:t>
            </a:r>
            <a:r>
              <a:rPr lang="en-GB" b="1" dirty="0">
                <a:latin typeface="Calibri" panose="020F0502020204030204" pitchFamily="34" charset="0"/>
                <a:ea typeface="SimSun" panose="02010600030101010101" pitchFamily="2" charset="-122"/>
                <a:cs typeface="Arial" panose="020B0604020202020204" pitchFamily="34" charset="0"/>
              </a:rPr>
              <a:t>not the same as substitute decision-making:</a:t>
            </a:r>
            <a:endParaRPr lang="x-none" sz="800">
              <a:ea typeface="SimSun" panose="02010600030101010101" pitchFamily="2" charset="-122"/>
              <a:cs typeface="Arial" panose="020B0604020202020204" pitchFamily="34" charset="0"/>
            </a:endParaRPr>
          </a:p>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supported decision-making a support person never makes decisions for, on behalf of, or instead of the person with a psychosocial, intellectual or cognitive disability. </a:t>
            </a:r>
            <a:endParaRPr lang="x-none" sz="800">
              <a:ea typeface="SimSun" panose="02010600030101010101" pitchFamily="2" charset="-122"/>
              <a:cs typeface="Arial" panose="020B0604020202020204" pitchFamily="34" charset="0"/>
            </a:endParaRPr>
          </a:p>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All forms of support, including the most intensive, must be based on the </a:t>
            </a:r>
            <a:r>
              <a:rPr lang="en-GB" b="1" u="sng" dirty="0">
                <a:latin typeface="Calibri" panose="020F0502020204030204" pitchFamily="34" charset="0"/>
                <a:ea typeface="SimSun" panose="02010600030101010101" pitchFamily="2" charset="-122"/>
                <a:cs typeface="Arial" panose="020B0604020202020204" pitchFamily="34" charset="0"/>
              </a:rPr>
              <a:t>will and preferences</a:t>
            </a:r>
            <a:r>
              <a:rPr lang="en-GB" dirty="0">
                <a:latin typeface="Calibri" panose="020F0502020204030204" pitchFamily="34" charset="0"/>
                <a:ea typeface="SimSun" panose="02010600030101010101" pitchFamily="2" charset="-122"/>
                <a:cs typeface="Arial" panose="020B0604020202020204" pitchFamily="34" charset="0"/>
              </a:rPr>
              <a:t> of the person concerned. </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53</a:t>
            </a:fld>
            <a:endParaRPr lang="en-GB"/>
          </a:p>
        </p:txBody>
      </p:sp>
    </p:spTree>
    <p:extLst>
      <p:ext uri="{BB962C8B-B14F-4D97-AF65-F5344CB8AC3E}">
        <p14:creationId xmlns:p14="http://schemas.microsoft.com/office/powerpoint/2010/main" val="1530317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880" y="3450288"/>
            <a:ext cx="5447030" cy="5248021"/>
          </a:xfrm>
        </p:spPr>
        <p:txBody>
          <a:bodyPr/>
          <a:lstStyle/>
          <a:p>
            <a:pPr marL="228943" indent="-228943">
              <a:spcAft>
                <a:spcPts val="601"/>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will and preferences of the person are different from what is perceived by others as being in their “best interest”. </a:t>
            </a:r>
            <a:endParaRPr lang="x-none" sz="1100">
              <a:ea typeface="SimSun" panose="02010600030101010101" pitchFamily="2" charset="-122"/>
              <a:cs typeface="Arial" panose="020B0604020202020204" pitchFamily="34" charset="0"/>
            </a:endParaRPr>
          </a:p>
          <a:p>
            <a:pPr marL="400650" lvl="1" indent="-171707">
              <a:spcAft>
                <a:spcPts val="601"/>
              </a:spcAft>
              <a:buFont typeface="Cambria" panose="02040503050406030204" pitchFamily="18" charset="0"/>
              <a:buChar char="-"/>
            </a:pPr>
            <a:r>
              <a:rPr lang="en-GB" dirty="0">
                <a:latin typeface="Calibri" panose="020F0502020204030204" pitchFamily="34" charset="0"/>
                <a:ea typeface="SimSun" panose="02010600030101010101" pitchFamily="2" charset="-122"/>
                <a:cs typeface="Arial" panose="020B0604020202020204" pitchFamily="34" charset="0"/>
              </a:rPr>
              <a:t>In many countries, the standard for making a decision for a person is generally their best interest (i.e. what others determine to be the best decision or course of action for a person). This needs to change. </a:t>
            </a:r>
          </a:p>
          <a:p>
            <a:pPr marL="400650" lvl="1" indent="-171707">
              <a:spcAft>
                <a:spcPts val="601"/>
              </a:spcAft>
              <a:buFont typeface="Cambria" panose="02040503050406030204" pitchFamily="18" charset="0"/>
              <a:buChar char="-"/>
            </a:pPr>
            <a:r>
              <a:rPr lang="en-GB" dirty="0">
                <a:latin typeface="Calibri" panose="020F0502020204030204" pitchFamily="34" charset="0"/>
                <a:ea typeface="SimSun" panose="02010600030101010101" pitchFamily="2" charset="-122"/>
                <a:cs typeface="Arial" panose="020B0604020202020204" pitchFamily="34" charset="0"/>
              </a:rPr>
              <a:t>Even in extreme circumstances, when the person is unable to communicate their wishes and preferences directly, decisions must be made based on the </a:t>
            </a:r>
            <a:r>
              <a:rPr lang="en-GB" b="1" dirty="0">
                <a:latin typeface="Calibri" panose="020F0502020204030204" pitchFamily="34" charset="0"/>
                <a:ea typeface="SimSun" panose="02010600030101010101" pitchFamily="2" charset="-122"/>
                <a:cs typeface="Arial" panose="020B0604020202020204" pitchFamily="34" charset="0"/>
              </a:rPr>
              <a:t>best interpretation of the will and preferences of the person</a:t>
            </a:r>
            <a:r>
              <a:rPr lang="en-GB" dirty="0">
                <a:latin typeface="Calibri" panose="020F0502020204030204" pitchFamily="34" charset="0"/>
                <a:ea typeface="SimSun" panose="02010600030101010101" pitchFamily="2" charset="-122"/>
                <a:cs typeface="Arial" panose="020B0604020202020204" pitchFamily="34" charset="0"/>
              </a:rPr>
              <a:t>. These can be determined by, for example:</a:t>
            </a:r>
            <a:endParaRPr lang="x-none" sz="1100">
              <a:ea typeface="SimSun" panose="02010600030101010101" pitchFamily="2" charset="-122"/>
              <a:cs typeface="Arial" panose="020B0604020202020204" pitchFamily="34" charset="0"/>
            </a:endParaRPr>
          </a:p>
          <a:p>
            <a:pPr marL="572357" lvl="2" indent="-171707">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referring to what is already known about the person, e.g. views on different matters, beliefs, values in life, etc. (these are often known by the person’s close friends or relatives);</a:t>
            </a:r>
            <a:endParaRPr lang="x-none" sz="1100">
              <a:ea typeface="SimSun" panose="02010600030101010101" pitchFamily="2" charset="-122"/>
              <a:cs typeface="Times New Roman" panose="02020603050405020304" pitchFamily="18" charset="0"/>
            </a:endParaRPr>
          </a:p>
          <a:p>
            <a:pPr marL="572357" lvl="2" indent="-171707">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referring to advance planning documents which should contain information about the person’s will and preference;</a:t>
            </a:r>
            <a:endParaRPr lang="x-none" sz="1100">
              <a:ea typeface="SimSun" panose="02010600030101010101" pitchFamily="2" charset="-122"/>
              <a:cs typeface="Times New Roman" panose="02020603050405020304" pitchFamily="18" charset="0"/>
            </a:endParaRPr>
          </a:p>
          <a:p>
            <a:pPr marL="572357" lvl="2" indent="-171707">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even when nothing is known about the person (e.g. first contact with a service) and the person does not appear to be able to communicate their wishes, service staff must do their best to try to understand the will and preferences of the person (e.g. trying different modes of communication, paying attention to the person’s reactions, etc.)</a:t>
            </a:r>
            <a:endParaRPr lang="x-none" sz="110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54</a:t>
            </a:fld>
            <a:endParaRPr lang="en-GB"/>
          </a:p>
        </p:txBody>
      </p:sp>
    </p:spTree>
    <p:extLst>
      <p:ext uri="{BB962C8B-B14F-4D97-AF65-F5344CB8AC3E}">
        <p14:creationId xmlns:p14="http://schemas.microsoft.com/office/powerpoint/2010/main" val="23577599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Supported decision-making is therefore different from existing systems such as guardianship, wardship and other substitute decision-making regimes.</a:t>
            </a:r>
          </a:p>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 Supported decision-making is not just a new term for describing these pre-existing models. </a:t>
            </a:r>
          </a:p>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about implementing a completely different approach of decision-making in which the person always remains at the centre of the decision.</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55</a:t>
            </a:fld>
            <a:endParaRPr lang="en-GB"/>
          </a:p>
        </p:txBody>
      </p:sp>
    </p:spTree>
    <p:extLst>
      <p:ext uri="{BB962C8B-B14F-4D97-AF65-F5344CB8AC3E}">
        <p14:creationId xmlns:p14="http://schemas.microsoft.com/office/powerpoint/2010/main" val="3792380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in the presentation participants may express the concern that their country’s legal framework requires a substitute decision-making approach (e.g. through existing national guardianship, conservatorship laws) and that therefore there is little they can do to implement supported decision-making in this context.</a:t>
            </a:r>
            <a:endParaRPr lang="x-none" sz="800">
              <a:ea typeface="SimSun" panose="02010600030101010101" pitchFamily="2" charset="-122"/>
              <a:cs typeface="Arial" panose="020B0604020202020204" pitchFamily="34" charset="0"/>
            </a:endParaRPr>
          </a:p>
          <a:p>
            <a:pPr algn="just">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acknowledge that:</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many countries, existing law and policy frameworks still provide for substitute decision-making models.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Lobbying and advocacy are key to changing existing laws, policies and practices which are not in line with the CRPD.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kind of reform may take time, but in the meantime, there are many things individuals can do to support people to make their own decisions, even within existing legal or policy frameworks.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it is also possible to support people to terminate their substitute decision-making regimes.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56</a:t>
            </a:fld>
            <a:endParaRPr lang="en-GB"/>
          </a:p>
        </p:txBody>
      </p:sp>
    </p:spTree>
    <p:extLst>
      <p:ext uri="{BB962C8B-B14F-4D97-AF65-F5344CB8AC3E}">
        <p14:creationId xmlns:p14="http://schemas.microsoft.com/office/powerpoint/2010/main" val="1369448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Supported decision-making is voluntary</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should not be imposed on people.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If a person chooses not to have support, then their wishes should be respected.</a:t>
            </a:r>
            <a:endParaRPr lang="x-none" sz="80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en-GB" dirty="0"/>
              <a:t>Many people – particular family members, mental health and other practitioners – have expressed the concern that, in some situations, if the person refuses support, they may put themselves or others in danger. </a:t>
            </a:r>
            <a:endParaRPr lang="x-none"/>
          </a:p>
          <a:p>
            <a:pPr marL="171707" indent="-171707" algn="just">
              <a:buFont typeface="Arial" panose="020B0604020202020204" pitchFamily="34" charset="0"/>
              <a:buChar char="•"/>
            </a:pPr>
            <a:r>
              <a:rPr lang="en-GB" dirty="0">
                <a:solidFill>
                  <a:srgbClr val="000000"/>
                </a:solidFill>
              </a:rPr>
              <a:t> </a:t>
            </a:r>
            <a:endParaRPr lang="x-none"/>
          </a:p>
          <a:p>
            <a:pPr marL="171707" indent="-171707" algn="just">
              <a:buFont typeface="Arial" panose="020B0604020202020204" pitchFamily="34" charset="0"/>
              <a:buChar char="•"/>
            </a:pPr>
            <a:r>
              <a:rPr lang="en-GB" dirty="0">
                <a:solidFill>
                  <a:srgbClr val="000000"/>
                </a:solidFill>
              </a:rPr>
              <a:t>However it is important to note that imposing or forcing treatment itself can cause harm either immediately and/or in the future. The harm caused to the person can take many forms including, trauma, humiliation or physical injuries.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57</a:t>
            </a:fld>
            <a:endParaRPr lang="en-GB"/>
          </a:p>
        </p:txBody>
      </p:sp>
    </p:spTree>
    <p:extLst>
      <p:ext uri="{BB962C8B-B14F-4D97-AF65-F5344CB8AC3E}">
        <p14:creationId xmlns:p14="http://schemas.microsoft.com/office/powerpoint/2010/main" val="21320515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rPr>
              <a:t>It is important to give participants an opportunity to raise and discuss their concerns openly. </a:t>
            </a:r>
            <a:endParaRPr lang="x-none"/>
          </a:p>
          <a:p>
            <a:pPr algn="just"/>
            <a:r>
              <a:rPr lang="en-GB" dirty="0">
                <a:cs typeface="Calibri" panose="020F0502020204030204" pitchFamily="34" charset="0"/>
              </a:rPr>
              <a:t> </a:t>
            </a:r>
            <a:endParaRPr lang="x-none"/>
          </a:p>
          <a:p>
            <a:pPr marL="171707" indent="-171707" algn="just">
              <a:buFont typeface="Arial" panose="020B0604020202020204" pitchFamily="34" charset="0"/>
              <a:buChar char="•"/>
            </a:pPr>
            <a:r>
              <a:rPr lang="en-GB" dirty="0">
                <a:cs typeface="Calibri" panose="020F0502020204030204" pitchFamily="34" charset="0"/>
              </a:rPr>
              <a:t>How can we avoid exploitation from supporters?</a:t>
            </a:r>
            <a:endParaRPr lang="x-none"/>
          </a:p>
          <a:p>
            <a:pPr marL="686829" algn="just"/>
            <a:endParaRPr lang="x-none"/>
          </a:p>
          <a:p>
            <a:pPr marL="171707" indent="-171707" algn="just">
              <a:buFont typeface="Arial" panose="020B0604020202020204" pitchFamily="34" charset="0"/>
              <a:buChar char="•"/>
            </a:pPr>
            <a:r>
              <a:rPr lang="en-GB" dirty="0">
                <a:cs typeface="Calibri" panose="020F0502020204030204" pitchFamily="34" charset="0"/>
              </a:rPr>
              <a:t>Mostly, family, friends and other supporters are well-intentioned but sometimes, in the context of providing supported decision-making, some people may try to take advantage, exploit or harm the person (e.g. through physical, emotional, sexual abuse, financial abuse or neglect, etc.). </a:t>
            </a:r>
          </a:p>
          <a:p>
            <a:pPr marL="171707" indent="-171707" algn="just">
              <a:buFont typeface="Arial" panose="020B0604020202020204" pitchFamily="34" charset="0"/>
              <a:buChar char="•"/>
            </a:pPr>
            <a:endParaRPr lang="en-GB" dirty="0">
              <a:cs typeface="Calibri" panose="020F0502020204030204" pitchFamily="34" charset="0"/>
            </a:endParaRPr>
          </a:p>
          <a:p>
            <a:pPr marL="171707" indent="-171707" algn="just">
              <a:buFont typeface="Arial" panose="020B0604020202020204" pitchFamily="34" charset="0"/>
              <a:buChar char="•"/>
            </a:pPr>
            <a:r>
              <a:rPr lang="en-GB" dirty="0">
                <a:cs typeface="Calibri" panose="020F0502020204030204" pitchFamily="34" charset="0"/>
              </a:rPr>
              <a:t>Safeguards are therefore necessary to make sure that exploitation does not take place or that potential situations of abuse are recognized and addressed early.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58</a:t>
            </a:fld>
            <a:endParaRPr lang="en-GB"/>
          </a:p>
        </p:txBody>
      </p:sp>
    </p:spTree>
    <p:extLst>
      <p:ext uri="{BB962C8B-B14F-4D97-AF65-F5344CB8AC3E}">
        <p14:creationId xmlns:p14="http://schemas.microsoft.com/office/powerpoint/2010/main" val="3587094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buFont typeface="Arial" panose="020B0604020202020204" pitchFamily="34" charset="0"/>
              <a:buChar char="•"/>
            </a:pPr>
            <a:r>
              <a:rPr lang="en-GB" dirty="0">
                <a:cs typeface="Calibri" panose="020F0502020204030204" pitchFamily="34" charset="0"/>
              </a:rPr>
              <a:t>It is important to train the following people on strategies to prevent and deal with potential exploitation from supporters:</a:t>
            </a:r>
            <a:endParaRPr lang="x-none"/>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people with psychosocial, intellectual or cognitive disabilities </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families, care partners and other supporters</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mental health and other practitioners</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peer workers and advocates</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legal professionals </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other relevant people from the community.</a:t>
            </a:r>
            <a:endParaRPr lang="x-none">
              <a:ea typeface="SimSun" panose="02010600030101010101" pitchFamily="2" charset="-122"/>
              <a:cs typeface="Arial" panose="020B0604020202020204" pitchFamily="34" charset="0"/>
            </a:endParaRPr>
          </a:p>
          <a:p>
            <a:pPr marL="457886"/>
            <a:r>
              <a:rPr lang="en-GB" dirty="0">
                <a:cs typeface="Calibri" panose="020F0502020204030204" pitchFamily="34" charset="0"/>
              </a:rPr>
              <a:t> </a:t>
            </a:r>
            <a:endParaRPr lang="x-none"/>
          </a:p>
          <a:p>
            <a:pPr marL="171707" indent="-171707">
              <a:buFont typeface="Arial" panose="020B0604020202020204" pitchFamily="34" charset="0"/>
              <a:buChar char="•"/>
            </a:pPr>
            <a:r>
              <a:rPr lang="en-GB" dirty="0">
                <a:cs typeface="Calibri" panose="020F0502020204030204" pitchFamily="34" charset="0"/>
              </a:rPr>
              <a:t>The training should address the social factors and processes that might make exploitation more likely to occur – such as power dynamics and discrimination across gender, age or disability.</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59</a:t>
            </a:fld>
            <a:endParaRPr lang="en-GB"/>
          </a:p>
        </p:txBody>
      </p:sp>
    </p:spTree>
    <p:extLst>
      <p:ext uri="{BB962C8B-B14F-4D97-AF65-F5344CB8AC3E}">
        <p14:creationId xmlns:p14="http://schemas.microsoft.com/office/powerpoint/2010/main" val="109592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dirty="0">
                <a:solidFill>
                  <a:schemeClr val="accent1"/>
                </a:solidFill>
                <a:latin typeface="Calibri" panose="020F0502020204030204" pitchFamily="34" charset="0"/>
                <a:ea typeface="SimSun" panose="02010600030101010101" pitchFamily="2" charset="-122"/>
                <a:cs typeface="Arial" panose="020B0604020202020204" pitchFamily="34" charset="0"/>
              </a:rPr>
              <a:t>Learning objectives </a:t>
            </a:r>
            <a:endParaRPr lang="x-none">
              <a:solidFill>
                <a:schemeClr val="accent1"/>
              </a:solidFill>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sz="800" b="1" dirty="0">
                <a:solidFill>
                  <a:srgbClr val="4F81BD"/>
                </a:solidFill>
                <a:ea typeface="SimSun" panose="02010600030101010101" pitchFamily="2" charset="-122"/>
              </a:rPr>
              <a:t> </a:t>
            </a:r>
            <a:endParaRPr lang="x-none" sz="80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During this training, participants will:</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en-GB" dirty="0">
                <a:cs typeface="Calibri" panose="020F0502020204030204" pitchFamily="34" charset="0"/>
              </a:rPr>
              <a:t>learn to challenge the misconceptions around the decision-making skills of people with psychosocial, intellectual and cognitive disabilities;</a:t>
            </a:r>
            <a:endParaRPr lang="x-none"/>
          </a:p>
          <a:p>
            <a:pPr marL="343414" indent="-343414">
              <a:buFont typeface="Symbol" panose="05050102010706020507" pitchFamily="18" charset="2"/>
              <a:buChar char=""/>
            </a:pPr>
            <a:r>
              <a:rPr lang="en-GB" dirty="0">
                <a:cs typeface="Calibri" panose="020F0502020204030204" pitchFamily="34" charset="0"/>
              </a:rPr>
              <a:t>understand article 12 of the CRPD and the right to legal capacity;</a:t>
            </a:r>
            <a:endParaRPr lang="x-none"/>
          </a:p>
          <a:p>
            <a:pPr marL="343414" indent="-343414">
              <a:buSzPts val="1100"/>
              <a:buFont typeface="Symbol" panose="05050102010706020507" pitchFamily="18" charset="2"/>
              <a:buChar char=""/>
            </a:pPr>
            <a:r>
              <a:rPr lang="en-GB" dirty="0"/>
              <a:t>learn how to respect the right to legal capacity in specific scenarios;</a:t>
            </a:r>
            <a:endParaRPr lang="x-none"/>
          </a:p>
          <a:p>
            <a:pPr marL="343414" indent="-343414">
              <a:buSzPts val="1100"/>
              <a:buFont typeface="Symbol" panose="05050102010706020507" pitchFamily="18" charset="2"/>
              <a:buChar char=""/>
            </a:pPr>
            <a:r>
              <a:rPr lang="en-GB" dirty="0">
                <a:cs typeface="Calibri" panose="020F0502020204030204" pitchFamily="34" charset="0"/>
              </a:rPr>
              <a:t>gain applied knowledge of supported decision-making and advance planning;</a:t>
            </a:r>
            <a:endParaRPr lang="x-none"/>
          </a:p>
          <a:p>
            <a:pPr marL="343414" indent="-343414">
              <a:buSzPts val="1100"/>
              <a:buFont typeface="Symbol" panose="05050102010706020507" pitchFamily="18" charset="2"/>
              <a:buChar char=""/>
            </a:pPr>
            <a:r>
              <a:rPr lang="en-GB" dirty="0">
                <a:cs typeface="Calibri" panose="020F0502020204030204" pitchFamily="34" charset="0"/>
              </a:rPr>
              <a:t>explore how to ensure that people are not detained and/or treated against their wishes.</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15293779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spcAft>
                <a:spcPts val="601"/>
              </a:spcAft>
            </a:pPr>
            <a:r>
              <a:rPr lang="en-GB" dirty="0">
                <a:latin typeface="Calibri" panose="020F0502020204030204" pitchFamily="34" charset="0"/>
                <a:ea typeface="SimSun" panose="02010600030101010101" pitchFamily="2" charset="-122"/>
                <a:cs typeface="Calibri" panose="020F0502020204030204" pitchFamily="34" charset="0"/>
              </a:rPr>
              <a:t>Key issues to consider: </a:t>
            </a:r>
            <a:endParaRPr lang="x-none" sz="1100" dirty="0">
              <a:ea typeface="SimSun" panose="02010600030101010101" pitchFamily="2" charset="-122"/>
              <a:cs typeface="Arial" panose="020B0604020202020204" pitchFamily="34" charset="0"/>
            </a:endParaRPr>
          </a:p>
          <a:p>
            <a:pPr marL="228943" indent="-228943">
              <a:lnSpc>
                <a:spcPct val="115000"/>
              </a:lnSpc>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Practitioners should not take on the role of formal supporters because of the huge conflict of interest and risk of undue influence through power imbalances in relationships within mental health or related service settings. Although they should not be nominated as supporters, they still have an important role to play by promoting supported decision-making and adopting a supportive approach in their day-to-day work.</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Supporters’ roles should last for the shortest time possible and should be tailored to the person’s circumstances.</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Supporters must not profit from the funds of the people they are working for, caring for or otherwise supporting.</a:t>
            </a:r>
            <a:endParaRPr lang="x-none" sz="1100" dirty="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Independent supporters from outside or inside the mental health or related service – such as informal support, advocates or peer supporters – should be made available whenever a person asks for them. They should be able to freely meet with and talk to people within services.</a:t>
            </a:r>
            <a:endParaRPr lang="x-none" sz="1100" dirty="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When the support is formal and/or intensive, there should be safeguards to make sure that the supporters respect the will and preferences of the person or the best interpretation of the will and preferences of the person, including that the person still wants the support.</a:t>
            </a:r>
            <a:endParaRPr lang="x-none" sz="1100" dirty="0">
              <a:ea typeface="SimSun" panose="02010600030101010101" pitchFamily="2" charset="-122"/>
              <a:cs typeface="Arial" panose="020B0604020202020204" pitchFamily="34" charset="0"/>
            </a:endParaRPr>
          </a:p>
          <a:p>
            <a:pPr marL="228943" indent="-228943">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Complaints, monitoring and legal mechanisms should be in place to hold accountable people who abuse their supportive role. </a:t>
            </a:r>
          </a:p>
          <a:p>
            <a:pPr marL="686829" lvl="1" indent="-228943">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Complaints mechanisms should be easily accessible to the persons receiving support. </a:t>
            </a:r>
            <a:endParaRPr lang="x-none" sz="11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60</a:t>
            </a:fld>
            <a:endParaRPr lang="en-GB"/>
          </a:p>
        </p:txBody>
      </p:sp>
    </p:spTree>
    <p:extLst>
      <p:ext uri="{BB962C8B-B14F-4D97-AF65-F5344CB8AC3E}">
        <p14:creationId xmlns:p14="http://schemas.microsoft.com/office/powerpoint/2010/main" val="2039113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00050"/>
            <a:ext cx="5092700" cy="2865438"/>
          </a:xfrm>
        </p:spPr>
      </p:sp>
      <p:sp>
        <p:nvSpPr>
          <p:cNvPr id="3" name="Notes Placeholder 2"/>
          <p:cNvSpPr>
            <a:spLocks noGrp="1"/>
          </p:cNvSpPr>
          <p:nvPr>
            <p:ph type="body" idx="1"/>
          </p:nvPr>
        </p:nvSpPr>
        <p:spPr>
          <a:xfrm>
            <a:off x="680878" y="3265417"/>
            <a:ext cx="5447030" cy="5957151"/>
          </a:xfrm>
        </p:spPr>
        <p:txBody>
          <a:bodyPr/>
          <a:lstStyle/>
          <a:p>
            <a:pPr>
              <a:lnSpc>
                <a:spcPct val="115000"/>
              </a:lnSpc>
            </a:pPr>
            <a:r>
              <a:rPr lang="en-GB" sz="1100" b="1" i="1" dirty="0">
                <a:ea typeface="SimSun" panose="02010600030101010101" pitchFamily="2" charset="-122"/>
                <a:cs typeface="Arial" panose="020B0604020202020204" pitchFamily="34" charset="0"/>
              </a:rPr>
              <a:t>Exercise 2.2: Scenarios on supported decision-making (45 min.)</a:t>
            </a:r>
            <a:endParaRPr lang="x-none" sz="1100" dirty="0">
              <a:ea typeface="SimSun" panose="02010600030101010101" pitchFamily="2" charset="-122"/>
              <a:cs typeface="Arial" panose="020B0604020202020204" pitchFamily="34" charset="0"/>
            </a:endParaRPr>
          </a:p>
          <a:p>
            <a:pPr algn="just">
              <a:lnSpc>
                <a:spcPct val="115000"/>
              </a:lnSpc>
              <a:spcAft>
                <a:spcPts val="401"/>
              </a:spcAft>
            </a:pPr>
            <a:r>
              <a:rPr lang="en-GB" sz="1100" dirty="0">
                <a:solidFill>
                  <a:srgbClr val="4F81BD"/>
                </a:solidFill>
                <a:ea typeface="SimSun" panose="02010600030101010101" pitchFamily="2" charset="-122"/>
                <a:cs typeface="Arial" panose="020B0604020202020204" pitchFamily="34" charset="0"/>
              </a:rPr>
              <a:t>The purpose of this exercise is to understand the concept of supported decision-making and how it can be implemented. Therefore, the scenario described below is relatively basic. More complex and challenging scenarios are outlined in the module on realizing </a:t>
            </a:r>
            <a:r>
              <a:rPr lang="en-GB" sz="1100" i="1" dirty="0">
                <a:solidFill>
                  <a:srgbClr val="4F81BD"/>
                </a:solidFill>
                <a:ea typeface="SimSun" panose="02010600030101010101" pitchFamily="2" charset="-122"/>
                <a:cs typeface="Arial" panose="020B0604020202020204" pitchFamily="34" charset="0"/>
              </a:rPr>
              <a:t>Supported decision-making and advance planning</a:t>
            </a:r>
            <a:r>
              <a:rPr lang="en-GB" sz="1100" dirty="0">
                <a:solidFill>
                  <a:srgbClr val="4F81BD"/>
                </a:solidFill>
                <a:ea typeface="SimSun" panose="02010600030101010101" pitchFamily="2" charset="-122"/>
                <a:cs typeface="Arial" panose="020B0604020202020204" pitchFamily="34" charset="0"/>
              </a:rPr>
              <a:t>.</a:t>
            </a:r>
            <a:endParaRPr lang="x-none" sz="1100" dirty="0">
              <a:ea typeface="SimSun" panose="02010600030101010101" pitchFamily="2" charset="-122"/>
              <a:cs typeface="Arial" panose="020B0604020202020204" pitchFamily="34" charset="0"/>
            </a:endParaRPr>
          </a:p>
          <a:p>
            <a:pPr>
              <a:lnSpc>
                <a:spcPct val="115000"/>
              </a:lnSpc>
              <a:spcAft>
                <a:spcPts val="401"/>
              </a:spcAft>
            </a:pPr>
            <a:r>
              <a:rPr lang="en-GB" sz="1100" dirty="0">
                <a:solidFill>
                  <a:srgbClr val="4F81BD"/>
                </a:solidFill>
                <a:ea typeface="SimSun" panose="02010600030101010101" pitchFamily="2" charset="-122"/>
                <a:cs typeface="Arial" panose="020B0604020202020204" pitchFamily="34" charset="0"/>
              </a:rPr>
              <a:t>Select one or more of the following scenarios below. Ask participants to take copies of </a:t>
            </a:r>
            <a:r>
              <a:rPr lang="en-GB" sz="1100" i="1" dirty="0">
                <a:solidFill>
                  <a:srgbClr val="4F81BD"/>
                </a:solidFill>
                <a:ea typeface="SimSun" panose="02010600030101010101" pitchFamily="2" charset="-122"/>
                <a:cs typeface="Arial" panose="020B0604020202020204" pitchFamily="34" charset="0"/>
              </a:rPr>
              <a:t>Annex 1 – Scenarios on supported decision-making </a:t>
            </a:r>
            <a:r>
              <a:rPr lang="en-GB" sz="1100" dirty="0">
                <a:solidFill>
                  <a:srgbClr val="4F81BD"/>
                </a:solidFill>
                <a:ea typeface="SimSun" panose="02010600030101010101" pitchFamily="2" charset="-122"/>
                <a:cs typeface="Arial" panose="020B0604020202020204" pitchFamily="34" charset="0"/>
              </a:rPr>
              <a:t>and read the selected scenario(s).</a:t>
            </a:r>
            <a:endParaRPr lang="x-none" sz="1100" dirty="0">
              <a:ea typeface="SimSun" panose="02010600030101010101" pitchFamily="2" charset="-122"/>
              <a:cs typeface="Arial" panose="020B0604020202020204" pitchFamily="34" charset="0"/>
            </a:endParaRPr>
          </a:p>
          <a:p>
            <a:pPr>
              <a:lnSpc>
                <a:spcPct val="115000"/>
              </a:lnSpc>
              <a:spcAft>
                <a:spcPts val="401"/>
              </a:spcAft>
            </a:pPr>
            <a:r>
              <a:rPr lang="en-GB" sz="1100" b="1" dirty="0">
                <a:ea typeface="SimSun" panose="02010600030101010101" pitchFamily="2" charset="-122"/>
                <a:cs typeface="Arial" panose="020B0604020202020204" pitchFamily="34" charset="0"/>
              </a:rPr>
              <a:t>Rohini’s story</a:t>
            </a:r>
            <a:endParaRPr lang="x-none" sz="1100" dirty="0">
              <a:ea typeface="SimSun" panose="02010600030101010101" pitchFamily="2" charset="-122"/>
              <a:cs typeface="Arial" panose="020B0604020202020204" pitchFamily="34" charset="0"/>
            </a:endParaRPr>
          </a:p>
          <a:p>
            <a:pPr algn="just">
              <a:lnSpc>
                <a:spcPct val="115000"/>
              </a:lnSpc>
              <a:spcAft>
                <a:spcPts val="401"/>
              </a:spcAft>
            </a:pPr>
            <a:r>
              <a:rPr lang="en-GB" sz="1100" dirty="0">
                <a:ea typeface="SimSun" panose="02010600030101010101" pitchFamily="2" charset="-122"/>
                <a:cs typeface="Arial" panose="020B0604020202020204" pitchFamily="34" charset="0"/>
              </a:rPr>
              <a:t>Rohini is a 27-year-old woman. Her work colleagues became concerned for her as they noticed important changes in her behaviour. The colleagues suggested that they accompany Rohini to a community-based mental health service and Rohini agreed to this. </a:t>
            </a:r>
            <a:endParaRPr lang="x-none" sz="1100" dirty="0">
              <a:ea typeface="SimSun" panose="02010600030101010101" pitchFamily="2" charset="-122"/>
              <a:cs typeface="Arial" panose="020B0604020202020204" pitchFamily="34" charset="0"/>
            </a:endParaRPr>
          </a:p>
          <a:p>
            <a:pPr algn="just">
              <a:lnSpc>
                <a:spcPct val="115000"/>
              </a:lnSpc>
              <a:spcAft>
                <a:spcPts val="401"/>
              </a:spcAft>
            </a:pPr>
            <a:r>
              <a:rPr lang="en-GB" sz="1100" dirty="0">
                <a:ea typeface="SimSun" panose="02010600030101010101" pitchFamily="2" charset="-122"/>
                <a:cs typeface="Arial" panose="020B0604020202020204" pitchFamily="34" charset="0"/>
              </a:rPr>
              <a:t>At the community-based mental health service, Rohini is received by two mental health workers. Rohini becomes increasingly distressed, saying that they want to harm her. She starts shouting that she does not want them to give her an injection. A nurse, one of the mental health workers, reassures her that nothing bad is going to happen, and that they want to help her. She then asks Rohini if she would like to move to a quieter space so that they can talk and identify what type of support would be helpful.</a:t>
            </a:r>
            <a:endParaRPr lang="x-none" sz="1100" dirty="0">
              <a:ea typeface="SimSun" panose="02010600030101010101" pitchFamily="2" charset="-122"/>
              <a:cs typeface="Arial" panose="020B0604020202020204" pitchFamily="34" charset="0"/>
            </a:endParaRPr>
          </a:p>
          <a:p>
            <a:pPr algn="just">
              <a:lnSpc>
                <a:spcPct val="115000"/>
              </a:lnSpc>
              <a:spcAft>
                <a:spcPts val="401"/>
              </a:spcAft>
            </a:pPr>
            <a:r>
              <a:rPr lang="en-GB" sz="1100" dirty="0">
                <a:ea typeface="SimSun" panose="02010600030101010101" pitchFamily="2" charset="-122"/>
                <a:cs typeface="Arial" panose="020B0604020202020204" pitchFamily="34" charset="0"/>
              </a:rPr>
              <a:t>The nurse asks Rohini if she would like to call someone who she trusts, who could help her. Rohini informs her that she would like to see her mother. When her mother arrives, Rohini is still very distressed, shouting that she does not want an injection. Her mother explains to the nurse that the last time she went to a hospital, in the capital city of the country, she was given an injection of haloperidol (an anti-psychotic medication). Her mother further explains that Rohini had reacted badly to this medication, experiencing </a:t>
            </a:r>
            <a:r>
              <a:rPr lang="en" sz="1100" dirty="0">
                <a:ea typeface="SimSun" panose="02010600030101010101" pitchFamily="2" charset="-122"/>
                <a:cs typeface="Arial" panose="020B0604020202020204" pitchFamily="34" charset="0"/>
              </a:rPr>
              <a:t>painful muscle contractions and confusion as a result. </a:t>
            </a:r>
            <a:endParaRPr lang="x-none" sz="1100"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61</a:t>
            </a:fld>
            <a:endParaRPr lang="en-GB"/>
          </a:p>
        </p:txBody>
      </p:sp>
    </p:spTree>
    <p:extLst>
      <p:ext uri="{BB962C8B-B14F-4D97-AF65-F5344CB8AC3E}">
        <p14:creationId xmlns:p14="http://schemas.microsoft.com/office/powerpoint/2010/main" val="1221186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41313"/>
            <a:ext cx="5964238" cy="3354387"/>
          </a:xfrm>
        </p:spPr>
      </p:sp>
      <p:sp>
        <p:nvSpPr>
          <p:cNvPr id="3" name="Notes Placeholder 2"/>
          <p:cNvSpPr>
            <a:spLocks noGrp="1"/>
          </p:cNvSpPr>
          <p:nvPr>
            <p:ph type="body" idx="1"/>
          </p:nvPr>
        </p:nvSpPr>
        <p:spPr>
          <a:xfrm>
            <a:off x="422965" y="3696250"/>
            <a:ext cx="5962857" cy="5155672"/>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2.2: Scenarios on supported decision-making (45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b="1" dirty="0">
                <a:latin typeface="Calibri" panose="020F0502020204030204" pitchFamily="34" charset="0"/>
                <a:ea typeface="SimSun" panose="02010600030101010101" pitchFamily="2" charset="-122"/>
                <a:cs typeface="Arial" panose="020B0604020202020204" pitchFamily="34" charset="0"/>
              </a:rPr>
              <a:t>Rohini’s story (cont’d)</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1"/>
              </a:spcAft>
            </a:pPr>
            <a:r>
              <a:rPr lang="en" dirty="0">
                <a:latin typeface="Calibri" panose="020F0502020204030204" pitchFamily="34" charset="0"/>
                <a:ea typeface="SimSun" panose="02010600030101010101" pitchFamily="2" charset="-122"/>
                <a:cs typeface="Arial" panose="020B0604020202020204" pitchFamily="34" charset="0"/>
              </a:rPr>
              <a:t>The nurse tells Rohini that she will not be given haloperidol, and Rohini starts to calm down. Over the course of the week, Rohini works with her mother, the nurse and a doctor to develop a treatment and recovery plan. She is informed of different options for treatment, including benefits and negative effects, and is asked for her consent to treatment.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 dirty="0">
                <a:latin typeface="Calibri" panose="020F0502020204030204" pitchFamily="34" charset="0"/>
                <a:ea typeface="SimSun" panose="02010600030101010101" pitchFamily="2" charset="-122"/>
                <a:cs typeface="Arial" panose="020B0604020202020204" pitchFamily="34" charset="0"/>
              </a:rPr>
              <a:t>In addition, </a:t>
            </a:r>
            <a:r>
              <a:rPr lang="en-GB" dirty="0">
                <a:latin typeface="Calibri" panose="020F0502020204030204" pitchFamily="34" charset="0"/>
                <a:ea typeface="SimSun" panose="02010600030101010101" pitchFamily="2" charset="-122"/>
                <a:cs typeface="Arial" panose="020B0604020202020204" pitchFamily="34" charset="0"/>
              </a:rPr>
              <a:t>after </a:t>
            </a:r>
            <a:r>
              <a:rPr lang="en" dirty="0">
                <a:latin typeface="Calibri" panose="020F0502020204030204" pitchFamily="34" charset="0"/>
                <a:ea typeface="SimSun" panose="02010600030101010101" pitchFamily="2" charset="-122"/>
                <a:cs typeface="Arial" panose="020B0604020202020204" pitchFamily="34" charset="0"/>
              </a:rPr>
              <a:t>consultation with people of her choice – including her </a:t>
            </a:r>
            <a:r>
              <a:rPr lang="en-GB" dirty="0">
                <a:latin typeface="Calibri" panose="020F0502020204030204" pitchFamily="34" charset="0"/>
                <a:ea typeface="SimSun" panose="02010600030101010101" pitchFamily="2" charset="-122"/>
                <a:cs typeface="Arial" panose="020B0604020202020204" pitchFamily="34" charset="0"/>
              </a:rPr>
              <a:t>mother</a:t>
            </a:r>
            <a:r>
              <a:rPr lang="en" dirty="0">
                <a:latin typeface="Calibri" panose="020F0502020204030204" pitchFamily="34" charset="0"/>
                <a:ea typeface="SimSun" panose="02010600030101010101" pitchFamily="2" charset="-122"/>
                <a:cs typeface="Arial" panose="020B0604020202020204" pitchFamily="34" charset="0"/>
              </a:rPr>
              <a:t>, the doctor and </a:t>
            </a:r>
            <a:r>
              <a:rPr lang="en-GB" dirty="0">
                <a:latin typeface="Calibri" panose="020F0502020204030204" pitchFamily="34" charset="0"/>
                <a:ea typeface="SimSun" panose="02010600030101010101" pitchFamily="2" charset="-122"/>
                <a:cs typeface="Arial" panose="020B0604020202020204" pitchFamily="34" charset="0"/>
              </a:rPr>
              <a:t>nurse</a:t>
            </a:r>
            <a:r>
              <a:rPr lang="en" dirty="0">
                <a:latin typeface="Calibri" panose="020F0502020204030204" pitchFamily="34" charset="0"/>
                <a:ea typeface="SimSun" panose="02010600030101010101" pitchFamily="2" charset="-122"/>
                <a:cs typeface="Arial" panose="020B0604020202020204" pitchFamily="34" charset="0"/>
              </a:rPr>
              <a:t> – Rohini develops an advance plan so that staff will know never to give her haloperidol, and also so that they will know her preferences for treatment. In the plan she nominates her mother to be contacted in case of an emergency to support her, if desired, in communicating her wishes during crisis situations. The staff ask Rohini if it would be helpful for her to stay at the service for a few days to start her off </a:t>
            </a:r>
            <a:r>
              <a:rPr lang="en-GB" dirty="0">
                <a:latin typeface="Calibri" panose="020F0502020204030204" pitchFamily="34" charset="0"/>
                <a:ea typeface="SimSun" panose="02010600030101010101" pitchFamily="2" charset="-122"/>
                <a:cs typeface="Arial" panose="020B0604020202020204" pitchFamily="34" charset="0"/>
              </a:rPr>
              <a:t>on</a:t>
            </a:r>
            <a:r>
              <a:rPr lang="en" dirty="0">
                <a:latin typeface="Calibri" panose="020F0502020204030204" pitchFamily="34" charset="0"/>
                <a:ea typeface="SimSun" panose="02010600030101010101" pitchFamily="2" charset="-122"/>
                <a:cs typeface="Arial" panose="020B0604020202020204" pitchFamily="34" charset="0"/>
              </a:rPr>
              <a:t> her treatment, to which she agrees. After three days she feels much better and </a:t>
            </a:r>
            <a:r>
              <a:rPr lang="en-GB" dirty="0">
                <a:latin typeface="Calibri" panose="020F0502020204030204" pitchFamily="34" charset="0"/>
                <a:ea typeface="SimSun" panose="02010600030101010101" pitchFamily="2" charset="-122"/>
                <a:cs typeface="Arial" panose="020B0604020202020204" pitchFamily="34" charset="0"/>
              </a:rPr>
              <a:t>is </a:t>
            </a:r>
            <a:r>
              <a:rPr lang="en" dirty="0">
                <a:latin typeface="Calibri" panose="020F0502020204030204" pitchFamily="34" charset="0"/>
                <a:ea typeface="SimSun" panose="02010600030101010101" pitchFamily="2" charset="-122"/>
                <a:cs typeface="Arial" panose="020B0604020202020204" pitchFamily="34" charset="0"/>
              </a:rPr>
              <a:t>subsequently discharged.</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 dirty="0">
                <a:latin typeface="Calibri" panose="020F0502020204030204" pitchFamily="34" charset="0"/>
                <a:ea typeface="SimSun" panose="02010600030101010101" pitchFamily="2" charset="-122"/>
                <a:cs typeface="Arial" panose="020B0604020202020204" pitchFamily="34" charset="0"/>
              </a:rPr>
              <a:t>Rohini has since joined a peer support group which meets once every two weeks in her </a:t>
            </a:r>
            <a:r>
              <a:rPr lang="en" dirty="0" err="1">
                <a:latin typeface="Calibri" panose="020F0502020204030204" pitchFamily="34" charset="0"/>
                <a:ea typeface="SimSun" panose="02010600030101010101" pitchFamily="2" charset="-122"/>
                <a:cs typeface="Arial" panose="020B0604020202020204" pitchFamily="34" charset="0"/>
              </a:rPr>
              <a:t>neighbourhood</a:t>
            </a:r>
            <a:r>
              <a:rPr lang="en" dirty="0">
                <a:latin typeface="Calibri" panose="020F0502020204030204" pitchFamily="34" charset="0"/>
                <a:ea typeface="SimSun" panose="02010600030101010101" pitchFamily="2" charset="-122"/>
                <a:cs typeface="Arial" panose="020B0604020202020204" pitchFamily="34" charset="0"/>
              </a:rPr>
              <a:t>. At these meetings she is able to share her knowledge and experiences with others in the group, and can get emotional and practical support from other members. She has also arranged to meet with her boss and other close colleagues to discuss what has happened and what actions can be taken by them to support her in the future, should another crisis arise.</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62</a:t>
            </a:fld>
            <a:endParaRPr lang="en-GB"/>
          </a:p>
        </p:txBody>
      </p:sp>
    </p:spTree>
    <p:extLst>
      <p:ext uri="{BB962C8B-B14F-4D97-AF65-F5344CB8AC3E}">
        <p14:creationId xmlns:p14="http://schemas.microsoft.com/office/powerpoint/2010/main" val="334055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14338"/>
            <a:ext cx="5092700" cy="2865437"/>
          </a:xfrm>
        </p:spPr>
      </p:sp>
      <p:sp>
        <p:nvSpPr>
          <p:cNvPr id="3" name="Notes Placeholder 2"/>
          <p:cNvSpPr>
            <a:spLocks noGrp="1"/>
          </p:cNvSpPr>
          <p:nvPr>
            <p:ph type="body" idx="1"/>
          </p:nvPr>
        </p:nvSpPr>
        <p:spPr>
          <a:xfrm>
            <a:off x="680084" y="3279726"/>
            <a:ext cx="5447030" cy="6162429"/>
          </a:xfrm>
        </p:spPr>
        <p:txBody>
          <a:bodyPr/>
          <a:lstStyle/>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were the positive aspects of this case? </a:t>
            </a:r>
            <a:endParaRPr lang="x-none" sz="800" dirty="0">
              <a:ea typeface="SimSun" panose="02010600030101010101" pitchFamily="2" charset="-122"/>
              <a:cs typeface="Arial" panose="020B0604020202020204" pitchFamily="34" charset="0"/>
            </a:endParaRPr>
          </a:p>
          <a:p>
            <a:pPr marL="171707" indent="-171707">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was Rohini’s right to legal capacity respected?</a:t>
            </a:r>
            <a:endParaRPr lang="x-none" sz="800" dirty="0">
              <a:ea typeface="SimSun" panose="02010600030101010101" pitchFamily="2" charset="-122"/>
              <a:cs typeface="Arial" panose="020B0604020202020204" pitchFamily="34" charset="0"/>
            </a:endParaRPr>
          </a:p>
          <a:p>
            <a:pPr algn="just"/>
            <a:r>
              <a:rPr lang="en-GB" dirty="0">
                <a:solidFill>
                  <a:srgbClr val="4F81BD"/>
                </a:solidFill>
              </a:rPr>
              <a:t>Many actions were taken in this case to promote Rohini’s right to legal capacity which resulted in benefits for everyone involved:</a:t>
            </a:r>
            <a:endParaRPr lang="x-none" dirty="0"/>
          </a:p>
          <a:p>
            <a:pPr marL="171707" indent="-171707">
              <a:buFont typeface="Symbol" panose="05050102010706020507" pitchFamily="18" charset="2"/>
              <a:buChar char=""/>
            </a:pPr>
            <a:r>
              <a:rPr lang="en-GB" dirty="0">
                <a:solidFill>
                  <a:srgbClr val="4F81BD"/>
                </a:solidFill>
              </a:rPr>
              <a:t>Rohini was guided to a quiet room to calm her down and was not restrained.</a:t>
            </a:r>
            <a:endParaRPr lang="x-none" dirty="0"/>
          </a:p>
          <a:p>
            <a:pPr marL="171707" indent="-171707">
              <a:buFont typeface="Symbol" panose="05050102010706020507" pitchFamily="18" charset="2"/>
              <a:buChar char=""/>
            </a:pPr>
            <a:r>
              <a:rPr lang="en-GB" dirty="0">
                <a:solidFill>
                  <a:srgbClr val="4F81BD"/>
                </a:solidFill>
              </a:rPr>
              <a:t>Her wish not to be given haloperidol was respected, which helped to build trust with the staff.</a:t>
            </a:r>
            <a:endParaRPr lang="x-none" dirty="0"/>
          </a:p>
          <a:p>
            <a:pPr marL="171707" indent="-171707">
              <a:buFont typeface="Symbol" panose="05050102010706020507" pitchFamily="18" charset="2"/>
              <a:buChar char=""/>
            </a:pPr>
            <a:r>
              <a:rPr lang="en-GB" dirty="0">
                <a:solidFill>
                  <a:srgbClr val="4F81BD"/>
                </a:solidFill>
              </a:rPr>
              <a:t>She felt listened to and respected. This had a positive impact on her sense of well-being.</a:t>
            </a:r>
            <a:endParaRPr lang="x-none" dirty="0"/>
          </a:p>
          <a:p>
            <a:pPr marL="171707" indent="-171707">
              <a:buFont typeface="Symbol" panose="05050102010706020507" pitchFamily="18" charset="2"/>
              <a:buChar char=""/>
            </a:pPr>
            <a:r>
              <a:rPr lang="en-GB" dirty="0">
                <a:solidFill>
                  <a:srgbClr val="4F81BD"/>
                </a:solidFill>
              </a:rPr>
              <a:t>Staff made an effort to try and understand what was happening to Rohini before making quick judgements, which meant they were able to understand that the fear of being given a particular medication was contributing significantly to her agitation.</a:t>
            </a:r>
            <a:endParaRPr lang="x-none" dirty="0"/>
          </a:p>
          <a:p>
            <a:pPr marL="171707" indent="-171707">
              <a:buFont typeface="Symbol" panose="05050102010706020507" pitchFamily="18" charset="2"/>
              <a:buChar char=""/>
            </a:pPr>
            <a:r>
              <a:rPr lang="en-GB" dirty="0">
                <a:solidFill>
                  <a:srgbClr val="4F81BD"/>
                </a:solidFill>
              </a:rPr>
              <a:t>With Rohini’s agreement, staff contacted her mother, who was able to help others to understand Rohini’s view of medication and to support Rohini in making decisions about her treatment.</a:t>
            </a:r>
            <a:endParaRPr lang="x-none" dirty="0"/>
          </a:p>
          <a:p>
            <a:pPr marL="171707" indent="-171707">
              <a:buFont typeface="Symbol" panose="05050102010706020507" pitchFamily="18" charset="2"/>
              <a:buChar char=""/>
            </a:pPr>
            <a:r>
              <a:rPr lang="en-GB" dirty="0">
                <a:solidFill>
                  <a:srgbClr val="4F81BD"/>
                </a:solidFill>
              </a:rPr>
              <a:t>Rohini was given the opportunity to develop her own treatment and recovery plan with people of her choice. </a:t>
            </a:r>
            <a:endParaRPr lang="x-none" dirty="0"/>
          </a:p>
          <a:p>
            <a:pPr marL="171707" indent="-171707">
              <a:buFont typeface="Symbol" panose="05050102010706020507" pitchFamily="18" charset="2"/>
              <a:buChar char=""/>
            </a:pPr>
            <a:r>
              <a:rPr lang="en-GB" dirty="0">
                <a:solidFill>
                  <a:srgbClr val="4F81BD"/>
                </a:solidFill>
              </a:rPr>
              <a:t>Rohini was informed of the different options and the side-effects of treatment.</a:t>
            </a:r>
            <a:endParaRPr lang="x-none" dirty="0"/>
          </a:p>
          <a:p>
            <a:pPr marL="171707" indent="-171707">
              <a:buFont typeface="Symbol" panose="05050102010706020507" pitchFamily="18" charset="2"/>
              <a:buChar char=""/>
            </a:pPr>
            <a:r>
              <a:rPr lang="en-GB" dirty="0">
                <a:solidFill>
                  <a:srgbClr val="4F81BD"/>
                </a:solidFill>
              </a:rPr>
              <a:t>Her informed consent to treatment was sought.</a:t>
            </a:r>
            <a:endParaRPr lang="x-none" dirty="0"/>
          </a:p>
          <a:p>
            <a:pPr marL="171707" indent="-171707">
              <a:buFont typeface="Symbol" panose="05050102010706020507" pitchFamily="18" charset="2"/>
              <a:buChar char=""/>
            </a:pPr>
            <a:r>
              <a:rPr lang="en-GB" dirty="0">
                <a:solidFill>
                  <a:srgbClr val="4F81BD"/>
                </a:solidFill>
              </a:rPr>
              <a:t>An advance plan was developed to ensure that Rohini did not receive treatment (haloperidol) which would cause her harm, and so that staff would know her preferences for treatment in the future.</a:t>
            </a:r>
            <a:endParaRPr lang="x-none" dirty="0"/>
          </a:p>
          <a:p>
            <a:pPr marL="171707" indent="-171707">
              <a:spcAft>
                <a:spcPts val="601"/>
              </a:spcAft>
              <a:buFont typeface="Symbol" panose="05050102010706020507" pitchFamily="18" charset="2"/>
              <a:buChar char=""/>
            </a:pPr>
            <a:r>
              <a:rPr lang="en-GB" dirty="0">
                <a:solidFill>
                  <a:srgbClr val="4F81BD"/>
                </a:solidFill>
              </a:rPr>
              <a:t>She was not forced to stay at the service against her wishes, but rather was asked whether this would be helpful.</a:t>
            </a:r>
            <a:endParaRPr lang="x-none" sz="800" dirty="0">
              <a:ea typeface="SimSun" panose="02010600030101010101" pitchFamily="2" charset="-122"/>
              <a:cs typeface="Arial" panose="020B0604020202020204" pitchFamily="34" charset="0"/>
            </a:endParaRPr>
          </a:p>
          <a:p>
            <a:pPr>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ask about advance planning since it is mentioned in the scenario</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Explain that advance planning is covered in detail in the following presentation.</a:t>
            </a:r>
            <a:endParaRPr lang="x-none" sz="8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63</a:t>
            </a:fld>
            <a:endParaRPr lang="en-GB"/>
          </a:p>
        </p:txBody>
      </p:sp>
    </p:spTree>
    <p:extLst>
      <p:ext uri="{BB962C8B-B14F-4D97-AF65-F5344CB8AC3E}">
        <p14:creationId xmlns:p14="http://schemas.microsoft.com/office/powerpoint/2010/main" val="196857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084" y="3322650"/>
            <a:ext cx="5447030" cy="6119505"/>
          </a:xfrm>
        </p:spPr>
        <p:txBody>
          <a:bodyPr/>
          <a:lstStyle/>
          <a:p>
            <a:pPr>
              <a:lnSpc>
                <a:spcPct val="115000"/>
              </a:lnSpc>
              <a:spcAft>
                <a:spcPts val="401"/>
              </a:spcAft>
            </a:pPr>
            <a:r>
              <a:rPr lang="en-GB" b="1" dirty="0" err="1">
                <a:latin typeface="Calibri" panose="020F0502020204030204" pitchFamily="34" charset="0"/>
                <a:ea typeface="SimSun" panose="02010600030101010101" pitchFamily="2" charset="-122"/>
                <a:cs typeface="Arial" panose="020B0604020202020204" pitchFamily="34" charset="0"/>
              </a:rPr>
              <a:t>Zaitin’s</a:t>
            </a:r>
            <a:r>
              <a:rPr lang="en-GB" b="1" dirty="0">
                <a:latin typeface="Calibri" panose="020F0502020204030204" pitchFamily="34" charset="0"/>
                <a:ea typeface="SimSun" panose="02010600030101010101" pitchFamily="2" charset="-122"/>
                <a:cs typeface="Arial" panose="020B0604020202020204" pitchFamily="34" charset="0"/>
              </a:rPr>
              <a:t> story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is unhappy with her current living arrangement with her grandmother and wishes to move. She is 33 years of age and has a boyfriend she hopes to marry in the future. Once married, she would like to move in with his family. In the past, </a:t>
            </a:r>
            <a:r>
              <a:rPr lang="en-GB" dirty="0" err="1">
                <a:latin typeface="Calibri" panose="020F0502020204030204" pitchFamily="34" charset="0"/>
                <a:ea typeface="SimSun" panose="02010600030101010101" pitchFamily="2" charset="-122"/>
                <a:cs typeface="Arial" panose="020B0604020202020204" pitchFamily="34" charset="0"/>
              </a:rPr>
              <a:t>Zaitin’s</a:t>
            </a:r>
            <a:r>
              <a:rPr lang="en-GB" dirty="0">
                <a:latin typeface="Calibri" panose="020F0502020204030204" pitchFamily="34" charset="0"/>
                <a:ea typeface="SimSun" panose="02010600030101010101" pitchFamily="2" charset="-122"/>
                <a:cs typeface="Arial" panose="020B0604020202020204" pitchFamily="34" charset="0"/>
              </a:rPr>
              <a:t> grandmother has ignored her</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opinions and has made decisions for her. Her grandmother does not believe that people with intellectual disabilities, including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should marry.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feels her grandmother is overprotective. She feels conflicted because she would like to have more independence and to make her own choices about marriage, but she also wants to maintain a positive relationship with her grandmother.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dirty="0">
                <a:latin typeface="Calibri" panose="020F0502020204030204" pitchFamily="34" charset="0"/>
                <a:ea typeface="SimSun" panose="02010600030101010101" pitchFamily="2" charset="-122"/>
                <a:cs typeface="Arial" panose="020B0604020202020204" pitchFamily="34" charset="0"/>
              </a:rPr>
              <a:t>She has a support worker, Rosa, whom she trusts and has chosen to seek her support in making decisions.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shares with Rosa her unhappiness concerning the disagreement she is having with her grandmother and her desire to marry.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dirty="0">
                <a:latin typeface="Calibri" panose="020F0502020204030204" pitchFamily="34" charset="0"/>
                <a:ea typeface="SimSun" panose="02010600030101010101" pitchFamily="2" charset="-122"/>
                <a:cs typeface="Arial" panose="020B0604020202020204" pitchFamily="34" charset="0"/>
              </a:rPr>
              <a:t>They discuss the possibilities of moving once married. They also discuss options to improve </a:t>
            </a:r>
            <a:r>
              <a:rPr lang="en-GB" dirty="0" err="1">
                <a:latin typeface="Calibri" panose="020F0502020204030204" pitchFamily="34" charset="0"/>
                <a:ea typeface="SimSun" panose="02010600030101010101" pitchFamily="2" charset="-122"/>
                <a:cs typeface="Arial" panose="020B0604020202020204" pitchFamily="34" charset="0"/>
              </a:rPr>
              <a:t>Zaitin’s</a:t>
            </a:r>
            <a:r>
              <a:rPr lang="en-GB" dirty="0">
                <a:latin typeface="Calibri" panose="020F0502020204030204" pitchFamily="34" charset="0"/>
                <a:ea typeface="SimSun" panose="02010600030101010101" pitchFamily="2" charset="-122"/>
                <a:cs typeface="Arial" panose="020B0604020202020204" pitchFamily="34" charset="0"/>
              </a:rPr>
              <a:t> relationship with her grandmother, so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feels more confident and independent. Rosa and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discuss if she would like to arrange a meeting with her grandmother to discuss her desire to be married and move. They also discuss a plan to arrange a meeting with her grandmother and her boyfriend’s parents.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was not sure how soon she would like to schedule these conversations. After the conversation,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decides to discuss this topic next week with Rosa.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64</a:t>
            </a:fld>
            <a:endParaRPr lang="en-GB"/>
          </a:p>
        </p:txBody>
      </p:sp>
    </p:spTree>
    <p:extLst>
      <p:ext uri="{BB962C8B-B14F-4D97-AF65-F5344CB8AC3E}">
        <p14:creationId xmlns:p14="http://schemas.microsoft.com/office/powerpoint/2010/main" val="17862820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were the positive aspects of this case?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was </a:t>
            </a:r>
            <a:r>
              <a:rPr lang="en-GB" b="1" dirty="0" err="1">
                <a:latin typeface="Calibri" panose="020F0502020204030204" pitchFamily="34" charset="0"/>
                <a:ea typeface="SimSun" panose="02010600030101010101" pitchFamily="2" charset="-122"/>
                <a:cs typeface="Arial" panose="020B0604020202020204" pitchFamily="34" charset="0"/>
              </a:rPr>
              <a:t>Zaitin’s</a:t>
            </a:r>
            <a:r>
              <a:rPr lang="en-GB" b="1" dirty="0">
                <a:latin typeface="Calibri" panose="020F0502020204030204" pitchFamily="34" charset="0"/>
                <a:ea typeface="SimSun" panose="02010600030101010101" pitchFamily="2" charset="-122"/>
                <a:cs typeface="Arial" panose="020B0604020202020204" pitchFamily="34" charset="0"/>
              </a:rPr>
              <a:t> right to legal capacity respected?</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responses may include: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Rosa does not tell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Zaitin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what to do; instead, Rosa listens and is attentive.</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Rosa was able to discuss and offer support to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Zaitin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Zaitin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was given the opportunity to discuss the possibilities of moving.</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Zaitin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has the opportunity to take the time she needs to become confident in her decision.</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65</a:t>
            </a:fld>
            <a:endParaRPr lang="en-GB"/>
          </a:p>
        </p:txBody>
      </p:sp>
    </p:spTree>
    <p:extLst>
      <p:ext uri="{BB962C8B-B14F-4D97-AF65-F5344CB8AC3E}">
        <p14:creationId xmlns:p14="http://schemas.microsoft.com/office/powerpoint/2010/main" val="31804388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dirty="0">
                <a:latin typeface="Calibri" panose="020F0502020204030204" pitchFamily="34" charset="0"/>
                <a:ea typeface="SimSun" panose="02010600030101010101" pitchFamily="2" charset="-122"/>
                <a:cs typeface="Arial" panose="020B0604020202020204" pitchFamily="34" charset="0"/>
              </a:rPr>
              <a:t>Samir’s story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Samir is 68 and was diagnosed with dementia several years ago. When he first arrived at the care home, he did not feel his own choices were respected. He felt that some of the staff made him do things that he did not want to do and they also often rushed him to make quick decisions during the course of his day. </a:t>
            </a: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After several months, Samir spoke with management to make a complaint. Since then, another member of staff, </a:t>
            </a:r>
            <a:r>
              <a:rPr lang="en-GB" dirty="0" err="1">
                <a:latin typeface="Calibri" panose="020F0502020204030204" pitchFamily="34" charset="0"/>
                <a:ea typeface="SimSun" panose="02010600030101010101" pitchFamily="2" charset="-122"/>
                <a:cs typeface="Arial" panose="020B0604020202020204" pitchFamily="34" charset="0"/>
              </a:rPr>
              <a:t>Fadi</a:t>
            </a:r>
            <a:r>
              <a:rPr lang="en-GB" dirty="0">
                <a:latin typeface="Calibri" panose="020F0502020204030204" pitchFamily="34" charset="0"/>
                <a:ea typeface="SimSun" panose="02010600030101010101" pitchFamily="2" charset="-122"/>
                <a:cs typeface="Arial" panose="020B0604020202020204" pitchFamily="34" charset="0"/>
              </a:rPr>
              <a:t>, supports Samir in his day-to-day life. </a:t>
            </a: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When </a:t>
            </a:r>
            <a:r>
              <a:rPr lang="en-GB" dirty="0" err="1">
                <a:latin typeface="Calibri" panose="020F0502020204030204" pitchFamily="34" charset="0"/>
                <a:ea typeface="SimSun" panose="02010600030101010101" pitchFamily="2" charset="-122"/>
                <a:cs typeface="Arial" panose="020B0604020202020204" pitchFamily="34" charset="0"/>
              </a:rPr>
              <a:t>Fadi</a:t>
            </a:r>
            <a:r>
              <a:rPr lang="en-GB" dirty="0">
                <a:latin typeface="Calibri" panose="020F0502020204030204" pitchFamily="34" charset="0"/>
                <a:ea typeface="SimSun" panose="02010600030101010101" pitchFamily="2" charset="-122"/>
                <a:cs typeface="Arial" panose="020B0604020202020204" pitchFamily="34" charset="0"/>
              </a:rPr>
              <a:t> visits Samir each morning he asks him what he would like to do first to begin the day. He often does not respond immediately, so </a:t>
            </a:r>
            <a:r>
              <a:rPr lang="en-GB" dirty="0" err="1">
                <a:latin typeface="Calibri" panose="020F0502020204030204" pitchFamily="34" charset="0"/>
                <a:ea typeface="SimSun" panose="02010600030101010101" pitchFamily="2" charset="-122"/>
                <a:cs typeface="Arial" panose="020B0604020202020204" pitchFamily="34" charset="0"/>
              </a:rPr>
              <a:t>Fadi</a:t>
            </a:r>
            <a:r>
              <a:rPr lang="en-GB" dirty="0">
                <a:latin typeface="Calibri" panose="020F0502020204030204" pitchFamily="34" charset="0"/>
                <a:ea typeface="SimSun" panose="02010600030101010101" pitchFamily="2" charset="-122"/>
                <a:cs typeface="Arial" panose="020B0604020202020204" pitchFamily="34" charset="0"/>
              </a:rPr>
              <a:t> gives him time to speak. When it appears Samir is struggling for ideas of what to do, </a:t>
            </a:r>
            <a:r>
              <a:rPr lang="en-GB" dirty="0" err="1">
                <a:latin typeface="Calibri" panose="020F0502020204030204" pitchFamily="34" charset="0"/>
                <a:ea typeface="SimSun" panose="02010600030101010101" pitchFamily="2" charset="-122"/>
                <a:cs typeface="Arial" panose="020B0604020202020204" pitchFamily="34" charset="0"/>
              </a:rPr>
              <a:t>Fadi</a:t>
            </a:r>
            <a:r>
              <a:rPr lang="en-GB" dirty="0">
                <a:latin typeface="Calibri" panose="020F0502020204030204" pitchFamily="34" charset="0"/>
                <a:ea typeface="SimSun" panose="02010600030101010101" pitchFamily="2" charset="-122"/>
                <a:cs typeface="Arial" panose="020B0604020202020204" pitchFamily="34" charset="0"/>
              </a:rPr>
              <a:t> offers suggestions. Samir then has the opportunity to choose for himself what he would like to do first.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66</a:t>
            </a:fld>
            <a:endParaRPr lang="en-GB"/>
          </a:p>
        </p:txBody>
      </p:sp>
    </p:spTree>
    <p:extLst>
      <p:ext uri="{BB962C8B-B14F-4D97-AF65-F5344CB8AC3E}">
        <p14:creationId xmlns:p14="http://schemas.microsoft.com/office/powerpoint/2010/main" val="3486911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were the positive aspects of this case?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was Samir’s right to legal capacity respected by </a:t>
            </a:r>
            <a:r>
              <a:rPr lang="en-GB" b="1" dirty="0" err="1">
                <a:latin typeface="Calibri" panose="020F0502020204030204" pitchFamily="34" charset="0"/>
                <a:ea typeface="SimSun" panose="02010600030101010101" pitchFamily="2" charset="-122"/>
                <a:cs typeface="Arial" panose="020B0604020202020204" pitchFamily="34" charset="0"/>
              </a:rPr>
              <a:t>Fadi</a:t>
            </a:r>
            <a:r>
              <a:rPr lang="en-GB" b="1" dirty="0">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Samir is not told what to do each day.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Fadi</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his support worker, listens to Samir in order to get to know him and his preferences.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Fadi</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does not press Samir to make decisions.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Samir does not make a decision straight away,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Fadi</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allows time to pass before offering his own suggestions.</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Even in small daily decisions, Samir has the opportunity to choose how he begins his day.</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67</a:t>
            </a:fld>
            <a:endParaRPr lang="en-GB"/>
          </a:p>
        </p:txBody>
      </p:sp>
    </p:spTree>
    <p:extLst>
      <p:ext uri="{BB962C8B-B14F-4D97-AF65-F5344CB8AC3E}">
        <p14:creationId xmlns:p14="http://schemas.microsoft.com/office/powerpoint/2010/main" val="27147556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900" b="1" i="1" dirty="0">
                <a:latin typeface="Helvetica" panose="020B0604020202020204" pitchFamily="34" charset="0"/>
                <a:ea typeface="SimSun" panose="02010600030101010101" pitchFamily="2" charset="-122"/>
                <a:cs typeface="Arial" panose="020B0604020202020204" pitchFamily="34" charset="0"/>
              </a:rPr>
              <a:t> </a:t>
            </a:r>
            <a:r>
              <a:rPr lang="en-GB" b="1" i="1" dirty="0">
                <a:latin typeface="Helvetica" panose="020B0604020202020204" pitchFamily="34" charset="0"/>
                <a:ea typeface="SimSun" panose="02010600030101010101" pitchFamily="2" charset="-122"/>
                <a:cs typeface="Arial" panose="020B0604020202020204" pitchFamily="34" charset="0"/>
              </a:rPr>
              <a:t>Presentation: Advance planning (30 min.)</a:t>
            </a:r>
            <a:endParaRPr lang="en-US" dirty="0">
              <a:latin typeface="Helvetica" panose="020B060402020202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is another useful form of support which helps to ensure that a person’s preferences are considered and respected.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may be useful to everyone, especially during times when people may be having difficulties in making or communicating decisions.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refers to the process of giving directives about future situations when persons may experience difficulties in making their will and preferences known to others, and when they would like support from or actions to be taken by others.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68</a:t>
            </a:fld>
            <a:endParaRPr lang="en-GB"/>
          </a:p>
        </p:txBody>
      </p:sp>
    </p:spTree>
    <p:extLst>
      <p:ext uri="{BB962C8B-B14F-4D97-AF65-F5344CB8AC3E}">
        <p14:creationId xmlns:p14="http://schemas.microsoft.com/office/powerpoint/2010/main" val="873803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lgn="just">
              <a:lnSpc>
                <a:spcPct val="115000"/>
              </a:lnSpc>
              <a:spcAft>
                <a:spcPts val="601"/>
              </a:spcAft>
            </a:pPr>
            <a:r>
              <a:rPr lang="en-GB" dirty="0">
                <a:latin typeface="Calibri" panose="020F0502020204030204" pitchFamily="34" charset="0"/>
                <a:ea typeface="SimSun" panose="02010600030101010101" pitchFamily="2" charset="-122"/>
                <a:cs typeface="Calibri" panose="020F0502020204030204" pitchFamily="34" charset="0"/>
              </a:rPr>
              <a:t>Advance planning can have two functions:</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mj-lt"/>
              <a:buAutoNum type="arabicPeriod"/>
            </a:pPr>
            <a:r>
              <a:rPr lang="en-GB" dirty="0">
                <a:latin typeface="Calibri" panose="020F0502020204030204" pitchFamily="34" charset="0"/>
                <a:ea typeface="SimSun" panose="02010600030101010101" pitchFamily="2" charset="-122"/>
                <a:cs typeface="Calibri" panose="020F0502020204030204" pitchFamily="34" charset="0"/>
              </a:rPr>
              <a:t>If a person has difficulty in expressing his or her wishes, the people providing support and care to that person can refer to the advance plan as a communication tool and reference to find out the person’s wishes and preference. Supporters can remind the person of what they discussed and what they outlined in the advance plan.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mj-lt"/>
              <a:buAutoNum type="arabicPeriod"/>
            </a:pPr>
            <a:r>
              <a:rPr lang="en-GB" dirty="0">
                <a:latin typeface="Calibri" panose="020F0502020204030204" pitchFamily="34" charset="0"/>
                <a:ea typeface="SimSun" panose="02010600030101010101" pitchFamily="2" charset="-122"/>
                <a:cs typeface="Calibri" panose="020F0502020204030204" pitchFamily="34" charset="0"/>
              </a:rPr>
              <a:t>In addition, in some countries, advance plans can also be used as a legal document in which the person authorizes – or refuses – certain actions to be undertaken in a particular situation in the future.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601"/>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343414" indent="-343414" algn="just">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At the same time, it is important to be aware that advance plans are not a static, non-changing document. </a:t>
            </a:r>
          </a:p>
          <a:p>
            <a:pPr marL="801300" lvl="1" indent="-343414" algn="just">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People’s views, will and preferences may evolve and people can and do change their minds about things. </a:t>
            </a:r>
          </a:p>
          <a:p>
            <a:pPr marL="801300" lvl="1" indent="-343414" algn="just">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Supporters should therefore engage and consult with the person on a regular basis to determine if their will and preferences have changed and if they agree with the actions being proposed.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Advance plans are sometimes also known as living wills or advance directives.</a:t>
            </a:r>
            <a:endParaRPr lang="x-none">
              <a:latin typeface="Calibri" panose="020F0502020204030204" pitchFamily="34" charset="0"/>
              <a:ea typeface="SimSun" panose="02010600030101010101" pitchFamily="2" charset="-122"/>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69</a:t>
            </a:fld>
            <a:endParaRPr lang="en-GB"/>
          </a:p>
        </p:txBody>
      </p:sp>
    </p:spTree>
    <p:extLst>
      <p:ext uri="{BB962C8B-B14F-4D97-AF65-F5344CB8AC3E}">
        <p14:creationId xmlns:p14="http://schemas.microsoft.com/office/powerpoint/2010/main" val="158406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covered in this module:</a:t>
            </a:r>
          </a:p>
          <a:p>
            <a:endParaRPr lang="en-US" dirty="0"/>
          </a:p>
          <a:p>
            <a:r>
              <a:rPr lang="en-GB" b="1" dirty="0"/>
              <a:t>Topic 1:</a:t>
            </a:r>
            <a:r>
              <a:rPr lang="en-GB" dirty="0"/>
              <a:t> Understanding the right to legal capacity (2 hours 30 minutes) </a:t>
            </a:r>
          </a:p>
          <a:p>
            <a:r>
              <a:rPr lang="en-GB" b="1" dirty="0"/>
              <a:t>Topic 2</a:t>
            </a:r>
            <a:r>
              <a:rPr lang="en-GB" dirty="0"/>
              <a:t>: Supported decision-making and advance planning (3 hours 15 minutes) </a:t>
            </a:r>
          </a:p>
          <a:p>
            <a:r>
              <a:rPr lang="en-GB" b="1" dirty="0"/>
              <a:t>Topic 3:</a:t>
            </a:r>
            <a:r>
              <a:rPr lang="en-GB" dirty="0"/>
              <a:t> Informed consent and person-led treatment and recovery plans (45 minutes) </a:t>
            </a:r>
          </a:p>
          <a:p>
            <a:r>
              <a:rPr lang="en-GB" b="1" dirty="0"/>
              <a:t>Topic 4:</a:t>
            </a:r>
            <a:r>
              <a:rPr lang="en-GB" dirty="0"/>
              <a:t> Avoiding involuntary detention and treatment in mental health and social services (3 hours 15 minutes) </a:t>
            </a:r>
          </a:p>
          <a:p>
            <a:endParaRPr lang="en-US" dirty="0"/>
          </a:p>
          <a:p>
            <a:r>
              <a:rPr lang="en-US" b="1">
                <a:solidFill>
                  <a:srgbClr val="4F81BD"/>
                </a:solidFill>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a:t>
            </a:fld>
            <a:endParaRPr lang="en-GB"/>
          </a:p>
        </p:txBody>
      </p:sp>
    </p:spTree>
    <p:extLst>
      <p:ext uri="{BB962C8B-B14F-4D97-AF65-F5344CB8AC3E}">
        <p14:creationId xmlns:p14="http://schemas.microsoft.com/office/powerpoint/2010/main" val="2807257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latin typeface="Calibri" panose="020F0502020204030204" pitchFamily="34" charset="0"/>
                <a:ea typeface="SimSun" panose="02010600030101010101" pitchFamily="2" charset="-122"/>
                <a:cs typeface="Calibri" panose="020F0502020204030204" pitchFamily="34" charset="0"/>
              </a:rPr>
              <a:t>Content of advance plans:</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tabLst>
                <a:tab pos="457886" algn="l"/>
              </a:tabLst>
            </a:pPr>
            <a:endParaRPr lang="en-US" dirty="0">
              <a:latin typeface="Calibri" panose="020F0502020204030204" pitchFamily="34" charset="0"/>
              <a:ea typeface="SimSun" panose="02010600030101010101" pitchFamily="2" charset="-122"/>
              <a:cs typeface="Calibri" panose="020F0502020204030204" pitchFamily="34" charset="0"/>
            </a:endParaRPr>
          </a:p>
          <a:p>
            <a:pPr marL="343414"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An advance plan is a written document that specifies future choices. This can include </a:t>
            </a:r>
          </a:p>
          <a:p>
            <a:pPr marL="801300" lvl="1"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a description of desired support, </a:t>
            </a:r>
          </a:p>
          <a:p>
            <a:pPr marL="801300" lvl="1"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designated supporters and/or advocates, </a:t>
            </a:r>
          </a:p>
          <a:p>
            <a:pPr marL="801300" lvl="1"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recovery options, treatments </a:t>
            </a:r>
          </a:p>
          <a:p>
            <a:pPr marL="801300" lvl="1"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and place of care or respite (including the option to receive support in one’s own home), as well as directives concerning day-to-day life and obligations (children, bills, pets, etc.).</a:t>
            </a:r>
          </a:p>
          <a:p>
            <a:pPr marL="343414" indent="-343414">
              <a:lnSpc>
                <a:spcPct val="115000"/>
              </a:lnSpc>
              <a:buFont typeface="Symbol" panose="05050102010706020507" pitchFamily="18" charset="2"/>
              <a:buChar char=""/>
              <a:tabLst>
                <a:tab pos="457886" algn="l"/>
              </a:tabLst>
            </a:pPr>
            <a:endParaRPr lang="en-US" dirty="0">
              <a:latin typeface="Calibri" panose="020F0502020204030204" pitchFamily="34" charset="0"/>
              <a:ea typeface="SimSun" panose="02010600030101010101" pitchFamily="2" charset="-122"/>
              <a:cs typeface="Calibri" panose="020F0502020204030204" pitchFamily="34" charset="0"/>
            </a:endParaRPr>
          </a:p>
          <a:p>
            <a:pPr marL="343414" indent="-343414">
              <a:lnSpc>
                <a:spcPct val="115000"/>
              </a:lnSpc>
              <a:buFont typeface="Symbol" panose="05050102010706020507" pitchFamily="18" charset="2"/>
              <a:buChar char=""/>
              <a:tabLst>
                <a:tab pos="457886" algn="l"/>
              </a:tabLst>
            </a:pPr>
            <a:r>
              <a:rPr lang="en-GB" dirty="0">
                <a:latin typeface="Calibri" panose="020F0502020204030204" pitchFamily="34" charset="0"/>
                <a:ea typeface="SimSun" panose="02010600030101010101" pitchFamily="2" charset="-122"/>
                <a:cs typeface="Calibri" panose="020F0502020204030204" pitchFamily="34" charset="0"/>
              </a:rPr>
              <a:t>For health-related decisions, people can generally specify if they would refuse certain support, care or treatment options. Sometimes, they can also specify what supports, treatments and care options they would be prepared to accept.</a:t>
            </a:r>
          </a:p>
          <a:p>
            <a:pPr marL="343414" indent="-343414">
              <a:lnSpc>
                <a:spcPct val="115000"/>
              </a:lnSpc>
              <a:buFont typeface="Symbol" panose="05050102010706020507" pitchFamily="18" charset="2"/>
              <a:buChar char=""/>
              <a:tabLst>
                <a:tab pos="457886" algn="l"/>
              </a:tabLst>
            </a:pP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dirty="0">
                <a:latin typeface="Calibri" panose="020F0502020204030204" pitchFamily="34" charset="0"/>
                <a:ea typeface="SimSun" panose="02010600030101010101" pitchFamily="2" charset="-122"/>
                <a:cs typeface="Calibri" panose="020F0502020204030204" pitchFamily="34" charset="0"/>
              </a:rPr>
              <a:t>If the advance plan is intended as a legal document, it should state </a:t>
            </a:r>
          </a:p>
          <a:p>
            <a:pPr marL="801300" lvl="1" indent="-343414">
              <a:lnSpc>
                <a:spcPct val="115000"/>
              </a:lnSpc>
              <a:buFont typeface="Symbol" panose="05050102010706020507" pitchFamily="18" charset="2"/>
              <a:buChar char=""/>
              <a:tabLst>
                <a:tab pos="457886" algn="l"/>
              </a:tabLst>
            </a:pPr>
            <a:r>
              <a:rPr lang="en-GB" dirty="0">
                <a:latin typeface="Calibri" panose="020F0502020204030204" pitchFamily="34" charset="0"/>
                <a:ea typeface="SimSun" panose="02010600030101010101" pitchFamily="2" charset="-122"/>
                <a:cs typeface="Calibri" panose="020F0502020204030204" pitchFamily="34" charset="0"/>
              </a:rPr>
              <a:t>in which situation it comes into effect </a:t>
            </a:r>
          </a:p>
          <a:p>
            <a:pPr marL="801300" lvl="1" indent="-343414">
              <a:lnSpc>
                <a:spcPct val="115000"/>
              </a:lnSpc>
              <a:buFont typeface="Symbol" panose="05050102010706020507" pitchFamily="18" charset="2"/>
              <a:buChar char=""/>
              <a:tabLst>
                <a:tab pos="457886" algn="l"/>
              </a:tabLst>
            </a:pPr>
            <a:r>
              <a:rPr lang="en-GB" dirty="0">
                <a:latin typeface="Calibri" panose="020F0502020204030204" pitchFamily="34" charset="0"/>
                <a:ea typeface="SimSun" panose="02010600030101010101" pitchFamily="2" charset="-122"/>
                <a:cs typeface="Calibri" panose="020F0502020204030204" pitchFamily="34" charset="0"/>
              </a:rPr>
              <a:t>and in which situation it ceases to have effect.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70</a:t>
            </a:fld>
            <a:endParaRPr lang="en-GB"/>
          </a:p>
        </p:txBody>
      </p:sp>
    </p:spTree>
    <p:extLst>
      <p:ext uri="{BB962C8B-B14F-4D97-AF65-F5344CB8AC3E}">
        <p14:creationId xmlns:p14="http://schemas.microsoft.com/office/powerpoint/2010/main" val="38754377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communities and cultures, people may not have a tradition of writing documents (such as wills, contracts, etc.), and other forms of support – such as support networks – may be more appropriate.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this does not prevent people from making their wishes known orally to their family, friends, care partners and other relevant people.</a:t>
            </a:r>
          </a:p>
          <a:p>
            <a:pPr marL="171707" indent="-171707" algn="just">
              <a:lnSpc>
                <a:spcPct val="115000"/>
              </a:lnSpc>
              <a:buFont typeface="Arial" panose="020B0604020202020204" pitchFamily="34" charset="0"/>
              <a:buChar char="•"/>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some people may </a:t>
            </a:r>
            <a:r>
              <a:rPr lang="en-GB" i="1" dirty="0">
                <a:latin typeface="Calibri" panose="020F0502020204030204" pitchFamily="34" charset="0"/>
                <a:ea typeface="SimSun" panose="02010600030101010101" pitchFamily="2" charset="-122"/>
                <a:cs typeface="Arial" panose="020B0604020202020204" pitchFamily="34" charset="0"/>
              </a:rPr>
              <a:t>want</a:t>
            </a:r>
            <a:r>
              <a:rPr lang="en-GB" dirty="0">
                <a:latin typeface="Calibri" panose="020F0502020204030204" pitchFamily="34" charset="0"/>
                <a:ea typeface="SimSun" panose="02010600030101010101" pitchFamily="2" charset="-122"/>
                <a:cs typeface="Arial" panose="020B0604020202020204" pitchFamily="34" charset="0"/>
              </a:rPr>
              <a:t> to delegate choice and control to other persons they trust at certain times. </a:t>
            </a:r>
          </a:p>
          <a:p>
            <a:pPr marL="171707" indent="-171707">
              <a:spcAft>
                <a:spcPts val="1002"/>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Advance planning should allow for this kind of situation, as long as it respects the will and preference of the person.</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71</a:t>
            </a:fld>
            <a:endParaRPr lang="en-GB"/>
          </a:p>
        </p:txBody>
      </p:sp>
    </p:spTree>
    <p:extLst>
      <p:ext uri="{BB962C8B-B14F-4D97-AF65-F5344CB8AC3E}">
        <p14:creationId xmlns:p14="http://schemas.microsoft.com/office/powerpoint/2010/main" val="39207639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At this point of the presentation, show participants the following video on advance planning for health care:</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Planning </a:t>
            </a:r>
            <a:r>
              <a:rPr lang="en-GB" sz="800" dirty="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ahead – living with younger-onset dementia, </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Ageing, SA Health, Adelaide, Australia.</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FF"/>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/8sVCoxYbLIk </a:t>
            </a:r>
            <a:r>
              <a:rPr lang="en-GB" dirty="0">
                <a:latin typeface="Calibri" panose="020F0502020204030204" pitchFamily="34" charset="0"/>
                <a:ea typeface="SimSun" panose="02010600030101010101" pitchFamily="2" charset="-122"/>
                <a:cs typeface="Calibri" panose="020F0502020204030204" pitchFamily="34" charset="0"/>
              </a:rPr>
              <a:t>(5:08)</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 (accessed 9 April 2019).</a:t>
            </a:r>
            <a:b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b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Acknowledgement: Kate </a:t>
            </a:r>
            <a:r>
              <a:rPr lang="en-GB"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Swaffer</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 Co-founder, Chair &amp; CEO of Dementia Alliance International (</a:t>
            </a:r>
            <a:r>
              <a:rPr lang="en-GB" u="sng" dirty="0">
                <a:solidFill>
                  <a:srgbClr val="0000FF"/>
                </a:solidFill>
                <a:latin typeface="Calibri" panose="020F050202020403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www.infodai.org</a:t>
            </a:r>
            <a:r>
              <a:rPr lang="en-GB" u="sng"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72</a:t>
            </a:fld>
            <a:endParaRPr lang="en-GB"/>
          </a:p>
        </p:txBody>
      </p:sp>
    </p:spTree>
    <p:extLst>
      <p:ext uri="{BB962C8B-B14F-4D97-AF65-F5344CB8AC3E}">
        <p14:creationId xmlns:p14="http://schemas.microsoft.com/office/powerpoint/2010/main" val="14471209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5438"/>
          </a:xfrm>
        </p:spPr>
      </p:sp>
      <p:sp>
        <p:nvSpPr>
          <p:cNvPr id="3" name="Notes Placeholder 2"/>
          <p:cNvSpPr>
            <a:spLocks noGrp="1"/>
          </p:cNvSpPr>
          <p:nvPr>
            <p:ph type="body" idx="1"/>
          </p:nvPr>
        </p:nvSpPr>
        <p:spPr>
          <a:xfrm>
            <a:off x="680878" y="3322650"/>
            <a:ext cx="5447030" cy="6119505"/>
          </a:xfrm>
        </p:spPr>
        <p:txBody>
          <a:bodyPr/>
          <a:lstStyle/>
          <a:p>
            <a:pPr algn="just">
              <a:lnSpc>
                <a:spcPct val="115000"/>
              </a:lnSpc>
              <a:spcAft>
                <a:spcPts val="601"/>
              </a:spcAft>
            </a:pPr>
            <a:r>
              <a:rPr lang="en-GB" b="1" dirty="0">
                <a:latin typeface="Calibri" panose="020F0502020204030204" pitchFamily="34" charset="0"/>
                <a:ea typeface="SimSun" panose="02010600030101010101" pitchFamily="2" charset="-122"/>
                <a:cs typeface="Calibri" panose="020F0502020204030204" pitchFamily="34" charset="0"/>
              </a:rPr>
              <a:t>Advance planning and the law</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Some countries have developed legislation to make certain advance planning documents binding. </a:t>
            </a: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This means that anyone providing care and support, including mental health and other practitioners, are legally required to follow the directives stated in the documents.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To date, binding advance planning documents in countries have not been fully compliant with the CRPD: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some countries advance planning documents can be overridden when a person is involuntarily admitted to a mental health or related service. Therefore, persons who are detained involuntarily can also be given treatment against their will despite the existence of an advance directive to the contrary.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the advance plan will often come into effect only after an assessment of the person’s mental capacity and subsequent deprivation of the right to legal capacity. In this situation, although the content of the advance plan must be followed, the person is no longer allowed to make their own decisions directly or to change their mind.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Although these types of advance documents can allow people to assert a degree of control regarding proposed support, care or treatment options, they are nevertheless not fully compliant with the CRPD.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73</a:t>
            </a:fld>
            <a:endParaRPr lang="en-GB"/>
          </a:p>
        </p:txBody>
      </p:sp>
    </p:spTree>
    <p:extLst>
      <p:ext uri="{BB962C8B-B14F-4D97-AF65-F5344CB8AC3E}">
        <p14:creationId xmlns:p14="http://schemas.microsoft.com/office/powerpoint/2010/main" val="35090558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Example: German law</a:t>
            </a:r>
            <a:r>
              <a:rPr lang="en-GB" sz="800" dirty="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Germany </a:t>
            </a:r>
            <a:r>
              <a:rPr lang="en-GB" sz="800" dirty="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has a law that makes advance directives binding, including in the context of mental health care.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their advance directives, people may nominate a supporter whose role is to assert the person’s will to the practitioner.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law also specifies that, if the person does not have an advance directive, their presumed will and preference concerning treatment must be determined on the basis of specific evidence such as previous oral statements. </a:t>
            </a:r>
          </a:p>
          <a:p>
            <a:pPr marL="171707" indent="-171707" algn="just">
              <a:lnSpc>
                <a:spcPct val="115000"/>
              </a:lnSpc>
              <a:buFont typeface="Arial" panose="020B0604020202020204" pitchFamily="34" charset="0"/>
              <a:buChar char="•"/>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Following the entry into force of the law, people using mental health services have developed a model of advance directive against any form of coercion in psychiatry, which is called </a:t>
            </a:r>
            <a:r>
              <a:rPr lang="en-GB" i="1" dirty="0" err="1">
                <a:latin typeface="Calibri" panose="020F0502020204030204" pitchFamily="34" charset="0"/>
                <a:ea typeface="SimSun" panose="02010600030101010101" pitchFamily="2" charset="-122"/>
                <a:cs typeface="Arial" panose="020B0604020202020204" pitchFamily="34" charset="0"/>
              </a:rPr>
              <a:t>PatVerfü</a:t>
            </a:r>
            <a:r>
              <a:rPr lang="en-GB" dirty="0">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a:spcAft>
                <a:spcPts val="1002"/>
              </a:spcAft>
            </a:pPr>
            <a:r>
              <a:rPr lang="en-GB" sz="800" dirty="0">
                <a:ea typeface="SimSun" panose="02010600030101010101" pitchFamily="2" charset="-122"/>
                <a:cs typeface="Arial" panose="020B0604020202020204" pitchFamily="34" charset="0"/>
              </a:rPr>
              <a:t>  </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74</a:t>
            </a:fld>
            <a:endParaRPr lang="en-GB"/>
          </a:p>
        </p:txBody>
      </p:sp>
    </p:spTree>
    <p:extLst>
      <p:ext uri="{BB962C8B-B14F-4D97-AF65-F5344CB8AC3E}">
        <p14:creationId xmlns:p14="http://schemas.microsoft.com/office/powerpoint/2010/main" val="7125568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Even when countries do not have laws or legal provisions relating to advance plans/directives, this does not prevent mental health or social services from implementing such plans.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Services can allow and encourage people to make advance plans and, when the situation requires their use, respect the directives stated in a person’s plan.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advance directives do not replace the need and duty to respect a person’s autonomy and right to legal capacity at all times. This means respecting people’s support, care and treatment choices, including in crisis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these issues are explored in more detail in the training module on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Supported decision-making and advance planning</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sz="8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75</a:t>
            </a:fld>
            <a:endParaRPr lang="en-GB"/>
          </a:p>
        </p:txBody>
      </p:sp>
    </p:spTree>
    <p:extLst>
      <p:ext uri="{BB962C8B-B14F-4D97-AF65-F5344CB8AC3E}">
        <p14:creationId xmlns:p14="http://schemas.microsoft.com/office/powerpoint/2010/main" val="29571793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read one or more of the following scenarios, available in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Annex 1, Discussion on advance planning – scenarios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US" b="1" dirty="0">
                <a:latin typeface="Calibri" panose="020F0502020204030204" pitchFamily="34" charset="0"/>
                <a:ea typeface="SimSun" panose="02010600030101010101" pitchFamily="2" charset="-122"/>
                <a:cs typeface="Arial" panose="020B0604020202020204" pitchFamily="34" charset="0"/>
              </a:rPr>
              <a:t>Jasmine’s story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Before her discharge from hospital, Jasmine decides to make an advance plan. She specifies in her plan that she absolutely does not want to be given a specific type of antidepressant as it makes her very anxious. She also specifies in the plan that she finds one-to-one counselling useful when she is depressed.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Two years later Jasmine presents herself to the psychiatric unit of a hospital where she is admitted as she is feeling very depressed. Because of her state of mind, she is finding it very hard to communicate with staff at the hospital.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While trying to facilitate communication with her, staff members refer to her advance plan and are able to see that she must not be given the specific antidepressants she does not like. They also organize for Jasmine to undertake counselling sessions with the service psychologist. To make sure that they respect Jasmine’s dignity and legal capacity they regularly ask her how she feels about these actions being put in place.</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76</a:t>
            </a:fld>
            <a:endParaRPr lang="en-GB"/>
          </a:p>
        </p:txBody>
      </p:sp>
    </p:spTree>
    <p:extLst>
      <p:ext uri="{BB962C8B-B14F-4D97-AF65-F5344CB8AC3E}">
        <p14:creationId xmlns:p14="http://schemas.microsoft.com/office/powerpoint/2010/main" val="17670134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After reading the scenario above, ask participants the following question: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What do you think the impacts of Jasmine’s advance planning might be?</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is not forced to take a treatment that she does not want.</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staff know how to support her effectively.</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is likely to recover more quickly.</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feels that her wishes are respected.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77</a:t>
            </a:fld>
            <a:endParaRPr lang="en-GB"/>
          </a:p>
        </p:txBody>
      </p:sp>
    </p:spTree>
    <p:extLst>
      <p:ext uri="{BB962C8B-B14F-4D97-AF65-F5344CB8AC3E}">
        <p14:creationId xmlns:p14="http://schemas.microsoft.com/office/powerpoint/2010/main" val="42086656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err="1">
                <a:latin typeface="Calibri" panose="020F0502020204030204" pitchFamily="34" charset="0"/>
                <a:ea typeface="SimSun" panose="02010600030101010101" pitchFamily="2" charset="-122"/>
                <a:cs typeface="Arial" panose="020B0604020202020204" pitchFamily="34" charset="0"/>
              </a:rPr>
              <a:t>Hiroto’s</a:t>
            </a:r>
            <a:r>
              <a:rPr lang="en-GB" b="1" dirty="0">
                <a:latin typeface="Calibri" panose="020F0502020204030204" pitchFamily="34" charset="0"/>
                <a:ea typeface="SimSun" panose="02010600030101010101" pitchFamily="2" charset="-122"/>
                <a:cs typeface="Arial" panose="020B0604020202020204" pitchFamily="34" charset="0"/>
              </a:rPr>
              <a:t> story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err="1">
                <a:latin typeface="Calibri" panose="020F0502020204030204" pitchFamily="34" charset="0"/>
                <a:ea typeface="SimSun" panose="02010600030101010101" pitchFamily="2" charset="-122"/>
                <a:cs typeface="Arial" panose="020B0604020202020204" pitchFamily="34" charset="0"/>
              </a:rPr>
              <a:t>Hiroto</a:t>
            </a:r>
            <a:r>
              <a:rPr lang="en-GB" dirty="0">
                <a:latin typeface="Calibri" panose="020F0502020204030204" pitchFamily="34" charset="0"/>
                <a:ea typeface="SimSun" panose="02010600030101010101" pitchFamily="2" charset="-122"/>
                <a:cs typeface="Arial" panose="020B0604020202020204" pitchFamily="34" charset="0"/>
              </a:rPr>
              <a:t> is 52 years of age and has intellectual disabilities. He lives with his mother and father, of his own choice. As </a:t>
            </a:r>
            <a:r>
              <a:rPr lang="en-GB" dirty="0" err="1">
                <a:latin typeface="Calibri" panose="020F0502020204030204" pitchFamily="34" charset="0"/>
                <a:ea typeface="SimSun" panose="02010600030101010101" pitchFamily="2" charset="-122"/>
                <a:cs typeface="Arial" panose="020B0604020202020204" pitchFamily="34" charset="0"/>
              </a:rPr>
              <a:t>Hiroto’s</a:t>
            </a:r>
            <a:r>
              <a:rPr lang="en-GB" dirty="0">
                <a:latin typeface="Calibri" panose="020F0502020204030204" pitchFamily="34" charset="0"/>
                <a:ea typeface="SimSun" panose="02010600030101010101" pitchFamily="2" charset="-122"/>
                <a:cs typeface="Arial" panose="020B0604020202020204" pitchFamily="34" charset="0"/>
              </a:rPr>
              <a:t> main supports, his parents wanted to ensure that his personal wishes continue to be honoured when they die. To prepare for this time, </a:t>
            </a:r>
            <a:r>
              <a:rPr lang="en-GB" dirty="0" err="1">
                <a:latin typeface="Calibri" panose="020F0502020204030204" pitchFamily="34" charset="0"/>
                <a:ea typeface="SimSun" panose="02010600030101010101" pitchFamily="2" charset="-122"/>
                <a:cs typeface="Arial" panose="020B0604020202020204" pitchFamily="34" charset="0"/>
              </a:rPr>
              <a:t>Hiroto’s</a:t>
            </a:r>
            <a:r>
              <a:rPr lang="en-GB" dirty="0">
                <a:latin typeface="Calibri" panose="020F0502020204030204" pitchFamily="34" charset="0"/>
                <a:ea typeface="SimSun" panose="02010600030101010101" pitchFamily="2" charset="-122"/>
                <a:cs typeface="Arial" panose="020B0604020202020204" pitchFamily="34" charset="0"/>
              </a:rPr>
              <a:t> parents support him to write an advance directive. The aim of the directive is to set out his wishes with his physician and social services.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He decides he would like to remain at home living independently for as long as he is comfortable, but he would like the option to live with his brother if he needs to. </a:t>
            </a:r>
            <a:r>
              <a:rPr lang="en-GB" dirty="0" err="1">
                <a:latin typeface="Calibri" panose="020F0502020204030204" pitchFamily="34" charset="0"/>
                <a:ea typeface="SimSun" panose="02010600030101010101" pitchFamily="2" charset="-122"/>
                <a:cs typeface="Arial" panose="020B0604020202020204" pitchFamily="34" charset="0"/>
              </a:rPr>
              <a:t>Hiroto</a:t>
            </a:r>
            <a:r>
              <a:rPr lang="en-GB" dirty="0">
                <a:latin typeface="Calibri" panose="020F0502020204030204" pitchFamily="34" charset="0"/>
                <a:ea typeface="SimSun" panose="02010600030101010101" pitchFamily="2" charset="-122"/>
                <a:cs typeface="Arial" panose="020B0604020202020204" pitchFamily="34" charset="0"/>
              </a:rPr>
              <a:t> trusts his brother and has a close relationship with him. </a:t>
            </a:r>
            <a:r>
              <a:rPr lang="en-GB" dirty="0" err="1">
                <a:latin typeface="Calibri" panose="020F0502020204030204" pitchFamily="34" charset="0"/>
                <a:ea typeface="SimSun" panose="02010600030101010101" pitchFamily="2" charset="-122"/>
                <a:cs typeface="Arial" panose="020B0604020202020204" pitchFamily="34" charset="0"/>
              </a:rPr>
              <a:t>Hiroto</a:t>
            </a:r>
            <a:r>
              <a:rPr lang="en-GB" dirty="0">
                <a:latin typeface="Calibri" panose="020F0502020204030204" pitchFamily="34" charset="0"/>
                <a:ea typeface="SimSun" panose="02010600030101010101" pitchFamily="2" charset="-122"/>
                <a:cs typeface="Arial" panose="020B0604020202020204" pitchFamily="34" charset="0"/>
              </a:rPr>
              <a:t> gives permission for his brother to speak to staff in the event he is finding it difficult to communicate. If he is having difficulty communicating, he has requested his brother use a method they have used at home which allows </a:t>
            </a:r>
            <a:r>
              <a:rPr lang="en-GB" dirty="0" err="1">
                <a:latin typeface="Calibri" panose="020F0502020204030204" pitchFamily="34" charset="0"/>
                <a:ea typeface="SimSun" panose="02010600030101010101" pitchFamily="2" charset="-122"/>
                <a:cs typeface="Arial" panose="020B0604020202020204" pitchFamily="34" charset="0"/>
              </a:rPr>
              <a:t>Hiroto</a:t>
            </a:r>
            <a:r>
              <a:rPr lang="en-GB" dirty="0">
                <a:latin typeface="Calibri" panose="020F0502020204030204" pitchFamily="34" charset="0"/>
                <a:ea typeface="SimSun" panose="02010600030101010101" pitchFamily="2" charset="-122"/>
                <a:cs typeface="Arial" panose="020B0604020202020204" pitchFamily="34" charset="0"/>
              </a:rPr>
              <a:t> to point to images to indicate his choices and preferences in response to a question.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78</a:t>
            </a:fld>
            <a:endParaRPr lang="en-GB"/>
          </a:p>
        </p:txBody>
      </p:sp>
    </p:spTree>
    <p:extLst>
      <p:ext uri="{BB962C8B-B14F-4D97-AF65-F5344CB8AC3E}">
        <p14:creationId xmlns:p14="http://schemas.microsoft.com/office/powerpoint/2010/main" val="40545549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reading the scenario above, ask participants the following question: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What do you think the impacts of </a:t>
            </a:r>
            <a:r>
              <a:rPr lang="en-GB" dirty="0" err="1">
                <a:latin typeface="Calibri" panose="020F0502020204030204" pitchFamily="34" charset="0"/>
                <a:ea typeface="SimSun" panose="02010600030101010101" pitchFamily="2" charset="-122"/>
                <a:cs typeface="Arial" panose="020B0604020202020204" pitchFamily="34" charset="0"/>
              </a:rPr>
              <a:t>Hiroto’s</a:t>
            </a:r>
            <a:r>
              <a:rPr lang="en-GB" dirty="0">
                <a:latin typeface="Calibri" panose="020F0502020204030204" pitchFamily="34" charset="0"/>
                <a:ea typeface="SimSun" panose="02010600030101010101" pitchFamily="2" charset="-122"/>
                <a:cs typeface="Arial" panose="020B0604020202020204" pitchFamily="34" charset="0"/>
              </a:rPr>
              <a:t> advanced planning might be?</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His personal wishes will be respected.</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 will be able to live where he is most comfortable and at a place of his choice.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the event that he is not able to communicate with medical staff, he has already determined he would like his brother to communicate his wishes. </a:t>
            </a:r>
            <a:endParaRPr lang="x-none">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Others will be aware of the communication methods he prefers.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79</a:t>
            </a:fld>
            <a:endParaRPr lang="en-GB"/>
          </a:p>
        </p:txBody>
      </p:sp>
    </p:spTree>
    <p:extLst>
      <p:ext uri="{BB962C8B-B14F-4D97-AF65-F5344CB8AC3E}">
        <p14:creationId xmlns:p14="http://schemas.microsoft.com/office/powerpoint/2010/main" val="274993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a:t>
            </a:fld>
            <a:endParaRPr lang="en-GB"/>
          </a:p>
        </p:txBody>
      </p:sp>
    </p:spTree>
    <p:extLst>
      <p:ext uri="{BB962C8B-B14F-4D97-AF65-F5344CB8AC3E}">
        <p14:creationId xmlns:p14="http://schemas.microsoft.com/office/powerpoint/2010/main" val="11913321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8" y="4597657"/>
            <a:ext cx="5447030" cy="4844497"/>
          </a:xfrm>
        </p:spPr>
        <p:txBody>
          <a:bodyPr/>
          <a:lstStyle/>
          <a:p>
            <a:pPr>
              <a:lnSpc>
                <a:spcPct val="115000"/>
              </a:lnSpc>
              <a:spcAft>
                <a:spcPts val="601"/>
              </a:spcAft>
            </a:pPr>
            <a:r>
              <a:rPr lang="en-GB" b="1" dirty="0" err="1">
                <a:latin typeface="Calibri" panose="020F0502020204030204" pitchFamily="34" charset="0"/>
                <a:ea typeface="SimSun" panose="02010600030101010101" pitchFamily="2" charset="-122"/>
                <a:cs typeface="Arial" panose="020B0604020202020204" pitchFamily="34" charset="0"/>
              </a:rPr>
              <a:t>Bintou’s</a:t>
            </a:r>
            <a:r>
              <a:rPr lang="en-GB" b="1" dirty="0">
                <a:latin typeface="Calibri" panose="020F0502020204030204" pitchFamily="34" charset="0"/>
                <a:ea typeface="SimSun" panose="02010600030101010101" pitchFamily="2" charset="-122"/>
                <a:cs typeface="Arial" panose="020B0604020202020204" pitchFamily="34" charset="0"/>
              </a:rPr>
              <a:t> story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is a 31-year-old woman who lives in a small village with her older sister who provides her with ongoing support.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received a diagnosis of autism at the age of 10. Two months ago,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fell and broke her ankle. Her sister looked for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when returning home from the market. She was informed by a neighbour that several hours ago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had been taken to the hospital to be treated.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finds it difficult to communicate verbally. The hospital staff did not know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or how to best communicate with her. When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became distressed and confused, the staff isolated her and tied her to a bed and gave her sedatives to calm her down. She was alone and did not have her sister to help with communication. This was a very stressful and frightening experience for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and her sister have talked about planning ahead if a similar situation should arise one day in the future. Both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and her sister want to make sure that what happened two months ago does not happen again. Together they recorded </a:t>
            </a:r>
            <a:r>
              <a:rPr lang="en-GB" dirty="0" err="1">
                <a:latin typeface="Calibri" panose="020F0502020204030204" pitchFamily="34" charset="0"/>
                <a:ea typeface="SimSun" panose="02010600030101010101" pitchFamily="2" charset="-122"/>
                <a:cs typeface="Arial" panose="020B0604020202020204" pitchFamily="34" charset="0"/>
              </a:rPr>
              <a:t>Bintou’s</a:t>
            </a:r>
            <a:r>
              <a:rPr lang="en-GB" dirty="0">
                <a:latin typeface="Calibri" panose="020F0502020204030204" pitchFamily="34" charset="0"/>
                <a:ea typeface="SimSun" panose="02010600030101010101" pitchFamily="2" charset="-122"/>
                <a:cs typeface="Arial" panose="020B0604020202020204" pitchFamily="34" charset="0"/>
              </a:rPr>
              <a:t> preferences and wishes should she need support to make decisions for herself or during a time when her sister is unavailable.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specifically states she does not want to be tied to a bed again or to be given sedatives. She requests that her sister be her main contact in case of emergencies.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80</a:t>
            </a:fld>
            <a:endParaRPr lang="en-GB"/>
          </a:p>
        </p:txBody>
      </p:sp>
    </p:spTree>
    <p:extLst>
      <p:ext uri="{BB962C8B-B14F-4D97-AF65-F5344CB8AC3E}">
        <p14:creationId xmlns:p14="http://schemas.microsoft.com/office/powerpoint/2010/main" val="38236628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084" y="3322650"/>
            <a:ext cx="5447030" cy="6119505"/>
          </a:xfrm>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What do you think the impacts of </a:t>
            </a:r>
            <a:r>
              <a:rPr lang="en-GB" dirty="0" err="1">
                <a:latin typeface="Calibri" panose="020F0502020204030204" pitchFamily="34" charset="0"/>
                <a:ea typeface="SimSun" panose="02010600030101010101" pitchFamily="2" charset="-122"/>
                <a:cs typeface="Arial" panose="020B0604020202020204" pitchFamily="34" charset="0"/>
              </a:rPr>
              <a:t>Bintou’s</a:t>
            </a:r>
            <a:r>
              <a:rPr lang="en-GB" dirty="0">
                <a:latin typeface="Calibri" panose="020F0502020204030204" pitchFamily="34" charset="0"/>
                <a:ea typeface="SimSun" panose="02010600030101010101" pitchFamily="2" charset="-122"/>
                <a:cs typeface="Arial" panose="020B0604020202020204" pitchFamily="34" charset="0"/>
              </a:rPr>
              <a:t> advanced planning might be?</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 may include: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will not be restrained or given medications she does not want.</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will be able to communicate her wishes either directly or through her sister.</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Bintou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has identified her sister as the person to be contacted in the event of an emergency to help ensure that her will and preferences are respected.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81</a:t>
            </a:fld>
            <a:endParaRPr lang="en-GB"/>
          </a:p>
        </p:txBody>
      </p:sp>
    </p:spTree>
    <p:extLst>
      <p:ext uri="{BB962C8B-B14F-4D97-AF65-F5344CB8AC3E}">
        <p14:creationId xmlns:p14="http://schemas.microsoft.com/office/powerpoint/2010/main" val="41696514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this topic focuses specifically on the context of mental health and social services. Explain how informed consent and person-led treatment and recovery plans are essential for respecting people’s right to legal capacity.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82</a:t>
            </a:fld>
            <a:endParaRPr lang="en-GB"/>
          </a:p>
        </p:txBody>
      </p:sp>
    </p:spTree>
    <p:extLst>
      <p:ext uri="{BB962C8B-B14F-4D97-AF65-F5344CB8AC3E}">
        <p14:creationId xmlns:p14="http://schemas.microsoft.com/office/powerpoint/2010/main" val="26785817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Presentation: Informed consent (10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Calibri" panose="020F0502020204030204" pitchFamily="34" charset="0"/>
              </a:rPr>
              <a:t>Obtaining </a:t>
            </a:r>
            <a:r>
              <a:rPr lang="en-GB" b="1" u="sng" dirty="0">
                <a:latin typeface="Calibri" panose="020F0502020204030204" pitchFamily="34" charset="0"/>
                <a:ea typeface="SimSun" panose="02010600030101010101" pitchFamily="2" charset="-122"/>
                <a:cs typeface="Calibri" panose="020F0502020204030204" pitchFamily="34" charset="0"/>
              </a:rPr>
              <a:t>informed consent</a:t>
            </a:r>
            <a:r>
              <a:rPr lang="en-GB" dirty="0">
                <a:latin typeface="Calibri" panose="020F0502020204030204" pitchFamily="34" charset="0"/>
                <a:ea typeface="SimSun" panose="02010600030101010101" pitchFamily="2" charset="-122"/>
                <a:cs typeface="Calibri" panose="020F0502020204030204" pitchFamily="34" charset="0"/>
              </a:rPr>
              <a:t> to treatment is essential to respecting the right to legal capacity.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83</a:t>
            </a:fld>
            <a:endParaRPr lang="en-GB"/>
          </a:p>
        </p:txBody>
      </p:sp>
    </p:spTree>
    <p:extLst>
      <p:ext uri="{BB962C8B-B14F-4D97-AF65-F5344CB8AC3E}">
        <p14:creationId xmlns:p14="http://schemas.microsoft.com/office/powerpoint/2010/main" val="3971214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3063" y="252413"/>
            <a:ext cx="3521075" cy="1981200"/>
          </a:xfrm>
        </p:spPr>
      </p:sp>
      <p:sp>
        <p:nvSpPr>
          <p:cNvPr id="3" name="Notes Placeholder 2"/>
          <p:cNvSpPr>
            <a:spLocks noGrp="1"/>
          </p:cNvSpPr>
          <p:nvPr>
            <p:ph type="body" idx="1"/>
          </p:nvPr>
        </p:nvSpPr>
        <p:spPr>
          <a:xfrm>
            <a:off x="680084" y="2233648"/>
            <a:ext cx="5643952" cy="6472922"/>
          </a:xfrm>
        </p:spPr>
        <p:txBody>
          <a:bodyPr/>
          <a:lstStyle/>
          <a:p>
            <a:pPr>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Informed consent means that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United Nations Human Rights Council (UNHRC), 2009 #87"/>
              </a:rPr>
              <a:t>18</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dirty="0">
                <a:latin typeface="Calibri" panose="020F0502020204030204" pitchFamily="34" charset="0"/>
                <a:ea typeface="SimSun" panose="02010600030101010101" pitchFamily="2" charset="-122"/>
                <a:cs typeface="Calibri" panose="020F0502020204030204" pitchFamily="34" charset="0"/>
              </a:rPr>
              <a:t>: </a:t>
            </a:r>
            <a:endParaRPr lang="x-none" b="1">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SzPts val="1100"/>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228943" indent="-228943">
              <a:lnSpc>
                <a:spcPct val="115000"/>
              </a:lnSpc>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person is given enough information about the proposed treatment to make an informed decision, including:</a:t>
            </a:r>
            <a:endParaRPr lang="x-none">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possible benefits and negative effects/risks of the proposed treatment; </a:t>
            </a:r>
            <a:endParaRPr lang="x-none">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possible alternatives to the proposed treatment;</a:t>
            </a:r>
            <a:endParaRPr lang="x-none">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spcAft>
                <a:spcPts val="601"/>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possible benefits and risks of not accepting the proposed treatment and/or of choosing one of the alternatives. </a:t>
            </a:r>
            <a:endParaRPr lang="x-none">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information is given in a way that the person can understand and is adapted to their needs (e.g. the person giving the information avoids using highly technical terms that the person receiving the information may not understand, and adds or incorporates visual aids to written information or uses sign language if the person receiving the information is deaf or hard of hearing). </a:t>
            </a:r>
          </a:p>
          <a:p>
            <a:pPr marL="686829" lvl="1" indent="-228943">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information must also be given in a way which is culturally and otherwise acceptable to the person.</a:t>
            </a:r>
          </a:p>
          <a:p>
            <a:pPr marL="228943" indent="-228943">
              <a:lnSpc>
                <a:spcPct val="115000"/>
              </a:lnSpc>
              <a:spcAft>
                <a:spcPts val="601"/>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228943" indent="-228943">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consent to treatment is given voluntarily.</a:t>
            </a:r>
            <a:endParaRPr lang="x-none">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given without threat or coercion (e.g. mental health and other practitioners should not tell the person that they will be involuntarily admitted to a service if they refuse the treatment proposed).</a:t>
            </a:r>
            <a:endParaRPr lang="x-none">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Consent is given without undue influence (e.g. practitioners should not make the person concerned think that there may be unpleasant consequences, such as withdrawal of privileges, if they refuse the treatment proposed).</a:t>
            </a:r>
            <a:endParaRPr lang="x-none">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Consent is given without deception, fraud, manipulation or false reassurance (e.g. practitioners should not tell anyone that they will be given a sleep therapy when it is planned to give them electro-convulsive therapy).</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601"/>
              </a:spcAft>
              <a:buFont typeface="Symbol" panose="05050102010706020507" pitchFamily="18" charset="2"/>
              <a:buChar char=""/>
            </a:pP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84</a:t>
            </a:fld>
            <a:endParaRPr lang="en-GB"/>
          </a:p>
        </p:txBody>
      </p:sp>
    </p:spTree>
    <p:extLst>
      <p:ext uri="{BB962C8B-B14F-4D97-AF65-F5344CB8AC3E}">
        <p14:creationId xmlns:p14="http://schemas.microsoft.com/office/powerpoint/2010/main" val="2615789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be aware of the risk of undue influence due to the power imbalance in relationships that exists within mental health and social services. There is sometimes a fine line between supporting people in making their decision and unduly influencing them.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minimize the risk of undue influence and to be more independent, the support should ideally come from outside the service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on power dynamics, see the module on </a:t>
            </a:r>
            <a:r>
              <a:rPr lang="en-US" i="1" dirty="0">
                <a:solidFill>
                  <a:srgbClr val="4F81BD"/>
                </a:solidFill>
                <a:latin typeface="Calibri" panose="020F0502020204030204" pitchFamily="34" charset="0"/>
                <a:ea typeface="SimSun" panose="02010600030101010101" pitchFamily="2" charset="-122"/>
                <a:cs typeface="Arial" panose="020B0604020202020204" pitchFamily="34" charset="0"/>
              </a:rPr>
              <a:t>Transforming services and promoting human rights</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Another critical point is that the right to informed consent also includes the right to refuse treatment. This means that i</a:t>
            </a:r>
            <a:r>
              <a:rPr lang="en-GB" dirty="0">
                <a:latin typeface="Calibri" panose="020F0502020204030204" pitchFamily="34" charset="0"/>
                <a:ea typeface="SimSun" panose="02010600030101010101" pitchFamily="2" charset="-122"/>
                <a:cs typeface="Arial" panose="020B0604020202020204" pitchFamily="34" charset="0"/>
              </a:rPr>
              <a:t>f a person, after being offered information about treatment options, decides they do not want any kind of treatment, this is their right and must be respected.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85</a:t>
            </a:fld>
            <a:endParaRPr lang="en-GB"/>
          </a:p>
        </p:txBody>
      </p:sp>
    </p:spTree>
    <p:extLst>
      <p:ext uri="{BB962C8B-B14F-4D97-AF65-F5344CB8AC3E}">
        <p14:creationId xmlns:p14="http://schemas.microsoft.com/office/powerpoint/2010/main" val="24503003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Presentation: Person-led treatment and recovery plans (20 min.)</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increasing number of services in countries around the world are adopting what is known as the recovery approach to mental health.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a:t>
            </a:r>
            <a:r>
              <a:rPr lang="en-GB" dirty="0">
                <a:latin typeface="Calibri" panose="020F0502020204030204" pitchFamily="34" charset="0"/>
                <a:ea typeface="Calibri" panose="020F0502020204030204" pitchFamily="34" charset="0"/>
                <a:cs typeface="Calibri" panose="020F0502020204030204" pitchFamily="34" charset="0"/>
              </a:rPr>
              <a:t>recovery approach promotes the principles of legal capacity and informed consent, among others, in line with the Convention on the Rights of Persons with Disabilities (CRPD).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86</a:t>
            </a:fld>
            <a:endParaRPr lang="en-GB"/>
          </a:p>
        </p:txBody>
      </p:sp>
    </p:spTree>
    <p:extLst>
      <p:ext uri="{BB962C8B-B14F-4D97-AF65-F5344CB8AC3E}">
        <p14:creationId xmlns:p14="http://schemas.microsoft.com/office/powerpoint/2010/main" val="37128755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Recovery is different for each person. Recovery is about being able to live a life which is meaningful for the person, in the presence or absence of “symptoms”. With a recovery approach to mental health care, each person is empowered to lead their journey to recovery and to set their own goals in life. </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dirty="0">
                <a:latin typeface="Calibri" panose="020F0502020204030204" pitchFamily="34" charset="0"/>
                <a:ea typeface="SimSun" panose="02010600030101010101" pitchFamily="2" charset="-122"/>
                <a:cs typeface="Calibri" panose="020F0502020204030204" pitchFamily="34" charset="0"/>
              </a:rPr>
              <a:t>Treatment and recovery plans outline which treatments or support (e.g. psychosocial interventions, counselling, medication etc.) people want to receive and which they do not want, as well as which mental health and other practitioners or supporters they want to involve in their care and recovery, if any.</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Calibri" panose="020F0502020204030204" pitchFamily="34" charset="0"/>
              </a:rPr>
              <a:t>Treatment and recovery plans respect the right to legal capacity by ensuring that people make all decisions concerning their own care.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Blank and completed templates of a recovery plan can be found in the module </a:t>
            </a:r>
            <a:r>
              <a:rPr lang="en-US" i="1" dirty="0">
                <a:solidFill>
                  <a:srgbClr val="4F81BD"/>
                </a:solidFill>
                <a:latin typeface="Calibri" panose="020F0502020204030204" pitchFamily="34" charset="0"/>
                <a:ea typeface="SimSun" panose="02010600030101010101" pitchFamily="2" charset="-122"/>
                <a:cs typeface="Calibri" panose="020F0502020204030204" pitchFamily="34" charset="0"/>
              </a:rPr>
              <a:t>Recovery practices for mental health and well being</a:t>
            </a: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87</a:t>
            </a:fld>
            <a:endParaRPr lang="en-GB"/>
          </a:p>
        </p:txBody>
      </p:sp>
    </p:spTree>
    <p:extLst>
      <p:ext uri="{BB962C8B-B14F-4D97-AF65-F5344CB8AC3E}">
        <p14:creationId xmlns:p14="http://schemas.microsoft.com/office/powerpoint/2010/main" val="35255432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87363"/>
            <a:ext cx="5964238" cy="3354387"/>
          </a:xfrm>
        </p:spPr>
      </p:sp>
      <p:sp>
        <p:nvSpPr>
          <p:cNvPr id="3" name="Notes Placeholder 2"/>
          <p:cNvSpPr>
            <a:spLocks noGrp="1"/>
          </p:cNvSpPr>
          <p:nvPr>
            <p:ph type="body" idx="1"/>
          </p:nvPr>
        </p:nvSpPr>
        <p:spPr>
          <a:xfrm>
            <a:off x="680878" y="4141295"/>
            <a:ext cx="5447030" cy="4754232"/>
          </a:xfrm>
        </p:spPr>
        <p:txBody>
          <a:bodyPr/>
          <a:lstStyle/>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When people make decisions about their treatment and support, they are likely to choose options that meet their needs and to which they are prepared to try and see if they can help. </a:t>
            </a:r>
          </a:p>
          <a:p>
            <a:pPr marL="629593" lvl="1"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Consequently, it is more likely that the support or treatment they have chosen will be more effective than a treatment or support which has been imposed on them </a:t>
            </a:r>
            <a:r>
              <a:rPr lang="en-US" i="1" dirty="0">
                <a:latin typeface="Calibri" panose="020F0502020204030204" pitchFamily="34" charset="0"/>
                <a:ea typeface="SimSun" panose="02010600030101010101" pitchFamily="2" charset="-122"/>
                <a:cs typeface="Calibri" panose="020F0502020204030204" pitchFamily="34" charset="0"/>
              </a:rPr>
              <a:t>(</a:t>
            </a:r>
            <a:r>
              <a:rPr lang="en-US" i="1" dirty="0">
                <a:latin typeface="Calibri" panose="020F0502020204030204" pitchFamily="34" charset="0"/>
                <a:ea typeface="SimSun" panose="02010600030101010101" pitchFamily="2" charset="-122"/>
                <a:cs typeface="Calibri" panose="020F0502020204030204" pitchFamily="34" charset="0"/>
                <a:hlinkClick r:id="rId3" action="ppaction://hlinkfile" tooltip="Stanhope, 2013 #130"/>
              </a:rPr>
              <a:t>19</a:t>
            </a:r>
            <a:r>
              <a:rPr lang="en-US" i="1" dirty="0">
                <a:latin typeface="Calibri" panose="020F0502020204030204" pitchFamily="34" charset="0"/>
                <a:ea typeface="SimSun" panose="02010600030101010101" pitchFamily="2" charset="-122"/>
                <a:cs typeface="Calibri" panose="020F0502020204030204" pitchFamily="34" charset="0"/>
              </a:rPr>
              <a:t>)</a:t>
            </a:r>
            <a:r>
              <a:rPr lang="en-US" dirty="0">
                <a:latin typeface="Calibri" panose="020F0502020204030204" pitchFamily="34" charset="0"/>
                <a:ea typeface="SimSun" panose="02010600030101010101" pitchFamily="2" charset="-122"/>
                <a:cs typeface="Calibri" panose="020F0502020204030204" pitchFamily="34" charset="0"/>
              </a:rPr>
              <a:t>. This can also avoid traumatization or re-traumatization resulting from coercion.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Initially, the person should be offered as much information as is available about different options and the opportunities to try different options. </a:t>
            </a:r>
          </a:p>
          <a:p>
            <a:pPr marL="629593" lvl="1"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As the support and/or treatment process evolves, the person will gain more and more knowledge about what works for them and will be able to make even more well-informed choices. </a:t>
            </a: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They may continue to seek and investigate new options or may find one or more that work well and stick to those. </a:t>
            </a: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Again, everyone’s recovery journey is unique.</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Promoting the right to make decisions concerning treatment and recovery is an essential part of promoting autonomy and self-determination and respecting the right to legal capacity. It also has a positive impact on a person’s recovery journey.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88</a:t>
            </a:fld>
            <a:endParaRPr lang="en-GB"/>
          </a:p>
        </p:txBody>
      </p:sp>
    </p:spTree>
    <p:extLst>
      <p:ext uri="{BB962C8B-B14F-4D97-AF65-F5344CB8AC3E}">
        <p14:creationId xmlns:p14="http://schemas.microsoft.com/office/powerpoint/2010/main" val="14722253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in the presentation, you can show the following video to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b="1" dirty="0">
                <a:latin typeface="Calibri" panose="020F0502020204030204" pitchFamily="34" charset="0"/>
                <a:ea typeface="SimSun" panose="02010600030101010101" pitchFamily="2" charset="-122"/>
                <a:cs typeface="Calibri" panose="020F0502020204030204" pitchFamily="34" charset="0"/>
              </a:rPr>
              <a:t>Peer advocacy in action.  </a:t>
            </a:r>
            <a:r>
              <a:rPr lang="en-GB" b="1" u="sng" dirty="0" err="1">
                <a:solidFill>
                  <a:srgbClr val="0000FF"/>
                </a:solidFill>
                <a:latin typeface="Calibri" panose="020F0502020204030204" pitchFamily="34" charset="0"/>
                <a:ea typeface="SimSun" panose="02010600030101010101" pitchFamily="2" charset="-122"/>
                <a:cs typeface="Calibri" panose="020F0502020204030204" pitchFamily="34" charset="0"/>
              </a:rPr>
              <a:t>iNAPS</a:t>
            </a:r>
            <a:r>
              <a:rPr lang="en-GB" b="1"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r>
              <a:rPr lang="en-GB" sz="800" dirty="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2012 (13:00)</a:t>
            </a:r>
            <a:r>
              <a:rPr lang="en-GB" b="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Createus Media Incorporated, 2012 #88">
                  <a:extLst>
                    <a:ext uri="{A12FA001-AC4F-418D-AE19-62706E023703}">
                      <ahyp:hlinkClr xmlns:ahyp="http://schemas.microsoft.com/office/drawing/2018/hyperlinkcolor" val="tx"/>
                    </a:ext>
                  </a:extLst>
                </a:hlinkClick>
              </a:rPr>
              <a:t>20</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US"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/zDkfPVG-xA4 </a:t>
            </a:r>
            <a:r>
              <a:rPr lang="en-US" u="none" dirty="0">
                <a:solidFill>
                  <a:srgbClr val="0000FF"/>
                </a:solidFill>
                <a:latin typeface="Calibri" panose="020F0502020204030204" pitchFamily="34" charset="0"/>
                <a:ea typeface="SimSun" panose="02010600030101010101" pitchFamily="2" charset="-122"/>
                <a:cs typeface="Arial" panose="020B0604020202020204" pitchFamily="34" charset="0"/>
              </a:rPr>
              <a:t>(Accessed 9 April 2019) </a:t>
            </a:r>
          </a:p>
          <a:p>
            <a:pPr>
              <a:lnSpc>
                <a:spcPct val="115000"/>
              </a:lnSpc>
              <a:spcAft>
                <a:spcPts val="1002"/>
              </a:spcAft>
            </a:pPr>
            <a:endParaRPr lang="en-US" u="none" dirty="0">
              <a:solidFill>
                <a:srgbClr val="0000FF"/>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rPr>
              <a:t>This is an example of a situation where a person is able to decide about where she wants to live in the community after the closure of the state mental health hospital where she resides.</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89</a:t>
            </a:fld>
            <a:endParaRPr lang="en-GB"/>
          </a:p>
        </p:txBody>
      </p:sp>
    </p:spTree>
    <p:extLst>
      <p:ext uri="{BB962C8B-B14F-4D97-AF65-F5344CB8AC3E}">
        <p14:creationId xmlns:p14="http://schemas.microsoft.com/office/powerpoint/2010/main" val="340140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56036"/>
            <a:ext cx="5447030" cy="6086120"/>
          </a:xfrm>
        </p:spPr>
        <p:txBody>
          <a:bodyPr/>
          <a:lstStyle/>
          <a:p>
            <a:pPr algn="just">
              <a:spcAft>
                <a:spcPts val="601"/>
              </a:spcAft>
            </a:pPr>
            <a:r>
              <a:rPr lang="en-GB" b="1" dirty="0">
                <a:latin typeface="Calibri" panose="020F0502020204030204" pitchFamily="34" charset="0"/>
                <a:ea typeface="SimSun" panose="02010600030101010101" pitchFamily="2" charset="-122"/>
                <a:cs typeface="Arial" panose="020B0604020202020204" pitchFamily="34" charset="0"/>
              </a:rPr>
              <a:t>Presentation: Brief introduction to the module (5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brief introduction is to pre-empt the issues that participants will need to grapple with in relation to promoting legal capacity even in the face of extremely challenging situations and circumstances.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this training we will explore how to promote a person’s right to legal capacity within mental health and social services. In other words, we will explore how to make sure that mental health and social services respect the right of people using those services to make choices and decisions for themselves at all times.</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acknowledge that upholding people’s right to make their own choices and decisions can seem challenging in certain situations and circumstances.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instance, what about people who want to end their lives or people with severe dementia?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if someone is experiencing an acute crisis or extreme states or is doing things that are, or seem, dangerous?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if refusing treatment means the person might get worse?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if someone is unconscious or otherwise unable to communicate their will and preference?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Is it really feasible to promote the right of people to make decisions for themselves even in these kinds of scenarios?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answer is that, even in these challenging situations, we must always strive to find ways to ensure that people have the final say in all decisions concerning their lives.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There are always ways to promote people’s right to exercise their legal capacity. This training module will explore them.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a:t>
            </a:fld>
            <a:endParaRPr lang="en-GB"/>
          </a:p>
        </p:txBody>
      </p:sp>
    </p:spTree>
    <p:extLst>
      <p:ext uri="{BB962C8B-B14F-4D97-AF65-F5344CB8AC3E}">
        <p14:creationId xmlns:p14="http://schemas.microsoft.com/office/powerpoint/2010/main" val="28104216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 hours and 15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endParaRPr lang="en-GB" dirty="0">
              <a:solidFill>
                <a:srgbClr val="4F81BD"/>
              </a:solidFill>
            </a:endParaRPr>
          </a:p>
          <a:p>
            <a:pPr algn="just"/>
            <a:r>
              <a:rPr lang="en-GB" dirty="0">
                <a:solidFill>
                  <a:srgbClr val="4F81BD"/>
                </a:solidFill>
              </a:rPr>
              <a:t>At the beginning of this topic, explain to participants that: </a:t>
            </a:r>
            <a:endParaRPr lang="x-none"/>
          </a:p>
          <a:p>
            <a:pPr algn="just"/>
            <a:r>
              <a:rPr lang="en-GB" dirty="0">
                <a:solidFill>
                  <a:srgbClr val="4F81BD"/>
                </a:solidFill>
              </a:rPr>
              <a:t> </a:t>
            </a:r>
            <a:endParaRPr lang="x-none"/>
          </a:p>
          <a:p>
            <a:pPr algn="just"/>
            <a:r>
              <a:rPr lang="en-GB" dirty="0">
                <a:solidFill>
                  <a:srgbClr val="4F81BD"/>
                </a:solidFill>
              </a:rPr>
              <a:t>In many countries, laws and policies authorize people to be involuntarily admitted and treated in mental health and social services. </a:t>
            </a:r>
          </a:p>
          <a:p>
            <a:pPr algn="just"/>
            <a:endParaRPr lang="en-GB" dirty="0">
              <a:solidFill>
                <a:srgbClr val="4F81BD"/>
              </a:solidFill>
            </a:endParaRPr>
          </a:p>
          <a:p>
            <a:pPr algn="just"/>
            <a:r>
              <a:rPr lang="en-GB" dirty="0">
                <a:solidFill>
                  <a:srgbClr val="4F81BD"/>
                </a:solidFill>
              </a:rPr>
              <a:t>While this is contrary to the CRPD, legislative, administrative and other measures to end these discriminatory laws and policies may take time.</a:t>
            </a:r>
            <a:endParaRPr lang="x-none"/>
          </a:p>
          <a:p>
            <a:pPr algn="just"/>
            <a:r>
              <a:rPr lang="en-GB" dirty="0">
                <a:solidFill>
                  <a:srgbClr val="4F81BD"/>
                </a:solidFill>
              </a:rPr>
              <a:t> </a:t>
            </a:r>
            <a:endParaRPr lang="x-none"/>
          </a:p>
          <a:p>
            <a:pPr algn="just"/>
            <a:r>
              <a:rPr lang="en-GB" dirty="0">
                <a:solidFill>
                  <a:srgbClr val="4F81BD"/>
                </a:solidFill>
              </a:rPr>
              <a:t>While pursuing full compliance with human rights instruments, there is a lot that can be done to end involuntary detention and treatment and to respect people’s right to legal capacity in these matters – even within existing legal or policy frameworks.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90</a:t>
            </a:fld>
            <a:endParaRPr lang="en-GB"/>
          </a:p>
        </p:txBody>
      </p:sp>
    </p:spTree>
    <p:extLst>
      <p:ext uri="{BB962C8B-B14F-4D97-AF65-F5344CB8AC3E}">
        <p14:creationId xmlns:p14="http://schemas.microsoft.com/office/powerpoint/2010/main" val="34589196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71488"/>
            <a:ext cx="5092700" cy="2865437"/>
          </a:xfrm>
        </p:spPr>
      </p:sp>
      <p:sp>
        <p:nvSpPr>
          <p:cNvPr id="3" name="Notes Placeholder 2"/>
          <p:cNvSpPr>
            <a:spLocks noGrp="1"/>
          </p:cNvSpPr>
          <p:nvPr>
            <p:ph type="body" idx="1"/>
          </p:nvPr>
        </p:nvSpPr>
        <p:spPr>
          <a:xfrm>
            <a:off x="678494" y="3336959"/>
            <a:ext cx="5447030" cy="6105196"/>
          </a:xfrm>
        </p:spPr>
        <p:txBody>
          <a:bodyPr/>
          <a:lstStyle/>
          <a:p>
            <a:pPr>
              <a:spcAft>
                <a:spcPts val="601"/>
              </a:spcAft>
            </a:pPr>
            <a:r>
              <a:rPr lang="en-GB" b="1" i="1" dirty="0">
                <a:latin typeface="Calibri" panose="020F0502020204030204" pitchFamily="34" charset="0"/>
                <a:ea typeface="SimSun" panose="02010600030101010101" pitchFamily="2" charset="-122"/>
                <a:cs typeface="Arial" panose="020B0604020202020204" pitchFamily="34" charset="0"/>
              </a:rPr>
              <a:t>Exercise 4.1: The experience of involuntary admission and treatment (25 min.)</a:t>
            </a:r>
            <a:endParaRPr lang="x-none" sz="80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an introduction to this topic, distribute to participants copies of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Annex 4- The experience of involuntary admission and treatment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Harmed, 3 December 2015 #101">
                  <a:extLst>
                    <a:ext uri="{A12FA001-AC4F-418D-AE19-62706E023703}">
                      <ahyp:hlinkClr xmlns:ahyp="http://schemas.microsoft.com/office/drawing/2018/hyperlinkcolor" val="tx"/>
                    </a:ext>
                  </a:extLst>
                </a:hlinkClick>
              </a:rPr>
              <a:t>21</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b="1" dirty="0">
                <a:latin typeface="Calibri" panose="020F0502020204030204" pitchFamily="34" charset="0"/>
                <a:ea typeface="SimSun" panose="02010600030101010101" pitchFamily="2" charset="-122"/>
                <a:cs typeface="Arial" panose="020B0604020202020204" pitchFamily="34" charset="0"/>
              </a:rPr>
              <a:t>The words of a survivor of the mental health system, Australia</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i="1" dirty="0">
                <a:latin typeface="Calibri" panose="020F0502020204030204" pitchFamily="34" charset="0"/>
                <a:ea typeface="SimSun" panose="02010600030101010101" pitchFamily="2" charset="-122"/>
                <a:cs typeface="Arial" panose="020B0604020202020204" pitchFamily="34" charset="0"/>
              </a:rPr>
              <a:t>“Nothing could prepare me for the experience of being taken against my will – not by the police or even an ambulance, but by an older sister who felt she knew best. What followed was the most violent of admissions. Totally traumatized and in shock, the sheer panic of dealing with my new reality never went away. I was manhandled, forcibly injected and held against my will for more than a month </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i="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i="1" dirty="0">
                <a:latin typeface="Calibri" panose="020F0502020204030204" pitchFamily="34" charset="0"/>
                <a:ea typeface="SimSun" panose="02010600030101010101" pitchFamily="2" charset="-122"/>
                <a:cs typeface="Arial" panose="020B0604020202020204" pitchFamily="34" charset="0"/>
              </a:rPr>
              <a:t>Along with the feeling of disempowerment and humiliation that involuntary hospitalization brings, patients who are said to be capable of harm are more often violated and harmed themselves. It is made all the worse since most are never believed; instead they are accused of being delusional and ungrateful. This in itself is a barrier to true healing since inhumane treatment leaves one feeling less than human. While some may see the psychiatric ward as a place of safety, for most it is nothing more than a prison […].</a:t>
            </a:r>
            <a:endParaRPr lang="x-none" i="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i="1" dirty="0">
                <a:latin typeface="Calibri" panose="020F0502020204030204" pitchFamily="34" charset="0"/>
                <a:ea typeface="SimSun" panose="02010600030101010101" pitchFamily="2" charset="-122"/>
                <a:cs typeface="Arial" panose="020B0604020202020204" pitchFamily="34" charset="0"/>
              </a:rPr>
              <a:t>There remains a huge power imbalance, not only during hospitalization but also when community orders dictate what medications must be taken after patients are no longer hospitalized. Since failing to comply with such orders leads to further incarcerations, this is nothing more than a form of control. Most patients leave this system with lost dreams and lives forever watched over by the system they can never escape. This is a violation of our human rights as outlined in the United Nations Convention”.</a:t>
            </a:r>
            <a:endParaRPr lang="x-none" i="1">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91</a:t>
            </a:fld>
            <a:endParaRPr lang="en-GB"/>
          </a:p>
        </p:txBody>
      </p:sp>
    </p:spTree>
    <p:extLst>
      <p:ext uri="{BB962C8B-B14F-4D97-AF65-F5344CB8AC3E}">
        <p14:creationId xmlns:p14="http://schemas.microsoft.com/office/powerpoint/2010/main" val="23377662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71488"/>
            <a:ext cx="5092700" cy="2865437"/>
          </a:xfrm>
        </p:spPr>
      </p:sp>
      <p:sp>
        <p:nvSpPr>
          <p:cNvPr id="3" name="Notes Placeholder 2"/>
          <p:cNvSpPr>
            <a:spLocks noGrp="1"/>
          </p:cNvSpPr>
          <p:nvPr>
            <p:ph type="body" idx="1"/>
          </p:nvPr>
        </p:nvSpPr>
        <p:spPr>
          <a:xfrm>
            <a:off x="678494" y="3336959"/>
            <a:ext cx="5447030" cy="6105196"/>
          </a:xfrm>
        </p:spPr>
        <p:txBody>
          <a:bodyPr/>
          <a:lstStyle/>
          <a:p>
            <a:pPr>
              <a:spcAft>
                <a:spcPts val="601"/>
              </a:spcAft>
            </a:pPr>
            <a:r>
              <a:rPr lang="en-GB" b="1" i="1" dirty="0">
                <a:latin typeface="Calibri" panose="020F0502020204030204" pitchFamily="34" charset="0"/>
                <a:ea typeface="SimSun" panose="02010600030101010101" pitchFamily="2" charset="-122"/>
                <a:cs typeface="Arial" panose="020B0604020202020204" pitchFamily="34" charset="0"/>
              </a:rPr>
              <a:t>Exercise 4.1: The experience of involuntary admission and treatment (25 min.)</a:t>
            </a:r>
            <a:endParaRPr lang="x-none" sz="80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an introduction to this topic, distribute to participants copies of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Annex 4- The experience of involuntary admission and treatment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Harmed, 3 December 2015 #101">
                  <a:extLst>
                    <a:ext uri="{A12FA001-AC4F-418D-AE19-62706E023703}">
                      <ahyp:hlinkClr xmlns:ahyp="http://schemas.microsoft.com/office/drawing/2018/hyperlinkcolor" val="tx"/>
                    </a:ext>
                  </a:extLst>
                </a:hlinkClick>
              </a:rPr>
              <a:t>21</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b="1" dirty="0">
                <a:latin typeface="Calibri" panose="020F0502020204030204" pitchFamily="34" charset="0"/>
                <a:ea typeface="SimSun" panose="02010600030101010101" pitchFamily="2" charset="-122"/>
                <a:cs typeface="Arial" panose="020B0604020202020204" pitchFamily="34" charset="0"/>
              </a:rPr>
              <a:t>The words of a survivor of the mental health system, Australia</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i="1" dirty="0">
                <a:latin typeface="Calibri" panose="020F0502020204030204" pitchFamily="34" charset="0"/>
                <a:ea typeface="SimSun" panose="02010600030101010101" pitchFamily="2" charset="-122"/>
                <a:cs typeface="Arial" panose="020B0604020202020204" pitchFamily="34" charset="0"/>
              </a:rPr>
              <a:t>“Nothing could prepare me for the experience of being taken against my will – not by the police or even an ambulance, but by an older sister who felt she knew best. What followed was the most violent of admissions. Totally traumatized and in shock, the sheer panic of dealing with my new reality never went away. I was manhandled, forcibly injected and held against my will for more than a month </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i="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i="1" dirty="0">
                <a:latin typeface="Calibri" panose="020F0502020204030204" pitchFamily="34" charset="0"/>
                <a:ea typeface="SimSun" panose="02010600030101010101" pitchFamily="2" charset="-122"/>
                <a:cs typeface="Arial" panose="020B0604020202020204" pitchFamily="34" charset="0"/>
              </a:rPr>
              <a:t>Along with the feeling of disempowerment and humiliation that involuntary hospitalization brings, patients who are said to be capable of harm are more often violated and harmed themselves. It is made all the worse since most are never believed; instead they are accused of being delusional and ungrateful. This in itself is a barrier to true healing since inhumane treatment leaves one feeling less than human. While some may see the psychiatric ward as a place of safety, for most it is nothing more than a prison […].</a:t>
            </a:r>
            <a:endParaRPr lang="x-none" i="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i="1" dirty="0">
                <a:latin typeface="Calibri" panose="020F0502020204030204" pitchFamily="34" charset="0"/>
                <a:ea typeface="SimSun" panose="02010600030101010101" pitchFamily="2" charset="-122"/>
                <a:cs typeface="Arial" panose="020B0604020202020204" pitchFamily="34" charset="0"/>
              </a:rPr>
              <a:t>There remains a huge power imbalance, not only during hospitalization but also when community orders dictate what medications must be taken after patients are no longer hospitalized. Since failing to comply with such orders leads to further incarcerations, this is nothing more than a form of control. Most patients leave this system with lost dreams and lives forever watched over by the system they can never escape. This is a violation of our human rights as outlined in the United Nations Convention”.</a:t>
            </a:r>
            <a:endParaRPr lang="x-none" i="1">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92</a:t>
            </a:fld>
            <a:endParaRPr lang="en-GB"/>
          </a:p>
        </p:txBody>
      </p:sp>
    </p:spTree>
    <p:extLst>
      <p:ext uri="{BB962C8B-B14F-4D97-AF65-F5344CB8AC3E}">
        <p14:creationId xmlns:p14="http://schemas.microsoft.com/office/powerpoint/2010/main" val="23377662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5 minutes to read the extracts of the testimony. Once they have read the document, ask the group:</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How do you feel about this testimony?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Some people with lived experience may be in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favour</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of involuntary admission and treatment as they feel that has been beneficial for them personally. </a:t>
            </a:r>
          </a:p>
          <a:p>
            <a:pPr algn="just">
              <a:lnSpc>
                <a:spcPct val="115000"/>
              </a:lnSpc>
            </a:pPr>
            <a:endParaRPr lang="en-US"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While these views should be respected, it is important to be aware that, had there been a choice of noncoercive alternatives within services, involuntary admission or treatment may not have been their preference.</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93</a:t>
            </a:fld>
            <a:endParaRPr lang="en-GB"/>
          </a:p>
        </p:txBody>
      </p:sp>
    </p:spTree>
    <p:extLst>
      <p:ext uri="{BB962C8B-B14F-4D97-AF65-F5344CB8AC3E}">
        <p14:creationId xmlns:p14="http://schemas.microsoft.com/office/powerpoint/2010/main" val="25607011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9010"/>
            <a:ext cx="5447030" cy="6154057"/>
          </a:xfrm>
        </p:spPr>
        <p:txBody>
          <a:bodyPr/>
          <a:lstStyle/>
          <a:p>
            <a:pPr>
              <a:lnSpc>
                <a:spcPct val="115000"/>
              </a:lnSpc>
              <a:spcAft>
                <a:spcPts val="601"/>
              </a:spcAft>
            </a:pPr>
            <a:r>
              <a:rPr lang="en-GB" b="1" i="1" dirty="0">
                <a:latin typeface="Calibri" panose="020F0502020204030204" pitchFamily="34" charset="0"/>
                <a:ea typeface="SimSun" panose="02010600030101010101" pitchFamily="2" charset="-122"/>
                <a:cs typeface="Arial" panose="020B0604020202020204" pitchFamily="34" charset="0"/>
              </a:rPr>
              <a:t>Presentation: What does the CRPD say about involuntary detention and treatment? (40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the focus of the module will shift to the issue of involuntary detention and treatment in mental health and social services. It will clarify the link between the right to legal capacity (article 12 of the CRPD), other articles of the Convention and the issue of involuntary detention and treatment. This issue may be sensitive and may engender strong resistance from mental health and other practitioners, as well as family members. It is therefore important to discuss and encourage a thorough understanding of these issues.</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People with psychosocial, intellectual or cognitive disabilities are often </a:t>
            </a:r>
            <a:r>
              <a:rPr lang="en-US" dirty="0">
                <a:latin typeface="Calibri" panose="020F0502020204030204" pitchFamily="34" charset="0"/>
                <a:ea typeface="SimSun" panose="02010600030101010101" pitchFamily="2" charset="-122"/>
                <a:cs typeface="Arial" panose="020B0604020202020204" pitchFamily="34" charset="0"/>
              </a:rPr>
              <a:t>detained i</a:t>
            </a:r>
            <a:r>
              <a:rPr lang="en-US" dirty="0">
                <a:latin typeface="Calibri" panose="020F0502020204030204" pitchFamily="34" charset="0"/>
                <a:ea typeface="Times New Roman" panose="02020603050405020304" pitchFamily="18" charset="0"/>
                <a:cs typeface="Calibri" panose="020F0502020204030204" pitchFamily="34" charset="0"/>
              </a:rPr>
              <a:t>n mental health and social services against their wishes. This is known as involuntary, forced or coerced admission, or admission without informed consent.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Sometimes, people may voluntarily enter mental health and social services because no alternatives are available. They may then be denied the right to leave and thus end up being detained in the service against their will.</a:t>
            </a:r>
          </a:p>
          <a:p>
            <a:pPr marL="171707" indent="-171707" algn="just">
              <a:lnSpc>
                <a:spcPct val="115000"/>
              </a:lnSpc>
              <a:spcAft>
                <a:spcPts val="601"/>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addition, homeless people may be sent to services and institutions against their wishes because it is believed they are better off within a service or because they are seen as a nuisance on the streets.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People detained against their wishes are very often given forced treatment. In addition, people can be required to undergo forced treatment in the community through community treatment orders, court orders or other means.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Involuntary detention and treatment can last for days, weeks, months and even years.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94</a:t>
            </a:fld>
            <a:endParaRPr lang="en-GB"/>
          </a:p>
        </p:txBody>
      </p:sp>
    </p:spTree>
    <p:extLst>
      <p:ext uri="{BB962C8B-B14F-4D97-AF65-F5344CB8AC3E}">
        <p14:creationId xmlns:p14="http://schemas.microsoft.com/office/powerpoint/2010/main" val="2281588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Some laws allow people to be detained and treated on the basis that they are diagnosed – or perceived – as having a particular condition or disability. </a:t>
            </a: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law may require other criteria (e.g. that the person is believed to be in need of care and treatment, or that their health may deteriorate if they do not receive treatment, that the person is considered dangerous to themselves or to others).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These laws discriminate against people with psychosocial, intellectual and cognitive disabilities in that they allow for these persons’ detention in situations where other persons would not be involuntarily detained. </a:t>
            </a: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Even other groups at higher risk of violence (e.g. gang members, persons drinking alcohol with a history of domestic violence) cannot be detained on the basis of increased violence risk.</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95</a:t>
            </a:fld>
            <a:endParaRPr lang="en-GB"/>
          </a:p>
        </p:txBody>
      </p:sp>
    </p:spTree>
    <p:extLst>
      <p:ext uri="{BB962C8B-B14F-4D97-AF65-F5344CB8AC3E}">
        <p14:creationId xmlns:p14="http://schemas.microsoft.com/office/powerpoint/2010/main" val="35344050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this point in the presentation, encourage participants to express their views and feelings about involuntary detention and treatment. It is important that people who have not experienced involuntary detention and/or treatment themselves should try to imagine how they would feel in this situation. To prompt the discussion, it is possible to ask the following questions:</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buFont typeface="Symbol" panose="05050102010706020507" pitchFamily="18" charset="2"/>
              <a:buChar char=""/>
            </a:pPr>
            <a:r>
              <a:rPr lang="en-GB" b="1" dirty="0">
                <a:latin typeface="Calibri" panose="020F0502020204030204" pitchFamily="34" charset="0"/>
                <a:ea typeface="Times New Roman" panose="02020603050405020304" pitchFamily="18" charset="0"/>
                <a:cs typeface="Calibri" panose="020F0502020204030204" pitchFamily="34" charset="0"/>
              </a:rPr>
              <a:t>How would you feel if you were detained and treated against your will?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spcAft>
                <a:spcPts val="1002"/>
              </a:spcAft>
              <a:buFont typeface="Symbol" panose="05050102010706020507" pitchFamily="18" charset="2"/>
              <a:buChar char=""/>
            </a:pPr>
            <a:r>
              <a:rPr lang="en-GB" b="1" dirty="0">
                <a:latin typeface="Calibri" panose="020F0502020204030204" pitchFamily="34" charset="0"/>
                <a:ea typeface="Times New Roman" panose="02020603050405020304" pitchFamily="18" charset="0"/>
                <a:cs typeface="Calibri" panose="020F0502020204030204" pitchFamily="34" charset="0"/>
              </a:rPr>
              <a:t>How did you feel when you were detained and treated against your will?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96</a:t>
            </a:fld>
            <a:endParaRPr lang="en-GB"/>
          </a:p>
        </p:txBody>
      </p:sp>
    </p:spTree>
    <p:extLst>
      <p:ext uri="{BB962C8B-B14F-4D97-AF65-F5344CB8AC3E}">
        <p14:creationId xmlns:p14="http://schemas.microsoft.com/office/powerpoint/2010/main" val="3394319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After the discussion, ask participants to take their copies of the CRPD and continue the presentation with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CRPD aims to address this situation by offering clear guidance on changing practices and laws.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As explained in the module on </a:t>
            </a:r>
            <a:r>
              <a:rPr lang="en-US" i="1" dirty="0">
                <a:latin typeface="Calibri" panose="020F0502020204030204" pitchFamily="34" charset="0"/>
                <a:ea typeface="Times New Roman" panose="02020603050405020304" pitchFamily="18" charset="0"/>
                <a:cs typeface="Calibri" panose="020F0502020204030204" pitchFamily="34" charset="0"/>
              </a:rPr>
              <a:t>Mental health, disability and human rights</a:t>
            </a:r>
            <a:r>
              <a:rPr lang="en-US" dirty="0">
                <a:latin typeface="Calibri" panose="020F0502020204030204" pitchFamily="34" charset="0"/>
                <a:ea typeface="Times New Roman" panose="02020603050405020304" pitchFamily="18" charset="0"/>
                <a:cs typeface="Calibri" panose="020F0502020204030204" pitchFamily="34" charset="0"/>
              </a:rPr>
              <a:t>, the rights protected by the CRPD are all interrelated. Many of these rights reinforce the fact that people must not be detained or treated against their wishes or on the basis of having a disability. </a:t>
            </a:r>
            <a:endParaRPr lang="x-none"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97</a:t>
            </a:fld>
            <a:endParaRPr lang="en-GB"/>
          </a:p>
        </p:txBody>
      </p:sp>
    </p:spTree>
    <p:extLst>
      <p:ext uri="{BB962C8B-B14F-4D97-AF65-F5344CB8AC3E}">
        <p14:creationId xmlns:p14="http://schemas.microsoft.com/office/powerpoint/2010/main" val="31210284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5: Equality and non-discrimination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According to article 5, people with disabilities should enjoy their rights on an equal basis with others.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People being treated for physical health conditions cannot generally be detained in health services and treated without their informed consent.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fact that people with psychosocial, intellectual and cognitive disabilities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can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be detained and treated against their wishes constitutes discrimination on the basis of a disability, hence this violates article 5.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98</a:t>
            </a:fld>
            <a:endParaRPr lang="en-GB"/>
          </a:p>
        </p:txBody>
      </p:sp>
    </p:spTree>
    <p:extLst>
      <p:ext uri="{BB962C8B-B14F-4D97-AF65-F5344CB8AC3E}">
        <p14:creationId xmlns:p14="http://schemas.microsoft.com/office/powerpoint/2010/main" val="39042771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12 underlies, and is indispensable to, all the other articles of the CRPD.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By protecting the right to legal capacity, the CRPD ensures that people have the right to make decisions on all aspects of their lives, including about their care and treatment.</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means that their informed consent must always be sought before admission or treatment in a mental health or related service.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Mental health and other practitioners should, above all, engage directly with the person and not only with the person’s family or supporters.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Practitioners should also try to ensure that the person is not unduly influenced by family, care partners or other supporters when making a decision on care or treatment.</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buFont typeface="Arial" panose="020B0604020202020204" pitchFamily="34" charset="0"/>
              <a:buChar char="•"/>
            </a:pPr>
            <a:r>
              <a:rPr lang="en-GB" dirty="0">
                <a:latin typeface="Calibri" panose="020F0502020204030204" pitchFamily="34" charset="0"/>
                <a:ea typeface="Times New Roman" panose="02020603050405020304" pitchFamily="18" charset="0"/>
              </a:rPr>
              <a:t>Practitioners must make sure that people receive accommodation for their disability and any independent support that they need in order to make or communicate their decisions on care and treatment</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99</a:t>
            </a:fld>
            <a:endParaRPr lang="en-GB"/>
          </a:p>
        </p:txBody>
      </p:sp>
    </p:spTree>
    <p:extLst>
      <p:ext uri="{BB962C8B-B14F-4D97-AF65-F5344CB8AC3E}">
        <p14:creationId xmlns:p14="http://schemas.microsoft.com/office/powerpoint/2010/main" val="42571439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hemeOverride" Target="../theme/themeOverride10.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2.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3.x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5.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hemeOverride" Target="../theme/themeOverride18.x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hemeOverride" Target="../theme/themeOverride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hemeOverride" Target="../theme/themeOverride4.x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6.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7.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9.xml"/><Relationship Id="rId5" Type="http://schemas.openxmlformats.org/officeDocument/2006/relationships/image" Target="../media/image5.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759976876"/>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493457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167887822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494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44634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91082325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2706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26434385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4198377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4950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F169E07F-9A80-405D-B06A-876E4D356B83}"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735853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266367896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351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73511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55667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3904869767"/>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3/27/2023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412142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343119936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9959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pPr/>
              <a:t>‹#›</a:t>
            </a:fld>
            <a:endParaRPr lang="en-US"/>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335330468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50221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13371775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1305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0179613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6466264"/>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381421593"/>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Lonza Microbiome JV - media briefing  |  3 April 2019</a:t>
            </a:r>
          </a:p>
        </p:txBody>
      </p:sp>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092021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483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8831612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1"/>
            </p:custDataLst>
            <p:extLst>
              <p:ext uri="{D42A27DB-BD31-4B8C-83A1-F6EECF244321}">
                <p14:modId xmlns:p14="http://schemas.microsoft.com/office/powerpoint/2010/main" val="3352196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53" imgH="353" progId="TCLayout.ActiveDocument.1">
                  <p:embed/>
                </p:oleObj>
              </mc:Choice>
              <mc:Fallback>
                <p:oleObj name="think-cell Slide" r:id="rId24" imgW="353" imgH="353" progId="TCLayout.ActiveDocument.1">
                  <p:embed/>
                  <p:pic>
                    <p:nvPicPr>
                      <p:cNvPr id="7" name="Object 6" hidden="1"/>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r>
              <a:rPr lang="en-US"/>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2"/>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439938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70" r:id="rId4"/>
    <p:sldLayoutId id="2147483663" r:id="rId5"/>
    <p:sldLayoutId id="2147483696" r:id="rId6"/>
    <p:sldLayoutId id="2147483695" r:id="rId7"/>
    <p:sldLayoutId id="2147483662" r:id="rId8"/>
    <p:sldLayoutId id="2147483693" r:id="rId9"/>
    <p:sldLayoutId id="2147483678" r:id="rId10"/>
    <p:sldLayoutId id="2147483686" r:id="rId11"/>
    <p:sldLayoutId id="2147483691" r:id="rId12"/>
    <p:sldLayoutId id="2147483692" r:id="rId13"/>
    <p:sldLayoutId id="2147483683" r:id="rId14"/>
    <p:sldLayoutId id="2147483666" r:id="rId15"/>
    <p:sldLayoutId id="2147483667" r:id="rId16"/>
    <p:sldLayoutId id="2147483697" r:id="rId17"/>
    <p:sldLayoutId id="2147483694" r:id="rId18"/>
    <p:sldLayoutId id="2147483701" r:id="rId19"/>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userDrawn="1">
          <p15:clr>
            <a:srgbClr val="F26B43"/>
          </p15:clr>
        </p15:guide>
        <p15:guide id="2" pos="3840" userDrawn="1">
          <p15:clr>
            <a:srgbClr val="F26B43"/>
          </p15:clr>
        </p15:guide>
        <p15:guide id="3" pos="320" userDrawn="1">
          <p15:clr>
            <a:srgbClr val="F26B43"/>
          </p15:clr>
        </p15:guide>
        <p15:guide id="4" pos="7360" userDrawn="1">
          <p15:clr>
            <a:srgbClr val="F26B43"/>
          </p15:clr>
        </p15:guide>
        <p15:guide id="5" orient="horz" pos="319" userDrawn="1">
          <p15:clr>
            <a:srgbClr val="F26B43"/>
          </p15:clr>
        </p15:guide>
        <p15:guide id="6" orient="horz" pos="4001" userDrawn="1">
          <p15:clr>
            <a:srgbClr val="F26B43"/>
          </p15:clr>
        </p15:guide>
        <p15:guide id="7" orient="horz" pos="1200" userDrawn="1">
          <p15:clr>
            <a:srgbClr val="F26B43"/>
          </p15:clr>
        </p15:guide>
        <p15:guide id="8" orient="horz" pos="2160" userDrawn="1">
          <p15:clr>
            <a:srgbClr val="F26B43"/>
          </p15:clr>
        </p15:guide>
        <p15:guide id="9" pos="3761" userDrawn="1">
          <p15:clr>
            <a:srgbClr val="F26B43"/>
          </p15:clr>
        </p15:guide>
        <p15:guide id="10" pos="3920" userDrawn="1">
          <p15:clr>
            <a:srgbClr val="F26B43"/>
          </p15:clr>
        </p15:guide>
        <p15:guide id="11" pos="2718" userDrawn="1">
          <p15:clr>
            <a:srgbClr val="F26B43"/>
          </p15:clr>
        </p15:guide>
        <p15:guide id="12" pos="2560" userDrawn="1">
          <p15:clr>
            <a:srgbClr val="F26B43"/>
          </p15:clr>
        </p15:guide>
        <p15:guide id="13" pos="1518" userDrawn="1">
          <p15:clr>
            <a:srgbClr val="F26B43"/>
          </p15:clr>
        </p15:guide>
        <p15:guide id="14" pos="1360" userDrawn="1">
          <p15:clr>
            <a:srgbClr val="F26B43"/>
          </p15:clr>
        </p15:guide>
        <p15:guide id="15" pos="4961" userDrawn="1">
          <p15:clr>
            <a:srgbClr val="F26B43"/>
          </p15:clr>
        </p15:guide>
        <p15:guide id="16" pos="5120" userDrawn="1">
          <p15:clr>
            <a:srgbClr val="F26B43"/>
          </p15:clr>
        </p15:guide>
        <p15:guide id="17" pos="6163" userDrawn="1">
          <p15:clr>
            <a:srgbClr val="F26B43"/>
          </p15:clr>
        </p15:guide>
        <p15:guide id="18" pos="63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youtu.be/GTURfplghls"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irona.cat/es/quality-righ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NZBxI9pNYH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8WhxKJtOXe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fhF6mv03Cx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5aVdoaX9YX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b5_xaQBgkw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youtu.be/8sVCoxYbLIk"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infodai.org/"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youtu.be/zDkfPVG-xA4"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43F21E-672A-4E6F-8C9D-CA9208894C18}"/>
              </a:ext>
            </a:extLst>
          </p:cNvPr>
          <p:cNvSpPr/>
          <p:nvPr/>
        </p:nvSpPr>
        <p:spPr>
          <a:xfrm>
            <a:off x="-14515" y="4889498"/>
            <a:ext cx="12192001" cy="1983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3" name="Picture 2" descr="A person holding a baby&#10;&#10;Description generated with very high confidence">
            <a:extLst>
              <a:ext uri="{FF2B5EF4-FFF2-40B4-BE49-F238E27FC236}">
                <a16:creationId xmlns:a16="http://schemas.microsoft.com/office/drawing/2014/main" id="{2F7AE93E-363D-441B-B8BE-7628C9ADD7F6}"/>
              </a:ext>
            </a:extLst>
          </p:cNvPr>
          <p:cNvPicPr>
            <a:picLocks noChangeAspect="1"/>
          </p:cNvPicPr>
          <p:nvPr/>
        </p:nvPicPr>
        <p:blipFill rotWithShape="1">
          <a:blip r:embed="rId3">
            <a:extLst>
              <a:ext uri="{28A0092B-C50C-407E-A947-70E740481C1C}">
                <a14:useLocalDpi xmlns:a14="http://schemas.microsoft.com/office/drawing/2010/main" val="0"/>
              </a:ext>
            </a:extLst>
          </a:blip>
          <a:srcRect l="609" t="25504" r="357" b="43903"/>
          <a:stretch/>
        </p:blipFill>
        <p:spPr>
          <a:xfrm>
            <a:off x="0" y="-1"/>
            <a:ext cx="12192000" cy="3454218"/>
          </a:xfrm>
          <a:prstGeom prst="rect">
            <a:avLst/>
          </a:prstGeom>
        </p:spPr>
      </p:pic>
      <p:grpSp>
        <p:nvGrpSpPr>
          <p:cNvPr id="6" name="Group 5">
            <a:extLst>
              <a:ext uri="{FF2B5EF4-FFF2-40B4-BE49-F238E27FC236}">
                <a16:creationId xmlns:a16="http://schemas.microsoft.com/office/drawing/2014/main" id="{E9DFEB22-E759-4243-81A0-025B8746DE33}"/>
              </a:ext>
            </a:extLst>
          </p:cNvPr>
          <p:cNvGrpSpPr/>
          <p:nvPr/>
        </p:nvGrpSpPr>
        <p:grpSpPr>
          <a:xfrm>
            <a:off x="395134" y="2745561"/>
            <a:ext cx="7030681" cy="2143938"/>
            <a:chOff x="438677" y="5057052"/>
            <a:chExt cx="7030681"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7" y="5367549"/>
              <a:ext cx="4946888"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Capacidad</a:t>
              </a:r>
              <a:r>
                <a:rPr kumimoji="0" lang="en-US" altLang="en-US" sz="4800" b="1" i="0" u="none" strike="noStrike" cap="none" normalizeH="0" baseline="0" dirty="0">
                  <a:ln>
                    <a:noFill/>
                  </a:ln>
                  <a:solidFill>
                    <a:srgbClr val="FFFFFE"/>
                  </a:solidFill>
                  <a:effectLst/>
                  <a:latin typeface="Calibri" panose="020F0502020204030204" pitchFamily="34" charset="0"/>
                </a:rPr>
                <a:t> legal y</a:t>
              </a:r>
              <a:r>
                <a:rPr kumimoji="0" lang="en-US" altLang="en-US" sz="4800" b="1" i="0" u="none" strike="noStrike" cap="none" normalizeH="0" dirty="0">
                  <a:ln>
                    <a:noFill/>
                  </a:ln>
                  <a:solidFill>
                    <a:srgbClr val="FFFFFE"/>
                  </a:solidFill>
                  <a:effectLst/>
                  <a:latin typeface="Calibri" panose="020F0502020204030204" pitchFamily="34" charset="0"/>
                </a:rPr>
                <a:t> </a:t>
              </a:r>
            </a:p>
            <a:p>
              <a:pPr lvl="0" eaLnBrk="0" fontAlgn="base" hangingPunct="0">
                <a:spcBef>
                  <a:spcPct val="0"/>
                </a:spcBef>
                <a:spcAft>
                  <a:spcPct val="0"/>
                </a:spcAft>
              </a:pPr>
              <a:r>
                <a:rPr kumimoji="0" lang="en-US" altLang="en-US" sz="4800" b="1" i="0" u="none" strike="noStrike" cap="none" normalizeH="0" dirty="0">
                  <a:ln>
                    <a:noFill/>
                  </a:ln>
                  <a:solidFill>
                    <a:srgbClr val="FFFFFE"/>
                  </a:solidFill>
                  <a:effectLst/>
                  <a:latin typeface="Calibri" panose="020F0502020204030204" pitchFamily="34" charset="0"/>
                </a:rPr>
                <a:t>derecho a </a:t>
              </a:r>
              <a:r>
                <a:rPr kumimoji="0" lang="en-US" altLang="en-US" sz="4800" b="1" i="0" u="none" strike="noStrike" cap="none" normalizeH="0" dirty="0" err="1">
                  <a:ln>
                    <a:noFill/>
                  </a:ln>
                  <a:solidFill>
                    <a:srgbClr val="FFFFFE"/>
                  </a:solidFill>
                  <a:effectLst/>
                  <a:latin typeface="Calibri" panose="020F0502020204030204" pitchFamily="34" charset="0"/>
                </a:rPr>
                <a:t>decidir</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115" y="5893522"/>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89398"/>
            <a:ext cx="3390901"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Diapositivas</a:t>
            </a:r>
            <a:r>
              <a:rPr kumimoji="0" lang="en-GB" altLang="en-US" sz="2800" b="0" u="none" strike="noStrike" cap="none" normalizeH="0" baseline="0" dirty="0">
                <a:ln>
                  <a:noFill/>
                </a:ln>
                <a:solidFill>
                  <a:srgbClr val="FFFFFE"/>
                </a:solidFill>
                <a:effectLst/>
                <a:latin typeface="Calibri" panose="020F0502020204030204" pitchFamily="34" charset="0"/>
              </a:rPr>
              <a:t> del </a:t>
            </a:r>
            <a:r>
              <a:rPr kumimoji="0" lang="en-GB" altLang="en-US" sz="2800" b="0" u="none" strike="noStrike" cap="none" normalizeH="0" baseline="0" dirty="0" err="1">
                <a:ln>
                  <a:noFill/>
                </a:ln>
                <a:solidFill>
                  <a:srgbClr val="FFFFFE"/>
                </a:solidFill>
                <a:effectLst/>
                <a:latin typeface="Calibri" panose="020F0502020204030204" pitchFamily="34" charset="0"/>
              </a:rPr>
              <a:t>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16" name="Text Box 2">
            <a:extLst>
              <a:ext uri="{FF2B5EF4-FFF2-40B4-BE49-F238E27FC236}">
                <a16:creationId xmlns:a16="http://schemas.microsoft.com/office/drawing/2014/main" id="{E6CF4AAF-98E7-4232-AE1D-3708D1E74ADB}"/>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ct val="0"/>
              </a:spcAft>
            </a:pPr>
            <a:r>
              <a:rPr lang="es-ES" altLang="en-US" sz="3000" dirty="0">
                <a:solidFill>
                  <a:srgbClr val="00B0F0"/>
                </a:solidFill>
                <a:latin typeface="Calibri" panose="020F0502020204030204" pitchFamily="34" charset="0"/>
              </a:rPr>
              <a:t>Formación básica de </a:t>
            </a:r>
            <a:r>
              <a:rPr lang="es-ES" altLang="en-US" sz="3000" dirty="0" err="1">
                <a:solidFill>
                  <a:srgbClr val="00B0F0"/>
                </a:solidFill>
                <a:latin typeface="Calibri" panose="020F0502020204030204" pitchFamily="34" charset="0"/>
              </a:rPr>
              <a:t>QualityRights</a:t>
            </a:r>
            <a:r>
              <a:rPr lang="es-ES" altLang="en-US" sz="3000" dirty="0">
                <a:solidFill>
                  <a:srgbClr val="00B0F0"/>
                </a:solidFill>
                <a:latin typeface="Calibri" panose="020F0502020204030204" pitchFamily="34" charset="0"/>
              </a:rPr>
              <a:t> de la OMS</a:t>
            </a:r>
            <a:r>
              <a:rPr kumimoji="0" lang="en-GB" altLang="en-US" sz="3000" b="0" i="0" u="none" strike="noStrike" cap="none" normalizeH="0" baseline="0" dirty="0">
                <a:ln>
                  <a:noFill/>
                </a:ln>
                <a:solidFill>
                  <a:srgbClr val="00B0F0"/>
                </a:solidFill>
                <a:effectLst/>
                <a:latin typeface="Calibri" panose="020F0502020204030204" pitchFamily="34" charset="0"/>
              </a:rPr>
              <a:t>:</a:t>
            </a:r>
            <a:r>
              <a:rPr kumimoji="0" lang="en-GB" altLang="en-US" sz="3000" b="0" i="0" u="none" strike="noStrike" cap="none" normalizeH="0" baseline="0" dirty="0">
                <a:ln>
                  <a:noFill/>
                </a:ln>
                <a:solidFill>
                  <a:srgbClr val="006386"/>
                </a:solidFill>
                <a:effectLst/>
                <a:latin typeface="Calibri" panose="020F0502020204030204" pitchFamily="34" charset="0"/>
              </a:rPr>
              <a:t> </a:t>
            </a:r>
            <a:r>
              <a:rPr kumimoji="0" lang="en-GB" altLang="en-US" sz="3000" b="0" i="0" u="none" strike="noStrike" cap="none" normalizeH="0" baseline="0" dirty="0" err="1">
                <a:ln>
                  <a:noFill/>
                </a:ln>
                <a:solidFill>
                  <a:srgbClr val="00B0F0"/>
                </a:solidFill>
                <a:effectLst/>
                <a:latin typeface="Calibri" panose="020F0502020204030204" pitchFamily="34" charset="0"/>
              </a:rPr>
              <a:t>salud</a:t>
            </a:r>
            <a:r>
              <a:rPr kumimoji="0" lang="en-GB" altLang="en-US" sz="3000" b="0" i="0" u="none" strike="noStrike" cap="none" normalizeH="0" baseline="0" dirty="0">
                <a:ln>
                  <a:noFill/>
                </a:ln>
                <a:solidFill>
                  <a:srgbClr val="00B0F0"/>
                </a:solidFill>
                <a:effectLst/>
                <a:latin typeface="Calibri" panose="020F0502020204030204" pitchFamily="34" charset="0"/>
              </a:rPr>
              <a:t> mental y </a:t>
            </a:r>
            <a:r>
              <a:rPr kumimoji="0" lang="en-GB" altLang="en-US" sz="3000" b="0" i="0" u="none" strike="noStrike" cap="none" normalizeH="0" baseline="0" dirty="0" err="1">
                <a:ln>
                  <a:noFill/>
                </a:ln>
                <a:solidFill>
                  <a:srgbClr val="00B0F0"/>
                </a:solidFill>
                <a:effectLst/>
                <a:latin typeface="Calibri" panose="020F0502020204030204" pitchFamily="34" charset="0"/>
              </a:rPr>
              <a:t>servicios</a:t>
            </a:r>
            <a:r>
              <a:rPr kumimoji="0" lang="en-GB" altLang="en-US" sz="3000" b="0" i="0" u="none" strike="noStrike" cap="none" normalizeH="0" baseline="0" dirty="0">
                <a:ln>
                  <a:noFill/>
                </a:ln>
                <a:solidFill>
                  <a:srgbClr val="00B0F0"/>
                </a:solidFill>
                <a:effectLst/>
                <a:latin typeface="Calibri" panose="020F0502020204030204" pitchFamily="34" charset="0"/>
              </a:rPr>
              <a:t> </a:t>
            </a:r>
            <a:r>
              <a:rPr kumimoji="0" lang="en-GB" altLang="en-US" sz="3000" b="0" i="0" u="none" strike="noStrike" cap="none" normalizeH="0" baseline="0" dirty="0" err="1">
                <a:ln>
                  <a:noFill/>
                </a:ln>
                <a:solidFill>
                  <a:srgbClr val="00B0F0"/>
                </a:solidFill>
                <a:effectLst/>
                <a:latin typeface="Calibri" panose="020F0502020204030204" pitchFamily="34" charset="0"/>
              </a:rPr>
              <a:t>sociales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E5BD192D-5240-4527-9E86-E73D0670EDC7}"/>
              </a:ext>
            </a:extLst>
          </p:cNvPr>
          <p:cNvSpPr txBox="1">
            <a:spLocks noChangeArrowheads="1"/>
          </p:cNvSpPr>
          <p:nvPr/>
        </p:nvSpPr>
        <p:spPr bwMode="auto">
          <a:xfrm>
            <a:off x="11157084" y="3174107"/>
            <a:ext cx="1343025"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WHO/Harold Ruiz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Imatge 10">
            <a:extLst>
              <a:ext uri="{FF2B5EF4-FFF2-40B4-BE49-F238E27FC236}">
                <a16:creationId xmlns:a16="http://schemas.microsoft.com/office/drawing/2014/main" id="{FBD6A2C3-4349-280A-4DF3-9F8CFA6B5F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355" y="5988386"/>
            <a:ext cx="2025434" cy="521194"/>
          </a:xfrm>
          <a:prstGeom prst="rect">
            <a:avLst/>
          </a:prstGeom>
        </p:spPr>
      </p:pic>
    </p:spTree>
    <p:extLst>
      <p:ext uri="{BB962C8B-B14F-4D97-AF65-F5344CB8AC3E}">
        <p14:creationId xmlns:p14="http://schemas.microsoft.com/office/powerpoint/2010/main" val="302743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65F33-90C8-B245-8CF9-905F084EEF68}"/>
              </a:ext>
            </a:extLst>
          </p:cNvPr>
          <p:cNvSpPr>
            <a:spLocks noGrp="1"/>
          </p:cNvSpPr>
          <p:nvPr>
            <p:ph type="sldNum" sz="quarter" idx="12"/>
          </p:nvPr>
        </p:nvSpPr>
        <p:spPr/>
        <p:txBody>
          <a:bodyPr/>
          <a:lstStyle/>
          <a:p>
            <a:fld id="{04260D4A-DEC1-45DD-8AB2-A3349BAAA59E}" type="slidenum">
              <a:rPr lang="en-US" smtClean="0"/>
              <a:pPr/>
              <a:t>10</a:t>
            </a:fld>
            <a:endParaRPr lang="en-US"/>
          </a:p>
        </p:txBody>
      </p:sp>
      <p:sp>
        <p:nvSpPr>
          <p:cNvPr id="4" name="Content Placeholder 3">
            <a:extLst>
              <a:ext uri="{FF2B5EF4-FFF2-40B4-BE49-F238E27FC236}">
                <a16:creationId xmlns:a16="http://schemas.microsoft.com/office/drawing/2014/main" id="{0DE6B961-101E-5F4E-A501-662D0572A57D}"/>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endParaRPr lang="en-US" sz="2500" b="1" i="1" dirty="0"/>
          </a:p>
          <a:p>
            <a:pPr marL="0" indent="0" algn="ctr">
              <a:buNone/>
            </a:pPr>
            <a:r>
              <a:rPr lang="es-ES" sz="2500" b="1" i="1" dirty="0"/>
              <a:t>¿Tienen todas las personas, en todo momento, la capacidad de tomar sus propias decisiones? </a:t>
            </a:r>
            <a:endParaRPr lang="en-US" sz="2500" b="1" i="1" dirty="0"/>
          </a:p>
        </p:txBody>
      </p:sp>
      <p:sp>
        <p:nvSpPr>
          <p:cNvPr id="5" name="Title 4">
            <a:extLst>
              <a:ext uri="{FF2B5EF4-FFF2-40B4-BE49-F238E27FC236}">
                <a16:creationId xmlns:a16="http://schemas.microsoft.com/office/drawing/2014/main" id="{7FC27222-164A-4A4B-BAB9-087E0876973F}"/>
              </a:ext>
            </a:extLst>
          </p:cNvPr>
          <p:cNvSpPr>
            <a:spLocks noGrp="1"/>
          </p:cNvSpPr>
          <p:nvPr>
            <p:ph type="title"/>
          </p:nvPr>
        </p:nvSpPr>
        <p:spPr/>
        <p:txBody>
          <a:bodyPr/>
          <a:lstStyle/>
          <a:p>
            <a:r>
              <a:rPr lang="es-ES" dirty="0"/>
              <a:t>Ejercicio 1.1: Es mi decisión </a:t>
            </a:r>
            <a:r>
              <a:rPr lang="en-US" dirty="0"/>
              <a:t>- 1</a:t>
            </a:r>
          </a:p>
        </p:txBody>
      </p:sp>
    </p:spTree>
    <p:extLst>
      <p:ext uri="{BB962C8B-B14F-4D97-AF65-F5344CB8AC3E}">
        <p14:creationId xmlns:p14="http://schemas.microsoft.com/office/powerpoint/2010/main" val="11847099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C379CA-7ECE-3B47-8F20-C7F539E87198}"/>
              </a:ext>
            </a:extLst>
          </p:cNvPr>
          <p:cNvSpPr>
            <a:spLocks noGrp="1"/>
          </p:cNvSpPr>
          <p:nvPr>
            <p:ph type="sldNum" sz="quarter" idx="12"/>
          </p:nvPr>
        </p:nvSpPr>
        <p:spPr/>
        <p:txBody>
          <a:bodyPr/>
          <a:lstStyle/>
          <a:p>
            <a:fld id="{04260D4A-DEC1-45DD-8AB2-A3349BAAA59E}" type="slidenum">
              <a:rPr lang="en-US" smtClean="0"/>
              <a:pPr/>
              <a:t>100</a:t>
            </a:fld>
            <a:endParaRPr lang="en-US"/>
          </a:p>
        </p:txBody>
      </p:sp>
      <p:sp>
        <p:nvSpPr>
          <p:cNvPr id="3" name="Text Placeholder 2">
            <a:extLst>
              <a:ext uri="{FF2B5EF4-FFF2-40B4-BE49-F238E27FC236}">
                <a16:creationId xmlns:a16="http://schemas.microsoft.com/office/drawing/2014/main" id="{B1E839F7-6013-C148-BAB1-61848381B6F1}"/>
              </a:ext>
            </a:extLst>
          </p:cNvPr>
          <p:cNvSpPr>
            <a:spLocks noGrp="1"/>
          </p:cNvSpPr>
          <p:nvPr>
            <p:ph type="body" sz="quarter" idx="13"/>
          </p:nvPr>
        </p:nvSpPr>
        <p:spPr>
          <a:xfrm>
            <a:off x="507207" y="1392660"/>
            <a:ext cx="11174400" cy="360000"/>
          </a:xfrm>
        </p:spPr>
        <p:txBody>
          <a:bodyPr/>
          <a:lstStyle/>
          <a:p>
            <a:r>
              <a:rPr lang="es-ES" dirty="0"/>
              <a:t>Artículo 14. Libertad y seguridad de la persona</a:t>
            </a:r>
            <a:r>
              <a:rPr lang="es-ES" b="0" dirty="0"/>
              <a:t> </a:t>
            </a:r>
            <a:endParaRPr lang="es-ES" dirty="0"/>
          </a:p>
        </p:txBody>
      </p:sp>
      <p:sp>
        <p:nvSpPr>
          <p:cNvPr id="4" name="Content Placeholder 3">
            <a:extLst>
              <a:ext uri="{FF2B5EF4-FFF2-40B4-BE49-F238E27FC236}">
                <a16:creationId xmlns:a16="http://schemas.microsoft.com/office/drawing/2014/main" id="{69034FCD-DE60-7B42-9333-437C03351E6D}"/>
              </a:ext>
            </a:extLst>
          </p:cNvPr>
          <p:cNvSpPr>
            <a:spLocks noGrp="1"/>
          </p:cNvSpPr>
          <p:nvPr>
            <p:ph sz="quarter" idx="14"/>
          </p:nvPr>
        </p:nvSpPr>
        <p:spPr>
          <a:xfrm>
            <a:off x="507195" y="1984916"/>
            <a:ext cx="11174412" cy="4026271"/>
          </a:xfrm>
        </p:spPr>
        <p:txBody>
          <a:bodyPr/>
          <a:lstStyle/>
          <a:p>
            <a:pPr algn="just"/>
            <a:r>
              <a:rPr lang="es-ES" dirty="0"/>
              <a:t>El artículo 14 garantiza el derecho a la libertad y a la seguridad. Especifica que «la discapacidad en ningún caso justifica la privación de libertad». </a:t>
            </a:r>
          </a:p>
          <a:p>
            <a:pPr algn="just"/>
            <a:r>
              <a:rPr lang="es-ES" dirty="0"/>
              <a:t>Esto significa que una discapacidad nunca puede ser una razón para privar a nadie de su libertad.</a:t>
            </a:r>
            <a:r>
              <a:rPr lang="en-US" dirty="0"/>
              <a:t> </a:t>
            </a:r>
          </a:p>
          <a:p>
            <a:pPr algn="just"/>
            <a:r>
              <a:rPr lang="es-ES" dirty="0"/>
              <a:t>Las personas con discapacidad solo pueden ser privadas de libertad en las mismas condiciones (o por los mismos motivos) que el resto de los ciudadanos</a:t>
            </a:r>
            <a:r>
              <a:rPr lang="en-US" dirty="0"/>
              <a:t>.</a:t>
            </a:r>
          </a:p>
          <a:p>
            <a:pPr algn="just"/>
            <a:r>
              <a:rPr lang="es-ES" dirty="0"/>
              <a:t>Por lo tanto, las personas con discapacidad psicosocial, intelectual o cognitiva nunca deben ser internadas en servicios sociales ni en instituciones de salud mental por el hecho de tener una discapacidad , </a:t>
            </a:r>
            <a:r>
              <a:rPr lang="es-ES" b="1" i="1" dirty="0"/>
              <a:t>ni siquiera en caso</a:t>
            </a:r>
            <a:r>
              <a:rPr lang="es-ES" dirty="0"/>
              <a:t> de que haya otros criterios adicionales</a:t>
            </a:r>
            <a:r>
              <a:rPr lang="en-US" dirty="0"/>
              <a:t>.</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- 7</a:t>
            </a:r>
          </a:p>
        </p:txBody>
      </p:sp>
    </p:spTree>
    <p:extLst>
      <p:ext uri="{BB962C8B-B14F-4D97-AF65-F5344CB8AC3E}">
        <p14:creationId xmlns:p14="http://schemas.microsoft.com/office/powerpoint/2010/main" val="2498736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EEAE4-2600-BA40-8E74-461D4C2A28DD}"/>
              </a:ext>
            </a:extLst>
          </p:cNvPr>
          <p:cNvSpPr>
            <a:spLocks noGrp="1"/>
          </p:cNvSpPr>
          <p:nvPr>
            <p:ph type="sldNum" sz="quarter" idx="12"/>
          </p:nvPr>
        </p:nvSpPr>
        <p:spPr/>
        <p:txBody>
          <a:bodyPr/>
          <a:lstStyle/>
          <a:p>
            <a:fld id="{04260D4A-DEC1-45DD-8AB2-A3349BAAA59E}" type="slidenum">
              <a:rPr lang="en-US" smtClean="0"/>
              <a:pPr/>
              <a:t>101</a:t>
            </a:fld>
            <a:endParaRPr lang="en-US"/>
          </a:p>
        </p:txBody>
      </p:sp>
      <p:sp>
        <p:nvSpPr>
          <p:cNvPr id="3" name="Text Placeholder 2">
            <a:extLst>
              <a:ext uri="{FF2B5EF4-FFF2-40B4-BE49-F238E27FC236}">
                <a16:creationId xmlns:a16="http://schemas.microsoft.com/office/drawing/2014/main" id="{B5591779-18E9-9840-8A44-ABD08A817DF2}"/>
              </a:ext>
            </a:extLst>
          </p:cNvPr>
          <p:cNvSpPr>
            <a:spLocks noGrp="1"/>
          </p:cNvSpPr>
          <p:nvPr>
            <p:ph type="body" sz="quarter" idx="13"/>
          </p:nvPr>
        </p:nvSpPr>
        <p:spPr>
          <a:xfrm>
            <a:off x="240632" y="1732547"/>
            <a:ext cx="11574379" cy="385011"/>
          </a:xfrm>
        </p:spPr>
        <p:txBody>
          <a:bodyPr/>
          <a:lstStyle/>
          <a:p>
            <a:r>
              <a:rPr lang="es-ES" dirty="0"/>
              <a:t>    Artículo 15. Protección contra la tortura y otros tratos o penas crueles, inhumanos o degradantes, y artículo 16. Protección contra la explotación, la violencia y el abuso</a:t>
            </a:r>
            <a:endParaRPr lang="en-US" dirty="0"/>
          </a:p>
        </p:txBody>
      </p:sp>
      <p:sp>
        <p:nvSpPr>
          <p:cNvPr id="4" name="Content Placeholder 3">
            <a:extLst>
              <a:ext uri="{FF2B5EF4-FFF2-40B4-BE49-F238E27FC236}">
                <a16:creationId xmlns:a16="http://schemas.microsoft.com/office/drawing/2014/main" id="{09B22C0F-5AF4-504C-9BED-4F6620AA658D}"/>
              </a:ext>
            </a:extLst>
          </p:cNvPr>
          <p:cNvSpPr>
            <a:spLocks noGrp="1"/>
          </p:cNvSpPr>
          <p:nvPr>
            <p:ph sz="quarter" idx="14"/>
          </p:nvPr>
        </p:nvSpPr>
        <p:spPr>
          <a:xfrm>
            <a:off x="507195" y="2422908"/>
            <a:ext cx="11174412" cy="3588279"/>
          </a:xfrm>
        </p:spPr>
        <p:txBody>
          <a:bodyPr/>
          <a:lstStyle/>
          <a:p>
            <a:pPr algn="just"/>
            <a:r>
              <a:rPr lang="es-ES" dirty="0"/>
              <a:t>El ingreso y el tratamiento involuntarios en los servicios sociales y de salud mental suelen provocar un gran dolor y sufrimiento a las personas, y pueden conllevar consecuencias muy negativas para su salud y su bienestar.</a:t>
            </a:r>
            <a:r>
              <a:rPr lang="en-US" dirty="0"/>
              <a:t>.</a:t>
            </a:r>
          </a:p>
          <a:p>
            <a:pPr algn="just"/>
            <a:r>
              <a:rPr lang="es-ES" dirty="0"/>
              <a:t>El ingreso y el tratamiento involuntarios se viven —y son considerados— como actos violentos y ofensivos que pueden equivaler a la tortura y al maltrato y que, por tanto, vulneran los artículos 15 y 16 de la CDPD.</a:t>
            </a:r>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- 8</a:t>
            </a:r>
          </a:p>
        </p:txBody>
      </p:sp>
    </p:spTree>
    <p:extLst>
      <p:ext uri="{BB962C8B-B14F-4D97-AF65-F5344CB8AC3E}">
        <p14:creationId xmlns:p14="http://schemas.microsoft.com/office/powerpoint/2010/main" val="17621644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860F7-B0EC-E946-99F4-7815597F8101}"/>
              </a:ext>
            </a:extLst>
          </p:cNvPr>
          <p:cNvSpPr>
            <a:spLocks noGrp="1"/>
          </p:cNvSpPr>
          <p:nvPr>
            <p:ph type="sldNum" sz="quarter" idx="12"/>
          </p:nvPr>
        </p:nvSpPr>
        <p:spPr/>
        <p:txBody>
          <a:bodyPr/>
          <a:lstStyle/>
          <a:p>
            <a:fld id="{04260D4A-DEC1-45DD-8AB2-A3349BAAA59E}" type="slidenum">
              <a:rPr lang="en-US" smtClean="0"/>
              <a:pPr/>
              <a:t>102</a:t>
            </a:fld>
            <a:endParaRPr lang="en-US"/>
          </a:p>
        </p:txBody>
      </p:sp>
      <p:sp>
        <p:nvSpPr>
          <p:cNvPr id="3" name="Text Placeholder 2">
            <a:extLst>
              <a:ext uri="{FF2B5EF4-FFF2-40B4-BE49-F238E27FC236}">
                <a16:creationId xmlns:a16="http://schemas.microsoft.com/office/drawing/2014/main" id="{B867ED90-4CF5-4E41-8BFA-0AFB600C281D}"/>
              </a:ext>
            </a:extLst>
          </p:cNvPr>
          <p:cNvSpPr>
            <a:spLocks noGrp="1"/>
          </p:cNvSpPr>
          <p:nvPr>
            <p:ph type="body" sz="quarter" idx="13"/>
          </p:nvPr>
        </p:nvSpPr>
        <p:spPr>
          <a:xfrm>
            <a:off x="507207" y="1392660"/>
            <a:ext cx="11174400" cy="360000"/>
          </a:xfrm>
        </p:spPr>
        <p:txBody>
          <a:bodyPr/>
          <a:lstStyle/>
          <a:p>
            <a:r>
              <a:rPr lang="es-ES" dirty="0"/>
              <a:t>Artículo 17. Protección de la integridad personal </a:t>
            </a:r>
          </a:p>
        </p:txBody>
      </p:sp>
      <p:sp>
        <p:nvSpPr>
          <p:cNvPr id="4" name="Content Placeholder 3">
            <a:extLst>
              <a:ext uri="{FF2B5EF4-FFF2-40B4-BE49-F238E27FC236}">
                <a16:creationId xmlns:a16="http://schemas.microsoft.com/office/drawing/2014/main" id="{B06005CA-3D27-FF45-849F-7B4B6871FF9F}"/>
              </a:ext>
            </a:extLst>
          </p:cNvPr>
          <p:cNvSpPr>
            <a:spLocks noGrp="1"/>
          </p:cNvSpPr>
          <p:nvPr>
            <p:ph sz="quarter" idx="14"/>
          </p:nvPr>
        </p:nvSpPr>
        <p:spPr>
          <a:xfrm>
            <a:off x="507195" y="1984916"/>
            <a:ext cx="11174412" cy="4026271"/>
          </a:xfrm>
        </p:spPr>
        <p:txBody>
          <a:bodyPr/>
          <a:lstStyle/>
          <a:p>
            <a:pPr marL="0" indent="0" algn="just">
              <a:buNone/>
            </a:pPr>
            <a:endParaRPr lang="en-US" dirty="0"/>
          </a:p>
          <a:p>
            <a:pPr algn="just"/>
            <a:r>
              <a:rPr lang="es-ES" dirty="0"/>
              <a:t>El artículo 17 reconoce que las personas con discapacidad tienen derecho a que se respete su integridad física y mental en igualdad de condiciones con las otras personas</a:t>
            </a:r>
            <a:r>
              <a:rPr lang="en-US" dirty="0"/>
              <a:t>. </a:t>
            </a:r>
          </a:p>
          <a:p>
            <a:pPr algn="just"/>
            <a:r>
              <a:rPr lang="es-ES" dirty="0"/>
              <a:t>El ingreso hospitalario y el tratamiento forzosos vulneren la integridad física y mental de las personas y, por lo tanto, son contrarios al artículo 17.</a:t>
            </a:r>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- 9</a:t>
            </a:r>
          </a:p>
        </p:txBody>
      </p:sp>
    </p:spTree>
    <p:extLst>
      <p:ext uri="{BB962C8B-B14F-4D97-AF65-F5344CB8AC3E}">
        <p14:creationId xmlns:p14="http://schemas.microsoft.com/office/powerpoint/2010/main" val="3550832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2EF487-F41A-4B43-ACDA-C6F5AD0139DB}"/>
              </a:ext>
            </a:extLst>
          </p:cNvPr>
          <p:cNvSpPr>
            <a:spLocks noGrp="1"/>
          </p:cNvSpPr>
          <p:nvPr>
            <p:ph type="sldNum" sz="quarter" idx="12"/>
          </p:nvPr>
        </p:nvSpPr>
        <p:spPr/>
        <p:txBody>
          <a:bodyPr/>
          <a:lstStyle/>
          <a:p>
            <a:fld id="{04260D4A-DEC1-45DD-8AB2-A3349BAAA59E}" type="slidenum">
              <a:rPr lang="en-US" smtClean="0"/>
              <a:pPr/>
              <a:t>103</a:t>
            </a:fld>
            <a:endParaRPr lang="en-US"/>
          </a:p>
        </p:txBody>
      </p:sp>
      <p:sp>
        <p:nvSpPr>
          <p:cNvPr id="3" name="Text Placeholder 2">
            <a:extLst>
              <a:ext uri="{FF2B5EF4-FFF2-40B4-BE49-F238E27FC236}">
                <a16:creationId xmlns:a16="http://schemas.microsoft.com/office/drawing/2014/main" id="{1D7E72DC-E653-2D40-9244-42E1B6C7135E}"/>
              </a:ext>
            </a:extLst>
          </p:cNvPr>
          <p:cNvSpPr>
            <a:spLocks noGrp="1"/>
          </p:cNvSpPr>
          <p:nvPr>
            <p:ph type="body" sz="quarter" idx="13"/>
          </p:nvPr>
        </p:nvSpPr>
        <p:spPr>
          <a:xfrm>
            <a:off x="507207" y="1459568"/>
            <a:ext cx="11174400" cy="360000"/>
          </a:xfrm>
        </p:spPr>
        <p:txBody>
          <a:bodyPr/>
          <a:lstStyle/>
          <a:p>
            <a:r>
              <a:rPr lang="es-ES" dirty="0"/>
              <a:t>Artículo 19. Derecho a vivir de manera independiente y a la inclusión en la comunidad</a:t>
            </a:r>
          </a:p>
        </p:txBody>
      </p:sp>
      <p:sp>
        <p:nvSpPr>
          <p:cNvPr id="4" name="Content Placeholder 3">
            <a:extLst>
              <a:ext uri="{FF2B5EF4-FFF2-40B4-BE49-F238E27FC236}">
                <a16:creationId xmlns:a16="http://schemas.microsoft.com/office/drawing/2014/main" id="{92EEE146-2790-0249-8920-D567945631BF}"/>
              </a:ext>
            </a:extLst>
          </p:cNvPr>
          <p:cNvSpPr>
            <a:spLocks noGrp="1"/>
          </p:cNvSpPr>
          <p:nvPr>
            <p:ph sz="quarter" idx="14"/>
          </p:nvPr>
        </p:nvSpPr>
        <p:spPr>
          <a:xfrm>
            <a:off x="507195" y="2051824"/>
            <a:ext cx="11174412" cy="3959364"/>
          </a:xfrm>
        </p:spPr>
        <p:txBody>
          <a:bodyPr/>
          <a:lstStyle/>
          <a:p>
            <a:pPr algn="just"/>
            <a:r>
              <a:rPr lang="es-ES" dirty="0"/>
              <a:t>El artículo 19 establece que las personas con discapacidad tienen derecho a vivir de una manera independiente y a ser incluidas en la comunidad</a:t>
            </a:r>
            <a:r>
              <a:rPr lang="en-US" dirty="0"/>
              <a:t>. </a:t>
            </a:r>
          </a:p>
          <a:p>
            <a:pPr algn="just"/>
            <a:r>
              <a:rPr lang="es-ES" dirty="0"/>
              <a:t>Deben poder</a:t>
            </a:r>
            <a:r>
              <a:rPr lang="en-US" dirty="0"/>
              <a:t>:</a:t>
            </a:r>
          </a:p>
          <a:p>
            <a:pPr lvl="2" algn="just"/>
            <a:r>
              <a:rPr lang="es-ES" dirty="0"/>
              <a:t>elegir su lugar de residencia</a:t>
            </a:r>
          </a:p>
          <a:p>
            <a:pPr lvl="2" algn="just"/>
            <a:r>
              <a:rPr lang="es-ES" dirty="0"/>
              <a:t>dónde y con quién vivir en igualdad de condiciones con las otras</a:t>
            </a:r>
            <a:endParaRPr lang="en-US" dirty="0"/>
          </a:p>
          <a:p>
            <a:pPr lvl="2" algn="just"/>
            <a:r>
              <a:rPr lang="es-ES" dirty="0"/>
              <a:t>no se deben ver obligadas a vivir de acuerdo con un sistema de vida específico</a:t>
            </a:r>
            <a:r>
              <a:rPr lang="en-US" dirty="0"/>
              <a:t> </a:t>
            </a:r>
          </a:p>
          <a:p>
            <a:pPr algn="just"/>
            <a:r>
              <a:rPr lang="es-ES" dirty="0"/>
              <a:t>Por lo tanto, el ingreso hospitalario involuntario de las personas con discapacidad psicosocial, intelectual y cognitiva en los servicios sociales o de salud mental constituye una vulneración directa del artículo 19</a:t>
            </a:r>
            <a:r>
              <a:rPr lang="en-US" dirty="0"/>
              <a:t>.</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- 10</a:t>
            </a:r>
          </a:p>
        </p:txBody>
      </p:sp>
    </p:spTree>
    <p:extLst>
      <p:ext uri="{BB962C8B-B14F-4D97-AF65-F5344CB8AC3E}">
        <p14:creationId xmlns:p14="http://schemas.microsoft.com/office/powerpoint/2010/main" val="16159081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5DD4A-C6D7-CD46-99C9-FBD2637AC5D0}"/>
              </a:ext>
            </a:extLst>
          </p:cNvPr>
          <p:cNvSpPr>
            <a:spLocks noGrp="1"/>
          </p:cNvSpPr>
          <p:nvPr>
            <p:ph type="sldNum" sz="quarter" idx="12"/>
          </p:nvPr>
        </p:nvSpPr>
        <p:spPr/>
        <p:txBody>
          <a:bodyPr/>
          <a:lstStyle/>
          <a:p>
            <a:fld id="{04260D4A-DEC1-45DD-8AB2-A3349BAAA59E}" type="slidenum">
              <a:rPr lang="en-US" smtClean="0"/>
              <a:pPr/>
              <a:t>104</a:t>
            </a:fld>
            <a:endParaRPr lang="en-US"/>
          </a:p>
        </p:txBody>
      </p:sp>
      <p:sp>
        <p:nvSpPr>
          <p:cNvPr id="3" name="Text Placeholder 2">
            <a:extLst>
              <a:ext uri="{FF2B5EF4-FFF2-40B4-BE49-F238E27FC236}">
                <a16:creationId xmlns:a16="http://schemas.microsoft.com/office/drawing/2014/main" id="{01A67A59-CD69-6D44-8A6D-0DBB80520728}"/>
              </a:ext>
            </a:extLst>
          </p:cNvPr>
          <p:cNvSpPr>
            <a:spLocks noGrp="1"/>
          </p:cNvSpPr>
          <p:nvPr>
            <p:ph type="body" sz="quarter" idx="13"/>
          </p:nvPr>
        </p:nvSpPr>
        <p:spPr>
          <a:xfrm>
            <a:off x="507207" y="1459568"/>
            <a:ext cx="11174400" cy="360000"/>
          </a:xfrm>
        </p:spPr>
        <p:txBody>
          <a:bodyPr/>
          <a:lstStyle/>
          <a:p>
            <a:r>
              <a:rPr lang="es-ES" dirty="0"/>
              <a:t>Artículo 22. Respeto a la privacidad</a:t>
            </a:r>
          </a:p>
        </p:txBody>
      </p:sp>
      <p:sp>
        <p:nvSpPr>
          <p:cNvPr id="4" name="Content Placeholder 3">
            <a:extLst>
              <a:ext uri="{FF2B5EF4-FFF2-40B4-BE49-F238E27FC236}">
                <a16:creationId xmlns:a16="http://schemas.microsoft.com/office/drawing/2014/main" id="{45CE0750-8153-764E-B872-0F0ABC62FC6E}"/>
              </a:ext>
            </a:extLst>
          </p:cNvPr>
          <p:cNvSpPr>
            <a:spLocks noGrp="1"/>
          </p:cNvSpPr>
          <p:nvPr>
            <p:ph sz="quarter" idx="14"/>
          </p:nvPr>
        </p:nvSpPr>
        <p:spPr>
          <a:xfrm>
            <a:off x="507195" y="1984916"/>
            <a:ext cx="11174412" cy="4415884"/>
          </a:xfrm>
        </p:spPr>
        <p:txBody>
          <a:bodyPr/>
          <a:lstStyle/>
          <a:p>
            <a:pPr algn="just"/>
            <a:r>
              <a:rPr lang="es-ES" sz="2000" dirty="0"/>
              <a:t>El ingreso hospitalario en servicios sociales y de salud mental puede vulnerar el derecho a la intimidad de las personas</a:t>
            </a:r>
            <a:r>
              <a:rPr lang="en-US" sz="2000" dirty="0"/>
              <a:t>.</a:t>
            </a:r>
          </a:p>
          <a:p>
            <a:pPr lvl="2" algn="just"/>
            <a:r>
              <a:rPr lang="es-ES" dirty="0"/>
              <a:t>Cuando las personas son internadas y sometidas a un tratamiento en contra de su voluntad, a menudo se permite que los profesionales de la salud mental y de otras disciplinas tengan acceso a su información personal sin haber obtenido su consentimiento</a:t>
            </a:r>
            <a:r>
              <a:rPr lang="en-US" dirty="0"/>
              <a:t>. </a:t>
            </a:r>
          </a:p>
          <a:p>
            <a:pPr lvl="2" algn="just"/>
            <a:r>
              <a:rPr lang="es-ES" dirty="0"/>
              <a:t>Las personas pueden dar información personal a su profesional en salud mental y luego descubrir que esta información se ha facilitado a muchas otras personas</a:t>
            </a:r>
            <a:r>
              <a:rPr lang="en-US" dirty="0"/>
              <a:t>. </a:t>
            </a:r>
          </a:p>
          <a:p>
            <a:pPr lvl="2" algn="just"/>
            <a:r>
              <a:rPr lang="es-ES" dirty="0"/>
              <a:t>Las personas no suelen tener intimidad, porque los profesionales sanitarios y otros trabajadores pueden</a:t>
            </a:r>
            <a:r>
              <a:rPr lang="en-US" dirty="0"/>
              <a:t>:</a:t>
            </a:r>
          </a:p>
          <a:p>
            <a:pPr lvl="3" algn="just"/>
            <a:r>
              <a:rPr lang="es-ES" dirty="0"/>
              <a:t>entrar en su habitación sin su consentimiento</a:t>
            </a:r>
          </a:p>
          <a:p>
            <a:pPr lvl="3" algn="just"/>
            <a:r>
              <a:rPr lang="es-ES" dirty="0"/>
              <a:t>no tienen ningún lugar para guardar sus cosas personales</a:t>
            </a:r>
            <a:r>
              <a:rPr lang="en-US" dirty="0"/>
              <a:t>.</a:t>
            </a:r>
            <a:endParaRPr lang="en-GB" dirty="0"/>
          </a:p>
          <a:p>
            <a:pPr algn="just"/>
            <a:endParaRPr lang="en-US" sz="2000"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- 11</a:t>
            </a:r>
          </a:p>
        </p:txBody>
      </p:sp>
    </p:spTree>
    <p:extLst>
      <p:ext uri="{BB962C8B-B14F-4D97-AF65-F5344CB8AC3E}">
        <p14:creationId xmlns:p14="http://schemas.microsoft.com/office/powerpoint/2010/main" val="16926899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86AD6-BF27-1F46-B1AB-92241E1FA842}"/>
              </a:ext>
            </a:extLst>
          </p:cNvPr>
          <p:cNvSpPr>
            <a:spLocks noGrp="1"/>
          </p:cNvSpPr>
          <p:nvPr>
            <p:ph type="sldNum" sz="quarter" idx="12"/>
          </p:nvPr>
        </p:nvSpPr>
        <p:spPr/>
        <p:txBody>
          <a:bodyPr/>
          <a:lstStyle/>
          <a:p>
            <a:fld id="{04260D4A-DEC1-45DD-8AB2-A3349BAAA59E}" type="slidenum">
              <a:rPr lang="en-US" smtClean="0"/>
              <a:pPr/>
              <a:t>105</a:t>
            </a:fld>
            <a:endParaRPr lang="en-US"/>
          </a:p>
        </p:txBody>
      </p:sp>
      <p:sp>
        <p:nvSpPr>
          <p:cNvPr id="3" name="Text Placeholder 2">
            <a:extLst>
              <a:ext uri="{FF2B5EF4-FFF2-40B4-BE49-F238E27FC236}">
                <a16:creationId xmlns:a16="http://schemas.microsoft.com/office/drawing/2014/main" id="{7868F094-A134-8B44-82EF-601548AF9F7B}"/>
              </a:ext>
            </a:extLst>
          </p:cNvPr>
          <p:cNvSpPr>
            <a:spLocks noGrp="1"/>
          </p:cNvSpPr>
          <p:nvPr>
            <p:ph type="body" sz="quarter" idx="13"/>
          </p:nvPr>
        </p:nvSpPr>
        <p:spPr>
          <a:xfrm>
            <a:off x="507207" y="1414962"/>
            <a:ext cx="11174400" cy="360000"/>
          </a:xfrm>
        </p:spPr>
        <p:txBody>
          <a:bodyPr/>
          <a:lstStyle/>
          <a:p>
            <a:r>
              <a:rPr lang="es-ES" dirty="0"/>
              <a:t>Artículo 25. Salud</a:t>
            </a:r>
          </a:p>
        </p:txBody>
      </p:sp>
      <p:sp>
        <p:nvSpPr>
          <p:cNvPr id="4" name="Content Placeholder 3">
            <a:extLst>
              <a:ext uri="{FF2B5EF4-FFF2-40B4-BE49-F238E27FC236}">
                <a16:creationId xmlns:a16="http://schemas.microsoft.com/office/drawing/2014/main" id="{ACF3E692-008A-4D4A-AD61-BAE53BC13CBE}"/>
              </a:ext>
            </a:extLst>
          </p:cNvPr>
          <p:cNvSpPr>
            <a:spLocks noGrp="1"/>
          </p:cNvSpPr>
          <p:nvPr>
            <p:ph sz="quarter" idx="14"/>
          </p:nvPr>
        </p:nvSpPr>
        <p:spPr>
          <a:xfrm>
            <a:off x="507195" y="1962614"/>
            <a:ext cx="11174412" cy="4048573"/>
          </a:xfrm>
        </p:spPr>
        <p:txBody>
          <a:bodyPr/>
          <a:lstStyle/>
          <a:p>
            <a:pPr algn="just"/>
            <a:r>
              <a:rPr lang="es-ES" dirty="0"/>
              <a:t>El artículo 25 exige explícitamente que los profesionales sanitarios presten asistencia en base a un consentimiento libre e informado</a:t>
            </a:r>
            <a:r>
              <a:rPr lang="en-US" dirty="0"/>
              <a:t>. </a:t>
            </a:r>
          </a:p>
          <a:p>
            <a:pPr algn="just"/>
            <a:r>
              <a:rPr lang="es-ES" dirty="0"/>
              <a:t>Significa que solo se puede administrar un tratamiento a una persona si da </a:t>
            </a:r>
            <a:r>
              <a:rPr lang="es-ES" i="1" dirty="0"/>
              <a:t>explícitamente </a:t>
            </a:r>
            <a:r>
              <a:rPr lang="es-ES" dirty="0"/>
              <a:t>su consentimiento informado</a:t>
            </a:r>
            <a:r>
              <a:rPr lang="en-US" dirty="0"/>
              <a:t>.</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- 12</a:t>
            </a:r>
          </a:p>
        </p:txBody>
      </p:sp>
    </p:spTree>
    <p:extLst>
      <p:ext uri="{BB962C8B-B14F-4D97-AF65-F5344CB8AC3E}">
        <p14:creationId xmlns:p14="http://schemas.microsoft.com/office/powerpoint/2010/main" val="17574064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9C665-3870-EF41-9A13-ADCE5995050D}"/>
              </a:ext>
            </a:extLst>
          </p:cNvPr>
          <p:cNvSpPr>
            <a:spLocks noGrp="1"/>
          </p:cNvSpPr>
          <p:nvPr>
            <p:ph type="sldNum" sz="quarter" idx="12"/>
          </p:nvPr>
        </p:nvSpPr>
        <p:spPr/>
        <p:txBody>
          <a:bodyPr/>
          <a:lstStyle/>
          <a:p>
            <a:fld id="{04260D4A-DEC1-45DD-8AB2-A3349BAAA59E}" type="slidenum">
              <a:rPr lang="en-US" smtClean="0"/>
              <a:pPr/>
              <a:t>106</a:t>
            </a:fld>
            <a:endParaRPr lang="en-US"/>
          </a:p>
        </p:txBody>
      </p:sp>
      <p:sp>
        <p:nvSpPr>
          <p:cNvPr id="3" name="Text Placeholder 2">
            <a:extLst>
              <a:ext uri="{FF2B5EF4-FFF2-40B4-BE49-F238E27FC236}">
                <a16:creationId xmlns:a16="http://schemas.microsoft.com/office/drawing/2014/main" id="{5A5F3ABA-5819-7A4D-A2CE-9B4763603FB0}"/>
              </a:ext>
            </a:extLst>
          </p:cNvPr>
          <p:cNvSpPr>
            <a:spLocks noGrp="1"/>
          </p:cNvSpPr>
          <p:nvPr>
            <p:ph type="body" sz="quarter" idx="13"/>
          </p:nvPr>
        </p:nvSpPr>
        <p:spPr>
          <a:xfrm>
            <a:off x="507207" y="1459568"/>
            <a:ext cx="11174400" cy="360000"/>
          </a:xfrm>
        </p:spPr>
        <p:txBody>
          <a:bodyPr/>
          <a:lstStyle/>
          <a:p>
            <a:r>
              <a:rPr lang="en-US" dirty="0" err="1"/>
              <a:t>Otros</a:t>
            </a:r>
            <a:r>
              <a:rPr lang="en-US" dirty="0"/>
              <a:t> </a:t>
            </a:r>
            <a:r>
              <a:rPr lang="en-US" dirty="0" err="1"/>
              <a:t>artículos</a:t>
            </a:r>
            <a:r>
              <a:rPr lang="en-US" dirty="0"/>
              <a:t> de la CDPD</a:t>
            </a:r>
          </a:p>
        </p:txBody>
      </p:sp>
      <p:sp>
        <p:nvSpPr>
          <p:cNvPr id="4" name="Content Placeholder 3">
            <a:extLst>
              <a:ext uri="{FF2B5EF4-FFF2-40B4-BE49-F238E27FC236}">
                <a16:creationId xmlns:a16="http://schemas.microsoft.com/office/drawing/2014/main" id="{E3133287-8939-A842-87AE-1EB1EE9E4B5E}"/>
              </a:ext>
            </a:extLst>
          </p:cNvPr>
          <p:cNvSpPr>
            <a:spLocks noGrp="1"/>
          </p:cNvSpPr>
          <p:nvPr>
            <p:ph sz="quarter" idx="14"/>
          </p:nvPr>
        </p:nvSpPr>
        <p:spPr>
          <a:xfrm>
            <a:off x="507195" y="2029522"/>
            <a:ext cx="11174412" cy="3981666"/>
          </a:xfrm>
        </p:spPr>
        <p:txBody>
          <a:bodyPr/>
          <a:lstStyle/>
          <a:p>
            <a:r>
              <a:rPr lang="es-ES" dirty="0"/>
              <a:t>Hay otros artículos que se vulneran con frecuencia.</a:t>
            </a:r>
          </a:p>
          <a:p>
            <a:r>
              <a:rPr lang="es-ES" dirty="0"/>
              <a:t>A pesar de que el ingreso hospitalario y el tratamiento involuntarios vulneran los derechos amparados por la CDPD, en muchos países de todo el mundo las personas con discapacidad psicosocial, intelectual o cognitiva siguen siendo objeto de estas prácticas en los servicios sociales y de salud mental.</a:t>
            </a:r>
          </a:p>
          <a:p>
            <a:r>
              <a:rPr lang="es-ES" dirty="0"/>
              <a:t>Es necesario que existan mecanismos de supervisión y de revisión para garantizar que las personas no son internadas ni tratadas involuntariamente.</a:t>
            </a:r>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- 13</a:t>
            </a:r>
          </a:p>
        </p:txBody>
      </p:sp>
    </p:spTree>
    <p:extLst>
      <p:ext uri="{BB962C8B-B14F-4D97-AF65-F5344CB8AC3E}">
        <p14:creationId xmlns:p14="http://schemas.microsoft.com/office/powerpoint/2010/main" val="36909115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CE4DAE-4533-884C-B892-6718036F160E}"/>
              </a:ext>
            </a:extLst>
          </p:cNvPr>
          <p:cNvSpPr>
            <a:spLocks noGrp="1"/>
          </p:cNvSpPr>
          <p:nvPr>
            <p:ph type="sldNum" sz="quarter" idx="12"/>
          </p:nvPr>
        </p:nvSpPr>
        <p:spPr/>
        <p:txBody>
          <a:bodyPr/>
          <a:lstStyle/>
          <a:p>
            <a:fld id="{04260D4A-DEC1-45DD-8AB2-A3349BAAA59E}" type="slidenum">
              <a:rPr lang="en-US" smtClean="0"/>
              <a:pPr/>
              <a:t>107</a:t>
            </a:fld>
            <a:endParaRPr lang="en-US"/>
          </a:p>
        </p:txBody>
      </p:sp>
      <p:sp>
        <p:nvSpPr>
          <p:cNvPr id="4" name="Content Placeholder 3">
            <a:extLst>
              <a:ext uri="{FF2B5EF4-FFF2-40B4-BE49-F238E27FC236}">
                <a16:creationId xmlns:a16="http://schemas.microsoft.com/office/drawing/2014/main" id="{C8680BB0-DDC4-894C-9B33-7B1EE0C6B782}"/>
              </a:ext>
            </a:extLst>
          </p:cNvPr>
          <p:cNvSpPr>
            <a:spLocks noGrp="1"/>
          </p:cNvSpPr>
          <p:nvPr>
            <p:ph sz="quarter" idx="14"/>
          </p:nvPr>
        </p:nvSpPr>
        <p:spPr/>
        <p:txBody>
          <a:bodyPr/>
          <a:lstStyle/>
          <a:p>
            <a:endParaRPr lang="en-US" dirty="0"/>
          </a:p>
          <a:p>
            <a:r>
              <a:rPr lang="es-ES" dirty="0"/>
              <a:t>A veces, las personas con discapacidad psicosocial, intelectual o cognitiva necesitan recibir tratamiento en contra de su voluntad</a:t>
            </a:r>
            <a:r>
              <a:rPr lang="en-US" dirty="0"/>
              <a:t>.</a:t>
            </a:r>
          </a:p>
          <a:p>
            <a:pPr marL="0" indent="0">
              <a:buNone/>
            </a:pPr>
            <a:endParaRPr lang="en-US" dirty="0"/>
          </a:p>
        </p:txBody>
      </p:sp>
      <p:sp>
        <p:nvSpPr>
          <p:cNvPr id="5" name="Title 4">
            <a:extLst>
              <a:ext uri="{FF2B5EF4-FFF2-40B4-BE49-F238E27FC236}">
                <a16:creationId xmlns:a16="http://schemas.microsoft.com/office/drawing/2014/main" id="{EB16DB26-FAD5-4246-A51B-CF0AA106B878}"/>
              </a:ext>
            </a:extLst>
          </p:cNvPr>
          <p:cNvSpPr>
            <a:spLocks noGrp="1"/>
          </p:cNvSpPr>
          <p:nvPr>
            <p:ph type="title"/>
          </p:nvPr>
        </p:nvSpPr>
        <p:spPr/>
        <p:txBody>
          <a:bodyPr/>
          <a:lstStyle/>
          <a:p>
            <a:r>
              <a:rPr lang="es-ES" dirty="0"/>
              <a:t>Ejercicio 4.2: ¿Qué se hace en mi país? </a:t>
            </a:r>
            <a:r>
              <a:rPr lang="en-US" dirty="0"/>
              <a:t>- 1 </a:t>
            </a:r>
          </a:p>
        </p:txBody>
      </p:sp>
    </p:spTree>
    <p:extLst>
      <p:ext uri="{BB962C8B-B14F-4D97-AF65-F5344CB8AC3E}">
        <p14:creationId xmlns:p14="http://schemas.microsoft.com/office/powerpoint/2010/main" val="20084382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1BC6B-CB3C-CC41-B867-0DC14457EB10}"/>
              </a:ext>
            </a:extLst>
          </p:cNvPr>
          <p:cNvSpPr>
            <a:spLocks noGrp="1"/>
          </p:cNvSpPr>
          <p:nvPr>
            <p:ph type="sldNum" sz="quarter" idx="12"/>
          </p:nvPr>
        </p:nvSpPr>
        <p:spPr/>
        <p:txBody>
          <a:bodyPr/>
          <a:lstStyle/>
          <a:p>
            <a:fld id="{04260D4A-DEC1-45DD-8AB2-A3349BAAA59E}" type="slidenum">
              <a:rPr lang="en-US" smtClean="0"/>
              <a:pPr/>
              <a:t>108</a:t>
            </a:fld>
            <a:endParaRPr lang="en-US"/>
          </a:p>
        </p:txBody>
      </p:sp>
      <p:sp>
        <p:nvSpPr>
          <p:cNvPr id="4" name="Content Placeholder 3">
            <a:extLst>
              <a:ext uri="{FF2B5EF4-FFF2-40B4-BE49-F238E27FC236}">
                <a16:creationId xmlns:a16="http://schemas.microsoft.com/office/drawing/2014/main" id="{088526B2-0AD1-674D-A075-64FC52EB46C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a:t>Tras este debate, ¿hay alguien que haya cambiado de opinión? </a:t>
            </a:r>
            <a:endParaRPr lang="en-US" sz="2500" b="1" i="1" dirty="0"/>
          </a:p>
        </p:txBody>
      </p:sp>
      <p:sp>
        <p:nvSpPr>
          <p:cNvPr id="6" name="Title 4">
            <a:extLst>
              <a:ext uri="{FF2B5EF4-FFF2-40B4-BE49-F238E27FC236}">
                <a16:creationId xmlns:a16="http://schemas.microsoft.com/office/drawing/2014/main" id="{EB16DB26-FAD5-4246-A51B-CF0AA106B878}"/>
              </a:ext>
            </a:extLst>
          </p:cNvPr>
          <p:cNvSpPr>
            <a:spLocks noGrp="1"/>
          </p:cNvSpPr>
          <p:nvPr>
            <p:ph type="title"/>
          </p:nvPr>
        </p:nvSpPr>
        <p:spPr>
          <a:xfrm>
            <a:off x="507206" y="506412"/>
            <a:ext cx="9792000" cy="432000"/>
          </a:xfrm>
        </p:spPr>
        <p:txBody>
          <a:bodyPr/>
          <a:lstStyle/>
          <a:p>
            <a:r>
              <a:rPr lang="es-ES" dirty="0"/>
              <a:t>Ejercicio 4.2: ¿Qué se hace en mi país? </a:t>
            </a:r>
            <a:r>
              <a:rPr lang="en-US" dirty="0"/>
              <a:t>- 2 </a:t>
            </a:r>
          </a:p>
        </p:txBody>
      </p:sp>
    </p:spTree>
    <p:extLst>
      <p:ext uri="{BB962C8B-B14F-4D97-AF65-F5344CB8AC3E}">
        <p14:creationId xmlns:p14="http://schemas.microsoft.com/office/powerpoint/2010/main" val="30718555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90A60-E9D5-644C-9D0D-A8DBDBA698D2}"/>
              </a:ext>
            </a:extLst>
          </p:cNvPr>
          <p:cNvSpPr>
            <a:spLocks noGrp="1"/>
          </p:cNvSpPr>
          <p:nvPr>
            <p:ph type="sldNum" sz="quarter" idx="12"/>
          </p:nvPr>
        </p:nvSpPr>
        <p:spPr/>
        <p:txBody>
          <a:bodyPr/>
          <a:lstStyle/>
          <a:p>
            <a:fld id="{04260D4A-DEC1-45DD-8AB2-A3349BAAA59E}" type="slidenum">
              <a:rPr lang="en-US" smtClean="0"/>
              <a:pPr/>
              <a:t>109</a:t>
            </a:fld>
            <a:endParaRPr lang="en-US"/>
          </a:p>
        </p:txBody>
      </p:sp>
      <p:sp>
        <p:nvSpPr>
          <p:cNvPr id="4" name="Content Placeholder 3">
            <a:extLst>
              <a:ext uri="{FF2B5EF4-FFF2-40B4-BE49-F238E27FC236}">
                <a16:creationId xmlns:a16="http://schemas.microsoft.com/office/drawing/2014/main" id="{1C87B3CA-985F-2345-BBE4-B344BE1DBD87}"/>
              </a:ext>
            </a:extLst>
          </p:cNvPr>
          <p:cNvSpPr>
            <a:spLocks noGrp="1"/>
          </p:cNvSpPr>
          <p:nvPr>
            <p:ph sz="quarter" idx="14"/>
          </p:nvPr>
        </p:nvSpPr>
        <p:spPr/>
        <p:txBody>
          <a:bodyPr/>
          <a:lstStyle/>
          <a:p>
            <a:r>
              <a:rPr lang="es-ES" dirty="0"/>
              <a:t>A veces, las personas con discapacidad psicosocial deben ser internadas involuntariamente en centros de salud mental</a:t>
            </a:r>
            <a:r>
              <a:rPr lang="en-US" dirty="0"/>
              <a:t>.</a:t>
            </a:r>
          </a:p>
          <a:p>
            <a:endParaRPr lang="en-US" dirty="0"/>
          </a:p>
        </p:txBody>
      </p:sp>
      <p:sp>
        <p:nvSpPr>
          <p:cNvPr id="6" name="Title 4">
            <a:extLst>
              <a:ext uri="{FF2B5EF4-FFF2-40B4-BE49-F238E27FC236}">
                <a16:creationId xmlns:a16="http://schemas.microsoft.com/office/drawing/2014/main" id="{EB16DB26-FAD5-4246-A51B-CF0AA106B878}"/>
              </a:ext>
            </a:extLst>
          </p:cNvPr>
          <p:cNvSpPr>
            <a:spLocks noGrp="1"/>
          </p:cNvSpPr>
          <p:nvPr>
            <p:ph type="title"/>
          </p:nvPr>
        </p:nvSpPr>
        <p:spPr>
          <a:xfrm>
            <a:off x="507206" y="506412"/>
            <a:ext cx="9792000" cy="432000"/>
          </a:xfrm>
        </p:spPr>
        <p:txBody>
          <a:bodyPr/>
          <a:lstStyle/>
          <a:p>
            <a:r>
              <a:rPr lang="es-ES" dirty="0"/>
              <a:t>Ejercicio 4.2: ¿Qué se hace en mi país? </a:t>
            </a:r>
            <a:r>
              <a:rPr lang="en-US" dirty="0"/>
              <a:t>- 3 </a:t>
            </a:r>
          </a:p>
        </p:txBody>
      </p:sp>
    </p:spTree>
    <p:extLst>
      <p:ext uri="{BB962C8B-B14F-4D97-AF65-F5344CB8AC3E}">
        <p14:creationId xmlns:p14="http://schemas.microsoft.com/office/powerpoint/2010/main" val="245220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8F890-3B9D-ED42-911F-2021121718B1}"/>
              </a:ext>
            </a:extLst>
          </p:cNvPr>
          <p:cNvSpPr>
            <a:spLocks noGrp="1"/>
          </p:cNvSpPr>
          <p:nvPr>
            <p:ph type="sldNum" sz="quarter" idx="12"/>
          </p:nvPr>
        </p:nvSpPr>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BAA6343B-3F60-D147-8360-ACCFF90A7EF7}"/>
              </a:ext>
            </a:extLst>
          </p:cNvPr>
          <p:cNvSpPr>
            <a:spLocks noGrp="1"/>
          </p:cNvSpPr>
          <p:nvPr>
            <p:ph sz="quarter" idx="14"/>
          </p:nvPr>
        </p:nvSpPr>
        <p:spPr/>
        <p:txBody>
          <a:bodyPr/>
          <a:lstStyle/>
          <a:p>
            <a:pPr algn="just"/>
            <a:r>
              <a:rPr lang="es-ES" dirty="0"/>
              <a:t>Es importante reconocer que puede haber situaciones o momentos en los que tomar decisiones sea más difícil. No obstante, eso no justifica que las personas se vean privadas de sus derechos</a:t>
            </a:r>
            <a:r>
              <a:rPr lang="en-US" dirty="0"/>
              <a:t>. </a:t>
            </a:r>
          </a:p>
          <a:p>
            <a:pPr algn="just"/>
            <a:r>
              <a:rPr lang="es-ES" dirty="0"/>
              <a:t>Se pueden emplear muchas estrategias para garantizar que estas situaciones se aborden sin que se nieguen ni se restrinjan los derechos de nadie</a:t>
            </a:r>
            <a:r>
              <a:rPr lang="en-US" dirty="0"/>
              <a:t>. </a:t>
            </a:r>
          </a:p>
          <a:p>
            <a:pPr algn="just"/>
            <a:endParaRPr lang="en-US" dirty="0"/>
          </a:p>
        </p:txBody>
      </p:sp>
      <p:sp>
        <p:nvSpPr>
          <p:cNvPr id="5" name="Title 4">
            <a:extLst>
              <a:ext uri="{FF2B5EF4-FFF2-40B4-BE49-F238E27FC236}">
                <a16:creationId xmlns:a16="http://schemas.microsoft.com/office/drawing/2014/main" id="{32F152E3-B4C3-8145-939F-046A7CB958E2}"/>
              </a:ext>
            </a:extLst>
          </p:cNvPr>
          <p:cNvSpPr>
            <a:spLocks noGrp="1"/>
          </p:cNvSpPr>
          <p:nvPr>
            <p:ph type="title"/>
          </p:nvPr>
        </p:nvSpPr>
        <p:spPr/>
        <p:txBody>
          <a:bodyPr/>
          <a:lstStyle/>
          <a:p>
            <a:r>
              <a:rPr lang="es-ES" dirty="0"/>
              <a:t>Ejercicio 1.1: Es mi decisión </a:t>
            </a:r>
            <a:r>
              <a:rPr lang="en-US" dirty="0"/>
              <a:t>- 2</a:t>
            </a:r>
          </a:p>
        </p:txBody>
      </p:sp>
    </p:spTree>
    <p:extLst>
      <p:ext uri="{BB962C8B-B14F-4D97-AF65-F5344CB8AC3E}">
        <p14:creationId xmlns:p14="http://schemas.microsoft.com/office/powerpoint/2010/main" val="15232839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7B3-C508-EA4B-B746-9FD92AEEFFDB}"/>
              </a:ext>
            </a:extLst>
          </p:cNvPr>
          <p:cNvSpPr>
            <a:spLocks noGrp="1"/>
          </p:cNvSpPr>
          <p:nvPr>
            <p:ph type="sldNum" sz="quarter" idx="12"/>
          </p:nvPr>
        </p:nvSpPr>
        <p:spPr/>
        <p:txBody>
          <a:bodyPr/>
          <a:lstStyle/>
          <a:p>
            <a:fld id="{04260D4A-DEC1-45DD-8AB2-A3349BAAA59E}" type="slidenum">
              <a:rPr lang="en-US" smtClean="0"/>
              <a:pPr/>
              <a:t>110</a:t>
            </a:fld>
            <a:endParaRPr lang="en-US"/>
          </a:p>
        </p:txBody>
      </p:sp>
      <p:sp>
        <p:nvSpPr>
          <p:cNvPr id="3" name="Text Placeholder 2">
            <a:extLst>
              <a:ext uri="{FF2B5EF4-FFF2-40B4-BE49-F238E27FC236}">
                <a16:creationId xmlns:a16="http://schemas.microsoft.com/office/drawing/2014/main" id="{552BFE69-B7D1-414D-80C5-DC9D4FE9A493}"/>
              </a:ext>
            </a:extLst>
          </p:cNvPr>
          <p:cNvSpPr>
            <a:spLocks noGrp="1"/>
          </p:cNvSpPr>
          <p:nvPr>
            <p:ph type="body" sz="quarter" idx="13"/>
          </p:nvPr>
        </p:nvSpPr>
        <p:spPr/>
        <p:txBody>
          <a:bodyPr/>
          <a:lstStyle/>
          <a:p>
            <a:r>
              <a:rPr lang="es-ES" dirty="0"/>
              <a:t>El caso de George </a:t>
            </a:r>
            <a:r>
              <a:rPr lang="en-US" dirty="0"/>
              <a:t>(a)</a:t>
            </a:r>
          </a:p>
        </p:txBody>
      </p:sp>
      <p:sp>
        <p:nvSpPr>
          <p:cNvPr id="4" name="Content Placeholder 3">
            <a:extLst>
              <a:ext uri="{FF2B5EF4-FFF2-40B4-BE49-F238E27FC236}">
                <a16:creationId xmlns:a16="http://schemas.microsoft.com/office/drawing/2014/main" id="{0361D597-34FB-DB4C-BB01-44EE00BA93C3}"/>
              </a:ext>
            </a:extLst>
          </p:cNvPr>
          <p:cNvSpPr>
            <a:spLocks noGrp="1"/>
          </p:cNvSpPr>
          <p:nvPr>
            <p:ph sz="quarter" idx="14"/>
          </p:nvPr>
        </p:nvSpPr>
        <p:spPr/>
        <p:txBody>
          <a:bodyPr/>
          <a:lstStyle/>
          <a:p>
            <a:pPr marL="0" indent="0" algn="just">
              <a:buNone/>
            </a:pPr>
            <a:r>
              <a:rPr lang="es-ES" sz="2000" dirty="0"/>
              <a:t>Una noche, la policía llevó a George al servicio de urgencias del hospital. Estaba angustiado, inquieto y ansioso, y gritaba y hacía gestos violentos. Los médicos, sin hacerle una evaluación completa y sin ponerse en contacto con sus personas de apoyo para tratar de comprender mejor lo que le pasaba, decidieron que George no estaba en condiciones de vivir en la comunidad y que necesitaba tratamiento. Él dejó muy claro que no quería someterse a ninguno. </a:t>
            </a:r>
          </a:p>
          <a:p>
            <a:pPr marL="0" indent="0" algn="just">
              <a:buNone/>
            </a:pPr>
            <a:r>
              <a:rPr lang="es-ES" sz="2000" dirty="0"/>
              <a:t>El médico jefe decidió que la manera más rápida de tratar esta situación era haciendo que cuatro miembros del personal lo sujetaran, lo llevaran a una sala de aislamiento, le ataran los brazos y las piernas a la cama y le inyectaran un antipsicótico. </a:t>
            </a:r>
          </a:p>
          <a:p>
            <a:pPr marL="0" indent="0" algn="just">
              <a:buNone/>
            </a:pPr>
            <a:r>
              <a:rPr lang="es-ES" sz="2000" dirty="0"/>
              <a:t>Al cabo de una semana, George sigue en el hospital. Desconfía mucho del personal y todavía opone resistencia al tratamiento. Por ello, lo medican con regularidad sin que él lo sepa: el personal esconde los medicamentos en la comida. Cada vez está más deprimido y aislado, no quiere hablar con nadie y no muestra ningún signo de mejora. </a:t>
            </a:r>
          </a:p>
          <a:p>
            <a:pPr algn="just"/>
            <a:endParaRPr lang="en-US" sz="2000" dirty="0"/>
          </a:p>
        </p:txBody>
      </p:sp>
      <p:sp>
        <p:nvSpPr>
          <p:cNvPr id="5"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es-ES" sz="2800" dirty="0"/>
              <a:t>Ejercicio 4.3: Caso en el que se evitan las medidas coercitivas </a:t>
            </a:r>
            <a:r>
              <a:rPr lang="en-US" sz="2800" dirty="0"/>
              <a:t>- 1</a:t>
            </a:r>
          </a:p>
        </p:txBody>
      </p:sp>
    </p:spTree>
    <p:extLst>
      <p:ext uri="{BB962C8B-B14F-4D97-AF65-F5344CB8AC3E}">
        <p14:creationId xmlns:p14="http://schemas.microsoft.com/office/powerpoint/2010/main" val="12612426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8BF6C4-09D3-FB45-9FF3-DF4BFE49CF7E}"/>
              </a:ext>
            </a:extLst>
          </p:cNvPr>
          <p:cNvSpPr>
            <a:spLocks noGrp="1"/>
          </p:cNvSpPr>
          <p:nvPr>
            <p:ph type="sldNum" sz="quarter" idx="12"/>
          </p:nvPr>
        </p:nvSpPr>
        <p:spPr/>
        <p:txBody>
          <a:bodyPr/>
          <a:lstStyle/>
          <a:p>
            <a:fld id="{04260D4A-DEC1-45DD-8AB2-A3349BAAA59E}" type="slidenum">
              <a:rPr lang="en-US" smtClean="0"/>
              <a:pPr/>
              <a:t>111</a:t>
            </a:fld>
            <a:endParaRPr lang="en-US"/>
          </a:p>
        </p:txBody>
      </p:sp>
      <p:sp>
        <p:nvSpPr>
          <p:cNvPr id="3" name="Text Placeholder 2">
            <a:extLst>
              <a:ext uri="{FF2B5EF4-FFF2-40B4-BE49-F238E27FC236}">
                <a16:creationId xmlns:a16="http://schemas.microsoft.com/office/drawing/2014/main" id="{48A1FDD5-1B5E-F241-B82E-6A5E900327B1}"/>
              </a:ext>
            </a:extLst>
          </p:cNvPr>
          <p:cNvSpPr>
            <a:spLocks noGrp="1"/>
          </p:cNvSpPr>
          <p:nvPr>
            <p:ph type="body" sz="quarter" idx="13"/>
          </p:nvPr>
        </p:nvSpPr>
        <p:spPr/>
        <p:txBody>
          <a:bodyPr/>
          <a:lstStyle/>
          <a:p>
            <a:r>
              <a:rPr lang="es-ES" dirty="0"/>
              <a:t>El caso de George </a:t>
            </a:r>
            <a:r>
              <a:rPr lang="en-US" dirty="0"/>
              <a:t>(b) </a:t>
            </a:r>
          </a:p>
        </p:txBody>
      </p:sp>
      <p:sp>
        <p:nvSpPr>
          <p:cNvPr id="4" name="Content Placeholder 3">
            <a:extLst>
              <a:ext uri="{FF2B5EF4-FFF2-40B4-BE49-F238E27FC236}">
                <a16:creationId xmlns:a16="http://schemas.microsoft.com/office/drawing/2014/main" id="{16766D56-84BE-5C4C-AC88-9ADDB04AF72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se hizo mal en esta situación? </a:t>
            </a:r>
            <a:endParaRPr lang="en-US" sz="2500" b="1" i="1" dirty="0"/>
          </a:p>
        </p:txBody>
      </p:sp>
      <p:sp>
        <p:nvSpPr>
          <p:cNvPr id="7"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es-ES" sz="2800" dirty="0"/>
              <a:t>Ejercicio 4.3: Caso en el que se evitan las medidas coercitivas </a:t>
            </a:r>
            <a:r>
              <a:rPr lang="en-US" sz="2800" dirty="0"/>
              <a:t>- 2</a:t>
            </a:r>
          </a:p>
        </p:txBody>
      </p:sp>
    </p:spTree>
    <p:extLst>
      <p:ext uri="{BB962C8B-B14F-4D97-AF65-F5344CB8AC3E}">
        <p14:creationId xmlns:p14="http://schemas.microsoft.com/office/powerpoint/2010/main" val="12866332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CF487A-6CE4-454E-98D7-BA34638FBF23}"/>
              </a:ext>
            </a:extLst>
          </p:cNvPr>
          <p:cNvSpPr>
            <a:spLocks noGrp="1"/>
          </p:cNvSpPr>
          <p:nvPr>
            <p:ph type="sldNum" sz="quarter" idx="12"/>
          </p:nvPr>
        </p:nvSpPr>
        <p:spPr/>
        <p:txBody>
          <a:bodyPr/>
          <a:lstStyle/>
          <a:p>
            <a:fld id="{04260D4A-DEC1-45DD-8AB2-A3349BAAA59E}" type="slidenum">
              <a:rPr lang="en-US" smtClean="0"/>
              <a:pPr/>
              <a:t>112</a:t>
            </a:fld>
            <a:endParaRPr lang="en-US"/>
          </a:p>
        </p:txBody>
      </p:sp>
      <p:sp>
        <p:nvSpPr>
          <p:cNvPr id="3" name="Text Placeholder 2">
            <a:extLst>
              <a:ext uri="{FF2B5EF4-FFF2-40B4-BE49-F238E27FC236}">
                <a16:creationId xmlns:a16="http://schemas.microsoft.com/office/drawing/2014/main" id="{B89FF658-0404-914B-AECA-9F721955665C}"/>
              </a:ext>
            </a:extLst>
          </p:cNvPr>
          <p:cNvSpPr>
            <a:spLocks noGrp="1"/>
          </p:cNvSpPr>
          <p:nvPr>
            <p:ph type="body" sz="quarter" idx="13"/>
          </p:nvPr>
        </p:nvSpPr>
        <p:spPr/>
        <p:txBody>
          <a:bodyPr/>
          <a:lstStyle/>
          <a:p>
            <a:r>
              <a:rPr lang="es-ES" dirty="0"/>
              <a:t>El caso de George </a:t>
            </a:r>
            <a:r>
              <a:rPr lang="en-US" dirty="0"/>
              <a:t>(c) </a:t>
            </a:r>
          </a:p>
        </p:txBody>
      </p:sp>
      <p:sp>
        <p:nvSpPr>
          <p:cNvPr id="4" name="Content Placeholder 3">
            <a:extLst>
              <a:ext uri="{FF2B5EF4-FFF2-40B4-BE49-F238E27FC236}">
                <a16:creationId xmlns:a16="http://schemas.microsoft.com/office/drawing/2014/main" id="{C5299DFF-ED3E-3649-9A4E-05552F2BD86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En el caso de George, ¿qué derechos de la CDPD se vulneraron?</a:t>
            </a:r>
            <a:endParaRPr lang="en-US" sz="2500" b="1" i="1" dirty="0"/>
          </a:p>
        </p:txBody>
      </p:sp>
      <p:sp>
        <p:nvSpPr>
          <p:cNvPr id="7"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es-ES" sz="2800" dirty="0"/>
              <a:t>Ejercicio 4.3: Caso en el que se evitan las medidas coercitivas </a:t>
            </a:r>
            <a:r>
              <a:rPr lang="en-US" sz="2800" dirty="0"/>
              <a:t>- 3</a:t>
            </a:r>
          </a:p>
        </p:txBody>
      </p:sp>
    </p:spTree>
    <p:extLst>
      <p:ext uri="{BB962C8B-B14F-4D97-AF65-F5344CB8AC3E}">
        <p14:creationId xmlns:p14="http://schemas.microsoft.com/office/powerpoint/2010/main" val="29366003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A9F38-7A44-6D4A-8D3C-E4B9022590FE}"/>
              </a:ext>
            </a:extLst>
          </p:cNvPr>
          <p:cNvSpPr>
            <a:spLocks noGrp="1"/>
          </p:cNvSpPr>
          <p:nvPr>
            <p:ph type="sldNum" sz="quarter" idx="12"/>
          </p:nvPr>
        </p:nvSpPr>
        <p:spPr/>
        <p:txBody>
          <a:bodyPr/>
          <a:lstStyle/>
          <a:p>
            <a:fld id="{04260D4A-DEC1-45DD-8AB2-A3349BAAA59E}" type="slidenum">
              <a:rPr lang="en-US" smtClean="0"/>
              <a:pPr/>
              <a:t>113</a:t>
            </a:fld>
            <a:endParaRPr lang="en-US"/>
          </a:p>
        </p:txBody>
      </p:sp>
      <p:sp>
        <p:nvSpPr>
          <p:cNvPr id="3" name="Text Placeholder 2">
            <a:extLst>
              <a:ext uri="{FF2B5EF4-FFF2-40B4-BE49-F238E27FC236}">
                <a16:creationId xmlns:a16="http://schemas.microsoft.com/office/drawing/2014/main" id="{26515641-1142-A747-8A4A-FE577164518E}"/>
              </a:ext>
            </a:extLst>
          </p:cNvPr>
          <p:cNvSpPr>
            <a:spLocks noGrp="1"/>
          </p:cNvSpPr>
          <p:nvPr>
            <p:ph type="body" sz="quarter" idx="13"/>
          </p:nvPr>
        </p:nvSpPr>
        <p:spPr/>
        <p:txBody>
          <a:bodyPr/>
          <a:lstStyle/>
          <a:p>
            <a:r>
              <a:rPr lang="es-ES" dirty="0"/>
              <a:t>El caso de George </a:t>
            </a:r>
            <a:r>
              <a:rPr lang="en-US" dirty="0"/>
              <a:t>(d) </a:t>
            </a:r>
          </a:p>
        </p:txBody>
      </p:sp>
      <p:sp>
        <p:nvSpPr>
          <p:cNvPr id="4" name="Content Placeholder 3">
            <a:extLst>
              <a:ext uri="{FF2B5EF4-FFF2-40B4-BE49-F238E27FC236}">
                <a16:creationId xmlns:a16="http://schemas.microsoft.com/office/drawing/2014/main" id="{ED2B5DD4-DDBC-B245-951C-421BFABA974C}"/>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se habría podido hacer de otra manera?</a:t>
            </a:r>
            <a:endParaRPr lang="en-US" sz="2500" b="1" i="1" dirty="0"/>
          </a:p>
        </p:txBody>
      </p:sp>
      <p:sp>
        <p:nvSpPr>
          <p:cNvPr id="7"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es-ES" sz="2800" dirty="0"/>
              <a:t>Ejercicio 4.3: Caso en el que se evitan las medidas coercitivas </a:t>
            </a:r>
            <a:r>
              <a:rPr lang="en-US" sz="2800" dirty="0"/>
              <a:t>- 4</a:t>
            </a:r>
          </a:p>
        </p:txBody>
      </p:sp>
    </p:spTree>
    <p:extLst>
      <p:ext uri="{BB962C8B-B14F-4D97-AF65-F5344CB8AC3E}">
        <p14:creationId xmlns:p14="http://schemas.microsoft.com/office/powerpoint/2010/main" val="29415762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9C52C-E047-3544-94D8-C503E8A48DD8}"/>
              </a:ext>
            </a:extLst>
          </p:cNvPr>
          <p:cNvSpPr>
            <a:spLocks noGrp="1"/>
          </p:cNvSpPr>
          <p:nvPr>
            <p:ph type="sldNum" sz="quarter" idx="12"/>
          </p:nvPr>
        </p:nvSpPr>
        <p:spPr/>
        <p:txBody>
          <a:bodyPr/>
          <a:lstStyle/>
          <a:p>
            <a:fld id="{04260D4A-DEC1-45DD-8AB2-A3349BAAA59E}" type="slidenum">
              <a:rPr lang="en-US" smtClean="0"/>
              <a:pPr/>
              <a:t>114</a:t>
            </a:fld>
            <a:endParaRPr lang="en-US"/>
          </a:p>
        </p:txBody>
      </p:sp>
      <p:sp>
        <p:nvSpPr>
          <p:cNvPr id="3" name="Text Placeholder 2">
            <a:extLst>
              <a:ext uri="{FF2B5EF4-FFF2-40B4-BE49-F238E27FC236}">
                <a16:creationId xmlns:a16="http://schemas.microsoft.com/office/drawing/2014/main" id="{74414578-3AED-7345-8352-0C9C37962FD5}"/>
              </a:ext>
            </a:extLst>
          </p:cNvPr>
          <p:cNvSpPr>
            <a:spLocks noGrp="1"/>
          </p:cNvSpPr>
          <p:nvPr>
            <p:ph type="body" sz="quarter" idx="13"/>
          </p:nvPr>
        </p:nvSpPr>
        <p:spPr/>
        <p:txBody>
          <a:bodyPr/>
          <a:lstStyle/>
          <a:p>
            <a:r>
              <a:rPr lang="es-ES" dirty="0"/>
              <a:t>El caso de George </a:t>
            </a:r>
            <a:r>
              <a:rPr lang="en-US" dirty="0"/>
              <a:t>(e) </a:t>
            </a:r>
          </a:p>
        </p:txBody>
      </p:sp>
      <p:sp>
        <p:nvSpPr>
          <p:cNvPr id="4" name="Content Placeholder 3">
            <a:extLst>
              <a:ext uri="{FF2B5EF4-FFF2-40B4-BE49-F238E27FC236}">
                <a16:creationId xmlns:a16="http://schemas.microsoft.com/office/drawing/2014/main" id="{802642A1-6E8D-9D43-9AA8-055A86D0F7F7}"/>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a:t>Si la voluntad y las preferencias de George se hubieran respetado, ¿cuál creéis que habría sido el resultado? </a:t>
            </a:r>
            <a:endParaRPr lang="en-US" sz="2500" b="1" i="1" dirty="0"/>
          </a:p>
        </p:txBody>
      </p:sp>
      <p:sp>
        <p:nvSpPr>
          <p:cNvPr id="7"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es-ES" sz="2800" dirty="0"/>
              <a:t>Ejercicio 4.3: Caso en el que se evitan las medidas coercitivas </a:t>
            </a:r>
            <a:r>
              <a:rPr lang="en-US" sz="2800" dirty="0"/>
              <a:t>- 5</a:t>
            </a:r>
          </a:p>
        </p:txBody>
      </p:sp>
    </p:spTree>
    <p:extLst>
      <p:ext uri="{BB962C8B-B14F-4D97-AF65-F5344CB8AC3E}">
        <p14:creationId xmlns:p14="http://schemas.microsoft.com/office/powerpoint/2010/main" val="20939264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082C4-D8B4-4A4E-9268-1FB13387EABC}"/>
              </a:ext>
            </a:extLst>
          </p:cNvPr>
          <p:cNvSpPr>
            <a:spLocks noGrp="1"/>
          </p:cNvSpPr>
          <p:nvPr>
            <p:ph type="sldNum" sz="quarter" idx="12"/>
          </p:nvPr>
        </p:nvSpPr>
        <p:spPr/>
        <p:txBody>
          <a:bodyPr/>
          <a:lstStyle/>
          <a:p>
            <a:fld id="{04260D4A-DEC1-45DD-8AB2-A3349BAAA59E}" type="slidenum">
              <a:rPr lang="en-US" smtClean="0"/>
              <a:pPr/>
              <a:t>115</a:t>
            </a:fld>
            <a:endParaRPr lang="en-US"/>
          </a:p>
        </p:txBody>
      </p:sp>
      <p:sp>
        <p:nvSpPr>
          <p:cNvPr id="3" name="Text Placeholder 2">
            <a:extLst>
              <a:ext uri="{FF2B5EF4-FFF2-40B4-BE49-F238E27FC236}">
                <a16:creationId xmlns:a16="http://schemas.microsoft.com/office/drawing/2014/main" id="{BBDB00BA-DFD1-CD43-8F04-EC091B7F9841}"/>
              </a:ext>
            </a:extLst>
          </p:cNvPr>
          <p:cNvSpPr>
            <a:spLocks noGrp="1"/>
          </p:cNvSpPr>
          <p:nvPr>
            <p:ph type="body" sz="quarter" idx="13"/>
          </p:nvPr>
        </p:nvSpPr>
        <p:spPr/>
        <p:txBody>
          <a:bodyPr/>
          <a:lstStyle/>
          <a:p>
            <a:r>
              <a:rPr lang="es-ES" dirty="0"/>
              <a:t>El caso de </a:t>
            </a:r>
            <a:r>
              <a:rPr lang="es-ES" dirty="0" err="1"/>
              <a:t>Soren</a:t>
            </a:r>
            <a:r>
              <a:rPr lang="es-ES" dirty="0"/>
              <a:t> </a:t>
            </a:r>
            <a:r>
              <a:rPr lang="en-US" dirty="0"/>
              <a:t>(a) </a:t>
            </a:r>
          </a:p>
        </p:txBody>
      </p:sp>
      <p:sp>
        <p:nvSpPr>
          <p:cNvPr id="4" name="Content Placeholder 3">
            <a:extLst>
              <a:ext uri="{FF2B5EF4-FFF2-40B4-BE49-F238E27FC236}">
                <a16:creationId xmlns:a16="http://schemas.microsoft.com/office/drawing/2014/main" id="{DC695465-6E15-B243-BCCC-9C9133270BD8}"/>
              </a:ext>
            </a:extLst>
          </p:cNvPr>
          <p:cNvSpPr>
            <a:spLocks noGrp="1"/>
          </p:cNvSpPr>
          <p:nvPr>
            <p:ph sz="quarter" idx="14"/>
          </p:nvPr>
        </p:nvSpPr>
        <p:spPr/>
        <p:txBody>
          <a:bodyPr/>
          <a:lstStyle/>
          <a:p>
            <a:pPr marL="0" indent="0">
              <a:buNone/>
            </a:pPr>
            <a:r>
              <a:rPr lang="es-ES" dirty="0"/>
              <a:t>Una mañana, una joven llamada </a:t>
            </a:r>
            <a:r>
              <a:rPr lang="es-ES" dirty="0" err="1"/>
              <a:t>Soren</a:t>
            </a:r>
            <a:r>
              <a:rPr lang="es-ES" dirty="0"/>
              <a:t> es llevada al servicio local de salud mental. Se ha intentado suicidar saltando desde un puente, pero cerca había unas agentes de policía y se lo han impedido. </a:t>
            </a:r>
          </a:p>
          <a:p>
            <a:pPr marL="0" indent="0">
              <a:buNone/>
            </a:pPr>
            <a:r>
              <a:rPr lang="es-ES" dirty="0" err="1"/>
              <a:t>Soren</a:t>
            </a:r>
            <a:r>
              <a:rPr lang="es-ES" dirty="0"/>
              <a:t> le explica al trabajador en salud mental que todavía se quiere suicidar. No quiere ningún tratamiento y pide que la dejen volver a casa, donde vive sola. </a:t>
            </a:r>
          </a:p>
          <a:p>
            <a:pPr marL="0" indent="0">
              <a:buNone/>
            </a:pPr>
            <a:r>
              <a:rPr lang="es-ES" dirty="0" err="1"/>
              <a:t>Soren</a:t>
            </a:r>
            <a:r>
              <a:rPr lang="es-ES" dirty="0"/>
              <a:t> no ha redactado ningún plan de decisiones anticipadas ni ningún documento de voluntades anticipadas</a:t>
            </a:r>
            <a:r>
              <a:rPr lang="en-US" dirty="0"/>
              <a:t>.</a:t>
            </a:r>
          </a:p>
          <a:p>
            <a:endParaRPr lang="en-US" dirty="0"/>
          </a:p>
        </p:txBody>
      </p:sp>
      <p:sp>
        <p:nvSpPr>
          <p:cNvPr id="5" name="Title 4">
            <a:extLst>
              <a:ext uri="{FF2B5EF4-FFF2-40B4-BE49-F238E27FC236}">
                <a16:creationId xmlns:a16="http://schemas.microsoft.com/office/drawing/2014/main" id="{470C5A37-59A5-FD40-A154-A08675E17A08}"/>
              </a:ext>
            </a:extLst>
          </p:cNvPr>
          <p:cNvSpPr>
            <a:spLocks noGrp="1"/>
          </p:cNvSpPr>
          <p:nvPr>
            <p:ph type="title"/>
          </p:nvPr>
        </p:nvSpPr>
        <p:spPr/>
        <p:txBody>
          <a:bodyPr/>
          <a:lstStyle/>
          <a:p>
            <a:r>
              <a:rPr lang="es-ES" dirty="0"/>
              <a:t>Ejercicio 4.4. Una situación difícil </a:t>
            </a:r>
            <a:r>
              <a:rPr lang="en-US" dirty="0"/>
              <a:t>-1 </a:t>
            </a:r>
          </a:p>
        </p:txBody>
      </p:sp>
    </p:spTree>
    <p:extLst>
      <p:ext uri="{BB962C8B-B14F-4D97-AF65-F5344CB8AC3E}">
        <p14:creationId xmlns:p14="http://schemas.microsoft.com/office/powerpoint/2010/main" val="28343302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14C3A-E42C-1343-B61B-EBBF7C4B9B2A}"/>
              </a:ext>
            </a:extLst>
          </p:cNvPr>
          <p:cNvSpPr>
            <a:spLocks noGrp="1"/>
          </p:cNvSpPr>
          <p:nvPr>
            <p:ph type="sldNum" sz="quarter" idx="12"/>
          </p:nvPr>
        </p:nvSpPr>
        <p:spPr/>
        <p:txBody>
          <a:bodyPr/>
          <a:lstStyle/>
          <a:p>
            <a:fld id="{04260D4A-DEC1-45DD-8AB2-A3349BAAA59E}" type="slidenum">
              <a:rPr lang="en-US" smtClean="0"/>
              <a:pPr/>
              <a:t>116</a:t>
            </a:fld>
            <a:endParaRPr lang="en-US"/>
          </a:p>
        </p:txBody>
      </p:sp>
      <p:sp>
        <p:nvSpPr>
          <p:cNvPr id="3" name="Text Placeholder 2">
            <a:extLst>
              <a:ext uri="{FF2B5EF4-FFF2-40B4-BE49-F238E27FC236}">
                <a16:creationId xmlns:a16="http://schemas.microsoft.com/office/drawing/2014/main" id="{CFF62445-09CC-6843-9476-3A68D5007EDB}"/>
              </a:ext>
            </a:extLst>
          </p:cNvPr>
          <p:cNvSpPr>
            <a:spLocks noGrp="1"/>
          </p:cNvSpPr>
          <p:nvPr>
            <p:ph type="body" sz="quarter" idx="13"/>
          </p:nvPr>
        </p:nvSpPr>
        <p:spPr/>
        <p:txBody>
          <a:bodyPr/>
          <a:lstStyle/>
          <a:p>
            <a:r>
              <a:rPr lang="es-ES" dirty="0"/>
              <a:t>El caso de </a:t>
            </a:r>
            <a:r>
              <a:rPr lang="es-ES" dirty="0" err="1"/>
              <a:t>Soren</a:t>
            </a:r>
            <a:r>
              <a:rPr lang="es-ES" dirty="0"/>
              <a:t> </a:t>
            </a:r>
            <a:r>
              <a:rPr lang="en-US" dirty="0"/>
              <a:t>(b) </a:t>
            </a:r>
          </a:p>
        </p:txBody>
      </p:sp>
      <p:sp>
        <p:nvSpPr>
          <p:cNvPr id="4" name="Content Placeholder 3">
            <a:extLst>
              <a:ext uri="{FF2B5EF4-FFF2-40B4-BE49-F238E27FC236}">
                <a16:creationId xmlns:a16="http://schemas.microsoft.com/office/drawing/2014/main" id="{F0A01D68-14EE-F240-8D73-3B96C2995F47}"/>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medidas positivas creéis que se podrían adoptar en la situación anterior para apoyar a </a:t>
            </a:r>
            <a:r>
              <a:rPr lang="es-ES" sz="2500" b="1" i="1" dirty="0" err="1"/>
              <a:t>Soren</a:t>
            </a:r>
            <a:r>
              <a:rPr lang="es-ES" sz="2500" b="1" i="1" dirty="0"/>
              <a:t> y evitar el ingreso hospitalario y/o el tratamiento involuntario? </a:t>
            </a:r>
            <a:endParaRPr lang="en-US" dirty="0"/>
          </a:p>
        </p:txBody>
      </p:sp>
      <p:sp>
        <p:nvSpPr>
          <p:cNvPr id="5" name="Title 4">
            <a:extLst>
              <a:ext uri="{FF2B5EF4-FFF2-40B4-BE49-F238E27FC236}">
                <a16:creationId xmlns:a16="http://schemas.microsoft.com/office/drawing/2014/main" id="{408DE645-1A42-694D-9694-15BDCBDE9CC1}"/>
              </a:ext>
            </a:extLst>
          </p:cNvPr>
          <p:cNvSpPr>
            <a:spLocks noGrp="1"/>
          </p:cNvSpPr>
          <p:nvPr>
            <p:ph type="title"/>
          </p:nvPr>
        </p:nvSpPr>
        <p:spPr/>
        <p:txBody>
          <a:bodyPr/>
          <a:lstStyle/>
          <a:p>
            <a:r>
              <a:rPr lang="es-ES" dirty="0"/>
              <a:t>Ejercicio 4.4. Una situación difícil -</a:t>
            </a:r>
            <a:r>
              <a:rPr lang="en-US" dirty="0"/>
              <a:t> 2 </a:t>
            </a:r>
          </a:p>
        </p:txBody>
      </p:sp>
    </p:spTree>
    <p:extLst>
      <p:ext uri="{BB962C8B-B14F-4D97-AF65-F5344CB8AC3E}">
        <p14:creationId xmlns:p14="http://schemas.microsoft.com/office/powerpoint/2010/main" val="9387558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AA6DD-98A1-9240-A344-D099AF789FEE}"/>
              </a:ext>
            </a:extLst>
          </p:cNvPr>
          <p:cNvSpPr>
            <a:spLocks noGrp="1"/>
          </p:cNvSpPr>
          <p:nvPr>
            <p:ph type="sldNum" sz="quarter" idx="12"/>
          </p:nvPr>
        </p:nvSpPr>
        <p:spPr/>
        <p:txBody>
          <a:bodyPr/>
          <a:lstStyle/>
          <a:p>
            <a:fld id="{04260D4A-DEC1-45DD-8AB2-A3349BAAA59E}" type="slidenum">
              <a:rPr lang="en-US" smtClean="0"/>
              <a:pPr/>
              <a:t>117</a:t>
            </a:fld>
            <a:endParaRPr lang="en-US"/>
          </a:p>
        </p:txBody>
      </p:sp>
      <p:sp>
        <p:nvSpPr>
          <p:cNvPr id="3" name="Text Placeholder 2">
            <a:extLst>
              <a:ext uri="{FF2B5EF4-FFF2-40B4-BE49-F238E27FC236}">
                <a16:creationId xmlns:a16="http://schemas.microsoft.com/office/drawing/2014/main" id="{54BD5D05-6116-1B4D-947C-91849A8EA0DB}"/>
              </a:ext>
            </a:extLst>
          </p:cNvPr>
          <p:cNvSpPr>
            <a:spLocks noGrp="1"/>
          </p:cNvSpPr>
          <p:nvPr>
            <p:ph type="body" sz="quarter" idx="13"/>
          </p:nvPr>
        </p:nvSpPr>
        <p:spPr/>
        <p:txBody>
          <a:bodyPr/>
          <a:lstStyle/>
          <a:p>
            <a:r>
              <a:rPr lang="es-ES" dirty="0"/>
              <a:t>El caso de </a:t>
            </a:r>
            <a:r>
              <a:rPr lang="es-ES" dirty="0" err="1"/>
              <a:t>Soren</a:t>
            </a:r>
            <a:r>
              <a:rPr lang="es-ES" dirty="0"/>
              <a:t> </a:t>
            </a:r>
            <a:r>
              <a:rPr lang="en-US" dirty="0"/>
              <a:t>(c) – </a:t>
            </a:r>
            <a:r>
              <a:rPr lang="es-ES" dirty="0"/>
              <a:t>un resultado positivo</a:t>
            </a:r>
          </a:p>
        </p:txBody>
      </p:sp>
      <p:sp>
        <p:nvSpPr>
          <p:cNvPr id="4" name="Content Placeholder 3">
            <a:extLst>
              <a:ext uri="{FF2B5EF4-FFF2-40B4-BE49-F238E27FC236}">
                <a16:creationId xmlns:a16="http://schemas.microsoft.com/office/drawing/2014/main" id="{C719C689-06C2-0A4E-9453-A344A49E28EC}"/>
              </a:ext>
            </a:extLst>
          </p:cNvPr>
          <p:cNvSpPr>
            <a:spLocks noGrp="1"/>
          </p:cNvSpPr>
          <p:nvPr>
            <p:ph sz="quarter" idx="14"/>
          </p:nvPr>
        </p:nvSpPr>
        <p:spPr/>
        <p:txBody>
          <a:bodyPr/>
          <a:lstStyle/>
          <a:p>
            <a:pPr marL="0" indent="0" algn="just">
              <a:buNone/>
            </a:pPr>
            <a:r>
              <a:rPr lang="es-ES" sz="1950" dirty="0"/>
              <a:t>En el servicio, la enfermera jefa le pregunta a </a:t>
            </a:r>
            <a:r>
              <a:rPr lang="es-ES" sz="1950" dirty="0" err="1"/>
              <a:t>Soren</a:t>
            </a:r>
            <a:r>
              <a:rPr lang="es-ES" sz="1950" dirty="0"/>
              <a:t> qué le ayudaría en estos momentos. </a:t>
            </a:r>
            <a:r>
              <a:rPr lang="es-ES" sz="1950" dirty="0" err="1"/>
              <a:t>Soren</a:t>
            </a:r>
            <a:r>
              <a:rPr lang="es-ES" sz="1950" dirty="0"/>
              <a:t> le dice que, si pudiera ver a su hermana para explicarle la angustia que siente, se sentiría más segura. </a:t>
            </a:r>
          </a:p>
          <a:p>
            <a:pPr marL="0" indent="0" algn="just">
              <a:buNone/>
            </a:pPr>
            <a:r>
              <a:rPr lang="es-ES" sz="1950" dirty="0" err="1"/>
              <a:t>Soren</a:t>
            </a:r>
            <a:r>
              <a:rPr lang="es-ES" sz="1950" dirty="0"/>
              <a:t> también le cuenta que acaba de perder el trabajo y que está desesperada porque no sabe qué hará para salir adelante en el futuro. La enfermera le dice que, si ella quiere, pueden trabajar juntas durante las próximas semanas para tratar de resolver este problema, explorar diferentes opciones y recursos de ayuda económica, e intentar encontrar otro trabajo. La hermana de </a:t>
            </a:r>
            <a:r>
              <a:rPr lang="es-ES" sz="1950" dirty="0" err="1"/>
              <a:t>Soren</a:t>
            </a:r>
            <a:r>
              <a:rPr lang="es-ES" sz="1950" dirty="0"/>
              <a:t> le dice que puede irse a vivir con ella hasta que se encuentre mejor. </a:t>
            </a:r>
          </a:p>
          <a:p>
            <a:pPr marL="0" indent="0" algn="just">
              <a:buNone/>
            </a:pPr>
            <a:r>
              <a:rPr lang="es-ES" sz="1950" dirty="0"/>
              <a:t>La enfermera también propone a </a:t>
            </a:r>
            <a:r>
              <a:rPr lang="es-ES" sz="1950" dirty="0" err="1"/>
              <a:t>Soren</a:t>
            </a:r>
            <a:r>
              <a:rPr lang="es-ES" sz="1950" dirty="0"/>
              <a:t> que acuda al servicio de salud mental dos veces por semana, o más a menudo, para recibir </a:t>
            </a:r>
            <a:r>
              <a:rPr lang="es-ES" sz="1950" dirty="0" err="1"/>
              <a:t>aconsejamiento</a:t>
            </a:r>
            <a:r>
              <a:rPr lang="es-ES" sz="1950" dirty="0"/>
              <a:t> y estudiar otras opciones de atención y de apoyo. </a:t>
            </a:r>
          </a:p>
          <a:p>
            <a:pPr marL="0" indent="0" algn="just">
              <a:buNone/>
            </a:pPr>
            <a:r>
              <a:rPr lang="es-ES" sz="1950" dirty="0"/>
              <a:t>La semana siguiente, </a:t>
            </a:r>
            <a:r>
              <a:rPr lang="es-ES" sz="1950" dirty="0" err="1"/>
              <a:t>Soren</a:t>
            </a:r>
            <a:r>
              <a:rPr lang="es-ES" sz="1950" dirty="0"/>
              <a:t> dice que ahora se siente escuchada y segura, y que ha recibido la ayuda necesaria, y también que está convencida de que tanto su hermana como el personal del servicio le proporcionan el apoyo que necesita. Además, sigue explorando otros servicios y apoyos que existen en la comunidad. </a:t>
            </a:r>
          </a:p>
        </p:txBody>
      </p:sp>
      <p:sp>
        <p:nvSpPr>
          <p:cNvPr id="5" name="Title 4">
            <a:extLst>
              <a:ext uri="{FF2B5EF4-FFF2-40B4-BE49-F238E27FC236}">
                <a16:creationId xmlns:a16="http://schemas.microsoft.com/office/drawing/2014/main" id="{6D485664-E69D-9943-98AE-C27D3B7C23C9}"/>
              </a:ext>
            </a:extLst>
          </p:cNvPr>
          <p:cNvSpPr>
            <a:spLocks noGrp="1"/>
          </p:cNvSpPr>
          <p:nvPr>
            <p:ph type="title"/>
          </p:nvPr>
        </p:nvSpPr>
        <p:spPr/>
        <p:txBody>
          <a:bodyPr/>
          <a:lstStyle/>
          <a:p>
            <a:r>
              <a:rPr lang="es-ES" dirty="0"/>
              <a:t>Ejercicio 4.4. Una situación difícil </a:t>
            </a:r>
            <a:r>
              <a:rPr lang="en-US" dirty="0"/>
              <a:t>- 3</a:t>
            </a:r>
          </a:p>
        </p:txBody>
      </p:sp>
    </p:spTree>
    <p:extLst>
      <p:ext uri="{BB962C8B-B14F-4D97-AF65-F5344CB8AC3E}">
        <p14:creationId xmlns:p14="http://schemas.microsoft.com/office/powerpoint/2010/main" val="15106858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0EDDE9-5B80-FB48-9ED9-B3EB7905215C}"/>
              </a:ext>
            </a:extLst>
          </p:cNvPr>
          <p:cNvSpPr>
            <a:spLocks noGrp="1"/>
          </p:cNvSpPr>
          <p:nvPr>
            <p:ph type="sldNum" sz="quarter" idx="12"/>
          </p:nvPr>
        </p:nvSpPr>
        <p:spPr/>
        <p:txBody>
          <a:bodyPr/>
          <a:lstStyle/>
          <a:p>
            <a:fld id="{04260D4A-DEC1-45DD-8AB2-A3349BAAA59E}" type="slidenum">
              <a:rPr lang="en-US" smtClean="0"/>
              <a:pPr/>
              <a:t>118</a:t>
            </a:fld>
            <a:endParaRPr lang="en-US"/>
          </a:p>
        </p:txBody>
      </p:sp>
      <p:sp>
        <p:nvSpPr>
          <p:cNvPr id="3" name="Text Placeholder 2">
            <a:extLst>
              <a:ext uri="{FF2B5EF4-FFF2-40B4-BE49-F238E27FC236}">
                <a16:creationId xmlns:a16="http://schemas.microsoft.com/office/drawing/2014/main" id="{293B0DB1-C6D8-5542-9A20-BC215D8ABE01}"/>
              </a:ext>
            </a:extLst>
          </p:cNvPr>
          <p:cNvSpPr>
            <a:spLocks noGrp="1"/>
          </p:cNvSpPr>
          <p:nvPr>
            <p:ph type="body" sz="quarter" idx="13"/>
          </p:nvPr>
        </p:nvSpPr>
        <p:spPr/>
        <p:txBody>
          <a:bodyPr/>
          <a:lstStyle/>
          <a:p>
            <a:r>
              <a:rPr lang="es-ES" dirty="0"/>
              <a:t>El caso de </a:t>
            </a:r>
            <a:r>
              <a:rPr lang="es-ES" dirty="0" err="1"/>
              <a:t>Soren</a:t>
            </a:r>
            <a:r>
              <a:rPr lang="es-ES" dirty="0"/>
              <a:t> </a:t>
            </a:r>
            <a:r>
              <a:rPr lang="en-US" dirty="0"/>
              <a:t>(d) </a:t>
            </a:r>
          </a:p>
        </p:txBody>
      </p:sp>
      <p:sp>
        <p:nvSpPr>
          <p:cNvPr id="4" name="Content Placeholder 3">
            <a:extLst>
              <a:ext uri="{FF2B5EF4-FFF2-40B4-BE49-F238E27FC236}">
                <a16:creationId xmlns:a16="http://schemas.microsoft.com/office/drawing/2014/main" id="{5EC0C0D5-05F3-4749-B3B5-40F52CA4AA42}"/>
              </a:ext>
            </a:extLst>
          </p:cNvPr>
          <p:cNvSpPr>
            <a:spLocks noGrp="1"/>
          </p:cNvSpPr>
          <p:nvPr>
            <p:ph sz="quarter" idx="14"/>
          </p:nvPr>
        </p:nvSpPr>
        <p:spPr/>
        <p:txBody>
          <a:bodyPr/>
          <a:lstStyle/>
          <a:p>
            <a:pPr marL="0" indent="0">
              <a:buNone/>
            </a:pPr>
            <a:endParaRPr lang="en-US" b="1" i="1" dirty="0"/>
          </a:p>
          <a:p>
            <a:pPr marL="0" indent="0">
              <a:buNone/>
            </a:pPr>
            <a:endParaRPr lang="en-US" b="1" i="1" dirty="0"/>
          </a:p>
          <a:p>
            <a:pPr marL="0" indent="0" algn="ctr">
              <a:buNone/>
            </a:pPr>
            <a:r>
              <a:rPr lang="es-ES" sz="2500" b="1" i="1" dirty="0"/>
              <a:t>¿Qué pensáis del apoyo que ha recibido </a:t>
            </a:r>
            <a:r>
              <a:rPr lang="es-ES" sz="2500" b="1" i="1" dirty="0" err="1"/>
              <a:t>Soren</a:t>
            </a:r>
            <a:r>
              <a:rPr lang="es-ES" sz="2500" b="1" i="1" dirty="0"/>
              <a:t> en este caso? </a:t>
            </a:r>
            <a:endParaRPr lang="en-US" sz="2500" b="1" i="1" dirty="0"/>
          </a:p>
        </p:txBody>
      </p:sp>
      <p:sp>
        <p:nvSpPr>
          <p:cNvPr id="5" name="Title 4">
            <a:extLst>
              <a:ext uri="{FF2B5EF4-FFF2-40B4-BE49-F238E27FC236}">
                <a16:creationId xmlns:a16="http://schemas.microsoft.com/office/drawing/2014/main" id="{84577560-30E3-EE4F-8856-B0BACA82C423}"/>
              </a:ext>
            </a:extLst>
          </p:cNvPr>
          <p:cNvSpPr>
            <a:spLocks noGrp="1"/>
          </p:cNvSpPr>
          <p:nvPr>
            <p:ph type="title"/>
          </p:nvPr>
        </p:nvSpPr>
        <p:spPr/>
        <p:txBody>
          <a:bodyPr/>
          <a:lstStyle/>
          <a:p>
            <a:r>
              <a:rPr lang="es-ES" dirty="0"/>
              <a:t>Ejercicio 4.4. Una situación difícil </a:t>
            </a:r>
            <a:r>
              <a:rPr lang="en-US" dirty="0"/>
              <a:t>- 4</a:t>
            </a:r>
          </a:p>
        </p:txBody>
      </p:sp>
    </p:spTree>
    <p:extLst>
      <p:ext uri="{BB962C8B-B14F-4D97-AF65-F5344CB8AC3E}">
        <p14:creationId xmlns:p14="http://schemas.microsoft.com/office/powerpoint/2010/main" val="41891331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D5971-BB9E-3644-BBE2-6D4A16B975DE}"/>
              </a:ext>
            </a:extLst>
          </p:cNvPr>
          <p:cNvSpPr>
            <a:spLocks noGrp="1"/>
          </p:cNvSpPr>
          <p:nvPr>
            <p:ph type="sldNum" sz="quarter" idx="12"/>
          </p:nvPr>
        </p:nvSpPr>
        <p:spPr/>
        <p:txBody>
          <a:bodyPr/>
          <a:lstStyle/>
          <a:p>
            <a:fld id="{04260D4A-DEC1-45DD-8AB2-A3349BAAA59E}" type="slidenum">
              <a:rPr lang="en-US" smtClean="0"/>
              <a:pPr/>
              <a:t>119</a:t>
            </a:fld>
            <a:endParaRPr lang="en-US"/>
          </a:p>
        </p:txBody>
      </p:sp>
      <p:sp>
        <p:nvSpPr>
          <p:cNvPr id="3" name="Text Placeholder 2">
            <a:extLst>
              <a:ext uri="{FF2B5EF4-FFF2-40B4-BE49-F238E27FC236}">
                <a16:creationId xmlns:a16="http://schemas.microsoft.com/office/drawing/2014/main" id="{10606E75-7FF4-0C43-8082-1AA5EDBD5024}"/>
              </a:ext>
            </a:extLst>
          </p:cNvPr>
          <p:cNvSpPr>
            <a:spLocks noGrp="1"/>
          </p:cNvSpPr>
          <p:nvPr>
            <p:ph type="body" sz="quarter" idx="13"/>
          </p:nvPr>
        </p:nvSpPr>
        <p:spPr/>
        <p:txBody>
          <a:bodyPr/>
          <a:lstStyle/>
          <a:p>
            <a:r>
              <a:rPr lang="es-ES" dirty="0"/>
              <a:t>El caso de </a:t>
            </a:r>
            <a:r>
              <a:rPr lang="es-ES" dirty="0" err="1"/>
              <a:t>Soren</a:t>
            </a:r>
            <a:r>
              <a:rPr lang="es-ES" dirty="0"/>
              <a:t> </a:t>
            </a:r>
            <a:r>
              <a:rPr lang="en-US" dirty="0"/>
              <a:t>(e) </a:t>
            </a:r>
          </a:p>
        </p:txBody>
      </p:sp>
      <p:sp>
        <p:nvSpPr>
          <p:cNvPr id="4" name="Content Placeholder 3">
            <a:extLst>
              <a:ext uri="{FF2B5EF4-FFF2-40B4-BE49-F238E27FC236}">
                <a16:creationId xmlns:a16="http://schemas.microsoft.com/office/drawing/2014/main" id="{36F4F5B7-0542-D646-8701-1C90D29BDDD7}"/>
              </a:ext>
            </a:extLst>
          </p:cNvPr>
          <p:cNvSpPr>
            <a:spLocks noGrp="1"/>
          </p:cNvSpPr>
          <p:nvPr>
            <p:ph sz="quarter" idx="14"/>
          </p:nvPr>
        </p:nvSpPr>
        <p:spPr>
          <a:xfrm>
            <a:off x="641007" y="1395663"/>
            <a:ext cx="11174412" cy="4570921"/>
          </a:xfrm>
        </p:spPr>
        <p:txBody>
          <a:bodyPr/>
          <a:lstStyle/>
          <a:p>
            <a:pPr algn="just"/>
            <a:r>
              <a:rPr lang="es-ES" sz="1900" dirty="0"/>
              <a:t>No se debe permitir que nadie se vaya a casa solo sin haberle ofrecido ningún apoyo</a:t>
            </a:r>
            <a:r>
              <a:rPr lang="en-US" sz="1900" dirty="0"/>
              <a:t>. </a:t>
            </a:r>
          </a:p>
          <a:p>
            <a:pPr algn="just"/>
            <a:r>
              <a:rPr lang="es-ES" sz="1900" dirty="0"/>
              <a:t>Hay que proporcionar a las personas opciones de apoyo que respeten sus derechos</a:t>
            </a:r>
            <a:r>
              <a:rPr lang="en-US" sz="1900" dirty="0"/>
              <a:t>. </a:t>
            </a:r>
          </a:p>
          <a:p>
            <a:pPr algn="just"/>
            <a:r>
              <a:rPr lang="es-ES" sz="1900" dirty="0"/>
              <a:t>Incluyendo el apoyo de alguien en quien estas personas confíen y que se pueda quedar con ellas o que pueda comprobar con regularidad cómo están</a:t>
            </a:r>
            <a:r>
              <a:rPr lang="en-US" sz="1900" dirty="0"/>
              <a:t>. </a:t>
            </a:r>
          </a:p>
          <a:p>
            <a:pPr algn="just"/>
            <a:r>
              <a:rPr lang="es-ES" sz="1900" dirty="0"/>
              <a:t>Quizás sea necesario escucharlas con atención y, a veces, pensar de una manera creativa y original.</a:t>
            </a:r>
          </a:p>
          <a:p>
            <a:pPr algn="just"/>
            <a:r>
              <a:rPr lang="es-ES" sz="1900" dirty="0"/>
              <a:t>Los documentos de voluntades anticipadas pueden proporcionar un marco útil para garantizar las decisiones, la voluntad y las preferencias de las personas en situaciones en las que presentan una gran angustia emocional</a:t>
            </a:r>
            <a:r>
              <a:rPr lang="en-US" sz="1900" dirty="0"/>
              <a:t>. </a:t>
            </a:r>
          </a:p>
          <a:p>
            <a:pPr algn="just"/>
            <a:r>
              <a:rPr lang="es-ES" sz="1900" dirty="0"/>
              <a:t>Si la preferencia de una persona es que, en un momento determinado del futuro y en unas circunstancias concretas, la ingresen y la sometan a un tratamiento (incluso en contra de su voluntad) en ese momento específico, es necesario que lo pueda especificar en un documento de voluntades anticipadas</a:t>
            </a:r>
            <a:r>
              <a:rPr lang="en-US" sz="1900" b="1" dirty="0"/>
              <a:t>– </a:t>
            </a:r>
            <a:r>
              <a:rPr lang="es-ES" sz="2000" dirty="0"/>
              <a:t>se denominan </a:t>
            </a:r>
            <a:r>
              <a:rPr lang="es-ES" sz="2000" b="1" dirty="0"/>
              <a:t>«cláusulas Ulises».</a:t>
            </a:r>
            <a:r>
              <a:rPr lang="en-US" sz="1900" b="1" dirty="0"/>
              <a:t> </a:t>
            </a:r>
          </a:p>
          <a:p>
            <a:pPr algn="just"/>
            <a:r>
              <a:rPr lang="es-ES" sz="2000" dirty="0"/>
              <a:t>Esto no debe impedir que se haga todo lo posible para ofrecer a las personas opciones no coactivas</a:t>
            </a:r>
            <a:r>
              <a:rPr lang="en-US" sz="1900" dirty="0"/>
              <a:t>.</a:t>
            </a:r>
          </a:p>
          <a:p>
            <a:pPr algn="just"/>
            <a:endParaRPr lang="en-US" sz="1900" dirty="0"/>
          </a:p>
        </p:txBody>
      </p:sp>
      <p:sp>
        <p:nvSpPr>
          <p:cNvPr id="5" name="Title 4">
            <a:extLst>
              <a:ext uri="{FF2B5EF4-FFF2-40B4-BE49-F238E27FC236}">
                <a16:creationId xmlns:a16="http://schemas.microsoft.com/office/drawing/2014/main" id="{99FBD7C5-C399-A246-B15D-3560E1F40F4E}"/>
              </a:ext>
            </a:extLst>
          </p:cNvPr>
          <p:cNvSpPr>
            <a:spLocks noGrp="1"/>
          </p:cNvSpPr>
          <p:nvPr>
            <p:ph type="title"/>
          </p:nvPr>
        </p:nvSpPr>
        <p:spPr/>
        <p:txBody>
          <a:bodyPr/>
          <a:lstStyle/>
          <a:p>
            <a:r>
              <a:rPr lang="es-ES" dirty="0"/>
              <a:t>Ejercicio 4.4. Una situación difícil </a:t>
            </a:r>
            <a:r>
              <a:rPr lang="en-US" dirty="0"/>
              <a:t>- 5</a:t>
            </a:r>
          </a:p>
        </p:txBody>
      </p:sp>
    </p:spTree>
    <p:extLst>
      <p:ext uri="{BB962C8B-B14F-4D97-AF65-F5344CB8AC3E}">
        <p14:creationId xmlns:p14="http://schemas.microsoft.com/office/powerpoint/2010/main" val="115291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885EA2-4C1F-5648-8317-24AA23CC2035}"/>
              </a:ext>
            </a:extLst>
          </p:cNvPr>
          <p:cNvSpPr>
            <a:spLocks noGrp="1"/>
          </p:cNvSpPr>
          <p:nvPr>
            <p:ph type="sldNum" sz="quarter" idx="12"/>
          </p:nvPr>
        </p:nvSpPr>
        <p:spPr/>
        <p:txBody>
          <a:bodyPr/>
          <a:lstStyle/>
          <a:p>
            <a:fld id="{04260D4A-DEC1-45DD-8AB2-A3349BAAA59E}" type="slidenum">
              <a:rPr lang="en-US" smtClean="0"/>
              <a:pPr/>
              <a:t>12</a:t>
            </a:fld>
            <a:endParaRPr lang="en-US"/>
          </a:p>
        </p:txBody>
      </p:sp>
      <p:sp>
        <p:nvSpPr>
          <p:cNvPr id="4" name="Content Placeholder 3">
            <a:extLst>
              <a:ext uri="{FF2B5EF4-FFF2-40B4-BE49-F238E27FC236}">
                <a16:creationId xmlns:a16="http://schemas.microsoft.com/office/drawing/2014/main" id="{B17E176D-3866-8146-BD9D-F95A984E94B6}"/>
              </a:ext>
            </a:extLst>
          </p:cNvPr>
          <p:cNvSpPr>
            <a:spLocks noGrp="1"/>
          </p:cNvSpPr>
          <p:nvPr>
            <p:ph sz="quarter" idx="14"/>
          </p:nvPr>
        </p:nvSpPr>
        <p:spPr/>
        <p:txBody>
          <a:bodyPr/>
          <a:lstStyle/>
          <a:p>
            <a:r>
              <a:rPr lang="es-ES" dirty="0"/>
              <a:t>El derecho a la capacidad jurídica está amparado por el artículo 12 de la CDPD</a:t>
            </a:r>
            <a:endParaRPr lang="en-US" dirty="0"/>
          </a:p>
        </p:txBody>
      </p:sp>
      <p:sp>
        <p:nvSpPr>
          <p:cNvPr id="5" name="Title 4">
            <a:extLst>
              <a:ext uri="{FF2B5EF4-FFF2-40B4-BE49-F238E27FC236}">
                <a16:creationId xmlns:a16="http://schemas.microsoft.com/office/drawing/2014/main" id="{C906F26F-4CE9-8941-A2F6-DA67E68B4075}"/>
              </a:ext>
            </a:extLst>
          </p:cNvPr>
          <p:cNvSpPr>
            <a:spLocks noGrp="1"/>
          </p:cNvSpPr>
          <p:nvPr>
            <p:ph type="title"/>
          </p:nvPr>
        </p:nvSpPr>
        <p:spPr/>
        <p:txBody>
          <a:bodyPr/>
          <a:lstStyle/>
          <a:p>
            <a:r>
              <a:rPr lang="es-ES" dirty="0"/>
              <a:t>Presentación: El derecho a la capacidad jurídica </a:t>
            </a:r>
            <a:r>
              <a:rPr lang="en-US" dirty="0"/>
              <a:t>- 1</a:t>
            </a:r>
          </a:p>
        </p:txBody>
      </p:sp>
    </p:spTree>
    <p:extLst>
      <p:ext uri="{BB962C8B-B14F-4D97-AF65-F5344CB8AC3E}">
        <p14:creationId xmlns:p14="http://schemas.microsoft.com/office/powerpoint/2010/main" val="5499485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981281-97B1-4A40-9287-1A030FDBFCAA}"/>
              </a:ext>
            </a:extLst>
          </p:cNvPr>
          <p:cNvSpPr>
            <a:spLocks noGrp="1"/>
          </p:cNvSpPr>
          <p:nvPr>
            <p:ph type="sldNum" sz="quarter" idx="12"/>
          </p:nvPr>
        </p:nvSpPr>
        <p:spPr/>
        <p:txBody>
          <a:bodyPr/>
          <a:lstStyle/>
          <a:p>
            <a:fld id="{04260D4A-DEC1-45DD-8AB2-A3349BAAA59E}" type="slidenum">
              <a:rPr lang="en-US" smtClean="0"/>
              <a:pPr/>
              <a:t>120</a:t>
            </a:fld>
            <a:endParaRPr lang="en-US"/>
          </a:p>
        </p:txBody>
      </p:sp>
      <p:sp>
        <p:nvSpPr>
          <p:cNvPr id="4" name="Content Placeholder 3">
            <a:extLst>
              <a:ext uri="{FF2B5EF4-FFF2-40B4-BE49-F238E27FC236}">
                <a16:creationId xmlns:a16="http://schemas.microsoft.com/office/drawing/2014/main" id="{14A2F4B9-3BE0-7E42-BA9F-C2C34AEBC25A}"/>
              </a:ext>
            </a:extLst>
          </p:cNvPr>
          <p:cNvSpPr>
            <a:spLocks noGrp="1"/>
          </p:cNvSpPr>
          <p:nvPr>
            <p:ph sz="quarter" idx="14"/>
          </p:nvPr>
        </p:nvSpPr>
        <p:spPr/>
        <p:txBody>
          <a:bodyPr/>
          <a:lstStyle/>
          <a:p>
            <a:r>
              <a:rPr lang="en-US" i="1" dirty="0"/>
              <a:t>Neil </a:t>
            </a:r>
            <a:r>
              <a:rPr lang="en-US" i="1" dirty="0" err="1"/>
              <a:t>Laybourn</a:t>
            </a:r>
            <a:r>
              <a:rPr lang="en-US" i="1" dirty="0"/>
              <a:t> and Jonny Benjamin discuss mental health: </a:t>
            </a:r>
            <a:r>
              <a:rPr lang="en-US" dirty="0">
                <a:hlinkClick r:id="rId3"/>
              </a:rPr>
              <a:t>https://youtu.be/GTURfplghls</a:t>
            </a:r>
            <a:r>
              <a:rPr lang="en-US" dirty="0"/>
              <a:t>.</a:t>
            </a:r>
          </a:p>
          <a:p>
            <a:pPr marL="0" indent="0">
              <a:buNone/>
            </a:pPr>
            <a:endParaRPr lang="en-US" dirty="0"/>
          </a:p>
          <a:p>
            <a:pPr marL="0" indent="0">
              <a:buNone/>
            </a:pPr>
            <a:r>
              <a:rPr lang="es-ES" dirty="0"/>
              <a:t>El vídeo explica cómo Neil </a:t>
            </a:r>
            <a:r>
              <a:rPr lang="es-ES" dirty="0" err="1"/>
              <a:t>Laybourn</a:t>
            </a:r>
            <a:r>
              <a:rPr lang="es-ES" dirty="0"/>
              <a:t>, un peatón, evitó que </a:t>
            </a:r>
            <a:r>
              <a:rPr lang="es-ES" dirty="0" err="1"/>
              <a:t>Jonny</a:t>
            </a:r>
            <a:r>
              <a:rPr lang="es-ES" dirty="0"/>
              <a:t> </a:t>
            </a:r>
            <a:r>
              <a:rPr lang="es-ES" dirty="0" err="1"/>
              <a:t>Benjamin</a:t>
            </a:r>
            <a:r>
              <a:rPr lang="es-ES" dirty="0"/>
              <a:t> saltara de un puente simplemente hablando con él y escuchándolo.</a:t>
            </a:r>
            <a:endParaRPr lang="en-US" dirty="0"/>
          </a:p>
          <a:p>
            <a:endParaRPr lang="en-US" dirty="0"/>
          </a:p>
        </p:txBody>
      </p:sp>
      <p:sp>
        <p:nvSpPr>
          <p:cNvPr id="5" name="Title 4">
            <a:extLst>
              <a:ext uri="{FF2B5EF4-FFF2-40B4-BE49-F238E27FC236}">
                <a16:creationId xmlns:a16="http://schemas.microsoft.com/office/drawing/2014/main" id="{7686210B-D0A6-A940-93CF-35FC1A0FED20}"/>
              </a:ext>
            </a:extLst>
          </p:cNvPr>
          <p:cNvSpPr>
            <a:spLocks noGrp="1"/>
          </p:cNvSpPr>
          <p:nvPr>
            <p:ph type="title"/>
          </p:nvPr>
        </p:nvSpPr>
        <p:spPr/>
        <p:txBody>
          <a:bodyPr/>
          <a:lstStyle/>
          <a:p>
            <a:r>
              <a:rPr lang="es-ES" dirty="0"/>
              <a:t>Ejercicio 4.4. Una situación difícil </a:t>
            </a:r>
            <a:r>
              <a:rPr lang="en-US" dirty="0"/>
              <a:t>- 6</a:t>
            </a:r>
          </a:p>
        </p:txBody>
      </p:sp>
    </p:spTree>
    <p:extLst>
      <p:ext uri="{BB962C8B-B14F-4D97-AF65-F5344CB8AC3E}">
        <p14:creationId xmlns:p14="http://schemas.microsoft.com/office/powerpoint/2010/main" val="6792583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4A841-7F1E-014E-B321-26E8561FF306}"/>
              </a:ext>
            </a:extLst>
          </p:cNvPr>
          <p:cNvSpPr>
            <a:spLocks noGrp="1"/>
          </p:cNvSpPr>
          <p:nvPr>
            <p:ph type="sldNum" sz="quarter" idx="12"/>
          </p:nvPr>
        </p:nvSpPr>
        <p:spPr/>
        <p:txBody>
          <a:bodyPr/>
          <a:lstStyle/>
          <a:p>
            <a:fld id="{04260D4A-DEC1-45DD-8AB2-A3349BAAA59E}" type="slidenum">
              <a:rPr lang="en-US" smtClean="0"/>
              <a:pPr/>
              <a:t>121</a:t>
            </a:fld>
            <a:endParaRPr lang="en-US"/>
          </a:p>
        </p:txBody>
      </p:sp>
      <p:sp>
        <p:nvSpPr>
          <p:cNvPr id="4" name="Content Placeholder 3">
            <a:extLst>
              <a:ext uri="{FF2B5EF4-FFF2-40B4-BE49-F238E27FC236}">
                <a16:creationId xmlns:a16="http://schemas.microsoft.com/office/drawing/2014/main" id="{DD6E56AA-710C-C84C-B9DF-5115D0F33CB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¿Cuáles son los puntos clave que habéis aprendido en esta sesión? </a:t>
            </a:r>
            <a:endParaRPr lang="en-US" sz="2500" b="1" i="1" dirty="0"/>
          </a:p>
        </p:txBody>
      </p:sp>
      <p:sp>
        <p:nvSpPr>
          <p:cNvPr id="5" name="Title 4">
            <a:extLst>
              <a:ext uri="{FF2B5EF4-FFF2-40B4-BE49-F238E27FC236}">
                <a16:creationId xmlns:a16="http://schemas.microsoft.com/office/drawing/2014/main" id="{0B7CD395-00A9-1743-9146-3320CBDCACCA}"/>
              </a:ext>
            </a:extLst>
          </p:cNvPr>
          <p:cNvSpPr>
            <a:spLocks noGrp="1"/>
          </p:cNvSpPr>
          <p:nvPr>
            <p:ph type="title"/>
          </p:nvPr>
        </p:nvSpPr>
        <p:spPr/>
        <p:txBody>
          <a:bodyPr/>
          <a:lstStyle/>
          <a:p>
            <a:r>
              <a:rPr lang="es-ES" dirty="0"/>
              <a:t>Finalización de la formación </a:t>
            </a:r>
            <a:r>
              <a:rPr lang="en-US" dirty="0"/>
              <a:t>-1 </a:t>
            </a:r>
          </a:p>
        </p:txBody>
      </p:sp>
    </p:spTree>
    <p:extLst>
      <p:ext uri="{BB962C8B-B14F-4D97-AF65-F5344CB8AC3E}">
        <p14:creationId xmlns:p14="http://schemas.microsoft.com/office/powerpoint/2010/main" val="3270009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93A8D6-0F1F-4A4D-B21C-855C9A5DE470}"/>
              </a:ext>
            </a:extLst>
          </p:cNvPr>
          <p:cNvSpPr>
            <a:spLocks noGrp="1"/>
          </p:cNvSpPr>
          <p:nvPr>
            <p:ph type="sldNum" sz="quarter" idx="12"/>
          </p:nvPr>
        </p:nvSpPr>
        <p:spPr/>
        <p:txBody>
          <a:bodyPr/>
          <a:lstStyle/>
          <a:p>
            <a:fld id="{04260D4A-DEC1-45DD-8AB2-A3349BAAA59E}" type="slidenum">
              <a:rPr lang="en-US" smtClean="0"/>
              <a:pPr/>
              <a:t>122</a:t>
            </a:fld>
            <a:endParaRPr lang="en-US"/>
          </a:p>
        </p:txBody>
      </p:sp>
      <p:sp>
        <p:nvSpPr>
          <p:cNvPr id="4" name="Content Placeholder 3">
            <a:extLst>
              <a:ext uri="{FF2B5EF4-FFF2-40B4-BE49-F238E27FC236}">
                <a16:creationId xmlns:a16="http://schemas.microsoft.com/office/drawing/2014/main" id="{8221E9E2-4342-3445-BBFC-BCAA6FEFE67A}"/>
              </a:ext>
            </a:extLst>
          </p:cNvPr>
          <p:cNvSpPr>
            <a:spLocks noGrp="1"/>
          </p:cNvSpPr>
          <p:nvPr>
            <p:ph sz="quarter" idx="14"/>
          </p:nvPr>
        </p:nvSpPr>
        <p:spPr>
          <a:xfrm>
            <a:off x="529494" y="1065143"/>
            <a:ext cx="11174412" cy="4500000"/>
          </a:xfrm>
        </p:spPr>
        <p:txBody>
          <a:bodyPr/>
          <a:lstStyle/>
          <a:p>
            <a:pPr algn="just"/>
            <a:r>
              <a:rPr lang="es-ES" sz="1950" dirty="0"/>
              <a:t>Todas las personas tienen derecho a la capacidad de obrar y a tomar decisiones sobre todos los aspectos de su vida</a:t>
            </a:r>
            <a:r>
              <a:rPr lang="en-US" sz="1950" dirty="0"/>
              <a:t>.</a:t>
            </a:r>
          </a:p>
          <a:p>
            <a:pPr algn="just"/>
            <a:r>
              <a:rPr lang="es-ES" sz="1950" dirty="0"/>
              <a:t>Hay que reconocer, cuestionar y cambiar los supuestos negativos, el estigma y los estereotipos sobre las personas con discapacidad psicosocial, intelectual o cognitiva</a:t>
            </a:r>
            <a:r>
              <a:rPr lang="en-US" sz="1950" dirty="0"/>
              <a:t>. </a:t>
            </a:r>
          </a:p>
          <a:p>
            <a:pPr algn="just"/>
            <a:r>
              <a:rPr lang="es-ES" sz="1950" dirty="0"/>
              <a:t>Las personas PUEDEN decidir sobre todos los aspectos de su vida (incluso sobre su tratamiento, su lugar de residencia y sus asuntos económicos y personales</a:t>
            </a:r>
            <a:r>
              <a:rPr lang="en-US" sz="1950" dirty="0"/>
              <a:t>).</a:t>
            </a:r>
          </a:p>
          <a:p>
            <a:pPr algn="just"/>
            <a:r>
              <a:rPr lang="es-ES" sz="1950" dirty="0"/>
              <a:t>Los planes de tratamiento y de recuperación, y el respeto por el consentimiento informado, el apoyo a la toma de decisiones y la planificación de decisiones anticipadas son medidas importantes para garantizar que las personas puedan ejercer su derecho a la capacidad de obrar en igualdad de condiciones con el resto</a:t>
            </a:r>
            <a:r>
              <a:rPr lang="en-US" sz="1950" dirty="0"/>
              <a:t>.</a:t>
            </a:r>
          </a:p>
          <a:p>
            <a:pPr algn="just"/>
            <a:r>
              <a:rPr lang="es-ES" sz="1950" dirty="0"/>
              <a:t>Las personas con discapacidad psicosocial, intelectual y cognitiva tienen derecho a que no las internen en servicios sociales y de salud mental</a:t>
            </a:r>
            <a:r>
              <a:rPr lang="en-US" sz="1950" dirty="0"/>
              <a:t>.</a:t>
            </a:r>
          </a:p>
          <a:p>
            <a:pPr algn="just"/>
            <a:r>
              <a:rPr lang="es-ES" sz="2000" dirty="0"/>
              <a:t>Tienen derecho a no recibir ningún tratamiento sin su consentimiento.</a:t>
            </a:r>
            <a:r>
              <a:rPr lang="en-US" sz="1950" dirty="0"/>
              <a:t> </a:t>
            </a:r>
          </a:p>
          <a:p>
            <a:pPr algn="just"/>
            <a:r>
              <a:rPr lang="es-ES" sz="2000" dirty="0"/>
              <a:t>La coacción es perjudicial para el bienestar de las personas y siempre hay que buscar alternativas</a:t>
            </a:r>
            <a:r>
              <a:rPr lang="en-US" sz="1950" dirty="0"/>
              <a:t>. </a:t>
            </a:r>
          </a:p>
          <a:p>
            <a:pPr algn="just"/>
            <a:endParaRPr lang="en-US" sz="1950" dirty="0"/>
          </a:p>
        </p:txBody>
      </p:sp>
      <p:sp>
        <p:nvSpPr>
          <p:cNvPr id="5" name="Title 4">
            <a:extLst>
              <a:ext uri="{FF2B5EF4-FFF2-40B4-BE49-F238E27FC236}">
                <a16:creationId xmlns:a16="http://schemas.microsoft.com/office/drawing/2014/main" id="{F6C21781-455A-F34F-AEDA-67683542FECA}"/>
              </a:ext>
            </a:extLst>
          </p:cNvPr>
          <p:cNvSpPr>
            <a:spLocks noGrp="1"/>
          </p:cNvSpPr>
          <p:nvPr>
            <p:ph type="title"/>
          </p:nvPr>
        </p:nvSpPr>
        <p:spPr/>
        <p:txBody>
          <a:bodyPr/>
          <a:lstStyle/>
          <a:p>
            <a:r>
              <a:rPr lang="es-ES" dirty="0"/>
              <a:t>Finalización de la formación -</a:t>
            </a:r>
            <a:r>
              <a:rPr lang="en-US" dirty="0"/>
              <a:t> 2 </a:t>
            </a:r>
          </a:p>
        </p:txBody>
      </p:sp>
    </p:spTree>
    <p:extLst>
      <p:ext uri="{BB962C8B-B14F-4D97-AF65-F5344CB8AC3E}">
        <p14:creationId xmlns:p14="http://schemas.microsoft.com/office/powerpoint/2010/main" val="25017750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123</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Reconocimientos</a:t>
            </a:r>
            <a:r>
              <a:rPr lang="en-US" dirty="0"/>
              <a:t>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3C4C42-5386-C942-8F6A-688E51D326DA}"/>
              </a:ext>
            </a:extLst>
          </p:cNvPr>
          <p:cNvSpPr>
            <a:spLocks noGrp="1"/>
          </p:cNvSpPr>
          <p:nvPr>
            <p:ph type="sldNum" sz="quarter" idx="12"/>
          </p:nvPr>
        </p:nvSpPr>
        <p:spPr/>
        <p:txBody>
          <a:bodyPr/>
          <a:lstStyle/>
          <a:p>
            <a:fld id="{04260D4A-DEC1-45DD-8AB2-A3349BAAA59E}" type="slidenum">
              <a:rPr lang="en-US" smtClean="0"/>
              <a:pPr/>
              <a:t>13</a:t>
            </a:fld>
            <a:endParaRPr lang="en-US"/>
          </a:p>
        </p:txBody>
      </p:sp>
      <p:sp>
        <p:nvSpPr>
          <p:cNvPr id="3" name="Text Placeholder 2">
            <a:extLst>
              <a:ext uri="{FF2B5EF4-FFF2-40B4-BE49-F238E27FC236}">
                <a16:creationId xmlns:a16="http://schemas.microsoft.com/office/drawing/2014/main" id="{06122D1D-8C8E-AA47-9702-69B643886206}"/>
              </a:ext>
            </a:extLst>
          </p:cNvPr>
          <p:cNvSpPr>
            <a:spLocks noGrp="1"/>
          </p:cNvSpPr>
          <p:nvPr>
            <p:ph type="body" sz="quarter" idx="13"/>
          </p:nvPr>
        </p:nvSpPr>
        <p:spPr/>
        <p:txBody>
          <a:bodyPr/>
          <a:lstStyle/>
          <a:p>
            <a:r>
              <a:rPr lang="es-ES" dirty="0"/>
              <a:t>Artículo 12. Reconocimiento igual como personas ante la ley</a:t>
            </a:r>
            <a:endParaRPr lang="en-US" dirty="0"/>
          </a:p>
        </p:txBody>
      </p:sp>
      <p:sp>
        <p:nvSpPr>
          <p:cNvPr id="4" name="Content Placeholder 3">
            <a:extLst>
              <a:ext uri="{FF2B5EF4-FFF2-40B4-BE49-F238E27FC236}">
                <a16:creationId xmlns:a16="http://schemas.microsoft.com/office/drawing/2014/main" id="{FF07894D-A59F-E647-8A71-382E3D2F329A}"/>
              </a:ext>
            </a:extLst>
          </p:cNvPr>
          <p:cNvSpPr>
            <a:spLocks noGrp="1"/>
          </p:cNvSpPr>
          <p:nvPr>
            <p:ph sz="quarter" idx="14"/>
          </p:nvPr>
        </p:nvSpPr>
        <p:spPr>
          <a:xfrm>
            <a:off x="507195" y="1511188"/>
            <a:ext cx="11053434" cy="4500000"/>
          </a:xfrm>
        </p:spPr>
        <p:txBody>
          <a:bodyPr/>
          <a:lstStyle/>
          <a:p>
            <a:pPr marL="0" indent="0" algn="just">
              <a:buNone/>
            </a:pPr>
            <a:r>
              <a:rPr lang="en-US" b="1" dirty="0" err="1"/>
              <a:t>Párrafo</a:t>
            </a:r>
            <a:r>
              <a:rPr lang="en-US" b="1" dirty="0"/>
              <a:t> 1: </a:t>
            </a:r>
            <a:r>
              <a:rPr lang="es-ES" dirty="0"/>
              <a:t>Los estados parte reafirman que las personas con discapacidad tienen derecho en todas partes al reconocimiento de su personalidad jurídica</a:t>
            </a:r>
            <a:r>
              <a:rPr lang="en-US" dirty="0"/>
              <a:t>. </a:t>
            </a:r>
          </a:p>
          <a:p>
            <a:pPr marL="0" indent="0" algn="just">
              <a:buNone/>
            </a:pPr>
            <a:r>
              <a:rPr lang="es-ES" dirty="0">
                <a:solidFill>
                  <a:schemeClr val="accent2"/>
                </a:solidFill>
              </a:rPr>
              <a:t>La ley debe reconocer que las personas con discapacidad son seres humanos con los mismos derechos y las mismas responsabilidades que cualquier otra persona</a:t>
            </a:r>
            <a:r>
              <a:rPr lang="en-US" dirty="0">
                <a:solidFill>
                  <a:schemeClr val="accent2"/>
                </a:solidFill>
              </a:rPr>
              <a:t>.</a:t>
            </a:r>
          </a:p>
          <a:p>
            <a:pPr algn="just"/>
            <a:endParaRPr lang="en-US" dirty="0"/>
          </a:p>
        </p:txBody>
      </p:sp>
      <p:sp>
        <p:nvSpPr>
          <p:cNvPr id="5" name="Title 4">
            <a:extLst>
              <a:ext uri="{FF2B5EF4-FFF2-40B4-BE49-F238E27FC236}">
                <a16:creationId xmlns:a16="http://schemas.microsoft.com/office/drawing/2014/main" id="{C84A52FB-6068-CF4A-94AF-9B2D120C8EEE}"/>
              </a:ext>
            </a:extLst>
          </p:cNvPr>
          <p:cNvSpPr>
            <a:spLocks noGrp="1"/>
          </p:cNvSpPr>
          <p:nvPr>
            <p:ph type="title"/>
          </p:nvPr>
        </p:nvSpPr>
        <p:spPr/>
        <p:txBody>
          <a:bodyPr/>
          <a:lstStyle/>
          <a:p>
            <a:r>
              <a:rPr lang="es-ES" dirty="0"/>
              <a:t>Presentación: El derecho a la capacidad jurídica </a:t>
            </a:r>
            <a:r>
              <a:rPr lang="en-US" dirty="0"/>
              <a:t>- 2 </a:t>
            </a:r>
          </a:p>
        </p:txBody>
      </p:sp>
    </p:spTree>
    <p:extLst>
      <p:ext uri="{BB962C8B-B14F-4D97-AF65-F5344CB8AC3E}">
        <p14:creationId xmlns:p14="http://schemas.microsoft.com/office/powerpoint/2010/main" val="372585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5673A1-853E-314C-9B4D-3DC8DE255838}"/>
              </a:ext>
            </a:extLst>
          </p:cNvPr>
          <p:cNvSpPr>
            <a:spLocks noGrp="1"/>
          </p:cNvSpPr>
          <p:nvPr>
            <p:ph type="sldNum" sz="quarter" idx="12"/>
          </p:nvPr>
        </p:nvSpPr>
        <p:spPr/>
        <p:txBody>
          <a:bodyPr/>
          <a:lstStyle/>
          <a:p>
            <a:fld id="{04260D4A-DEC1-45DD-8AB2-A3349BAAA59E}" type="slidenum">
              <a:rPr lang="en-US" smtClean="0"/>
              <a:pPr/>
              <a:t>14</a:t>
            </a:fld>
            <a:endParaRPr lang="en-US"/>
          </a:p>
        </p:txBody>
      </p:sp>
      <p:sp>
        <p:nvSpPr>
          <p:cNvPr id="3" name="Text Placeholder 2">
            <a:extLst>
              <a:ext uri="{FF2B5EF4-FFF2-40B4-BE49-F238E27FC236}">
                <a16:creationId xmlns:a16="http://schemas.microsoft.com/office/drawing/2014/main" id="{19F67403-520D-F14E-94ED-859F34B30CF3}"/>
              </a:ext>
            </a:extLst>
          </p:cNvPr>
          <p:cNvSpPr>
            <a:spLocks noGrp="1"/>
          </p:cNvSpPr>
          <p:nvPr>
            <p:ph type="body" sz="quarter" idx="13"/>
          </p:nvPr>
        </p:nvSpPr>
        <p:spPr/>
        <p:txBody>
          <a:bodyPr/>
          <a:lstStyle/>
          <a:p>
            <a:r>
              <a:rPr lang="es-ES" dirty="0"/>
              <a:t>Artículo 12. Reconocimiento igual como personas ante la ley</a:t>
            </a:r>
            <a:endParaRPr lang="en-US" dirty="0"/>
          </a:p>
        </p:txBody>
      </p:sp>
      <p:sp>
        <p:nvSpPr>
          <p:cNvPr id="4" name="Content Placeholder 3">
            <a:extLst>
              <a:ext uri="{FF2B5EF4-FFF2-40B4-BE49-F238E27FC236}">
                <a16:creationId xmlns:a16="http://schemas.microsoft.com/office/drawing/2014/main" id="{72AA9691-553F-7B46-B2C9-623B451EDE51}"/>
              </a:ext>
            </a:extLst>
          </p:cNvPr>
          <p:cNvSpPr>
            <a:spLocks noGrp="1"/>
          </p:cNvSpPr>
          <p:nvPr>
            <p:ph sz="quarter" idx="14"/>
          </p:nvPr>
        </p:nvSpPr>
        <p:spPr>
          <a:xfrm>
            <a:off x="507195" y="1511188"/>
            <a:ext cx="10922805" cy="4500000"/>
          </a:xfrm>
        </p:spPr>
        <p:txBody>
          <a:bodyPr/>
          <a:lstStyle/>
          <a:p>
            <a:pPr marL="0" indent="0" algn="just">
              <a:buNone/>
            </a:pPr>
            <a:r>
              <a:rPr lang="en-US" b="1" dirty="0" err="1"/>
              <a:t>Párrafo</a:t>
            </a:r>
            <a:r>
              <a:rPr lang="en-US" b="1" dirty="0"/>
              <a:t> 2</a:t>
            </a:r>
            <a:r>
              <a:rPr lang="en-US" dirty="0"/>
              <a:t>: </a:t>
            </a:r>
            <a:r>
              <a:rPr lang="es-ES" dirty="0"/>
              <a:t>Los estados parte reconocen que las personas con discapacidad tienen capacidad jurídica en igualdad de condiciones con el resto en todos los aspectos de la vida</a:t>
            </a:r>
            <a:r>
              <a:rPr lang="en-US" dirty="0"/>
              <a:t>.</a:t>
            </a:r>
          </a:p>
          <a:p>
            <a:pPr marL="0" indent="0" algn="just">
              <a:buNone/>
            </a:pPr>
            <a:r>
              <a:rPr lang="es-ES" dirty="0">
                <a:solidFill>
                  <a:schemeClr val="accent2"/>
                </a:solidFill>
              </a:rPr>
              <a:t>Las personas con discapacidad tienen los mismos derechos que el resto y deben poderlos utilizar. Las personas con discapacidad deben poder actuar de acuerdo con la ley; eso quiere decir que deben poder realizar transacciones, y crear, modificar o finalizar relaciones jurídicas, así como tomar sus propias decisiones, y el resto de personas deben respetar tales decisiones</a:t>
            </a:r>
            <a:r>
              <a:rPr lang="en-US" dirty="0">
                <a:solidFill>
                  <a:schemeClr val="accent2"/>
                </a:solidFill>
              </a:rPr>
              <a:t>.</a:t>
            </a:r>
          </a:p>
          <a:p>
            <a:pPr algn="just"/>
            <a:endParaRPr lang="en-US" dirty="0"/>
          </a:p>
        </p:txBody>
      </p:sp>
      <p:sp>
        <p:nvSpPr>
          <p:cNvPr id="5" name="Title 4">
            <a:extLst>
              <a:ext uri="{FF2B5EF4-FFF2-40B4-BE49-F238E27FC236}">
                <a16:creationId xmlns:a16="http://schemas.microsoft.com/office/drawing/2014/main" id="{B6CD12F9-BC56-0E46-ABE2-95B9EE0A296E}"/>
              </a:ext>
            </a:extLst>
          </p:cNvPr>
          <p:cNvSpPr>
            <a:spLocks noGrp="1"/>
          </p:cNvSpPr>
          <p:nvPr>
            <p:ph type="title"/>
          </p:nvPr>
        </p:nvSpPr>
        <p:spPr/>
        <p:txBody>
          <a:bodyPr/>
          <a:lstStyle/>
          <a:p>
            <a:r>
              <a:rPr lang="es-ES" dirty="0"/>
              <a:t>Presentación: El derecho a la capacidad jurídica </a:t>
            </a:r>
            <a:r>
              <a:rPr lang="en-US" dirty="0"/>
              <a:t>- 3</a:t>
            </a:r>
          </a:p>
        </p:txBody>
      </p:sp>
    </p:spTree>
    <p:extLst>
      <p:ext uri="{BB962C8B-B14F-4D97-AF65-F5344CB8AC3E}">
        <p14:creationId xmlns:p14="http://schemas.microsoft.com/office/powerpoint/2010/main" val="200858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0198E-D258-784F-BBFA-FBC83F643B67}"/>
              </a:ext>
            </a:extLst>
          </p:cNvPr>
          <p:cNvSpPr>
            <a:spLocks noGrp="1"/>
          </p:cNvSpPr>
          <p:nvPr>
            <p:ph type="sldNum" sz="quarter" idx="12"/>
          </p:nvPr>
        </p:nvSpPr>
        <p:spPr/>
        <p:txBody>
          <a:bodyPr/>
          <a:lstStyle/>
          <a:p>
            <a:fld id="{04260D4A-DEC1-45DD-8AB2-A3349BAAA59E}" type="slidenum">
              <a:rPr lang="en-US" smtClean="0"/>
              <a:pPr/>
              <a:t>15</a:t>
            </a:fld>
            <a:endParaRPr lang="en-US"/>
          </a:p>
        </p:txBody>
      </p:sp>
      <p:sp>
        <p:nvSpPr>
          <p:cNvPr id="3" name="Text Placeholder 2">
            <a:extLst>
              <a:ext uri="{FF2B5EF4-FFF2-40B4-BE49-F238E27FC236}">
                <a16:creationId xmlns:a16="http://schemas.microsoft.com/office/drawing/2014/main" id="{2AFD477E-DE4A-7C47-806D-7440A90A1D12}"/>
              </a:ext>
            </a:extLst>
          </p:cNvPr>
          <p:cNvSpPr>
            <a:spLocks noGrp="1"/>
          </p:cNvSpPr>
          <p:nvPr>
            <p:ph type="body" sz="quarter" idx="13"/>
          </p:nvPr>
        </p:nvSpPr>
        <p:spPr/>
        <p:txBody>
          <a:bodyPr/>
          <a:lstStyle/>
          <a:p>
            <a:r>
              <a:rPr lang="es-ES" dirty="0"/>
              <a:t>Artículo 12. Reconocimiento igual como personas ante la ley</a:t>
            </a:r>
            <a:endParaRPr lang="en-US" dirty="0"/>
          </a:p>
        </p:txBody>
      </p:sp>
      <p:sp>
        <p:nvSpPr>
          <p:cNvPr id="4" name="Content Placeholder 3">
            <a:extLst>
              <a:ext uri="{FF2B5EF4-FFF2-40B4-BE49-F238E27FC236}">
                <a16:creationId xmlns:a16="http://schemas.microsoft.com/office/drawing/2014/main" id="{2FDEFCBB-41E4-2B4F-A02E-C35761C23DBD}"/>
              </a:ext>
            </a:extLst>
          </p:cNvPr>
          <p:cNvSpPr>
            <a:spLocks noGrp="1"/>
          </p:cNvSpPr>
          <p:nvPr>
            <p:ph sz="quarter" idx="14"/>
          </p:nvPr>
        </p:nvSpPr>
        <p:spPr>
          <a:xfrm>
            <a:off x="507195" y="1511188"/>
            <a:ext cx="11031662" cy="4500000"/>
          </a:xfrm>
        </p:spPr>
        <p:txBody>
          <a:bodyPr/>
          <a:lstStyle/>
          <a:p>
            <a:pPr marL="0" indent="0" algn="just">
              <a:buNone/>
            </a:pPr>
            <a:r>
              <a:rPr lang="en-US" b="1" dirty="0" err="1"/>
              <a:t>Párrafo</a:t>
            </a:r>
            <a:r>
              <a:rPr lang="en-US" b="1" dirty="0"/>
              <a:t> 3</a:t>
            </a:r>
            <a:r>
              <a:rPr lang="en-US" dirty="0"/>
              <a:t>: </a:t>
            </a:r>
            <a:r>
              <a:rPr lang="es-ES" dirty="0"/>
              <a:t>Los estados parte deben adoptar las medidas pertinentes para proporcionar a las personas con discapacidad el acceso al apoyo que puedan necesitar en el ejercicio de su capacidad jurídica</a:t>
            </a:r>
            <a:r>
              <a:rPr lang="en-US" dirty="0"/>
              <a:t>. </a:t>
            </a:r>
          </a:p>
          <a:p>
            <a:pPr marL="0" indent="0" algn="just">
              <a:buNone/>
            </a:pPr>
            <a:r>
              <a:rPr lang="es-ES" dirty="0">
                <a:solidFill>
                  <a:schemeClr val="accent2"/>
                </a:solidFill>
              </a:rPr>
              <a:t>Cuando las personas con discapacidad tengan dificultades para tomar decisiones por sí mismas, tienen derecho a recibir un apoyo que las ayude a tomar estas decisiones</a:t>
            </a:r>
            <a:r>
              <a:rPr lang="en-US" dirty="0">
                <a:solidFill>
                  <a:schemeClr val="accent2"/>
                </a:solidFill>
              </a:rPr>
              <a:t>.</a:t>
            </a:r>
          </a:p>
          <a:p>
            <a:pPr algn="just"/>
            <a:endParaRPr lang="en-US" dirty="0"/>
          </a:p>
        </p:txBody>
      </p:sp>
      <p:sp>
        <p:nvSpPr>
          <p:cNvPr id="5" name="Title 4">
            <a:extLst>
              <a:ext uri="{FF2B5EF4-FFF2-40B4-BE49-F238E27FC236}">
                <a16:creationId xmlns:a16="http://schemas.microsoft.com/office/drawing/2014/main" id="{D1604F8A-CCAE-0B49-81A6-6AE4A81A9C03}"/>
              </a:ext>
            </a:extLst>
          </p:cNvPr>
          <p:cNvSpPr>
            <a:spLocks noGrp="1"/>
          </p:cNvSpPr>
          <p:nvPr>
            <p:ph type="title"/>
          </p:nvPr>
        </p:nvSpPr>
        <p:spPr/>
        <p:txBody>
          <a:bodyPr/>
          <a:lstStyle/>
          <a:p>
            <a:r>
              <a:rPr lang="es-ES" dirty="0"/>
              <a:t>Presentación: El derecho a la capacidad jurídica </a:t>
            </a:r>
            <a:r>
              <a:rPr lang="en-US" dirty="0"/>
              <a:t>- 4</a:t>
            </a:r>
          </a:p>
        </p:txBody>
      </p:sp>
    </p:spTree>
    <p:extLst>
      <p:ext uri="{BB962C8B-B14F-4D97-AF65-F5344CB8AC3E}">
        <p14:creationId xmlns:p14="http://schemas.microsoft.com/office/powerpoint/2010/main" val="185395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16</a:t>
            </a:fld>
            <a:endParaRPr lang="en-US"/>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421980"/>
            <a:ext cx="11174412" cy="4500000"/>
          </a:xfrm>
        </p:spPr>
        <p:txBody>
          <a:bodyPr/>
          <a:lstStyle/>
          <a:p>
            <a:pPr marL="0" indent="0" algn="just">
              <a:spcAft>
                <a:spcPts val="500"/>
              </a:spcAft>
              <a:buNone/>
            </a:pPr>
            <a:r>
              <a:rPr lang="en-US" sz="1800" b="1" dirty="0" err="1"/>
              <a:t>Párrafo</a:t>
            </a:r>
            <a:r>
              <a:rPr lang="en-US" sz="1800" b="1" dirty="0"/>
              <a:t> 4</a:t>
            </a:r>
            <a:r>
              <a:rPr lang="en-US" sz="1800" dirty="0"/>
              <a:t>: </a:t>
            </a:r>
            <a:r>
              <a:rPr lang="es-ES" sz="1800" dirty="0"/>
              <a:t>Los estados parte deben asegurar que en todas las medidas relativas al ejercicio de la capacidad jurídica se proporcionen salvaguardias adecuadas y efectivas para impedir los abusos, de conformidad con el derecho internacional en materia de los derechos humanos. Estas salvaguardias deben asegurar que las medidas relativas al ejercicio de la capacidad jurídica respeten los derechos, la voluntad y las preferencias de la persona, que no haya conflicto de intereses ni influencia indebida, que sean proporcionales y adaptadas a las circunstancias de la persona, que se apliquen en el plazo más corto posible y que estén sujetos a exámenes periódicos hechos por una autoridad o un órgano judicial competente, independiente e imparcial. Las salvaguardias deben ser proporcionales al grado en que estas medidas afecten los derechos y los intereses de las personas</a:t>
            </a:r>
            <a:r>
              <a:rPr lang="en-US" sz="1800" dirty="0"/>
              <a:t>.</a:t>
            </a:r>
          </a:p>
          <a:p>
            <a:pPr marL="0" indent="0" algn="just">
              <a:spcAft>
                <a:spcPts val="500"/>
              </a:spcAft>
              <a:buNone/>
            </a:pPr>
            <a:r>
              <a:rPr lang="es-ES" sz="1800" dirty="0">
                <a:solidFill>
                  <a:schemeClr val="accent2"/>
                </a:solidFill>
              </a:rPr>
              <a:t>Cuando las personas reciban apoyo para tomar decisiones, deben estar protegidas contra posibles abusos. Además</a:t>
            </a:r>
            <a:r>
              <a:rPr lang="en-US" sz="1800" dirty="0">
                <a:solidFill>
                  <a:schemeClr val="accent2"/>
                </a:solidFill>
              </a:rPr>
              <a:t>:</a:t>
            </a:r>
          </a:p>
          <a:p>
            <a:pPr lvl="3" algn="just">
              <a:spcAft>
                <a:spcPts val="500"/>
              </a:spcAft>
            </a:pPr>
            <a:r>
              <a:rPr lang="es-ES" sz="1800" dirty="0">
                <a:solidFill>
                  <a:schemeClr val="accent2"/>
                </a:solidFill>
              </a:rPr>
              <a:t>El apoyo que reciban las personas debe respetar sus derechos y lo que ellas quieran. </a:t>
            </a:r>
          </a:p>
          <a:p>
            <a:pPr lvl="3" algn="just">
              <a:spcAft>
                <a:spcPts val="500"/>
              </a:spcAft>
            </a:pPr>
            <a:r>
              <a:rPr lang="es-ES" sz="1800" dirty="0">
                <a:solidFill>
                  <a:schemeClr val="accent2"/>
                </a:solidFill>
              </a:rPr>
              <a:t>No debe ser en interés ni en beneficio de ninguna otra persona. </a:t>
            </a:r>
          </a:p>
          <a:p>
            <a:pPr lvl="3" algn="just">
              <a:spcAft>
                <a:spcPts val="500"/>
              </a:spcAft>
            </a:pPr>
            <a:r>
              <a:rPr lang="es-ES" sz="1800" dirty="0">
                <a:solidFill>
                  <a:schemeClr val="accent2"/>
                </a:solidFill>
              </a:rPr>
              <a:t>Las personas que ofrezcan apoyo no deben intentar influenciar a las personas para que tomen decisiones en contra de su voluntad. </a:t>
            </a:r>
          </a:p>
          <a:p>
            <a:pPr lvl="3" algn="just">
              <a:spcAft>
                <a:spcPts val="500"/>
              </a:spcAft>
            </a:pPr>
            <a:r>
              <a:rPr lang="es-ES" sz="1800" dirty="0">
                <a:solidFill>
                  <a:schemeClr val="accent2"/>
                </a:solidFill>
              </a:rPr>
              <a:t>Es necesario que el apoyo prestado sea suficiente para las necesidades de las personas. </a:t>
            </a:r>
          </a:p>
          <a:p>
            <a:pPr lvl="3" algn="just">
              <a:spcAft>
                <a:spcPts val="500"/>
              </a:spcAft>
            </a:pPr>
            <a:r>
              <a:rPr lang="es-ES" sz="1800" dirty="0">
                <a:solidFill>
                  <a:schemeClr val="accent2"/>
                </a:solidFill>
              </a:rPr>
              <a:t>El apoyo debe ser lo más breve posible.</a:t>
            </a:r>
          </a:p>
          <a:p>
            <a:pPr lvl="3" algn="just">
              <a:spcAft>
                <a:spcPts val="500"/>
              </a:spcAft>
            </a:pPr>
            <a:r>
              <a:rPr lang="es-ES" sz="1800" dirty="0">
                <a:solidFill>
                  <a:schemeClr val="accent2"/>
                </a:solidFill>
              </a:rPr>
              <a:t>El apoyo prestado debe ser vigilado con regularidad por una autoridad fiable</a:t>
            </a:r>
            <a:endParaRPr lang="en-US" sz="1800" dirty="0">
              <a:solidFill>
                <a:schemeClr val="accent2"/>
              </a:solidFill>
            </a:endParaRPr>
          </a:p>
          <a:p>
            <a:pPr algn="just"/>
            <a:endParaRPr lang="en-US" sz="1800" dirty="0"/>
          </a:p>
        </p:txBody>
      </p:sp>
      <p:sp>
        <p:nvSpPr>
          <p:cNvPr id="8" name="Title 4">
            <a:extLst>
              <a:ext uri="{FF2B5EF4-FFF2-40B4-BE49-F238E27FC236}">
                <a16:creationId xmlns:a16="http://schemas.microsoft.com/office/drawing/2014/main" id="{12949E71-06A9-E245-96B9-446775D54484}"/>
              </a:ext>
            </a:extLst>
          </p:cNvPr>
          <p:cNvSpPr>
            <a:spLocks noGrp="1"/>
          </p:cNvSpPr>
          <p:nvPr>
            <p:ph type="title"/>
          </p:nvPr>
        </p:nvSpPr>
        <p:spPr>
          <a:xfrm>
            <a:off x="507206" y="506412"/>
            <a:ext cx="9792000" cy="432000"/>
          </a:xfrm>
        </p:spPr>
        <p:txBody>
          <a:bodyPr/>
          <a:lstStyle/>
          <a:p>
            <a:r>
              <a:rPr lang="es-ES" dirty="0"/>
              <a:t>Presentación: El derecho a la capacidad jurídica </a:t>
            </a:r>
            <a:r>
              <a:rPr lang="en-US" dirty="0"/>
              <a:t>- 5</a:t>
            </a:r>
          </a:p>
        </p:txBody>
      </p:sp>
      <p:sp>
        <p:nvSpPr>
          <p:cNvPr id="9" name="Text Placeholder 2">
            <a:extLst>
              <a:ext uri="{FF2B5EF4-FFF2-40B4-BE49-F238E27FC236}">
                <a16:creationId xmlns:a16="http://schemas.microsoft.com/office/drawing/2014/main" id="{E6C30CD4-19F2-6C4D-80E1-4F3BEEDC824C}"/>
              </a:ext>
            </a:extLst>
          </p:cNvPr>
          <p:cNvSpPr>
            <a:spLocks noGrp="1"/>
          </p:cNvSpPr>
          <p:nvPr>
            <p:ph type="body" sz="quarter" idx="13"/>
          </p:nvPr>
        </p:nvSpPr>
        <p:spPr>
          <a:xfrm>
            <a:off x="507207" y="946614"/>
            <a:ext cx="11174400" cy="360000"/>
          </a:xfrm>
        </p:spPr>
        <p:txBody>
          <a:bodyPr/>
          <a:lstStyle/>
          <a:p>
            <a:r>
              <a:rPr lang="es-ES" dirty="0"/>
              <a:t>Artículo 12. Reconocimiento igual como personas ante la ley</a:t>
            </a:r>
            <a:endParaRPr lang="en-US" dirty="0"/>
          </a:p>
        </p:txBody>
      </p:sp>
    </p:spTree>
    <p:extLst>
      <p:ext uri="{BB962C8B-B14F-4D97-AF65-F5344CB8AC3E}">
        <p14:creationId xmlns:p14="http://schemas.microsoft.com/office/powerpoint/2010/main" val="152453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17</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es-ES" dirty="0"/>
              <a:t>Artículo 12. Reconocimiento igual como personas ante la ley</a:t>
            </a:r>
            <a:endParaRPr lang="en-US" dirty="0"/>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p:txBody>
          <a:bodyPr/>
          <a:lstStyle/>
          <a:p>
            <a:pPr marL="0" indent="0" algn="just">
              <a:buNone/>
            </a:pPr>
            <a:r>
              <a:rPr lang="en-US" b="1" dirty="0" err="1"/>
              <a:t>Párrafo</a:t>
            </a:r>
            <a:r>
              <a:rPr lang="en-US" b="1" dirty="0"/>
              <a:t> 5</a:t>
            </a:r>
            <a:r>
              <a:rPr lang="en-US" dirty="0"/>
              <a:t>: </a:t>
            </a:r>
            <a:r>
              <a:rPr lang="es-ES" dirty="0"/>
              <a:t>Sin perjuicio de lo que dispone este artículo, los estados parte deben tomar todas las medidas que sean pertinentes y efectivas para garantizar el derecho de las personas con discapacidad, en igualdad de condiciones con el resto, a ser propietarias y a heredar bienes, controlar sus propios asuntos económicos y tener acceso en igualdad de condiciones a préstamos bancarios, hipotecas y otras modalidades de crédito financiero, y deben velar por que las personas con discapacidad no sean privadas de sus bienes de manera arbitraria</a:t>
            </a:r>
            <a:r>
              <a:rPr lang="en-US" dirty="0"/>
              <a:t>.</a:t>
            </a:r>
          </a:p>
          <a:p>
            <a:pPr marL="0" indent="0">
              <a:buNone/>
            </a:pPr>
            <a:r>
              <a:rPr lang="es-ES" dirty="0">
                <a:solidFill>
                  <a:schemeClr val="accent2"/>
                </a:solidFill>
              </a:rPr>
              <a:t>Los países deben velar por la igualdad de derechos de las personas con discapacidad en cuanto a</a:t>
            </a:r>
            <a:r>
              <a:rPr lang="en-US" dirty="0">
                <a:solidFill>
                  <a:schemeClr val="accent2"/>
                </a:solidFill>
              </a:rPr>
              <a:t>:</a:t>
            </a:r>
          </a:p>
          <a:p>
            <a:pPr lvl="2"/>
            <a:r>
              <a:rPr lang="es-ES" dirty="0">
                <a:solidFill>
                  <a:schemeClr val="accent2"/>
                </a:solidFill>
              </a:rPr>
              <a:t>Poseer o recibir bienes</a:t>
            </a:r>
          </a:p>
          <a:p>
            <a:pPr lvl="2"/>
            <a:r>
              <a:rPr lang="es-ES" dirty="0">
                <a:solidFill>
                  <a:schemeClr val="accent2"/>
                </a:solidFill>
              </a:rPr>
              <a:t>Controlar su dinero </a:t>
            </a:r>
          </a:p>
          <a:p>
            <a:pPr lvl="2"/>
            <a:r>
              <a:rPr lang="es-ES" dirty="0">
                <a:solidFill>
                  <a:schemeClr val="accent2"/>
                </a:solidFill>
              </a:rPr>
              <a:t>Solicitar préstamos</a:t>
            </a:r>
          </a:p>
          <a:p>
            <a:pPr lvl="2"/>
            <a:r>
              <a:rPr lang="es-ES" dirty="0">
                <a:solidFill>
                  <a:schemeClr val="accent2"/>
                </a:solidFill>
              </a:rPr>
              <a:t>Asegurarse de que nadie les quite la casa ni el dinero</a:t>
            </a:r>
            <a:endParaRPr lang="en-US" dirty="0">
              <a:solidFill>
                <a:schemeClr val="accent2"/>
              </a:solidFill>
            </a:endParaRPr>
          </a:p>
          <a:p>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a:t>Presentación: El derecho a la capacidad jurídica </a:t>
            </a:r>
            <a:r>
              <a:rPr lang="en-US" dirty="0"/>
              <a:t>- 6</a:t>
            </a:r>
          </a:p>
        </p:txBody>
      </p:sp>
    </p:spTree>
    <p:extLst>
      <p:ext uri="{BB962C8B-B14F-4D97-AF65-F5344CB8AC3E}">
        <p14:creationId xmlns:p14="http://schemas.microsoft.com/office/powerpoint/2010/main" val="187742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18</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es-ES" dirty="0"/>
              <a:t>Entender la distinción entre capacidad jurídica y competencia </a:t>
            </a:r>
            <a:r>
              <a:rPr lang="en-US" dirty="0"/>
              <a:t>(a) </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44285" y="1377375"/>
            <a:ext cx="11137321" cy="5045195"/>
          </a:xfrm>
        </p:spPr>
        <p:txBody>
          <a:bodyPr/>
          <a:lstStyle/>
          <a:p>
            <a:r>
              <a:rPr lang="es-ES" sz="1800" dirty="0"/>
              <a:t>La </a:t>
            </a:r>
            <a:r>
              <a:rPr lang="es-ES" sz="1800" b="1" dirty="0"/>
              <a:t>capacidad jurídica</a:t>
            </a:r>
            <a:r>
              <a:rPr lang="es-ES" sz="1800" dirty="0"/>
              <a:t> es un derecho </a:t>
            </a:r>
            <a:r>
              <a:rPr lang="es-ES" sz="1800" b="1" dirty="0"/>
              <a:t>inherente e inalienable</a:t>
            </a:r>
            <a:r>
              <a:rPr lang="es-ES" sz="1800" dirty="0"/>
              <a:t>. Incluye dos dimensiones </a:t>
            </a:r>
            <a:r>
              <a:rPr lang="en-US" sz="1800" dirty="0"/>
              <a:t>:</a:t>
            </a:r>
          </a:p>
          <a:p>
            <a:pPr lvl="2"/>
            <a:r>
              <a:rPr lang="es-ES" sz="1800" dirty="0"/>
              <a:t>el derecho a </a:t>
            </a:r>
            <a:r>
              <a:rPr lang="es-ES" sz="1800" u="sng" dirty="0"/>
              <a:t>tener</a:t>
            </a:r>
            <a:r>
              <a:rPr lang="es-ES" sz="1800" dirty="0"/>
              <a:t> derechos, y </a:t>
            </a:r>
          </a:p>
          <a:p>
            <a:pPr lvl="2"/>
            <a:r>
              <a:rPr lang="es-ES" sz="1800" dirty="0"/>
              <a:t>el derecho a </a:t>
            </a:r>
            <a:r>
              <a:rPr lang="es-ES" sz="1800" u="sng" dirty="0"/>
              <a:t>ejercer</a:t>
            </a:r>
            <a:r>
              <a:rPr lang="es-ES" sz="1800" dirty="0"/>
              <a:t> estos derechos</a:t>
            </a:r>
            <a:endParaRPr lang="en-US" sz="1800" dirty="0"/>
          </a:p>
          <a:p>
            <a:pPr marL="0" indent="0">
              <a:buNone/>
            </a:pPr>
            <a:r>
              <a:rPr lang="es-ES" sz="1800" dirty="0"/>
              <a:t>El derecho a la capacidad jurídica es el derecho que nos permite disfrutar del resto de los derechos</a:t>
            </a:r>
            <a:r>
              <a:rPr lang="en-US" sz="1800" dirty="0"/>
              <a:t>. </a:t>
            </a:r>
          </a:p>
          <a:p>
            <a:pPr algn="just"/>
            <a:r>
              <a:rPr lang="es-ES" sz="1800" dirty="0"/>
              <a:t>La </a:t>
            </a:r>
            <a:r>
              <a:rPr lang="es-ES" sz="1800" b="1" dirty="0"/>
              <a:t>competencia</a:t>
            </a:r>
            <a:r>
              <a:rPr lang="es-ES" sz="1800" u="sng" dirty="0"/>
              <a:t> </a:t>
            </a:r>
            <a:r>
              <a:rPr lang="es-ES" sz="1800" dirty="0"/>
              <a:t>es la expresión empleada para referirse a la</a:t>
            </a:r>
            <a:r>
              <a:rPr lang="es-ES" sz="1800" u="sng" dirty="0"/>
              <a:t> capacidad</a:t>
            </a:r>
            <a:r>
              <a:rPr lang="es-ES" sz="1800" dirty="0"/>
              <a:t> (o a las </a:t>
            </a:r>
            <a:r>
              <a:rPr lang="es-ES" sz="1800" u="sng" dirty="0"/>
              <a:t>aptitudes</a:t>
            </a:r>
            <a:r>
              <a:rPr lang="es-ES" sz="1800" dirty="0"/>
              <a:t>) de una persona para tomar decisiones</a:t>
            </a:r>
            <a:r>
              <a:rPr lang="en-US" sz="1800" dirty="0"/>
              <a:t>.</a:t>
            </a:r>
          </a:p>
          <a:p>
            <a:pPr marL="0" indent="0">
              <a:buNone/>
            </a:pPr>
            <a:r>
              <a:rPr lang="es-ES" sz="1800" dirty="0"/>
              <a:t>En el ámbito de la salud mental, a menudo se llevan a cabo pruebas de capacidad para tratar de determinar si una persona puede</a:t>
            </a:r>
            <a:r>
              <a:rPr lang="en-US" sz="1800" dirty="0"/>
              <a:t>:</a:t>
            </a:r>
          </a:p>
          <a:p>
            <a:pPr lvl="2"/>
            <a:r>
              <a:rPr lang="es-ES" sz="1800" dirty="0"/>
              <a:t>comprender información relativa a una decisión;</a:t>
            </a:r>
          </a:p>
          <a:p>
            <a:pPr lvl="2"/>
            <a:r>
              <a:rPr lang="es-ES" sz="1800" dirty="0"/>
              <a:t>comprender las consecuencias que una decisión puede conllevar, y</a:t>
            </a:r>
          </a:p>
          <a:p>
            <a:pPr lvl="2"/>
            <a:r>
              <a:rPr lang="es-ES" sz="1800" dirty="0"/>
              <a:t>comunicar su decisión.</a:t>
            </a:r>
            <a:r>
              <a:rPr lang="en-US" sz="1800" dirty="0"/>
              <a:t> </a:t>
            </a:r>
          </a:p>
          <a:p>
            <a:pPr lvl="2">
              <a:spcAft>
                <a:spcPts val="0"/>
              </a:spcAft>
            </a:pPr>
            <a:r>
              <a:rPr lang="es-ES" sz="1800" dirty="0"/>
              <a:t>Las pruebas de capacidad las suelen llevar a cabo profesionales de la salud mental o </a:t>
            </a:r>
          </a:p>
          <a:p>
            <a:pPr marL="346075" lvl="2" indent="0">
              <a:spcAft>
                <a:spcPts val="0"/>
              </a:spcAft>
              <a:buNone/>
            </a:pPr>
            <a:r>
              <a:rPr lang="es-ES" sz="1800" dirty="0"/>
              <a:t>      evaluadores de la capacidad</a:t>
            </a:r>
            <a:r>
              <a:rPr lang="en-US" sz="1800" dirty="0"/>
              <a:t>.</a:t>
            </a:r>
          </a:p>
          <a:p>
            <a:endParaRPr lang="en-US" sz="1800"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a:t>Presentación: El derecho a la capacidad jurídica </a:t>
            </a:r>
            <a:r>
              <a:rPr lang="en-US" dirty="0"/>
              <a:t>- 7</a:t>
            </a:r>
          </a:p>
        </p:txBody>
      </p:sp>
    </p:spTree>
    <p:extLst>
      <p:ext uri="{BB962C8B-B14F-4D97-AF65-F5344CB8AC3E}">
        <p14:creationId xmlns:p14="http://schemas.microsoft.com/office/powerpoint/2010/main" val="126914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19</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es-ES" dirty="0"/>
              <a:t>Entender la distinción entre capacidad jurídica y competencia</a:t>
            </a:r>
            <a:r>
              <a:rPr lang="en-US" dirty="0"/>
              <a:t> (b) </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511188"/>
            <a:ext cx="10922805" cy="4500000"/>
          </a:xfrm>
        </p:spPr>
        <p:txBody>
          <a:bodyPr/>
          <a:lstStyle/>
          <a:p>
            <a:pPr algn="just"/>
            <a:r>
              <a:rPr lang="es-ES" dirty="0"/>
              <a:t>Los conceptos de </a:t>
            </a:r>
            <a:r>
              <a:rPr lang="es-ES" i="1" dirty="0"/>
              <a:t>competencia </a:t>
            </a:r>
            <a:r>
              <a:rPr lang="es-ES" dirty="0"/>
              <a:t>y de </a:t>
            </a:r>
            <a:r>
              <a:rPr lang="es-ES" i="1" dirty="0"/>
              <a:t>pruebas de competencia </a:t>
            </a:r>
            <a:r>
              <a:rPr lang="es-ES" dirty="0"/>
              <a:t>son muy relativos, porque la forma en que tomamos decisiones no se puede medir científicamente</a:t>
            </a:r>
            <a:r>
              <a:rPr lang="en-US" dirty="0"/>
              <a:t>. </a:t>
            </a:r>
          </a:p>
          <a:p>
            <a:pPr algn="just"/>
            <a:r>
              <a:rPr lang="es-ES" dirty="0"/>
              <a:t>A veces las tomamos basándonos en motivos racionales; otras, de acuerdo con lo que nos dicen nuestras emociones o sentimientos</a:t>
            </a:r>
            <a:r>
              <a:rPr lang="en-US" dirty="0"/>
              <a:t>. </a:t>
            </a:r>
          </a:p>
          <a:p>
            <a:pPr algn="just"/>
            <a:r>
              <a:rPr lang="es-ES" dirty="0"/>
              <a:t>No obstante, cuando una persona con discapacidad psicosocial, intelectual o cognitiva toma una decisión que no se corresponde con lo que los otros piensan, normalmente se da por hecho que no es capaz de decidir a debido </a:t>
            </a:r>
            <a:r>
              <a:rPr lang="es-ES" i="1" dirty="0"/>
              <a:t>a su trastorno</a:t>
            </a:r>
            <a:r>
              <a:rPr lang="en-US" dirty="0"/>
              <a:t>. </a:t>
            </a:r>
          </a:p>
          <a:p>
            <a:pPr algn="just"/>
            <a:r>
              <a:rPr lang="es-ES" dirty="0"/>
              <a:t>Esto no justifica que se niegue a las personas su derecho a decidir</a:t>
            </a:r>
            <a:r>
              <a:rPr lang="en-US" dirty="0"/>
              <a:t>.</a:t>
            </a:r>
          </a:p>
          <a:p>
            <a:pPr algn="just"/>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a:t>Presentación: El derecho a la capacidad jurídica -</a:t>
            </a:r>
            <a:r>
              <a:rPr lang="en-US" dirty="0"/>
              <a:t> 8 </a:t>
            </a:r>
          </a:p>
        </p:txBody>
      </p:sp>
    </p:spTree>
    <p:extLst>
      <p:ext uri="{BB962C8B-B14F-4D97-AF65-F5344CB8AC3E}">
        <p14:creationId xmlns:p14="http://schemas.microsoft.com/office/powerpoint/2010/main" val="289814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7C05D6-63C0-4A20-9D65-9D141078350C}"/>
              </a:ext>
            </a:extLst>
          </p:cNvPr>
          <p:cNvSpPr/>
          <p:nvPr/>
        </p:nvSpPr>
        <p:spPr>
          <a:xfrm>
            <a:off x="529772" y="216902"/>
            <a:ext cx="11132457" cy="5959388"/>
          </a:xfrm>
          <a:prstGeom prst="rect">
            <a:avLst/>
          </a:prstGeom>
        </p:spPr>
        <p:txBody>
          <a:bodyPr wrap="square">
            <a:spAutoFit/>
          </a:bodyPr>
          <a:lstStyle/>
          <a:p>
            <a:endParaRPr lang="es-ES" sz="1400" dirty="0">
              <a:latin typeface="Calibri" panose="020F0502020204030204" pitchFamily="34" charset="0"/>
              <a:cs typeface="Calibri" panose="020F0502020204030204" pitchFamily="34" charset="0"/>
            </a:endParaRPr>
          </a:p>
          <a:p>
            <a:endParaRPr lang="es-ES" sz="1400" dirty="0">
              <a:latin typeface="Calibri" panose="020F0502020204030204" pitchFamily="34" charset="0"/>
              <a:cs typeface="Calibri" panose="020F0502020204030204" pitchFamily="34" charset="0"/>
            </a:endParaRPr>
          </a:p>
          <a:p>
            <a:r>
              <a:rPr lang="es-ES" sz="1400" b="1" dirty="0">
                <a:latin typeface="Calibri Light" panose="020F0302020204030204" pitchFamily="34" charset="0"/>
                <a:cs typeface="Calibri Light" panose="020F0302020204030204" pitchFamily="34" charset="0"/>
              </a:rPr>
              <a:t>2022, ©Generalitat de Catalunya</a:t>
            </a:r>
          </a:p>
          <a:p>
            <a:endParaRPr lang="es-ES" sz="1400" dirty="0">
              <a:latin typeface="Calibri Light" panose="020F0302020204030204" pitchFamily="34" charset="0"/>
              <a:cs typeface="Calibri Light" panose="020F0302020204030204" pitchFamily="34" charset="0"/>
            </a:endParaRPr>
          </a:p>
          <a:p>
            <a:endParaRPr lang="es-ES" sz="1400" dirty="0">
              <a:latin typeface="Calibri Light" panose="020F0302020204030204" pitchFamily="34" charset="0"/>
              <a:cs typeface="Calibri Light" panose="020F0302020204030204" pitchFamily="34" charset="0"/>
            </a:endParaRPr>
          </a:p>
          <a:p>
            <a:endParaRPr lang="es-ES" sz="1400" dirty="0">
              <a:latin typeface="Calibri Light" panose="020F0302020204030204" pitchFamily="34" charset="0"/>
              <a:cs typeface="Calibri Light" panose="020F0302020204030204" pitchFamily="34" charset="0"/>
            </a:endParaRPr>
          </a:p>
          <a:p>
            <a:r>
              <a:rPr lang="es-ES" sz="1400" dirty="0">
                <a:latin typeface="Calibri Light" panose="020F0302020204030204" pitchFamily="34" charset="0"/>
                <a:cs typeface="Calibri Light" panose="020F0302020204030204" pitchFamily="34" charset="0"/>
              </a:rPr>
              <a:t>Esta publicación es una traducción, de acuerdo con la licencia de Creative </a:t>
            </a:r>
            <a:r>
              <a:rPr lang="es-ES" sz="1400" dirty="0" err="1">
                <a:latin typeface="Calibri Light" panose="020F0302020204030204" pitchFamily="34" charset="0"/>
                <a:cs typeface="Calibri Light" panose="020F0302020204030204" pitchFamily="34" charset="0"/>
              </a:rPr>
              <a:t>Commons</a:t>
            </a:r>
            <a:r>
              <a:rPr lang="es-ES" sz="1400" dirty="0">
                <a:latin typeface="Calibri Light" panose="020F0302020204030204" pitchFamily="34" charset="0"/>
                <a:cs typeface="Calibri Light" panose="020F0302020204030204" pitchFamily="34" charset="0"/>
              </a:rPr>
              <a:t> CC BY-NC-SA 3.0  IGO, del texto original de la OMS escrito en inglés.</a:t>
            </a:r>
          </a:p>
          <a:p>
            <a:endParaRPr lang="es-ES" sz="1400" dirty="0">
              <a:latin typeface="Calibri Light" panose="020F0302020204030204" pitchFamily="34" charset="0"/>
              <a:cs typeface="Calibri Light" panose="020F0302020204030204" pitchFamily="34" charset="0"/>
            </a:endParaRPr>
          </a:p>
          <a:p>
            <a:r>
              <a:rPr lang="es-ES" sz="1400" dirty="0">
                <a:latin typeface="Calibri Light" panose="020F0302020204030204" pitchFamily="34" charset="0"/>
                <a:cs typeface="Calibri Light" panose="020F0302020204030204" pitchFamily="34" charset="0"/>
              </a:rPr>
              <a:t>Esta traducción no es obra de la OMS, y por tanto no se hace responsable del contenido ni de la exactitud de la traducción. La edición original en inglés Legal </a:t>
            </a:r>
            <a:r>
              <a:rPr lang="es-ES" sz="1400" dirty="0" err="1">
                <a:latin typeface="Calibri Light" panose="020F0302020204030204" pitchFamily="34" charset="0"/>
                <a:cs typeface="Calibri Light" panose="020F0302020204030204" pitchFamily="34" charset="0"/>
              </a:rPr>
              <a:t>capacity</a:t>
            </a:r>
            <a:r>
              <a:rPr lang="es-ES" sz="1400" dirty="0">
                <a:latin typeface="Calibri Light" panose="020F0302020204030204" pitchFamily="34" charset="0"/>
                <a:cs typeface="Calibri Light" panose="020F0302020204030204" pitchFamily="34" charset="0"/>
              </a:rPr>
              <a:t> and </a:t>
            </a:r>
            <a:r>
              <a:rPr lang="es-ES" sz="1400" dirty="0" err="1">
                <a:latin typeface="Calibri Light" panose="020F0302020204030204" pitchFamily="34" charset="0"/>
                <a:cs typeface="Calibri Light" panose="020F0302020204030204" pitchFamily="34" charset="0"/>
              </a:rPr>
              <a:t>the</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right</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to</a:t>
            </a:r>
            <a:r>
              <a:rPr lang="es-ES" sz="1400" dirty="0">
                <a:latin typeface="Calibri Light" panose="020F0302020204030204" pitchFamily="34" charset="0"/>
                <a:cs typeface="Calibri Light" panose="020F0302020204030204" pitchFamily="34" charset="0"/>
              </a:rPr>
              <a:t> decide. WHO </a:t>
            </a:r>
            <a:r>
              <a:rPr lang="es-ES" sz="1400" dirty="0" err="1">
                <a:latin typeface="Calibri Light" panose="020F0302020204030204" pitchFamily="34" charset="0"/>
                <a:cs typeface="Calibri Light" panose="020F0302020204030204" pitchFamily="34" charset="0"/>
              </a:rPr>
              <a:t>QualityRights</a:t>
            </a:r>
            <a:r>
              <a:rPr lang="es-ES" sz="1400" dirty="0">
                <a:latin typeface="Calibri Light" panose="020F0302020204030204" pitchFamily="34" charset="0"/>
                <a:cs typeface="Calibri Light" panose="020F0302020204030204" pitchFamily="34" charset="0"/>
              </a:rPr>
              <a:t> Core training: mental </a:t>
            </a:r>
            <a:r>
              <a:rPr lang="es-ES" sz="1400" dirty="0" err="1">
                <a:latin typeface="Calibri Light" panose="020F0302020204030204" pitchFamily="34" charset="0"/>
                <a:cs typeface="Calibri Light" panose="020F0302020204030204" pitchFamily="34" charset="0"/>
              </a:rPr>
              <a:t>health</a:t>
            </a:r>
            <a:r>
              <a:rPr lang="es-ES" sz="1400" dirty="0">
                <a:latin typeface="Calibri Light" panose="020F0302020204030204" pitchFamily="34" charset="0"/>
                <a:cs typeface="Calibri Light" panose="020F0302020204030204" pitchFamily="34" charset="0"/>
              </a:rPr>
              <a:t> and social </a:t>
            </a:r>
            <a:r>
              <a:rPr lang="es-ES" sz="1400" dirty="0" err="1">
                <a:latin typeface="Calibri Light" panose="020F0302020204030204" pitchFamily="34" charset="0"/>
                <a:cs typeface="Calibri Light" panose="020F0302020204030204" pitchFamily="34" charset="0"/>
              </a:rPr>
              <a:t>services</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Course</a:t>
            </a:r>
            <a:r>
              <a:rPr lang="es-ES" sz="1400" dirty="0">
                <a:latin typeface="Calibri Light" panose="020F0302020204030204" pitchFamily="34" charset="0"/>
                <a:cs typeface="Calibri Light" panose="020F0302020204030204" pitchFamily="34" charset="0"/>
              </a:rPr>
              <a:t> guide. Geneva: </a:t>
            </a:r>
            <a:r>
              <a:rPr lang="es-ES" sz="1400" dirty="0" err="1">
                <a:latin typeface="Calibri Light" panose="020F0302020204030204" pitchFamily="34" charset="0"/>
                <a:cs typeface="Calibri Light" panose="020F0302020204030204" pitchFamily="34" charset="0"/>
              </a:rPr>
              <a:t>World</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Health</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Organization</a:t>
            </a:r>
            <a:r>
              <a:rPr lang="es-ES" sz="1400" dirty="0">
                <a:latin typeface="Calibri Light" panose="020F0302020204030204" pitchFamily="34" charset="0"/>
                <a:cs typeface="Calibri Light" panose="020F0302020204030204" pitchFamily="34" charset="0"/>
              </a:rPr>
              <a:t>; 2019 es el texto auténtico y vinculante.</a:t>
            </a:r>
          </a:p>
          <a:p>
            <a:endParaRPr lang="es-ES" sz="1400" dirty="0">
              <a:latin typeface="Calibri Light" panose="020F0302020204030204" pitchFamily="34" charset="0"/>
              <a:cs typeface="Calibri Light" panose="020F0302020204030204" pitchFamily="34" charset="0"/>
            </a:endParaRPr>
          </a:p>
          <a:p>
            <a:r>
              <a:rPr lang="es-ES" sz="1400" dirty="0">
                <a:latin typeface="Calibri Light" panose="020F0302020204030204" pitchFamily="34" charset="0"/>
                <a:cs typeface="Calibri Light" panose="020F0302020204030204" pitchFamily="34" charset="0"/>
              </a:rPr>
              <a:t>Edita: </a:t>
            </a:r>
          </a:p>
          <a:p>
            <a:r>
              <a:rPr lang="es-ES" sz="1400" dirty="0">
                <a:latin typeface="Calibri Light" panose="020F0302020204030204" pitchFamily="34" charset="0"/>
                <a:cs typeface="Calibri Light" panose="020F0302020204030204" pitchFamily="34" charset="0"/>
              </a:rPr>
              <a:t>Pacto Nacional de Salud Mental. Generalitat de Catalunya.</a:t>
            </a:r>
          </a:p>
          <a:p>
            <a:endParaRPr lang="es-ES" sz="1400" dirty="0">
              <a:latin typeface="Calibri Light" panose="020F0302020204030204" pitchFamily="34" charset="0"/>
              <a:cs typeface="Calibri Light" panose="020F0302020204030204" pitchFamily="34" charset="0"/>
            </a:endParaRPr>
          </a:p>
          <a:p>
            <a:r>
              <a:rPr lang="es-ES" sz="1400" dirty="0">
                <a:latin typeface="Calibri Light" panose="020F0302020204030204" pitchFamily="34" charset="0"/>
                <a:cs typeface="Calibri Light" panose="020F0302020204030204" pitchFamily="34" charset="0"/>
              </a:rPr>
              <a:t>Traducción: </a:t>
            </a:r>
          </a:p>
          <a:p>
            <a:r>
              <a:rPr lang="es-ES" sz="1400" dirty="0">
                <a:latin typeface="Calibri Light" panose="020F0302020204030204" pitchFamily="34" charset="0"/>
                <a:cs typeface="Calibri Light" panose="020F0302020204030204" pitchFamily="34" charset="0"/>
              </a:rPr>
              <a:t>Servicio de Planificación Lingüística del </a:t>
            </a:r>
            <a:r>
              <a:rPr lang="es-ES" sz="1400" dirty="0" err="1">
                <a:latin typeface="Calibri Light" panose="020F0302020204030204" pitchFamily="34" charset="0"/>
                <a:cs typeface="Calibri Light" panose="020F0302020204030204" pitchFamily="34" charset="0"/>
              </a:rPr>
              <a:t>Departament</a:t>
            </a:r>
            <a:r>
              <a:rPr lang="es-ES" sz="1400" dirty="0">
                <a:latin typeface="Calibri Light" panose="020F0302020204030204" pitchFamily="34" charset="0"/>
                <a:cs typeface="Calibri Light" panose="020F0302020204030204" pitchFamily="34" charset="0"/>
              </a:rPr>
              <a:t> de Salut.</a:t>
            </a:r>
          </a:p>
          <a:p>
            <a:endParaRPr lang="es-ES" sz="1400" dirty="0">
              <a:latin typeface="Calibri Light" panose="020F0302020204030204" pitchFamily="34" charset="0"/>
              <a:cs typeface="Calibri Light" panose="020F0302020204030204" pitchFamily="34" charset="0"/>
            </a:endParaRPr>
          </a:p>
          <a:p>
            <a:r>
              <a:rPr lang="es-ES" sz="1400" dirty="0">
                <a:latin typeface="Calibri Light" panose="020F0302020204030204" pitchFamily="34" charset="0"/>
                <a:cs typeface="Calibri Light" panose="020F0302020204030204" pitchFamily="34" charset="0"/>
              </a:rPr>
              <a:t>Primera edición: </a:t>
            </a:r>
          </a:p>
          <a:p>
            <a:r>
              <a:rPr lang="es-ES" sz="1400" dirty="0">
                <a:latin typeface="Calibri Light" panose="020F0302020204030204" pitchFamily="34" charset="0"/>
                <a:cs typeface="Calibri Light" panose="020F0302020204030204" pitchFamily="34" charset="0"/>
              </a:rPr>
              <a:t>Octubre de 2022</a:t>
            </a:r>
          </a:p>
          <a:p>
            <a:endParaRPr lang="es-ES" sz="1400" dirty="0">
              <a:latin typeface="Calibri Light" panose="020F0302020204030204" pitchFamily="34" charset="0"/>
              <a:cs typeface="Calibri Light" panose="020F0302020204030204" pitchFamily="34" charset="0"/>
            </a:endParaRPr>
          </a:p>
          <a:p>
            <a:r>
              <a:rPr lang="es-ES" sz="1400" dirty="0">
                <a:latin typeface="Calibri Light" panose="020F0302020204030204" pitchFamily="34" charset="0"/>
                <a:cs typeface="Calibri Light" panose="020F0302020204030204" pitchFamily="34" charset="0"/>
              </a:rPr>
              <a:t>La guía del curso está disponible aquí: </a:t>
            </a:r>
            <a:r>
              <a:rPr lang="en-US" sz="1400" u="sng" dirty="0">
                <a:latin typeface="Calibri Light" panose="020F0302020204030204" pitchFamily="34" charset="0"/>
                <a:ea typeface="DengXian" panose="02010600030101010101" pitchFamily="2" charset="-122"/>
                <a:cs typeface="Calibri Light" panose="020F0302020204030204" pitchFamily="34" charset="0"/>
                <a:hlinkClick r:id="rId3"/>
              </a:rPr>
              <a:t>https://supportgirona.cat/es/quality-rights</a:t>
            </a:r>
            <a:endParaRPr lang="en-US" sz="1400" u="sng" dirty="0">
              <a:latin typeface="Calibri Light" panose="020F0302020204030204" pitchFamily="34" charset="0"/>
              <a:ea typeface="DengXian" panose="02010600030101010101" pitchFamily="2" charset="-122"/>
              <a:cs typeface="Calibri Light" panose="020F0302020204030204" pitchFamily="34" charset="0"/>
            </a:endParaRPr>
          </a:p>
          <a:p>
            <a:pPr algn="just" fontAlgn="base"/>
            <a:endParaRPr lang="en-US" sz="1400" b="1" u="sng" dirty="0">
              <a:latin typeface="Calibri Light" panose="020F0302020204030204" pitchFamily="34" charset="0"/>
              <a:ea typeface="DengXian" panose="02010600030101010101" pitchFamily="2" charset="-122"/>
              <a:cs typeface="Calibri Light" panose="020F0302020204030204" pitchFamily="34" charset="0"/>
            </a:endParaRPr>
          </a:p>
          <a:p>
            <a:pPr algn="just" fontAlgn="base"/>
            <a:r>
              <a:rPr lang="en-US" sz="1400" dirty="0" err="1">
                <a:latin typeface="Calibri Light" panose="020F0302020204030204" pitchFamily="34" charset="0"/>
                <a:ea typeface="DengXian" panose="02010600030101010101" pitchFamily="2" charset="-122"/>
                <a:cs typeface="Calibri Light" panose="020F0302020204030204" pitchFamily="34" charset="0"/>
              </a:rPr>
              <a:t>Foto</a:t>
            </a:r>
            <a:r>
              <a:rPr lang="en-US" sz="1400" dirty="0">
                <a:latin typeface="Calibri Light" panose="020F0302020204030204" pitchFamily="34" charset="0"/>
                <a:ea typeface="DengXian" panose="02010600030101010101" pitchFamily="2" charset="-122"/>
                <a:cs typeface="Calibri Light" panose="020F0302020204030204" pitchFamily="34" charset="0"/>
              </a:rPr>
              <a:t> de </a:t>
            </a:r>
            <a:r>
              <a:rPr lang="en-US" sz="1400" dirty="0" err="1">
                <a:latin typeface="Calibri Light" panose="020F0302020204030204" pitchFamily="34" charset="0"/>
                <a:ea typeface="DengXian" panose="02010600030101010101" pitchFamily="2" charset="-122"/>
                <a:cs typeface="Calibri Light" panose="020F0302020204030204" pitchFamily="34" charset="0"/>
              </a:rPr>
              <a:t>portada</a:t>
            </a:r>
            <a:r>
              <a:rPr lang="en-US" sz="1400" dirty="0">
                <a:latin typeface="Calibri Light" panose="020F0302020204030204" pitchFamily="34" charset="0"/>
                <a:ea typeface="DengXian" panose="02010600030101010101" pitchFamily="2" charset="-122"/>
                <a:cs typeface="Calibri Light" panose="020F0302020204030204" pitchFamily="34" charset="0"/>
              </a:rPr>
              <a:t>. </a:t>
            </a:r>
            <a:r>
              <a:rPr lang="en-GB" sz="1400" dirty="0">
                <a:latin typeface="Calibri Light" panose="020F0302020204030204" pitchFamily="34" charset="0"/>
                <a:ea typeface="Times New Roman" panose="02020603050405020304" pitchFamily="18" charset="0"/>
                <a:cs typeface="Calibri Light" panose="020F0302020204030204" pitchFamily="34" charset="0"/>
              </a:rPr>
              <a:t>WHO /Harold Ruiz</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endParaRPr lang="en-US" sz="1400" dirty="0">
              <a:latin typeface="Calibri Light" panose="020F0302020204030204" pitchFamily="34" charset="0"/>
              <a:ea typeface="SimSun" panose="02010600030101010101" pitchFamily="2" charset="-122"/>
              <a:cs typeface="Calibri Light" panose="020F0302020204030204" pitchFamily="34" charset="0"/>
            </a:endParaRPr>
          </a:p>
          <a:p>
            <a:pPr>
              <a:lnSpc>
                <a:spcPct val="115000"/>
              </a:lnSpc>
              <a:spcAft>
                <a:spcPts val="1000"/>
              </a:spcAft>
            </a:pPr>
            <a:br>
              <a:rPr lang="en-GB" sz="1400" dirty="0">
                <a:latin typeface="Calibri Light" panose="020F0302020204030204" pitchFamily="34" charset="0"/>
                <a:ea typeface="SimSun" panose="02010600030101010101" pitchFamily="2" charset="-122"/>
                <a:cs typeface="Calibri Light" panose="020F0302020204030204" pitchFamily="34" charset="0"/>
              </a:rPr>
            </a:br>
            <a:endParaRPr lang="en-US" sz="1400" dirty="0">
              <a:latin typeface="Calibri Light" panose="020F0302020204030204" pitchFamily="34" charset="0"/>
              <a:cs typeface="Calibri Light" panose="020F0302020204030204" pitchFamily="34" charset="0"/>
            </a:endParaRPr>
          </a:p>
        </p:txBody>
      </p:sp>
      <p:pic>
        <p:nvPicPr>
          <p:cNvPr id="4" name="Imagen 1">
            <a:extLst>
              <a:ext uri="{FF2B5EF4-FFF2-40B4-BE49-F238E27FC236}">
                <a16:creationId xmlns:a16="http://schemas.microsoft.com/office/drawing/2014/main" id="{C8BC78C4-E17A-BF0D-83C1-39DFA3F15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47" y="1017678"/>
            <a:ext cx="1029335" cy="363855"/>
          </a:xfrm>
          <a:prstGeom prst="rect">
            <a:avLst/>
          </a:prstGeom>
        </p:spPr>
      </p:pic>
    </p:spTree>
    <p:extLst>
      <p:ext uri="{BB962C8B-B14F-4D97-AF65-F5344CB8AC3E}">
        <p14:creationId xmlns:p14="http://schemas.microsoft.com/office/powerpoint/2010/main" val="236628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20</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es-ES" dirty="0"/>
              <a:t>Entender la distinción entre capacidad jurídica y competencia</a:t>
            </a:r>
            <a:r>
              <a:rPr lang="en-US" dirty="0"/>
              <a:t> (c)</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511188"/>
            <a:ext cx="11031662" cy="4500000"/>
          </a:xfrm>
        </p:spPr>
        <p:txBody>
          <a:bodyPr/>
          <a:lstStyle/>
          <a:p>
            <a:pPr algn="just"/>
            <a:r>
              <a:rPr lang="es-ES" sz="2000" dirty="0"/>
              <a:t>La </a:t>
            </a:r>
            <a:r>
              <a:rPr lang="es-ES" sz="2000" i="1" dirty="0"/>
              <a:t>competencia </a:t>
            </a:r>
            <a:r>
              <a:rPr lang="es-ES" sz="2000" dirty="0"/>
              <a:t>a menudo se interpreta como un estado estable y permanente que la gente, sencillamente, tiene o no tiene</a:t>
            </a:r>
            <a:r>
              <a:rPr lang="en-US" sz="2000" dirty="0"/>
              <a:t>. </a:t>
            </a:r>
          </a:p>
          <a:p>
            <a:pPr algn="just"/>
            <a:r>
              <a:rPr lang="es-ES" sz="2000" dirty="0"/>
              <a:t>Sin embargo, nuestra capacidad para tomar decisiones varía en diferentes momentos de la vida</a:t>
            </a:r>
            <a:r>
              <a:rPr lang="en-US" sz="2000" dirty="0"/>
              <a:t>. </a:t>
            </a:r>
          </a:p>
          <a:p>
            <a:pPr lvl="2" algn="just"/>
            <a:r>
              <a:rPr lang="es-ES" dirty="0"/>
              <a:t>Tomar decisiones en un momento determinado puede ser más difícil debido al estrés o al cansancio, o por un problema de salud, etc.</a:t>
            </a:r>
            <a:endParaRPr lang="en-US" dirty="0"/>
          </a:p>
          <a:p>
            <a:pPr lvl="2" algn="just"/>
            <a:r>
              <a:rPr lang="es-ES" dirty="0"/>
              <a:t>Nuestra capacidad para tomar decisiones también puede mejorar con el paso del tiempo, a medida que aprendemos nuevas habilidades y adquirimos nuevas experiencias</a:t>
            </a:r>
            <a:r>
              <a:rPr lang="en-US" dirty="0"/>
              <a:t>.</a:t>
            </a:r>
          </a:p>
          <a:p>
            <a:pPr algn="just"/>
            <a:r>
              <a:rPr lang="es-ES" sz="2000" dirty="0"/>
              <a:t>Uno de los retos más importantes consiste en cambiar los estereotipos negativos y los conceptos erróneos que presuponen que las personas con discapacidad psicosocial, intelectual o cognitiva no tienen la competencia necesaria para tomar decisiones</a:t>
            </a:r>
            <a:r>
              <a:rPr lang="en-US" sz="2000" dirty="0"/>
              <a:t>. </a:t>
            </a:r>
          </a:p>
          <a:p>
            <a:pPr algn="just"/>
            <a:endParaRPr lang="en-US" sz="2000"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a:t>Presentación: El derecho a la capacidad jurídica -</a:t>
            </a:r>
            <a:r>
              <a:rPr lang="en-US" dirty="0"/>
              <a:t> 9</a:t>
            </a:r>
          </a:p>
        </p:txBody>
      </p:sp>
    </p:spTree>
    <p:extLst>
      <p:ext uri="{BB962C8B-B14F-4D97-AF65-F5344CB8AC3E}">
        <p14:creationId xmlns:p14="http://schemas.microsoft.com/office/powerpoint/2010/main" val="125546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21</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es-ES" dirty="0"/>
              <a:t>Entender la distinción entre capacidad jurídica y competencia</a:t>
            </a:r>
            <a:r>
              <a:rPr lang="en-US" dirty="0"/>
              <a:t> (d) </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719943"/>
            <a:ext cx="10988119" cy="4400102"/>
          </a:xfrm>
        </p:spPr>
        <p:txBody>
          <a:bodyPr/>
          <a:lstStyle/>
          <a:p>
            <a:pPr algn="just">
              <a:spcAft>
                <a:spcPts val="1800"/>
              </a:spcAft>
            </a:pPr>
            <a:r>
              <a:rPr lang="es-ES" dirty="0"/>
              <a:t>Tanto estos conceptos erróneos como la interpretación incorrecta del término </a:t>
            </a:r>
            <a:r>
              <a:rPr lang="es-ES" i="1" dirty="0"/>
              <a:t>competencia</a:t>
            </a:r>
            <a:r>
              <a:rPr lang="es-ES" dirty="0"/>
              <a:t> han llevado a la denegación del derecho a la capacidad jurídica</a:t>
            </a:r>
            <a:r>
              <a:rPr lang="en-US" dirty="0"/>
              <a:t>.</a:t>
            </a:r>
          </a:p>
          <a:p>
            <a:pPr lvl="3" algn="just">
              <a:spcAft>
                <a:spcPts val="1800"/>
              </a:spcAft>
            </a:pPr>
            <a:r>
              <a:rPr lang="es-ES" sz="2200" dirty="0"/>
              <a:t>Según el artículo 12 de la CDPD, nunca se puede privar a nadie del derecho a la capacidad jurídica. Todo el mundo tiene derecho a la capacidad jurídica, con independencia de sus habilidades para tomar decisiones. Una discapacidad psicosocial, intelectual o cognitiva nunca puede justificar que se deniegue a alguien el derecho a la capacidad de obrar</a:t>
            </a:r>
            <a:r>
              <a:rPr lang="en-US" sz="2200" dirty="0"/>
              <a:t>.</a:t>
            </a:r>
          </a:p>
          <a:p>
            <a:pPr algn="just"/>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a:t>Presentación: El derecho a la capacidad jurídica </a:t>
            </a:r>
            <a:r>
              <a:rPr lang="en-US" dirty="0"/>
              <a:t>- 10</a:t>
            </a:r>
          </a:p>
        </p:txBody>
      </p:sp>
    </p:spTree>
    <p:extLst>
      <p:ext uri="{BB962C8B-B14F-4D97-AF65-F5344CB8AC3E}">
        <p14:creationId xmlns:p14="http://schemas.microsoft.com/office/powerpoint/2010/main" val="34674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22</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p:txBody>
          <a:bodyPr/>
          <a:lstStyle/>
          <a:p>
            <a:r>
              <a:rPr lang="es-ES" dirty="0"/>
              <a:t>Toma de decisiones formal e informal </a:t>
            </a:r>
            <a:r>
              <a:rPr lang="en-US" dirty="0"/>
              <a:t>(a) </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algn="just"/>
            <a:r>
              <a:rPr lang="es-ES" dirty="0"/>
              <a:t>El derecho a la capacidad jurídica afecta </a:t>
            </a:r>
            <a:r>
              <a:rPr lang="es-ES" b="1" u="sng" dirty="0"/>
              <a:t>a todos los ámbitos de la vida</a:t>
            </a:r>
            <a:r>
              <a:rPr lang="es-ES" dirty="0"/>
              <a:t>. Cuando negamos a una persona el derecho a decidir, le estamos negando, de hecho, un derecho fundamental y crucial: el derecho a vivir su vida como ella quiera</a:t>
            </a:r>
            <a:r>
              <a:rPr lang="en-US" dirty="0">
                <a:ea typeface="Times New Roman" panose="02020603050405020304" pitchFamily="18" charset="0"/>
              </a:rPr>
              <a:t>.</a:t>
            </a:r>
            <a:endParaRPr lang="x-none"/>
          </a:p>
          <a:p>
            <a:pPr algn="just">
              <a:spcBef>
                <a:spcPts val="600"/>
              </a:spcBef>
              <a:spcAft>
                <a:spcPts val="0"/>
              </a:spcAft>
            </a:pPr>
            <a:r>
              <a:rPr lang="es-ES" dirty="0"/>
              <a:t>El artículo 12 establece claramente que todas las personas, incluidas las personas con discapacidad, deben tener derecho a tomar decisiones por sí mismas, a que los demás respeten esas decisiones, y a que la ley reconozca esas decisiones como válidas</a:t>
            </a:r>
            <a:r>
              <a:rPr lang="en-US" dirty="0">
                <a:ea typeface="Times New Roman" panose="02020603050405020304" pitchFamily="18" charset="0"/>
              </a:rPr>
              <a:t>.</a:t>
            </a:r>
            <a:endParaRPr lang="x-none"/>
          </a:p>
          <a:p>
            <a:endParaRPr lang="en-US"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p:txBody>
          <a:bodyPr/>
          <a:lstStyle/>
          <a:p>
            <a:r>
              <a:rPr lang="es-ES" dirty="0"/>
              <a:t>Presentación: El derecho a la capacidad jurídica </a:t>
            </a:r>
            <a:r>
              <a:rPr lang="en-US" dirty="0"/>
              <a:t>- 11</a:t>
            </a:r>
          </a:p>
        </p:txBody>
      </p:sp>
    </p:spTree>
    <p:extLst>
      <p:ext uri="{BB962C8B-B14F-4D97-AF65-F5344CB8AC3E}">
        <p14:creationId xmlns:p14="http://schemas.microsoft.com/office/powerpoint/2010/main" val="348504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23</a:t>
            </a:fld>
            <a:endParaRPr lang="en-US"/>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a:xfrm>
            <a:off x="507195" y="1511188"/>
            <a:ext cx="10901034" cy="4500000"/>
          </a:xfrm>
        </p:spPr>
        <p:txBody>
          <a:bodyPr/>
          <a:lstStyle/>
          <a:p>
            <a:pPr algn="just">
              <a:spcAft>
                <a:spcPts val="0"/>
              </a:spcAft>
            </a:pPr>
            <a:r>
              <a:rPr lang="es-ES" dirty="0"/>
              <a:t>En el caso de las decisiones </a:t>
            </a:r>
            <a:r>
              <a:rPr lang="es-ES" b="1" dirty="0"/>
              <a:t>formales</a:t>
            </a:r>
            <a:r>
              <a:rPr lang="es-ES" dirty="0"/>
              <a:t> de las personas con discapacidad psicosocial, intelectual o cognitiva, las suelen tomar los tutores designados por los tribunales, los profesionales de la salud, y sus familiares</a:t>
            </a:r>
            <a:r>
              <a:rPr lang="en-US" dirty="0">
                <a:ea typeface="Times New Roman" panose="02020603050405020304" pitchFamily="18" charset="0"/>
              </a:rPr>
              <a:t>.</a:t>
            </a:r>
          </a:p>
          <a:p>
            <a:pPr marL="0" indent="0" algn="just">
              <a:spcAft>
                <a:spcPts val="0"/>
              </a:spcAft>
              <a:buNone/>
            </a:pP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s-ES" dirty="0"/>
              <a:t>En el caso de la toma de decisiones </a:t>
            </a:r>
            <a:r>
              <a:rPr lang="es-ES" b="1" dirty="0"/>
              <a:t>informales</a:t>
            </a:r>
            <a:r>
              <a:rPr lang="es-ES" dirty="0"/>
              <a:t>, no se permite que las personas con discapacidad psicosocial, intelectual o cognitiva tomen muchas decisiones cotidianas relacionadas con ningún aspecto de su vida, por lo que otra persona —normalmente un familiar o un cuidador o cuidadora— es quien se encarga de decidir por ellas</a:t>
            </a:r>
            <a:r>
              <a:rPr lang="en-US" dirty="0">
                <a:ea typeface="Times New Roman" panose="02020603050405020304" pitchFamily="18" charset="0"/>
              </a:rPr>
              <a:t>. </a:t>
            </a:r>
            <a:endParaRPr lang="x-none"/>
          </a:p>
          <a:p>
            <a:endParaRPr lang="en-US" dirty="0"/>
          </a:p>
        </p:txBody>
      </p:sp>
      <p:sp>
        <p:nvSpPr>
          <p:cNvPr id="6" name="Text Placeholder 2">
            <a:extLst>
              <a:ext uri="{FF2B5EF4-FFF2-40B4-BE49-F238E27FC236}">
                <a16:creationId xmlns:a16="http://schemas.microsoft.com/office/drawing/2014/main" id="{9F50D083-E747-304D-BD56-01AA2D0952C5}"/>
              </a:ext>
            </a:extLst>
          </p:cNvPr>
          <p:cNvSpPr>
            <a:spLocks noGrp="1"/>
          </p:cNvSpPr>
          <p:nvPr>
            <p:ph type="body" sz="quarter" idx="13"/>
          </p:nvPr>
        </p:nvSpPr>
        <p:spPr>
          <a:xfrm>
            <a:off x="507207" y="946614"/>
            <a:ext cx="11174400" cy="360000"/>
          </a:xfrm>
        </p:spPr>
        <p:txBody>
          <a:bodyPr/>
          <a:lstStyle/>
          <a:p>
            <a:r>
              <a:rPr lang="es-ES" dirty="0"/>
              <a:t>Toma de decisiones formal e informal </a:t>
            </a:r>
            <a:r>
              <a:rPr lang="en-US" dirty="0"/>
              <a:t>(b) </a:t>
            </a:r>
          </a:p>
        </p:txBody>
      </p:sp>
      <p:sp>
        <p:nvSpPr>
          <p:cNvPr id="7" name="Title 4">
            <a:extLst>
              <a:ext uri="{FF2B5EF4-FFF2-40B4-BE49-F238E27FC236}">
                <a16:creationId xmlns:a16="http://schemas.microsoft.com/office/drawing/2014/main" id="{2D63423D-5D9D-1B40-9779-EBAACFAA61F8}"/>
              </a:ext>
            </a:extLst>
          </p:cNvPr>
          <p:cNvSpPr>
            <a:spLocks noGrp="1"/>
          </p:cNvSpPr>
          <p:nvPr>
            <p:ph type="title"/>
          </p:nvPr>
        </p:nvSpPr>
        <p:spPr>
          <a:xfrm>
            <a:off x="507206" y="506412"/>
            <a:ext cx="9792000" cy="432000"/>
          </a:xfrm>
        </p:spPr>
        <p:txBody>
          <a:bodyPr/>
          <a:lstStyle/>
          <a:p>
            <a:r>
              <a:rPr lang="es-ES" dirty="0"/>
              <a:t>Presentación: El derecho a la capacidad jurídica </a:t>
            </a:r>
            <a:r>
              <a:rPr lang="en-US" dirty="0"/>
              <a:t>- 12</a:t>
            </a:r>
          </a:p>
        </p:txBody>
      </p:sp>
    </p:spTree>
    <p:extLst>
      <p:ext uri="{BB962C8B-B14F-4D97-AF65-F5344CB8AC3E}">
        <p14:creationId xmlns:p14="http://schemas.microsoft.com/office/powerpoint/2010/main" val="89657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24</a:t>
            </a:fld>
            <a:endParaRPr lang="en-US"/>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endParaRPr lang="en-US" sz="2500" b="1" i="1" dirty="0"/>
          </a:p>
          <a:p>
            <a:pPr marL="0" indent="0" algn="ctr">
              <a:buNone/>
            </a:pPr>
            <a:r>
              <a:rPr lang="es-ES" sz="2500" b="1" i="1" dirty="0"/>
              <a:t>¿Dónde se produce la denegación del derecho a la capacidad jurídica? </a:t>
            </a:r>
            <a:endParaRPr lang="en-US" sz="2500" b="1" i="1" dirty="0"/>
          </a:p>
        </p:txBody>
      </p:sp>
      <p:sp>
        <p:nvSpPr>
          <p:cNvPr id="6" name="Text Placeholder 2">
            <a:extLst>
              <a:ext uri="{FF2B5EF4-FFF2-40B4-BE49-F238E27FC236}">
                <a16:creationId xmlns:a16="http://schemas.microsoft.com/office/drawing/2014/main" id="{AEEF1F84-E426-FD45-9394-5F182DD210A9}"/>
              </a:ext>
            </a:extLst>
          </p:cNvPr>
          <p:cNvSpPr>
            <a:spLocks noGrp="1"/>
          </p:cNvSpPr>
          <p:nvPr>
            <p:ph type="body" sz="quarter" idx="13"/>
          </p:nvPr>
        </p:nvSpPr>
        <p:spPr>
          <a:xfrm>
            <a:off x="507207" y="946614"/>
            <a:ext cx="11174400" cy="360000"/>
          </a:xfrm>
        </p:spPr>
        <p:txBody>
          <a:bodyPr/>
          <a:lstStyle/>
          <a:p>
            <a:r>
              <a:rPr lang="es-ES" dirty="0"/>
              <a:t>Lugares y situaciones en los que se niega el derecho a la capacidad jurídica </a:t>
            </a:r>
            <a:r>
              <a:rPr lang="en-US" dirty="0"/>
              <a:t>(a)</a:t>
            </a:r>
          </a:p>
        </p:txBody>
      </p:sp>
      <p:sp>
        <p:nvSpPr>
          <p:cNvPr id="7" name="Title 4">
            <a:extLst>
              <a:ext uri="{FF2B5EF4-FFF2-40B4-BE49-F238E27FC236}">
                <a16:creationId xmlns:a16="http://schemas.microsoft.com/office/drawing/2014/main" id="{05A054DE-2326-8443-9A2A-813B213D8FE7}"/>
              </a:ext>
            </a:extLst>
          </p:cNvPr>
          <p:cNvSpPr>
            <a:spLocks noGrp="1"/>
          </p:cNvSpPr>
          <p:nvPr>
            <p:ph type="title"/>
          </p:nvPr>
        </p:nvSpPr>
        <p:spPr>
          <a:xfrm>
            <a:off x="507206" y="506412"/>
            <a:ext cx="9792000" cy="432000"/>
          </a:xfrm>
        </p:spPr>
        <p:txBody>
          <a:bodyPr/>
          <a:lstStyle/>
          <a:p>
            <a:r>
              <a:rPr lang="es-ES" dirty="0"/>
              <a:t>Presentación: El derecho a la capacidad jurídica </a:t>
            </a:r>
            <a:r>
              <a:rPr lang="en-US" dirty="0"/>
              <a:t>- 13</a:t>
            </a:r>
          </a:p>
        </p:txBody>
      </p:sp>
    </p:spTree>
    <p:extLst>
      <p:ext uri="{BB962C8B-B14F-4D97-AF65-F5344CB8AC3E}">
        <p14:creationId xmlns:p14="http://schemas.microsoft.com/office/powerpoint/2010/main" val="1455559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25</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p:txBody>
          <a:bodyPr/>
          <a:lstStyle/>
          <a:p>
            <a:r>
              <a:rPr lang="es-ES" dirty="0"/>
              <a:t>Lugares y situaciones en los que se niega el derecho a la capacidad jurídica </a:t>
            </a:r>
            <a:r>
              <a:rPr lang="en-US" dirty="0"/>
              <a:t>(b) </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algn="just"/>
            <a:r>
              <a:rPr lang="es-ES" sz="2000" dirty="0"/>
              <a:t>La denegación del derecho a la capacidad jurídica tiene lugar </a:t>
            </a:r>
            <a:r>
              <a:rPr lang="en-US" sz="2000" dirty="0"/>
              <a:t>:</a:t>
            </a:r>
          </a:p>
          <a:p>
            <a:pPr lvl="0" algn="just" fontAlgn="base"/>
            <a:r>
              <a:rPr lang="es-ES" sz="2000" dirty="0"/>
              <a:t>En las comunidades (por ejemplo, en la escuela, en el trabajo, en el banco, etc.) </a:t>
            </a:r>
          </a:p>
          <a:p>
            <a:pPr lvl="0" algn="just" fontAlgn="base"/>
            <a:r>
              <a:rPr lang="es-ES" sz="2000" dirty="0"/>
              <a:t>En casa </a:t>
            </a:r>
          </a:p>
          <a:p>
            <a:pPr lvl="0" algn="just" fontAlgn="base"/>
            <a:r>
              <a:rPr lang="es-ES" sz="2000" dirty="0"/>
              <a:t>En los servicios sociales y de salud mental (tanto en la atención ambulatoria como hospitalaria) </a:t>
            </a:r>
          </a:p>
          <a:p>
            <a:pPr lvl="0" algn="just" fontAlgn="base"/>
            <a:r>
              <a:rPr lang="es-ES" sz="2000" dirty="0"/>
              <a:t>En lugares donde las personas son privadas de libertad, tales como instalaciones/instituciones de salud mental, los servicios forenses, la policía o las celdas de las prisiones</a:t>
            </a:r>
            <a:endParaRPr lang="en-US" sz="2000" dirty="0"/>
          </a:p>
          <a:p>
            <a:pPr algn="just"/>
            <a:endParaRPr lang="en-US" sz="2000"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p:txBody>
          <a:bodyPr/>
          <a:lstStyle/>
          <a:p>
            <a:r>
              <a:rPr lang="es-ES" dirty="0"/>
              <a:t>Presentación: El derecho a la capacidad jurídica </a:t>
            </a:r>
            <a:r>
              <a:rPr lang="en-US" dirty="0"/>
              <a:t>- 14</a:t>
            </a:r>
          </a:p>
        </p:txBody>
      </p:sp>
    </p:spTree>
    <p:extLst>
      <p:ext uri="{BB962C8B-B14F-4D97-AF65-F5344CB8AC3E}">
        <p14:creationId xmlns:p14="http://schemas.microsoft.com/office/powerpoint/2010/main" val="827931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26</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p:txBody>
          <a:bodyPr/>
          <a:lstStyle/>
          <a:p>
            <a:r>
              <a:rPr lang="es-ES" dirty="0"/>
              <a:t>Lugares y situaciones en los que se niega el derecho a la capacidad jurídica </a:t>
            </a:r>
            <a:r>
              <a:rPr lang="en-US" dirty="0"/>
              <a:t>(c) </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algn="just"/>
            <a:r>
              <a:rPr lang="es-ES" b="1" dirty="0"/>
              <a:t>En casa</a:t>
            </a:r>
            <a:r>
              <a:rPr lang="es-ES" dirty="0"/>
              <a:t>, las personas se ven privadas del derecho a tomar decisiones sobre su propia vida y las actividades de su día a día</a:t>
            </a:r>
            <a:r>
              <a:rPr lang="en-US" dirty="0"/>
              <a:t>. </a:t>
            </a:r>
          </a:p>
          <a:p>
            <a:pPr algn="just"/>
            <a:r>
              <a:rPr lang="es-ES" dirty="0"/>
              <a:t>Sus familiares se encargan de tomar todas esas decisiones; por regla general, lo hacen con buenas intenciones y con la voluntad de (sobre)protegerlas</a:t>
            </a:r>
            <a:r>
              <a:rPr lang="en-US" dirty="0"/>
              <a:t>. </a:t>
            </a:r>
          </a:p>
          <a:p>
            <a:pPr algn="just"/>
            <a:r>
              <a:rPr lang="es-ES" dirty="0"/>
              <a:t>A menudo es porque tienen miedo de que no sepan arreglárselas, que sufran abusos, que se hagan daño o que alguien se aproveche de ellas</a:t>
            </a:r>
            <a:r>
              <a:rPr lang="en-US" dirty="0"/>
              <a:t>. </a:t>
            </a:r>
          </a:p>
          <a:p>
            <a:pPr marL="0" indent="0" algn="just">
              <a:buNone/>
            </a:pPr>
            <a:endParaRPr lang="en-US"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p:txBody>
          <a:bodyPr/>
          <a:lstStyle/>
          <a:p>
            <a:r>
              <a:rPr lang="es-ES" dirty="0"/>
              <a:t>Presentación: El derecho a la capacidad jurídica </a:t>
            </a:r>
            <a:r>
              <a:rPr lang="en-US" dirty="0"/>
              <a:t>- 15</a:t>
            </a:r>
          </a:p>
        </p:txBody>
      </p:sp>
    </p:spTree>
    <p:extLst>
      <p:ext uri="{BB962C8B-B14F-4D97-AF65-F5344CB8AC3E}">
        <p14:creationId xmlns:p14="http://schemas.microsoft.com/office/powerpoint/2010/main" val="2188605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27</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p:txBody>
          <a:bodyPr/>
          <a:lstStyle/>
          <a:p>
            <a:r>
              <a:rPr lang="es-ES" dirty="0"/>
              <a:t>Lugares y situaciones en los que se niega el derecho a la capacidad jurídica </a:t>
            </a:r>
            <a:r>
              <a:rPr lang="en-US" dirty="0"/>
              <a:t>(d) </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p:txBody>
          <a:bodyPr/>
          <a:lstStyle/>
          <a:p>
            <a:pPr algn="just"/>
            <a:r>
              <a:rPr lang="es-ES" dirty="0"/>
              <a:t>Esta denegación de la capacidad jurídica también se produce con mucha frecuencia </a:t>
            </a:r>
            <a:r>
              <a:rPr lang="es-ES" b="1" dirty="0"/>
              <a:t>en los servicios sociales y de salud mental</a:t>
            </a:r>
            <a:r>
              <a:rPr lang="en-US" b="1" dirty="0"/>
              <a:t>. </a:t>
            </a:r>
          </a:p>
          <a:p>
            <a:pPr lvl="2" algn="just"/>
            <a:r>
              <a:rPr lang="es-ES" sz="2200" dirty="0"/>
              <a:t>El ingreso y el tratamiento involuntario en los servicios sociales y de salud mental niega a las personas el derecho a ejercer un consentimiento libre e informado sobre la atención sanitaria</a:t>
            </a:r>
            <a:r>
              <a:rPr lang="en-US" sz="2200" dirty="0"/>
              <a:t>.</a:t>
            </a:r>
          </a:p>
          <a:p>
            <a:pPr lvl="2" algn="just"/>
            <a:r>
              <a:rPr lang="es-ES" sz="2200" dirty="0"/>
              <a:t>También se deniega la capacidad de obrar a las personas que son ingresadas y tratadas involuntariamente porque, incluso en estos casos, los miembros del personal suponen que estas personas no pueden tomar decisiones y que ellos están en mejores condiciones de decidir</a:t>
            </a:r>
            <a:r>
              <a:rPr lang="en-US" sz="2200" dirty="0"/>
              <a:t>.</a:t>
            </a:r>
          </a:p>
          <a:p>
            <a:pPr lvl="2" algn="just"/>
            <a:r>
              <a:rPr lang="es-ES" sz="2200" dirty="0"/>
              <a:t>La simple amenaza de ingresarlas y de tratarlas involuntariamente puede hacer que algunas personas acepten unas prácticas que en realidad no quieren</a:t>
            </a:r>
            <a:r>
              <a:rPr lang="en-US" sz="2200" dirty="0"/>
              <a:t>.</a:t>
            </a:r>
          </a:p>
          <a:p>
            <a:pPr algn="just"/>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p:txBody>
          <a:bodyPr/>
          <a:lstStyle/>
          <a:p>
            <a:r>
              <a:rPr lang="es-ES" dirty="0"/>
              <a:t>Presentación: El derecho a la capacidad jurídica </a:t>
            </a:r>
            <a:r>
              <a:rPr lang="en-US" dirty="0"/>
              <a:t>- 16</a:t>
            </a:r>
          </a:p>
        </p:txBody>
      </p:sp>
    </p:spTree>
    <p:extLst>
      <p:ext uri="{BB962C8B-B14F-4D97-AF65-F5344CB8AC3E}">
        <p14:creationId xmlns:p14="http://schemas.microsoft.com/office/powerpoint/2010/main" val="209369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28</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p:txBody>
          <a:bodyPr/>
          <a:lstStyle/>
          <a:p>
            <a:r>
              <a:rPr lang="es-ES" dirty="0"/>
              <a:t>Lugares y situaciones en los que se niega el derecho a la capacidad jurídica </a:t>
            </a:r>
            <a:r>
              <a:rPr lang="en-US" dirty="0"/>
              <a:t>(e) </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p:txBody>
          <a:bodyPr/>
          <a:lstStyle/>
          <a:p>
            <a:pPr algn="just"/>
            <a:r>
              <a:rPr lang="es-ES" dirty="0"/>
              <a:t>Estas prácticas sean un reflejo de estereotipos negativos y de puntos de vista discriminatorios</a:t>
            </a:r>
            <a:r>
              <a:rPr lang="en-US" dirty="0"/>
              <a:t>. </a:t>
            </a:r>
          </a:p>
          <a:p>
            <a:pPr algn="just"/>
            <a:r>
              <a:rPr lang="es-ES" dirty="0"/>
              <a:t>A menudo se hacen suposiciones sobre la capacidad de las personas para tomar decisiones porque los miembros del personal consideran que, si las toman ellos, será más fácil y rápido</a:t>
            </a:r>
            <a:r>
              <a:rPr lang="en-US" dirty="0"/>
              <a:t>. </a:t>
            </a:r>
          </a:p>
          <a:p>
            <a:pPr algn="just"/>
            <a:r>
              <a:rPr lang="es-ES" dirty="0"/>
              <a:t>El resultado es que se priva a las personas de su capacidad decisoria y que, en general, no se habla con ellas y no se las escucha</a:t>
            </a:r>
            <a:r>
              <a:rPr lang="en-US" dirty="0"/>
              <a:t>. </a:t>
            </a:r>
          </a:p>
          <a:p>
            <a:pPr algn="just"/>
            <a:r>
              <a:rPr lang="es-ES" dirty="0"/>
              <a:t>Las personas con discapacidad psicosocial, intelectual y cognitiva también ven cómo se les deniega el derecho a la capacidad de obrar en su día a día y </a:t>
            </a:r>
            <a:r>
              <a:rPr lang="es-ES" b="1" dirty="0"/>
              <a:t>en sus propias comunidades</a:t>
            </a:r>
            <a:r>
              <a:rPr lang="en-US" b="1" dirty="0"/>
              <a:t>.</a:t>
            </a:r>
          </a:p>
          <a:p>
            <a:pPr algn="just"/>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p:txBody>
          <a:bodyPr/>
          <a:lstStyle/>
          <a:p>
            <a:r>
              <a:rPr lang="es-ES" dirty="0"/>
              <a:t>Presentación: El derecho a la capacidad jurídica </a:t>
            </a:r>
            <a:r>
              <a:rPr lang="en-US" dirty="0"/>
              <a:t>- 17</a:t>
            </a:r>
          </a:p>
        </p:txBody>
      </p:sp>
    </p:spTree>
    <p:extLst>
      <p:ext uri="{BB962C8B-B14F-4D97-AF65-F5344CB8AC3E}">
        <p14:creationId xmlns:p14="http://schemas.microsoft.com/office/powerpoint/2010/main" val="304501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29</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p:txBody>
          <a:bodyPr/>
          <a:lstStyle/>
          <a:p>
            <a:r>
              <a:rPr lang="es-ES" dirty="0"/>
              <a:t>Género y capacidad jurídica </a:t>
            </a:r>
            <a:r>
              <a:rPr lang="en-US" dirty="0"/>
              <a:t>(a) </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p:txBody>
          <a:bodyPr/>
          <a:lstStyle/>
          <a:p>
            <a:pPr algn="just"/>
            <a:r>
              <a:rPr lang="es-ES" dirty="0"/>
              <a:t>Las mujeres con discapacidad incluso tengan que hacer frente a más situaciones en que se les deniega el derecho a la capacidad de obrar debido a la discriminación múltiple que sufren</a:t>
            </a:r>
            <a:r>
              <a:rPr lang="en-US" dirty="0"/>
              <a:t>. </a:t>
            </a:r>
          </a:p>
          <a:p>
            <a:pPr algn="just"/>
            <a:r>
              <a:rPr lang="es-ES" dirty="0"/>
              <a:t>El derecho a tener el control sobre su salud reproductiva —incluso sobre la base del consentimiento libre e informado</a:t>
            </a:r>
            <a:r>
              <a:rPr lang="en-US" dirty="0"/>
              <a:t>, </a:t>
            </a:r>
            <a:r>
              <a:rPr lang="es-ES" dirty="0"/>
              <a:t>a menudo son vulnerados por los sistemas patriarcales de toma de decisiones por sustitución.</a:t>
            </a:r>
            <a:endParaRPr lang="en-US" dirty="0"/>
          </a:p>
          <a:p>
            <a:pPr marL="0" indent="0" algn="just">
              <a:buNone/>
            </a:pPr>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p:txBody>
          <a:bodyPr/>
          <a:lstStyle/>
          <a:p>
            <a:r>
              <a:rPr lang="es-ES" dirty="0"/>
              <a:t>Presentación: El derecho a la capacidad jurídica </a:t>
            </a:r>
            <a:r>
              <a:rPr lang="en-US" dirty="0"/>
              <a:t>- 18</a:t>
            </a:r>
          </a:p>
        </p:txBody>
      </p:sp>
    </p:spTree>
    <p:extLst>
      <p:ext uri="{BB962C8B-B14F-4D97-AF65-F5344CB8AC3E}">
        <p14:creationId xmlns:p14="http://schemas.microsoft.com/office/powerpoint/2010/main" val="355193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43493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30</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p:txBody>
          <a:bodyPr/>
          <a:lstStyle/>
          <a:p>
            <a:r>
              <a:rPr lang="es-ES" dirty="0"/>
              <a:t>Género y capacidad jurídica </a:t>
            </a:r>
            <a:r>
              <a:rPr lang="en-US" dirty="0"/>
              <a:t>(b) </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p:txBody>
          <a:bodyPr/>
          <a:lstStyle/>
          <a:p>
            <a:r>
              <a:rPr lang="en-US" i="1" dirty="0"/>
              <a:t>Women institutionalized against their will in India</a:t>
            </a:r>
            <a:r>
              <a:rPr lang="en-US" dirty="0"/>
              <a:t>. Human Rights Watch, </a:t>
            </a:r>
            <a:r>
              <a:rPr lang="en-US" dirty="0" err="1"/>
              <a:t>diciembre</a:t>
            </a:r>
            <a:r>
              <a:rPr lang="en-US" dirty="0"/>
              <a:t> 2013: </a:t>
            </a:r>
            <a:r>
              <a:rPr lang="en-US" dirty="0">
                <a:hlinkClick r:id="rId3"/>
              </a:rPr>
              <a:t>https://youtu.be/NZBxI9pNYHw</a:t>
            </a:r>
            <a:endParaRPr lang="en-US" dirty="0"/>
          </a:p>
          <a:p>
            <a:endParaRPr lang="en-US" dirty="0"/>
          </a:p>
          <a:p>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p:txBody>
          <a:bodyPr/>
          <a:lstStyle/>
          <a:p>
            <a:r>
              <a:rPr lang="es-ES" dirty="0"/>
              <a:t>Presentación: El derecho a la capacidad jurídica </a:t>
            </a:r>
            <a:r>
              <a:rPr lang="en-US" dirty="0"/>
              <a:t>- 19</a:t>
            </a:r>
          </a:p>
        </p:txBody>
      </p:sp>
    </p:spTree>
    <p:extLst>
      <p:ext uri="{BB962C8B-B14F-4D97-AF65-F5344CB8AC3E}">
        <p14:creationId xmlns:p14="http://schemas.microsoft.com/office/powerpoint/2010/main" val="2312627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31</a:t>
            </a:fld>
            <a:endParaRPr lang="en-US"/>
          </a:p>
        </p:txBody>
      </p:sp>
      <p:sp>
        <p:nvSpPr>
          <p:cNvPr id="3" name="Text Placeholder 2">
            <a:extLst>
              <a:ext uri="{FF2B5EF4-FFF2-40B4-BE49-F238E27FC236}">
                <a16:creationId xmlns:a16="http://schemas.microsoft.com/office/drawing/2014/main" id="{70F91CE2-2605-EB43-ACF9-451948BC6A5C}"/>
              </a:ext>
            </a:extLst>
          </p:cNvPr>
          <p:cNvSpPr>
            <a:spLocks noGrp="1"/>
          </p:cNvSpPr>
          <p:nvPr>
            <p:ph type="body" sz="quarter" idx="13"/>
          </p:nvPr>
        </p:nvSpPr>
        <p:spPr/>
        <p:txBody>
          <a:bodyPr/>
          <a:lstStyle/>
          <a:p>
            <a:r>
              <a:rPr lang="es-ES" dirty="0"/>
              <a:t>El caso de Soledad </a:t>
            </a:r>
            <a:r>
              <a:rPr lang="en-US" dirty="0"/>
              <a:t>(a) </a:t>
            </a:r>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413657" y="1466584"/>
            <a:ext cx="11386457" cy="4500000"/>
          </a:xfrm>
        </p:spPr>
        <p:txBody>
          <a:bodyPr/>
          <a:lstStyle/>
          <a:p>
            <a:pPr marL="0" indent="0" algn="just">
              <a:buNone/>
            </a:pPr>
            <a:r>
              <a:rPr lang="es-ES" sz="1800" dirty="0"/>
              <a:t>Soledad tiene 40 años y hace diez que reside en un hogar de atención social. Vive en una habitación pequeña y limpia, que comparte con una compañera que no eligió. La llevaron aquí debido a los cambios de humor que sufría y porque perdía la memoria. Tiene varias infecciones y describe su salud como mala.</a:t>
            </a:r>
          </a:p>
          <a:p>
            <a:pPr marL="0" indent="0" algn="just">
              <a:buNone/>
            </a:pPr>
            <a:r>
              <a:rPr lang="es-ES" sz="1800" dirty="0"/>
              <a:t>Los días, siempre presididos por la misma rutina —levantarse temprano, lavarse un poco, comer, descansar obligatoriamente, como si tuviera 3 años, y hacer ejercicio dos veces por semana (una hora en el patio del hogar, rodeado de una valla)— se le hacen largos y aburridos. Las oportunidades para salir del hogar son bien escasas. A todos los residentes se les dice que el mundo exterior es extremadamente peligroso y que si los tienen encerrados bajo llave es por su propia seguridad. En muchos casos han interiorizado este miedo y por eso prefieren no salir. </a:t>
            </a:r>
          </a:p>
          <a:p>
            <a:pPr marL="0" indent="0" algn="just">
              <a:buNone/>
            </a:pPr>
            <a:r>
              <a:rPr lang="es-ES" sz="1800" dirty="0"/>
              <a:t>Soledad no tiene ninguna posibilidad de huir de la rígida vida en el hogar, donde la individualidad no tiene cabida y donde no le permiten dedicarse a sus aficiones: tocar el piano y cantar. Está convencida de que, si la dejaran hacer, podría conseguir un trabajo, por ejemplo, en un taller de costura. A menudo, la calidad de vida radica en las pequeñas cosas. Le gusta leer, pero se le rompieron las gafas y, aunque ha pedido otras al personal de la residencia, parece que nunca la escuchan. La antena de su pequeño televisor está rota, pero nadie sabe cómo repararla.</a:t>
            </a:r>
          </a:p>
          <a:p>
            <a:pPr marL="530225" lvl="3" indent="0" algn="just">
              <a:buNone/>
            </a:pPr>
            <a:r>
              <a:rPr lang="es-ES" sz="1800" dirty="0"/>
              <a:t>Le encantaría recibir más atención y afecto por parte del personal. Si los residentes no cumplen las normas y el reglamento, a veces son amenazados con el uso de camisas de fuerza o con atarlos a la cama. </a:t>
            </a:r>
          </a:p>
          <a:p>
            <a:pPr algn="just">
              <a:spcAft>
                <a:spcPts val="0"/>
              </a:spcAft>
            </a:pPr>
            <a:endParaRPr lang="en-US" sz="1800"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p:txBody>
          <a:bodyPr/>
          <a:lstStyle/>
          <a:p>
            <a:r>
              <a:rPr lang="es-ES" dirty="0"/>
              <a:t>Ejercicio 1.2: Denegación de la capacidad jurídica</a:t>
            </a:r>
            <a:r>
              <a:rPr lang="en-US" dirty="0"/>
              <a:t> - 1 </a:t>
            </a:r>
          </a:p>
        </p:txBody>
      </p:sp>
    </p:spTree>
    <p:extLst>
      <p:ext uri="{BB962C8B-B14F-4D97-AF65-F5344CB8AC3E}">
        <p14:creationId xmlns:p14="http://schemas.microsoft.com/office/powerpoint/2010/main" val="37085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32</a:t>
            </a:fld>
            <a:endParaRPr lang="en-US"/>
          </a:p>
        </p:txBody>
      </p:sp>
      <p:sp>
        <p:nvSpPr>
          <p:cNvPr id="3" name="Text Placeholder 2">
            <a:extLst>
              <a:ext uri="{FF2B5EF4-FFF2-40B4-BE49-F238E27FC236}">
                <a16:creationId xmlns:a16="http://schemas.microsoft.com/office/drawing/2014/main" id="{70F91CE2-2605-EB43-ACF9-451948BC6A5C}"/>
              </a:ext>
            </a:extLst>
          </p:cNvPr>
          <p:cNvSpPr>
            <a:spLocks noGrp="1"/>
          </p:cNvSpPr>
          <p:nvPr>
            <p:ph type="body" sz="quarter" idx="13"/>
          </p:nvPr>
        </p:nvSpPr>
        <p:spPr/>
        <p:txBody>
          <a:bodyPr/>
          <a:lstStyle/>
          <a:p>
            <a:r>
              <a:rPr lang="es-ES" dirty="0"/>
              <a:t>El caso de Soledad </a:t>
            </a:r>
            <a:r>
              <a:rPr lang="en-US" dirty="0"/>
              <a:t>(b) </a:t>
            </a:r>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a:t>¿De qué manera se vulnera el derecho a la capacidad de obrar de Soledad? </a:t>
            </a:r>
            <a:endParaRPr lang="en-US" sz="2500" b="1" i="1"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p:txBody>
          <a:bodyPr/>
          <a:lstStyle/>
          <a:p>
            <a:r>
              <a:rPr lang="es-ES" dirty="0"/>
              <a:t>Ejercicio 1.2: Denegación de la capacidad jurídica</a:t>
            </a:r>
            <a:r>
              <a:rPr lang="en-US" dirty="0"/>
              <a:t> - 2</a:t>
            </a:r>
          </a:p>
        </p:txBody>
      </p:sp>
    </p:spTree>
    <p:extLst>
      <p:ext uri="{BB962C8B-B14F-4D97-AF65-F5344CB8AC3E}">
        <p14:creationId xmlns:p14="http://schemas.microsoft.com/office/powerpoint/2010/main" val="320206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33</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507195" y="1511188"/>
            <a:ext cx="11174412" cy="4500000"/>
          </a:xfrm>
        </p:spPr>
        <p:txBody>
          <a:bodyPr/>
          <a:lstStyle/>
          <a:p>
            <a:pPr marL="0" indent="0" algn="ctr">
              <a:buNone/>
            </a:pPr>
            <a:endParaRPr lang="en-US" b="1" i="1" dirty="0"/>
          </a:p>
          <a:p>
            <a:pPr marL="0" indent="0" algn="ctr">
              <a:buNone/>
            </a:pPr>
            <a:endParaRPr lang="en-US" b="1" i="1" dirty="0"/>
          </a:p>
          <a:p>
            <a:pPr marL="0" indent="0" algn="ctr">
              <a:buNone/>
            </a:pPr>
            <a:r>
              <a:rPr lang="es-ES" b="1" i="1" dirty="0"/>
              <a:t>¿Qué consecuencias perjudiciales conlleva la privación o la restricción del derecho a la capacidad jurídica en la vida de las personas? </a:t>
            </a:r>
          </a:p>
          <a:p>
            <a:pPr marL="0" indent="0" algn="ctr">
              <a:buNone/>
            </a:pPr>
            <a:r>
              <a:rPr lang="es-ES" b="1" i="1" dirty="0"/>
              <a:t>¿Cómo os sentiríais si os privasen de vuestro derecho a la capacidad jurídica? / ¿Cómo os sentisteis cuando os privaron de vuestro derecho a la capacidad jurídica? </a:t>
            </a:r>
          </a:p>
          <a:p>
            <a:pPr marL="0" indent="0">
              <a:buNone/>
            </a:pPr>
            <a:endParaRPr lang="en-US"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a:xfrm>
            <a:off x="507205" y="506412"/>
            <a:ext cx="11053423" cy="495074"/>
          </a:xfrm>
        </p:spPr>
        <p:txBody>
          <a:bodyPr/>
          <a:lstStyle/>
          <a:p>
            <a:r>
              <a:rPr lang="es-ES" sz="2800" dirty="0"/>
              <a:t>Presentación: Las consecuencias de la denegación del derecho a la capacidad jurídica </a:t>
            </a:r>
            <a:r>
              <a:rPr lang="en-US" sz="2800" dirty="0"/>
              <a:t>- 1</a:t>
            </a:r>
          </a:p>
        </p:txBody>
      </p:sp>
    </p:spTree>
    <p:extLst>
      <p:ext uri="{BB962C8B-B14F-4D97-AF65-F5344CB8AC3E}">
        <p14:creationId xmlns:p14="http://schemas.microsoft.com/office/powerpoint/2010/main" val="148672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34</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p:txBody>
          <a:bodyPr/>
          <a:lstStyle/>
          <a:p>
            <a:pPr algn="just"/>
            <a:r>
              <a:rPr lang="es-ES" sz="2000" dirty="0"/>
              <a:t>Cuando las personas se ven privadas del derecho a tomar sus propias decisiones, tienen un control muy escaso (o nulo) sobre todos o algunos aspectos de su vida</a:t>
            </a:r>
            <a:r>
              <a:rPr lang="en-US" sz="2000" dirty="0"/>
              <a:t>. </a:t>
            </a:r>
          </a:p>
          <a:p>
            <a:pPr algn="just"/>
            <a:r>
              <a:rPr lang="es-ES" sz="2000" dirty="0"/>
              <a:t> El derecho a la capacidad jurídica es fundamental para la identidad personal como ser humano y para la libertad</a:t>
            </a:r>
            <a:r>
              <a:rPr lang="en-US" sz="2000" dirty="0"/>
              <a:t>. </a:t>
            </a:r>
          </a:p>
          <a:p>
            <a:pPr algn="just"/>
            <a:r>
              <a:rPr lang="es-ES" sz="2000" dirty="0"/>
              <a:t>Protege la dignidad de la persona y su autonomía</a:t>
            </a:r>
            <a:r>
              <a:rPr lang="en-US" sz="2000" dirty="0"/>
              <a:t>.  </a:t>
            </a:r>
          </a:p>
          <a:p>
            <a:pPr algn="just"/>
            <a:r>
              <a:rPr lang="es-ES" sz="2000" dirty="0"/>
              <a:t>Es muy importante que las personas tomen sus propias decisiones, porque entonces</a:t>
            </a:r>
            <a:r>
              <a:rPr lang="en-US" sz="2000" dirty="0"/>
              <a:t>:</a:t>
            </a:r>
          </a:p>
          <a:p>
            <a:pPr lvl="2" algn="just" fontAlgn="base"/>
            <a:r>
              <a:rPr lang="es-ES" dirty="0"/>
              <a:t>Pueden llevar las riendas de su vida. </a:t>
            </a:r>
          </a:p>
          <a:p>
            <a:pPr lvl="2" algn="just" fontAlgn="base"/>
            <a:r>
              <a:rPr lang="es-ES" dirty="0"/>
              <a:t>Pueden ser miembros plenos de su comunidad y los demás las respetan como tales. </a:t>
            </a:r>
          </a:p>
          <a:p>
            <a:pPr lvl="2" algn="just" fontAlgn="base"/>
            <a:r>
              <a:rPr lang="es-ES" dirty="0"/>
              <a:t>Se pueden defender mejor contra los abusos, la explotación y la discriminación. </a:t>
            </a:r>
          </a:p>
          <a:p>
            <a:pPr lvl="2" algn="just"/>
            <a:r>
              <a:rPr lang="es-ES" dirty="0"/>
              <a:t>Transmiten a todo el mundo que las personas con discapacidad psicosocial, intelectual y cognitiva deben ser respetadas y tratadas como iguales</a:t>
            </a:r>
            <a:r>
              <a:rPr lang="en-US" dirty="0"/>
              <a:t>.</a:t>
            </a:r>
          </a:p>
          <a:p>
            <a:pPr algn="just"/>
            <a:endParaRPr lang="en-US" sz="2000" dirty="0"/>
          </a:p>
        </p:txBody>
      </p:sp>
      <p:sp>
        <p:nvSpPr>
          <p:cNvPr id="7" name="Title 4">
            <a:extLst>
              <a:ext uri="{FF2B5EF4-FFF2-40B4-BE49-F238E27FC236}">
                <a16:creationId xmlns:a16="http://schemas.microsoft.com/office/drawing/2014/main" id="{278A7F90-058E-E240-B331-816C8188C2AB}"/>
              </a:ext>
            </a:extLst>
          </p:cNvPr>
          <p:cNvSpPr>
            <a:spLocks noGrp="1"/>
          </p:cNvSpPr>
          <p:nvPr>
            <p:ph type="title"/>
          </p:nvPr>
        </p:nvSpPr>
        <p:spPr>
          <a:xfrm>
            <a:off x="507205" y="506412"/>
            <a:ext cx="11053423" cy="495074"/>
          </a:xfrm>
        </p:spPr>
        <p:txBody>
          <a:bodyPr/>
          <a:lstStyle/>
          <a:p>
            <a:r>
              <a:rPr lang="es-ES" sz="2800" dirty="0"/>
              <a:t>Presentación: Las consecuencias de la denegación del derecho a la capacidad jurídica </a:t>
            </a:r>
            <a:r>
              <a:rPr lang="en-US" sz="2800" dirty="0"/>
              <a:t>- 2</a:t>
            </a:r>
          </a:p>
        </p:txBody>
      </p:sp>
    </p:spTree>
    <p:extLst>
      <p:ext uri="{BB962C8B-B14F-4D97-AF65-F5344CB8AC3E}">
        <p14:creationId xmlns:p14="http://schemas.microsoft.com/office/powerpoint/2010/main" val="1967777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35</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p:txBody>
          <a:bodyPr/>
          <a:lstStyle/>
          <a:p>
            <a:r>
              <a:rPr lang="en-US" dirty="0"/>
              <a:t>UN CRPD: </a:t>
            </a:r>
            <a:r>
              <a:rPr lang="en-US" i="1" dirty="0"/>
              <a:t>What is Article 12 and Legal Capacity? Mental Health Europe</a:t>
            </a:r>
            <a:r>
              <a:rPr lang="en-US" dirty="0"/>
              <a:t>. </a:t>
            </a:r>
            <a:r>
              <a:rPr lang="en-US" dirty="0">
                <a:hlinkClick r:id="rId3"/>
              </a:rPr>
              <a:t>https://youtu.be/8WhxKJtOXec</a:t>
            </a:r>
            <a:endParaRPr lang="en-US" dirty="0"/>
          </a:p>
          <a:p>
            <a:pPr marL="0" indent="0">
              <a:buNone/>
            </a:pPr>
            <a:endParaRPr lang="en-US" dirty="0"/>
          </a:p>
          <a:p>
            <a:endParaRPr lang="en-US"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p:txBody>
          <a:bodyPr/>
          <a:lstStyle/>
          <a:p>
            <a:r>
              <a:rPr lang="es-ES" dirty="0"/>
              <a:t>Presentación: Resumen del tema -</a:t>
            </a:r>
            <a:r>
              <a:rPr lang="en-US" dirty="0"/>
              <a:t> 1 </a:t>
            </a:r>
          </a:p>
        </p:txBody>
      </p:sp>
    </p:spTree>
    <p:extLst>
      <p:ext uri="{BB962C8B-B14F-4D97-AF65-F5344CB8AC3E}">
        <p14:creationId xmlns:p14="http://schemas.microsoft.com/office/powerpoint/2010/main" val="422469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36</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507195" y="1176654"/>
            <a:ext cx="11174412" cy="4500000"/>
          </a:xfrm>
        </p:spPr>
        <p:txBody>
          <a:bodyPr/>
          <a:lstStyle/>
          <a:p>
            <a:pPr marL="342900" lvl="0" indent="-342900" algn="just">
              <a:lnSpc>
                <a:spcPct val="115000"/>
              </a:lnSpc>
              <a:spcAft>
                <a:spcPts val="1000"/>
              </a:spcAft>
              <a:buFont typeface="+mj-lt"/>
              <a:buAutoNum type="arabicPeriod"/>
            </a:pPr>
            <a:r>
              <a:rPr lang="es-ES" b="1" dirty="0"/>
              <a:t>Hay que rebatir los conceptos erróneos y los estereotipos comunes sobre la capacidad de decidir de las personas</a:t>
            </a:r>
            <a:r>
              <a:rPr lang="es-ES" dirty="0"/>
              <a:t>:</a:t>
            </a:r>
            <a:r>
              <a:rPr lang="es-ES" b="1" dirty="0"/>
              <a:t> </a:t>
            </a:r>
            <a:r>
              <a:rPr lang="es-ES" dirty="0"/>
              <a:t>las personas con discapacidad psicosocial, intelectual o cognitiva pueden tomar decisiones y tienen derecho a hacerlo</a:t>
            </a:r>
            <a:r>
              <a:rPr lang="en-GB" dirty="0">
                <a:ea typeface="SimSun" panose="02010600030101010101" pitchFamily="2" charset="-122"/>
                <a:cs typeface="Arial" panose="020B0604020202020204" pitchFamily="34" charset="0"/>
              </a:rPr>
              <a:t>.</a:t>
            </a:r>
            <a:endParaRPr lang="x-none">
              <a:ea typeface="SimSun" panose="02010600030101010101" pitchFamily="2" charset="-122"/>
              <a:cs typeface="Arial" panose="020B0604020202020204" pitchFamily="34" charset="0"/>
            </a:endParaRPr>
          </a:p>
          <a:p>
            <a:pPr marL="342900" lvl="0" indent="-342900" algn="just">
              <a:lnSpc>
                <a:spcPct val="115000"/>
              </a:lnSpc>
              <a:spcAft>
                <a:spcPts val="1000"/>
              </a:spcAft>
              <a:buFont typeface="+mj-lt"/>
              <a:buAutoNum type="arabicPeriod"/>
            </a:pPr>
            <a:r>
              <a:rPr lang="es-ES" b="1" dirty="0"/>
              <a:t>La capacidad de cada persona para tomar decisiones puede variar por muchas razones</a:t>
            </a:r>
            <a:r>
              <a:rPr lang="es-ES" dirty="0"/>
              <a:t>.</a:t>
            </a:r>
            <a:r>
              <a:rPr lang="es-ES" b="1" dirty="0"/>
              <a:t> </a:t>
            </a:r>
            <a:r>
              <a:rPr lang="es-ES" dirty="0"/>
              <a:t>Unas veces</a:t>
            </a:r>
            <a:r>
              <a:rPr lang="es-ES" b="1" dirty="0"/>
              <a:t> </a:t>
            </a:r>
            <a:r>
              <a:rPr lang="es-ES" dirty="0"/>
              <a:t>les resulta más fácil tomar decisiones y otras, resulta más difícil. Esto es válido para todo el mundo</a:t>
            </a:r>
            <a:r>
              <a:rPr lang="en-GB" dirty="0">
                <a:ea typeface="SimSun" panose="02010600030101010101" pitchFamily="2" charset="-122"/>
                <a:cs typeface="Arial" panose="020B0604020202020204" pitchFamily="34" charset="0"/>
              </a:rPr>
              <a:t>.</a:t>
            </a:r>
            <a:endParaRPr lang="x-none">
              <a:ea typeface="SimSun" panose="02010600030101010101" pitchFamily="2" charset="-122"/>
              <a:cs typeface="Arial" panose="020B0604020202020204" pitchFamily="34" charset="0"/>
            </a:endParaRPr>
          </a:p>
          <a:p>
            <a:pPr marL="342900" lvl="0" indent="-342900" algn="just">
              <a:lnSpc>
                <a:spcPct val="115000"/>
              </a:lnSpc>
              <a:spcAft>
                <a:spcPts val="1000"/>
              </a:spcAft>
              <a:buFont typeface="+mj-lt"/>
              <a:buAutoNum type="arabicPeriod"/>
            </a:pPr>
            <a:r>
              <a:rPr lang="es-ES" b="1" dirty="0"/>
              <a:t>El hecho de que a veces se tenga más o menos capacidad para tomar decisiones no justifica que se niegue a las personas el derecho a la capacidad de obrar</a:t>
            </a:r>
            <a:r>
              <a:rPr lang="es-ES" dirty="0"/>
              <a:t>.</a:t>
            </a:r>
            <a:r>
              <a:rPr lang="es-ES" b="1" dirty="0"/>
              <a:t> </a:t>
            </a:r>
            <a:r>
              <a:rPr lang="es-ES" dirty="0"/>
              <a:t>Según el artículo 12, todas las personas con discapacidad deben poder ejercer, en todo momento, su derecho a la capacidad jurídica</a:t>
            </a:r>
            <a:r>
              <a:rPr lang="en-GB" dirty="0">
                <a:ea typeface="SimSun" panose="02010600030101010101" pitchFamily="2" charset="-122"/>
                <a:cs typeface="Arial" panose="020B0604020202020204" pitchFamily="34" charset="0"/>
              </a:rPr>
              <a:t>. </a:t>
            </a:r>
            <a:endParaRPr lang="x-none">
              <a:ea typeface="SimSun" panose="02010600030101010101" pitchFamily="2" charset="-122"/>
              <a:cs typeface="Arial" panose="020B0604020202020204" pitchFamily="34" charset="0"/>
            </a:endParaRPr>
          </a:p>
          <a:p>
            <a:pPr marL="342900" lvl="0" indent="-342900" algn="just">
              <a:lnSpc>
                <a:spcPct val="115000"/>
              </a:lnSpc>
              <a:spcAft>
                <a:spcPts val="1000"/>
              </a:spcAft>
              <a:buFont typeface="+mj-lt"/>
              <a:buAutoNum type="arabicPeriod"/>
            </a:pPr>
            <a:r>
              <a:rPr lang="es-ES" b="1" dirty="0"/>
              <a:t>El derecho a la capacidad de obrar es un derecho crucial y fundamental</a:t>
            </a:r>
            <a:r>
              <a:rPr lang="es-ES" dirty="0"/>
              <a:t>:</a:t>
            </a:r>
            <a:r>
              <a:rPr lang="es-ES" b="1" dirty="0"/>
              <a:t> </a:t>
            </a:r>
            <a:r>
              <a:rPr lang="es-ES" dirty="0"/>
              <a:t>todos debemos disfrutar de este derecho para ser reconocidos y para participar en la sociedad</a:t>
            </a:r>
            <a:r>
              <a:rPr lang="en-GB" dirty="0">
                <a:ea typeface="SimSun" panose="02010600030101010101" pitchFamily="2" charset="-122"/>
                <a:cs typeface="Arial" panose="020B0604020202020204" pitchFamily="34" charset="0"/>
              </a:rPr>
              <a:t>. </a:t>
            </a:r>
            <a:endParaRPr lang="x-none">
              <a:ea typeface="SimSun" panose="02010600030101010101" pitchFamily="2" charset="-122"/>
              <a:cs typeface="Arial" panose="020B0604020202020204" pitchFamily="34" charset="0"/>
            </a:endParaRPr>
          </a:p>
          <a:p>
            <a:pPr algn="just"/>
            <a:endParaRPr lang="en-US" dirty="0"/>
          </a:p>
        </p:txBody>
      </p:sp>
      <p:sp>
        <p:nvSpPr>
          <p:cNvPr id="6" name="Title 4">
            <a:extLst>
              <a:ext uri="{FF2B5EF4-FFF2-40B4-BE49-F238E27FC236}">
                <a16:creationId xmlns:a16="http://schemas.microsoft.com/office/drawing/2014/main" id="{278A7F90-058E-E240-B331-816C8188C2AB}"/>
              </a:ext>
            </a:extLst>
          </p:cNvPr>
          <p:cNvSpPr>
            <a:spLocks noGrp="1"/>
          </p:cNvSpPr>
          <p:nvPr>
            <p:ph type="title"/>
          </p:nvPr>
        </p:nvSpPr>
        <p:spPr>
          <a:xfrm>
            <a:off x="507206" y="506412"/>
            <a:ext cx="9792000" cy="432000"/>
          </a:xfrm>
        </p:spPr>
        <p:txBody>
          <a:bodyPr/>
          <a:lstStyle/>
          <a:p>
            <a:r>
              <a:rPr lang="es-ES" dirty="0"/>
              <a:t>Presentación: Resumen del tema -</a:t>
            </a:r>
            <a:r>
              <a:rPr lang="en-US" dirty="0"/>
              <a:t> 2 </a:t>
            </a:r>
          </a:p>
        </p:txBody>
      </p:sp>
    </p:spTree>
    <p:extLst>
      <p:ext uri="{BB962C8B-B14F-4D97-AF65-F5344CB8AC3E}">
        <p14:creationId xmlns:p14="http://schemas.microsoft.com/office/powerpoint/2010/main" val="369350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37</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p:txBody>
          <a:bodyPr/>
          <a:lstStyle/>
          <a:p>
            <a:pPr algn="just"/>
            <a:r>
              <a:rPr lang="es-ES" dirty="0"/>
              <a:t>Todos tenemos, siempre, el derecho a la capacidad de obrar. No obstante, eso no quita que, a veces, necesitemos o queramos apoyo a la hora de tomar una decisión</a:t>
            </a:r>
            <a:r>
              <a:rPr lang="en-US" dirty="0"/>
              <a:t>. </a:t>
            </a:r>
          </a:p>
          <a:p>
            <a:pPr algn="just"/>
            <a:r>
              <a:rPr lang="es-ES" dirty="0"/>
              <a:t>La CDPD reconoce esta circunstancia y por ello establece que todas las personas deben poder recibir el apoyo que deseen o que necesiten para poder ejercer su derecho a la capacidad jurídica</a:t>
            </a:r>
            <a:r>
              <a:rPr lang="en-US" dirty="0"/>
              <a:t>. </a:t>
            </a:r>
          </a:p>
          <a:p>
            <a:pPr algn="just"/>
            <a:r>
              <a:rPr lang="es-ES" dirty="0"/>
              <a:t>Es lo que se denomina </a:t>
            </a:r>
            <a:r>
              <a:rPr lang="es-ES" i="1" dirty="0"/>
              <a:t>apoyo a la toma de decisiones</a:t>
            </a:r>
            <a:r>
              <a:rPr lang="es-ES" dirty="0"/>
              <a:t>. </a:t>
            </a:r>
          </a:p>
          <a:p>
            <a:pPr marL="0" indent="0" algn="just">
              <a:buNone/>
            </a:pPr>
            <a:r>
              <a:rPr lang="en-US" dirty="0"/>
              <a:t> </a:t>
            </a:r>
          </a:p>
          <a:p>
            <a:pPr algn="just"/>
            <a:endParaRPr lang="en-US" dirty="0"/>
          </a:p>
        </p:txBody>
      </p:sp>
      <p:sp>
        <p:nvSpPr>
          <p:cNvPr id="6" name="Title 4">
            <a:extLst>
              <a:ext uri="{FF2B5EF4-FFF2-40B4-BE49-F238E27FC236}">
                <a16:creationId xmlns:a16="http://schemas.microsoft.com/office/drawing/2014/main" id="{278A7F90-058E-E240-B331-816C8188C2AB}"/>
              </a:ext>
            </a:extLst>
          </p:cNvPr>
          <p:cNvSpPr>
            <a:spLocks noGrp="1"/>
          </p:cNvSpPr>
          <p:nvPr>
            <p:ph type="title"/>
          </p:nvPr>
        </p:nvSpPr>
        <p:spPr>
          <a:xfrm>
            <a:off x="507206" y="506412"/>
            <a:ext cx="9792000" cy="432000"/>
          </a:xfrm>
        </p:spPr>
        <p:txBody>
          <a:bodyPr/>
          <a:lstStyle/>
          <a:p>
            <a:r>
              <a:rPr lang="es-ES" dirty="0"/>
              <a:t>Presentación: Resumen del tema -</a:t>
            </a:r>
            <a:r>
              <a:rPr lang="en-US" dirty="0"/>
              <a:t> 3 </a:t>
            </a:r>
          </a:p>
        </p:txBody>
      </p:sp>
    </p:spTree>
    <p:extLst>
      <p:ext uri="{BB962C8B-B14F-4D97-AF65-F5344CB8AC3E}">
        <p14:creationId xmlns:p14="http://schemas.microsoft.com/office/powerpoint/2010/main" val="44373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6CD707-542F-EA4F-9521-7215DD50FF75}"/>
              </a:ext>
            </a:extLst>
          </p:cNvPr>
          <p:cNvSpPr>
            <a:spLocks noGrp="1"/>
          </p:cNvSpPr>
          <p:nvPr>
            <p:ph type="sldNum" sz="quarter" idx="12"/>
          </p:nvPr>
        </p:nvSpPr>
        <p:spPr/>
        <p:txBody>
          <a:bodyPr/>
          <a:lstStyle/>
          <a:p>
            <a:fld id="{F169E07F-9A80-405D-B06A-876E4D356B83}" type="slidenum">
              <a:rPr lang="en-US" smtClean="0"/>
              <a:pPr/>
              <a:t>38</a:t>
            </a:fld>
            <a:endParaRPr lang="en-US"/>
          </a:p>
        </p:txBody>
      </p:sp>
      <p:sp>
        <p:nvSpPr>
          <p:cNvPr id="3" name="Title 2">
            <a:extLst>
              <a:ext uri="{FF2B5EF4-FFF2-40B4-BE49-F238E27FC236}">
                <a16:creationId xmlns:a16="http://schemas.microsoft.com/office/drawing/2014/main" id="{21C16EFF-4D36-B24A-BF15-E89DD9D0FEBB}"/>
              </a:ext>
            </a:extLst>
          </p:cNvPr>
          <p:cNvSpPr>
            <a:spLocks noGrp="1"/>
          </p:cNvSpPr>
          <p:nvPr>
            <p:ph type="title"/>
          </p:nvPr>
        </p:nvSpPr>
        <p:spPr>
          <a:xfrm>
            <a:off x="507206" y="2313946"/>
            <a:ext cx="10988108" cy="668740"/>
          </a:xfrm>
        </p:spPr>
        <p:txBody>
          <a:bodyPr/>
          <a:lstStyle/>
          <a:p>
            <a:pPr>
              <a:lnSpc>
                <a:spcPct val="100000"/>
              </a:lnSpc>
            </a:pPr>
            <a:r>
              <a:rPr lang="es-ES" dirty="0"/>
              <a:t>Tema 2. El apoyo a la toma de decisiones y la planificación de decisiones anticipadas</a:t>
            </a:r>
            <a:endParaRPr lang="en-US" dirty="0"/>
          </a:p>
        </p:txBody>
      </p:sp>
    </p:spTree>
    <p:extLst>
      <p:ext uri="{BB962C8B-B14F-4D97-AF65-F5344CB8AC3E}">
        <p14:creationId xmlns:p14="http://schemas.microsoft.com/office/powerpoint/2010/main" val="704264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39</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p:txBody>
          <a:bodyPr/>
          <a:lstStyle/>
          <a:p>
            <a:pPr algn="just"/>
            <a:r>
              <a:rPr lang="es-ES" dirty="0"/>
              <a:t>El apoyo a la toma de decisiones es fundamental para respetar el derecho de las personas a la capacidad jurídica</a:t>
            </a:r>
            <a:r>
              <a:rPr lang="en-US" dirty="0"/>
              <a:t>. </a:t>
            </a:r>
          </a:p>
          <a:p>
            <a:pPr lvl="2" algn="just"/>
            <a:r>
              <a:rPr lang="es-ES" sz="2200" dirty="0"/>
              <a:t>Un abordaje basado en el apoyo a la toma de decisiones implica colaborar con la persona en el proceso de toma de decisiones y hacer valer su derecho a tener la última palabra en tales decisiones</a:t>
            </a:r>
            <a:r>
              <a:rPr lang="en-US" sz="2200" dirty="0"/>
              <a:t>. </a:t>
            </a:r>
          </a:p>
          <a:p>
            <a:pPr lvl="2" algn="just"/>
            <a:r>
              <a:rPr lang="es-ES" sz="2200" dirty="0"/>
              <a:t>Adoptar un abordaje basado en el apoyo de toma de decisiones puede mejorar las prácticas cotidianas empleadas en los servicios sociales y de salud mental</a:t>
            </a:r>
            <a:r>
              <a:rPr lang="en-US" sz="2200" dirty="0"/>
              <a:t>. </a:t>
            </a:r>
          </a:p>
          <a:p>
            <a:pPr algn="just"/>
            <a:endParaRPr lang="en-US"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a:xfrm>
            <a:off x="507206" y="506412"/>
            <a:ext cx="11140508" cy="407988"/>
          </a:xfrm>
        </p:spPr>
        <p:txBody>
          <a:bodyPr/>
          <a:lstStyle/>
          <a:p>
            <a:r>
              <a:rPr lang="es-ES" dirty="0"/>
              <a:t>Tema 2. El apoyo a la toma de decisiones y la planificación de decisiones anticipadas</a:t>
            </a:r>
            <a:endParaRPr lang="en-US" dirty="0"/>
          </a:p>
        </p:txBody>
      </p:sp>
    </p:spTree>
    <p:extLst>
      <p:ext uri="{BB962C8B-B14F-4D97-AF65-F5344CB8AC3E}">
        <p14:creationId xmlns:p14="http://schemas.microsoft.com/office/powerpoint/2010/main" val="337351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la CDPD. </a:t>
            </a:r>
          </a:p>
          <a:p>
            <a:pPr lvl="3" algn="just"/>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3476162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40</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p:txBody>
          <a:bodyPr/>
          <a:lstStyle/>
          <a:p>
            <a:pPr marL="0" indent="0" algn="ctr">
              <a:buNone/>
            </a:pPr>
            <a:endParaRPr lang="en-US" sz="2400" b="1" i="1" dirty="0"/>
          </a:p>
          <a:p>
            <a:pPr marL="0" indent="0" algn="ctr">
              <a:buNone/>
            </a:pPr>
            <a:endParaRPr lang="en-US" sz="2400" b="1" i="1" dirty="0"/>
          </a:p>
          <a:p>
            <a:pPr marL="0" indent="0" algn="ctr">
              <a:buNone/>
            </a:pPr>
            <a:endParaRPr lang="en-US" sz="2400" b="1" i="1" dirty="0"/>
          </a:p>
          <a:p>
            <a:pPr marL="0" indent="0" algn="ctr">
              <a:buNone/>
            </a:pPr>
            <a:r>
              <a:rPr lang="es-ES" sz="2400" b="1" i="1" dirty="0"/>
              <a:t>¿En el contexto de un servicio de salud mental o de un servicio relacionado, ¿cómo creéis que se puede apoyar a una persona para que tome sus propias decisiones? </a:t>
            </a:r>
            <a:endParaRPr lang="en-US" sz="2400"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a:xfrm>
            <a:off x="507205" y="506411"/>
            <a:ext cx="11205823" cy="451531"/>
          </a:xfrm>
        </p:spPr>
        <p:txBody>
          <a:bodyPr/>
          <a:lstStyle/>
          <a:p>
            <a:r>
              <a:rPr lang="es-ES" dirty="0"/>
              <a:t>Ejercicio 2.1. Debate sobre el apoyo a la toma de decisiones </a:t>
            </a:r>
            <a:endParaRPr lang="en-US" dirty="0"/>
          </a:p>
        </p:txBody>
      </p:sp>
    </p:spTree>
    <p:extLst>
      <p:ext uri="{BB962C8B-B14F-4D97-AF65-F5344CB8AC3E}">
        <p14:creationId xmlns:p14="http://schemas.microsoft.com/office/powerpoint/2010/main" val="116362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41</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p:txBody>
          <a:bodyPr/>
          <a:lstStyle/>
          <a:p>
            <a:pPr algn="just"/>
            <a:r>
              <a:rPr lang="es-ES" dirty="0"/>
              <a:t>A veces, todos necesitamos apoyo para tomar decisiones en distintos ámbitos de la vida</a:t>
            </a:r>
            <a:r>
              <a:rPr lang="en-US" dirty="0"/>
              <a:t>. </a:t>
            </a:r>
          </a:p>
          <a:p>
            <a:pPr algn="just"/>
            <a:r>
              <a:rPr lang="es-ES" dirty="0"/>
              <a:t>En estos casos, puede resultar útil recurrir a personas en las que confiamos para que nos ayuden en el proceso de tomar nuestra propia decisión</a:t>
            </a:r>
            <a:r>
              <a:rPr lang="en-US" dirty="0"/>
              <a:t>.</a:t>
            </a:r>
          </a:p>
          <a:p>
            <a:pPr algn="just"/>
            <a:r>
              <a:rPr lang="es-ES" dirty="0"/>
              <a:t>De acuerdo con eso, el artículo 12 de la CDPD reconoce y promueve el concepto de “</a:t>
            </a:r>
            <a:r>
              <a:rPr lang="es-ES" i="1" dirty="0"/>
              <a:t>apoyo a la toma de decisiones</a:t>
            </a:r>
            <a:r>
              <a:rPr lang="en-US" dirty="0"/>
              <a:t>”. </a:t>
            </a:r>
          </a:p>
          <a:p>
            <a:pPr algn="just"/>
            <a:r>
              <a:rPr lang="es-ES" dirty="0"/>
              <a:t>Todas las personas deben poder recurrir a diferentes opciones de apoyo, incluido el apoyo de aquellas personas en las que ellas confíen, tales como familiares, iguales, defensores de los derechos en salud mental, abogados, intercesores, </a:t>
            </a:r>
            <a:r>
              <a:rPr lang="es-ES" dirty="0" err="1"/>
              <a:t>etc</a:t>
            </a:r>
            <a:r>
              <a:rPr lang="en-US" dirty="0"/>
              <a:t>. </a:t>
            </a:r>
          </a:p>
          <a:p>
            <a:pPr algn="just"/>
            <a:r>
              <a:rPr lang="es-ES" dirty="0"/>
              <a:t>El artículo 12 reconoce que el hecho de aprovechar las capacidades únicas de las personas y de proporcionarles el apoyo que necesiten les permite tomar sus propias decisiones</a:t>
            </a:r>
            <a:r>
              <a:rPr lang="en-US" dirty="0"/>
              <a:t>.</a:t>
            </a:r>
          </a:p>
          <a:p>
            <a:pPr algn="just"/>
            <a:endParaRPr lang="en-US"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p:txBody>
          <a:bodyPr/>
          <a:lstStyle/>
          <a:p>
            <a:r>
              <a:rPr lang="es-ES" dirty="0"/>
              <a:t>Presentación: El apoyo a la toma de decisiones </a:t>
            </a:r>
            <a:r>
              <a:rPr lang="en-US" dirty="0"/>
              <a:t>- 1 </a:t>
            </a:r>
          </a:p>
        </p:txBody>
      </p:sp>
    </p:spTree>
    <p:extLst>
      <p:ext uri="{BB962C8B-B14F-4D97-AF65-F5344CB8AC3E}">
        <p14:creationId xmlns:p14="http://schemas.microsoft.com/office/powerpoint/2010/main" val="3780431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42839E-1D19-5A40-B3AF-3A01A1A22755}"/>
              </a:ext>
            </a:extLst>
          </p:cNvPr>
          <p:cNvSpPr>
            <a:spLocks noGrp="1"/>
          </p:cNvSpPr>
          <p:nvPr>
            <p:ph type="sldNum" sz="quarter" idx="12"/>
          </p:nvPr>
        </p:nvSpPr>
        <p:spPr/>
        <p:txBody>
          <a:bodyPr/>
          <a:lstStyle/>
          <a:p>
            <a:fld id="{04260D4A-DEC1-45DD-8AB2-A3349BAAA59E}" type="slidenum">
              <a:rPr lang="en-US" smtClean="0"/>
              <a:pPr/>
              <a:t>42</a:t>
            </a:fld>
            <a:endParaRPr lang="en-US"/>
          </a:p>
        </p:txBody>
      </p:sp>
      <p:sp>
        <p:nvSpPr>
          <p:cNvPr id="4" name="Content Placeholder 3">
            <a:extLst>
              <a:ext uri="{FF2B5EF4-FFF2-40B4-BE49-F238E27FC236}">
                <a16:creationId xmlns:a16="http://schemas.microsoft.com/office/drawing/2014/main" id="{3F1FD01B-175C-C94D-ABA0-A557DAB59AAB}"/>
              </a:ext>
            </a:extLst>
          </p:cNvPr>
          <p:cNvSpPr>
            <a:spLocks noGrp="1"/>
          </p:cNvSpPr>
          <p:nvPr>
            <p:ph sz="quarter" idx="14"/>
          </p:nvPr>
        </p:nvSpPr>
        <p:spPr>
          <a:xfrm>
            <a:off x="507195" y="1240971"/>
            <a:ext cx="11053434" cy="4770217"/>
          </a:xfrm>
        </p:spPr>
        <p:txBody>
          <a:bodyPr/>
          <a:lstStyle/>
          <a:p>
            <a:pPr algn="just"/>
            <a:r>
              <a:rPr lang="es-ES" dirty="0"/>
              <a:t>Una persona puede necesitar apoyo para comprender información, sopesar diferentes opciones, entender las posibles consecuencias de diferentes opciones y comunicar sus decisiones a los demás</a:t>
            </a:r>
            <a:r>
              <a:rPr lang="en-US" dirty="0"/>
              <a:t>. </a:t>
            </a:r>
          </a:p>
          <a:p>
            <a:pPr lvl="2" algn="just"/>
            <a:r>
              <a:rPr lang="es-ES" dirty="0"/>
              <a:t>Por ejemplo, en el contexto de un servicio de salud mental o de un servicio relacionado, un agente de apoyo entre iguales puede ayudar a una persona a comprender y sopesar los beneficios y/o los efectos negativos de un tratamiento determinado y le puede apoyar para que haga valer y comunique sus opciones si ella tiene dificultades para hacerlo por su cuenta</a:t>
            </a:r>
            <a:r>
              <a:rPr lang="en-US" dirty="0"/>
              <a:t>.</a:t>
            </a:r>
          </a:p>
          <a:p>
            <a:pPr algn="just"/>
            <a:r>
              <a:rPr lang="es-ES" dirty="0"/>
              <a:t>Es importante señalar que el apoyo debe adaptarse a las necesidades de cada persona</a:t>
            </a:r>
            <a:r>
              <a:rPr lang="en-US" dirty="0"/>
              <a:t>. </a:t>
            </a:r>
            <a:r>
              <a:rPr lang="es-ES" dirty="0"/>
              <a:t>Puede que a veces no se necesite ningún tipo de apoyo y, otras, un grado de apoyo bajo o un apoyo más intensivo</a:t>
            </a:r>
            <a:r>
              <a:rPr lang="en-US" dirty="0"/>
              <a:t>. </a:t>
            </a:r>
          </a:p>
          <a:p>
            <a:pPr lvl="2" algn="just"/>
            <a:r>
              <a:rPr lang="es-ES" dirty="0"/>
              <a:t>Por ejemplo, una persona que se encuentre en las primeras etapas de la demencia puede que no necesite ningún apoyo o únicamente un apoyo mínimo, o que años después necesite un apoyo más intensivo</a:t>
            </a:r>
            <a:r>
              <a:rPr lang="en-US" dirty="0"/>
              <a:t>.</a:t>
            </a:r>
          </a:p>
          <a:p>
            <a:pPr algn="just"/>
            <a:endParaRPr lang="en-US" dirty="0"/>
          </a:p>
        </p:txBody>
      </p:sp>
      <p:sp>
        <p:nvSpPr>
          <p:cNvPr id="5" name="Title 4">
            <a:extLst>
              <a:ext uri="{FF2B5EF4-FFF2-40B4-BE49-F238E27FC236}">
                <a16:creationId xmlns:a16="http://schemas.microsoft.com/office/drawing/2014/main" id="{A025CF8C-64EA-F244-A5A7-B9905112FE10}"/>
              </a:ext>
            </a:extLst>
          </p:cNvPr>
          <p:cNvSpPr>
            <a:spLocks noGrp="1"/>
          </p:cNvSpPr>
          <p:nvPr>
            <p:ph type="title"/>
          </p:nvPr>
        </p:nvSpPr>
        <p:spPr/>
        <p:txBody>
          <a:bodyPr/>
          <a:lstStyle/>
          <a:p>
            <a:r>
              <a:rPr lang="es-ES" dirty="0"/>
              <a:t>Presentación: El apoyo a la toma de decisiones </a:t>
            </a:r>
            <a:r>
              <a:rPr lang="en-US" dirty="0"/>
              <a:t>- 2</a:t>
            </a:r>
          </a:p>
        </p:txBody>
      </p:sp>
    </p:spTree>
    <p:extLst>
      <p:ext uri="{BB962C8B-B14F-4D97-AF65-F5344CB8AC3E}">
        <p14:creationId xmlns:p14="http://schemas.microsoft.com/office/powerpoint/2010/main" val="2535917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F1E119-0300-CF4F-8AF5-7CBBB0C6128B}"/>
              </a:ext>
            </a:extLst>
          </p:cNvPr>
          <p:cNvSpPr>
            <a:spLocks noGrp="1"/>
          </p:cNvSpPr>
          <p:nvPr>
            <p:ph type="sldNum" sz="quarter" idx="12"/>
          </p:nvPr>
        </p:nvSpPr>
        <p:spPr/>
        <p:txBody>
          <a:bodyPr/>
          <a:lstStyle/>
          <a:p>
            <a:fld id="{04260D4A-DEC1-45DD-8AB2-A3349BAAA59E}" type="slidenum">
              <a:rPr lang="en-US" smtClean="0"/>
              <a:pPr/>
              <a:t>43</a:t>
            </a:fld>
            <a:endParaRPr lang="en-US"/>
          </a:p>
        </p:txBody>
      </p:sp>
      <p:sp>
        <p:nvSpPr>
          <p:cNvPr id="4" name="Content Placeholder 3">
            <a:extLst>
              <a:ext uri="{FF2B5EF4-FFF2-40B4-BE49-F238E27FC236}">
                <a16:creationId xmlns:a16="http://schemas.microsoft.com/office/drawing/2014/main" id="{CA6C180B-72F3-0346-833B-699A646D61F8}"/>
              </a:ext>
            </a:extLst>
          </p:cNvPr>
          <p:cNvSpPr>
            <a:spLocks noGrp="1"/>
          </p:cNvSpPr>
          <p:nvPr>
            <p:ph sz="quarter" idx="14"/>
          </p:nvPr>
        </p:nvSpPr>
        <p:spPr/>
        <p:txBody>
          <a:bodyPr/>
          <a:lstStyle/>
          <a:p>
            <a:pPr algn="just"/>
            <a:r>
              <a:rPr lang="es-ES" dirty="0"/>
              <a:t>Es importante recordar que, a diferencia de la necesidad de apoyo, el derecho a ejercer la capacidad de obrar nunca fluctúa ni varía</a:t>
            </a:r>
            <a:r>
              <a:rPr lang="en-US" dirty="0"/>
              <a:t>. </a:t>
            </a:r>
          </a:p>
          <a:p>
            <a:pPr algn="just"/>
            <a:r>
              <a:rPr lang="es-ES" dirty="0"/>
              <a:t>Hay diferentes opciones de apoyo, tanto formales como informales</a:t>
            </a:r>
            <a:r>
              <a:rPr lang="en-US" dirty="0"/>
              <a:t>.</a:t>
            </a:r>
          </a:p>
          <a:p>
            <a:pPr algn="just"/>
            <a:r>
              <a:rPr lang="es-ES" dirty="0"/>
              <a:t>La mayoría de los modelos de apoyo aún no cumplen plenamente la CDPD .</a:t>
            </a:r>
          </a:p>
          <a:p>
            <a:pPr lvl="2" algn="just"/>
            <a:r>
              <a:rPr lang="es-ES" sz="2200" dirty="0"/>
              <a:t>Por ejemplo es criticable el hecho de que algunos modelos estén dirigidos por profesionales, o que sigan utilizando el tratamiento involuntario</a:t>
            </a:r>
            <a:r>
              <a:rPr lang="en-US" sz="2200" dirty="0"/>
              <a:t>.</a:t>
            </a:r>
          </a:p>
          <a:p>
            <a:pPr algn="just"/>
            <a:r>
              <a:rPr lang="es-ES" dirty="0"/>
              <a:t>Hay que reconocer estas limitaciones y tener en cuenta que estos servicios se podrían mejorar aun más para conseguir que cumplan plenamente la CDPD</a:t>
            </a:r>
            <a:r>
              <a:rPr lang="en-US" dirty="0"/>
              <a:t>.</a:t>
            </a:r>
          </a:p>
          <a:p>
            <a:pPr algn="just"/>
            <a:endParaRPr lang="en-US" dirty="0"/>
          </a:p>
        </p:txBody>
      </p:sp>
      <p:sp>
        <p:nvSpPr>
          <p:cNvPr id="5" name="Title 4">
            <a:extLst>
              <a:ext uri="{FF2B5EF4-FFF2-40B4-BE49-F238E27FC236}">
                <a16:creationId xmlns:a16="http://schemas.microsoft.com/office/drawing/2014/main" id="{84697CF4-1B0E-F54F-9219-0FF639D59429}"/>
              </a:ext>
            </a:extLst>
          </p:cNvPr>
          <p:cNvSpPr>
            <a:spLocks noGrp="1"/>
          </p:cNvSpPr>
          <p:nvPr>
            <p:ph type="title"/>
          </p:nvPr>
        </p:nvSpPr>
        <p:spPr/>
        <p:txBody>
          <a:bodyPr/>
          <a:lstStyle/>
          <a:p>
            <a:r>
              <a:rPr lang="es-ES" dirty="0"/>
              <a:t>Presentación: El apoyo a la toma de decisiones </a:t>
            </a:r>
            <a:r>
              <a:rPr lang="en-US" dirty="0"/>
              <a:t>- 3</a:t>
            </a:r>
          </a:p>
        </p:txBody>
      </p:sp>
    </p:spTree>
    <p:extLst>
      <p:ext uri="{BB962C8B-B14F-4D97-AF65-F5344CB8AC3E}">
        <p14:creationId xmlns:p14="http://schemas.microsoft.com/office/powerpoint/2010/main" val="99925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8DBA5D-0380-614E-94E3-1208C39FB114}"/>
              </a:ext>
            </a:extLst>
          </p:cNvPr>
          <p:cNvSpPr>
            <a:spLocks noGrp="1"/>
          </p:cNvSpPr>
          <p:nvPr>
            <p:ph type="sldNum" sz="quarter" idx="12"/>
          </p:nvPr>
        </p:nvSpPr>
        <p:spPr/>
        <p:txBody>
          <a:bodyPr/>
          <a:lstStyle/>
          <a:p>
            <a:fld id="{04260D4A-DEC1-45DD-8AB2-A3349BAAA59E}" type="slidenum">
              <a:rPr lang="en-US" smtClean="0"/>
              <a:pPr/>
              <a:t>44</a:t>
            </a:fld>
            <a:endParaRPr lang="en-US"/>
          </a:p>
        </p:txBody>
      </p:sp>
      <p:sp>
        <p:nvSpPr>
          <p:cNvPr id="3" name="Text Placeholder 2">
            <a:extLst>
              <a:ext uri="{FF2B5EF4-FFF2-40B4-BE49-F238E27FC236}">
                <a16:creationId xmlns:a16="http://schemas.microsoft.com/office/drawing/2014/main" id="{ACB1FCC2-5ACD-644F-875F-A2C82FBD9FD4}"/>
              </a:ext>
            </a:extLst>
          </p:cNvPr>
          <p:cNvSpPr>
            <a:spLocks noGrp="1"/>
          </p:cNvSpPr>
          <p:nvPr>
            <p:ph type="body" sz="quarter" idx="13"/>
          </p:nvPr>
        </p:nvSpPr>
        <p:spPr/>
        <p:txBody>
          <a:bodyPr/>
          <a:lstStyle/>
          <a:p>
            <a:r>
              <a:rPr lang="es-ES" dirty="0"/>
              <a:t>El círculo de apoyo (Australia, Reino Unido)</a:t>
            </a:r>
            <a:r>
              <a:rPr lang="en-US" dirty="0"/>
              <a:t> (a) </a:t>
            </a:r>
          </a:p>
        </p:txBody>
      </p:sp>
      <p:sp>
        <p:nvSpPr>
          <p:cNvPr id="4" name="Content Placeholder 3">
            <a:extLst>
              <a:ext uri="{FF2B5EF4-FFF2-40B4-BE49-F238E27FC236}">
                <a16:creationId xmlns:a16="http://schemas.microsoft.com/office/drawing/2014/main" id="{7060F47E-0CF0-1A4A-89E4-DEF37A85E232}"/>
              </a:ext>
            </a:extLst>
          </p:cNvPr>
          <p:cNvSpPr>
            <a:spLocks noGrp="1"/>
          </p:cNvSpPr>
          <p:nvPr>
            <p:ph sz="quarter" idx="14"/>
          </p:nvPr>
        </p:nvSpPr>
        <p:spPr/>
        <p:txBody>
          <a:bodyPr/>
          <a:lstStyle/>
          <a:p>
            <a:pPr algn="just"/>
            <a:r>
              <a:rPr lang="es-ES" sz="2000" dirty="0"/>
              <a:t>Un círculo de apoyo (a veces llamado </a:t>
            </a:r>
            <a:r>
              <a:rPr lang="es-ES" sz="2000" i="1" dirty="0"/>
              <a:t>círculo de amigos</a:t>
            </a:r>
            <a:r>
              <a:rPr lang="es-ES" sz="2000" dirty="0"/>
              <a:t>) es un grupo de personas que se reúnen con regularidad para ayudar a una persona (la persona en cuestión) a alcanzar sus objetivos personales en la vida.</a:t>
            </a:r>
            <a:r>
              <a:rPr lang="en-US" sz="2000" dirty="0"/>
              <a:t> </a:t>
            </a:r>
          </a:p>
          <a:p>
            <a:pPr algn="just"/>
            <a:r>
              <a:rPr lang="es-ES" sz="2000" dirty="0"/>
              <a:t>El círculo de apoyo actúa como una comunidad alrededor de la persona en cuestión y, cuando esta persona lo necesita, la apoya para que consiga lo que quiere en la vida. La persona que recibe este apoyo se encarga de decidir</a:t>
            </a:r>
            <a:r>
              <a:rPr lang="en-US" sz="2000" dirty="0"/>
              <a:t>:</a:t>
            </a:r>
          </a:p>
          <a:p>
            <a:pPr lvl="2" algn="just" fontAlgn="base"/>
            <a:r>
              <a:rPr lang="es-ES" dirty="0"/>
              <a:t>Qué personas quiere que formen parte del círculo de apoyo.</a:t>
            </a:r>
          </a:p>
          <a:p>
            <a:pPr lvl="2" algn="just"/>
            <a:r>
              <a:rPr lang="es-ES" dirty="0"/>
              <a:t>La dirección hacia la que se debe emplear la energía del círculo de apoyo</a:t>
            </a:r>
            <a:r>
              <a:rPr lang="en-US" dirty="0"/>
              <a:t>.</a:t>
            </a:r>
          </a:p>
          <a:p>
            <a:pPr algn="just"/>
            <a:r>
              <a:rPr lang="es-ES" sz="2000" dirty="0"/>
              <a:t>Normalmente se elige a algún miembro del círculo de apoyo para que lleve a cabo el trabajo necesario para mantenerlo en funcionamiento</a:t>
            </a:r>
            <a:r>
              <a:rPr lang="en-US" sz="2000" dirty="0"/>
              <a:t>.</a:t>
            </a:r>
          </a:p>
          <a:p>
            <a:pPr algn="just"/>
            <a:endParaRPr lang="en-US" sz="2000" dirty="0"/>
          </a:p>
        </p:txBody>
      </p:sp>
      <p:sp>
        <p:nvSpPr>
          <p:cNvPr id="5" name="Title 4">
            <a:extLst>
              <a:ext uri="{FF2B5EF4-FFF2-40B4-BE49-F238E27FC236}">
                <a16:creationId xmlns:a16="http://schemas.microsoft.com/office/drawing/2014/main" id="{16E3B07A-9A47-A24F-8E04-00A644EA7BF7}"/>
              </a:ext>
            </a:extLst>
          </p:cNvPr>
          <p:cNvSpPr>
            <a:spLocks noGrp="1"/>
          </p:cNvSpPr>
          <p:nvPr>
            <p:ph type="title"/>
          </p:nvPr>
        </p:nvSpPr>
        <p:spPr/>
        <p:txBody>
          <a:bodyPr/>
          <a:lstStyle/>
          <a:p>
            <a:r>
              <a:rPr lang="es-ES" dirty="0"/>
              <a:t>Presentación: El apoyo a la toma de decisiones </a:t>
            </a:r>
            <a:r>
              <a:rPr lang="en-US" dirty="0"/>
              <a:t>- 4</a:t>
            </a:r>
          </a:p>
        </p:txBody>
      </p:sp>
    </p:spTree>
    <p:extLst>
      <p:ext uri="{BB962C8B-B14F-4D97-AF65-F5344CB8AC3E}">
        <p14:creationId xmlns:p14="http://schemas.microsoft.com/office/powerpoint/2010/main" val="87432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5FCBF3-A20C-754A-BC2C-A50EC5D67B5C}"/>
              </a:ext>
            </a:extLst>
          </p:cNvPr>
          <p:cNvSpPr>
            <a:spLocks noGrp="1"/>
          </p:cNvSpPr>
          <p:nvPr>
            <p:ph type="sldNum" sz="quarter" idx="12"/>
          </p:nvPr>
        </p:nvSpPr>
        <p:spPr/>
        <p:txBody>
          <a:bodyPr/>
          <a:lstStyle/>
          <a:p>
            <a:fld id="{04260D4A-DEC1-45DD-8AB2-A3349BAAA59E}" type="slidenum">
              <a:rPr lang="en-US" smtClean="0"/>
              <a:pPr/>
              <a:t>45</a:t>
            </a:fld>
            <a:endParaRPr lang="en-US"/>
          </a:p>
        </p:txBody>
      </p:sp>
      <p:sp>
        <p:nvSpPr>
          <p:cNvPr id="3" name="Text Placeholder 2">
            <a:extLst>
              <a:ext uri="{FF2B5EF4-FFF2-40B4-BE49-F238E27FC236}">
                <a16:creationId xmlns:a16="http://schemas.microsoft.com/office/drawing/2014/main" id="{8902A904-6AC4-8B4B-B6D0-1B32D50D0671}"/>
              </a:ext>
            </a:extLst>
          </p:cNvPr>
          <p:cNvSpPr>
            <a:spLocks noGrp="1"/>
          </p:cNvSpPr>
          <p:nvPr>
            <p:ph type="body" sz="quarter" idx="13"/>
          </p:nvPr>
        </p:nvSpPr>
        <p:spPr/>
        <p:txBody>
          <a:bodyPr/>
          <a:lstStyle/>
          <a:p>
            <a:r>
              <a:rPr lang="es-ES" dirty="0"/>
              <a:t>El círculo de apoyo (Australia, Reino Unido) </a:t>
            </a:r>
            <a:r>
              <a:rPr lang="en-US" dirty="0"/>
              <a:t>(b) </a:t>
            </a:r>
          </a:p>
        </p:txBody>
      </p:sp>
      <p:sp>
        <p:nvSpPr>
          <p:cNvPr id="4" name="Content Placeholder 3">
            <a:extLst>
              <a:ext uri="{FF2B5EF4-FFF2-40B4-BE49-F238E27FC236}">
                <a16:creationId xmlns:a16="http://schemas.microsoft.com/office/drawing/2014/main" id="{FA59C273-9450-5F43-9376-94DD13957520}"/>
              </a:ext>
            </a:extLst>
          </p:cNvPr>
          <p:cNvSpPr>
            <a:spLocks noGrp="1"/>
          </p:cNvSpPr>
          <p:nvPr>
            <p:ph sz="quarter" idx="14"/>
          </p:nvPr>
        </p:nvSpPr>
        <p:spPr/>
        <p:txBody>
          <a:bodyPr/>
          <a:lstStyle/>
          <a:p>
            <a:r>
              <a:rPr lang="en-US" i="1" dirty="0"/>
              <a:t>Circle of Support, Inclusion Melbourne</a:t>
            </a:r>
            <a:r>
              <a:rPr lang="en-US" dirty="0"/>
              <a:t>: </a:t>
            </a:r>
            <a:r>
              <a:rPr lang="en-US" dirty="0">
                <a:hlinkClick r:id="rId3"/>
              </a:rPr>
              <a:t>https://youtu.be/fhF6mv03Cx0</a:t>
            </a:r>
            <a:r>
              <a:rPr lang="en-US" dirty="0"/>
              <a:t> </a:t>
            </a:r>
          </a:p>
          <a:p>
            <a:endParaRPr lang="en-US" dirty="0"/>
          </a:p>
        </p:txBody>
      </p:sp>
      <p:sp>
        <p:nvSpPr>
          <p:cNvPr id="5" name="Title 4">
            <a:extLst>
              <a:ext uri="{FF2B5EF4-FFF2-40B4-BE49-F238E27FC236}">
                <a16:creationId xmlns:a16="http://schemas.microsoft.com/office/drawing/2014/main" id="{B474FE62-F8C8-874D-85DA-DE68B448F7D7}"/>
              </a:ext>
            </a:extLst>
          </p:cNvPr>
          <p:cNvSpPr>
            <a:spLocks noGrp="1"/>
          </p:cNvSpPr>
          <p:nvPr>
            <p:ph type="title"/>
          </p:nvPr>
        </p:nvSpPr>
        <p:spPr/>
        <p:txBody>
          <a:bodyPr/>
          <a:lstStyle/>
          <a:p>
            <a:r>
              <a:rPr lang="es-ES" dirty="0"/>
              <a:t>Presentación: El apoyo a la toma de decisiones </a:t>
            </a:r>
            <a:r>
              <a:rPr lang="en-US" dirty="0"/>
              <a:t>- 5</a:t>
            </a:r>
          </a:p>
        </p:txBody>
      </p:sp>
    </p:spTree>
    <p:extLst>
      <p:ext uri="{BB962C8B-B14F-4D97-AF65-F5344CB8AC3E}">
        <p14:creationId xmlns:p14="http://schemas.microsoft.com/office/powerpoint/2010/main" val="1547731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46</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p:txBody>
          <a:bodyPr/>
          <a:lstStyle/>
          <a:p>
            <a:r>
              <a:rPr lang="es-ES" dirty="0"/>
              <a:t>La mediación personal (Suecia)</a:t>
            </a:r>
            <a:endParaRPr lang="en-US" dirty="0"/>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p:txBody>
          <a:bodyPr/>
          <a:lstStyle/>
          <a:p>
            <a:pPr algn="just"/>
            <a:r>
              <a:rPr lang="es-ES" dirty="0"/>
              <a:t>En Suecia, varias organizaciones no gubernamentales (ONG) usan un modelo para el apoyo a la toma de decisiones basado en la mediación personal</a:t>
            </a:r>
            <a:r>
              <a:rPr lang="en-US" dirty="0"/>
              <a:t>. </a:t>
            </a:r>
          </a:p>
          <a:p>
            <a:pPr algn="just"/>
            <a:r>
              <a:rPr lang="es-ES" dirty="0"/>
              <a:t>Un mediador o mediadora personal es un profesional que ayuda a sus clientes en diferentes cuestiones: desde asuntos familiares hasta cuestiones relacionadas con la vivienda, con el acceso a servicios o con el trabajo. Un mediador o mediadora personal solo hace lo que sus clientes quieren que haga</a:t>
            </a:r>
            <a:r>
              <a:rPr lang="en-US" dirty="0"/>
              <a:t>.</a:t>
            </a:r>
          </a:p>
          <a:p>
            <a:pPr algn="just"/>
            <a:r>
              <a:rPr lang="es-ES" dirty="0"/>
              <a:t>Este modelo se basa en una relación de confianza a largo plazo. Es un compromiso a largo plazo tanto para el mediador personal como para sus clientes</a:t>
            </a:r>
            <a:r>
              <a:rPr lang="en-US" dirty="0"/>
              <a:t>.</a:t>
            </a:r>
          </a:p>
          <a:p>
            <a:pPr marL="0" indent="0" algn="just">
              <a:buNone/>
            </a:pPr>
            <a:r>
              <a:rPr lang="es-ES" sz="2000" i="1" dirty="0" err="1"/>
              <a:t>Maths</a:t>
            </a:r>
            <a:r>
              <a:rPr lang="es-ES" sz="2000" i="1" dirty="0"/>
              <a:t> </a:t>
            </a:r>
            <a:r>
              <a:rPr lang="es-ES" sz="2000" i="1" dirty="0" err="1"/>
              <a:t>Jesperson</a:t>
            </a:r>
            <a:r>
              <a:rPr lang="es-ES" sz="2000" i="1" dirty="0"/>
              <a:t> hablando sobre la reforma en psiquiatría de Suecia y la innovadora política del sistema de mediador personal </a:t>
            </a:r>
            <a:r>
              <a:rPr lang="en-US" dirty="0">
                <a:hlinkClick r:id="rId3"/>
              </a:rPr>
              <a:t>https://youtu.be/5aVdoaX9YXk</a:t>
            </a:r>
            <a:endParaRPr lang="en-US" dirty="0"/>
          </a:p>
          <a:p>
            <a:pPr algn="just"/>
            <a:endParaRPr lang="en-US" dirty="0"/>
          </a:p>
          <a:p>
            <a:pPr algn="just"/>
            <a:endParaRPr lang="en-US" dirty="0"/>
          </a:p>
          <a:p>
            <a:pPr algn="just"/>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p:txBody>
          <a:bodyPr/>
          <a:lstStyle/>
          <a:p>
            <a:r>
              <a:rPr lang="es-ES" dirty="0"/>
              <a:t>Presentación: El apoyo a la toma de decisiones </a:t>
            </a:r>
            <a:r>
              <a:rPr lang="en-US" dirty="0"/>
              <a:t>- 6</a:t>
            </a:r>
          </a:p>
        </p:txBody>
      </p:sp>
    </p:spTree>
    <p:extLst>
      <p:ext uri="{BB962C8B-B14F-4D97-AF65-F5344CB8AC3E}">
        <p14:creationId xmlns:p14="http://schemas.microsoft.com/office/powerpoint/2010/main" val="1201404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47</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p:txBody>
          <a:bodyPr/>
          <a:lstStyle/>
          <a:p>
            <a:r>
              <a:rPr lang="es-ES" dirty="0"/>
              <a:t>La asistencia personal</a:t>
            </a:r>
            <a:endParaRPr lang="en-US" dirty="0"/>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p:txBody>
          <a:bodyPr/>
          <a:lstStyle/>
          <a:p>
            <a:pPr algn="just"/>
            <a:r>
              <a:rPr lang="es-ES" dirty="0"/>
              <a:t>La asistencia personal hace referencia al apoyo humano dirigido por la persona usuaria que se presta a alguien con discapacidad. La asistencia personal es una herramienta para poder llevar una vida independiente</a:t>
            </a:r>
            <a:r>
              <a:rPr lang="en-US" dirty="0"/>
              <a:t>. </a:t>
            </a:r>
          </a:p>
          <a:p>
            <a:pPr algn="just"/>
            <a:r>
              <a:rPr lang="es-ES" dirty="0"/>
              <a:t>los asistentes personales pueden ser personas de confianza que debatirán diferentes opciones con la persona y que la ayudarán a comunicar a los demás su voluntad y sus preferencias, </a:t>
            </a:r>
            <a:r>
              <a:rPr lang="es-ES" dirty="0" err="1"/>
              <a:t>etc</a:t>
            </a:r>
            <a:r>
              <a:rPr lang="en-US" dirty="0"/>
              <a:t>.</a:t>
            </a:r>
          </a:p>
          <a:p>
            <a:pPr algn="just"/>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p:txBody>
          <a:bodyPr/>
          <a:lstStyle/>
          <a:p>
            <a:r>
              <a:rPr lang="es-ES" dirty="0"/>
              <a:t>Presentación: El apoyo a la toma de decisiones </a:t>
            </a:r>
            <a:r>
              <a:rPr lang="en-US" dirty="0"/>
              <a:t>- 7 </a:t>
            </a:r>
          </a:p>
        </p:txBody>
      </p:sp>
    </p:spTree>
    <p:extLst>
      <p:ext uri="{BB962C8B-B14F-4D97-AF65-F5344CB8AC3E}">
        <p14:creationId xmlns:p14="http://schemas.microsoft.com/office/powerpoint/2010/main" val="1155271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48</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p:txBody>
          <a:bodyPr/>
          <a:lstStyle/>
          <a:p>
            <a:r>
              <a:rPr lang="es-ES" dirty="0"/>
              <a:t>El diálogo abierto: Finlandia (a)</a:t>
            </a:r>
            <a:endParaRPr lang="en-US" dirty="0"/>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a:xfrm>
            <a:off x="507195" y="1480456"/>
            <a:ext cx="11174412" cy="4530731"/>
          </a:xfrm>
        </p:spPr>
        <p:txBody>
          <a:bodyPr/>
          <a:lstStyle/>
          <a:p>
            <a:pPr algn="just"/>
            <a:r>
              <a:rPr lang="es-ES" sz="2000" dirty="0"/>
              <a:t>El diálogo abierto es una alternativa finlandesa al sistema convencional de salud mental para personas a las que se les ha diagnosticado algún tipo de </a:t>
            </a:r>
            <a:r>
              <a:rPr lang="es-ES" sz="2000" i="1" dirty="0"/>
              <a:t>psicosis,</a:t>
            </a:r>
            <a:r>
              <a:rPr lang="es-ES" sz="2000" dirty="0"/>
              <a:t> como puede ser la </a:t>
            </a:r>
            <a:r>
              <a:rPr lang="es-ES" sz="2000" i="1" dirty="0"/>
              <a:t>esquizofrenia</a:t>
            </a:r>
            <a:r>
              <a:rPr lang="en-US" sz="2000" dirty="0"/>
              <a:t>. </a:t>
            </a:r>
          </a:p>
          <a:p>
            <a:pPr algn="just"/>
            <a:r>
              <a:rPr lang="es-ES" sz="2000" dirty="0"/>
              <a:t>Se basa en un proceso de apoyo de toma de decisiones y pretende apoyar a la red de familiares y de amigos de la persona, y que se respete su toma de decisiones.</a:t>
            </a:r>
          </a:p>
          <a:p>
            <a:pPr algn="just"/>
            <a:r>
              <a:rPr lang="es-ES" sz="2000" dirty="0"/>
              <a:t>La persona que busca apoyo, su familia y sus cuidadores son invitados, junto con el miembro del equipo del diálogo abierto, a participar en reuniones diarias abiertas.</a:t>
            </a:r>
          </a:p>
          <a:p>
            <a:pPr algn="just"/>
            <a:r>
              <a:rPr lang="es-ES" sz="2000" dirty="0"/>
              <a:t>Todo el mundo expresa sin rodeos sus pensamientos y sentimientos, y se escucha la voz de todo el mundo.</a:t>
            </a:r>
          </a:p>
          <a:p>
            <a:pPr algn="just"/>
            <a:r>
              <a:rPr lang="es-ES" sz="2000" dirty="0"/>
              <a:t>Hablar abiertamente y al mismo nivel en todo momento permite que todo el mundo comprenda lo que está pasando y de qué se está hablando</a:t>
            </a:r>
            <a:r>
              <a:rPr lang="en-US" sz="2000" dirty="0"/>
              <a:t>.</a:t>
            </a:r>
          </a:p>
          <a:p>
            <a:pPr algn="just"/>
            <a:endParaRPr lang="en-US" sz="2000"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p:txBody>
          <a:bodyPr/>
          <a:lstStyle/>
          <a:p>
            <a:r>
              <a:rPr lang="es-ES" dirty="0"/>
              <a:t>Presentación: El apoyo a la toma de decisiones </a:t>
            </a:r>
            <a:r>
              <a:rPr lang="en-US" dirty="0"/>
              <a:t>- 8 </a:t>
            </a:r>
          </a:p>
        </p:txBody>
      </p:sp>
    </p:spTree>
    <p:extLst>
      <p:ext uri="{BB962C8B-B14F-4D97-AF65-F5344CB8AC3E}">
        <p14:creationId xmlns:p14="http://schemas.microsoft.com/office/powerpoint/2010/main" val="87872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49</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p:txBody>
          <a:bodyPr/>
          <a:lstStyle/>
          <a:p>
            <a:r>
              <a:rPr lang="es-ES" dirty="0"/>
              <a:t>El diálogo abierto: Finlandia (b)</a:t>
            </a:r>
            <a:endParaRPr lang="en-US" dirty="0"/>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a:xfrm>
            <a:off x="507195" y="1545771"/>
            <a:ext cx="11174412" cy="4465416"/>
          </a:xfrm>
        </p:spPr>
        <p:txBody>
          <a:bodyPr/>
          <a:lstStyle/>
          <a:p>
            <a:pPr algn="just"/>
            <a:r>
              <a:rPr lang="es-ES" sz="2000" dirty="0"/>
              <a:t>El equipo del diálogo abierto ofrece ayuda inmediata durante las 24 horas siguientes al primer contacto</a:t>
            </a:r>
            <a:r>
              <a:rPr lang="en-US" sz="2000" dirty="0"/>
              <a:t>. </a:t>
            </a:r>
          </a:p>
          <a:p>
            <a:pPr algn="just"/>
            <a:r>
              <a:rPr lang="es-ES" sz="2000" dirty="0"/>
              <a:t>Trata de obtener la implicación de las redes sociales, de reconstruir las relaciones y de evitar la medicación y la experiencia alienante de la hospitalización.</a:t>
            </a:r>
          </a:p>
          <a:p>
            <a:pPr algn="just"/>
            <a:r>
              <a:rPr lang="es-ES" dirty="0"/>
              <a:t>No se prepara ningún plan de tratamiento concreto. Este abordaje es flexible y se adapta a las necesidades cambiantes de cada persona</a:t>
            </a:r>
            <a:r>
              <a:rPr lang="en-US" dirty="0"/>
              <a:t>. </a:t>
            </a:r>
          </a:p>
          <a:p>
            <a:pPr marL="0" indent="0" algn="just">
              <a:buNone/>
            </a:pPr>
            <a:endParaRPr lang="en-US" dirty="0"/>
          </a:p>
          <a:p>
            <a:pPr marL="0" indent="0" algn="just">
              <a:buNone/>
            </a:pPr>
            <a:r>
              <a:rPr lang="es-ES" sz="2000" i="1" dirty="0"/>
              <a:t>Daniel </a:t>
            </a:r>
            <a:r>
              <a:rPr lang="es-ES" sz="2000" i="1" dirty="0" err="1"/>
              <a:t>Mackler</a:t>
            </a:r>
            <a:r>
              <a:rPr lang="es-ES" sz="2000" i="1" dirty="0"/>
              <a:t> y </a:t>
            </a:r>
            <a:r>
              <a:rPr lang="es-ES" sz="2000" i="1" dirty="0" err="1"/>
              <a:t>Jaakko</a:t>
            </a:r>
            <a:r>
              <a:rPr lang="es-ES" sz="2000" i="1" dirty="0"/>
              <a:t> </a:t>
            </a:r>
            <a:r>
              <a:rPr lang="es-ES" sz="2000" i="1" dirty="0" err="1"/>
              <a:t>Seikkula</a:t>
            </a:r>
            <a:r>
              <a:rPr lang="es-ES" sz="2000" i="1" dirty="0"/>
              <a:t> hablan sobre el diálogo abierto finlandés, las redes sociales y la recuperación de la psicosis </a:t>
            </a:r>
            <a:r>
              <a:rPr lang="es-ES" sz="2000" u="sng" dirty="0">
                <a:hlinkClick r:id="rId3"/>
              </a:rPr>
              <a:t>https://youtu.be/b5_xaQBgkwA</a:t>
            </a:r>
            <a:r>
              <a:rPr lang="es-ES" sz="2000" dirty="0">
                <a:hlinkClick r:id="rId3"/>
              </a:rPr>
              <a:t> </a:t>
            </a:r>
            <a:endParaRPr lang="en-US" sz="2000" i="1" dirty="0"/>
          </a:p>
          <a:p>
            <a:pPr algn="just"/>
            <a:endParaRPr lang="en-US" sz="2000"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p:txBody>
          <a:bodyPr/>
          <a:lstStyle/>
          <a:p>
            <a:r>
              <a:rPr lang="es-ES" dirty="0"/>
              <a:t>Presentación: El apoyo a la toma de decisiones </a:t>
            </a:r>
            <a:r>
              <a:rPr lang="en-US" dirty="0"/>
              <a:t>- 9 </a:t>
            </a:r>
          </a:p>
        </p:txBody>
      </p:sp>
    </p:spTree>
    <p:extLst>
      <p:ext uri="{BB962C8B-B14F-4D97-AF65-F5344CB8AC3E}">
        <p14:creationId xmlns:p14="http://schemas.microsoft.com/office/powerpoint/2010/main" val="239663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3200" dirty="0"/>
              <a:t>Nota </a:t>
            </a:r>
            <a:r>
              <a:rPr lang="en-US" sz="3200" dirty="0" err="1"/>
              <a:t>preliminar</a:t>
            </a:r>
            <a:r>
              <a:rPr lang="en-US" sz="3200" dirty="0"/>
              <a:t> </a:t>
            </a:r>
            <a:r>
              <a:rPr lang="en-US" sz="3200" dirty="0" err="1"/>
              <a:t>sobre</a:t>
            </a:r>
            <a:r>
              <a:rPr lang="en-US" sz="3200" dirty="0"/>
              <a:t> el </a:t>
            </a:r>
            <a:r>
              <a:rPr lang="en-US" sz="3200" dirty="0" err="1"/>
              <a:t>lenguaje</a:t>
            </a:r>
            <a:r>
              <a:rPr lang="en-US" sz="3200" dirty="0"/>
              <a:t> - 2</a:t>
            </a:r>
          </a:p>
        </p:txBody>
      </p:sp>
    </p:spTree>
    <p:extLst>
      <p:ext uri="{BB962C8B-B14F-4D97-AF65-F5344CB8AC3E}">
        <p14:creationId xmlns:p14="http://schemas.microsoft.com/office/powerpoint/2010/main" val="1152304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8661-B810-474B-A374-243F4CAC4B6D}"/>
              </a:ext>
            </a:extLst>
          </p:cNvPr>
          <p:cNvSpPr>
            <a:spLocks noGrp="1"/>
          </p:cNvSpPr>
          <p:nvPr>
            <p:ph type="sldNum" sz="quarter" idx="12"/>
          </p:nvPr>
        </p:nvSpPr>
        <p:spPr/>
        <p:txBody>
          <a:bodyPr/>
          <a:lstStyle/>
          <a:p>
            <a:fld id="{04260D4A-DEC1-45DD-8AB2-A3349BAAA59E}" type="slidenum">
              <a:rPr lang="en-US" smtClean="0"/>
              <a:pPr/>
              <a:t>50</a:t>
            </a:fld>
            <a:endParaRPr lang="en-US"/>
          </a:p>
        </p:txBody>
      </p:sp>
      <p:sp>
        <p:nvSpPr>
          <p:cNvPr id="3" name="Text Placeholder 2">
            <a:extLst>
              <a:ext uri="{FF2B5EF4-FFF2-40B4-BE49-F238E27FC236}">
                <a16:creationId xmlns:a16="http://schemas.microsoft.com/office/drawing/2014/main" id="{C3048A59-46DC-F346-9DA9-A49D00014F75}"/>
              </a:ext>
            </a:extLst>
          </p:cNvPr>
          <p:cNvSpPr>
            <a:spLocks noGrp="1"/>
          </p:cNvSpPr>
          <p:nvPr>
            <p:ph type="body" sz="quarter" idx="13"/>
          </p:nvPr>
        </p:nvSpPr>
        <p:spPr/>
        <p:txBody>
          <a:bodyPr/>
          <a:lstStyle/>
          <a:p>
            <a:r>
              <a:rPr lang="es-ES" dirty="0"/>
              <a:t>La importancia del apoyo </a:t>
            </a:r>
          </a:p>
        </p:txBody>
      </p:sp>
      <p:sp>
        <p:nvSpPr>
          <p:cNvPr id="4" name="Content Placeholder 3">
            <a:extLst>
              <a:ext uri="{FF2B5EF4-FFF2-40B4-BE49-F238E27FC236}">
                <a16:creationId xmlns:a16="http://schemas.microsoft.com/office/drawing/2014/main" id="{F4044321-3097-E847-AE88-6756AFC8A64F}"/>
              </a:ext>
            </a:extLst>
          </p:cNvPr>
          <p:cNvSpPr>
            <a:spLocks noGrp="1"/>
          </p:cNvSpPr>
          <p:nvPr>
            <p:ph sz="quarter" idx="14"/>
          </p:nvPr>
        </p:nvSpPr>
        <p:spPr/>
        <p:txBody>
          <a:bodyPr/>
          <a:lstStyle/>
          <a:p>
            <a:pPr algn="just"/>
            <a:r>
              <a:rPr lang="es-ES" dirty="0"/>
              <a:t>Las formas de apoyo formales no deben sustituir a las redes de apoyo informales </a:t>
            </a:r>
            <a:r>
              <a:rPr lang="en-US" dirty="0"/>
              <a:t> </a:t>
            </a:r>
            <a:r>
              <a:rPr lang="es-ES" dirty="0"/>
              <a:t>que son esenciales en nuestra vida cotidiana. Cuando las redes informales son inexistentes o débiles, es muy importante apoyar a la persona para que las reconstruya y/o las consolide</a:t>
            </a:r>
            <a:r>
              <a:rPr lang="en-US" dirty="0"/>
              <a:t>. </a:t>
            </a:r>
          </a:p>
          <a:p>
            <a:pPr algn="just"/>
            <a:r>
              <a:rPr lang="es-ES" dirty="0"/>
              <a:t>Al mismo tiempo, también puede ser necesario promover formas de redes de apoyo más formalizadas para quien lo necesite y lo desee</a:t>
            </a:r>
            <a:r>
              <a:rPr lang="en-US" dirty="0"/>
              <a:t>.</a:t>
            </a:r>
          </a:p>
          <a:p>
            <a:pPr algn="just"/>
            <a:endParaRPr lang="en-US" dirty="0"/>
          </a:p>
        </p:txBody>
      </p:sp>
      <p:sp>
        <p:nvSpPr>
          <p:cNvPr id="5" name="Title 4">
            <a:extLst>
              <a:ext uri="{FF2B5EF4-FFF2-40B4-BE49-F238E27FC236}">
                <a16:creationId xmlns:a16="http://schemas.microsoft.com/office/drawing/2014/main" id="{BE9525B1-9F35-574A-B59C-BF437EB4B252}"/>
              </a:ext>
            </a:extLst>
          </p:cNvPr>
          <p:cNvSpPr>
            <a:spLocks noGrp="1"/>
          </p:cNvSpPr>
          <p:nvPr>
            <p:ph type="title"/>
          </p:nvPr>
        </p:nvSpPr>
        <p:spPr/>
        <p:txBody>
          <a:bodyPr/>
          <a:lstStyle/>
          <a:p>
            <a:r>
              <a:rPr lang="es-ES" dirty="0"/>
              <a:t>Presentación: El apoyo a la toma de decisiones</a:t>
            </a:r>
            <a:r>
              <a:rPr lang="en-US" dirty="0"/>
              <a:t> - 10 </a:t>
            </a:r>
          </a:p>
        </p:txBody>
      </p:sp>
    </p:spTree>
    <p:extLst>
      <p:ext uri="{BB962C8B-B14F-4D97-AF65-F5344CB8AC3E}">
        <p14:creationId xmlns:p14="http://schemas.microsoft.com/office/powerpoint/2010/main" val="1839543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948BD-FA70-1E45-BEA4-B9A56ACD2602}"/>
              </a:ext>
            </a:extLst>
          </p:cNvPr>
          <p:cNvSpPr>
            <a:spLocks noGrp="1"/>
          </p:cNvSpPr>
          <p:nvPr>
            <p:ph type="sldNum" sz="quarter" idx="12"/>
          </p:nvPr>
        </p:nvSpPr>
        <p:spPr/>
        <p:txBody>
          <a:bodyPr/>
          <a:lstStyle/>
          <a:p>
            <a:fld id="{04260D4A-DEC1-45DD-8AB2-A3349BAAA59E}" type="slidenum">
              <a:rPr lang="en-US" smtClean="0"/>
              <a:pPr/>
              <a:t>51</a:t>
            </a:fld>
            <a:endParaRPr lang="en-US"/>
          </a:p>
        </p:txBody>
      </p:sp>
      <p:sp>
        <p:nvSpPr>
          <p:cNvPr id="3" name="Text Placeholder 2">
            <a:extLst>
              <a:ext uri="{FF2B5EF4-FFF2-40B4-BE49-F238E27FC236}">
                <a16:creationId xmlns:a16="http://schemas.microsoft.com/office/drawing/2014/main" id="{F2EC7C20-C413-0F4F-A723-79165845A079}"/>
              </a:ext>
            </a:extLst>
          </p:cNvPr>
          <p:cNvSpPr>
            <a:spLocks noGrp="1"/>
          </p:cNvSpPr>
          <p:nvPr>
            <p:ph type="body" sz="quarter" idx="13"/>
          </p:nvPr>
        </p:nvSpPr>
        <p:spPr>
          <a:xfrm>
            <a:off x="261258" y="946614"/>
            <a:ext cx="11420350" cy="642700"/>
          </a:xfrm>
        </p:spPr>
        <p:txBody>
          <a:bodyPr/>
          <a:lstStyle/>
          <a:p>
            <a:pPr>
              <a:lnSpc>
                <a:spcPct val="100000"/>
              </a:lnSpc>
            </a:pPr>
            <a:r>
              <a:rPr lang="es-ES" dirty="0"/>
              <a:t>    ¿De qué manera los servicios sociales y de salud mental pueden facilitar el apoyo a la toma de decisiones? </a:t>
            </a:r>
            <a:r>
              <a:rPr lang="en-US" dirty="0"/>
              <a:t>(a) </a:t>
            </a:r>
          </a:p>
        </p:txBody>
      </p:sp>
      <p:sp>
        <p:nvSpPr>
          <p:cNvPr id="4" name="Content Placeholder 3">
            <a:extLst>
              <a:ext uri="{FF2B5EF4-FFF2-40B4-BE49-F238E27FC236}">
                <a16:creationId xmlns:a16="http://schemas.microsoft.com/office/drawing/2014/main" id="{B8176B55-8AF5-9644-B920-6AE17EBE04CC}"/>
              </a:ext>
            </a:extLst>
          </p:cNvPr>
          <p:cNvSpPr>
            <a:spLocks noGrp="1"/>
          </p:cNvSpPr>
          <p:nvPr>
            <p:ph sz="quarter" idx="14"/>
          </p:nvPr>
        </p:nvSpPr>
        <p:spPr/>
        <p:txBody>
          <a:bodyPr/>
          <a:lstStyle/>
          <a:p>
            <a:pPr algn="just"/>
            <a:endParaRPr lang="en-US" dirty="0"/>
          </a:p>
          <a:p>
            <a:pPr algn="just"/>
            <a:r>
              <a:rPr lang="es-ES" dirty="0"/>
              <a:t>Los servicios sociales y de salud mental tienen la responsabilidad de facilitar activamente el apoyo a la toma de decisiones asegurándose de que las personas puedan invitar al servicio a personas de confianza de la comunidad para que les apoyen</a:t>
            </a:r>
            <a:r>
              <a:rPr lang="en-US" dirty="0"/>
              <a:t>. </a:t>
            </a:r>
          </a:p>
          <a:p>
            <a:pPr algn="just"/>
            <a:r>
              <a:rPr lang="es-ES" dirty="0"/>
              <a:t>También pueden facilitar los contactos entre la persona y diferentes ONG de apoyo a la toma de decisiones, defensores de los derechos en salud mental o agentes de apoyo entre iguales, los cuales, si la persona lo quiere, la pueden apoyar</a:t>
            </a:r>
            <a:r>
              <a:rPr lang="en-US" dirty="0"/>
              <a:t>.</a:t>
            </a:r>
          </a:p>
          <a:p>
            <a:pPr algn="just"/>
            <a:endParaRPr lang="en-US" dirty="0"/>
          </a:p>
        </p:txBody>
      </p:sp>
      <p:sp>
        <p:nvSpPr>
          <p:cNvPr id="5" name="Title 4">
            <a:extLst>
              <a:ext uri="{FF2B5EF4-FFF2-40B4-BE49-F238E27FC236}">
                <a16:creationId xmlns:a16="http://schemas.microsoft.com/office/drawing/2014/main" id="{5D4DA867-BBAE-0B49-83C3-26F3831AE0B5}"/>
              </a:ext>
            </a:extLst>
          </p:cNvPr>
          <p:cNvSpPr>
            <a:spLocks noGrp="1"/>
          </p:cNvSpPr>
          <p:nvPr>
            <p:ph type="title"/>
          </p:nvPr>
        </p:nvSpPr>
        <p:spPr/>
        <p:txBody>
          <a:bodyPr/>
          <a:lstStyle/>
          <a:p>
            <a:r>
              <a:rPr lang="es-ES" dirty="0"/>
              <a:t>Presentación: El apoyo a la toma de decisiones</a:t>
            </a:r>
            <a:r>
              <a:rPr lang="en-US" dirty="0"/>
              <a:t> - 11 </a:t>
            </a:r>
          </a:p>
        </p:txBody>
      </p:sp>
    </p:spTree>
    <p:extLst>
      <p:ext uri="{BB962C8B-B14F-4D97-AF65-F5344CB8AC3E}">
        <p14:creationId xmlns:p14="http://schemas.microsoft.com/office/powerpoint/2010/main" val="1846719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ADAF90-3EEA-5E4D-A9AF-9F874CB564E5}"/>
              </a:ext>
            </a:extLst>
          </p:cNvPr>
          <p:cNvSpPr>
            <a:spLocks noGrp="1"/>
          </p:cNvSpPr>
          <p:nvPr>
            <p:ph type="sldNum" sz="quarter" idx="12"/>
          </p:nvPr>
        </p:nvSpPr>
        <p:spPr/>
        <p:txBody>
          <a:bodyPr/>
          <a:lstStyle/>
          <a:p>
            <a:fld id="{04260D4A-DEC1-45DD-8AB2-A3349BAAA59E}" type="slidenum">
              <a:rPr lang="en-US" smtClean="0"/>
              <a:pPr/>
              <a:t>52</a:t>
            </a:fld>
            <a:endParaRPr lang="en-US"/>
          </a:p>
        </p:txBody>
      </p:sp>
      <p:sp>
        <p:nvSpPr>
          <p:cNvPr id="5" name="Title 4">
            <a:extLst>
              <a:ext uri="{FF2B5EF4-FFF2-40B4-BE49-F238E27FC236}">
                <a16:creationId xmlns:a16="http://schemas.microsoft.com/office/drawing/2014/main" id="{2CFC290A-2128-D44A-A49A-37FA4CE115EA}"/>
              </a:ext>
            </a:extLst>
          </p:cNvPr>
          <p:cNvSpPr>
            <a:spLocks noGrp="1"/>
          </p:cNvSpPr>
          <p:nvPr>
            <p:ph type="title"/>
          </p:nvPr>
        </p:nvSpPr>
        <p:spPr/>
        <p:txBody>
          <a:bodyPr/>
          <a:lstStyle/>
          <a:p>
            <a:r>
              <a:rPr lang="es-ES" dirty="0"/>
              <a:t>Presentación: El apoyo a la toma de decisiones</a:t>
            </a:r>
            <a:r>
              <a:rPr lang="en-US" dirty="0"/>
              <a:t> - 12</a:t>
            </a:r>
          </a:p>
        </p:txBody>
      </p:sp>
      <p:graphicFrame>
        <p:nvGraphicFramePr>
          <p:cNvPr id="6" name="Content Placeholder 3">
            <a:extLst>
              <a:ext uri="{FF2B5EF4-FFF2-40B4-BE49-F238E27FC236}">
                <a16:creationId xmlns:a16="http://schemas.microsoft.com/office/drawing/2014/main" id="{88C3D2FF-EA16-304B-9ADF-63512B1688E4}"/>
              </a:ext>
            </a:extLst>
          </p:cNvPr>
          <p:cNvGraphicFramePr>
            <a:graphicFrameLocks/>
          </p:cNvGraphicFramePr>
          <p:nvPr>
            <p:extLst>
              <p:ext uri="{D42A27DB-BD31-4B8C-83A1-F6EECF244321}">
                <p14:modId xmlns:p14="http://schemas.microsoft.com/office/powerpoint/2010/main" val="1898385159"/>
              </p:ext>
            </p:extLst>
          </p:nvPr>
        </p:nvGraphicFramePr>
        <p:xfrm>
          <a:off x="268014" y="1817914"/>
          <a:ext cx="6290441" cy="4582885"/>
        </p:xfrm>
        <a:graphic>
          <a:graphicData uri="http://schemas.openxmlformats.org/drawingml/2006/table">
            <a:tbl>
              <a:tblPr firstRow="1" firstCol="1" bandRow="1"/>
              <a:tblGrid>
                <a:gridCol w="6290441">
                  <a:extLst>
                    <a:ext uri="{9D8B030D-6E8A-4147-A177-3AD203B41FA5}">
                      <a16:colId xmlns:a16="http://schemas.microsoft.com/office/drawing/2014/main" val="206691471"/>
                    </a:ext>
                  </a:extLst>
                </a:gridCol>
              </a:tblGrid>
              <a:tr h="4582885">
                <a:tc>
                  <a:txBody>
                    <a:bodyPr/>
                    <a:lstStyle/>
                    <a:p>
                      <a:pPr marL="457200" marR="0" lvl="0" indent="0" algn="just" defTabSz="914400" rtl="0" eaLnBrk="1" fontAlgn="auto" latinLnBrk="0" hangingPunct="1">
                        <a:lnSpc>
                          <a:spcPct val="100000"/>
                        </a:lnSpc>
                        <a:spcBef>
                          <a:spcPts val="0"/>
                        </a:spcBef>
                        <a:spcAft>
                          <a:spcPts val="0"/>
                        </a:spcAft>
                        <a:buClrTx/>
                        <a:buSzTx/>
                        <a:buFontTx/>
                        <a:buNone/>
                        <a:tabLst/>
                        <a:defRPr/>
                      </a:pPr>
                      <a:endParaRPr lang="x-none" sz="1600" dirty="0">
                        <a:effectLst/>
                        <a:latin typeface="+mn-lt"/>
                        <a:ea typeface="SimSun" panose="02010600030101010101" pitchFamily="2" charset="-122"/>
                        <a:cs typeface="Arial" panose="020B0604020202020204" pitchFamily="34" charset="0"/>
                      </a:endParaRPr>
                    </a:p>
                    <a:p>
                      <a:pPr marL="6350" marR="0" lvl="0" indent="0" algn="just">
                        <a:lnSpc>
                          <a:spcPct val="100000"/>
                        </a:lnSpc>
                        <a:spcBef>
                          <a:spcPts val="0"/>
                        </a:spcBef>
                        <a:spcAft>
                          <a:spcPts val="0"/>
                        </a:spcAft>
                        <a:buFont typeface="Arial" panose="020B0604020202020204" pitchFamily="34" charset="0"/>
                        <a:buNone/>
                        <a:tabLst>
                          <a:tab pos="457200" algn="l"/>
                        </a:tabLst>
                      </a:pPr>
                      <a:r>
                        <a:rPr lang="es-ES" sz="1600" b="1" dirty="0">
                          <a:effectLst/>
                          <a:latin typeface="+mn-lt"/>
                          <a:ea typeface="SimSun" panose="02010600030101010101" pitchFamily="2" charset="-122"/>
                          <a:cs typeface="Arial" panose="020B0604020202020204" pitchFamily="34" charset="0"/>
                        </a:rPr>
                        <a:t>En relación a proporcionar la información necesaria</a:t>
                      </a:r>
                      <a:r>
                        <a:rPr lang="en-GB" sz="1600" b="1" dirty="0">
                          <a:effectLst/>
                          <a:latin typeface="+mn-lt"/>
                          <a:ea typeface="SimSun" panose="02010600030101010101" pitchFamily="2" charset="-122"/>
                          <a:cs typeface="Arial" panose="020B0604020202020204" pitchFamily="34" charset="0"/>
                        </a:rPr>
                        <a:t>:</a:t>
                      </a:r>
                      <a:endParaRPr lang="es-ES" sz="1600" b="1" dirty="0">
                        <a:effectLst/>
                        <a:latin typeface="+mn-lt"/>
                        <a:ea typeface="SimSun" panose="02010600030101010101" pitchFamily="2" charset="-122"/>
                        <a:cs typeface="Arial" panose="020B0604020202020204" pitchFamily="34" charset="0"/>
                      </a:endParaRP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¿La persona dispone de toda la información pertinente que necesita para tomar una decisión determinada?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¿La persona tiene toda la información que le piden?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¿Se le ha dado información sobre todas las opciones disponibles?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endParaRPr lang="es-ES" sz="1600" dirty="0">
                        <a:effectLst/>
                        <a:latin typeface="+mn-lt"/>
                        <a:ea typeface="SimSun" panose="02010600030101010101" pitchFamily="2" charset="-122"/>
                        <a:cs typeface="Arial" panose="020B0604020202020204" pitchFamily="34" charset="0"/>
                      </a:endParaRPr>
                    </a:p>
                    <a:p>
                      <a:pPr marL="6350" marR="0" lvl="0" indent="0" algn="just">
                        <a:lnSpc>
                          <a:spcPct val="100000"/>
                        </a:lnSpc>
                        <a:spcBef>
                          <a:spcPts val="0"/>
                        </a:spcBef>
                        <a:spcAft>
                          <a:spcPts val="0"/>
                        </a:spcAft>
                        <a:buFont typeface="Arial" panose="020B0604020202020204" pitchFamily="34" charset="0"/>
                        <a:buNone/>
                        <a:tabLst>
                          <a:tab pos="457200" algn="l"/>
                        </a:tabLst>
                      </a:pPr>
                      <a:r>
                        <a:rPr lang="es-ES" sz="1600" b="1" dirty="0">
                          <a:effectLst/>
                          <a:latin typeface="+mn-lt"/>
                          <a:ea typeface="SimSun" panose="02010600030101010101" pitchFamily="2" charset="-122"/>
                          <a:cs typeface="Arial" panose="020B0604020202020204" pitchFamily="34" charset="0"/>
                        </a:rPr>
                        <a:t>En relación a comunicar la información de una manera adecuada: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Explicar o presentar la información de la manera más fácil posible para que la persona la pueda comprender (por ejemplo, utilizando un lenguaje o unos medios visuales sencillos, claros y concisos).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Si es necesario, explorar diferentes métodos de comunicación, como la no verbal. </a:t>
                      </a:r>
                    </a:p>
                    <a:p>
                      <a:pPr marL="7493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s-ES" sz="1600" dirty="0">
                          <a:effectLst/>
                          <a:latin typeface="+mn-lt"/>
                          <a:ea typeface="SimSun" panose="02010600030101010101" pitchFamily="2" charset="-122"/>
                          <a:cs typeface="Arial" panose="020B0604020202020204" pitchFamily="34" charset="0"/>
                        </a:rPr>
                        <a:t>Averiguar si hay alguien más que pueda ayudar a facilitar la comunicación (como un familiar, un trabajador de apoyo, un intérprete, un logopeda, un terapeuta del lenguaje o un defensor de los derechos en salud mental) y asegurarse de que la persona acepta esta ayuda. </a:t>
                      </a:r>
                    </a:p>
                  </a:txBody>
                  <a:tcPr marL="64654" marR="6465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687660"/>
                  </a:ext>
                </a:extLst>
              </a:tr>
            </a:tbl>
          </a:graphicData>
        </a:graphic>
      </p:graphicFrame>
      <p:sp>
        <p:nvSpPr>
          <p:cNvPr id="7" name="Text Placeholder 2">
            <a:extLst>
              <a:ext uri="{FF2B5EF4-FFF2-40B4-BE49-F238E27FC236}">
                <a16:creationId xmlns:a16="http://schemas.microsoft.com/office/drawing/2014/main" id="{F2EC7C20-C413-0F4F-A723-79165845A079}"/>
              </a:ext>
            </a:extLst>
          </p:cNvPr>
          <p:cNvSpPr>
            <a:spLocks noGrp="1"/>
          </p:cNvSpPr>
          <p:nvPr>
            <p:ph type="body" sz="quarter" idx="13"/>
          </p:nvPr>
        </p:nvSpPr>
        <p:spPr>
          <a:xfrm>
            <a:off x="189186" y="946614"/>
            <a:ext cx="11492422" cy="642700"/>
          </a:xfrm>
        </p:spPr>
        <p:txBody>
          <a:bodyPr/>
          <a:lstStyle/>
          <a:p>
            <a:pPr>
              <a:lnSpc>
                <a:spcPct val="100000"/>
              </a:lnSpc>
            </a:pPr>
            <a:r>
              <a:rPr lang="es-ES" sz="2000" dirty="0"/>
              <a:t>    ¿De qué manera los servicios sociales y de salud mental pueden facilitar el apoyo a la toma de decisiones? </a:t>
            </a:r>
            <a:r>
              <a:rPr lang="en-US" sz="2000" dirty="0"/>
              <a:t>(a) </a:t>
            </a:r>
          </a:p>
        </p:txBody>
      </p:sp>
      <p:graphicFrame>
        <p:nvGraphicFramePr>
          <p:cNvPr id="8" name="Content Placeholder 3">
            <a:extLst>
              <a:ext uri="{FF2B5EF4-FFF2-40B4-BE49-F238E27FC236}">
                <a16:creationId xmlns:a16="http://schemas.microsoft.com/office/drawing/2014/main" id="{88C3D2FF-EA16-304B-9ADF-63512B1688E4}"/>
              </a:ext>
            </a:extLst>
          </p:cNvPr>
          <p:cNvGraphicFramePr>
            <a:graphicFrameLocks/>
          </p:cNvGraphicFramePr>
          <p:nvPr>
            <p:extLst>
              <p:ext uri="{D42A27DB-BD31-4B8C-83A1-F6EECF244321}">
                <p14:modId xmlns:p14="http://schemas.microsoft.com/office/powerpoint/2010/main" val="2440224884"/>
              </p:ext>
            </p:extLst>
          </p:nvPr>
        </p:nvGraphicFramePr>
        <p:xfrm>
          <a:off x="6842234" y="2046514"/>
          <a:ext cx="5044966" cy="3697342"/>
        </p:xfrm>
        <a:graphic>
          <a:graphicData uri="http://schemas.openxmlformats.org/drawingml/2006/table">
            <a:tbl>
              <a:tblPr firstRow="1" firstCol="1" bandRow="1"/>
              <a:tblGrid>
                <a:gridCol w="5044966">
                  <a:extLst>
                    <a:ext uri="{9D8B030D-6E8A-4147-A177-3AD203B41FA5}">
                      <a16:colId xmlns:a16="http://schemas.microsoft.com/office/drawing/2014/main" val="206691471"/>
                    </a:ext>
                  </a:extLst>
                </a:gridCol>
              </a:tblGrid>
              <a:tr h="3433436">
                <a:tc>
                  <a:txBody>
                    <a:bodyPr/>
                    <a:lstStyle/>
                    <a:p>
                      <a:pPr marL="6350" marR="0" lvl="0" indent="0" algn="just">
                        <a:lnSpc>
                          <a:spcPct val="100000"/>
                        </a:lnSpc>
                        <a:spcBef>
                          <a:spcPts val="0"/>
                        </a:spcBef>
                        <a:spcAft>
                          <a:spcPts val="0"/>
                        </a:spcAft>
                        <a:buFont typeface="Arial" panose="020B0604020202020204" pitchFamily="34" charset="0"/>
                        <a:buNone/>
                        <a:tabLst>
                          <a:tab pos="457200" algn="l"/>
                        </a:tabLst>
                      </a:pPr>
                      <a:r>
                        <a:rPr lang="es-ES" sz="1600" b="1" dirty="0">
                          <a:effectLst/>
                          <a:latin typeface="+mn-lt"/>
                          <a:ea typeface="SimSun" panose="02010600030101010101" pitchFamily="2" charset="-122"/>
                          <a:cs typeface="Arial" panose="020B0604020202020204" pitchFamily="34" charset="0"/>
                        </a:rPr>
                        <a:t>En relación a facilitar que la persona se sienta cómoda: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Determinar si en algún momento concreto del día la persona comprende mejor las cosas.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Determinar si la persona se siente más cómoda en algunos lugares en concreto.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Determinar si es posible aplazar la decisión considerando si la persona puede tomar la decisión más adelante, cuando las circunstancias sean adecuadas para ella</a:t>
                      </a:r>
                      <a:r>
                        <a:rPr lang="en-GB" sz="1600" dirty="0">
                          <a:effectLst/>
                          <a:latin typeface="+mn-lt"/>
                          <a:ea typeface="SimSun" panose="02010600030101010101" pitchFamily="2" charset="-122"/>
                          <a:cs typeface="Arial" panose="020B0604020202020204" pitchFamily="34" charset="0"/>
                        </a:rPr>
                        <a:t>.</a:t>
                      </a:r>
                    </a:p>
                    <a:p>
                      <a:pPr marL="292100" marR="0" lvl="0" indent="-285750" algn="just">
                        <a:lnSpc>
                          <a:spcPct val="100000"/>
                        </a:lnSpc>
                        <a:spcBef>
                          <a:spcPts val="0"/>
                        </a:spcBef>
                        <a:spcAft>
                          <a:spcPts val="0"/>
                        </a:spcAft>
                        <a:buFont typeface="Arial" panose="020B0604020202020204" pitchFamily="34" charset="0"/>
                        <a:buChar char="•"/>
                        <a:tabLst>
                          <a:tab pos="457200" algn="l"/>
                        </a:tabLst>
                      </a:pPr>
                      <a:endParaRPr lang="x-none" sz="1600">
                        <a:effectLst/>
                        <a:latin typeface="+mn-lt"/>
                        <a:ea typeface="SimSun" panose="02010600030101010101" pitchFamily="2" charset="-122"/>
                        <a:cs typeface="Arial" panose="020B0604020202020204" pitchFamily="34" charset="0"/>
                      </a:endParaRPr>
                    </a:p>
                    <a:p>
                      <a:pPr marL="6350" marR="0" lvl="0" indent="0" algn="just">
                        <a:lnSpc>
                          <a:spcPct val="100000"/>
                        </a:lnSpc>
                        <a:spcBef>
                          <a:spcPts val="0"/>
                        </a:spcBef>
                        <a:spcAft>
                          <a:spcPts val="0"/>
                        </a:spcAft>
                        <a:buFont typeface="Arial" panose="020B0604020202020204" pitchFamily="34" charset="0"/>
                        <a:buNone/>
                        <a:tabLst>
                          <a:tab pos="457200" algn="l"/>
                        </a:tabLst>
                      </a:pPr>
                      <a:r>
                        <a:rPr lang="es-ES" sz="1600" b="1" dirty="0">
                          <a:effectLst/>
                          <a:latin typeface="+mn-lt"/>
                          <a:ea typeface="SimSun" panose="02010600030101010101" pitchFamily="2" charset="-122"/>
                          <a:cs typeface="Arial" panose="020B0604020202020204" pitchFamily="34" charset="0"/>
                        </a:rPr>
                        <a:t>En relación a apoyar a la persona: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es-ES" sz="1600" dirty="0">
                          <a:effectLst/>
                          <a:latin typeface="+mn-lt"/>
                          <a:ea typeface="SimSun" panose="02010600030101010101" pitchFamily="2" charset="-122"/>
                          <a:cs typeface="Arial" panose="020B0604020202020204" pitchFamily="34" charset="0"/>
                        </a:rPr>
                        <a:t>Determinar si hay alguien más que pueda ayudar a la persona a tomar una decisión o a expresar su opinión. </a:t>
                      </a:r>
                      <a:endParaRPr lang="x-none" sz="1600" dirty="0">
                        <a:effectLst/>
                        <a:latin typeface="+mn-lt"/>
                        <a:ea typeface="SimSun" panose="02010600030101010101" pitchFamily="2" charset="-122"/>
                        <a:cs typeface="Arial" panose="020B0604020202020204" pitchFamily="34" charset="0"/>
                      </a:endParaRPr>
                    </a:p>
                  </a:txBody>
                  <a:tcPr marL="64654" marR="6465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687660"/>
                  </a:ext>
                </a:extLst>
              </a:tr>
              <a:tr h="227167">
                <a:tc>
                  <a:txBody>
                    <a:bodyPr/>
                    <a:lstStyle/>
                    <a:p>
                      <a:pPr marL="6350" marR="0" lvl="0" indent="0" algn="just">
                        <a:lnSpc>
                          <a:spcPct val="115000"/>
                        </a:lnSpc>
                        <a:spcBef>
                          <a:spcPts val="0"/>
                        </a:spcBef>
                        <a:spcAft>
                          <a:spcPts val="0"/>
                        </a:spcAft>
                        <a:buFont typeface="Arial" panose="020B0604020202020204" pitchFamily="34" charset="0"/>
                        <a:buNone/>
                        <a:tabLst>
                          <a:tab pos="457200" algn="l"/>
                        </a:tabLst>
                      </a:pPr>
                      <a:endParaRPr lang="x-none" sz="1600" dirty="0">
                        <a:effectLst/>
                        <a:latin typeface="+mn-lt"/>
                        <a:ea typeface="SimSun" panose="02010600030101010101" pitchFamily="2" charset="-122"/>
                        <a:cs typeface="Arial" panose="020B0604020202020204" pitchFamily="34" charset="0"/>
                      </a:endParaRPr>
                    </a:p>
                  </a:txBody>
                  <a:tcPr marL="64654" marR="6465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8 CuadroTexto"/>
          <p:cNvSpPr txBox="1"/>
          <p:nvPr/>
        </p:nvSpPr>
        <p:spPr>
          <a:xfrm>
            <a:off x="2243603" y="1589314"/>
            <a:ext cx="7010400" cy="457200"/>
          </a:xfrm>
          <a:prstGeom prst="rect">
            <a:avLst/>
          </a:prstGeom>
          <a:noFill/>
        </p:spPr>
        <p:txBody>
          <a:bodyPr wrap="none" lIns="0" tIns="0" rIns="0" bIns="0" rtlCol="0">
            <a:noAutofit/>
          </a:bodyPr>
          <a:lstStyle/>
          <a:p>
            <a:pPr marL="457200" lvl="0" defTabSz="914400">
              <a:defRPr/>
            </a:pPr>
            <a:r>
              <a:rPr lang="en-GB" sz="1800" b="1" dirty="0" err="1">
                <a:ea typeface="SimSun" panose="02010600030101010101" pitchFamily="2" charset="-122"/>
                <a:cs typeface="Arial" panose="020B0604020202020204" pitchFamily="34" charset="0"/>
              </a:rPr>
              <a:t>Lista</a:t>
            </a:r>
            <a:r>
              <a:rPr lang="en-GB" sz="1800" b="1" dirty="0">
                <a:ea typeface="SimSun" panose="02010600030101010101" pitchFamily="2" charset="-122"/>
                <a:cs typeface="Arial" panose="020B0604020202020204" pitchFamily="34" charset="0"/>
              </a:rPr>
              <a:t> de </a:t>
            </a:r>
            <a:r>
              <a:rPr lang="en-GB" sz="1800" b="1" dirty="0" err="1">
                <a:ea typeface="SimSun" panose="02010600030101010101" pitchFamily="2" charset="-122"/>
                <a:cs typeface="Arial" panose="020B0604020202020204" pitchFamily="34" charset="0"/>
              </a:rPr>
              <a:t>comprobación</a:t>
            </a:r>
            <a:r>
              <a:rPr lang="en-GB" sz="1800" b="1" dirty="0">
                <a:ea typeface="SimSun" panose="02010600030101010101" pitchFamily="2" charset="-122"/>
                <a:cs typeface="Arial" panose="020B0604020202020204" pitchFamily="34" charset="0"/>
              </a:rPr>
              <a:t> para </a:t>
            </a:r>
            <a:r>
              <a:rPr lang="en-GB" sz="1800" b="1" dirty="0" err="1">
                <a:ea typeface="SimSun" panose="02010600030101010101" pitchFamily="2" charset="-122"/>
                <a:cs typeface="Arial" panose="020B0604020202020204" pitchFamily="34" charset="0"/>
              </a:rPr>
              <a:t>aplicar</a:t>
            </a:r>
            <a:r>
              <a:rPr lang="en-GB" sz="1800" b="1" dirty="0">
                <a:ea typeface="SimSun" panose="02010600030101010101" pitchFamily="2" charset="-122"/>
                <a:cs typeface="Arial" panose="020B0604020202020204" pitchFamily="34" charset="0"/>
              </a:rPr>
              <a:t> el </a:t>
            </a:r>
            <a:r>
              <a:rPr lang="en-GB" sz="1800" b="1" dirty="0" err="1">
                <a:ea typeface="SimSun" panose="02010600030101010101" pitchFamily="2" charset="-122"/>
                <a:cs typeface="Arial" panose="020B0604020202020204" pitchFamily="34" charset="0"/>
              </a:rPr>
              <a:t>apoyo</a:t>
            </a:r>
            <a:r>
              <a:rPr lang="en-GB" sz="1800" b="1" dirty="0">
                <a:ea typeface="SimSun" panose="02010600030101010101" pitchFamily="2" charset="-122"/>
                <a:cs typeface="Arial" panose="020B0604020202020204" pitchFamily="34" charset="0"/>
              </a:rPr>
              <a:t> a la </a:t>
            </a:r>
            <a:r>
              <a:rPr lang="en-GB" sz="1800" b="1" dirty="0" err="1">
                <a:ea typeface="SimSun" panose="02010600030101010101" pitchFamily="2" charset="-122"/>
                <a:cs typeface="Arial" panose="020B0604020202020204" pitchFamily="34" charset="0"/>
              </a:rPr>
              <a:t>toma</a:t>
            </a:r>
            <a:r>
              <a:rPr lang="en-GB" sz="1800" b="1" dirty="0">
                <a:ea typeface="SimSun" panose="02010600030101010101" pitchFamily="2" charset="-122"/>
                <a:cs typeface="Arial" panose="020B0604020202020204" pitchFamily="34" charset="0"/>
              </a:rPr>
              <a:t> de </a:t>
            </a:r>
            <a:r>
              <a:rPr lang="en-GB" sz="1800" b="1" dirty="0" err="1">
                <a:ea typeface="SimSun" panose="02010600030101010101" pitchFamily="2" charset="-122"/>
                <a:cs typeface="Arial" panose="020B0604020202020204" pitchFamily="34" charset="0"/>
              </a:rPr>
              <a:t>decisiones</a:t>
            </a:r>
            <a:r>
              <a:rPr lang="en-GB" sz="1800" b="1" dirty="0">
                <a:ea typeface="SimSun" panose="02010600030101010101" pitchFamily="2" charset="-122"/>
                <a:cs typeface="Arial" panose="020B0604020202020204" pitchFamily="34" charset="0"/>
              </a:rPr>
              <a:t>:</a:t>
            </a:r>
          </a:p>
        </p:txBody>
      </p:sp>
    </p:spTree>
    <p:extLst>
      <p:ext uri="{BB962C8B-B14F-4D97-AF65-F5344CB8AC3E}">
        <p14:creationId xmlns:p14="http://schemas.microsoft.com/office/powerpoint/2010/main" val="3424236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DCAA4-76F9-F94C-B562-7217EEF4056F}"/>
              </a:ext>
            </a:extLst>
          </p:cNvPr>
          <p:cNvSpPr>
            <a:spLocks noGrp="1"/>
          </p:cNvSpPr>
          <p:nvPr>
            <p:ph type="sldNum" sz="quarter" idx="12"/>
          </p:nvPr>
        </p:nvSpPr>
        <p:spPr/>
        <p:txBody>
          <a:bodyPr/>
          <a:lstStyle/>
          <a:p>
            <a:fld id="{04260D4A-DEC1-45DD-8AB2-A3349BAAA59E}" type="slidenum">
              <a:rPr lang="en-US" smtClean="0"/>
              <a:pPr/>
              <a:t>53</a:t>
            </a:fld>
            <a:endParaRPr lang="en-US"/>
          </a:p>
        </p:txBody>
      </p:sp>
      <p:sp>
        <p:nvSpPr>
          <p:cNvPr id="3"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239486" y="1001485"/>
            <a:ext cx="11442121" cy="631372"/>
          </a:xfrm>
        </p:spPr>
        <p:txBody>
          <a:bodyPr/>
          <a:lstStyle/>
          <a:p>
            <a:pPr>
              <a:lnSpc>
                <a:spcPct val="100000"/>
              </a:lnSpc>
            </a:pPr>
            <a:r>
              <a:rPr lang="es-ES" dirty="0"/>
              <a:t>    El apoyo a la toma de decisiones no es lo mismo que la toma de decisiones por sustitución </a:t>
            </a:r>
            <a:r>
              <a:rPr lang="en-US" dirty="0"/>
              <a:t>(a) </a:t>
            </a:r>
          </a:p>
        </p:txBody>
      </p:sp>
      <p:sp>
        <p:nvSpPr>
          <p:cNvPr id="4" name="Content Placeholder 3">
            <a:extLst>
              <a:ext uri="{FF2B5EF4-FFF2-40B4-BE49-F238E27FC236}">
                <a16:creationId xmlns:a16="http://schemas.microsoft.com/office/drawing/2014/main" id="{AC996F76-A4CC-7F43-B57B-D08FC0C46F44}"/>
              </a:ext>
            </a:extLst>
          </p:cNvPr>
          <p:cNvSpPr>
            <a:spLocks noGrp="1"/>
          </p:cNvSpPr>
          <p:nvPr>
            <p:ph sz="quarter" idx="14"/>
          </p:nvPr>
        </p:nvSpPr>
        <p:spPr>
          <a:xfrm>
            <a:off x="507195" y="1807028"/>
            <a:ext cx="11174412" cy="4204159"/>
          </a:xfrm>
        </p:spPr>
        <p:txBody>
          <a:bodyPr/>
          <a:lstStyle/>
          <a:p>
            <a:pPr algn="just"/>
            <a:r>
              <a:rPr lang="es-ES" dirty="0"/>
              <a:t>En el apoyo a la toma de decisiones, una persona de apoyo nunca toma ninguna decisión en lugar de una persona con discapacidad psicosocial, intelectual o cognitiva, ni en su nombre ni en representación de ella</a:t>
            </a:r>
            <a:r>
              <a:rPr lang="en-US" dirty="0"/>
              <a:t>. </a:t>
            </a:r>
          </a:p>
          <a:p>
            <a:pPr algn="just"/>
            <a:r>
              <a:rPr lang="es-ES" dirty="0"/>
              <a:t>Todas las formas de apoyo, incluso las más intensivas, deben basarse en </a:t>
            </a:r>
            <a:r>
              <a:rPr lang="es-ES" b="1" dirty="0"/>
              <a:t>la</a:t>
            </a:r>
            <a:r>
              <a:rPr lang="es-ES" dirty="0"/>
              <a:t> </a:t>
            </a:r>
            <a:r>
              <a:rPr lang="es-ES" b="1" dirty="0"/>
              <a:t>voluntad y las preferencias</a:t>
            </a:r>
            <a:r>
              <a:rPr lang="es-ES" dirty="0"/>
              <a:t> de la persona en cuestión</a:t>
            </a:r>
            <a:r>
              <a:rPr lang="en-US" dirty="0"/>
              <a:t>. </a:t>
            </a:r>
          </a:p>
          <a:p>
            <a:pPr algn="just"/>
            <a:endParaRPr lang="en-US" dirty="0"/>
          </a:p>
        </p:txBody>
      </p:sp>
      <p:sp>
        <p:nvSpPr>
          <p:cNvPr id="5" name="Title 4">
            <a:extLst>
              <a:ext uri="{FF2B5EF4-FFF2-40B4-BE49-F238E27FC236}">
                <a16:creationId xmlns:a16="http://schemas.microsoft.com/office/drawing/2014/main" id="{CCB65244-CC87-8847-BD38-8BEE68D5083C}"/>
              </a:ext>
            </a:extLst>
          </p:cNvPr>
          <p:cNvSpPr>
            <a:spLocks noGrp="1"/>
          </p:cNvSpPr>
          <p:nvPr>
            <p:ph type="title"/>
          </p:nvPr>
        </p:nvSpPr>
        <p:spPr/>
        <p:txBody>
          <a:bodyPr/>
          <a:lstStyle/>
          <a:p>
            <a:r>
              <a:rPr lang="es-ES" dirty="0"/>
              <a:t>Presentación: El apoyo a la toma de decisiones </a:t>
            </a:r>
            <a:r>
              <a:rPr lang="en-US" dirty="0"/>
              <a:t>- 13</a:t>
            </a:r>
          </a:p>
        </p:txBody>
      </p:sp>
    </p:spTree>
    <p:extLst>
      <p:ext uri="{BB962C8B-B14F-4D97-AF65-F5344CB8AC3E}">
        <p14:creationId xmlns:p14="http://schemas.microsoft.com/office/powerpoint/2010/main" val="2274747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1B0B51-D393-BA42-87EB-659A143406DB}"/>
              </a:ext>
            </a:extLst>
          </p:cNvPr>
          <p:cNvSpPr>
            <a:spLocks noGrp="1"/>
          </p:cNvSpPr>
          <p:nvPr>
            <p:ph type="sldNum" sz="quarter" idx="12"/>
          </p:nvPr>
        </p:nvSpPr>
        <p:spPr/>
        <p:txBody>
          <a:bodyPr/>
          <a:lstStyle/>
          <a:p>
            <a:fld id="{04260D4A-DEC1-45DD-8AB2-A3349BAAA59E}" type="slidenum">
              <a:rPr lang="en-US" smtClean="0"/>
              <a:pPr/>
              <a:t>54</a:t>
            </a:fld>
            <a:endParaRPr lang="en-US"/>
          </a:p>
        </p:txBody>
      </p:sp>
      <p:sp>
        <p:nvSpPr>
          <p:cNvPr id="4" name="Content Placeholder 3">
            <a:extLst>
              <a:ext uri="{FF2B5EF4-FFF2-40B4-BE49-F238E27FC236}">
                <a16:creationId xmlns:a16="http://schemas.microsoft.com/office/drawing/2014/main" id="{1142D03C-B627-D747-820E-6DE697179428}"/>
              </a:ext>
            </a:extLst>
          </p:cNvPr>
          <p:cNvSpPr>
            <a:spLocks noGrp="1"/>
          </p:cNvSpPr>
          <p:nvPr>
            <p:ph sz="quarter" idx="14"/>
          </p:nvPr>
        </p:nvSpPr>
        <p:spPr>
          <a:xfrm>
            <a:off x="507195" y="1763486"/>
            <a:ext cx="11174412" cy="4247702"/>
          </a:xfrm>
        </p:spPr>
        <p:txBody>
          <a:bodyPr/>
          <a:lstStyle/>
          <a:p>
            <a:pPr algn="just"/>
            <a:r>
              <a:rPr lang="es-ES" sz="2000" dirty="0"/>
              <a:t>La voluntad y las preferencias de la persona son diferentes de lo que los demás consideran que es «su interés superior»</a:t>
            </a:r>
            <a:r>
              <a:rPr lang="en-US" sz="2000" dirty="0"/>
              <a:t>.</a:t>
            </a:r>
          </a:p>
          <a:p>
            <a:pPr algn="just"/>
            <a:r>
              <a:rPr lang="es-ES" sz="2000" dirty="0"/>
              <a:t>En muchos países, la norma para tomar una decisión por una persona es, por regla general, su interés superior</a:t>
            </a:r>
            <a:r>
              <a:rPr lang="en-US" sz="2000" dirty="0"/>
              <a:t>. </a:t>
            </a:r>
            <a:r>
              <a:rPr lang="en-US" sz="2000" dirty="0" err="1"/>
              <a:t>Esto</a:t>
            </a:r>
            <a:r>
              <a:rPr lang="en-US" sz="2000" dirty="0"/>
              <a:t> </a:t>
            </a:r>
            <a:r>
              <a:rPr lang="en-US" sz="2000" dirty="0" err="1"/>
              <a:t>debe</a:t>
            </a:r>
            <a:r>
              <a:rPr lang="en-US" sz="2000" dirty="0"/>
              <a:t> </a:t>
            </a:r>
            <a:r>
              <a:rPr lang="en-US" sz="2000" dirty="0" err="1"/>
              <a:t>cambiar</a:t>
            </a:r>
            <a:r>
              <a:rPr lang="en-US" sz="2000" dirty="0"/>
              <a:t>. </a:t>
            </a:r>
          </a:p>
          <a:p>
            <a:pPr algn="just"/>
            <a:r>
              <a:rPr lang="es-ES" sz="2000" dirty="0"/>
              <a:t>Cuando la persona no puede comunicar directamente su voluntad y sus preferencias, las decisiones deben tomarse de acuerdo con </a:t>
            </a:r>
            <a:r>
              <a:rPr lang="es-ES" sz="2000" b="1" dirty="0"/>
              <a:t>la interpretación que responda mejor a la voluntad y a las preferencias de la persona, por ejemplo</a:t>
            </a:r>
            <a:r>
              <a:rPr lang="en-US" sz="2000" dirty="0"/>
              <a:t>:</a:t>
            </a:r>
          </a:p>
          <a:p>
            <a:pPr lvl="2" algn="just"/>
            <a:r>
              <a:rPr lang="es-ES" sz="1900" dirty="0"/>
              <a:t>tomando como referencia aquello que ya se sabe de la persona</a:t>
            </a:r>
            <a:r>
              <a:rPr lang="en-US" sz="1900" dirty="0"/>
              <a:t>;</a:t>
            </a:r>
          </a:p>
          <a:p>
            <a:pPr lvl="2" algn="just"/>
            <a:r>
              <a:rPr lang="es-ES" sz="1900" dirty="0"/>
              <a:t>tomando como referencia los planes de decisiones anticipadas, que deben contener información sobre la voluntad y las preferencias de la persona</a:t>
            </a:r>
            <a:r>
              <a:rPr lang="en-US" sz="1900" dirty="0"/>
              <a:t>;</a:t>
            </a:r>
          </a:p>
          <a:p>
            <a:pPr lvl="2" algn="just"/>
            <a:r>
              <a:rPr lang="es-ES" sz="1900" dirty="0"/>
              <a:t>incluso si no se sabe nada de la persona y parece que no es capaz de comunicar su voluntad y sus preferencias, el personal del servicio se debe esforzar al máximo para intentar comprenderlas </a:t>
            </a:r>
            <a:endParaRPr lang="en-US" sz="1900" dirty="0"/>
          </a:p>
        </p:txBody>
      </p:sp>
      <p:sp>
        <p:nvSpPr>
          <p:cNvPr id="5" name="Title 4">
            <a:extLst>
              <a:ext uri="{FF2B5EF4-FFF2-40B4-BE49-F238E27FC236}">
                <a16:creationId xmlns:a16="http://schemas.microsoft.com/office/drawing/2014/main" id="{B5F3F385-73CC-A94A-AFAD-EF49AFF0CAB8}"/>
              </a:ext>
            </a:extLst>
          </p:cNvPr>
          <p:cNvSpPr>
            <a:spLocks noGrp="1"/>
          </p:cNvSpPr>
          <p:nvPr>
            <p:ph type="title"/>
          </p:nvPr>
        </p:nvSpPr>
        <p:spPr/>
        <p:txBody>
          <a:bodyPr/>
          <a:lstStyle/>
          <a:p>
            <a:r>
              <a:rPr lang="es-ES" dirty="0"/>
              <a:t>Presentación: El apoyo a la toma de decisiones</a:t>
            </a:r>
            <a:r>
              <a:rPr lang="en-US" dirty="0"/>
              <a:t> - 14</a:t>
            </a:r>
          </a:p>
        </p:txBody>
      </p:sp>
      <p:sp>
        <p:nvSpPr>
          <p:cNvPr id="7"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239486" y="1001485"/>
            <a:ext cx="11442121" cy="631372"/>
          </a:xfrm>
        </p:spPr>
        <p:txBody>
          <a:bodyPr/>
          <a:lstStyle/>
          <a:p>
            <a:pPr>
              <a:lnSpc>
                <a:spcPct val="100000"/>
              </a:lnSpc>
            </a:pPr>
            <a:r>
              <a:rPr lang="es-ES" dirty="0"/>
              <a:t>    El apoyo a la toma de decisiones no es lo mismo que la toma de decisiones por sustitución </a:t>
            </a:r>
            <a:r>
              <a:rPr lang="en-US" dirty="0"/>
              <a:t>(b) </a:t>
            </a:r>
          </a:p>
        </p:txBody>
      </p:sp>
    </p:spTree>
    <p:extLst>
      <p:ext uri="{BB962C8B-B14F-4D97-AF65-F5344CB8AC3E}">
        <p14:creationId xmlns:p14="http://schemas.microsoft.com/office/powerpoint/2010/main" val="255085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023BC1-CE15-F143-9B2C-1DBF7DF54059}"/>
              </a:ext>
            </a:extLst>
          </p:cNvPr>
          <p:cNvSpPr>
            <a:spLocks noGrp="1"/>
          </p:cNvSpPr>
          <p:nvPr>
            <p:ph type="sldNum" sz="quarter" idx="12"/>
          </p:nvPr>
        </p:nvSpPr>
        <p:spPr/>
        <p:txBody>
          <a:bodyPr/>
          <a:lstStyle/>
          <a:p>
            <a:fld id="{04260D4A-DEC1-45DD-8AB2-A3349BAAA59E}" type="slidenum">
              <a:rPr lang="en-US" smtClean="0"/>
              <a:pPr/>
              <a:t>55</a:t>
            </a:fld>
            <a:endParaRPr lang="en-US"/>
          </a:p>
        </p:txBody>
      </p:sp>
      <p:sp>
        <p:nvSpPr>
          <p:cNvPr id="4" name="Content Placeholder 3">
            <a:extLst>
              <a:ext uri="{FF2B5EF4-FFF2-40B4-BE49-F238E27FC236}">
                <a16:creationId xmlns:a16="http://schemas.microsoft.com/office/drawing/2014/main" id="{45542E95-80EA-AF43-8168-4509EC3D9A79}"/>
              </a:ext>
            </a:extLst>
          </p:cNvPr>
          <p:cNvSpPr>
            <a:spLocks noGrp="1"/>
          </p:cNvSpPr>
          <p:nvPr>
            <p:ph sz="quarter" idx="14"/>
          </p:nvPr>
        </p:nvSpPr>
        <p:spPr>
          <a:xfrm>
            <a:off x="507195" y="1852863"/>
            <a:ext cx="11174412" cy="4158324"/>
          </a:xfrm>
        </p:spPr>
        <p:txBody>
          <a:bodyPr/>
          <a:lstStyle/>
          <a:p>
            <a:pPr algn="just"/>
            <a:r>
              <a:rPr lang="es-ES" dirty="0"/>
              <a:t>el apoyo a la toma de decisiones es diferente a otros sistemas, como la tutela, la guarda y otros regímenes de toma de decisiones por sustitución</a:t>
            </a:r>
            <a:r>
              <a:rPr lang="en-US" dirty="0"/>
              <a:t>. </a:t>
            </a:r>
          </a:p>
          <a:p>
            <a:pPr algn="just"/>
            <a:r>
              <a:rPr lang="es-ES" dirty="0"/>
              <a:t>El apoyo a la toma de decisiones no solo es una nueva denominación para describir estos modelos preexistentes</a:t>
            </a:r>
            <a:r>
              <a:rPr lang="en-US" dirty="0"/>
              <a:t>. </a:t>
            </a:r>
          </a:p>
          <a:p>
            <a:pPr algn="just"/>
            <a:r>
              <a:rPr lang="es-ES" dirty="0"/>
              <a:t>Trata de poner en práctica un abordaje completamente diferente de la toma de decisiones, en el que la persona siempre sigue siendo el centro de la decisión</a:t>
            </a:r>
            <a:r>
              <a:rPr lang="en-US" dirty="0"/>
              <a:t>.</a:t>
            </a:r>
          </a:p>
          <a:p>
            <a:pPr algn="just"/>
            <a:endParaRPr lang="en-US" dirty="0"/>
          </a:p>
        </p:txBody>
      </p:sp>
      <p:sp>
        <p:nvSpPr>
          <p:cNvPr id="5" name="Title 4">
            <a:extLst>
              <a:ext uri="{FF2B5EF4-FFF2-40B4-BE49-F238E27FC236}">
                <a16:creationId xmlns:a16="http://schemas.microsoft.com/office/drawing/2014/main" id="{193EEBA9-9CE0-984A-8020-50C5E065DCC8}"/>
              </a:ext>
            </a:extLst>
          </p:cNvPr>
          <p:cNvSpPr>
            <a:spLocks noGrp="1"/>
          </p:cNvSpPr>
          <p:nvPr>
            <p:ph type="title"/>
          </p:nvPr>
        </p:nvSpPr>
        <p:spPr/>
        <p:txBody>
          <a:bodyPr/>
          <a:lstStyle/>
          <a:p>
            <a:r>
              <a:rPr lang="es-ES" dirty="0"/>
              <a:t>Presentación: El apoyo a la toma de decisiones </a:t>
            </a:r>
            <a:r>
              <a:rPr lang="en-US" dirty="0"/>
              <a:t>- 15</a:t>
            </a:r>
          </a:p>
        </p:txBody>
      </p:sp>
      <p:sp>
        <p:nvSpPr>
          <p:cNvPr id="7"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239486" y="1001485"/>
            <a:ext cx="11442121" cy="631372"/>
          </a:xfrm>
        </p:spPr>
        <p:txBody>
          <a:bodyPr/>
          <a:lstStyle/>
          <a:p>
            <a:pPr>
              <a:lnSpc>
                <a:spcPct val="100000"/>
              </a:lnSpc>
            </a:pPr>
            <a:r>
              <a:rPr lang="es-ES" dirty="0"/>
              <a:t>    El apoyo a la toma de decisiones no es lo mismo que la toma de decisiones por sustitución </a:t>
            </a:r>
            <a:r>
              <a:rPr lang="en-US" dirty="0"/>
              <a:t>(c) </a:t>
            </a:r>
          </a:p>
        </p:txBody>
      </p:sp>
    </p:spTree>
    <p:extLst>
      <p:ext uri="{BB962C8B-B14F-4D97-AF65-F5344CB8AC3E}">
        <p14:creationId xmlns:p14="http://schemas.microsoft.com/office/powerpoint/2010/main" val="3437172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A459F-EC1B-3B4A-8906-F01509FE500F}"/>
              </a:ext>
            </a:extLst>
          </p:cNvPr>
          <p:cNvSpPr>
            <a:spLocks noGrp="1"/>
          </p:cNvSpPr>
          <p:nvPr>
            <p:ph type="sldNum" sz="quarter" idx="12"/>
          </p:nvPr>
        </p:nvSpPr>
        <p:spPr/>
        <p:txBody>
          <a:bodyPr/>
          <a:lstStyle/>
          <a:p>
            <a:fld id="{04260D4A-DEC1-45DD-8AB2-A3349BAAA59E}" type="slidenum">
              <a:rPr lang="en-US" smtClean="0"/>
              <a:pPr/>
              <a:t>56</a:t>
            </a:fld>
            <a:endParaRPr lang="en-US"/>
          </a:p>
        </p:txBody>
      </p:sp>
      <p:sp>
        <p:nvSpPr>
          <p:cNvPr id="4" name="Content Placeholder 3">
            <a:extLst>
              <a:ext uri="{FF2B5EF4-FFF2-40B4-BE49-F238E27FC236}">
                <a16:creationId xmlns:a16="http://schemas.microsoft.com/office/drawing/2014/main" id="{2452C4EE-9CCC-954D-BBE1-E9EDA2A06BCD}"/>
              </a:ext>
            </a:extLst>
          </p:cNvPr>
          <p:cNvSpPr>
            <a:spLocks noGrp="1"/>
          </p:cNvSpPr>
          <p:nvPr>
            <p:ph sz="quarter" idx="14"/>
          </p:nvPr>
        </p:nvSpPr>
        <p:spPr>
          <a:xfrm>
            <a:off x="507195" y="1804738"/>
            <a:ext cx="11174412" cy="4206450"/>
          </a:xfrm>
        </p:spPr>
        <p:txBody>
          <a:bodyPr/>
          <a:lstStyle/>
          <a:p>
            <a:pPr algn="just"/>
            <a:r>
              <a:rPr lang="es-ES" dirty="0"/>
              <a:t>En muchos países, la legislación y los marcos políticos existentes siguen previendo modelos de toma de decisiones por sustitución</a:t>
            </a:r>
            <a:r>
              <a:rPr lang="en-US" dirty="0"/>
              <a:t>. </a:t>
            </a:r>
          </a:p>
          <a:p>
            <a:pPr algn="just"/>
            <a:r>
              <a:rPr lang="es-ES" dirty="0"/>
              <a:t>Es fundamental, pues, hacer presión y defender los derechos en salud mental para cambiar las leyes, las políticas y las prácticas existentes que no estén en consonancia con la CDPD</a:t>
            </a:r>
            <a:r>
              <a:rPr lang="en-US" dirty="0"/>
              <a:t>. </a:t>
            </a:r>
          </a:p>
          <a:p>
            <a:pPr algn="just"/>
            <a:r>
              <a:rPr lang="es-ES" dirty="0"/>
              <a:t>Es posible que para llevar a cabo este tipo de reforma se requiera cierto tiempo; mientras tanto, sin embargo, hay muchas cosas que se pueden hacer para ayudar a las personas a tomar sus propias decisiones, incluso dentro de los marcos legales o políticos existentes</a:t>
            </a:r>
            <a:r>
              <a:rPr lang="en-US" dirty="0"/>
              <a:t>. </a:t>
            </a:r>
          </a:p>
          <a:p>
            <a:pPr algn="just"/>
            <a:r>
              <a:rPr lang="es-ES" dirty="0"/>
              <a:t>Además, también es posible apoyarlas para que pongan fin a sus regímenes de toma de decisiones por sustitución</a:t>
            </a:r>
            <a:r>
              <a:rPr lang="en-US" dirty="0"/>
              <a:t>.</a:t>
            </a:r>
          </a:p>
          <a:p>
            <a:pPr algn="just"/>
            <a:endParaRPr lang="en-US" dirty="0"/>
          </a:p>
        </p:txBody>
      </p:sp>
      <p:sp>
        <p:nvSpPr>
          <p:cNvPr id="5" name="Title 4">
            <a:extLst>
              <a:ext uri="{FF2B5EF4-FFF2-40B4-BE49-F238E27FC236}">
                <a16:creationId xmlns:a16="http://schemas.microsoft.com/office/drawing/2014/main" id="{151D1F65-872B-A643-989E-CD6F90E4E0C6}"/>
              </a:ext>
            </a:extLst>
          </p:cNvPr>
          <p:cNvSpPr>
            <a:spLocks noGrp="1"/>
          </p:cNvSpPr>
          <p:nvPr>
            <p:ph type="title"/>
          </p:nvPr>
        </p:nvSpPr>
        <p:spPr/>
        <p:txBody>
          <a:bodyPr/>
          <a:lstStyle/>
          <a:p>
            <a:r>
              <a:rPr lang="es-ES" dirty="0"/>
              <a:t>Presentación: El apoyo a la toma de decisiones </a:t>
            </a:r>
            <a:r>
              <a:rPr lang="en-US" dirty="0"/>
              <a:t>- 16</a:t>
            </a:r>
          </a:p>
        </p:txBody>
      </p:sp>
      <p:sp>
        <p:nvSpPr>
          <p:cNvPr id="7"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239486" y="1001485"/>
            <a:ext cx="11442121" cy="631372"/>
          </a:xfrm>
        </p:spPr>
        <p:txBody>
          <a:bodyPr/>
          <a:lstStyle/>
          <a:p>
            <a:pPr>
              <a:lnSpc>
                <a:spcPct val="100000"/>
              </a:lnSpc>
            </a:pPr>
            <a:r>
              <a:rPr lang="es-ES" dirty="0"/>
              <a:t>    El apoyo a la toma de decisiones no es lo mismo que la toma de decisiones por sustitución </a:t>
            </a:r>
            <a:r>
              <a:rPr lang="en-US" dirty="0"/>
              <a:t>(d) </a:t>
            </a:r>
          </a:p>
        </p:txBody>
      </p:sp>
    </p:spTree>
    <p:extLst>
      <p:ext uri="{BB962C8B-B14F-4D97-AF65-F5344CB8AC3E}">
        <p14:creationId xmlns:p14="http://schemas.microsoft.com/office/powerpoint/2010/main" val="3579153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84422F-82A1-B941-9875-E121D3664F26}"/>
              </a:ext>
            </a:extLst>
          </p:cNvPr>
          <p:cNvSpPr>
            <a:spLocks noGrp="1"/>
          </p:cNvSpPr>
          <p:nvPr>
            <p:ph type="sldNum" sz="quarter" idx="12"/>
          </p:nvPr>
        </p:nvSpPr>
        <p:spPr/>
        <p:txBody>
          <a:bodyPr/>
          <a:lstStyle/>
          <a:p>
            <a:fld id="{04260D4A-DEC1-45DD-8AB2-A3349BAAA59E}" type="slidenum">
              <a:rPr lang="en-US" smtClean="0"/>
              <a:pPr/>
              <a:t>57</a:t>
            </a:fld>
            <a:endParaRPr lang="en-US"/>
          </a:p>
        </p:txBody>
      </p:sp>
      <p:sp>
        <p:nvSpPr>
          <p:cNvPr id="3" name="Text Placeholder 2">
            <a:extLst>
              <a:ext uri="{FF2B5EF4-FFF2-40B4-BE49-F238E27FC236}">
                <a16:creationId xmlns:a16="http://schemas.microsoft.com/office/drawing/2014/main" id="{350E106F-5902-A445-BD9B-F2364E8E86CF}"/>
              </a:ext>
            </a:extLst>
          </p:cNvPr>
          <p:cNvSpPr>
            <a:spLocks noGrp="1"/>
          </p:cNvSpPr>
          <p:nvPr>
            <p:ph type="body" sz="quarter" idx="13"/>
          </p:nvPr>
        </p:nvSpPr>
        <p:spPr/>
        <p:txBody>
          <a:bodyPr/>
          <a:lstStyle/>
          <a:p>
            <a:r>
              <a:rPr lang="es-ES" dirty="0"/>
              <a:t>El apoyo a la toma de decisiones es voluntario </a:t>
            </a:r>
            <a:r>
              <a:rPr lang="en-US" dirty="0"/>
              <a:t>(a) </a:t>
            </a:r>
          </a:p>
        </p:txBody>
      </p:sp>
      <p:sp>
        <p:nvSpPr>
          <p:cNvPr id="4" name="Content Placeholder 3">
            <a:extLst>
              <a:ext uri="{FF2B5EF4-FFF2-40B4-BE49-F238E27FC236}">
                <a16:creationId xmlns:a16="http://schemas.microsoft.com/office/drawing/2014/main" id="{EE51EFF6-9ADE-864C-9970-20E209D3A19B}"/>
              </a:ext>
            </a:extLst>
          </p:cNvPr>
          <p:cNvSpPr>
            <a:spLocks noGrp="1"/>
          </p:cNvSpPr>
          <p:nvPr>
            <p:ph sz="quarter" idx="14"/>
          </p:nvPr>
        </p:nvSpPr>
        <p:spPr/>
        <p:txBody>
          <a:bodyPr/>
          <a:lstStyle/>
          <a:p>
            <a:pPr marL="0" indent="0" algn="just">
              <a:buNone/>
            </a:pPr>
            <a:r>
              <a:rPr lang="es-ES" b="1" dirty="0"/>
              <a:t>El apoyo a la toma de decisiones es voluntario</a:t>
            </a:r>
          </a:p>
          <a:p>
            <a:pPr lvl="0" fontAlgn="base"/>
            <a:r>
              <a:rPr lang="es-ES" dirty="0"/>
              <a:t>No debe imponerse a las personas. </a:t>
            </a:r>
          </a:p>
          <a:p>
            <a:r>
              <a:rPr lang="es-ES" dirty="0"/>
              <a:t>Si una persona decide que no quiere recibir ningún apoyo, hay que respetarla</a:t>
            </a:r>
            <a:r>
              <a:rPr lang="en-US" dirty="0"/>
              <a:t>.</a:t>
            </a:r>
          </a:p>
          <a:p>
            <a:pPr algn="just"/>
            <a:r>
              <a:rPr lang="es-ES" dirty="0"/>
              <a:t>Muchas personas han expresado su preocupación por el hecho de que, en algunas situaciones, si la persona rechaza el apoyo, puede que ella u otras personas corran peligro</a:t>
            </a:r>
            <a:r>
              <a:rPr lang="en-US" dirty="0"/>
              <a:t>. </a:t>
            </a:r>
          </a:p>
          <a:p>
            <a:pPr algn="just"/>
            <a:r>
              <a:rPr lang="es-ES" dirty="0"/>
              <a:t>Sin embargo, es importante tener en cuenta que el hecho de imponer o de forzar un tratamiento puede causar un daño inmediato y/o en el futuro</a:t>
            </a:r>
            <a:r>
              <a:rPr lang="en-US" dirty="0"/>
              <a:t>. </a:t>
            </a:r>
          </a:p>
          <a:p>
            <a:pPr marL="0" indent="0" algn="just">
              <a:buNone/>
            </a:pPr>
            <a:endParaRPr lang="en-US" dirty="0"/>
          </a:p>
        </p:txBody>
      </p:sp>
      <p:sp>
        <p:nvSpPr>
          <p:cNvPr id="5" name="Title 4">
            <a:extLst>
              <a:ext uri="{FF2B5EF4-FFF2-40B4-BE49-F238E27FC236}">
                <a16:creationId xmlns:a16="http://schemas.microsoft.com/office/drawing/2014/main" id="{C345B38A-7CDD-0C48-BD85-E79F8EBE6214}"/>
              </a:ext>
            </a:extLst>
          </p:cNvPr>
          <p:cNvSpPr>
            <a:spLocks noGrp="1"/>
          </p:cNvSpPr>
          <p:nvPr>
            <p:ph type="title"/>
          </p:nvPr>
        </p:nvSpPr>
        <p:spPr/>
        <p:txBody>
          <a:bodyPr/>
          <a:lstStyle/>
          <a:p>
            <a:r>
              <a:rPr lang="es-ES" dirty="0"/>
              <a:t>Presentación: El apoyo a la toma de decisiones </a:t>
            </a:r>
            <a:r>
              <a:rPr lang="en-US" dirty="0"/>
              <a:t>- 17</a:t>
            </a:r>
          </a:p>
        </p:txBody>
      </p:sp>
    </p:spTree>
    <p:extLst>
      <p:ext uri="{BB962C8B-B14F-4D97-AF65-F5344CB8AC3E}">
        <p14:creationId xmlns:p14="http://schemas.microsoft.com/office/powerpoint/2010/main" val="3473235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D15B98-9D48-7448-A519-84FC0D5523ED}"/>
              </a:ext>
            </a:extLst>
          </p:cNvPr>
          <p:cNvSpPr>
            <a:spLocks noGrp="1"/>
          </p:cNvSpPr>
          <p:nvPr>
            <p:ph type="sldNum" sz="quarter" idx="12"/>
          </p:nvPr>
        </p:nvSpPr>
        <p:spPr/>
        <p:txBody>
          <a:bodyPr/>
          <a:lstStyle/>
          <a:p>
            <a:fld id="{04260D4A-DEC1-45DD-8AB2-A3349BAAA59E}" type="slidenum">
              <a:rPr lang="en-US" smtClean="0"/>
              <a:pPr/>
              <a:t>58</a:t>
            </a:fld>
            <a:endParaRPr lang="en-US"/>
          </a:p>
        </p:txBody>
      </p:sp>
      <p:sp>
        <p:nvSpPr>
          <p:cNvPr id="3" name="Text Placeholder 2">
            <a:extLst>
              <a:ext uri="{FF2B5EF4-FFF2-40B4-BE49-F238E27FC236}">
                <a16:creationId xmlns:a16="http://schemas.microsoft.com/office/drawing/2014/main" id="{639D3710-D1DC-E245-96D0-33214672AABB}"/>
              </a:ext>
            </a:extLst>
          </p:cNvPr>
          <p:cNvSpPr>
            <a:spLocks noGrp="1"/>
          </p:cNvSpPr>
          <p:nvPr>
            <p:ph type="body" sz="quarter" idx="13"/>
          </p:nvPr>
        </p:nvSpPr>
        <p:spPr/>
        <p:txBody>
          <a:bodyPr/>
          <a:lstStyle/>
          <a:p>
            <a:r>
              <a:rPr lang="es-ES" dirty="0"/>
              <a:t>El apoyo a la toma de decisiones es voluntario </a:t>
            </a:r>
            <a:r>
              <a:rPr lang="en-US" dirty="0"/>
              <a:t>(b) </a:t>
            </a:r>
          </a:p>
        </p:txBody>
      </p:sp>
      <p:sp>
        <p:nvSpPr>
          <p:cNvPr id="4" name="Content Placeholder 3">
            <a:extLst>
              <a:ext uri="{FF2B5EF4-FFF2-40B4-BE49-F238E27FC236}">
                <a16:creationId xmlns:a16="http://schemas.microsoft.com/office/drawing/2014/main" id="{559C61E1-3BB8-894F-A9F3-FCD3E79227D6}"/>
              </a:ext>
            </a:extLst>
          </p:cNvPr>
          <p:cNvSpPr>
            <a:spLocks noGrp="1"/>
          </p:cNvSpPr>
          <p:nvPr>
            <p:ph sz="quarter" idx="14"/>
          </p:nvPr>
        </p:nvSpPr>
        <p:spPr/>
        <p:txBody>
          <a:bodyPr/>
          <a:lstStyle/>
          <a:p>
            <a:pPr marL="0" indent="0">
              <a:buNone/>
            </a:pPr>
            <a:r>
              <a:rPr lang="es-ES" b="1" dirty="0"/>
              <a:t>¿Cómo podemos evitar la explotación por parte de las personas de apoyo?</a:t>
            </a:r>
          </a:p>
          <a:p>
            <a:r>
              <a:rPr lang="es-ES" dirty="0"/>
              <a:t>A menudo, la familia, los amigos y otras personas de apoyo tienen buenas intenciones, pero a veces, en el contexto del apoyo a la toma de decisiones, hay quien puede tratar de aprovecharse de la persona, de explotarla o de perjudicarla</a:t>
            </a:r>
          </a:p>
          <a:p>
            <a:r>
              <a:rPr lang="es-ES" dirty="0"/>
              <a:t>Por lo tanto, hay que tomar precauciones para asegurarse de que no se produzca ninguna explotación y que las posibles situaciones de abuso se detecten y se aborden lo antes posible</a:t>
            </a:r>
            <a:r>
              <a:rPr lang="en-US" dirty="0"/>
              <a:t>. </a:t>
            </a:r>
          </a:p>
          <a:p>
            <a:endParaRPr lang="en-US" dirty="0"/>
          </a:p>
        </p:txBody>
      </p:sp>
      <p:sp>
        <p:nvSpPr>
          <p:cNvPr id="5" name="Title 4">
            <a:extLst>
              <a:ext uri="{FF2B5EF4-FFF2-40B4-BE49-F238E27FC236}">
                <a16:creationId xmlns:a16="http://schemas.microsoft.com/office/drawing/2014/main" id="{6FCE2651-54FB-564B-AAB1-F8CB424989FA}"/>
              </a:ext>
            </a:extLst>
          </p:cNvPr>
          <p:cNvSpPr>
            <a:spLocks noGrp="1"/>
          </p:cNvSpPr>
          <p:nvPr>
            <p:ph type="title"/>
          </p:nvPr>
        </p:nvSpPr>
        <p:spPr/>
        <p:txBody>
          <a:bodyPr/>
          <a:lstStyle/>
          <a:p>
            <a:r>
              <a:rPr lang="es-ES" dirty="0"/>
              <a:t>Presentación: El apoyo a la toma de decisiones</a:t>
            </a:r>
            <a:r>
              <a:rPr lang="en-US" dirty="0"/>
              <a:t> - 18</a:t>
            </a:r>
          </a:p>
        </p:txBody>
      </p:sp>
    </p:spTree>
    <p:extLst>
      <p:ext uri="{BB962C8B-B14F-4D97-AF65-F5344CB8AC3E}">
        <p14:creationId xmlns:p14="http://schemas.microsoft.com/office/powerpoint/2010/main" val="3839123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60CB6-542E-BA49-ACC9-8A8A1C4728AC}"/>
              </a:ext>
            </a:extLst>
          </p:cNvPr>
          <p:cNvSpPr>
            <a:spLocks noGrp="1"/>
          </p:cNvSpPr>
          <p:nvPr>
            <p:ph type="sldNum" sz="quarter" idx="12"/>
          </p:nvPr>
        </p:nvSpPr>
        <p:spPr/>
        <p:txBody>
          <a:bodyPr/>
          <a:lstStyle/>
          <a:p>
            <a:fld id="{04260D4A-DEC1-45DD-8AB2-A3349BAAA59E}" type="slidenum">
              <a:rPr lang="en-US" smtClean="0"/>
              <a:pPr/>
              <a:t>59</a:t>
            </a:fld>
            <a:endParaRPr lang="en-US"/>
          </a:p>
        </p:txBody>
      </p:sp>
      <p:sp>
        <p:nvSpPr>
          <p:cNvPr id="3" name="Text Placeholder 2">
            <a:extLst>
              <a:ext uri="{FF2B5EF4-FFF2-40B4-BE49-F238E27FC236}">
                <a16:creationId xmlns:a16="http://schemas.microsoft.com/office/drawing/2014/main" id="{8B8B6AE1-A1DB-164C-B648-5D1154C249F6}"/>
              </a:ext>
            </a:extLst>
          </p:cNvPr>
          <p:cNvSpPr>
            <a:spLocks noGrp="1"/>
          </p:cNvSpPr>
          <p:nvPr>
            <p:ph type="body" sz="quarter" idx="13"/>
          </p:nvPr>
        </p:nvSpPr>
        <p:spPr/>
        <p:txBody>
          <a:bodyPr/>
          <a:lstStyle/>
          <a:p>
            <a:r>
              <a:rPr lang="es-ES" dirty="0"/>
              <a:t>El apoyo a la toma de decisiones es voluntario </a:t>
            </a:r>
            <a:r>
              <a:rPr lang="en-US" dirty="0"/>
              <a:t>(c) </a:t>
            </a:r>
          </a:p>
        </p:txBody>
      </p:sp>
      <p:sp>
        <p:nvSpPr>
          <p:cNvPr id="4" name="Content Placeholder 3">
            <a:extLst>
              <a:ext uri="{FF2B5EF4-FFF2-40B4-BE49-F238E27FC236}">
                <a16:creationId xmlns:a16="http://schemas.microsoft.com/office/drawing/2014/main" id="{68719A6F-C4E8-E24F-A0F8-587FF0512C7D}"/>
              </a:ext>
            </a:extLst>
          </p:cNvPr>
          <p:cNvSpPr>
            <a:spLocks noGrp="1"/>
          </p:cNvSpPr>
          <p:nvPr>
            <p:ph sz="quarter" idx="14"/>
          </p:nvPr>
        </p:nvSpPr>
        <p:spPr/>
        <p:txBody>
          <a:bodyPr/>
          <a:lstStyle/>
          <a:p>
            <a:pPr algn="just"/>
            <a:r>
              <a:rPr lang="es-ES" dirty="0"/>
              <a:t>Es importante impartir formación acerca de las estrategias que se pueden adoptar para prevenir y abordar la posible explotación por parte de las personas de apoyo</a:t>
            </a:r>
            <a:r>
              <a:rPr lang="en-US" dirty="0"/>
              <a:t>:</a:t>
            </a:r>
          </a:p>
          <a:p>
            <a:pPr lvl="2" algn="just"/>
            <a:r>
              <a:rPr lang="es-ES" dirty="0"/>
              <a:t>Las personas con discapacidad psicosocial, intelectual o cognitiva.</a:t>
            </a:r>
          </a:p>
          <a:p>
            <a:pPr lvl="2" algn="just"/>
            <a:r>
              <a:rPr lang="es-ES" dirty="0"/>
              <a:t>Los familiares, los cuidadores y otras personas de apoyo.</a:t>
            </a:r>
          </a:p>
          <a:p>
            <a:pPr lvl="2" algn="just"/>
            <a:r>
              <a:rPr lang="es-ES" dirty="0"/>
              <a:t>Los profesionales de la salud mental y de otras disciplinas.</a:t>
            </a:r>
          </a:p>
          <a:p>
            <a:pPr lvl="2" algn="just"/>
            <a:r>
              <a:rPr lang="es-ES" dirty="0"/>
              <a:t>Los trabajadores pares y los defensores de los derechos en salud mental.</a:t>
            </a:r>
          </a:p>
          <a:p>
            <a:pPr lvl="2" algn="just"/>
            <a:r>
              <a:rPr lang="es-ES" dirty="0"/>
              <a:t>Los profesionales de la justicia.</a:t>
            </a:r>
          </a:p>
          <a:p>
            <a:pPr lvl="2" algn="just"/>
            <a:r>
              <a:rPr lang="es-ES" dirty="0"/>
              <a:t>Otras personas pertinentes de la comunidad.</a:t>
            </a:r>
            <a:endParaRPr lang="en-US" dirty="0"/>
          </a:p>
          <a:p>
            <a:pPr algn="just"/>
            <a:r>
              <a:rPr lang="es-ES" dirty="0"/>
              <a:t>La formación debe abordar los factores y los procesos sociales que pueden favorecer la explotación</a:t>
            </a:r>
            <a:r>
              <a:rPr lang="en-US" dirty="0"/>
              <a:t>.</a:t>
            </a:r>
          </a:p>
          <a:p>
            <a:pPr algn="just"/>
            <a:endParaRPr lang="en-US" dirty="0"/>
          </a:p>
        </p:txBody>
      </p:sp>
      <p:sp>
        <p:nvSpPr>
          <p:cNvPr id="5" name="Title 4">
            <a:extLst>
              <a:ext uri="{FF2B5EF4-FFF2-40B4-BE49-F238E27FC236}">
                <a16:creationId xmlns:a16="http://schemas.microsoft.com/office/drawing/2014/main" id="{DD6D3C2C-2382-664B-A524-568186AB64BB}"/>
              </a:ext>
            </a:extLst>
          </p:cNvPr>
          <p:cNvSpPr>
            <a:spLocks noGrp="1"/>
          </p:cNvSpPr>
          <p:nvPr>
            <p:ph type="title"/>
          </p:nvPr>
        </p:nvSpPr>
        <p:spPr/>
        <p:txBody>
          <a:bodyPr/>
          <a:lstStyle/>
          <a:p>
            <a:r>
              <a:rPr lang="es-ES" dirty="0"/>
              <a:t>Presentación: El apoyo a la toma de decisiones</a:t>
            </a:r>
            <a:r>
              <a:rPr lang="en-US" dirty="0"/>
              <a:t> - 19</a:t>
            </a:r>
          </a:p>
        </p:txBody>
      </p:sp>
    </p:spTree>
    <p:extLst>
      <p:ext uri="{BB962C8B-B14F-4D97-AF65-F5344CB8AC3E}">
        <p14:creationId xmlns:p14="http://schemas.microsoft.com/office/powerpoint/2010/main" val="122944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4D25F2-D36C-7046-81E0-3B5E045F6B4A}"/>
              </a:ext>
            </a:extLst>
          </p:cNvPr>
          <p:cNvSpPr>
            <a:spLocks noGrp="1"/>
          </p:cNvSpPr>
          <p:nvPr>
            <p:ph type="sldNum" sz="quarter" idx="12"/>
          </p:nvPr>
        </p:nvSpPr>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00870D1D-80D8-5A48-91C8-E501CA476BE2}"/>
              </a:ext>
            </a:extLst>
          </p:cNvPr>
          <p:cNvSpPr>
            <a:spLocks noGrp="1"/>
          </p:cNvSpPr>
          <p:nvPr>
            <p:ph type="body" sz="quarter" idx="13"/>
          </p:nvPr>
        </p:nvSpPr>
        <p:spPr/>
        <p:txBody>
          <a:bodyPr/>
          <a:lstStyle/>
          <a:p>
            <a:r>
              <a:rPr lang="en-US" dirty="0"/>
              <a:t>Durante la </a:t>
            </a:r>
            <a:r>
              <a:rPr lang="en-US" dirty="0" err="1"/>
              <a:t>formación</a:t>
            </a:r>
            <a:r>
              <a:rPr lang="en-US" dirty="0"/>
              <a:t>, </a:t>
            </a:r>
            <a:r>
              <a:rPr lang="en-US" dirty="0" err="1"/>
              <a:t>los</a:t>
            </a:r>
            <a:r>
              <a:rPr lang="en-US" dirty="0"/>
              <a:t> </a:t>
            </a:r>
            <a:r>
              <a:rPr lang="en-US" dirty="0" err="1"/>
              <a:t>participantes</a:t>
            </a:r>
            <a:r>
              <a:rPr lang="en-US" dirty="0"/>
              <a:t> </a:t>
            </a:r>
            <a:r>
              <a:rPr lang="en-US" dirty="0" err="1"/>
              <a:t>deben</a:t>
            </a:r>
            <a:r>
              <a:rPr lang="en-US" dirty="0"/>
              <a:t>:</a:t>
            </a:r>
          </a:p>
        </p:txBody>
      </p:sp>
      <p:sp>
        <p:nvSpPr>
          <p:cNvPr id="4" name="Content Placeholder 3">
            <a:extLst>
              <a:ext uri="{FF2B5EF4-FFF2-40B4-BE49-F238E27FC236}">
                <a16:creationId xmlns:a16="http://schemas.microsoft.com/office/drawing/2014/main" id="{368360F4-2EA9-564A-8781-5B77A73499D4}"/>
              </a:ext>
            </a:extLst>
          </p:cNvPr>
          <p:cNvSpPr>
            <a:spLocks noGrp="1"/>
          </p:cNvSpPr>
          <p:nvPr>
            <p:ph sz="quarter" idx="14"/>
          </p:nvPr>
        </p:nvSpPr>
        <p:spPr/>
        <p:txBody>
          <a:bodyPr/>
          <a:lstStyle/>
          <a:p>
            <a:pPr lvl="2" algn="just"/>
            <a:r>
              <a:rPr lang="es-ES" sz="2200" dirty="0"/>
              <a:t>Aprender a rebatir los conceptos erróneos sobre la capacidad para tomar decisiones de las personas con discapacidad psicosocial, intelectual y cognitiva</a:t>
            </a:r>
            <a:r>
              <a:rPr lang="en-US" sz="2200" dirty="0"/>
              <a:t>;</a:t>
            </a:r>
          </a:p>
          <a:p>
            <a:pPr lvl="2" algn="just"/>
            <a:r>
              <a:rPr lang="es-ES" sz="2200" dirty="0"/>
              <a:t>Entender el artículo 12 de la CDPD y el derecho a la capacidad jurídica</a:t>
            </a:r>
            <a:r>
              <a:rPr lang="en-US" sz="2200" dirty="0"/>
              <a:t>;</a:t>
            </a:r>
          </a:p>
          <a:p>
            <a:pPr lvl="2" algn="just"/>
            <a:r>
              <a:rPr lang="es-ES" sz="2200" dirty="0"/>
              <a:t>Aprender a respetar el derecho a la capacidad jurídica en situaciones concretas</a:t>
            </a:r>
            <a:r>
              <a:rPr lang="en-US" sz="2200" dirty="0"/>
              <a:t>;</a:t>
            </a:r>
          </a:p>
          <a:p>
            <a:pPr lvl="2" algn="just"/>
            <a:r>
              <a:rPr lang="es-ES" sz="2200" dirty="0"/>
              <a:t>Adquirir conocimientos aplicados sobre el apoyo a la toma de decisiones y la planificación de decisiones anticipadas</a:t>
            </a:r>
            <a:r>
              <a:rPr lang="en-US" sz="2200" dirty="0"/>
              <a:t>;</a:t>
            </a:r>
          </a:p>
          <a:p>
            <a:pPr lvl="2" algn="just"/>
            <a:r>
              <a:rPr lang="es-ES" sz="2200" dirty="0"/>
              <a:t>Explorar cómo garantizar que las personas no son internadas ni sometidas a un tratamiento en contra de su voluntad</a:t>
            </a:r>
            <a:r>
              <a:rPr lang="en-US" sz="2200" dirty="0"/>
              <a:t>.</a:t>
            </a:r>
          </a:p>
          <a:p>
            <a:pPr marL="0" indent="0" algn="just">
              <a:buNone/>
            </a:pPr>
            <a:endParaRPr lang="en-US" dirty="0"/>
          </a:p>
        </p:txBody>
      </p:sp>
      <p:sp>
        <p:nvSpPr>
          <p:cNvPr id="7" name="Title 4">
            <a:extLst>
              <a:ext uri="{FF2B5EF4-FFF2-40B4-BE49-F238E27FC236}">
                <a16:creationId xmlns:a16="http://schemas.microsoft.com/office/drawing/2014/main" id="{E54A7942-A8A6-C046-8B42-90372B2CB12A}"/>
              </a:ext>
            </a:extLst>
          </p:cNvPr>
          <p:cNvSpPr>
            <a:spLocks noGrp="1"/>
          </p:cNvSpPr>
          <p:nvPr>
            <p:ph type="title"/>
          </p:nvPr>
        </p:nvSpPr>
        <p:spPr>
          <a:xfrm>
            <a:off x="507206" y="506412"/>
            <a:ext cx="9792000" cy="432000"/>
          </a:xfrm>
        </p:spPr>
        <p:txBody>
          <a:bodyPr/>
          <a:lstStyle/>
          <a:p>
            <a:r>
              <a:rPr lang="en-US" dirty="0" err="1"/>
              <a:t>Objetivos</a:t>
            </a:r>
            <a:r>
              <a:rPr lang="en-US" dirty="0"/>
              <a:t> de </a:t>
            </a:r>
            <a:r>
              <a:rPr lang="en-US" dirty="0" err="1"/>
              <a:t>aprendizaje</a:t>
            </a:r>
            <a:r>
              <a:rPr lang="en-US" dirty="0"/>
              <a:t> de </a:t>
            </a:r>
            <a:r>
              <a:rPr lang="en-US" dirty="0" err="1"/>
              <a:t>éste</a:t>
            </a:r>
            <a:r>
              <a:rPr lang="en-US" dirty="0"/>
              <a:t> </a:t>
            </a:r>
            <a:r>
              <a:rPr lang="en-US" dirty="0" err="1"/>
              <a:t>módulo</a:t>
            </a:r>
            <a:endParaRPr lang="en-US" dirty="0"/>
          </a:p>
        </p:txBody>
      </p:sp>
    </p:spTree>
    <p:extLst>
      <p:ext uri="{BB962C8B-B14F-4D97-AF65-F5344CB8AC3E}">
        <p14:creationId xmlns:p14="http://schemas.microsoft.com/office/powerpoint/2010/main" val="2821943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B08A55-F915-334B-9814-F0503518398A}"/>
              </a:ext>
            </a:extLst>
          </p:cNvPr>
          <p:cNvSpPr>
            <a:spLocks noGrp="1"/>
          </p:cNvSpPr>
          <p:nvPr>
            <p:ph type="sldNum" sz="quarter" idx="12"/>
          </p:nvPr>
        </p:nvSpPr>
        <p:spPr/>
        <p:txBody>
          <a:bodyPr/>
          <a:lstStyle/>
          <a:p>
            <a:fld id="{04260D4A-DEC1-45DD-8AB2-A3349BAAA59E}" type="slidenum">
              <a:rPr lang="en-US" smtClean="0"/>
              <a:pPr/>
              <a:t>60</a:t>
            </a:fld>
            <a:endParaRPr lang="en-US"/>
          </a:p>
        </p:txBody>
      </p:sp>
      <p:sp>
        <p:nvSpPr>
          <p:cNvPr id="3" name="Text Placeholder 2">
            <a:extLst>
              <a:ext uri="{FF2B5EF4-FFF2-40B4-BE49-F238E27FC236}">
                <a16:creationId xmlns:a16="http://schemas.microsoft.com/office/drawing/2014/main" id="{984781DB-1104-3C48-8D15-1F2ED1A64DE5}"/>
              </a:ext>
            </a:extLst>
          </p:cNvPr>
          <p:cNvSpPr>
            <a:spLocks noGrp="1"/>
          </p:cNvSpPr>
          <p:nvPr>
            <p:ph type="body" sz="quarter" idx="13"/>
          </p:nvPr>
        </p:nvSpPr>
        <p:spPr/>
        <p:txBody>
          <a:bodyPr/>
          <a:lstStyle/>
          <a:p>
            <a:r>
              <a:rPr lang="es-ES" dirty="0"/>
              <a:t>El apoyo a la toma de decisiones es voluntario </a:t>
            </a:r>
            <a:r>
              <a:rPr lang="en-US" dirty="0"/>
              <a:t>(d) </a:t>
            </a:r>
          </a:p>
        </p:txBody>
      </p:sp>
      <p:sp>
        <p:nvSpPr>
          <p:cNvPr id="4" name="Content Placeholder 3">
            <a:extLst>
              <a:ext uri="{FF2B5EF4-FFF2-40B4-BE49-F238E27FC236}">
                <a16:creationId xmlns:a16="http://schemas.microsoft.com/office/drawing/2014/main" id="{5B6F7E37-6A95-6042-B917-A2311A117EA4}"/>
              </a:ext>
            </a:extLst>
          </p:cNvPr>
          <p:cNvSpPr>
            <a:spLocks noGrp="1"/>
          </p:cNvSpPr>
          <p:nvPr>
            <p:ph sz="quarter" idx="14"/>
          </p:nvPr>
        </p:nvSpPr>
        <p:spPr>
          <a:xfrm>
            <a:off x="507195" y="1307987"/>
            <a:ext cx="11174412" cy="5116875"/>
          </a:xfrm>
        </p:spPr>
        <p:txBody>
          <a:bodyPr/>
          <a:lstStyle/>
          <a:p>
            <a:pPr marL="0" indent="0" algn="just">
              <a:buNone/>
            </a:pPr>
            <a:r>
              <a:rPr lang="es-ES" sz="2000" dirty="0"/>
              <a:t>Cuestiones clave a tener en cuenta</a:t>
            </a:r>
            <a:r>
              <a:rPr lang="en-US" sz="2000" dirty="0"/>
              <a:t>: </a:t>
            </a:r>
          </a:p>
          <a:p>
            <a:pPr marL="457200" indent="-457200" algn="just">
              <a:buFont typeface="+mj-lt"/>
              <a:buAutoNum type="arabicPeriod"/>
            </a:pPr>
            <a:r>
              <a:rPr lang="es-ES" sz="2000" dirty="0"/>
              <a:t>Los profesionales de la salud mental y de otras disciplinas no deben asumir el papel de personas de apoyo formales debido al enorme conflicto de intereses </a:t>
            </a:r>
            <a:r>
              <a:rPr lang="en-US" sz="2000" dirty="0"/>
              <a:t>. </a:t>
            </a:r>
          </a:p>
          <a:p>
            <a:pPr marL="457200" indent="-457200" algn="just">
              <a:buFont typeface="+mj-lt"/>
              <a:buAutoNum type="arabicPeriod"/>
            </a:pPr>
            <a:r>
              <a:rPr lang="es-ES" sz="2000" dirty="0"/>
              <a:t>El papel de las personas de apoyo debe durar el mínimo tiempo posible y es necesario que se adapte a las circunstancias de la persona</a:t>
            </a:r>
            <a:r>
              <a:rPr lang="en-US" sz="2000" dirty="0"/>
              <a:t>.</a:t>
            </a:r>
          </a:p>
          <a:p>
            <a:pPr marL="457200" indent="-457200" algn="just">
              <a:buFont typeface="+mj-lt"/>
              <a:buAutoNum type="arabicPeriod"/>
            </a:pPr>
            <a:r>
              <a:rPr lang="es-ES" sz="2000" dirty="0"/>
              <a:t>Las personas de apoyo no deben beneficiarse del dinero de las personas para las que trabajan, de las que cuidan o a las que apoyan de otra manera</a:t>
            </a:r>
            <a:r>
              <a:rPr lang="en-US" sz="2000" dirty="0"/>
              <a:t>.</a:t>
            </a:r>
          </a:p>
          <a:p>
            <a:pPr marL="457200" indent="-457200" algn="just">
              <a:buFont typeface="+mj-lt"/>
              <a:buAutoNum type="arabicPeriod"/>
            </a:pPr>
            <a:r>
              <a:rPr lang="es-ES" sz="2000" dirty="0"/>
              <a:t>Las personas de apoyo independientes procedentes de fuera deben estar disponibles siempre que la persona se quiera poner en contacto con ellas</a:t>
            </a:r>
            <a:r>
              <a:rPr lang="en-US" sz="2000" dirty="0"/>
              <a:t>.</a:t>
            </a:r>
          </a:p>
          <a:p>
            <a:pPr marL="457200" indent="-457200" algn="just">
              <a:buFont typeface="+mj-lt"/>
              <a:buAutoNum type="arabicPeriod"/>
            </a:pPr>
            <a:r>
              <a:rPr lang="es-ES" sz="2000" dirty="0"/>
              <a:t>En casos de apoyo formal y/o intensivo, debe haber salvaguardias para garantizar que las personas de apoyo respetan la voluntad y las preferencias de la persona</a:t>
            </a:r>
            <a:r>
              <a:rPr lang="en-US" sz="2000" dirty="0"/>
              <a:t>.</a:t>
            </a:r>
          </a:p>
          <a:p>
            <a:pPr marL="530225" lvl="3" indent="0" algn="just">
              <a:buNone/>
            </a:pPr>
            <a:r>
              <a:rPr lang="es-ES" dirty="0">
                <a:solidFill>
                  <a:schemeClr val="accent2">
                    <a:lumMod val="50000"/>
                  </a:schemeClr>
                </a:solidFill>
              </a:rPr>
              <a:t>6</a:t>
            </a:r>
            <a:r>
              <a:rPr lang="es-ES" dirty="0"/>
              <a:t>.  Es necesario que existan mecanismos de reclamación, de supervisión y jurídicos que permitan exigir r   </a:t>
            </a:r>
            <a:r>
              <a:rPr lang="es-ES" dirty="0" err="1"/>
              <a:t>esponsabilidades</a:t>
            </a:r>
            <a:r>
              <a:rPr lang="es-ES" dirty="0"/>
              <a:t> a las personas que abusen de su función de apoyo</a:t>
            </a:r>
            <a:r>
              <a:rPr lang="en-US" dirty="0"/>
              <a:t>. </a:t>
            </a:r>
          </a:p>
          <a:p>
            <a:pPr algn="just"/>
            <a:endParaRPr lang="en-US" sz="2000" dirty="0"/>
          </a:p>
        </p:txBody>
      </p:sp>
      <p:sp>
        <p:nvSpPr>
          <p:cNvPr id="5" name="Title 4">
            <a:extLst>
              <a:ext uri="{FF2B5EF4-FFF2-40B4-BE49-F238E27FC236}">
                <a16:creationId xmlns:a16="http://schemas.microsoft.com/office/drawing/2014/main" id="{2A7BA123-BF7F-6D4D-9B5F-F7C9D14D2403}"/>
              </a:ext>
            </a:extLst>
          </p:cNvPr>
          <p:cNvSpPr>
            <a:spLocks noGrp="1"/>
          </p:cNvSpPr>
          <p:nvPr>
            <p:ph type="title"/>
          </p:nvPr>
        </p:nvSpPr>
        <p:spPr/>
        <p:txBody>
          <a:bodyPr/>
          <a:lstStyle/>
          <a:p>
            <a:r>
              <a:rPr lang="es-ES" dirty="0"/>
              <a:t>Presentación: El apoyo a la toma de decisiones</a:t>
            </a:r>
            <a:r>
              <a:rPr lang="en-US" dirty="0"/>
              <a:t> - 20</a:t>
            </a:r>
          </a:p>
        </p:txBody>
      </p:sp>
    </p:spTree>
    <p:extLst>
      <p:ext uri="{BB962C8B-B14F-4D97-AF65-F5344CB8AC3E}">
        <p14:creationId xmlns:p14="http://schemas.microsoft.com/office/powerpoint/2010/main" val="3024029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42196-6A2F-CB45-9484-5F49D58DA27B}"/>
              </a:ext>
            </a:extLst>
          </p:cNvPr>
          <p:cNvSpPr>
            <a:spLocks noGrp="1"/>
          </p:cNvSpPr>
          <p:nvPr>
            <p:ph type="sldNum" sz="quarter" idx="12"/>
          </p:nvPr>
        </p:nvSpPr>
        <p:spPr/>
        <p:txBody>
          <a:bodyPr/>
          <a:lstStyle/>
          <a:p>
            <a:fld id="{04260D4A-DEC1-45DD-8AB2-A3349BAAA59E}" type="slidenum">
              <a:rPr lang="en-US" smtClean="0"/>
              <a:pPr/>
              <a:t>61</a:t>
            </a:fld>
            <a:endParaRPr lang="en-US"/>
          </a:p>
        </p:txBody>
      </p:sp>
      <p:sp>
        <p:nvSpPr>
          <p:cNvPr id="3" name="Text Placeholder 2">
            <a:extLst>
              <a:ext uri="{FF2B5EF4-FFF2-40B4-BE49-F238E27FC236}">
                <a16:creationId xmlns:a16="http://schemas.microsoft.com/office/drawing/2014/main" id="{B9246883-3149-BE41-AB0C-14599272F9BB}"/>
              </a:ext>
            </a:extLst>
          </p:cNvPr>
          <p:cNvSpPr>
            <a:spLocks noGrp="1"/>
          </p:cNvSpPr>
          <p:nvPr>
            <p:ph type="body" sz="quarter" idx="13"/>
          </p:nvPr>
        </p:nvSpPr>
        <p:spPr/>
        <p:txBody>
          <a:bodyPr/>
          <a:lstStyle/>
          <a:p>
            <a:r>
              <a:rPr lang="es-ES" dirty="0"/>
              <a:t>El caso de la historia de </a:t>
            </a:r>
            <a:r>
              <a:rPr lang="es-ES" dirty="0" err="1"/>
              <a:t>Rohini</a:t>
            </a:r>
            <a:r>
              <a:rPr lang="en-US" dirty="0"/>
              <a:t> (a)</a:t>
            </a:r>
            <a:endParaRPr lang="es-ES" dirty="0"/>
          </a:p>
        </p:txBody>
      </p:sp>
      <p:sp>
        <p:nvSpPr>
          <p:cNvPr id="4" name="Content Placeholder 3">
            <a:extLst>
              <a:ext uri="{FF2B5EF4-FFF2-40B4-BE49-F238E27FC236}">
                <a16:creationId xmlns:a16="http://schemas.microsoft.com/office/drawing/2014/main" id="{4F2B9FD7-1CB0-0748-AC10-B8CC8A317649}"/>
              </a:ext>
            </a:extLst>
          </p:cNvPr>
          <p:cNvSpPr>
            <a:spLocks noGrp="1"/>
          </p:cNvSpPr>
          <p:nvPr>
            <p:ph sz="quarter" idx="14"/>
          </p:nvPr>
        </p:nvSpPr>
        <p:spPr>
          <a:xfrm>
            <a:off x="507205" y="1443789"/>
            <a:ext cx="11235616" cy="4612008"/>
          </a:xfrm>
        </p:spPr>
        <p:txBody>
          <a:bodyPr/>
          <a:lstStyle/>
          <a:p>
            <a:pPr marL="0" indent="0" algn="just">
              <a:buNone/>
            </a:pPr>
            <a:r>
              <a:rPr lang="es-ES" sz="1900" dirty="0" err="1"/>
              <a:t>Rohini</a:t>
            </a:r>
            <a:r>
              <a:rPr lang="es-ES" sz="1900" dirty="0"/>
              <a:t> es una mujer de 27 años. Sus compañeros de trabajo se empezaron a preocupar al advertir cambios importantes en la forma en que se comportaba. Entonces le sugirieron acompañarla a un servicio de salud mental comunitario y ella estuvo de acuerdo. </a:t>
            </a:r>
          </a:p>
          <a:p>
            <a:pPr marL="0" indent="0" algn="just">
              <a:buNone/>
            </a:pPr>
            <a:r>
              <a:rPr lang="es-ES" sz="1900" dirty="0"/>
              <a:t>Al llegar al servicio, donde son recibidos por dos trabajadoras en salud mental, </a:t>
            </a:r>
            <a:r>
              <a:rPr lang="es-ES" sz="1900" dirty="0" err="1"/>
              <a:t>Rohini</a:t>
            </a:r>
            <a:r>
              <a:rPr lang="es-ES" sz="1900" dirty="0"/>
              <a:t> se empieza a angustiar y no cesa de repetir que le quieren hacer daño. Se pone a gritar y dice que no quiere que le pongan ninguna inyección. Una enfermera —una de las dos trabajadoras en salud mental— le asegura que no le pasará nada y que solo quieren ayudarla. Entonces le pide si quiere que vayan a un lugar más tranquilo para hablar un poco y ver qué tipo de apoyo le convendría más. </a:t>
            </a:r>
          </a:p>
          <a:p>
            <a:pPr marL="0" indent="0" algn="just">
              <a:buNone/>
            </a:pPr>
            <a:r>
              <a:rPr lang="es-ES" sz="1900" dirty="0"/>
              <a:t>La enfermera le pregunta si quiere llamar a alguien de confianza que la pueda ayudar. </a:t>
            </a:r>
            <a:r>
              <a:rPr lang="es-ES" sz="1900" dirty="0" err="1"/>
              <a:t>Rohini</a:t>
            </a:r>
            <a:r>
              <a:rPr lang="es-ES" sz="1900" dirty="0"/>
              <a:t> le responde que quisiera ver a su madre. Cuando esta llega al servicio, su hija aún está muy angustiada y sigue gritando que no quiere que le pongan ninguna inyección. La madre le explica a la enfermera que la última vez que </a:t>
            </a:r>
            <a:r>
              <a:rPr lang="es-ES" sz="1900" dirty="0" err="1"/>
              <a:t>Rohini</a:t>
            </a:r>
            <a:r>
              <a:rPr lang="es-ES" sz="1900" dirty="0"/>
              <a:t> fue a un hospital, en la capital del país, le pusieron una inyección de haloperidol (un medicamento antipsicótico) que le provocó unas contracciones musculares muy dolorosas y confusión. </a:t>
            </a:r>
          </a:p>
          <a:p>
            <a:pPr algn="just"/>
            <a:endParaRPr lang="en-US" sz="1900" dirty="0"/>
          </a:p>
        </p:txBody>
      </p:sp>
      <p:sp>
        <p:nvSpPr>
          <p:cNvPr id="5" name="Title 4">
            <a:extLst>
              <a:ext uri="{FF2B5EF4-FFF2-40B4-BE49-F238E27FC236}">
                <a16:creationId xmlns:a16="http://schemas.microsoft.com/office/drawing/2014/main" id="{E107C65C-AEAC-B940-8C4F-706A5BFA4BBC}"/>
              </a:ext>
            </a:extLst>
          </p:cNvPr>
          <p:cNvSpPr>
            <a:spLocks noGrp="1"/>
          </p:cNvSpPr>
          <p:nvPr>
            <p:ph type="title"/>
          </p:nvPr>
        </p:nvSpPr>
        <p:spPr>
          <a:xfrm>
            <a:off x="507205" y="506412"/>
            <a:ext cx="10970921" cy="383925"/>
          </a:xfrm>
        </p:spPr>
        <p:txBody>
          <a:bodyPr/>
          <a:lstStyle/>
          <a:p>
            <a:r>
              <a:rPr lang="es-ES" dirty="0"/>
              <a:t>Ejercicio 2.2: Casos de apoyo a la toma de decisiones</a:t>
            </a:r>
            <a:r>
              <a:rPr lang="en-US" dirty="0"/>
              <a:t> - 1</a:t>
            </a:r>
          </a:p>
        </p:txBody>
      </p:sp>
    </p:spTree>
    <p:extLst>
      <p:ext uri="{BB962C8B-B14F-4D97-AF65-F5344CB8AC3E}">
        <p14:creationId xmlns:p14="http://schemas.microsoft.com/office/powerpoint/2010/main" val="4145048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33157C-9BAC-F347-BB5B-8AFA1C8959AC}"/>
              </a:ext>
            </a:extLst>
          </p:cNvPr>
          <p:cNvSpPr>
            <a:spLocks noGrp="1"/>
          </p:cNvSpPr>
          <p:nvPr>
            <p:ph type="sldNum" sz="quarter" idx="12"/>
          </p:nvPr>
        </p:nvSpPr>
        <p:spPr/>
        <p:txBody>
          <a:bodyPr/>
          <a:lstStyle/>
          <a:p>
            <a:fld id="{04260D4A-DEC1-45DD-8AB2-A3349BAAA59E}" type="slidenum">
              <a:rPr lang="en-US" smtClean="0"/>
              <a:pPr/>
              <a:t>62</a:t>
            </a:fld>
            <a:endParaRPr lang="en-US"/>
          </a:p>
        </p:txBody>
      </p:sp>
      <p:sp>
        <p:nvSpPr>
          <p:cNvPr id="3" name="Text Placeholder 2">
            <a:extLst>
              <a:ext uri="{FF2B5EF4-FFF2-40B4-BE49-F238E27FC236}">
                <a16:creationId xmlns:a16="http://schemas.microsoft.com/office/drawing/2014/main" id="{38370179-A2DD-494D-8CBB-ABB578583258}"/>
              </a:ext>
            </a:extLst>
          </p:cNvPr>
          <p:cNvSpPr>
            <a:spLocks noGrp="1"/>
          </p:cNvSpPr>
          <p:nvPr>
            <p:ph type="body" sz="quarter" idx="13"/>
          </p:nvPr>
        </p:nvSpPr>
        <p:spPr/>
        <p:txBody>
          <a:bodyPr/>
          <a:lstStyle/>
          <a:p>
            <a:r>
              <a:rPr lang="es-ES" dirty="0"/>
              <a:t>El caso de la historia de </a:t>
            </a:r>
            <a:r>
              <a:rPr lang="es-ES" dirty="0" err="1"/>
              <a:t>Rohini</a:t>
            </a:r>
            <a:r>
              <a:rPr lang="en-US" dirty="0"/>
              <a:t> (b)</a:t>
            </a:r>
            <a:endParaRPr lang="es-ES" dirty="0"/>
          </a:p>
        </p:txBody>
      </p:sp>
      <p:sp>
        <p:nvSpPr>
          <p:cNvPr id="4" name="Content Placeholder 3">
            <a:extLst>
              <a:ext uri="{FF2B5EF4-FFF2-40B4-BE49-F238E27FC236}">
                <a16:creationId xmlns:a16="http://schemas.microsoft.com/office/drawing/2014/main" id="{46AA2365-B3C4-D445-821E-E0E5D0B69BF9}"/>
              </a:ext>
            </a:extLst>
          </p:cNvPr>
          <p:cNvSpPr>
            <a:spLocks noGrp="1"/>
          </p:cNvSpPr>
          <p:nvPr>
            <p:ph sz="quarter" idx="14"/>
          </p:nvPr>
        </p:nvSpPr>
        <p:spPr>
          <a:xfrm>
            <a:off x="507195" y="1395663"/>
            <a:ext cx="11174412" cy="4615525"/>
          </a:xfrm>
        </p:spPr>
        <p:txBody>
          <a:bodyPr/>
          <a:lstStyle/>
          <a:p>
            <a:pPr marL="0" indent="0" algn="just">
              <a:spcAft>
                <a:spcPts val="600"/>
              </a:spcAft>
              <a:buNone/>
            </a:pPr>
            <a:r>
              <a:rPr lang="es-ES" sz="1900" dirty="0"/>
              <a:t>La enfermera le asegura a </a:t>
            </a:r>
            <a:r>
              <a:rPr lang="es-ES" sz="1900" dirty="0" err="1"/>
              <a:t>Rohini</a:t>
            </a:r>
            <a:r>
              <a:rPr lang="es-ES" sz="1900" dirty="0"/>
              <a:t> que no le pondrán ninguna inyección de haloperidol. Entonces, ella se empieza a calmar. Durante toda la semana, </a:t>
            </a:r>
            <a:r>
              <a:rPr lang="es-ES" sz="1900" dirty="0" err="1"/>
              <a:t>Rohini</a:t>
            </a:r>
            <a:r>
              <a:rPr lang="es-ES" sz="1900" dirty="0"/>
              <a:t> trabaja con su madre, la enfermera y un médico para elaborar un plan de tratamiento y de recuperación. Le informan de las diferentes opciones de tratamiento, incluidos los beneficios y los efectos negativos, y le solicitan si cuentan con su consentimiento para el tratamiento. </a:t>
            </a:r>
          </a:p>
          <a:p>
            <a:pPr marL="0" indent="0" algn="just">
              <a:spcAft>
                <a:spcPts val="600"/>
              </a:spcAft>
              <a:buNone/>
            </a:pPr>
            <a:r>
              <a:rPr lang="es-ES" sz="1900" dirty="0"/>
              <a:t>Además, después de consultarlo con las personas que ella ha elegido —incluyendo su madre, el médico y la enfermera—, </a:t>
            </a:r>
            <a:r>
              <a:rPr lang="es-ES" sz="1900" dirty="0" err="1"/>
              <a:t>Rohini</a:t>
            </a:r>
            <a:r>
              <a:rPr lang="es-ES" sz="1900" dirty="0"/>
              <a:t> elabora un plan de decisiones anticipadas para que los miembros del personal sepan que nunca le deben administrar haloperidol y también para que conozcan qué tratamiento prefiere. En el plan de decisiones anticipadas, </a:t>
            </a:r>
            <a:r>
              <a:rPr lang="es-ES" sz="1900" dirty="0" err="1"/>
              <a:t>Rohini</a:t>
            </a:r>
            <a:r>
              <a:rPr lang="es-ES" sz="1900" dirty="0"/>
              <a:t> establece que, en caso de emergencia, deben ponerse en contacto con su madre para que, si así lo decide, pueda ayudarla a comunicar su voluntad en situaciones de crisis. El personal le pregunta si se quiere quedar en el servicio unos cuantos días para empezar el tratamiento, y ella responde que sí. Al cabo de tres días se encuentra mucho mejor y pronto le dan el alta. </a:t>
            </a:r>
          </a:p>
          <a:p>
            <a:pPr marL="0" indent="0" algn="just">
              <a:spcAft>
                <a:spcPts val="0"/>
              </a:spcAft>
              <a:buNone/>
            </a:pPr>
            <a:r>
              <a:rPr lang="es-ES" sz="1900" dirty="0"/>
              <a:t>Tras esta experiencia, </a:t>
            </a:r>
            <a:r>
              <a:rPr lang="es-ES" sz="1900" dirty="0" err="1"/>
              <a:t>Rohini</a:t>
            </a:r>
            <a:r>
              <a:rPr lang="es-ES" sz="1900" dirty="0"/>
              <a:t> decidió apuntarse a un grupo de apoyo entre iguales que cada quince días se reúne en su barrio. Estas reuniones le permiten compartir sus conocimientos y experiencias con otros miembros del grupo, que le dan apoyo emocional y práctico. También tiene previsto hacer una reunión con su jefe y los compañeros de</a:t>
            </a:r>
          </a:p>
          <a:p>
            <a:pPr marL="0" indent="0" algn="just">
              <a:spcAft>
                <a:spcPts val="0"/>
              </a:spcAft>
              <a:buNone/>
            </a:pPr>
            <a:r>
              <a:rPr lang="es-ES" sz="1900" dirty="0"/>
              <a:t>	trabajo más cercanos para explicarles qué pasó y qué medidas se pueden adoptar para apoyarla si en el</a:t>
            </a:r>
          </a:p>
          <a:p>
            <a:pPr marL="0" indent="0" algn="just">
              <a:spcAft>
                <a:spcPts val="0"/>
              </a:spcAft>
              <a:buNone/>
            </a:pPr>
            <a:r>
              <a:rPr lang="es-ES" sz="1900" dirty="0"/>
              <a:t>	futuro sufre otra crisis.</a:t>
            </a:r>
          </a:p>
          <a:p>
            <a:pPr algn="just"/>
            <a:endParaRPr lang="en-US" sz="1900" dirty="0"/>
          </a:p>
        </p:txBody>
      </p:sp>
      <p:sp>
        <p:nvSpPr>
          <p:cNvPr id="5" name="Title 4">
            <a:extLst>
              <a:ext uri="{FF2B5EF4-FFF2-40B4-BE49-F238E27FC236}">
                <a16:creationId xmlns:a16="http://schemas.microsoft.com/office/drawing/2014/main" id="{A1080376-BE9C-0745-A182-B6372E299333}"/>
              </a:ext>
            </a:extLst>
          </p:cNvPr>
          <p:cNvSpPr>
            <a:spLocks noGrp="1"/>
          </p:cNvSpPr>
          <p:nvPr>
            <p:ph type="title"/>
          </p:nvPr>
        </p:nvSpPr>
        <p:spPr>
          <a:xfrm>
            <a:off x="507205" y="506412"/>
            <a:ext cx="10599409" cy="440202"/>
          </a:xfrm>
        </p:spPr>
        <p:txBody>
          <a:bodyPr/>
          <a:lstStyle/>
          <a:p>
            <a:r>
              <a:rPr lang="es-ES" dirty="0"/>
              <a:t>Ejercicio 2.2: Casos de apoyo a la toma de decisiones</a:t>
            </a:r>
            <a:r>
              <a:rPr lang="en-US" dirty="0"/>
              <a:t> - 2</a:t>
            </a:r>
          </a:p>
        </p:txBody>
      </p:sp>
    </p:spTree>
    <p:extLst>
      <p:ext uri="{BB962C8B-B14F-4D97-AF65-F5344CB8AC3E}">
        <p14:creationId xmlns:p14="http://schemas.microsoft.com/office/powerpoint/2010/main" val="3726998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553BF-37D3-5745-931B-633131C63AFF}"/>
              </a:ext>
            </a:extLst>
          </p:cNvPr>
          <p:cNvSpPr>
            <a:spLocks noGrp="1"/>
          </p:cNvSpPr>
          <p:nvPr>
            <p:ph type="sldNum" sz="quarter" idx="12"/>
          </p:nvPr>
        </p:nvSpPr>
        <p:spPr/>
        <p:txBody>
          <a:bodyPr/>
          <a:lstStyle/>
          <a:p>
            <a:fld id="{04260D4A-DEC1-45DD-8AB2-A3349BAAA59E}" type="slidenum">
              <a:rPr lang="en-US" smtClean="0"/>
              <a:pPr/>
              <a:t>63</a:t>
            </a:fld>
            <a:endParaRPr lang="en-US"/>
          </a:p>
        </p:txBody>
      </p:sp>
      <p:sp>
        <p:nvSpPr>
          <p:cNvPr id="3" name="Text Placeholder 2">
            <a:extLst>
              <a:ext uri="{FF2B5EF4-FFF2-40B4-BE49-F238E27FC236}">
                <a16:creationId xmlns:a16="http://schemas.microsoft.com/office/drawing/2014/main" id="{801EF3CA-A3EF-1347-8D2A-B24713E11350}"/>
              </a:ext>
            </a:extLst>
          </p:cNvPr>
          <p:cNvSpPr>
            <a:spLocks noGrp="1"/>
          </p:cNvSpPr>
          <p:nvPr>
            <p:ph type="body" sz="quarter" idx="13"/>
          </p:nvPr>
        </p:nvSpPr>
        <p:spPr/>
        <p:txBody>
          <a:bodyPr/>
          <a:lstStyle/>
          <a:p>
            <a:r>
              <a:rPr lang="es-ES" dirty="0"/>
              <a:t>El caso de la historia de </a:t>
            </a:r>
            <a:r>
              <a:rPr lang="es-ES" dirty="0" err="1"/>
              <a:t>Rohini</a:t>
            </a:r>
            <a:r>
              <a:rPr lang="en-US" dirty="0"/>
              <a:t> (c)</a:t>
            </a:r>
            <a:endParaRPr lang="es-ES" dirty="0"/>
          </a:p>
        </p:txBody>
      </p:sp>
      <p:sp>
        <p:nvSpPr>
          <p:cNvPr id="4" name="Content Placeholder 3">
            <a:extLst>
              <a:ext uri="{FF2B5EF4-FFF2-40B4-BE49-F238E27FC236}">
                <a16:creationId xmlns:a16="http://schemas.microsoft.com/office/drawing/2014/main" id="{5F7719C2-4799-064E-8807-12A202E59930}"/>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a:t>¿Cuáles son los aspectos positivos de este caso? </a:t>
            </a:r>
          </a:p>
          <a:p>
            <a:pPr marL="0" indent="0" algn="ctr">
              <a:buNone/>
            </a:pPr>
            <a:endParaRPr lang="es-ES" sz="2500" b="1" i="1" dirty="0"/>
          </a:p>
          <a:p>
            <a:pPr marL="0" indent="0" algn="ctr">
              <a:buNone/>
            </a:pPr>
            <a:r>
              <a:rPr lang="es-ES" sz="2500" b="1" i="1" dirty="0"/>
              <a:t>¿De qué manera se ha respetado la capacidad de obrar de </a:t>
            </a:r>
            <a:r>
              <a:rPr lang="es-ES" sz="2500" b="1" i="1" dirty="0" err="1"/>
              <a:t>Rohini</a:t>
            </a:r>
            <a:r>
              <a:rPr lang="es-ES" sz="2500" b="1" i="1" dirty="0"/>
              <a:t>? </a:t>
            </a:r>
          </a:p>
        </p:txBody>
      </p:sp>
      <p:sp>
        <p:nvSpPr>
          <p:cNvPr id="5" name="Title 4">
            <a:extLst>
              <a:ext uri="{FF2B5EF4-FFF2-40B4-BE49-F238E27FC236}">
                <a16:creationId xmlns:a16="http://schemas.microsoft.com/office/drawing/2014/main" id="{FDE41176-0C2D-EE4E-88DD-934605C13374}"/>
              </a:ext>
            </a:extLst>
          </p:cNvPr>
          <p:cNvSpPr>
            <a:spLocks noGrp="1"/>
          </p:cNvSpPr>
          <p:nvPr>
            <p:ph type="title"/>
          </p:nvPr>
        </p:nvSpPr>
        <p:spPr>
          <a:xfrm>
            <a:off x="507205" y="506411"/>
            <a:ext cx="10994983" cy="480177"/>
          </a:xfrm>
        </p:spPr>
        <p:txBody>
          <a:bodyPr/>
          <a:lstStyle/>
          <a:p>
            <a:r>
              <a:rPr lang="es-ES" dirty="0"/>
              <a:t>Ejercicio 2.2: Casos de apoyo a la toma de decisiones</a:t>
            </a:r>
            <a:r>
              <a:rPr lang="en-US" dirty="0"/>
              <a:t> - 3</a:t>
            </a:r>
          </a:p>
        </p:txBody>
      </p:sp>
    </p:spTree>
    <p:extLst>
      <p:ext uri="{BB962C8B-B14F-4D97-AF65-F5344CB8AC3E}">
        <p14:creationId xmlns:p14="http://schemas.microsoft.com/office/powerpoint/2010/main" val="1006392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F30566-9E69-9345-A329-BF7AB4730BA8}"/>
              </a:ext>
            </a:extLst>
          </p:cNvPr>
          <p:cNvSpPr>
            <a:spLocks noGrp="1"/>
          </p:cNvSpPr>
          <p:nvPr>
            <p:ph type="sldNum" sz="quarter" idx="12"/>
          </p:nvPr>
        </p:nvSpPr>
        <p:spPr/>
        <p:txBody>
          <a:bodyPr/>
          <a:lstStyle/>
          <a:p>
            <a:fld id="{04260D4A-DEC1-45DD-8AB2-A3349BAAA59E}" type="slidenum">
              <a:rPr lang="en-US" smtClean="0"/>
              <a:pPr/>
              <a:t>64</a:t>
            </a:fld>
            <a:endParaRPr lang="en-US"/>
          </a:p>
        </p:txBody>
      </p:sp>
      <p:sp>
        <p:nvSpPr>
          <p:cNvPr id="3" name="Text Placeholder 2">
            <a:extLst>
              <a:ext uri="{FF2B5EF4-FFF2-40B4-BE49-F238E27FC236}">
                <a16:creationId xmlns:a16="http://schemas.microsoft.com/office/drawing/2014/main" id="{DF310945-B2A7-4348-89DD-4F904CFC4B58}"/>
              </a:ext>
            </a:extLst>
          </p:cNvPr>
          <p:cNvSpPr>
            <a:spLocks noGrp="1"/>
          </p:cNvSpPr>
          <p:nvPr>
            <p:ph type="body" sz="quarter" idx="13"/>
          </p:nvPr>
        </p:nvSpPr>
        <p:spPr/>
        <p:txBody>
          <a:bodyPr/>
          <a:lstStyle/>
          <a:p>
            <a:r>
              <a:rPr lang="es-ES" dirty="0"/>
              <a:t>El caso de la historia de </a:t>
            </a:r>
            <a:r>
              <a:rPr lang="es-ES" dirty="0" err="1"/>
              <a:t>Zaitin</a:t>
            </a:r>
            <a:r>
              <a:rPr lang="es-ES" dirty="0"/>
              <a:t> </a:t>
            </a:r>
            <a:r>
              <a:rPr lang="en-US" dirty="0"/>
              <a:t>(a) </a:t>
            </a:r>
          </a:p>
        </p:txBody>
      </p:sp>
      <p:sp>
        <p:nvSpPr>
          <p:cNvPr id="4" name="Content Placeholder 3">
            <a:extLst>
              <a:ext uri="{FF2B5EF4-FFF2-40B4-BE49-F238E27FC236}">
                <a16:creationId xmlns:a16="http://schemas.microsoft.com/office/drawing/2014/main" id="{C2C93699-63C9-8C45-947F-A196CAD65C97}"/>
              </a:ext>
            </a:extLst>
          </p:cNvPr>
          <p:cNvSpPr>
            <a:spLocks noGrp="1"/>
          </p:cNvSpPr>
          <p:nvPr>
            <p:ph sz="quarter" idx="14"/>
          </p:nvPr>
        </p:nvSpPr>
        <p:spPr/>
        <p:txBody>
          <a:bodyPr/>
          <a:lstStyle/>
          <a:p>
            <a:pPr marL="0" indent="0" algn="just">
              <a:spcAft>
                <a:spcPts val="500"/>
              </a:spcAft>
              <a:buNone/>
            </a:pPr>
            <a:r>
              <a:rPr lang="es-ES" sz="1800" dirty="0" err="1"/>
              <a:t>Zaitin</a:t>
            </a:r>
            <a:r>
              <a:rPr lang="es-ES" sz="1800" dirty="0"/>
              <a:t> vive en casa de su abuela, pero no está a gusto y se quiere ir. Tiene 33 años y un novio con quien algún día espera casarse. Cuando se haya casado, querría irse a vivir con la familia de él. Hasta ahora, la abuela de </a:t>
            </a:r>
            <a:r>
              <a:rPr lang="es-ES" sz="1800" dirty="0" err="1"/>
              <a:t>Zaitin</a:t>
            </a:r>
            <a:r>
              <a:rPr lang="es-ES" sz="1800" dirty="0"/>
              <a:t> nunca ha tenido en cuenta sus opiniones y siempre ha tomado decisiones por ella; además, considera que las personas con discapacidad intelectual, incluida </a:t>
            </a:r>
            <a:r>
              <a:rPr lang="es-ES" sz="1800" dirty="0" err="1"/>
              <a:t>Zaitin</a:t>
            </a:r>
            <a:r>
              <a:rPr lang="es-ES" sz="1800" dirty="0"/>
              <a:t>, no deberían casarse nunca.  </a:t>
            </a:r>
          </a:p>
          <a:p>
            <a:pPr marL="0" indent="0" algn="just">
              <a:spcAft>
                <a:spcPts val="500"/>
              </a:spcAft>
              <a:buNone/>
            </a:pPr>
            <a:r>
              <a:rPr lang="es-ES" sz="1800" dirty="0" err="1"/>
              <a:t>Zaitin</a:t>
            </a:r>
            <a:r>
              <a:rPr lang="es-ES" sz="1800" dirty="0"/>
              <a:t> cree que su abuela es sobreprotectora. Quisiera tener más independencia y tomar sus propias decisiones sobre el matrimonio, pero también quisiera mantener una buena relación con su abuela, y eso le crea muchos conflictos. </a:t>
            </a:r>
          </a:p>
          <a:p>
            <a:pPr marL="0" indent="0" algn="just">
              <a:spcAft>
                <a:spcPts val="500"/>
              </a:spcAft>
              <a:buNone/>
            </a:pPr>
            <a:r>
              <a:rPr lang="es-ES" sz="1800" dirty="0"/>
              <a:t> Tiene una trabajadora de apoyo, Rosa, en quien confía y a quien pide ayuda cuando debe tomar decisiones. </a:t>
            </a:r>
            <a:r>
              <a:rPr lang="es-ES" sz="1800" dirty="0" err="1"/>
              <a:t>Zaitin</a:t>
            </a:r>
            <a:r>
              <a:rPr lang="es-ES" sz="1800" dirty="0"/>
              <a:t> le explica que su abuela no está de acuerdo con ella ni con el hecho de que se quiera casar, y que ello la entristece. </a:t>
            </a:r>
          </a:p>
          <a:p>
            <a:pPr marL="0" indent="0" algn="just">
              <a:spcAft>
                <a:spcPts val="500"/>
              </a:spcAft>
              <a:buNone/>
            </a:pPr>
            <a:r>
              <a:rPr lang="es-ES" sz="1800" dirty="0"/>
              <a:t> Comentan la posibilidad de que </a:t>
            </a:r>
            <a:r>
              <a:rPr lang="es-ES" sz="1800" dirty="0" err="1"/>
              <a:t>Zaitin</a:t>
            </a:r>
            <a:r>
              <a:rPr lang="es-ES" sz="1800" dirty="0"/>
              <a:t> se vaya de casa de su abuela después de la boda. También hablan de varias opciones para mejorar su relación y para que </a:t>
            </a:r>
            <a:r>
              <a:rPr lang="es-ES" sz="1800" dirty="0" err="1"/>
              <a:t>Zaitin</a:t>
            </a:r>
            <a:r>
              <a:rPr lang="es-ES" sz="1800" dirty="0"/>
              <a:t> se sienta más segura e independiente. Rosa le pregunta qué le parecería mantener una reunión con su abuela para hablar de su deseo de casarse y de mudarse a otro lugar. También hablan de un plan para organizar una reunión con su abuela y los padres de su novio. </a:t>
            </a:r>
          </a:p>
          <a:p>
            <a:pPr marL="0" indent="0" algn="just">
              <a:spcAft>
                <a:spcPts val="500"/>
              </a:spcAft>
              <a:buNone/>
            </a:pPr>
            <a:r>
              <a:rPr lang="es-ES" sz="1800" dirty="0"/>
              <a:t> </a:t>
            </a:r>
            <a:r>
              <a:rPr lang="es-ES" sz="1800" dirty="0" err="1"/>
              <a:t>Zaitin</a:t>
            </a:r>
            <a:r>
              <a:rPr lang="es-ES" sz="1800" dirty="0"/>
              <a:t> no está segura de cuándo querría mantener estas reuniones. Después de la conversación con Rosa, decide que la semana siguiente volverán a hablar de todo esto.</a:t>
            </a:r>
          </a:p>
          <a:p>
            <a:pPr algn="just"/>
            <a:endParaRPr lang="en-US" sz="1800" dirty="0"/>
          </a:p>
        </p:txBody>
      </p:sp>
      <p:sp>
        <p:nvSpPr>
          <p:cNvPr id="5" name="Title 4">
            <a:extLst>
              <a:ext uri="{FF2B5EF4-FFF2-40B4-BE49-F238E27FC236}">
                <a16:creationId xmlns:a16="http://schemas.microsoft.com/office/drawing/2014/main" id="{5D856771-C148-3A42-A054-219B46184700}"/>
              </a:ext>
            </a:extLst>
          </p:cNvPr>
          <p:cNvSpPr>
            <a:spLocks noGrp="1"/>
          </p:cNvSpPr>
          <p:nvPr>
            <p:ph type="title"/>
          </p:nvPr>
        </p:nvSpPr>
        <p:spPr>
          <a:xfrm>
            <a:off x="507206" y="506412"/>
            <a:ext cx="10264872" cy="440202"/>
          </a:xfrm>
        </p:spPr>
        <p:txBody>
          <a:bodyPr/>
          <a:lstStyle/>
          <a:p>
            <a:r>
              <a:rPr lang="es-ES" dirty="0"/>
              <a:t>Ejercicio 2.2: Casos de apoyo a la toma de decisiones</a:t>
            </a:r>
            <a:r>
              <a:rPr lang="en-US" dirty="0"/>
              <a:t> - 4</a:t>
            </a:r>
          </a:p>
        </p:txBody>
      </p:sp>
    </p:spTree>
    <p:extLst>
      <p:ext uri="{BB962C8B-B14F-4D97-AF65-F5344CB8AC3E}">
        <p14:creationId xmlns:p14="http://schemas.microsoft.com/office/powerpoint/2010/main" val="3194906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E1A97-D962-0F4F-A2B8-FCC4839B5800}"/>
              </a:ext>
            </a:extLst>
          </p:cNvPr>
          <p:cNvSpPr>
            <a:spLocks noGrp="1"/>
          </p:cNvSpPr>
          <p:nvPr>
            <p:ph type="sldNum" sz="quarter" idx="12"/>
          </p:nvPr>
        </p:nvSpPr>
        <p:spPr/>
        <p:txBody>
          <a:bodyPr/>
          <a:lstStyle/>
          <a:p>
            <a:fld id="{04260D4A-DEC1-45DD-8AB2-A3349BAAA59E}" type="slidenum">
              <a:rPr lang="en-US" smtClean="0"/>
              <a:pPr/>
              <a:t>65</a:t>
            </a:fld>
            <a:endParaRPr lang="en-US"/>
          </a:p>
        </p:txBody>
      </p:sp>
      <p:sp>
        <p:nvSpPr>
          <p:cNvPr id="3" name="Text Placeholder 2">
            <a:extLst>
              <a:ext uri="{FF2B5EF4-FFF2-40B4-BE49-F238E27FC236}">
                <a16:creationId xmlns:a16="http://schemas.microsoft.com/office/drawing/2014/main" id="{6DD22386-5FCD-8644-B709-75739B9F1A54}"/>
              </a:ext>
            </a:extLst>
          </p:cNvPr>
          <p:cNvSpPr>
            <a:spLocks noGrp="1"/>
          </p:cNvSpPr>
          <p:nvPr>
            <p:ph type="body" sz="quarter" idx="13"/>
          </p:nvPr>
        </p:nvSpPr>
        <p:spPr/>
        <p:txBody>
          <a:bodyPr/>
          <a:lstStyle/>
          <a:p>
            <a:r>
              <a:rPr lang="es-ES" dirty="0"/>
              <a:t>El caso de la historia de </a:t>
            </a:r>
            <a:r>
              <a:rPr lang="es-ES" dirty="0" err="1"/>
              <a:t>Zaitin</a:t>
            </a:r>
            <a:r>
              <a:rPr lang="es-ES" dirty="0"/>
              <a:t> </a:t>
            </a:r>
            <a:r>
              <a:rPr lang="en-US" dirty="0"/>
              <a:t>(b)  </a:t>
            </a:r>
          </a:p>
        </p:txBody>
      </p:sp>
      <p:sp>
        <p:nvSpPr>
          <p:cNvPr id="4" name="Content Placeholder 3">
            <a:extLst>
              <a:ext uri="{FF2B5EF4-FFF2-40B4-BE49-F238E27FC236}">
                <a16:creationId xmlns:a16="http://schemas.microsoft.com/office/drawing/2014/main" id="{FE57A168-9DD2-4742-BA5A-1C699D9CAA65}"/>
              </a:ext>
            </a:extLst>
          </p:cNvPr>
          <p:cNvSpPr>
            <a:spLocks noGrp="1"/>
          </p:cNvSpPr>
          <p:nvPr>
            <p:ph sz="quarter" idx="14"/>
          </p:nvPr>
        </p:nvSpPr>
        <p:spPr/>
        <p:txBody>
          <a:bodyPr/>
          <a:lstStyle/>
          <a:p>
            <a:endParaRPr lang="en-US" dirty="0"/>
          </a:p>
          <a:p>
            <a:endParaRPr lang="en-US" dirty="0"/>
          </a:p>
          <a:p>
            <a:pPr marL="0" indent="0" algn="ctr">
              <a:buNone/>
            </a:pPr>
            <a:r>
              <a:rPr lang="es-ES" b="1" i="1" dirty="0"/>
              <a:t>¿Cuáles son los aspectos positivos de este caso? </a:t>
            </a:r>
          </a:p>
          <a:p>
            <a:pPr marL="0" indent="0" algn="ctr">
              <a:buNone/>
            </a:pPr>
            <a:endParaRPr lang="es-ES" b="1" i="1" dirty="0"/>
          </a:p>
          <a:p>
            <a:pPr marL="0" indent="0" algn="ctr">
              <a:buNone/>
            </a:pPr>
            <a:r>
              <a:rPr lang="es-ES" b="1" i="1" dirty="0"/>
              <a:t>¿De qué manera se ha respetado la capacidad de obrar de </a:t>
            </a:r>
            <a:r>
              <a:rPr lang="es-ES" b="1" i="1" dirty="0" err="1"/>
              <a:t>Zaitin</a:t>
            </a:r>
            <a:r>
              <a:rPr lang="es-ES" b="1" i="1" dirty="0"/>
              <a:t>? </a:t>
            </a:r>
          </a:p>
        </p:txBody>
      </p:sp>
      <p:sp>
        <p:nvSpPr>
          <p:cNvPr id="5" name="Title 4">
            <a:extLst>
              <a:ext uri="{FF2B5EF4-FFF2-40B4-BE49-F238E27FC236}">
                <a16:creationId xmlns:a16="http://schemas.microsoft.com/office/drawing/2014/main" id="{C63127D1-7A1B-C741-82A6-B740C745F5C5}"/>
              </a:ext>
            </a:extLst>
          </p:cNvPr>
          <p:cNvSpPr>
            <a:spLocks noGrp="1"/>
          </p:cNvSpPr>
          <p:nvPr>
            <p:ph type="title"/>
          </p:nvPr>
        </p:nvSpPr>
        <p:spPr>
          <a:xfrm>
            <a:off x="507205" y="506412"/>
            <a:ext cx="10800131" cy="392864"/>
          </a:xfrm>
        </p:spPr>
        <p:txBody>
          <a:bodyPr/>
          <a:lstStyle/>
          <a:p>
            <a:r>
              <a:rPr lang="es-ES" dirty="0"/>
              <a:t>Ejercicio 2.2: Casos de apoyo a la toma de decisiones</a:t>
            </a:r>
            <a:r>
              <a:rPr lang="en-US" dirty="0"/>
              <a:t> - 5</a:t>
            </a:r>
          </a:p>
        </p:txBody>
      </p:sp>
    </p:spTree>
    <p:extLst>
      <p:ext uri="{BB962C8B-B14F-4D97-AF65-F5344CB8AC3E}">
        <p14:creationId xmlns:p14="http://schemas.microsoft.com/office/powerpoint/2010/main" val="2176386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1127-E515-8C47-B223-9E729323F3FB}"/>
              </a:ext>
            </a:extLst>
          </p:cNvPr>
          <p:cNvSpPr>
            <a:spLocks noGrp="1"/>
          </p:cNvSpPr>
          <p:nvPr>
            <p:ph type="sldNum" sz="quarter" idx="12"/>
          </p:nvPr>
        </p:nvSpPr>
        <p:spPr/>
        <p:txBody>
          <a:bodyPr/>
          <a:lstStyle/>
          <a:p>
            <a:fld id="{04260D4A-DEC1-45DD-8AB2-A3349BAAA59E}" type="slidenum">
              <a:rPr lang="en-US" smtClean="0"/>
              <a:pPr/>
              <a:t>66</a:t>
            </a:fld>
            <a:endParaRPr lang="en-US"/>
          </a:p>
        </p:txBody>
      </p:sp>
      <p:sp>
        <p:nvSpPr>
          <p:cNvPr id="3" name="Text Placeholder 2">
            <a:extLst>
              <a:ext uri="{FF2B5EF4-FFF2-40B4-BE49-F238E27FC236}">
                <a16:creationId xmlns:a16="http://schemas.microsoft.com/office/drawing/2014/main" id="{56A97AC7-7B7E-504A-8F73-71D83F679DAA}"/>
              </a:ext>
            </a:extLst>
          </p:cNvPr>
          <p:cNvSpPr>
            <a:spLocks noGrp="1"/>
          </p:cNvSpPr>
          <p:nvPr>
            <p:ph type="body" sz="quarter" idx="13"/>
          </p:nvPr>
        </p:nvSpPr>
        <p:spPr/>
        <p:txBody>
          <a:bodyPr/>
          <a:lstStyle/>
          <a:p>
            <a:r>
              <a:rPr lang="es-ES" dirty="0"/>
              <a:t>El caso de la historia de  </a:t>
            </a:r>
            <a:r>
              <a:rPr lang="en-US" dirty="0"/>
              <a:t>Samir (a) </a:t>
            </a:r>
          </a:p>
        </p:txBody>
      </p:sp>
      <p:sp>
        <p:nvSpPr>
          <p:cNvPr id="4" name="Content Placeholder 3">
            <a:extLst>
              <a:ext uri="{FF2B5EF4-FFF2-40B4-BE49-F238E27FC236}">
                <a16:creationId xmlns:a16="http://schemas.microsoft.com/office/drawing/2014/main" id="{A4667614-5429-4D42-82AF-893B8BC16C86}"/>
              </a:ext>
            </a:extLst>
          </p:cNvPr>
          <p:cNvSpPr>
            <a:spLocks noGrp="1"/>
          </p:cNvSpPr>
          <p:nvPr>
            <p:ph sz="quarter" idx="14"/>
          </p:nvPr>
        </p:nvSpPr>
        <p:spPr/>
        <p:txBody>
          <a:bodyPr/>
          <a:lstStyle/>
          <a:p>
            <a:pPr marL="0" indent="0" algn="just">
              <a:buNone/>
            </a:pPr>
            <a:r>
              <a:rPr lang="es-ES" dirty="0"/>
              <a:t>Ya hace tiempo que, a Samir, de 68 años, le diagnosticaron demencia. Cuando llegó al centro de acogida, tenía la sensación de que no respetaban sus decisiones. A veces le obligaban a hacer cosas que él no quería y a menudo tenía que tomar decisiones deprisa y corriendo. Al cabo de unos meses, se quejó de ello a la dirección. Desde entonces, </a:t>
            </a:r>
            <a:r>
              <a:rPr lang="es-ES" dirty="0" err="1"/>
              <a:t>Fadi</a:t>
            </a:r>
            <a:r>
              <a:rPr lang="es-ES" dirty="0"/>
              <a:t>, que trabaja en el centro, le apoya en el día a día. Cada mañana, cuando va a ver a Samir, le pregunta cómo le gustaría comenzar el día. Él a menudo tarda un rato en contestar, pero </a:t>
            </a:r>
            <a:r>
              <a:rPr lang="es-ES" dirty="0" err="1"/>
              <a:t>Fadi</a:t>
            </a:r>
            <a:r>
              <a:rPr lang="es-ES" dirty="0"/>
              <a:t> no tiene prisa y deja que se lo piense. Cuando parece que no se le ocurre nada para hacer, </a:t>
            </a:r>
            <a:r>
              <a:rPr lang="es-ES" dirty="0" err="1"/>
              <a:t>Fadi</a:t>
            </a:r>
            <a:r>
              <a:rPr lang="es-ES" dirty="0"/>
              <a:t> le sugiere algunas actividades. Entonces Samir tiene la oportunidad de elegir por sí mismo cómo quiere empezar el día. </a:t>
            </a:r>
          </a:p>
          <a:p>
            <a:endParaRPr lang="en-US" dirty="0"/>
          </a:p>
        </p:txBody>
      </p:sp>
      <p:sp>
        <p:nvSpPr>
          <p:cNvPr id="5" name="Title 4">
            <a:extLst>
              <a:ext uri="{FF2B5EF4-FFF2-40B4-BE49-F238E27FC236}">
                <a16:creationId xmlns:a16="http://schemas.microsoft.com/office/drawing/2014/main" id="{3822889E-3131-A74F-9620-A7504CDF803E}"/>
              </a:ext>
            </a:extLst>
          </p:cNvPr>
          <p:cNvSpPr>
            <a:spLocks noGrp="1"/>
          </p:cNvSpPr>
          <p:nvPr>
            <p:ph type="title"/>
          </p:nvPr>
        </p:nvSpPr>
        <p:spPr>
          <a:xfrm>
            <a:off x="507205" y="506412"/>
            <a:ext cx="10441531" cy="456114"/>
          </a:xfrm>
        </p:spPr>
        <p:txBody>
          <a:bodyPr/>
          <a:lstStyle/>
          <a:p>
            <a:r>
              <a:rPr lang="es-ES" dirty="0"/>
              <a:t>Ejercicio 2.2: Casos de apoyo a la toma de decisiones</a:t>
            </a:r>
            <a:r>
              <a:rPr lang="en-US" dirty="0"/>
              <a:t> - 6</a:t>
            </a:r>
          </a:p>
        </p:txBody>
      </p:sp>
    </p:spTree>
    <p:extLst>
      <p:ext uri="{BB962C8B-B14F-4D97-AF65-F5344CB8AC3E}">
        <p14:creationId xmlns:p14="http://schemas.microsoft.com/office/powerpoint/2010/main" val="3776742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78E61-A39F-1F46-9503-E109916F1124}"/>
              </a:ext>
            </a:extLst>
          </p:cNvPr>
          <p:cNvSpPr>
            <a:spLocks noGrp="1"/>
          </p:cNvSpPr>
          <p:nvPr>
            <p:ph type="sldNum" sz="quarter" idx="12"/>
          </p:nvPr>
        </p:nvSpPr>
        <p:spPr/>
        <p:txBody>
          <a:bodyPr/>
          <a:lstStyle/>
          <a:p>
            <a:fld id="{04260D4A-DEC1-45DD-8AB2-A3349BAAA59E}" type="slidenum">
              <a:rPr lang="en-US" smtClean="0"/>
              <a:pPr/>
              <a:t>67</a:t>
            </a:fld>
            <a:endParaRPr lang="en-US"/>
          </a:p>
        </p:txBody>
      </p:sp>
      <p:sp>
        <p:nvSpPr>
          <p:cNvPr id="3" name="Text Placeholder 2">
            <a:extLst>
              <a:ext uri="{FF2B5EF4-FFF2-40B4-BE49-F238E27FC236}">
                <a16:creationId xmlns:a16="http://schemas.microsoft.com/office/drawing/2014/main" id="{2DFF4497-770A-9C4B-9209-5D0675836EDE}"/>
              </a:ext>
            </a:extLst>
          </p:cNvPr>
          <p:cNvSpPr>
            <a:spLocks noGrp="1"/>
          </p:cNvSpPr>
          <p:nvPr>
            <p:ph type="body" sz="quarter" idx="13"/>
          </p:nvPr>
        </p:nvSpPr>
        <p:spPr/>
        <p:txBody>
          <a:bodyPr/>
          <a:lstStyle/>
          <a:p>
            <a:r>
              <a:rPr lang="es-ES" dirty="0"/>
              <a:t>El caso de la historia de  </a:t>
            </a:r>
            <a:r>
              <a:rPr lang="en-US" dirty="0"/>
              <a:t>Samir (b) </a:t>
            </a:r>
          </a:p>
        </p:txBody>
      </p:sp>
      <p:sp>
        <p:nvSpPr>
          <p:cNvPr id="4" name="Content Placeholder 3">
            <a:extLst>
              <a:ext uri="{FF2B5EF4-FFF2-40B4-BE49-F238E27FC236}">
                <a16:creationId xmlns:a16="http://schemas.microsoft.com/office/drawing/2014/main" id="{7C992A86-FBD2-0A4F-B55A-748E18928BF7}"/>
              </a:ext>
            </a:extLst>
          </p:cNvPr>
          <p:cNvSpPr>
            <a:spLocks noGrp="1"/>
          </p:cNvSpPr>
          <p:nvPr>
            <p:ph sz="quarter" idx="14"/>
          </p:nvPr>
        </p:nvSpPr>
        <p:spPr/>
        <p:txBody>
          <a:bodyPr/>
          <a:lstStyle/>
          <a:p>
            <a:pPr marL="0" indent="0">
              <a:buNone/>
            </a:pPr>
            <a:endParaRPr lang="en-US" b="1" i="1" dirty="0"/>
          </a:p>
          <a:p>
            <a:pPr marL="0" indent="0" algn="ctr">
              <a:buNone/>
            </a:pPr>
            <a:endParaRPr lang="en-US" b="1" i="1" dirty="0"/>
          </a:p>
          <a:p>
            <a:pPr marL="0" indent="0" algn="ctr">
              <a:buNone/>
            </a:pPr>
            <a:r>
              <a:rPr lang="es-ES" b="1" i="1" dirty="0"/>
              <a:t>¿Cuáles son los aspectos positivos de este caso? </a:t>
            </a:r>
          </a:p>
          <a:p>
            <a:pPr marL="0" indent="0" algn="ctr">
              <a:buNone/>
            </a:pPr>
            <a:endParaRPr lang="es-ES" b="1" i="1" dirty="0"/>
          </a:p>
          <a:p>
            <a:pPr marL="0" indent="0" algn="ctr">
              <a:buNone/>
            </a:pPr>
            <a:r>
              <a:rPr lang="es-ES" b="1" i="1" dirty="0"/>
              <a:t>¿De qué manera </a:t>
            </a:r>
            <a:r>
              <a:rPr lang="es-ES" b="1" i="1" dirty="0" err="1"/>
              <a:t>Fadi</a:t>
            </a:r>
            <a:r>
              <a:rPr lang="es-ES" b="1" i="1" dirty="0"/>
              <a:t> respeta la capacidad de obrar de Samir?</a:t>
            </a:r>
          </a:p>
          <a:p>
            <a:endParaRPr lang="en-US" dirty="0"/>
          </a:p>
        </p:txBody>
      </p:sp>
      <p:sp>
        <p:nvSpPr>
          <p:cNvPr id="5" name="Title 4">
            <a:extLst>
              <a:ext uri="{FF2B5EF4-FFF2-40B4-BE49-F238E27FC236}">
                <a16:creationId xmlns:a16="http://schemas.microsoft.com/office/drawing/2014/main" id="{934FD5B2-DACA-6047-81D5-FB3F7D111D5E}"/>
              </a:ext>
            </a:extLst>
          </p:cNvPr>
          <p:cNvSpPr>
            <a:spLocks noGrp="1"/>
          </p:cNvSpPr>
          <p:nvPr>
            <p:ph type="title"/>
          </p:nvPr>
        </p:nvSpPr>
        <p:spPr>
          <a:xfrm>
            <a:off x="507205" y="506412"/>
            <a:ext cx="10710921" cy="440202"/>
          </a:xfrm>
        </p:spPr>
        <p:txBody>
          <a:bodyPr/>
          <a:lstStyle/>
          <a:p>
            <a:r>
              <a:rPr lang="es-ES" dirty="0"/>
              <a:t>Ejercicio 2.2: Casos de apoyo a la toma de decisiones</a:t>
            </a:r>
            <a:r>
              <a:rPr lang="en-US" dirty="0"/>
              <a:t> - 7</a:t>
            </a:r>
          </a:p>
        </p:txBody>
      </p:sp>
    </p:spTree>
    <p:extLst>
      <p:ext uri="{BB962C8B-B14F-4D97-AF65-F5344CB8AC3E}">
        <p14:creationId xmlns:p14="http://schemas.microsoft.com/office/powerpoint/2010/main" val="1145929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200E8A-4D86-5147-B851-0E2B131004EC}"/>
              </a:ext>
            </a:extLst>
          </p:cNvPr>
          <p:cNvSpPr>
            <a:spLocks noGrp="1"/>
          </p:cNvSpPr>
          <p:nvPr>
            <p:ph type="sldNum" sz="quarter" idx="12"/>
          </p:nvPr>
        </p:nvSpPr>
        <p:spPr/>
        <p:txBody>
          <a:bodyPr/>
          <a:lstStyle/>
          <a:p>
            <a:fld id="{04260D4A-DEC1-45DD-8AB2-A3349BAAA59E}" type="slidenum">
              <a:rPr lang="en-US" smtClean="0"/>
              <a:pPr/>
              <a:t>68</a:t>
            </a:fld>
            <a:endParaRPr lang="en-US"/>
          </a:p>
        </p:txBody>
      </p:sp>
      <p:sp>
        <p:nvSpPr>
          <p:cNvPr id="4" name="Content Placeholder 3">
            <a:extLst>
              <a:ext uri="{FF2B5EF4-FFF2-40B4-BE49-F238E27FC236}">
                <a16:creationId xmlns:a16="http://schemas.microsoft.com/office/drawing/2014/main" id="{893F54FA-8DE8-B44D-AAF1-54CBBAA8E7CB}"/>
              </a:ext>
            </a:extLst>
          </p:cNvPr>
          <p:cNvSpPr>
            <a:spLocks noGrp="1"/>
          </p:cNvSpPr>
          <p:nvPr>
            <p:ph sz="quarter" idx="14"/>
          </p:nvPr>
        </p:nvSpPr>
        <p:spPr/>
        <p:txBody>
          <a:bodyPr/>
          <a:lstStyle/>
          <a:p>
            <a:r>
              <a:rPr lang="es-ES" dirty="0"/>
              <a:t>La planificación de decisiones anticipadas es otro tipo de apoyo que ayuda a garantizar que se tienen en cuenta y se respetan las preferencias de una persona</a:t>
            </a:r>
            <a:r>
              <a:rPr lang="en-US" dirty="0"/>
              <a:t>. </a:t>
            </a:r>
          </a:p>
          <a:p>
            <a:r>
              <a:rPr lang="es-ES" dirty="0"/>
              <a:t>La planificación de decisiones anticipadas puede ser útil para todo el mundo, en especial en momentos de la vida en los que se tengan dificultades para tomar o comunicar decisiones</a:t>
            </a:r>
            <a:r>
              <a:rPr lang="en-US" dirty="0"/>
              <a:t>. </a:t>
            </a:r>
          </a:p>
          <a:p>
            <a:r>
              <a:rPr lang="es-ES" dirty="0"/>
              <a:t>La planificación de decisiones anticipadas hace referencia al proceso de dar instrucciones sobre aquellas situaciones futuras en las que las personas puedan tener dificultades para comunicar su voluntad y sus preferencias, y en las que querríamos recibir el apoyo de otras personas o que estas personas adoptasen unas medidas determinadas</a:t>
            </a:r>
            <a:r>
              <a:rPr lang="en-US" dirty="0"/>
              <a:t>. </a:t>
            </a:r>
          </a:p>
          <a:p>
            <a:pPr marL="0" indent="0">
              <a:buNone/>
            </a:pPr>
            <a:endParaRPr lang="en-US" dirty="0"/>
          </a:p>
        </p:txBody>
      </p:sp>
      <p:sp>
        <p:nvSpPr>
          <p:cNvPr id="5"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a:t>Presentación: La planificación de decisiones anticipadas -</a:t>
            </a:r>
            <a:r>
              <a:rPr lang="en-US" dirty="0"/>
              <a:t> 1 </a:t>
            </a:r>
          </a:p>
        </p:txBody>
      </p:sp>
    </p:spTree>
    <p:extLst>
      <p:ext uri="{BB962C8B-B14F-4D97-AF65-F5344CB8AC3E}">
        <p14:creationId xmlns:p14="http://schemas.microsoft.com/office/powerpoint/2010/main" val="39578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64AC4-5DE9-6D4B-8624-44AAC55EAC85}"/>
              </a:ext>
            </a:extLst>
          </p:cNvPr>
          <p:cNvSpPr>
            <a:spLocks noGrp="1"/>
          </p:cNvSpPr>
          <p:nvPr>
            <p:ph type="sldNum" sz="quarter" idx="12"/>
          </p:nvPr>
        </p:nvSpPr>
        <p:spPr/>
        <p:txBody>
          <a:bodyPr/>
          <a:lstStyle/>
          <a:p>
            <a:fld id="{04260D4A-DEC1-45DD-8AB2-A3349BAAA59E}" type="slidenum">
              <a:rPr lang="en-US" smtClean="0"/>
              <a:pPr/>
              <a:t>69</a:t>
            </a:fld>
            <a:endParaRPr lang="en-US"/>
          </a:p>
        </p:txBody>
      </p:sp>
      <p:sp>
        <p:nvSpPr>
          <p:cNvPr id="4" name="Content Placeholder 3">
            <a:extLst>
              <a:ext uri="{FF2B5EF4-FFF2-40B4-BE49-F238E27FC236}">
                <a16:creationId xmlns:a16="http://schemas.microsoft.com/office/drawing/2014/main" id="{39B74202-0D77-6041-902C-D4BAAAD1FFF4}"/>
              </a:ext>
            </a:extLst>
          </p:cNvPr>
          <p:cNvSpPr>
            <a:spLocks noGrp="1"/>
          </p:cNvSpPr>
          <p:nvPr>
            <p:ph sz="quarter" idx="14"/>
          </p:nvPr>
        </p:nvSpPr>
        <p:spPr>
          <a:xfrm>
            <a:off x="507195" y="986589"/>
            <a:ext cx="11174412" cy="4884823"/>
          </a:xfrm>
        </p:spPr>
        <p:txBody>
          <a:bodyPr/>
          <a:lstStyle/>
          <a:p>
            <a:pPr marL="0" indent="0" algn="just">
              <a:buNone/>
            </a:pPr>
            <a:r>
              <a:rPr lang="es-ES" sz="1900" dirty="0"/>
              <a:t>Los planes de decisiones anticipadas pueden tener dos funciones</a:t>
            </a:r>
            <a:r>
              <a:rPr lang="en-US" sz="1900" dirty="0"/>
              <a:t>:</a:t>
            </a:r>
          </a:p>
          <a:p>
            <a:pPr algn="just"/>
            <a:r>
              <a:rPr lang="es-ES" sz="1900" dirty="0"/>
              <a:t>Si alguien tiene dificultades para expresar su voluntad, las personas que lo apoyan y que lo atienden pueden consultar su plan de decisiones anticipadas como herramienta de comunicación y de referencia para conocer su voluntad y sus preferencias</a:t>
            </a:r>
            <a:r>
              <a:rPr lang="en-US" sz="1900" dirty="0"/>
              <a:t>. </a:t>
            </a:r>
          </a:p>
          <a:p>
            <a:pPr algn="just"/>
            <a:r>
              <a:rPr lang="es-ES" sz="1900" dirty="0"/>
              <a:t>En algunos países, los planes de decisiones anticipadas también se pueden emplear como documentos legales en los que la persona autoriza —o rechaza— que en el futuro se adopten unas medidas determinadas en una situación concreta</a:t>
            </a:r>
            <a:r>
              <a:rPr lang="en-US" sz="1900" dirty="0"/>
              <a:t>. </a:t>
            </a:r>
          </a:p>
          <a:p>
            <a:pPr marL="0" indent="0" algn="just">
              <a:buNone/>
            </a:pPr>
            <a:r>
              <a:rPr lang="es-ES" sz="1900" dirty="0"/>
              <a:t>Es importante recordar que los planes de decisiones anticipadas no son documentos estáticos que no admitan cambios</a:t>
            </a:r>
            <a:r>
              <a:rPr lang="en-US" sz="1900" dirty="0"/>
              <a:t>: </a:t>
            </a:r>
          </a:p>
          <a:p>
            <a:pPr lvl="1" algn="just"/>
            <a:r>
              <a:rPr lang="es-ES" sz="1900" dirty="0"/>
              <a:t>Los puntos de vista, la voluntad y las preferencias de las personas pueden evolucionar, y la gente puede cambiar de opinión</a:t>
            </a:r>
            <a:r>
              <a:rPr lang="en-US" sz="1900" dirty="0"/>
              <a:t>. </a:t>
            </a:r>
          </a:p>
          <a:p>
            <a:pPr lvl="1" algn="just"/>
            <a:r>
              <a:rPr lang="es-ES" sz="1900" dirty="0"/>
              <a:t>es necesario que las personas que la apoyan mantengan un contacto regular con ella y le pregunten si su voluntad y sus preferencias han cambiado</a:t>
            </a:r>
            <a:r>
              <a:rPr lang="en-US" sz="1900" dirty="0"/>
              <a:t>. </a:t>
            </a:r>
          </a:p>
          <a:p>
            <a:pPr lvl="2" algn="just">
              <a:spcAft>
                <a:spcPts val="0"/>
              </a:spcAft>
            </a:pPr>
            <a:r>
              <a:rPr lang="es-ES" sz="1900" dirty="0"/>
              <a:t>Los planes de decisiones anticipadas también se conocen como testamentos vitales o</a:t>
            </a:r>
          </a:p>
          <a:p>
            <a:pPr marL="530225" lvl="3" indent="0" algn="just">
              <a:spcAft>
                <a:spcPts val="0"/>
              </a:spcAft>
              <a:buNone/>
            </a:pPr>
            <a:r>
              <a:rPr lang="es-ES" sz="1900" dirty="0"/>
              <a:t> documentos de voluntades anticipadas</a:t>
            </a:r>
            <a:endParaRPr lang="en-US" sz="1900" dirty="0"/>
          </a:p>
        </p:txBody>
      </p:sp>
      <p:sp>
        <p:nvSpPr>
          <p:cNvPr id="6"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a:t>Presentación: La planificación de decisiones anticipadas -</a:t>
            </a:r>
            <a:r>
              <a:rPr lang="en-US" dirty="0"/>
              <a:t> 2 </a:t>
            </a:r>
          </a:p>
        </p:txBody>
      </p:sp>
    </p:spTree>
    <p:extLst>
      <p:ext uri="{BB962C8B-B14F-4D97-AF65-F5344CB8AC3E}">
        <p14:creationId xmlns:p14="http://schemas.microsoft.com/office/powerpoint/2010/main" val="137633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7A79D-870A-5446-99A1-AD105F831AED}"/>
              </a:ext>
            </a:extLst>
          </p:cNvPr>
          <p:cNvSpPr>
            <a:spLocks noGrp="1"/>
          </p:cNvSpPr>
          <p:nvPr>
            <p:ph type="sldNum" sz="quarter" idx="12"/>
          </p:nvPr>
        </p:nvSpPr>
        <p:spPr/>
        <p:txBody>
          <a:bodyPr/>
          <a:lstStyle/>
          <a:p>
            <a:fld id="{04260D4A-DEC1-45DD-8AB2-A3349BAAA59E}" type="slidenum">
              <a:rPr lang="en-US" smtClean="0"/>
              <a:pPr/>
              <a:t>7</a:t>
            </a:fld>
            <a:endParaRPr lang="en-US"/>
          </a:p>
        </p:txBody>
      </p:sp>
      <p:sp>
        <p:nvSpPr>
          <p:cNvPr id="4" name="Content Placeholder 3">
            <a:extLst>
              <a:ext uri="{FF2B5EF4-FFF2-40B4-BE49-F238E27FC236}">
                <a16:creationId xmlns:a16="http://schemas.microsoft.com/office/drawing/2014/main" id="{C93F969C-065D-C04F-88D7-57EEADD41E5B}"/>
              </a:ext>
            </a:extLst>
          </p:cNvPr>
          <p:cNvSpPr>
            <a:spLocks noGrp="1"/>
          </p:cNvSpPr>
          <p:nvPr>
            <p:ph sz="quarter" idx="14"/>
          </p:nvPr>
        </p:nvSpPr>
        <p:spPr/>
        <p:txBody>
          <a:bodyPr/>
          <a:lstStyle/>
          <a:p>
            <a:pPr algn="just"/>
            <a:r>
              <a:rPr lang="en-US" b="1" dirty="0" err="1"/>
              <a:t>Tema</a:t>
            </a:r>
            <a:r>
              <a:rPr lang="en-US" b="1" dirty="0"/>
              <a:t> 1: </a:t>
            </a:r>
            <a:r>
              <a:rPr lang="es-ES" dirty="0"/>
              <a:t>Comprender el derecho a la capacidad jurídica </a:t>
            </a:r>
            <a:endParaRPr lang="en-US" dirty="0"/>
          </a:p>
          <a:p>
            <a:pPr algn="just"/>
            <a:r>
              <a:rPr lang="en-US" b="1" dirty="0" err="1"/>
              <a:t>Tema</a:t>
            </a:r>
            <a:r>
              <a:rPr lang="en-US" b="1" dirty="0"/>
              <a:t> 2: </a:t>
            </a:r>
            <a:r>
              <a:rPr lang="es-ES" dirty="0"/>
              <a:t>El apoyo a la toma de decisiones y la planificación de decisiones </a:t>
            </a:r>
            <a:endParaRPr lang="en-US" dirty="0"/>
          </a:p>
          <a:p>
            <a:pPr algn="just"/>
            <a:r>
              <a:rPr lang="en-US" b="1" dirty="0" err="1"/>
              <a:t>Tema</a:t>
            </a:r>
            <a:r>
              <a:rPr lang="en-US" b="1" dirty="0"/>
              <a:t> 3: </a:t>
            </a:r>
            <a:r>
              <a:rPr lang="es-ES" dirty="0"/>
              <a:t>El consentimiento informado y el tratamiento dirigido por la persona y los planes de recuperación </a:t>
            </a:r>
            <a:endParaRPr lang="en-US" dirty="0"/>
          </a:p>
          <a:p>
            <a:pPr algn="just"/>
            <a:r>
              <a:rPr lang="en-US" b="1" dirty="0" err="1"/>
              <a:t>Tema</a:t>
            </a:r>
            <a:r>
              <a:rPr lang="en-US" b="1" dirty="0"/>
              <a:t> 4: </a:t>
            </a:r>
            <a:r>
              <a:rPr lang="es-ES" dirty="0"/>
              <a:t>Evitar el internamiento y el tratamiento involuntarios en los servicios sociales y de salud mental </a:t>
            </a:r>
            <a:endParaRPr lang="en-US" dirty="0"/>
          </a:p>
          <a:p>
            <a:pPr algn="just"/>
            <a:endParaRPr lang="en-US" dirty="0"/>
          </a:p>
        </p:txBody>
      </p:sp>
      <p:sp>
        <p:nvSpPr>
          <p:cNvPr id="6" name="Title 4">
            <a:extLst>
              <a:ext uri="{FF2B5EF4-FFF2-40B4-BE49-F238E27FC236}">
                <a16:creationId xmlns:a16="http://schemas.microsoft.com/office/drawing/2014/main" id="{E54A7942-A8A6-C046-8B42-90372B2CB12A}"/>
              </a:ext>
            </a:extLst>
          </p:cNvPr>
          <p:cNvSpPr>
            <a:spLocks noGrp="1"/>
          </p:cNvSpPr>
          <p:nvPr>
            <p:ph type="title"/>
          </p:nvPr>
        </p:nvSpPr>
        <p:spPr>
          <a:xfrm>
            <a:off x="507206" y="506412"/>
            <a:ext cx="9792000" cy="432000"/>
          </a:xfrm>
        </p:spPr>
        <p:txBody>
          <a:bodyPr/>
          <a:lstStyle/>
          <a:p>
            <a:r>
              <a:rPr lang="en-US" dirty="0" err="1"/>
              <a:t>Temas</a:t>
            </a:r>
            <a:r>
              <a:rPr lang="en-US" dirty="0"/>
              <a:t> de </a:t>
            </a:r>
            <a:r>
              <a:rPr lang="en-US" dirty="0" err="1"/>
              <a:t>éste</a:t>
            </a:r>
            <a:r>
              <a:rPr lang="en-US" dirty="0"/>
              <a:t> </a:t>
            </a:r>
            <a:r>
              <a:rPr lang="en-US" dirty="0" err="1"/>
              <a:t>módulo</a:t>
            </a:r>
            <a:endParaRPr lang="en-US" dirty="0"/>
          </a:p>
        </p:txBody>
      </p:sp>
    </p:spTree>
    <p:extLst>
      <p:ext uri="{BB962C8B-B14F-4D97-AF65-F5344CB8AC3E}">
        <p14:creationId xmlns:p14="http://schemas.microsoft.com/office/powerpoint/2010/main" val="2618741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02580-A5E6-AF46-B23E-C7FC12F91623}"/>
              </a:ext>
            </a:extLst>
          </p:cNvPr>
          <p:cNvSpPr>
            <a:spLocks noGrp="1"/>
          </p:cNvSpPr>
          <p:nvPr>
            <p:ph type="sldNum" sz="quarter" idx="12"/>
          </p:nvPr>
        </p:nvSpPr>
        <p:spPr/>
        <p:txBody>
          <a:bodyPr/>
          <a:lstStyle/>
          <a:p>
            <a:fld id="{04260D4A-DEC1-45DD-8AB2-A3349BAAA59E}" type="slidenum">
              <a:rPr lang="en-US" smtClean="0"/>
              <a:pPr/>
              <a:t>70</a:t>
            </a:fld>
            <a:endParaRPr lang="en-US"/>
          </a:p>
        </p:txBody>
      </p:sp>
      <p:sp>
        <p:nvSpPr>
          <p:cNvPr id="3" name="Text Placeholder 2">
            <a:extLst>
              <a:ext uri="{FF2B5EF4-FFF2-40B4-BE49-F238E27FC236}">
                <a16:creationId xmlns:a16="http://schemas.microsoft.com/office/drawing/2014/main" id="{3E5532FE-ED77-1E4E-84ED-76B7680C7690}"/>
              </a:ext>
            </a:extLst>
          </p:cNvPr>
          <p:cNvSpPr>
            <a:spLocks noGrp="1"/>
          </p:cNvSpPr>
          <p:nvPr>
            <p:ph type="body" sz="quarter" idx="13"/>
          </p:nvPr>
        </p:nvSpPr>
        <p:spPr/>
        <p:txBody>
          <a:bodyPr/>
          <a:lstStyle/>
          <a:p>
            <a:r>
              <a:rPr lang="es-ES" dirty="0"/>
              <a:t>Contenido de los planes de decisiones anticipadas </a:t>
            </a:r>
            <a:r>
              <a:rPr lang="en-US" dirty="0"/>
              <a:t>(a) </a:t>
            </a:r>
          </a:p>
        </p:txBody>
      </p:sp>
      <p:sp>
        <p:nvSpPr>
          <p:cNvPr id="4" name="Content Placeholder 3">
            <a:extLst>
              <a:ext uri="{FF2B5EF4-FFF2-40B4-BE49-F238E27FC236}">
                <a16:creationId xmlns:a16="http://schemas.microsoft.com/office/drawing/2014/main" id="{42AA74F7-E914-EC43-AC28-5C62C488D71E}"/>
              </a:ext>
            </a:extLst>
          </p:cNvPr>
          <p:cNvSpPr>
            <a:spLocks noGrp="1"/>
          </p:cNvSpPr>
          <p:nvPr>
            <p:ph sz="quarter" idx="14"/>
          </p:nvPr>
        </p:nvSpPr>
        <p:spPr>
          <a:xfrm>
            <a:off x="507195" y="1347537"/>
            <a:ext cx="11174412" cy="4663651"/>
          </a:xfrm>
        </p:spPr>
        <p:txBody>
          <a:bodyPr/>
          <a:lstStyle/>
          <a:p>
            <a:pPr algn="just"/>
            <a:r>
              <a:rPr lang="es-ES" sz="2000" dirty="0"/>
              <a:t>Un plan de decisiones anticipadas es un documento escrito en el que una persona especifica qué decisiones hay que tomar en el futuro. Puede incluir :</a:t>
            </a:r>
          </a:p>
          <a:p>
            <a:pPr lvl="2" algn="just"/>
            <a:r>
              <a:rPr lang="es-ES" sz="1900" dirty="0"/>
              <a:t>una descripción de los apoyos que quiere recibir </a:t>
            </a:r>
          </a:p>
          <a:p>
            <a:pPr lvl="2" algn="just"/>
            <a:r>
              <a:rPr lang="es-ES" sz="1900" dirty="0"/>
              <a:t>personas que designa para que le den apoyo y/o para que hagan valer sus derechos </a:t>
            </a:r>
          </a:p>
          <a:p>
            <a:pPr lvl="2" algn="just"/>
            <a:r>
              <a:rPr lang="es-ES" sz="1900" dirty="0"/>
              <a:t>opciones de recuperación, tratamientos </a:t>
            </a:r>
          </a:p>
          <a:p>
            <a:pPr lvl="2" algn="just"/>
            <a:r>
              <a:rPr lang="es-ES" sz="1900" dirty="0"/>
              <a:t>lugar en el que debe ser atendida o debe descansar</a:t>
            </a:r>
            <a:r>
              <a:rPr lang="en-US" sz="1900" dirty="0"/>
              <a:t>.</a:t>
            </a:r>
          </a:p>
          <a:p>
            <a:pPr algn="just"/>
            <a:r>
              <a:rPr lang="es-ES" sz="2000" dirty="0"/>
              <a:t>En cuanto a las decisiones relacionadas con la salud</a:t>
            </a:r>
            <a:r>
              <a:rPr lang="en-US" sz="2000" dirty="0"/>
              <a:t> </a:t>
            </a:r>
            <a:r>
              <a:rPr lang="es-ES" sz="2000" dirty="0"/>
              <a:t>las personas pueden especificar en el plan de decisiones anticipadas si rechazarían unas opciones de apoyo, de atención o de tratamiento determinadas</a:t>
            </a:r>
            <a:r>
              <a:rPr lang="en-US" sz="2000" dirty="0"/>
              <a:t>.</a:t>
            </a:r>
          </a:p>
          <a:p>
            <a:pPr algn="just"/>
            <a:r>
              <a:rPr lang="es-ES" sz="2000" dirty="0"/>
              <a:t>Si el plan de decisiones anticipadas cumple las funciones de un documento legal, es necesario que se indique</a:t>
            </a:r>
          </a:p>
          <a:p>
            <a:pPr lvl="2" algn="just" fontAlgn="base"/>
            <a:r>
              <a:rPr lang="es-ES" sz="1900" dirty="0"/>
              <a:t>En qué situación entra en vigor </a:t>
            </a:r>
          </a:p>
          <a:p>
            <a:pPr lvl="2" algn="just" fontAlgn="base"/>
            <a:r>
              <a:rPr lang="es-ES" sz="1900" dirty="0"/>
              <a:t>En qué situación deja de ser vigente. </a:t>
            </a:r>
          </a:p>
          <a:p>
            <a:pPr algn="just"/>
            <a:endParaRPr lang="en-US" sz="20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a:t>Presentación: La planificación de decisiones anticipadas -</a:t>
            </a:r>
            <a:r>
              <a:rPr lang="en-US" dirty="0"/>
              <a:t> 3 </a:t>
            </a:r>
          </a:p>
        </p:txBody>
      </p:sp>
    </p:spTree>
    <p:extLst>
      <p:ext uri="{BB962C8B-B14F-4D97-AF65-F5344CB8AC3E}">
        <p14:creationId xmlns:p14="http://schemas.microsoft.com/office/powerpoint/2010/main" val="802336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C7ECF-B934-BA48-A2A8-CC6AB8F27D07}"/>
              </a:ext>
            </a:extLst>
          </p:cNvPr>
          <p:cNvSpPr>
            <a:spLocks noGrp="1"/>
          </p:cNvSpPr>
          <p:nvPr>
            <p:ph type="sldNum" sz="quarter" idx="12"/>
          </p:nvPr>
        </p:nvSpPr>
        <p:spPr/>
        <p:txBody>
          <a:bodyPr/>
          <a:lstStyle/>
          <a:p>
            <a:fld id="{04260D4A-DEC1-45DD-8AB2-A3349BAAA59E}" type="slidenum">
              <a:rPr lang="en-US" smtClean="0"/>
              <a:pPr/>
              <a:t>71</a:t>
            </a:fld>
            <a:endParaRPr lang="en-US"/>
          </a:p>
        </p:txBody>
      </p:sp>
      <p:sp>
        <p:nvSpPr>
          <p:cNvPr id="3" name="Text Placeholder 2">
            <a:extLst>
              <a:ext uri="{FF2B5EF4-FFF2-40B4-BE49-F238E27FC236}">
                <a16:creationId xmlns:a16="http://schemas.microsoft.com/office/drawing/2014/main" id="{C11A4BB6-EFC4-5C47-879D-3742AA312108}"/>
              </a:ext>
            </a:extLst>
          </p:cNvPr>
          <p:cNvSpPr>
            <a:spLocks noGrp="1"/>
          </p:cNvSpPr>
          <p:nvPr>
            <p:ph type="body" sz="quarter" idx="13"/>
          </p:nvPr>
        </p:nvSpPr>
        <p:spPr/>
        <p:txBody>
          <a:bodyPr/>
          <a:lstStyle/>
          <a:p>
            <a:r>
              <a:rPr lang="es-ES" dirty="0"/>
              <a:t>Contenido de los planes de decisiones anticipadas </a:t>
            </a:r>
            <a:r>
              <a:rPr lang="en-US" dirty="0"/>
              <a:t>(b) </a:t>
            </a:r>
          </a:p>
        </p:txBody>
      </p:sp>
      <p:sp>
        <p:nvSpPr>
          <p:cNvPr id="4" name="Content Placeholder 3">
            <a:extLst>
              <a:ext uri="{FF2B5EF4-FFF2-40B4-BE49-F238E27FC236}">
                <a16:creationId xmlns:a16="http://schemas.microsoft.com/office/drawing/2014/main" id="{F7A67C0B-BB43-5C40-AEC5-BAA5C61135E2}"/>
              </a:ext>
            </a:extLst>
          </p:cNvPr>
          <p:cNvSpPr>
            <a:spLocks noGrp="1"/>
          </p:cNvSpPr>
          <p:nvPr>
            <p:ph sz="quarter" idx="14"/>
          </p:nvPr>
        </p:nvSpPr>
        <p:spPr/>
        <p:txBody>
          <a:bodyPr/>
          <a:lstStyle/>
          <a:p>
            <a:pPr algn="just"/>
            <a:r>
              <a:rPr lang="es-ES" dirty="0"/>
              <a:t>Es posible que en algunas comunidades y culturas no exista la costumbre de redactar ciertos documentos, tales como testamentos, contratos, etc. En estos casos, será más adecuado usar otras formas de apoyo, como las redes de apoyo</a:t>
            </a:r>
            <a:r>
              <a:rPr lang="en-US" dirty="0"/>
              <a:t>. </a:t>
            </a:r>
          </a:p>
          <a:p>
            <a:pPr algn="just"/>
            <a:r>
              <a:rPr lang="es-ES" dirty="0"/>
              <a:t>Esto no impide que una persona pueda comunicar verbalmente su voluntad a sus familiares, amigos y cuidadores, y a otras personas pertinentes</a:t>
            </a:r>
            <a:r>
              <a:rPr lang="en-US" dirty="0"/>
              <a:t>.</a:t>
            </a:r>
          </a:p>
          <a:p>
            <a:pPr algn="just"/>
            <a:r>
              <a:rPr lang="es-ES" dirty="0"/>
              <a:t>Es posible que algunas personas </a:t>
            </a:r>
            <a:r>
              <a:rPr lang="es-ES" i="1" dirty="0"/>
              <a:t>quieran</a:t>
            </a:r>
            <a:r>
              <a:rPr lang="es-ES" dirty="0"/>
              <a:t> delegar, en determinados momentos, la toma de decisiones y el control en otras personas en quienes confían</a:t>
            </a:r>
            <a:r>
              <a:rPr lang="en-US" dirty="0"/>
              <a:t>. </a:t>
            </a:r>
          </a:p>
          <a:p>
            <a:pPr algn="just"/>
            <a:r>
              <a:rPr lang="es-ES" dirty="0"/>
              <a:t>El plan de decisiones anticipadas debe prever este tipo de situaciones, a condición de que respeten la voluntad y las preferencias de la persona.</a:t>
            </a:r>
            <a:endParaRPr lang="en-US"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a:t>Presentación: La planificación de decisiones anticipadas -</a:t>
            </a:r>
            <a:r>
              <a:rPr lang="en-US" dirty="0"/>
              <a:t> 4 </a:t>
            </a:r>
          </a:p>
        </p:txBody>
      </p:sp>
    </p:spTree>
    <p:extLst>
      <p:ext uri="{BB962C8B-B14F-4D97-AF65-F5344CB8AC3E}">
        <p14:creationId xmlns:p14="http://schemas.microsoft.com/office/powerpoint/2010/main" val="41412784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E99486-3009-9644-9FE5-7BDADFE57D64}"/>
              </a:ext>
            </a:extLst>
          </p:cNvPr>
          <p:cNvSpPr>
            <a:spLocks noGrp="1"/>
          </p:cNvSpPr>
          <p:nvPr>
            <p:ph type="sldNum" sz="quarter" idx="12"/>
          </p:nvPr>
        </p:nvSpPr>
        <p:spPr/>
        <p:txBody>
          <a:bodyPr/>
          <a:lstStyle/>
          <a:p>
            <a:fld id="{04260D4A-DEC1-45DD-8AB2-A3349BAAA59E}" type="slidenum">
              <a:rPr lang="en-US" smtClean="0"/>
              <a:pPr/>
              <a:t>72</a:t>
            </a:fld>
            <a:endParaRPr lang="en-US"/>
          </a:p>
        </p:txBody>
      </p:sp>
      <p:sp>
        <p:nvSpPr>
          <p:cNvPr id="3" name="Text Placeholder 2">
            <a:extLst>
              <a:ext uri="{FF2B5EF4-FFF2-40B4-BE49-F238E27FC236}">
                <a16:creationId xmlns:a16="http://schemas.microsoft.com/office/drawing/2014/main" id="{6C30A34D-AFE9-3040-B520-0AA522833679}"/>
              </a:ext>
            </a:extLst>
          </p:cNvPr>
          <p:cNvSpPr>
            <a:spLocks noGrp="1"/>
          </p:cNvSpPr>
          <p:nvPr>
            <p:ph type="body" sz="quarter" idx="13"/>
          </p:nvPr>
        </p:nvSpPr>
        <p:spPr/>
        <p:txBody>
          <a:bodyPr/>
          <a:lstStyle/>
          <a:p>
            <a:r>
              <a:rPr lang="es-ES" dirty="0"/>
              <a:t>Contenido de los planes de decisiones anticipadas </a:t>
            </a:r>
            <a:r>
              <a:rPr lang="en-US" dirty="0"/>
              <a:t>(c) </a:t>
            </a:r>
          </a:p>
        </p:txBody>
      </p:sp>
      <p:sp>
        <p:nvSpPr>
          <p:cNvPr id="4" name="Content Placeholder 3">
            <a:extLst>
              <a:ext uri="{FF2B5EF4-FFF2-40B4-BE49-F238E27FC236}">
                <a16:creationId xmlns:a16="http://schemas.microsoft.com/office/drawing/2014/main" id="{82BA0934-07C0-104E-ADDE-FE19258B74CE}"/>
              </a:ext>
            </a:extLst>
          </p:cNvPr>
          <p:cNvSpPr>
            <a:spLocks noGrp="1"/>
          </p:cNvSpPr>
          <p:nvPr>
            <p:ph sz="quarter" idx="14"/>
          </p:nvPr>
        </p:nvSpPr>
        <p:spPr/>
        <p:txBody>
          <a:bodyPr/>
          <a:lstStyle/>
          <a:p>
            <a:pPr marL="0" indent="0">
              <a:buNone/>
            </a:pPr>
            <a:r>
              <a:rPr lang="en-US" i="1" dirty="0"/>
              <a:t>Planning  ahead – living with younger-onset dementia</a:t>
            </a:r>
            <a:r>
              <a:rPr lang="en-US" dirty="0"/>
              <a:t>, Ageing, SA Health, Adelaide, Australia. </a:t>
            </a:r>
            <a:r>
              <a:rPr lang="en-US" dirty="0">
                <a:hlinkClick r:id="rId3"/>
              </a:rPr>
              <a:t>https://youtu.be/8sVCoxYbLIk</a:t>
            </a:r>
            <a:endParaRPr lang="en-US" dirty="0"/>
          </a:p>
          <a:p>
            <a:pPr marL="0" indent="0">
              <a:buNone/>
            </a:pPr>
            <a:br>
              <a:rPr lang="en-US" dirty="0"/>
            </a:br>
            <a:r>
              <a:rPr lang="en-US" dirty="0"/>
              <a:t>Kate </a:t>
            </a:r>
            <a:r>
              <a:rPr lang="en-US" dirty="0" err="1"/>
              <a:t>Swaffer</a:t>
            </a:r>
            <a:r>
              <a:rPr lang="en-US" dirty="0"/>
              <a:t>, Co-founder, Chair &amp; CEO of Dementia Alliance International (</a:t>
            </a:r>
            <a:r>
              <a:rPr lang="en-US" dirty="0">
                <a:hlinkClick r:id="rId4"/>
              </a:rPr>
              <a:t>www.infodai.org</a:t>
            </a:r>
            <a:r>
              <a:rPr lang="en-US" dirty="0"/>
              <a:t>).</a:t>
            </a:r>
          </a:p>
          <a:p>
            <a:endParaRPr lang="en-US"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a:t>Presentación: La planificación de decisiones anticipadas -</a:t>
            </a:r>
            <a:r>
              <a:rPr lang="en-US" dirty="0"/>
              <a:t> 5 </a:t>
            </a:r>
          </a:p>
        </p:txBody>
      </p:sp>
    </p:spTree>
    <p:extLst>
      <p:ext uri="{BB962C8B-B14F-4D97-AF65-F5344CB8AC3E}">
        <p14:creationId xmlns:p14="http://schemas.microsoft.com/office/powerpoint/2010/main" val="1026248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F9CB7-4338-4B41-9A72-26ED4D415CC3}"/>
              </a:ext>
            </a:extLst>
          </p:cNvPr>
          <p:cNvSpPr>
            <a:spLocks noGrp="1"/>
          </p:cNvSpPr>
          <p:nvPr>
            <p:ph type="sldNum" sz="quarter" idx="12"/>
          </p:nvPr>
        </p:nvSpPr>
        <p:spPr/>
        <p:txBody>
          <a:bodyPr/>
          <a:lstStyle/>
          <a:p>
            <a:fld id="{04260D4A-DEC1-45DD-8AB2-A3349BAAA59E}" type="slidenum">
              <a:rPr lang="en-US" smtClean="0"/>
              <a:pPr/>
              <a:t>73</a:t>
            </a:fld>
            <a:endParaRPr lang="en-US"/>
          </a:p>
        </p:txBody>
      </p:sp>
      <p:sp>
        <p:nvSpPr>
          <p:cNvPr id="3" name="Text Placeholder 2">
            <a:extLst>
              <a:ext uri="{FF2B5EF4-FFF2-40B4-BE49-F238E27FC236}">
                <a16:creationId xmlns:a16="http://schemas.microsoft.com/office/drawing/2014/main" id="{D64FDDFF-6590-7244-9850-38CB237FA4A0}"/>
              </a:ext>
            </a:extLst>
          </p:cNvPr>
          <p:cNvSpPr>
            <a:spLocks noGrp="1"/>
          </p:cNvSpPr>
          <p:nvPr>
            <p:ph type="body" sz="quarter" idx="13"/>
          </p:nvPr>
        </p:nvSpPr>
        <p:spPr/>
        <p:txBody>
          <a:bodyPr/>
          <a:lstStyle/>
          <a:p>
            <a:r>
              <a:rPr lang="es-ES" dirty="0"/>
              <a:t>El plan de decisiones anticipadas y la ley  </a:t>
            </a:r>
            <a:r>
              <a:rPr lang="en-US" dirty="0"/>
              <a:t>(a) </a:t>
            </a:r>
          </a:p>
        </p:txBody>
      </p:sp>
      <p:sp>
        <p:nvSpPr>
          <p:cNvPr id="4" name="Content Placeholder 3">
            <a:extLst>
              <a:ext uri="{FF2B5EF4-FFF2-40B4-BE49-F238E27FC236}">
                <a16:creationId xmlns:a16="http://schemas.microsoft.com/office/drawing/2014/main" id="{42EF0E1C-840B-7F4E-B291-FCA5C1CA036D}"/>
              </a:ext>
            </a:extLst>
          </p:cNvPr>
          <p:cNvSpPr>
            <a:spLocks noGrp="1"/>
          </p:cNvSpPr>
          <p:nvPr>
            <p:ph sz="quarter" idx="14"/>
          </p:nvPr>
        </p:nvSpPr>
        <p:spPr>
          <a:xfrm>
            <a:off x="507195" y="1347537"/>
            <a:ext cx="11174412" cy="4663651"/>
          </a:xfrm>
        </p:spPr>
        <p:txBody>
          <a:bodyPr/>
          <a:lstStyle/>
          <a:p>
            <a:pPr algn="just">
              <a:spcAft>
                <a:spcPts val="600"/>
              </a:spcAft>
            </a:pPr>
            <a:r>
              <a:rPr lang="es-ES" sz="1900" dirty="0"/>
              <a:t>Algunos países han aprobado leyes específicas para que ciertos documentos de decisiones anticipadas sean vinculantes</a:t>
            </a:r>
            <a:r>
              <a:rPr lang="en-US" sz="1900" dirty="0"/>
              <a:t>. </a:t>
            </a:r>
          </a:p>
          <a:p>
            <a:pPr algn="just">
              <a:spcAft>
                <a:spcPts val="600"/>
              </a:spcAft>
            </a:pPr>
            <a:r>
              <a:rPr lang="es-ES" sz="1900" dirty="0"/>
              <a:t>Todas las personas que presten atención y apoyo, incluyendo los profesionales de la salud mental y de otras disciplinas, tienen la obligación legal de cumplir las instrucciones recogidas en estos documentos</a:t>
            </a:r>
            <a:r>
              <a:rPr lang="en-US" sz="1900" dirty="0"/>
              <a:t>. </a:t>
            </a:r>
          </a:p>
          <a:p>
            <a:pPr algn="just">
              <a:spcAft>
                <a:spcPts val="600"/>
              </a:spcAft>
            </a:pPr>
            <a:r>
              <a:rPr lang="es-ES" sz="1900" dirty="0"/>
              <a:t>Hay países en los que los documentos de decisiones anticipadas, a pesar de ser vinculantes, no se ajustan plenamente a la CDPD </a:t>
            </a:r>
            <a:r>
              <a:rPr lang="en-US" sz="1900" dirty="0"/>
              <a:t>: </a:t>
            </a:r>
          </a:p>
          <a:p>
            <a:pPr lvl="2" algn="just">
              <a:spcAft>
                <a:spcPts val="600"/>
              </a:spcAft>
            </a:pPr>
            <a:r>
              <a:rPr lang="es-ES" sz="1900" dirty="0"/>
              <a:t>En algunos países, el hecho de que una persona sea ingresada involuntariamente en un servicio de salud mental o en un servicio similar autoriza a invalidar el documento de decisiones anticipadas que haya redactado</a:t>
            </a:r>
            <a:r>
              <a:rPr lang="en-US" sz="1900" dirty="0"/>
              <a:t>.</a:t>
            </a:r>
          </a:p>
          <a:p>
            <a:pPr lvl="2" algn="just">
              <a:spcAft>
                <a:spcPts val="600"/>
              </a:spcAft>
            </a:pPr>
            <a:r>
              <a:rPr lang="es-ES" sz="1900" dirty="0"/>
              <a:t>Por lo tanto, las personas internadas involuntariamente también pueden recibir tratamiento en contra de su voluntad</a:t>
            </a:r>
            <a:r>
              <a:rPr lang="en-US" sz="1900" dirty="0"/>
              <a:t>. </a:t>
            </a:r>
          </a:p>
          <a:p>
            <a:pPr algn="just">
              <a:spcAft>
                <a:spcPts val="600"/>
              </a:spcAft>
            </a:pPr>
            <a:r>
              <a:rPr lang="es-ES" sz="1900" dirty="0"/>
              <a:t>A menudo, el plan de decisiones anticipadas solo entra en vigor después de que se haya evaluado la competencia de la persona y que esta haya sido privada de su derecho a la capacidad de obrar</a:t>
            </a:r>
            <a:r>
              <a:rPr lang="en-US" sz="1900" dirty="0"/>
              <a:t>. </a:t>
            </a:r>
          </a:p>
          <a:p>
            <a:pPr lvl="2" algn="just">
              <a:spcAft>
                <a:spcPts val="600"/>
              </a:spcAft>
            </a:pPr>
            <a:r>
              <a:rPr lang="es-ES" sz="1900" dirty="0"/>
              <a:t>En este caso, si bien hay que seguir el contenido del plan de voluntades anticipadas, la persona ya no tiene derecho a tomar sus propias decisiones directamente ni a cambiar de opinión</a:t>
            </a:r>
            <a:r>
              <a:rPr lang="en-US" sz="1900" dirty="0"/>
              <a:t>.</a:t>
            </a:r>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a:t>Presentación: La planificación de decisiones anticipadas -</a:t>
            </a:r>
            <a:r>
              <a:rPr lang="en-US" dirty="0"/>
              <a:t> 6 </a:t>
            </a:r>
          </a:p>
        </p:txBody>
      </p:sp>
    </p:spTree>
    <p:extLst>
      <p:ext uri="{BB962C8B-B14F-4D97-AF65-F5344CB8AC3E}">
        <p14:creationId xmlns:p14="http://schemas.microsoft.com/office/powerpoint/2010/main" val="1879991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B598EE-DA03-7F45-B5E3-AEAB143DAAB6}"/>
              </a:ext>
            </a:extLst>
          </p:cNvPr>
          <p:cNvSpPr>
            <a:spLocks noGrp="1"/>
          </p:cNvSpPr>
          <p:nvPr>
            <p:ph type="sldNum" sz="quarter" idx="12"/>
          </p:nvPr>
        </p:nvSpPr>
        <p:spPr/>
        <p:txBody>
          <a:bodyPr/>
          <a:lstStyle/>
          <a:p>
            <a:fld id="{04260D4A-DEC1-45DD-8AB2-A3349BAAA59E}" type="slidenum">
              <a:rPr lang="en-US" smtClean="0"/>
              <a:pPr/>
              <a:t>74</a:t>
            </a:fld>
            <a:endParaRPr lang="en-US"/>
          </a:p>
        </p:txBody>
      </p:sp>
      <p:sp>
        <p:nvSpPr>
          <p:cNvPr id="3" name="Text Placeholder 2">
            <a:extLst>
              <a:ext uri="{FF2B5EF4-FFF2-40B4-BE49-F238E27FC236}">
                <a16:creationId xmlns:a16="http://schemas.microsoft.com/office/drawing/2014/main" id="{815E8BD0-F982-B04F-8BFD-AB8A2E9D9A69}"/>
              </a:ext>
            </a:extLst>
          </p:cNvPr>
          <p:cNvSpPr>
            <a:spLocks noGrp="1"/>
          </p:cNvSpPr>
          <p:nvPr>
            <p:ph type="body" sz="quarter" idx="13"/>
          </p:nvPr>
        </p:nvSpPr>
        <p:spPr/>
        <p:txBody>
          <a:bodyPr/>
          <a:lstStyle/>
          <a:p>
            <a:r>
              <a:rPr lang="es-ES" dirty="0"/>
              <a:t>El plan de decisiones anticipadas y la ley </a:t>
            </a:r>
            <a:r>
              <a:rPr lang="en-US" dirty="0"/>
              <a:t>(b)</a:t>
            </a:r>
          </a:p>
        </p:txBody>
      </p:sp>
      <p:sp>
        <p:nvSpPr>
          <p:cNvPr id="4" name="Content Placeholder 3">
            <a:extLst>
              <a:ext uri="{FF2B5EF4-FFF2-40B4-BE49-F238E27FC236}">
                <a16:creationId xmlns:a16="http://schemas.microsoft.com/office/drawing/2014/main" id="{CC9DCA26-E5CF-204D-9BB7-B62781DF9E54}"/>
              </a:ext>
            </a:extLst>
          </p:cNvPr>
          <p:cNvSpPr>
            <a:spLocks noGrp="1"/>
          </p:cNvSpPr>
          <p:nvPr>
            <p:ph sz="quarter" idx="14"/>
          </p:nvPr>
        </p:nvSpPr>
        <p:spPr/>
        <p:txBody>
          <a:bodyPr/>
          <a:lstStyle/>
          <a:p>
            <a:pPr marL="0" indent="0" algn="just">
              <a:buNone/>
            </a:pPr>
            <a:r>
              <a:rPr lang="es-ES" sz="2000" b="1" dirty="0"/>
              <a:t>Ejemplo: la ley alemana </a:t>
            </a:r>
            <a:r>
              <a:rPr lang="en-US" sz="2000" b="1" dirty="0"/>
              <a:t>  </a:t>
            </a:r>
          </a:p>
          <a:p>
            <a:pPr algn="just"/>
            <a:r>
              <a:rPr lang="es-ES" sz="2000" dirty="0"/>
              <a:t>Alemania dispone de una ley en virtud de la cual los documentos de decisiones anticipadas son vinculantes, incluso en los contextos de atención en salud mental</a:t>
            </a:r>
            <a:r>
              <a:rPr lang="en-US" sz="2000" dirty="0"/>
              <a:t>. </a:t>
            </a:r>
          </a:p>
          <a:p>
            <a:pPr algn="just"/>
            <a:r>
              <a:rPr lang="es-ES" sz="2000" dirty="0"/>
              <a:t>Las personas pueden designar a una persona de apoyo para que se encargue de hacer valer su voluntad ante los profesionales sanitarios</a:t>
            </a:r>
            <a:r>
              <a:rPr lang="en-US" sz="2000" dirty="0"/>
              <a:t>. </a:t>
            </a:r>
          </a:p>
          <a:p>
            <a:pPr algn="just"/>
            <a:r>
              <a:rPr lang="es-ES" sz="2000" dirty="0"/>
              <a:t>La ley también prevé que, si la persona no dispone de un documento de decisiones anticipadas, su presunta voluntad en cuanto al tratamiento se debe determinar tomando como base hechos específicos, tales como declaraciones verbales anteriores</a:t>
            </a:r>
            <a:r>
              <a:rPr lang="en-US" sz="2000" dirty="0"/>
              <a:t>. </a:t>
            </a:r>
          </a:p>
          <a:p>
            <a:pPr algn="just"/>
            <a:r>
              <a:rPr lang="es-ES" sz="2000" dirty="0"/>
              <a:t>Tras la entrada en vigor de esta ley, las personas usuarias de servicios de salud mental han desarrollado un modelo de documento de decisiones anticipadas contra cualquier forma de coacción en psiquiatría, que se denomina </a:t>
            </a:r>
            <a:r>
              <a:rPr lang="es-ES" sz="2000" i="1" dirty="0" err="1"/>
              <a:t>PatVerfü</a:t>
            </a:r>
            <a:r>
              <a:rPr lang="en-US" sz="2000" dirty="0"/>
              <a:t>.</a:t>
            </a:r>
          </a:p>
          <a:p>
            <a:pPr marL="0" indent="0" algn="just">
              <a:buNone/>
            </a:pPr>
            <a:endParaRPr lang="en-US" sz="20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a:t>Presentación: La planificación de decisiones anticipadas -</a:t>
            </a:r>
            <a:r>
              <a:rPr lang="en-US" dirty="0"/>
              <a:t> 7</a:t>
            </a:r>
          </a:p>
        </p:txBody>
      </p:sp>
    </p:spTree>
    <p:extLst>
      <p:ext uri="{BB962C8B-B14F-4D97-AF65-F5344CB8AC3E}">
        <p14:creationId xmlns:p14="http://schemas.microsoft.com/office/powerpoint/2010/main" val="3830654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8D7A37-D3C5-654A-9167-5BBCCFB9534F}"/>
              </a:ext>
            </a:extLst>
          </p:cNvPr>
          <p:cNvSpPr>
            <a:spLocks noGrp="1"/>
          </p:cNvSpPr>
          <p:nvPr>
            <p:ph type="sldNum" sz="quarter" idx="12"/>
          </p:nvPr>
        </p:nvSpPr>
        <p:spPr/>
        <p:txBody>
          <a:bodyPr/>
          <a:lstStyle/>
          <a:p>
            <a:fld id="{04260D4A-DEC1-45DD-8AB2-A3349BAAA59E}" type="slidenum">
              <a:rPr lang="en-US" smtClean="0"/>
              <a:pPr/>
              <a:t>75</a:t>
            </a:fld>
            <a:endParaRPr lang="en-US"/>
          </a:p>
        </p:txBody>
      </p:sp>
      <p:sp>
        <p:nvSpPr>
          <p:cNvPr id="3" name="Text Placeholder 2">
            <a:extLst>
              <a:ext uri="{FF2B5EF4-FFF2-40B4-BE49-F238E27FC236}">
                <a16:creationId xmlns:a16="http://schemas.microsoft.com/office/drawing/2014/main" id="{5C64D1D9-57B9-514E-8D60-19470B644AB6}"/>
              </a:ext>
            </a:extLst>
          </p:cNvPr>
          <p:cNvSpPr>
            <a:spLocks noGrp="1"/>
          </p:cNvSpPr>
          <p:nvPr>
            <p:ph type="body" sz="quarter" idx="13"/>
          </p:nvPr>
        </p:nvSpPr>
        <p:spPr/>
        <p:txBody>
          <a:bodyPr/>
          <a:lstStyle/>
          <a:p>
            <a:r>
              <a:rPr lang="es-ES" dirty="0"/>
              <a:t>El plan de decisiones anticipadas y la ley </a:t>
            </a:r>
            <a:r>
              <a:rPr lang="en-US" dirty="0"/>
              <a:t>(c) </a:t>
            </a:r>
          </a:p>
        </p:txBody>
      </p:sp>
      <p:sp>
        <p:nvSpPr>
          <p:cNvPr id="4" name="Content Placeholder 3">
            <a:extLst>
              <a:ext uri="{FF2B5EF4-FFF2-40B4-BE49-F238E27FC236}">
                <a16:creationId xmlns:a16="http://schemas.microsoft.com/office/drawing/2014/main" id="{71B2099F-5C3F-604F-B2CF-0F43D95AB99B}"/>
              </a:ext>
            </a:extLst>
          </p:cNvPr>
          <p:cNvSpPr>
            <a:spLocks noGrp="1"/>
          </p:cNvSpPr>
          <p:nvPr>
            <p:ph sz="quarter" idx="14"/>
          </p:nvPr>
        </p:nvSpPr>
        <p:spPr/>
        <p:txBody>
          <a:bodyPr/>
          <a:lstStyle/>
          <a:p>
            <a:pPr algn="just"/>
            <a:r>
              <a:rPr lang="es-ES" sz="2000" dirty="0"/>
              <a:t>El hecho de que un país no disponga de leyes o de disposiciones legales relativas a planes o documentos de decisiones anticipadas no significa que los servicios sociales o de salud mental no puedan aplicar estos planes</a:t>
            </a:r>
            <a:r>
              <a:rPr lang="en-US" sz="2000" dirty="0"/>
              <a:t>. </a:t>
            </a:r>
          </a:p>
          <a:p>
            <a:pPr algn="just"/>
            <a:r>
              <a:rPr lang="es-ES" sz="2000" dirty="0"/>
              <a:t>Estos servicios pueden permitir a las personas redactar planes de decisiones anticipadas y animarlas a hacerlo, de manera que, cuando la situación lo requiera, se haga uso de dichos planes y se respeten las voluntades que hayan establecido en ellos</a:t>
            </a:r>
            <a:r>
              <a:rPr lang="en-US" sz="2000" dirty="0"/>
              <a:t>. </a:t>
            </a:r>
          </a:p>
          <a:p>
            <a:pPr algn="just"/>
            <a:r>
              <a:rPr lang="es-ES" sz="2000" dirty="0"/>
              <a:t>Además, los documentos de decisiones anticipadas no sustituyen la necesidad ni el deber de respetar en todo momento la autonomía y el derecho de una persona a la capacidad de obrar</a:t>
            </a:r>
            <a:r>
              <a:rPr lang="en-US" sz="2000" dirty="0"/>
              <a:t>. </a:t>
            </a:r>
          </a:p>
          <a:p>
            <a:pPr algn="just"/>
            <a:endParaRPr lang="en-US" sz="20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a:t>Presentación: La planificación de decisiones anticipadas -</a:t>
            </a:r>
            <a:r>
              <a:rPr lang="en-US" dirty="0"/>
              <a:t> 8 </a:t>
            </a:r>
          </a:p>
        </p:txBody>
      </p:sp>
    </p:spTree>
    <p:extLst>
      <p:ext uri="{BB962C8B-B14F-4D97-AF65-F5344CB8AC3E}">
        <p14:creationId xmlns:p14="http://schemas.microsoft.com/office/powerpoint/2010/main" val="2505519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C4AA9F-3E8A-8548-91C6-C3EA99375585}"/>
              </a:ext>
            </a:extLst>
          </p:cNvPr>
          <p:cNvSpPr>
            <a:spLocks noGrp="1"/>
          </p:cNvSpPr>
          <p:nvPr>
            <p:ph type="sldNum" sz="quarter" idx="12"/>
          </p:nvPr>
        </p:nvSpPr>
        <p:spPr/>
        <p:txBody>
          <a:bodyPr/>
          <a:lstStyle/>
          <a:p>
            <a:fld id="{04260D4A-DEC1-45DD-8AB2-A3349BAAA59E}" type="slidenum">
              <a:rPr lang="en-US" smtClean="0"/>
              <a:pPr/>
              <a:t>76</a:t>
            </a:fld>
            <a:endParaRPr lang="en-US"/>
          </a:p>
        </p:txBody>
      </p:sp>
      <p:sp>
        <p:nvSpPr>
          <p:cNvPr id="3" name="Text Placeholder 2">
            <a:extLst>
              <a:ext uri="{FF2B5EF4-FFF2-40B4-BE49-F238E27FC236}">
                <a16:creationId xmlns:a16="http://schemas.microsoft.com/office/drawing/2014/main" id="{065C76CB-F141-3441-AFC2-793AF482DC48}"/>
              </a:ext>
            </a:extLst>
          </p:cNvPr>
          <p:cNvSpPr>
            <a:spLocks noGrp="1"/>
          </p:cNvSpPr>
          <p:nvPr>
            <p:ph type="body" sz="quarter" idx="13"/>
          </p:nvPr>
        </p:nvSpPr>
        <p:spPr/>
        <p:txBody>
          <a:bodyPr/>
          <a:lstStyle/>
          <a:p>
            <a:r>
              <a:rPr lang="es-ES" dirty="0"/>
              <a:t>El caso de la historia de Jasmine </a:t>
            </a:r>
            <a:r>
              <a:rPr lang="en-US" dirty="0"/>
              <a:t>(a) </a:t>
            </a:r>
          </a:p>
        </p:txBody>
      </p:sp>
      <p:sp>
        <p:nvSpPr>
          <p:cNvPr id="4" name="Content Placeholder 3">
            <a:extLst>
              <a:ext uri="{FF2B5EF4-FFF2-40B4-BE49-F238E27FC236}">
                <a16:creationId xmlns:a16="http://schemas.microsoft.com/office/drawing/2014/main" id="{7F001637-972E-1F4F-B27D-CCE72E2031E4}"/>
              </a:ext>
            </a:extLst>
          </p:cNvPr>
          <p:cNvSpPr>
            <a:spLocks noGrp="1"/>
          </p:cNvSpPr>
          <p:nvPr>
            <p:ph sz="quarter" idx="14"/>
          </p:nvPr>
        </p:nvSpPr>
        <p:spPr>
          <a:xfrm>
            <a:off x="507195" y="1444282"/>
            <a:ext cx="11174412" cy="4500000"/>
          </a:xfrm>
        </p:spPr>
        <p:txBody>
          <a:bodyPr/>
          <a:lstStyle/>
          <a:p>
            <a:pPr marL="0" indent="0" algn="just">
              <a:spcAft>
                <a:spcPts val="600"/>
              </a:spcAft>
              <a:buNone/>
            </a:pPr>
            <a:r>
              <a:rPr lang="es-ES" sz="2000" dirty="0"/>
              <a:t>Antes de recibir el alta hospitalaria, Jasmine decide redactar un plan de decisiones anticipadas. En este documento especifica que en ningún caso quiere que le administren un tipo concreto de antidepresivos porque le provocan mucha angustia. También especifica que, cuando está deprimida, el asesoramiento individualizado le resulta muy útil. </a:t>
            </a:r>
          </a:p>
          <a:p>
            <a:pPr marL="0" indent="0" algn="just">
              <a:spcAft>
                <a:spcPts val="600"/>
              </a:spcAft>
              <a:buNone/>
            </a:pPr>
            <a:r>
              <a:rPr lang="es-ES" sz="2000" dirty="0"/>
              <a:t>Dos años después, Jasmine acude a una unidad de hospitalización psiquiátrica. Debe quedar ingresada porque está muy deprimida. Debido a su estado físico, le cuesta mucho comunicarse con el personal del hospital. </a:t>
            </a:r>
          </a:p>
          <a:p>
            <a:pPr marL="0" indent="0" algn="just">
              <a:spcAft>
                <a:spcPts val="600"/>
              </a:spcAft>
              <a:buNone/>
            </a:pPr>
            <a:r>
              <a:rPr lang="es-ES" sz="2000" dirty="0"/>
              <a:t>Mientras intentan comunicarse con ella, los miembros del personal consultan su plan de decisiones anticipadas, donde dice que no le deben administrar unos antidepresivos específicos que no le gustan. También se encargan de que vaya a unas sesiones de </a:t>
            </a:r>
            <a:r>
              <a:rPr lang="es-ES" sz="2000" dirty="0" err="1"/>
              <a:t>aconsejamiento</a:t>
            </a:r>
            <a:r>
              <a:rPr lang="es-ES" sz="2000" dirty="0"/>
              <a:t> con el psicólogo del servicio. Para tener la certeza de que respetan la dignidad y la capacidad de obrar de Jasmine, le preguntan a menudo qué le parecen las medidas adoptadas. </a:t>
            </a:r>
            <a:endParaRPr lang="en-US" sz="21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es-ES" sz="2700" dirty="0"/>
              <a:t>Ejercicio 2.3: Debate sobre la planificación de decisiones anticipadas -</a:t>
            </a:r>
            <a:r>
              <a:rPr lang="en-US" sz="2700" dirty="0"/>
              <a:t> 1 </a:t>
            </a:r>
          </a:p>
        </p:txBody>
      </p:sp>
    </p:spTree>
    <p:extLst>
      <p:ext uri="{BB962C8B-B14F-4D97-AF65-F5344CB8AC3E}">
        <p14:creationId xmlns:p14="http://schemas.microsoft.com/office/powerpoint/2010/main" val="4104554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74917F-B6A0-E249-BD45-0708EA8F00D6}"/>
              </a:ext>
            </a:extLst>
          </p:cNvPr>
          <p:cNvSpPr>
            <a:spLocks noGrp="1"/>
          </p:cNvSpPr>
          <p:nvPr>
            <p:ph type="sldNum" sz="quarter" idx="12"/>
          </p:nvPr>
        </p:nvSpPr>
        <p:spPr/>
        <p:txBody>
          <a:bodyPr/>
          <a:lstStyle/>
          <a:p>
            <a:fld id="{04260D4A-DEC1-45DD-8AB2-A3349BAAA59E}" type="slidenum">
              <a:rPr lang="en-US" smtClean="0"/>
              <a:pPr/>
              <a:t>77</a:t>
            </a:fld>
            <a:endParaRPr lang="en-US"/>
          </a:p>
        </p:txBody>
      </p:sp>
      <p:sp>
        <p:nvSpPr>
          <p:cNvPr id="3" name="Text Placeholder 2">
            <a:extLst>
              <a:ext uri="{FF2B5EF4-FFF2-40B4-BE49-F238E27FC236}">
                <a16:creationId xmlns:a16="http://schemas.microsoft.com/office/drawing/2014/main" id="{86A81DEC-E679-AC45-B1CB-D2850A58768B}"/>
              </a:ext>
            </a:extLst>
          </p:cNvPr>
          <p:cNvSpPr>
            <a:spLocks noGrp="1"/>
          </p:cNvSpPr>
          <p:nvPr>
            <p:ph type="body" sz="quarter" idx="13"/>
          </p:nvPr>
        </p:nvSpPr>
        <p:spPr/>
        <p:txBody>
          <a:bodyPr/>
          <a:lstStyle/>
          <a:p>
            <a:r>
              <a:rPr lang="es-ES" dirty="0"/>
              <a:t>El caso de la historia de Jasmine </a:t>
            </a:r>
            <a:r>
              <a:rPr lang="en-US" dirty="0"/>
              <a:t>(b)</a:t>
            </a:r>
          </a:p>
        </p:txBody>
      </p:sp>
      <p:sp>
        <p:nvSpPr>
          <p:cNvPr id="4" name="Content Placeholder 3">
            <a:extLst>
              <a:ext uri="{FF2B5EF4-FFF2-40B4-BE49-F238E27FC236}">
                <a16:creationId xmlns:a16="http://schemas.microsoft.com/office/drawing/2014/main" id="{12CB3162-A949-1141-B32C-6CFA9D5B4B4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¿Qué consecuencias creéis que puede tener el plan de decisiones anticipadas de Jasmine? </a:t>
            </a:r>
            <a:endParaRPr lang="en-US" sz="2500" b="1" i="1" dirty="0"/>
          </a:p>
        </p:txBody>
      </p:sp>
      <p:sp>
        <p:nvSpPr>
          <p:cNvPr id="8"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es-ES" sz="2700" dirty="0"/>
              <a:t>Ejercicio 2.3: Debate sobre la planificación de decisiones anticipadas -</a:t>
            </a:r>
            <a:r>
              <a:rPr lang="en-US" sz="2700" dirty="0"/>
              <a:t> 2 </a:t>
            </a:r>
          </a:p>
        </p:txBody>
      </p:sp>
    </p:spTree>
    <p:extLst>
      <p:ext uri="{BB962C8B-B14F-4D97-AF65-F5344CB8AC3E}">
        <p14:creationId xmlns:p14="http://schemas.microsoft.com/office/powerpoint/2010/main" val="3753092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BC4CE5-6B71-724B-8BAA-DAD89E289EDB}"/>
              </a:ext>
            </a:extLst>
          </p:cNvPr>
          <p:cNvSpPr>
            <a:spLocks noGrp="1"/>
          </p:cNvSpPr>
          <p:nvPr>
            <p:ph type="sldNum" sz="quarter" idx="12"/>
          </p:nvPr>
        </p:nvSpPr>
        <p:spPr/>
        <p:txBody>
          <a:bodyPr/>
          <a:lstStyle/>
          <a:p>
            <a:fld id="{04260D4A-DEC1-45DD-8AB2-A3349BAAA59E}" type="slidenum">
              <a:rPr lang="en-US" smtClean="0"/>
              <a:pPr/>
              <a:t>78</a:t>
            </a:fld>
            <a:endParaRPr lang="en-US"/>
          </a:p>
        </p:txBody>
      </p:sp>
      <p:sp>
        <p:nvSpPr>
          <p:cNvPr id="3" name="Text Placeholder 2">
            <a:extLst>
              <a:ext uri="{FF2B5EF4-FFF2-40B4-BE49-F238E27FC236}">
                <a16:creationId xmlns:a16="http://schemas.microsoft.com/office/drawing/2014/main" id="{5F7DACA5-D48B-9A4A-BD10-1C565E118216}"/>
              </a:ext>
            </a:extLst>
          </p:cNvPr>
          <p:cNvSpPr>
            <a:spLocks noGrp="1"/>
          </p:cNvSpPr>
          <p:nvPr>
            <p:ph type="body" sz="quarter" idx="13"/>
          </p:nvPr>
        </p:nvSpPr>
        <p:spPr/>
        <p:txBody>
          <a:bodyPr/>
          <a:lstStyle/>
          <a:p>
            <a:r>
              <a:rPr lang="es-ES" dirty="0"/>
              <a:t>El caso de la historia de </a:t>
            </a:r>
            <a:r>
              <a:rPr lang="es-ES" dirty="0" err="1"/>
              <a:t>Hiroto</a:t>
            </a:r>
            <a:r>
              <a:rPr lang="es-ES" dirty="0"/>
              <a:t> </a:t>
            </a:r>
            <a:r>
              <a:rPr lang="en-US" dirty="0"/>
              <a:t>(a) </a:t>
            </a:r>
          </a:p>
        </p:txBody>
      </p:sp>
      <p:sp>
        <p:nvSpPr>
          <p:cNvPr id="4" name="Content Placeholder 3">
            <a:extLst>
              <a:ext uri="{FF2B5EF4-FFF2-40B4-BE49-F238E27FC236}">
                <a16:creationId xmlns:a16="http://schemas.microsoft.com/office/drawing/2014/main" id="{8859B398-B02A-5441-AEAB-DF4E2B265153}"/>
              </a:ext>
            </a:extLst>
          </p:cNvPr>
          <p:cNvSpPr>
            <a:spLocks noGrp="1"/>
          </p:cNvSpPr>
          <p:nvPr>
            <p:ph sz="quarter" idx="14"/>
          </p:nvPr>
        </p:nvSpPr>
        <p:spPr/>
        <p:txBody>
          <a:bodyPr/>
          <a:lstStyle/>
          <a:p>
            <a:pPr marL="0" indent="0" algn="just">
              <a:buNone/>
            </a:pPr>
            <a:r>
              <a:rPr lang="es-ES" sz="2000" dirty="0" err="1"/>
              <a:t>Hiroto</a:t>
            </a:r>
            <a:r>
              <a:rPr lang="es-ES" sz="2000" dirty="0"/>
              <a:t> tiene 52 años y tiene una discapacidad intelectual. Vive con su padre y su madre, porque así lo decidió él. Sus padres, dado que son sus personas de apoyo principales, se quieren asegurar de que cuando ellos ya no estén, se sigan cumpliendo los deseos personales de su hijo. Quieren tenerlo todo listo para cuando llegue ese momento, y por ello le apoyan para que redacte un documento de voluntades anticipadas. El objetivo de este documento es que tanto su médico como los servicios sociales conozcan cuál es su voluntad. </a:t>
            </a:r>
          </a:p>
          <a:p>
            <a:pPr marL="0" indent="0" algn="just">
              <a:buNone/>
            </a:pPr>
            <a:r>
              <a:rPr lang="es-ES" sz="2000" dirty="0" err="1"/>
              <a:t>Hiroto</a:t>
            </a:r>
            <a:r>
              <a:rPr lang="es-ES" sz="2000" dirty="0"/>
              <a:t> decide que, mientras pueda, querría seguir viviendo en casa de una manera independiente, pero que, si fuera necesario, quisiera tener la opción de vivir con su hermano. </a:t>
            </a:r>
            <a:r>
              <a:rPr lang="es-ES" sz="2000" dirty="0" err="1"/>
              <a:t>Hiroto</a:t>
            </a:r>
            <a:r>
              <a:rPr lang="es-ES" sz="2000" dirty="0"/>
              <a:t>, que confía en su hermano y mantiene una estrecha relación con él, le da permiso para que, en caso de que tenga dificultades para comunicarse con el personal de los servicios sociales, hable él. Ha pedido que, en caso de que él tenga dificultades para comunicarse, su hermano use el método que empleaban en casa, cuando, para responder a una pregunta y comunicar su voluntad y sus preferencias, </a:t>
            </a:r>
            <a:r>
              <a:rPr lang="es-ES" sz="2000" dirty="0" err="1"/>
              <a:t>Hiroto</a:t>
            </a:r>
            <a:r>
              <a:rPr lang="es-ES" sz="2000" dirty="0"/>
              <a:t> señalaba unas imágenes. </a:t>
            </a:r>
          </a:p>
          <a:p>
            <a:pPr algn="just"/>
            <a:endParaRPr lang="en-US" sz="20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es-ES" sz="2700" dirty="0"/>
              <a:t>Ejercicio 2.3: Debate sobre la planificación de decisiones anticipadas -</a:t>
            </a:r>
            <a:r>
              <a:rPr lang="en-US" sz="2700" dirty="0"/>
              <a:t> 3 </a:t>
            </a:r>
          </a:p>
        </p:txBody>
      </p:sp>
    </p:spTree>
    <p:extLst>
      <p:ext uri="{BB962C8B-B14F-4D97-AF65-F5344CB8AC3E}">
        <p14:creationId xmlns:p14="http://schemas.microsoft.com/office/powerpoint/2010/main" val="1968566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E5942-780D-E348-A0F1-D95701C6FFB6}"/>
              </a:ext>
            </a:extLst>
          </p:cNvPr>
          <p:cNvSpPr>
            <a:spLocks noGrp="1"/>
          </p:cNvSpPr>
          <p:nvPr>
            <p:ph type="sldNum" sz="quarter" idx="12"/>
          </p:nvPr>
        </p:nvSpPr>
        <p:spPr/>
        <p:txBody>
          <a:bodyPr/>
          <a:lstStyle/>
          <a:p>
            <a:fld id="{04260D4A-DEC1-45DD-8AB2-A3349BAAA59E}" type="slidenum">
              <a:rPr lang="en-US" smtClean="0"/>
              <a:pPr/>
              <a:t>79</a:t>
            </a:fld>
            <a:endParaRPr lang="en-US"/>
          </a:p>
        </p:txBody>
      </p:sp>
      <p:sp>
        <p:nvSpPr>
          <p:cNvPr id="3" name="Text Placeholder 2">
            <a:extLst>
              <a:ext uri="{FF2B5EF4-FFF2-40B4-BE49-F238E27FC236}">
                <a16:creationId xmlns:a16="http://schemas.microsoft.com/office/drawing/2014/main" id="{7DA78474-A4A7-BC4A-AD1A-7F0164DF7EAC}"/>
              </a:ext>
            </a:extLst>
          </p:cNvPr>
          <p:cNvSpPr>
            <a:spLocks noGrp="1"/>
          </p:cNvSpPr>
          <p:nvPr>
            <p:ph type="body" sz="quarter" idx="13"/>
          </p:nvPr>
        </p:nvSpPr>
        <p:spPr/>
        <p:txBody>
          <a:bodyPr/>
          <a:lstStyle/>
          <a:p>
            <a:r>
              <a:rPr lang="es-ES" dirty="0"/>
              <a:t>El caso de la historia de </a:t>
            </a:r>
            <a:r>
              <a:rPr lang="es-ES" dirty="0" err="1"/>
              <a:t>Hiroto</a:t>
            </a:r>
            <a:r>
              <a:rPr lang="es-ES" dirty="0"/>
              <a:t> </a:t>
            </a:r>
            <a:r>
              <a:rPr lang="en-US" dirty="0"/>
              <a:t>(b) </a:t>
            </a:r>
          </a:p>
        </p:txBody>
      </p:sp>
      <p:sp>
        <p:nvSpPr>
          <p:cNvPr id="4" name="Content Placeholder 3">
            <a:extLst>
              <a:ext uri="{FF2B5EF4-FFF2-40B4-BE49-F238E27FC236}">
                <a16:creationId xmlns:a16="http://schemas.microsoft.com/office/drawing/2014/main" id="{6EC2B431-346A-BC42-BE02-AAAFA3806E9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a:t>¿Qué consecuencias creéis que puede tener el plan de decisiones anticipadas de </a:t>
            </a:r>
            <a:r>
              <a:rPr lang="es-ES" sz="2500" b="1" i="1" dirty="0" err="1"/>
              <a:t>Hiroto</a:t>
            </a:r>
            <a:r>
              <a:rPr lang="es-ES" sz="2500" b="1" i="1" dirty="0"/>
              <a:t>?</a:t>
            </a:r>
            <a:r>
              <a:rPr lang="en-US" sz="2500" b="1" i="1" dirty="0"/>
              <a:t>? </a:t>
            </a:r>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es-ES" sz="2700" dirty="0"/>
              <a:t>Ejercicio 2.3: Debate sobre la planificación de decisiones anticipadas -</a:t>
            </a:r>
            <a:r>
              <a:rPr lang="en-US" sz="2700" dirty="0"/>
              <a:t> 4 </a:t>
            </a:r>
          </a:p>
        </p:txBody>
      </p:sp>
    </p:spTree>
    <p:extLst>
      <p:ext uri="{BB962C8B-B14F-4D97-AF65-F5344CB8AC3E}">
        <p14:creationId xmlns:p14="http://schemas.microsoft.com/office/powerpoint/2010/main" val="5381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A6C4BC-5904-3E48-B3B6-0CB40F1EA8B7}"/>
              </a:ext>
            </a:extLst>
          </p:cNvPr>
          <p:cNvSpPr>
            <a:spLocks noGrp="1"/>
          </p:cNvSpPr>
          <p:nvPr>
            <p:ph type="sldNum" sz="quarter" idx="12"/>
          </p:nvPr>
        </p:nvSpPr>
        <p:spPr/>
        <p:txBody>
          <a:bodyPr/>
          <a:lstStyle/>
          <a:p>
            <a:fld id="{F169E07F-9A80-405D-B06A-876E4D356B83}" type="slidenum">
              <a:rPr lang="en-US" smtClean="0"/>
              <a:pPr/>
              <a:t>8</a:t>
            </a:fld>
            <a:endParaRPr lang="en-US"/>
          </a:p>
        </p:txBody>
      </p:sp>
      <p:sp>
        <p:nvSpPr>
          <p:cNvPr id="3" name="Title 2">
            <a:extLst>
              <a:ext uri="{FF2B5EF4-FFF2-40B4-BE49-F238E27FC236}">
                <a16:creationId xmlns:a16="http://schemas.microsoft.com/office/drawing/2014/main" id="{F1259373-C4F3-1D44-B2A4-95638D2FD343}"/>
              </a:ext>
            </a:extLst>
          </p:cNvPr>
          <p:cNvSpPr>
            <a:spLocks noGrp="1"/>
          </p:cNvSpPr>
          <p:nvPr>
            <p:ph type="title"/>
          </p:nvPr>
        </p:nvSpPr>
        <p:spPr>
          <a:xfrm>
            <a:off x="507205" y="2313945"/>
            <a:ext cx="11118737" cy="451025"/>
          </a:xfrm>
        </p:spPr>
        <p:txBody>
          <a:bodyPr/>
          <a:lstStyle/>
          <a:p>
            <a:r>
              <a:rPr lang="es-ES" dirty="0"/>
              <a:t>Tema 1. Comprender el derecho a la capacidad jurídica</a:t>
            </a:r>
          </a:p>
        </p:txBody>
      </p:sp>
    </p:spTree>
    <p:extLst>
      <p:ext uri="{BB962C8B-B14F-4D97-AF65-F5344CB8AC3E}">
        <p14:creationId xmlns:p14="http://schemas.microsoft.com/office/powerpoint/2010/main" val="452246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8FC435-0762-A947-A96B-E72BFF4015D7}"/>
              </a:ext>
            </a:extLst>
          </p:cNvPr>
          <p:cNvSpPr>
            <a:spLocks noGrp="1"/>
          </p:cNvSpPr>
          <p:nvPr>
            <p:ph type="sldNum" sz="quarter" idx="12"/>
          </p:nvPr>
        </p:nvSpPr>
        <p:spPr/>
        <p:txBody>
          <a:bodyPr/>
          <a:lstStyle/>
          <a:p>
            <a:fld id="{04260D4A-DEC1-45DD-8AB2-A3349BAAA59E}" type="slidenum">
              <a:rPr lang="en-US" smtClean="0"/>
              <a:pPr/>
              <a:t>80</a:t>
            </a:fld>
            <a:endParaRPr lang="en-US"/>
          </a:p>
        </p:txBody>
      </p:sp>
      <p:sp>
        <p:nvSpPr>
          <p:cNvPr id="3" name="Text Placeholder 2">
            <a:extLst>
              <a:ext uri="{FF2B5EF4-FFF2-40B4-BE49-F238E27FC236}">
                <a16:creationId xmlns:a16="http://schemas.microsoft.com/office/drawing/2014/main" id="{8DC81DD4-F91D-0A43-BF7E-1B60732DBBD9}"/>
              </a:ext>
            </a:extLst>
          </p:cNvPr>
          <p:cNvSpPr>
            <a:spLocks noGrp="1"/>
          </p:cNvSpPr>
          <p:nvPr>
            <p:ph type="body" sz="quarter" idx="13"/>
          </p:nvPr>
        </p:nvSpPr>
        <p:spPr/>
        <p:txBody>
          <a:bodyPr/>
          <a:lstStyle/>
          <a:p>
            <a:r>
              <a:rPr lang="es-ES" dirty="0"/>
              <a:t>El caso de la historia de </a:t>
            </a:r>
            <a:r>
              <a:rPr lang="es-ES" dirty="0" err="1"/>
              <a:t>Bintou</a:t>
            </a:r>
            <a:r>
              <a:rPr lang="es-ES" dirty="0"/>
              <a:t> </a:t>
            </a:r>
            <a:r>
              <a:rPr lang="en-US" dirty="0"/>
              <a:t>(a) </a:t>
            </a:r>
          </a:p>
        </p:txBody>
      </p:sp>
      <p:sp>
        <p:nvSpPr>
          <p:cNvPr id="4" name="Content Placeholder 3">
            <a:extLst>
              <a:ext uri="{FF2B5EF4-FFF2-40B4-BE49-F238E27FC236}">
                <a16:creationId xmlns:a16="http://schemas.microsoft.com/office/drawing/2014/main" id="{6FB2FB87-1D6D-B241-B0E2-1C7EC5D031F3}"/>
              </a:ext>
            </a:extLst>
          </p:cNvPr>
          <p:cNvSpPr>
            <a:spLocks noGrp="1"/>
          </p:cNvSpPr>
          <p:nvPr>
            <p:ph sz="quarter" idx="14"/>
          </p:nvPr>
        </p:nvSpPr>
        <p:spPr/>
        <p:txBody>
          <a:bodyPr/>
          <a:lstStyle/>
          <a:p>
            <a:pPr marL="0" indent="0" algn="just">
              <a:spcAft>
                <a:spcPts val="600"/>
              </a:spcAft>
              <a:buNone/>
            </a:pPr>
            <a:r>
              <a:rPr lang="es-ES" sz="1900" dirty="0" err="1"/>
              <a:t>Bintou</a:t>
            </a:r>
            <a:r>
              <a:rPr lang="es-ES" sz="1900" dirty="0"/>
              <a:t> tiene 31 años y vive en un pueblecito con su hermana mayor, que le ofrece un apoyo constante. Le diagnosticaron autismo cuando tenía 10 años. Hace dos meses, se cayó y se rompió el tobillo. Cuando su hermana regresó del mercado, no la encontraba por ninguna parte. Finalmente, una vecina le dijo que hacía unas horas se habían llevado a </a:t>
            </a:r>
            <a:r>
              <a:rPr lang="es-ES" sz="1900" dirty="0" err="1"/>
              <a:t>Bintou</a:t>
            </a:r>
            <a:r>
              <a:rPr lang="es-ES" sz="1900" dirty="0"/>
              <a:t> al hospital para atenderla. </a:t>
            </a:r>
          </a:p>
          <a:p>
            <a:pPr marL="0" indent="0" algn="just">
              <a:spcAft>
                <a:spcPts val="600"/>
              </a:spcAft>
              <a:buNone/>
            </a:pPr>
            <a:r>
              <a:rPr lang="es-ES" sz="1900" dirty="0" err="1"/>
              <a:t>Bintou</a:t>
            </a:r>
            <a:r>
              <a:rPr lang="es-ES" sz="1900" dirty="0"/>
              <a:t> tiene dificultades para comunicarse verbalmente. El personal del hospital no la conocía ni sabía cómo comunicarse con ella. Cuando </a:t>
            </a:r>
            <a:r>
              <a:rPr lang="es-ES" sz="1900" dirty="0" err="1"/>
              <a:t>Bintou</a:t>
            </a:r>
            <a:r>
              <a:rPr lang="es-ES" sz="1900" dirty="0"/>
              <a:t> comenzó a angustiarse y a mostrar síntomas de desconcierto, el personal la aisló, la ató a una cama y le dio unos sedantes para que se calmara. Estaba sola y su hermana no la podía ayudar a comunicarse porque no estaba. </a:t>
            </a:r>
            <a:r>
              <a:rPr lang="es-ES" sz="1900" dirty="0" err="1"/>
              <a:t>Bintou</a:t>
            </a:r>
            <a:r>
              <a:rPr lang="es-ES" sz="1900" dirty="0"/>
              <a:t> lo vivió como una experiencia muy estresante y aterradora. </a:t>
            </a:r>
          </a:p>
          <a:p>
            <a:pPr marL="0" indent="0" algn="just">
              <a:spcAft>
                <a:spcPts val="0"/>
              </a:spcAft>
              <a:buNone/>
            </a:pPr>
            <a:r>
              <a:rPr lang="es-ES" sz="1900" dirty="0" err="1"/>
              <a:t>Bintou</a:t>
            </a:r>
            <a:r>
              <a:rPr lang="es-ES" sz="1900" dirty="0"/>
              <a:t> y su hermana han hablado de redactar un plan de decisiones anticipadas por si en el futuro se produce una situación parecida. Ambas quieren tener la certeza de que no se repita lo que ocurrió hace dos meses. Juntas han dejado constancia de la voluntad y de las preferencias de </a:t>
            </a:r>
            <a:r>
              <a:rPr lang="es-ES" sz="1900" dirty="0" err="1"/>
              <a:t>Bintou</a:t>
            </a:r>
            <a:r>
              <a:rPr lang="es-ES" sz="1900" dirty="0"/>
              <a:t> en el caso de que necesite apoyo para tomar decisiones por ella misma o cuando su hermana no esté. </a:t>
            </a:r>
            <a:r>
              <a:rPr lang="es-ES" sz="1900" dirty="0" err="1"/>
              <a:t>Bintou</a:t>
            </a:r>
            <a:r>
              <a:rPr lang="es-ES" sz="1900" dirty="0"/>
              <a:t> ha establecido específicamente que no quiere que la vuelvan a atar a ninguna cama ni que le den sedantes. Pide que, en caso de emergencia, su hermana sea su </a:t>
            </a:r>
          </a:p>
          <a:p>
            <a:pPr marL="530225" lvl="3" indent="0" algn="just">
              <a:spcAft>
                <a:spcPts val="0"/>
              </a:spcAft>
              <a:buNone/>
            </a:pPr>
            <a:r>
              <a:rPr lang="es-ES" sz="1900" dirty="0"/>
              <a:t>contacto principal. </a:t>
            </a:r>
          </a:p>
          <a:p>
            <a:pPr algn="just"/>
            <a:endParaRPr lang="en-US" sz="19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es-ES" sz="2700" dirty="0"/>
              <a:t>Ejercicio 2.3: Debate sobre la planificación de decisiones anticipadas -</a:t>
            </a:r>
            <a:r>
              <a:rPr lang="en-US" sz="2700" dirty="0"/>
              <a:t> 5 </a:t>
            </a:r>
          </a:p>
        </p:txBody>
      </p:sp>
    </p:spTree>
    <p:extLst>
      <p:ext uri="{BB962C8B-B14F-4D97-AF65-F5344CB8AC3E}">
        <p14:creationId xmlns:p14="http://schemas.microsoft.com/office/powerpoint/2010/main" val="11289762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F8FF6E-C6BD-BF4E-AD1C-351000CA0D49}"/>
              </a:ext>
            </a:extLst>
          </p:cNvPr>
          <p:cNvSpPr>
            <a:spLocks noGrp="1"/>
          </p:cNvSpPr>
          <p:nvPr>
            <p:ph type="sldNum" sz="quarter" idx="12"/>
          </p:nvPr>
        </p:nvSpPr>
        <p:spPr/>
        <p:txBody>
          <a:bodyPr/>
          <a:lstStyle/>
          <a:p>
            <a:fld id="{04260D4A-DEC1-45DD-8AB2-A3349BAAA59E}" type="slidenum">
              <a:rPr lang="en-US" smtClean="0"/>
              <a:pPr/>
              <a:t>81</a:t>
            </a:fld>
            <a:endParaRPr lang="en-US"/>
          </a:p>
        </p:txBody>
      </p:sp>
      <p:sp>
        <p:nvSpPr>
          <p:cNvPr id="3" name="Text Placeholder 2">
            <a:extLst>
              <a:ext uri="{FF2B5EF4-FFF2-40B4-BE49-F238E27FC236}">
                <a16:creationId xmlns:a16="http://schemas.microsoft.com/office/drawing/2014/main" id="{EE4D521C-70C6-2346-9FB0-D04F231665FB}"/>
              </a:ext>
            </a:extLst>
          </p:cNvPr>
          <p:cNvSpPr>
            <a:spLocks noGrp="1"/>
          </p:cNvSpPr>
          <p:nvPr>
            <p:ph type="body" sz="quarter" idx="13"/>
          </p:nvPr>
        </p:nvSpPr>
        <p:spPr/>
        <p:txBody>
          <a:bodyPr/>
          <a:lstStyle/>
          <a:p>
            <a:r>
              <a:rPr lang="es-ES" dirty="0"/>
              <a:t>El caso de la historia de </a:t>
            </a:r>
            <a:r>
              <a:rPr lang="es-ES" dirty="0" err="1"/>
              <a:t>Bintou</a:t>
            </a:r>
            <a:r>
              <a:rPr lang="es-ES" dirty="0"/>
              <a:t> </a:t>
            </a:r>
            <a:r>
              <a:rPr lang="en-US" dirty="0"/>
              <a:t>(b) </a:t>
            </a:r>
          </a:p>
        </p:txBody>
      </p:sp>
      <p:sp>
        <p:nvSpPr>
          <p:cNvPr id="4" name="Content Placeholder 3">
            <a:extLst>
              <a:ext uri="{FF2B5EF4-FFF2-40B4-BE49-F238E27FC236}">
                <a16:creationId xmlns:a16="http://schemas.microsoft.com/office/drawing/2014/main" id="{3C94A02C-EDF0-8E44-84E3-930607C283E1}"/>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a:t>¿Cuáles creéis que pueden ser las consecuencias del plan de decisiones anticipadas de </a:t>
            </a:r>
            <a:r>
              <a:rPr lang="es-ES" sz="2500" b="1" i="1" dirty="0" err="1"/>
              <a:t>Bintou</a:t>
            </a:r>
            <a:r>
              <a:rPr lang="es-ES" sz="2500" b="1" i="1" dirty="0"/>
              <a:t>?</a:t>
            </a:r>
            <a:endParaRPr lang="en-US" sz="2500" b="1" i="1"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es-ES" sz="2700" dirty="0"/>
              <a:t>Ejercicio 2.3: Debate sobre la planificación de decisiones anticipadas - 6</a:t>
            </a:r>
            <a:endParaRPr lang="en-US" sz="2700" dirty="0"/>
          </a:p>
        </p:txBody>
      </p:sp>
    </p:spTree>
    <p:extLst>
      <p:ext uri="{BB962C8B-B14F-4D97-AF65-F5344CB8AC3E}">
        <p14:creationId xmlns:p14="http://schemas.microsoft.com/office/powerpoint/2010/main" val="10763810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FED2A7-22AB-A745-96F6-EDC8C28FA3AE}"/>
              </a:ext>
            </a:extLst>
          </p:cNvPr>
          <p:cNvSpPr>
            <a:spLocks noGrp="1"/>
          </p:cNvSpPr>
          <p:nvPr>
            <p:ph type="sldNum" sz="quarter" idx="12"/>
          </p:nvPr>
        </p:nvSpPr>
        <p:spPr/>
        <p:txBody>
          <a:bodyPr/>
          <a:lstStyle/>
          <a:p>
            <a:fld id="{F169E07F-9A80-405D-B06A-876E4D356B83}" type="slidenum">
              <a:rPr lang="en-US" smtClean="0"/>
              <a:pPr/>
              <a:t>82</a:t>
            </a:fld>
            <a:endParaRPr lang="en-US"/>
          </a:p>
        </p:txBody>
      </p:sp>
      <p:sp>
        <p:nvSpPr>
          <p:cNvPr id="3" name="Title 2">
            <a:extLst>
              <a:ext uri="{FF2B5EF4-FFF2-40B4-BE49-F238E27FC236}">
                <a16:creationId xmlns:a16="http://schemas.microsoft.com/office/drawing/2014/main" id="{4EBA6F8F-DDE7-D34A-9044-CA66771E3720}"/>
              </a:ext>
            </a:extLst>
          </p:cNvPr>
          <p:cNvSpPr>
            <a:spLocks noGrp="1"/>
          </p:cNvSpPr>
          <p:nvPr>
            <p:ph type="title"/>
          </p:nvPr>
        </p:nvSpPr>
        <p:spPr>
          <a:xfrm>
            <a:off x="507206" y="2313946"/>
            <a:ext cx="11091236" cy="357065"/>
          </a:xfrm>
        </p:spPr>
        <p:txBody>
          <a:bodyPr/>
          <a:lstStyle/>
          <a:p>
            <a:r>
              <a:rPr lang="es-ES" dirty="0"/>
              <a:t>Tema 3. El consentimiento informado y los planes de recuperación</a:t>
            </a:r>
          </a:p>
        </p:txBody>
      </p:sp>
    </p:spTree>
    <p:extLst>
      <p:ext uri="{BB962C8B-B14F-4D97-AF65-F5344CB8AC3E}">
        <p14:creationId xmlns:p14="http://schemas.microsoft.com/office/powerpoint/2010/main" val="972787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811CD-E8FA-CC46-B134-AD57F3653529}"/>
              </a:ext>
            </a:extLst>
          </p:cNvPr>
          <p:cNvSpPr>
            <a:spLocks noGrp="1"/>
          </p:cNvSpPr>
          <p:nvPr>
            <p:ph type="sldNum" sz="quarter" idx="12"/>
          </p:nvPr>
        </p:nvSpPr>
        <p:spPr/>
        <p:txBody>
          <a:bodyPr/>
          <a:lstStyle/>
          <a:p>
            <a:fld id="{04260D4A-DEC1-45DD-8AB2-A3349BAAA59E}" type="slidenum">
              <a:rPr lang="en-US" smtClean="0"/>
              <a:pPr/>
              <a:t>83</a:t>
            </a:fld>
            <a:endParaRPr lang="en-US"/>
          </a:p>
        </p:txBody>
      </p:sp>
      <p:sp>
        <p:nvSpPr>
          <p:cNvPr id="4" name="Content Placeholder 3">
            <a:extLst>
              <a:ext uri="{FF2B5EF4-FFF2-40B4-BE49-F238E27FC236}">
                <a16:creationId xmlns:a16="http://schemas.microsoft.com/office/drawing/2014/main" id="{6C6E2F95-DC87-B04B-94FC-B24D19F9EB65}"/>
              </a:ext>
            </a:extLst>
          </p:cNvPr>
          <p:cNvSpPr>
            <a:spLocks noGrp="1"/>
          </p:cNvSpPr>
          <p:nvPr>
            <p:ph sz="quarter" idx="14"/>
          </p:nvPr>
        </p:nvSpPr>
        <p:spPr/>
        <p:txBody>
          <a:bodyPr/>
          <a:lstStyle/>
          <a:p>
            <a:endParaRPr lang="en-US" dirty="0"/>
          </a:p>
          <a:p>
            <a:r>
              <a:rPr lang="es-ES" dirty="0"/>
              <a:t>Obtener el </a:t>
            </a:r>
            <a:r>
              <a:rPr lang="es-ES" b="1" u="sng" dirty="0"/>
              <a:t>consentimiento informado</a:t>
            </a:r>
            <a:r>
              <a:rPr lang="es-ES" u="sng" dirty="0"/>
              <a:t> </a:t>
            </a:r>
            <a:r>
              <a:rPr lang="es-ES" dirty="0"/>
              <a:t> para un tratamiento es esencial para respetar el derecho a la capacidad de obrar.</a:t>
            </a:r>
            <a:endParaRPr lang="en-US" dirty="0"/>
          </a:p>
        </p:txBody>
      </p:sp>
      <p:sp>
        <p:nvSpPr>
          <p:cNvPr id="5" name="Title 4">
            <a:extLst>
              <a:ext uri="{FF2B5EF4-FFF2-40B4-BE49-F238E27FC236}">
                <a16:creationId xmlns:a16="http://schemas.microsoft.com/office/drawing/2014/main" id="{11E56998-D5E4-354E-AB0E-2294B6C65B73}"/>
              </a:ext>
            </a:extLst>
          </p:cNvPr>
          <p:cNvSpPr>
            <a:spLocks noGrp="1"/>
          </p:cNvSpPr>
          <p:nvPr>
            <p:ph type="title"/>
          </p:nvPr>
        </p:nvSpPr>
        <p:spPr/>
        <p:txBody>
          <a:bodyPr/>
          <a:lstStyle/>
          <a:p>
            <a:r>
              <a:rPr lang="es-ES" dirty="0"/>
              <a:t>Presentación: El consentimiento informado -</a:t>
            </a:r>
            <a:r>
              <a:rPr lang="en-US" dirty="0"/>
              <a:t> 1 </a:t>
            </a:r>
          </a:p>
        </p:txBody>
      </p:sp>
    </p:spTree>
    <p:extLst>
      <p:ext uri="{BB962C8B-B14F-4D97-AF65-F5344CB8AC3E}">
        <p14:creationId xmlns:p14="http://schemas.microsoft.com/office/powerpoint/2010/main" val="176138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04F7E0-CC70-3740-9EE9-FF763B70308D}"/>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4" name="Content Placeholder 3">
            <a:extLst>
              <a:ext uri="{FF2B5EF4-FFF2-40B4-BE49-F238E27FC236}">
                <a16:creationId xmlns:a16="http://schemas.microsoft.com/office/drawing/2014/main" id="{0F849A20-5FF7-4746-94AE-97DB34289CA1}"/>
              </a:ext>
            </a:extLst>
          </p:cNvPr>
          <p:cNvSpPr>
            <a:spLocks noGrp="1"/>
          </p:cNvSpPr>
          <p:nvPr>
            <p:ph sz="quarter" idx="14"/>
          </p:nvPr>
        </p:nvSpPr>
        <p:spPr>
          <a:xfrm>
            <a:off x="507195" y="1106905"/>
            <a:ext cx="11174412" cy="4636656"/>
          </a:xfrm>
        </p:spPr>
        <p:txBody>
          <a:bodyPr/>
          <a:lstStyle/>
          <a:p>
            <a:pPr marL="0" indent="0" algn="just">
              <a:spcAft>
                <a:spcPts val="500"/>
              </a:spcAft>
              <a:buNone/>
            </a:pPr>
            <a:r>
              <a:rPr lang="es-ES" sz="2000" b="1" dirty="0"/>
              <a:t>El consentimiento informado significa que </a:t>
            </a:r>
            <a:r>
              <a:rPr lang="en-US" sz="2000" b="1" dirty="0"/>
              <a:t>: </a:t>
            </a:r>
          </a:p>
          <a:p>
            <a:pPr algn="just">
              <a:spcAft>
                <a:spcPts val="500"/>
              </a:spcAft>
            </a:pPr>
            <a:r>
              <a:rPr lang="es-ES" sz="2000" dirty="0"/>
              <a:t>La información que se facilita a una persona sobre el tratamiento propuesto es suficiente para que pueda tomar una decisión con conocimiento de causa e incluye </a:t>
            </a:r>
            <a:r>
              <a:rPr lang="en-US" sz="2000" dirty="0"/>
              <a:t>:</a:t>
            </a:r>
          </a:p>
          <a:p>
            <a:pPr lvl="2" algn="just" fontAlgn="base">
              <a:spcAft>
                <a:spcPts val="0"/>
              </a:spcAft>
            </a:pPr>
            <a:r>
              <a:rPr lang="es-ES" dirty="0"/>
              <a:t>los posibles beneficios y efectos / riesgos del tratamiento propuesto;</a:t>
            </a:r>
          </a:p>
          <a:p>
            <a:pPr lvl="2" algn="just" fontAlgn="base">
              <a:spcAft>
                <a:spcPts val="0"/>
              </a:spcAft>
            </a:pPr>
            <a:r>
              <a:rPr lang="es-ES" dirty="0"/>
              <a:t>las posibles alternativas al tratamiento propuesto;</a:t>
            </a:r>
          </a:p>
          <a:p>
            <a:pPr lvl="2" algn="just">
              <a:spcAft>
                <a:spcPts val="0"/>
              </a:spcAft>
            </a:pPr>
            <a:r>
              <a:rPr lang="es-ES" dirty="0"/>
              <a:t>los posibles beneficios y riesgos que conlleva el hecho de no aceptar el tratamiento propuesto y/o de elegir una de las alternativas</a:t>
            </a:r>
            <a:r>
              <a:rPr lang="en-US" dirty="0"/>
              <a:t>. </a:t>
            </a:r>
          </a:p>
          <a:p>
            <a:pPr algn="just">
              <a:spcAft>
                <a:spcPts val="0"/>
              </a:spcAft>
            </a:pPr>
            <a:r>
              <a:rPr lang="es-ES" sz="2000" dirty="0"/>
              <a:t>La información se transmite de tal manera que la persona la pueda entender, además de estar adaptada a sus necesidades </a:t>
            </a:r>
            <a:r>
              <a:rPr lang="en-US" sz="2000" dirty="0"/>
              <a:t>.</a:t>
            </a:r>
          </a:p>
          <a:p>
            <a:pPr algn="just">
              <a:spcAft>
                <a:spcPts val="500"/>
              </a:spcAft>
            </a:pPr>
            <a:r>
              <a:rPr lang="es-ES" sz="2000" dirty="0"/>
              <a:t>La información también se debe facilitar forma que, desde un punto de vista cultural y desde cualquier otra perspectiva, sea aceptable para la persona</a:t>
            </a:r>
            <a:r>
              <a:rPr lang="en-US" sz="2000" dirty="0"/>
              <a:t>.</a:t>
            </a:r>
          </a:p>
          <a:p>
            <a:pPr algn="just">
              <a:spcAft>
                <a:spcPts val="500"/>
              </a:spcAft>
            </a:pPr>
            <a:r>
              <a:rPr lang="en-US" sz="2000" dirty="0"/>
              <a:t>El </a:t>
            </a:r>
            <a:r>
              <a:rPr lang="en-US" sz="2000" dirty="0" err="1"/>
              <a:t>consentimiento</a:t>
            </a:r>
            <a:r>
              <a:rPr lang="en-US" sz="2000" dirty="0"/>
              <a:t> al </a:t>
            </a:r>
            <a:r>
              <a:rPr lang="en-US" sz="2000" dirty="0" err="1"/>
              <a:t>tratamiento</a:t>
            </a:r>
            <a:r>
              <a:rPr lang="en-US" sz="2000" dirty="0"/>
              <a:t> se da </a:t>
            </a:r>
            <a:r>
              <a:rPr lang="en-US" sz="2000" dirty="0" err="1"/>
              <a:t>voluntariamente</a:t>
            </a:r>
            <a:r>
              <a:rPr lang="en-US" sz="2000" dirty="0"/>
              <a:t>:</a:t>
            </a:r>
          </a:p>
          <a:p>
            <a:pPr lvl="2" algn="just">
              <a:spcAft>
                <a:spcPts val="500"/>
              </a:spcAft>
            </a:pPr>
            <a:r>
              <a:rPr lang="es-ES" dirty="0"/>
              <a:t>Se da sin haber recibido amenazas ni coacciones </a:t>
            </a:r>
            <a:r>
              <a:rPr lang="en-US" dirty="0"/>
              <a:t>Without undue influence </a:t>
            </a:r>
          </a:p>
          <a:p>
            <a:pPr lvl="2" algn="just">
              <a:spcAft>
                <a:spcPts val="500"/>
              </a:spcAft>
            </a:pPr>
            <a:r>
              <a:rPr lang="es-ES" dirty="0"/>
              <a:t>El consentimiento se da sin que se hayan producido engaños, fraudes, manipulaciones ni falsas garantías </a:t>
            </a:r>
            <a:endParaRPr lang="en-US" sz="2000" dirty="0"/>
          </a:p>
        </p:txBody>
      </p:sp>
      <p:sp>
        <p:nvSpPr>
          <p:cNvPr id="5" name="Title 4">
            <a:extLst>
              <a:ext uri="{FF2B5EF4-FFF2-40B4-BE49-F238E27FC236}">
                <a16:creationId xmlns:a16="http://schemas.microsoft.com/office/drawing/2014/main" id="{7F4D1F25-D6CF-5A44-B720-26057A287181}"/>
              </a:ext>
            </a:extLst>
          </p:cNvPr>
          <p:cNvSpPr>
            <a:spLocks noGrp="1"/>
          </p:cNvSpPr>
          <p:nvPr>
            <p:ph type="title"/>
          </p:nvPr>
        </p:nvSpPr>
        <p:spPr/>
        <p:txBody>
          <a:bodyPr/>
          <a:lstStyle/>
          <a:p>
            <a:r>
              <a:rPr lang="es-ES" dirty="0"/>
              <a:t>Presentación: El consentimiento informado </a:t>
            </a:r>
            <a:r>
              <a:rPr lang="en-US" dirty="0"/>
              <a:t>- 2</a:t>
            </a:r>
          </a:p>
        </p:txBody>
      </p:sp>
    </p:spTree>
    <p:extLst>
      <p:ext uri="{BB962C8B-B14F-4D97-AF65-F5344CB8AC3E}">
        <p14:creationId xmlns:p14="http://schemas.microsoft.com/office/powerpoint/2010/main" val="3247581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9D3759-7CAB-7143-BED5-C5E950EBB397}"/>
              </a:ext>
            </a:extLst>
          </p:cNvPr>
          <p:cNvSpPr>
            <a:spLocks noGrp="1"/>
          </p:cNvSpPr>
          <p:nvPr>
            <p:ph type="sldNum" sz="quarter" idx="12"/>
          </p:nvPr>
        </p:nvSpPr>
        <p:spPr/>
        <p:txBody>
          <a:bodyPr/>
          <a:lstStyle/>
          <a:p>
            <a:fld id="{04260D4A-DEC1-45DD-8AB2-A3349BAAA59E}" type="slidenum">
              <a:rPr lang="en-US" smtClean="0"/>
              <a:pPr/>
              <a:t>85</a:t>
            </a:fld>
            <a:endParaRPr lang="en-US"/>
          </a:p>
        </p:txBody>
      </p:sp>
      <p:sp>
        <p:nvSpPr>
          <p:cNvPr id="4" name="Content Placeholder 3">
            <a:extLst>
              <a:ext uri="{FF2B5EF4-FFF2-40B4-BE49-F238E27FC236}">
                <a16:creationId xmlns:a16="http://schemas.microsoft.com/office/drawing/2014/main" id="{FDCBBA0A-2121-8C41-9902-4CE6EFEEF5D0}"/>
              </a:ext>
            </a:extLst>
          </p:cNvPr>
          <p:cNvSpPr>
            <a:spLocks noGrp="1"/>
          </p:cNvSpPr>
          <p:nvPr>
            <p:ph sz="quarter" idx="14"/>
          </p:nvPr>
        </p:nvSpPr>
        <p:spPr/>
        <p:txBody>
          <a:bodyPr/>
          <a:lstStyle/>
          <a:p>
            <a:pPr algn="just"/>
            <a:r>
              <a:rPr lang="es-ES" dirty="0"/>
              <a:t>Es importante tener en cuenta el riesgo de influencia indebida </a:t>
            </a:r>
            <a:r>
              <a:rPr lang="en-US" dirty="0"/>
              <a:t>. </a:t>
            </a:r>
            <a:r>
              <a:rPr lang="es-ES" dirty="0"/>
              <a:t>A veces, solo hay un paso entre apoyar a las personas para que tomen sus propias decisiones e influenciarlas de manera indebida</a:t>
            </a:r>
            <a:r>
              <a:rPr lang="en-US" dirty="0"/>
              <a:t>. </a:t>
            </a:r>
          </a:p>
          <a:p>
            <a:pPr algn="just"/>
            <a:r>
              <a:rPr lang="es-ES" dirty="0"/>
              <a:t>Se recomienda que el apoyo proceda de fuera del servicio </a:t>
            </a:r>
            <a:r>
              <a:rPr lang="en-US" dirty="0"/>
              <a:t>.</a:t>
            </a:r>
          </a:p>
          <a:p>
            <a:pPr algn="just"/>
            <a:r>
              <a:rPr lang="es-ES" dirty="0"/>
              <a:t>El derecho al consentimiento informado también incluye el derecho a rechazar el tratamiento</a:t>
            </a:r>
            <a:r>
              <a:rPr lang="en-US" dirty="0"/>
              <a:t>.</a:t>
            </a:r>
          </a:p>
          <a:p>
            <a:pPr algn="just"/>
            <a:endParaRPr lang="en-US" dirty="0"/>
          </a:p>
        </p:txBody>
      </p:sp>
      <p:sp>
        <p:nvSpPr>
          <p:cNvPr id="5" name="Title 4">
            <a:extLst>
              <a:ext uri="{FF2B5EF4-FFF2-40B4-BE49-F238E27FC236}">
                <a16:creationId xmlns:a16="http://schemas.microsoft.com/office/drawing/2014/main" id="{F49D4123-BB6B-534D-B38D-E0DD6DC35B39}"/>
              </a:ext>
            </a:extLst>
          </p:cNvPr>
          <p:cNvSpPr>
            <a:spLocks noGrp="1"/>
          </p:cNvSpPr>
          <p:nvPr>
            <p:ph type="title"/>
          </p:nvPr>
        </p:nvSpPr>
        <p:spPr/>
        <p:txBody>
          <a:bodyPr/>
          <a:lstStyle/>
          <a:p>
            <a:r>
              <a:rPr lang="es-ES" dirty="0"/>
              <a:t>Presentación: El consentimiento informado </a:t>
            </a:r>
            <a:r>
              <a:rPr lang="en-US" dirty="0"/>
              <a:t>- 3</a:t>
            </a:r>
          </a:p>
        </p:txBody>
      </p:sp>
    </p:spTree>
    <p:extLst>
      <p:ext uri="{BB962C8B-B14F-4D97-AF65-F5344CB8AC3E}">
        <p14:creationId xmlns:p14="http://schemas.microsoft.com/office/powerpoint/2010/main" val="3884524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1FF1EA-26D1-4745-B0C1-78A79864E9EA}"/>
              </a:ext>
            </a:extLst>
          </p:cNvPr>
          <p:cNvSpPr>
            <a:spLocks noGrp="1"/>
          </p:cNvSpPr>
          <p:nvPr>
            <p:ph type="sldNum" sz="quarter" idx="12"/>
          </p:nvPr>
        </p:nvSpPr>
        <p:spPr/>
        <p:txBody>
          <a:bodyPr/>
          <a:lstStyle/>
          <a:p>
            <a:fld id="{04260D4A-DEC1-45DD-8AB2-A3349BAAA59E}" type="slidenum">
              <a:rPr lang="en-US" smtClean="0"/>
              <a:pPr/>
              <a:t>86</a:t>
            </a:fld>
            <a:endParaRPr lang="en-US"/>
          </a:p>
        </p:txBody>
      </p:sp>
      <p:sp>
        <p:nvSpPr>
          <p:cNvPr id="4" name="Content Placeholder 3">
            <a:extLst>
              <a:ext uri="{FF2B5EF4-FFF2-40B4-BE49-F238E27FC236}">
                <a16:creationId xmlns:a16="http://schemas.microsoft.com/office/drawing/2014/main" id="{02DB97E1-EA81-2146-840D-AC9B77E25F33}"/>
              </a:ext>
            </a:extLst>
          </p:cNvPr>
          <p:cNvSpPr>
            <a:spLocks noGrp="1"/>
          </p:cNvSpPr>
          <p:nvPr>
            <p:ph sz="quarter" idx="14"/>
          </p:nvPr>
        </p:nvSpPr>
        <p:spPr/>
        <p:txBody>
          <a:bodyPr/>
          <a:lstStyle/>
          <a:p>
            <a:pPr algn="just"/>
            <a:r>
              <a:rPr lang="es-ES" dirty="0"/>
              <a:t>En todo el mundo, cada vez hay más países que adoptan lo que se conoce como </a:t>
            </a:r>
            <a:r>
              <a:rPr lang="es-ES" i="1" dirty="0"/>
              <a:t>abordaje de la salud mental basado en la recuperación</a:t>
            </a:r>
            <a:r>
              <a:rPr lang="en-US" dirty="0"/>
              <a:t>. </a:t>
            </a:r>
          </a:p>
          <a:p>
            <a:pPr algn="just"/>
            <a:r>
              <a:rPr lang="es-ES" dirty="0"/>
              <a:t>El abordaje basado en la recuperación promueve, entre otros, los principios de la capacidad de obrar y del consentimiento informado, de acuerdo con la Convención sobre los derechos de las personas con discapacidad (CDPD)</a:t>
            </a:r>
            <a:r>
              <a:rPr lang="en-US" dirty="0"/>
              <a:t>. </a:t>
            </a:r>
          </a:p>
          <a:p>
            <a:pPr algn="just"/>
            <a:endParaRPr lang="en-US" dirty="0"/>
          </a:p>
        </p:txBody>
      </p:sp>
      <p:sp>
        <p:nvSpPr>
          <p:cNvPr id="5"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019047" cy="311735"/>
          </a:xfrm>
        </p:spPr>
        <p:txBody>
          <a:bodyPr/>
          <a:lstStyle/>
          <a:p>
            <a:r>
              <a:rPr lang="es-ES" dirty="0"/>
              <a:t>Presentación: el tratamiento dirigido por la persona y los planes de recuperación </a:t>
            </a:r>
            <a:r>
              <a:rPr lang="en-US" dirty="0"/>
              <a:t>- 1</a:t>
            </a:r>
          </a:p>
        </p:txBody>
      </p:sp>
    </p:spTree>
    <p:extLst>
      <p:ext uri="{BB962C8B-B14F-4D97-AF65-F5344CB8AC3E}">
        <p14:creationId xmlns:p14="http://schemas.microsoft.com/office/powerpoint/2010/main" val="34067316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7F27A-1643-D340-AA18-8704A3F15F4E}"/>
              </a:ext>
            </a:extLst>
          </p:cNvPr>
          <p:cNvSpPr>
            <a:spLocks noGrp="1"/>
          </p:cNvSpPr>
          <p:nvPr>
            <p:ph type="sldNum" sz="quarter" idx="12"/>
          </p:nvPr>
        </p:nvSpPr>
        <p:spPr/>
        <p:txBody>
          <a:bodyPr/>
          <a:lstStyle/>
          <a:p>
            <a:fld id="{04260D4A-DEC1-45DD-8AB2-A3349BAAA59E}" type="slidenum">
              <a:rPr lang="en-US" smtClean="0"/>
              <a:pPr/>
              <a:t>87</a:t>
            </a:fld>
            <a:endParaRPr lang="en-US"/>
          </a:p>
        </p:txBody>
      </p:sp>
      <p:sp>
        <p:nvSpPr>
          <p:cNvPr id="4" name="Content Placeholder 3">
            <a:extLst>
              <a:ext uri="{FF2B5EF4-FFF2-40B4-BE49-F238E27FC236}">
                <a16:creationId xmlns:a16="http://schemas.microsoft.com/office/drawing/2014/main" id="{8716D1EA-4E06-4147-B1B6-02227128DBDD}"/>
              </a:ext>
            </a:extLst>
          </p:cNvPr>
          <p:cNvSpPr>
            <a:spLocks noGrp="1"/>
          </p:cNvSpPr>
          <p:nvPr>
            <p:ph sz="quarter" idx="14"/>
          </p:nvPr>
        </p:nvSpPr>
        <p:spPr/>
        <p:txBody>
          <a:bodyPr/>
          <a:lstStyle/>
          <a:p>
            <a:pPr algn="just"/>
            <a:r>
              <a:rPr lang="es-ES" dirty="0"/>
              <a:t>La recuperación es diferente para cada persona. La recuperación consiste en poder vivir una vida que tenga sentido para la persona, con «síntomas» o sin ellos.</a:t>
            </a:r>
          </a:p>
          <a:p>
            <a:pPr algn="just"/>
            <a:r>
              <a:rPr lang="es-ES" dirty="0"/>
              <a:t>Los planes de tratamiento y de recuperación definen qué tratamientos o apoyo quieren recibir las personas y cuáles no, así como, en su caso, qué profesionales de la salud mental y de otras disciplinas, o qué personas de apoyo quieren que intervengan en su asistencia y recuperación</a:t>
            </a:r>
            <a:r>
              <a:rPr lang="en-US" dirty="0"/>
              <a:t>.</a:t>
            </a:r>
          </a:p>
          <a:p>
            <a:pPr algn="just"/>
            <a:r>
              <a:rPr lang="es-ES" dirty="0"/>
              <a:t>Los planes de tratamiento y de recuperación respetan el derecho a la capacidad de obrar al garantizar que las personas toman todas las decisiones relativas a su propia asistencia</a:t>
            </a:r>
            <a:r>
              <a:rPr lang="en-US" dirty="0"/>
              <a:t>.</a:t>
            </a:r>
          </a:p>
          <a:p>
            <a:pPr algn="just"/>
            <a:endParaRPr lang="en-US" dirty="0"/>
          </a:p>
        </p:txBody>
      </p:sp>
      <p:sp>
        <p:nvSpPr>
          <p:cNvPr id="6"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019047" cy="311735"/>
          </a:xfrm>
        </p:spPr>
        <p:txBody>
          <a:bodyPr/>
          <a:lstStyle/>
          <a:p>
            <a:r>
              <a:rPr lang="es-ES" dirty="0"/>
              <a:t>Presentación: el tratamiento dirigido por la persona y los planes de recuperación </a:t>
            </a:r>
            <a:r>
              <a:rPr lang="en-US" dirty="0"/>
              <a:t>- 2</a:t>
            </a:r>
          </a:p>
        </p:txBody>
      </p:sp>
    </p:spTree>
    <p:extLst>
      <p:ext uri="{BB962C8B-B14F-4D97-AF65-F5344CB8AC3E}">
        <p14:creationId xmlns:p14="http://schemas.microsoft.com/office/powerpoint/2010/main" val="34138583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B166B-873B-E24D-A67C-44D6B850C1B5}"/>
              </a:ext>
            </a:extLst>
          </p:cNvPr>
          <p:cNvSpPr>
            <a:spLocks noGrp="1"/>
          </p:cNvSpPr>
          <p:nvPr>
            <p:ph type="sldNum" sz="quarter" idx="12"/>
          </p:nvPr>
        </p:nvSpPr>
        <p:spPr/>
        <p:txBody>
          <a:bodyPr/>
          <a:lstStyle/>
          <a:p>
            <a:fld id="{04260D4A-DEC1-45DD-8AB2-A3349BAAA59E}" type="slidenum">
              <a:rPr lang="en-US" smtClean="0"/>
              <a:pPr/>
              <a:t>88</a:t>
            </a:fld>
            <a:endParaRPr lang="en-US"/>
          </a:p>
        </p:txBody>
      </p:sp>
      <p:sp>
        <p:nvSpPr>
          <p:cNvPr id="4" name="Content Placeholder 3">
            <a:extLst>
              <a:ext uri="{FF2B5EF4-FFF2-40B4-BE49-F238E27FC236}">
                <a16:creationId xmlns:a16="http://schemas.microsoft.com/office/drawing/2014/main" id="{67251DC8-8C17-5A47-8D79-D837289DCDED}"/>
              </a:ext>
            </a:extLst>
          </p:cNvPr>
          <p:cNvSpPr>
            <a:spLocks noGrp="1"/>
          </p:cNvSpPr>
          <p:nvPr>
            <p:ph sz="quarter" idx="14"/>
          </p:nvPr>
        </p:nvSpPr>
        <p:spPr>
          <a:xfrm>
            <a:off x="507195" y="1371600"/>
            <a:ext cx="11174412" cy="4639588"/>
          </a:xfrm>
        </p:spPr>
        <p:txBody>
          <a:bodyPr/>
          <a:lstStyle/>
          <a:p>
            <a:pPr algn="just"/>
            <a:r>
              <a:rPr lang="es-ES" sz="1950" dirty="0"/>
              <a:t>Cuando las personas toman decisiones sobre su tratamiento y apoyo, es probable que elijan opciones que satisfagan sus necesidades y que, al mismo tiempo, estén dispuestas a comprobar si les resultan útiles</a:t>
            </a:r>
            <a:r>
              <a:rPr lang="en-US" sz="1950" dirty="0"/>
              <a:t>. </a:t>
            </a:r>
          </a:p>
          <a:p>
            <a:pPr lvl="2" algn="just"/>
            <a:r>
              <a:rPr lang="es-ES" sz="1950" dirty="0"/>
              <a:t>es muy probable que un apoyo o un tratamiento que hayan elegido ellas mismas sea más eficaz que otro que les haya sido impuesto .</a:t>
            </a:r>
            <a:r>
              <a:rPr lang="en-US" sz="1950" dirty="0"/>
              <a:t> </a:t>
            </a:r>
          </a:p>
          <a:p>
            <a:pPr algn="just"/>
            <a:r>
              <a:rPr lang="es-ES" sz="1950" dirty="0"/>
              <a:t>Inicialmente, hay que ofrecer a la persona tanta información sobre las diferentes opciones como sea posible</a:t>
            </a:r>
            <a:r>
              <a:rPr lang="en-US" sz="1950" dirty="0"/>
              <a:t>.</a:t>
            </a:r>
          </a:p>
          <a:p>
            <a:pPr lvl="2" algn="just"/>
            <a:r>
              <a:rPr lang="es-ES" sz="1950" dirty="0"/>
              <a:t>A medida que el proceso de apoyo y/o de tratamiento evolucione, la persona irá adquiriendo más conocimientos sobre lo que le va bien .</a:t>
            </a:r>
          </a:p>
          <a:p>
            <a:pPr algn="just"/>
            <a:r>
              <a:rPr lang="es-ES" sz="1950" dirty="0"/>
              <a:t>Es posible que siga buscando e investigando nuevas opciones, o que encuentre una o más de una que le funcionen y que decida probarlas</a:t>
            </a:r>
            <a:r>
              <a:rPr lang="en-US" sz="1950" dirty="0"/>
              <a:t>. </a:t>
            </a:r>
          </a:p>
          <a:p>
            <a:pPr algn="just"/>
            <a:r>
              <a:rPr lang="es-ES" sz="1950" dirty="0"/>
              <a:t>El viaje de recuperación de cada persona es único</a:t>
            </a:r>
            <a:r>
              <a:rPr lang="en-US" sz="1950" dirty="0"/>
              <a:t>.</a:t>
            </a:r>
          </a:p>
          <a:p>
            <a:pPr algn="just"/>
            <a:r>
              <a:rPr lang="es-ES" sz="1950" dirty="0"/>
              <a:t>Promover el derecho a decidir sobre el tratamiento y la recuperación es una parte fundamental de promover la autonomía y la independencia, y de respetar el derecho a la capacidad de obrar</a:t>
            </a:r>
            <a:r>
              <a:rPr lang="en-US" sz="1950" dirty="0"/>
              <a:t>.</a:t>
            </a:r>
          </a:p>
          <a:p>
            <a:pPr algn="just"/>
            <a:endParaRPr lang="en-US" sz="1950" dirty="0"/>
          </a:p>
        </p:txBody>
      </p:sp>
      <p:sp>
        <p:nvSpPr>
          <p:cNvPr id="6"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019047" cy="311735"/>
          </a:xfrm>
        </p:spPr>
        <p:txBody>
          <a:bodyPr/>
          <a:lstStyle/>
          <a:p>
            <a:r>
              <a:rPr lang="es-ES" dirty="0"/>
              <a:t>Presentación: el tratamiento dirigido por la persona y los planes de recuperación </a:t>
            </a:r>
            <a:r>
              <a:rPr lang="en-US" dirty="0"/>
              <a:t>- 3</a:t>
            </a:r>
          </a:p>
        </p:txBody>
      </p:sp>
    </p:spTree>
    <p:extLst>
      <p:ext uri="{BB962C8B-B14F-4D97-AF65-F5344CB8AC3E}">
        <p14:creationId xmlns:p14="http://schemas.microsoft.com/office/powerpoint/2010/main" val="3464127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35F9D-51A7-8546-87BA-72370C11D0FF}"/>
              </a:ext>
            </a:extLst>
          </p:cNvPr>
          <p:cNvSpPr>
            <a:spLocks noGrp="1"/>
          </p:cNvSpPr>
          <p:nvPr>
            <p:ph type="sldNum" sz="quarter" idx="12"/>
          </p:nvPr>
        </p:nvSpPr>
        <p:spPr/>
        <p:txBody>
          <a:bodyPr/>
          <a:lstStyle/>
          <a:p>
            <a:fld id="{04260D4A-DEC1-45DD-8AB2-A3349BAAA59E}" type="slidenum">
              <a:rPr lang="en-US" smtClean="0"/>
              <a:pPr/>
              <a:t>89</a:t>
            </a:fld>
            <a:endParaRPr lang="en-US"/>
          </a:p>
        </p:txBody>
      </p:sp>
      <p:sp>
        <p:nvSpPr>
          <p:cNvPr id="4" name="Content Placeholder 3">
            <a:extLst>
              <a:ext uri="{FF2B5EF4-FFF2-40B4-BE49-F238E27FC236}">
                <a16:creationId xmlns:a16="http://schemas.microsoft.com/office/drawing/2014/main" id="{59BC01D7-5D63-A54C-8E98-A047984939B0}"/>
              </a:ext>
            </a:extLst>
          </p:cNvPr>
          <p:cNvSpPr>
            <a:spLocks noGrp="1"/>
          </p:cNvSpPr>
          <p:nvPr>
            <p:ph sz="quarter" idx="14"/>
          </p:nvPr>
        </p:nvSpPr>
        <p:spPr/>
        <p:txBody>
          <a:bodyPr/>
          <a:lstStyle/>
          <a:p>
            <a:pPr marL="0" indent="0" algn="just">
              <a:lnSpc>
                <a:spcPct val="115000"/>
              </a:lnSpc>
              <a:spcAft>
                <a:spcPts val="1000"/>
              </a:spcAft>
              <a:buNone/>
            </a:pPr>
            <a:r>
              <a:rPr lang="en-GB" i="1" dirty="0">
                <a:ea typeface="SimSun" panose="02010600030101010101" pitchFamily="2" charset="-122"/>
              </a:rPr>
              <a:t>Peer advocacy in action.  </a:t>
            </a:r>
            <a:r>
              <a:rPr lang="en-GB" u="sng" dirty="0" err="1">
                <a:ea typeface="SimSun" panose="02010600030101010101" pitchFamily="2" charset="-122"/>
              </a:rPr>
              <a:t>iNAPS</a:t>
            </a:r>
            <a:r>
              <a:rPr lang="en-GB" u="sng" dirty="0">
                <a:ea typeface="SimSun" panose="02010600030101010101" pitchFamily="2" charset="-122"/>
              </a:rPr>
              <a:t>, </a:t>
            </a:r>
            <a:r>
              <a:rPr lang="en-GB" sz="1400" dirty="0">
                <a:ea typeface="SimSun" panose="02010600030101010101" pitchFamily="2" charset="-122"/>
                <a:cs typeface="Arial" panose="020B0604020202020204" pitchFamily="34" charset="0"/>
              </a:rPr>
              <a:t> </a:t>
            </a:r>
            <a:r>
              <a:rPr lang="en-GB" dirty="0">
                <a:ea typeface="SimSun" panose="02010600030101010101" pitchFamily="2" charset="-122"/>
              </a:rPr>
              <a:t>2012</a:t>
            </a:r>
            <a:r>
              <a:rPr lang="en-GB" b="1" dirty="0">
                <a:ea typeface="SimSun" panose="02010600030101010101" pitchFamily="2" charset="-122"/>
              </a:rPr>
              <a:t>:</a:t>
            </a:r>
            <a:r>
              <a:rPr lang="en-US" b="1" dirty="0">
                <a:ea typeface="SimSun" panose="02010600030101010101" pitchFamily="2" charset="-122"/>
                <a:cs typeface="Arial" panose="020B0604020202020204" pitchFamily="34" charset="0"/>
              </a:rPr>
              <a:t> </a:t>
            </a:r>
            <a:r>
              <a:rPr lang="en-US" u="sng" dirty="0">
                <a:solidFill>
                  <a:srgbClr val="0000FF"/>
                </a:solidFill>
                <a:ea typeface="SimSun" panose="02010600030101010101" pitchFamily="2" charset="-122"/>
                <a:cs typeface="Arial" panose="020B0604020202020204" pitchFamily="34" charset="0"/>
                <a:hlinkClick r:id="rId3"/>
              </a:rPr>
              <a:t>https://youtu.be/zDkfPVG-xA4</a:t>
            </a:r>
            <a:endParaRPr lang="en-US" u="sng" dirty="0">
              <a:solidFill>
                <a:srgbClr val="0000FF"/>
              </a:solidFill>
              <a:ea typeface="SimSun" panose="02010600030101010101" pitchFamily="2" charset="-122"/>
              <a:cs typeface="Arial" panose="020B0604020202020204" pitchFamily="34" charset="0"/>
            </a:endParaRPr>
          </a:p>
          <a:p>
            <a:pPr marL="0" indent="0" algn="just">
              <a:lnSpc>
                <a:spcPct val="115000"/>
              </a:lnSpc>
              <a:spcAft>
                <a:spcPts val="1000"/>
              </a:spcAft>
              <a:buNone/>
            </a:pPr>
            <a:endParaRPr lang="en-US" u="sng" dirty="0">
              <a:solidFill>
                <a:srgbClr val="0000FF"/>
              </a:solidFill>
              <a:ea typeface="SimSun" panose="02010600030101010101" pitchFamily="2" charset="-122"/>
              <a:cs typeface="Arial" panose="020B0604020202020204" pitchFamily="34" charset="0"/>
            </a:endParaRPr>
          </a:p>
          <a:p>
            <a:pPr marL="0" indent="0" algn="just">
              <a:lnSpc>
                <a:spcPct val="115000"/>
              </a:lnSpc>
              <a:spcAft>
                <a:spcPts val="1000"/>
              </a:spcAft>
              <a:buNone/>
            </a:pPr>
            <a:r>
              <a:rPr lang="es-ES" dirty="0"/>
              <a:t>Este ejemplo ilustra una situación en la que una persona puede decidir en qué lugar de la comunidad quiere vivir después del cierre del hospital de salud mental estatal donde reside</a:t>
            </a:r>
            <a:r>
              <a:rPr lang="en-GB" dirty="0">
                <a:ea typeface="SimSun" panose="02010600030101010101" pitchFamily="2" charset="-122"/>
              </a:rPr>
              <a:t>.</a:t>
            </a:r>
            <a:r>
              <a:rPr lang="x-none"/>
              <a:t> </a:t>
            </a:r>
            <a:r>
              <a:rPr lang="en-GB" sz="1800" dirty="0">
                <a:ea typeface="SimSun" panose="02010600030101010101" pitchFamily="2" charset="-122"/>
                <a:cs typeface="Arial" panose="020B0604020202020204" pitchFamily="34" charset="0"/>
              </a:rPr>
              <a:t> </a:t>
            </a:r>
            <a:endParaRPr lang="x-none" sz="1800">
              <a:ea typeface="SimSun" panose="02010600030101010101" pitchFamily="2" charset="-122"/>
              <a:cs typeface="Arial" panose="020B0604020202020204" pitchFamily="34" charset="0"/>
            </a:endParaRPr>
          </a:p>
          <a:p>
            <a:pPr algn="just"/>
            <a:endParaRPr lang="en-US" dirty="0"/>
          </a:p>
        </p:txBody>
      </p:sp>
      <p:sp>
        <p:nvSpPr>
          <p:cNvPr id="6"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019047" cy="311735"/>
          </a:xfrm>
        </p:spPr>
        <p:txBody>
          <a:bodyPr/>
          <a:lstStyle/>
          <a:p>
            <a:r>
              <a:rPr lang="es-ES" dirty="0"/>
              <a:t>Presentación: el tratamiento dirigido por la persona y los planes de recuperación </a:t>
            </a:r>
            <a:r>
              <a:rPr lang="en-US" dirty="0"/>
              <a:t>- 4</a:t>
            </a:r>
          </a:p>
        </p:txBody>
      </p:sp>
    </p:spTree>
    <p:extLst>
      <p:ext uri="{BB962C8B-B14F-4D97-AF65-F5344CB8AC3E}">
        <p14:creationId xmlns:p14="http://schemas.microsoft.com/office/powerpoint/2010/main" val="230429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0588A-0515-E046-A5A7-DB3F1103F3B2}"/>
              </a:ext>
            </a:extLst>
          </p:cNvPr>
          <p:cNvSpPr>
            <a:spLocks noGrp="1"/>
          </p:cNvSpPr>
          <p:nvPr>
            <p:ph type="sldNum" sz="quarter" idx="12"/>
          </p:nvPr>
        </p:nvSpPr>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B47C1114-A459-3147-83E8-BCA1210D9307}"/>
              </a:ext>
            </a:extLst>
          </p:cNvPr>
          <p:cNvSpPr>
            <a:spLocks noGrp="1"/>
          </p:cNvSpPr>
          <p:nvPr>
            <p:ph sz="quarter" idx="14"/>
          </p:nvPr>
        </p:nvSpPr>
        <p:spPr>
          <a:xfrm>
            <a:off x="478971" y="1042840"/>
            <a:ext cx="11202636" cy="5140245"/>
          </a:xfrm>
        </p:spPr>
        <p:txBody>
          <a:bodyPr/>
          <a:lstStyle/>
          <a:p>
            <a:pPr algn="just"/>
            <a:r>
              <a:rPr lang="es-ES" sz="1800" dirty="0"/>
              <a:t>En esta formación examinaremos cómo promover el derecho de una persona a la capacidad jurídica en los servicios sociales y de salud mental</a:t>
            </a:r>
            <a:r>
              <a:rPr lang="en-US" sz="1800" dirty="0"/>
              <a:t>. </a:t>
            </a:r>
          </a:p>
          <a:p>
            <a:pPr algn="just"/>
            <a:r>
              <a:rPr lang="es-ES" sz="1800" dirty="0"/>
              <a:t>Defender el derecho de las personas a tomar sus propias decisiones y a escoger por sí mismas puede parecer un gran reto en determinadas situaciones y circunstancias</a:t>
            </a:r>
            <a:r>
              <a:rPr lang="en-US" sz="1800" dirty="0"/>
              <a:t>. </a:t>
            </a:r>
          </a:p>
          <a:p>
            <a:pPr lvl="2" algn="just"/>
            <a:r>
              <a:rPr lang="es-ES" sz="1800" dirty="0"/>
              <a:t>¿qué ocurre cuando una persona quiere poner fin a su vida o sufre una demencia grave?</a:t>
            </a:r>
          </a:p>
          <a:p>
            <a:pPr lvl="2" algn="just"/>
            <a:r>
              <a:rPr lang="es-ES" sz="1800" dirty="0"/>
              <a:t>¿O cuando tiene una crisis aguda, se encuentra en un estado extremo o hace cosas que son o parecen peligrosas?</a:t>
            </a:r>
          </a:p>
          <a:p>
            <a:pPr lvl="2" algn="just"/>
            <a:r>
              <a:rPr lang="es-ES" sz="1800" dirty="0"/>
              <a:t>¿Qué pasa si debido a que alguien rechaza un tratamiento su salud empeora? ¿O cuando una persona está inconsciente o, por la razón que sea, es incapaz de comunicar su voluntad y sus preferencias? </a:t>
            </a:r>
          </a:p>
          <a:p>
            <a:pPr lvl="2" algn="just"/>
            <a:r>
              <a:rPr lang="es-ES" sz="1800" dirty="0"/>
              <a:t>¿Es realmente factible hacer valer el derecho de las personas a tomar decisiones por sí mismas incluso en este tipo de situaciones? </a:t>
            </a:r>
            <a:endParaRPr lang="en-US" sz="1800" dirty="0"/>
          </a:p>
          <a:p>
            <a:pPr algn="just"/>
            <a:r>
              <a:rPr lang="es-ES" sz="1800" dirty="0"/>
              <a:t>Incluso en situaciones tan difíciles como estas, siempre debemos esforzarnos por encontrar maneras de garantizar que las personas tengan la última palabra en todas las decisiones sobre su vida</a:t>
            </a:r>
            <a:r>
              <a:rPr lang="en-US" sz="1800" dirty="0"/>
              <a:t>.</a:t>
            </a:r>
          </a:p>
          <a:p>
            <a:pPr algn="just"/>
            <a:r>
              <a:rPr lang="es-ES" sz="1800" dirty="0"/>
              <a:t>Siempre hay maneras de promover el derecho de las personas a ejercer su capacidad jurídica.</a:t>
            </a:r>
            <a:endParaRPr lang="en-US" sz="1800" dirty="0"/>
          </a:p>
        </p:txBody>
      </p:sp>
      <p:sp>
        <p:nvSpPr>
          <p:cNvPr id="5" name="Title 4">
            <a:extLst>
              <a:ext uri="{FF2B5EF4-FFF2-40B4-BE49-F238E27FC236}">
                <a16:creationId xmlns:a16="http://schemas.microsoft.com/office/drawing/2014/main" id="{BE394605-EF0B-604B-829A-0AF57994F45C}"/>
              </a:ext>
            </a:extLst>
          </p:cNvPr>
          <p:cNvSpPr>
            <a:spLocks noGrp="1"/>
          </p:cNvSpPr>
          <p:nvPr>
            <p:ph type="title"/>
          </p:nvPr>
        </p:nvSpPr>
        <p:spPr/>
        <p:txBody>
          <a:bodyPr/>
          <a:lstStyle/>
          <a:p>
            <a:r>
              <a:rPr lang="es-ES" i="1" dirty="0"/>
              <a:t>Presentación: Introducción breve al módulo </a:t>
            </a:r>
            <a:endParaRPr lang="en-US" dirty="0"/>
          </a:p>
        </p:txBody>
      </p:sp>
    </p:spTree>
    <p:extLst>
      <p:ext uri="{BB962C8B-B14F-4D97-AF65-F5344CB8AC3E}">
        <p14:creationId xmlns:p14="http://schemas.microsoft.com/office/powerpoint/2010/main" val="1990625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2BEDE-6143-D741-9877-085F2D5EBAF6}"/>
              </a:ext>
            </a:extLst>
          </p:cNvPr>
          <p:cNvSpPr>
            <a:spLocks noGrp="1"/>
          </p:cNvSpPr>
          <p:nvPr>
            <p:ph type="sldNum" sz="quarter" idx="12"/>
          </p:nvPr>
        </p:nvSpPr>
        <p:spPr/>
        <p:txBody>
          <a:bodyPr/>
          <a:lstStyle/>
          <a:p>
            <a:fld id="{F169E07F-9A80-405D-B06A-876E4D356B83}" type="slidenum">
              <a:rPr lang="en-US" smtClean="0"/>
              <a:pPr/>
              <a:t>90</a:t>
            </a:fld>
            <a:endParaRPr lang="en-US"/>
          </a:p>
        </p:txBody>
      </p:sp>
      <p:sp>
        <p:nvSpPr>
          <p:cNvPr id="3" name="Title 2">
            <a:extLst>
              <a:ext uri="{FF2B5EF4-FFF2-40B4-BE49-F238E27FC236}">
                <a16:creationId xmlns:a16="http://schemas.microsoft.com/office/drawing/2014/main" id="{B5AECF88-4472-5147-90AD-BFF191B3E3C4}"/>
              </a:ext>
            </a:extLst>
          </p:cNvPr>
          <p:cNvSpPr>
            <a:spLocks noGrp="1"/>
          </p:cNvSpPr>
          <p:nvPr>
            <p:ph type="title"/>
          </p:nvPr>
        </p:nvSpPr>
        <p:spPr>
          <a:xfrm>
            <a:off x="507205" y="2313946"/>
            <a:ext cx="11067173" cy="405191"/>
          </a:xfrm>
        </p:spPr>
        <p:txBody>
          <a:bodyPr/>
          <a:lstStyle/>
          <a:p>
            <a:pPr>
              <a:lnSpc>
                <a:spcPct val="100000"/>
              </a:lnSpc>
            </a:pPr>
            <a:r>
              <a:rPr lang="es-ES" dirty="0"/>
              <a:t>Tema 4. Evitar los ingresos hospitalarios y tratamientos involuntarios en los servicios sociales y de salud mental</a:t>
            </a:r>
            <a:endParaRPr lang="en-US" dirty="0"/>
          </a:p>
        </p:txBody>
      </p:sp>
    </p:spTree>
    <p:extLst>
      <p:ext uri="{BB962C8B-B14F-4D97-AF65-F5344CB8AC3E}">
        <p14:creationId xmlns:p14="http://schemas.microsoft.com/office/powerpoint/2010/main" val="188661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0AE67-1A68-F440-94F7-46436C1CF283}"/>
              </a:ext>
            </a:extLst>
          </p:cNvPr>
          <p:cNvSpPr>
            <a:spLocks noGrp="1"/>
          </p:cNvSpPr>
          <p:nvPr>
            <p:ph type="sldNum" sz="quarter" idx="12"/>
          </p:nvPr>
        </p:nvSpPr>
        <p:spPr/>
        <p:txBody>
          <a:bodyPr/>
          <a:lstStyle/>
          <a:p>
            <a:fld id="{04260D4A-DEC1-45DD-8AB2-A3349BAAA59E}" type="slidenum">
              <a:rPr lang="en-US" smtClean="0"/>
              <a:pPr/>
              <a:t>91</a:t>
            </a:fld>
            <a:endParaRPr lang="en-US"/>
          </a:p>
        </p:txBody>
      </p:sp>
      <p:sp>
        <p:nvSpPr>
          <p:cNvPr id="3" name="Text Placeholder 2">
            <a:extLst>
              <a:ext uri="{FF2B5EF4-FFF2-40B4-BE49-F238E27FC236}">
                <a16:creationId xmlns:a16="http://schemas.microsoft.com/office/drawing/2014/main" id="{62D3F32F-9499-0E4E-9EF7-38DF749FF570}"/>
              </a:ext>
            </a:extLst>
          </p:cNvPr>
          <p:cNvSpPr>
            <a:spLocks noGrp="1"/>
          </p:cNvSpPr>
          <p:nvPr>
            <p:ph type="body" sz="quarter" idx="13"/>
          </p:nvPr>
        </p:nvSpPr>
        <p:spPr>
          <a:xfrm>
            <a:off x="507207" y="1370358"/>
            <a:ext cx="11174400" cy="360000"/>
          </a:xfrm>
        </p:spPr>
        <p:txBody>
          <a:bodyPr/>
          <a:lstStyle/>
          <a:p>
            <a:r>
              <a:rPr lang="es-ES" dirty="0"/>
              <a:t>Relato de un superviviente del sistema de salud mental, Australia </a:t>
            </a:r>
            <a:endParaRPr lang="en-US" dirty="0"/>
          </a:p>
        </p:txBody>
      </p:sp>
      <p:sp>
        <p:nvSpPr>
          <p:cNvPr id="4" name="Content Placeholder 3">
            <a:extLst>
              <a:ext uri="{FF2B5EF4-FFF2-40B4-BE49-F238E27FC236}">
                <a16:creationId xmlns:a16="http://schemas.microsoft.com/office/drawing/2014/main" id="{4FFCBBA0-A9F7-164A-AF2D-3BA855573C60}"/>
              </a:ext>
            </a:extLst>
          </p:cNvPr>
          <p:cNvSpPr>
            <a:spLocks noGrp="1"/>
          </p:cNvSpPr>
          <p:nvPr>
            <p:ph sz="quarter" idx="14"/>
          </p:nvPr>
        </p:nvSpPr>
        <p:spPr>
          <a:xfrm>
            <a:off x="745958" y="1756610"/>
            <a:ext cx="10780296" cy="4165369"/>
          </a:xfrm>
        </p:spPr>
        <p:txBody>
          <a:bodyPr/>
          <a:lstStyle/>
          <a:p>
            <a:pPr marL="0" indent="0" algn="just">
              <a:buNone/>
            </a:pPr>
            <a:r>
              <a:rPr lang="en-US" sz="2000" i="1" dirty="0"/>
              <a:t>“</a:t>
            </a:r>
            <a:r>
              <a:rPr lang="es-ES" sz="2000" dirty="0"/>
              <a:t>«La experiencia de que se me llevaran en contra de mi voluntad, y no por orden de la policía o en una ambulancia, sino por culpa de mi hermana mayor, que pensaba que sabía mejor que nadie lo que me convenía, es indescriptible. Fue un ingreso hospitalario de lo más violento. Traumatizado de pies a cabeza y en estado de </a:t>
            </a:r>
            <a:r>
              <a:rPr lang="es-ES" sz="2000" i="1" dirty="0"/>
              <a:t>shock</a:t>
            </a:r>
            <a:r>
              <a:rPr lang="es-ES" sz="2000" dirty="0"/>
              <a:t>, el pánico de hacer frente a mi nueva realidad nunca desapareció. Me maltrataron, me pusieron inyecciones a la fuerza y me retuvieron contra mi voluntad durante más de un mes [...].</a:t>
            </a:r>
          </a:p>
          <a:p>
            <a:pPr marL="0" indent="0" algn="just">
              <a:buNone/>
            </a:pPr>
            <a:r>
              <a:rPr lang="es-ES" sz="2000" dirty="0"/>
              <a:t>Aparte del sentimiento de </a:t>
            </a:r>
            <a:r>
              <a:rPr lang="es-ES" sz="2000" dirty="0" err="1"/>
              <a:t>desempoderamiento</a:t>
            </a:r>
            <a:r>
              <a:rPr lang="es-ES" sz="2000" dirty="0"/>
              <a:t> y de humillación que conlleva la hospitalización involuntaria, a menudo, no son los derechos de los otros los que se vulneren, sino, justamente, los de los mismos pacientes, y no son los otros los que sufren daño, sino, justamente, los pacientes que supuestamente representan un riesgo para los demás. Y, lo que es peor, es que la mayoría de las veces nadie cree a estos pacientes: se les acusa de desvariar y de ser unos desagradecidos. Esto, en sí mismo, es un obstáculo para la verdadera curación, porque el hecho de recibir un trato inhumano hace que no te puedas considerar como un ser humano. Si bien para algunos pacientes la sala psiquiátrica es un lugar seguro, para muchos no es más que una prisión [...].</a:t>
            </a:r>
            <a:endParaRPr lang="en-US" sz="2400" dirty="0"/>
          </a:p>
        </p:txBody>
      </p:sp>
      <p:sp>
        <p:nvSpPr>
          <p:cNvPr id="5" name="Title 4">
            <a:extLst>
              <a:ext uri="{FF2B5EF4-FFF2-40B4-BE49-F238E27FC236}">
                <a16:creationId xmlns:a16="http://schemas.microsoft.com/office/drawing/2014/main" id="{E0A52A68-A57D-8A48-A941-899F16781736}"/>
              </a:ext>
            </a:extLst>
          </p:cNvPr>
          <p:cNvSpPr>
            <a:spLocks noGrp="1"/>
          </p:cNvSpPr>
          <p:nvPr>
            <p:ph type="title"/>
          </p:nvPr>
        </p:nvSpPr>
        <p:spPr>
          <a:xfrm>
            <a:off x="507206" y="506411"/>
            <a:ext cx="11091236" cy="504241"/>
          </a:xfrm>
        </p:spPr>
        <p:txBody>
          <a:bodyPr/>
          <a:lstStyle/>
          <a:p>
            <a:r>
              <a:rPr lang="es-ES" dirty="0"/>
              <a:t>Ejercicio 4.1: La experiencia del ingreso hospitalario y el tratamiento involuntario </a:t>
            </a:r>
            <a:r>
              <a:rPr lang="en-US" dirty="0"/>
              <a:t>- 1</a:t>
            </a:r>
          </a:p>
        </p:txBody>
      </p:sp>
    </p:spTree>
    <p:extLst>
      <p:ext uri="{BB962C8B-B14F-4D97-AF65-F5344CB8AC3E}">
        <p14:creationId xmlns:p14="http://schemas.microsoft.com/office/powerpoint/2010/main" val="531668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0AE67-1A68-F440-94F7-46436C1CF283}"/>
              </a:ext>
            </a:extLst>
          </p:cNvPr>
          <p:cNvSpPr>
            <a:spLocks noGrp="1"/>
          </p:cNvSpPr>
          <p:nvPr>
            <p:ph type="sldNum" sz="quarter" idx="12"/>
          </p:nvPr>
        </p:nvSpPr>
        <p:spPr/>
        <p:txBody>
          <a:bodyPr/>
          <a:lstStyle/>
          <a:p>
            <a:fld id="{04260D4A-DEC1-45DD-8AB2-A3349BAAA59E}" type="slidenum">
              <a:rPr lang="en-US" smtClean="0"/>
              <a:pPr/>
              <a:t>92</a:t>
            </a:fld>
            <a:endParaRPr lang="en-US"/>
          </a:p>
        </p:txBody>
      </p:sp>
      <p:sp>
        <p:nvSpPr>
          <p:cNvPr id="3" name="Text Placeholder 2">
            <a:extLst>
              <a:ext uri="{FF2B5EF4-FFF2-40B4-BE49-F238E27FC236}">
                <a16:creationId xmlns:a16="http://schemas.microsoft.com/office/drawing/2014/main" id="{62D3F32F-9499-0E4E-9EF7-38DF749FF570}"/>
              </a:ext>
            </a:extLst>
          </p:cNvPr>
          <p:cNvSpPr>
            <a:spLocks noGrp="1"/>
          </p:cNvSpPr>
          <p:nvPr>
            <p:ph type="body" sz="quarter" idx="13"/>
          </p:nvPr>
        </p:nvSpPr>
        <p:spPr>
          <a:xfrm>
            <a:off x="507207" y="1370358"/>
            <a:ext cx="11174400" cy="360000"/>
          </a:xfrm>
        </p:spPr>
        <p:txBody>
          <a:bodyPr/>
          <a:lstStyle/>
          <a:p>
            <a:r>
              <a:rPr lang="es-ES" dirty="0"/>
              <a:t>Relato de un superviviente del sistema de salud mental, Australia </a:t>
            </a:r>
            <a:endParaRPr lang="en-US" dirty="0"/>
          </a:p>
        </p:txBody>
      </p:sp>
      <p:sp>
        <p:nvSpPr>
          <p:cNvPr id="4" name="Content Placeholder 3">
            <a:extLst>
              <a:ext uri="{FF2B5EF4-FFF2-40B4-BE49-F238E27FC236}">
                <a16:creationId xmlns:a16="http://schemas.microsoft.com/office/drawing/2014/main" id="{4FFCBBA0-A9F7-164A-AF2D-3BA855573C60}"/>
              </a:ext>
            </a:extLst>
          </p:cNvPr>
          <p:cNvSpPr>
            <a:spLocks noGrp="1"/>
          </p:cNvSpPr>
          <p:nvPr>
            <p:ph sz="quarter" idx="14"/>
          </p:nvPr>
        </p:nvSpPr>
        <p:spPr>
          <a:xfrm>
            <a:off x="649705" y="1876926"/>
            <a:ext cx="10900612" cy="4045054"/>
          </a:xfrm>
        </p:spPr>
        <p:txBody>
          <a:bodyPr/>
          <a:lstStyle/>
          <a:p>
            <a:pPr marL="0" indent="0" algn="just">
              <a:buNone/>
            </a:pPr>
            <a:r>
              <a:rPr lang="es-ES" sz="2000" dirty="0"/>
              <a:t>Sigue habiendo un desequilibrio de poder enorme, no solo durante la hospitalización, sino también cuando las órdenes de la comunidad dictan qué medicamentos deben tomar los pacientes cuando ya no están hospitalizados. Dado que el incumplimiento de estas órdenes conlleva nuevos encarcelamientos, en el fondo no deja de ser una manera de controlarlos. La mayoría de los pacientes salen de este sistema con todos sus sueños destrozados y con una vida constantemente vigilada por el sistema del que nunca podrán escapar. Esto vulnera nuestros derechos humanos, tal como recoge la Convención de las Naciones Unidas.»</a:t>
            </a:r>
          </a:p>
          <a:p>
            <a:pPr algn="just"/>
            <a:endParaRPr lang="en-US" sz="2400" dirty="0"/>
          </a:p>
        </p:txBody>
      </p:sp>
      <p:sp>
        <p:nvSpPr>
          <p:cNvPr id="5" name="Title 4">
            <a:extLst>
              <a:ext uri="{FF2B5EF4-FFF2-40B4-BE49-F238E27FC236}">
                <a16:creationId xmlns:a16="http://schemas.microsoft.com/office/drawing/2014/main" id="{E0A52A68-A57D-8A48-A941-899F16781736}"/>
              </a:ext>
            </a:extLst>
          </p:cNvPr>
          <p:cNvSpPr>
            <a:spLocks noGrp="1"/>
          </p:cNvSpPr>
          <p:nvPr>
            <p:ph type="title"/>
          </p:nvPr>
        </p:nvSpPr>
        <p:spPr>
          <a:xfrm>
            <a:off x="507206" y="506411"/>
            <a:ext cx="11091236" cy="504241"/>
          </a:xfrm>
        </p:spPr>
        <p:txBody>
          <a:bodyPr/>
          <a:lstStyle/>
          <a:p>
            <a:r>
              <a:rPr lang="es-ES" dirty="0"/>
              <a:t>Ejercicio 4.1: La experiencia del ingreso hospitalario y el tratamiento involuntario </a:t>
            </a:r>
            <a:r>
              <a:rPr lang="en-US" dirty="0"/>
              <a:t>- 2</a:t>
            </a:r>
          </a:p>
        </p:txBody>
      </p:sp>
    </p:spTree>
    <p:extLst>
      <p:ext uri="{BB962C8B-B14F-4D97-AF65-F5344CB8AC3E}">
        <p14:creationId xmlns:p14="http://schemas.microsoft.com/office/powerpoint/2010/main" val="26193903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651DF1-C508-8A41-AD31-2E03207A8780}"/>
              </a:ext>
            </a:extLst>
          </p:cNvPr>
          <p:cNvSpPr>
            <a:spLocks noGrp="1"/>
          </p:cNvSpPr>
          <p:nvPr>
            <p:ph type="sldNum" sz="quarter" idx="12"/>
          </p:nvPr>
        </p:nvSpPr>
        <p:spPr/>
        <p:txBody>
          <a:bodyPr/>
          <a:lstStyle/>
          <a:p>
            <a:fld id="{04260D4A-DEC1-45DD-8AB2-A3349BAAA59E}" type="slidenum">
              <a:rPr lang="en-US" smtClean="0"/>
              <a:pPr/>
              <a:t>93</a:t>
            </a:fld>
            <a:endParaRPr lang="en-US"/>
          </a:p>
        </p:txBody>
      </p:sp>
      <p:sp>
        <p:nvSpPr>
          <p:cNvPr id="4" name="Content Placeholder 3">
            <a:extLst>
              <a:ext uri="{FF2B5EF4-FFF2-40B4-BE49-F238E27FC236}">
                <a16:creationId xmlns:a16="http://schemas.microsoft.com/office/drawing/2014/main" id="{5718713C-2CA6-9240-9941-C9A612A8B36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a:t>¿Qué os ha parecido este testimonio? </a:t>
            </a:r>
            <a:endParaRPr lang="en-US" sz="2500" b="1" i="1" dirty="0"/>
          </a:p>
        </p:txBody>
      </p:sp>
      <p:sp>
        <p:nvSpPr>
          <p:cNvPr id="6" name="Title 4">
            <a:extLst>
              <a:ext uri="{FF2B5EF4-FFF2-40B4-BE49-F238E27FC236}">
                <a16:creationId xmlns:a16="http://schemas.microsoft.com/office/drawing/2014/main" id="{E0A52A68-A57D-8A48-A941-899F16781736}"/>
              </a:ext>
            </a:extLst>
          </p:cNvPr>
          <p:cNvSpPr>
            <a:spLocks noGrp="1"/>
          </p:cNvSpPr>
          <p:nvPr>
            <p:ph type="title"/>
          </p:nvPr>
        </p:nvSpPr>
        <p:spPr>
          <a:xfrm>
            <a:off x="507206" y="506411"/>
            <a:ext cx="11091236" cy="817063"/>
          </a:xfrm>
        </p:spPr>
        <p:txBody>
          <a:bodyPr/>
          <a:lstStyle/>
          <a:p>
            <a:r>
              <a:rPr lang="es-ES" dirty="0"/>
              <a:t>Ejercicio 4.1: La experiencia del ingreso hospitalario y el tratamiento involuntario </a:t>
            </a:r>
            <a:r>
              <a:rPr lang="en-US" dirty="0"/>
              <a:t>- 3</a:t>
            </a:r>
          </a:p>
        </p:txBody>
      </p:sp>
    </p:spTree>
    <p:extLst>
      <p:ext uri="{BB962C8B-B14F-4D97-AF65-F5344CB8AC3E}">
        <p14:creationId xmlns:p14="http://schemas.microsoft.com/office/powerpoint/2010/main" val="16872633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F355C-8CE8-E940-AFB6-94BA26FA17C4}"/>
              </a:ext>
            </a:extLst>
          </p:cNvPr>
          <p:cNvSpPr>
            <a:spLocks noGrp="1"/>
          </p:cNvSpPr>
          <p:nvPr>
            <p:ph type="sldNum" sz="quarter" idx="12"/>
          </p:nvPr>
        </p:nvSpPr>
        <p:spPr/>
        <p:txBody>
          <a:bodyPr/>
          <a:lstStyle/>
          <a:p>
            <a:fld id="{04260D4A-DEC1-45DD-8AB2-A3349BAAA59E}" type="slidenum">
              <a:rPr lang="en-US" smtClean="0"/>
              <a:pPr/>
              <a:t>94</a:t>
            </a:fld>
            <a:endParaRPr lang="en-US"/>
          </a:p>
        </p:txBody>
      </p:sp>
      <p:sp>
        <p:nvSpPr>
          <p:cNvPr id="4" name="Content Placeholder 3">
            <a:extLst>
              <a:ext uri="{FF2B5EF4-FFF2-40B4-BE49-F238E27FC236}">
                <a16:creationId xmlns:a16="http://schemas.microsoft.com/office/drawing/2014/main" id="{D2741981-B6BE-3648-9A2A-D1C53F201F85}"/>
              </a:ext>
            </a:extLst>
          </p:cNvPr>
          <p:cNvSpPr>
            <a:spLocks noGrp="1"/>
          </p:cNvSpPr>
          <p:nvPr>
            <p:ph sz="quarter" idx="14"/>
          </p:nvPr>
        </p:nvSpPr>
        <p:spPr/>
        <p:txBody>
          <a:bodyPr/>
          <a:lstStyle/>
          <a:p>
            <a:pPr algn="just"/>
            <a:r>
              <a:rPr lang="es-ES" dirty="0"/>
              <a:t>Las personas con discapacidad psicosocial, intelectual o cognitiva son internadas en los servicios sociales y de salud mental en contra de su voluntad</a:t>
            </a:r>
            <a:r>
              <a:rPr lang="en-US" dirty="0"/>
              <a:t>. </a:t>
            </a:r>
          </a:p>
          <a:p>
            <a:pPr algn="just"/>
            <a:r>
              <a:rPr lang="es-ES" dirty="0"/>
              <a:t>A veces, las personas pueden ingresar voluntariamente en los servicios sociales y de salud mental porque no hay ninguna otra alternativa</a:t>
            </a:r>
            <a:r>
              <a:rPr lang="en-US" dirty="0"/>
              <a:t>. </a:t>
            </a:r>
          </a:p>
          <a:p>
            <a:pPr algn="just"/>
            <a:r>
              <a:rPr lang="es-ES" dirty="0"/>
              <a:t>Los sin techo son enviados a servicios y a instituciones en contra de su voluntad porque se cree que allí estarán mejor</a:t>
            </a:r>
            <a:r>
              <a:rPr lang="en-US" dirty="0"/>
              <a:t>. </a:t>
            </a:r>
          </a:p>
          <a:p>
            <a:pPr algn="just"/>
            <a:r>
              <a:rPr lang="es-ES" dirty="0"/>
              <a:t>Las personas internadas en contra de su voluntad son sometidas a un tratamiento forzoso</a:t>
            </a:r>
            <a:r>
              <a:rPr lang="en-US" dirty="0"/>
              <a:t>. </a:t>
            </a:r>
          </a:p>
          <a:p>
            <a:pPr algn="just"/>
            <a:r>
              <a:rPr lang="es-ES" dirty="0"/>
              <a:t>El ingreso hospitalario y el tratamiento involuntario pueden durar días, semanas, meses e incluso años</a:t>
            </a:r>
            <a:r>
              <a:rPr lang="en-US" dirty="0"/>
              <a:t>. </a:t>
            </a:r>
          </a:p>
        </p:txBody>
      </p:sp>
      <p:sp>
        <p:nvSpPr>
          <p:cNvPr id="5"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- 1</a:t>
            </a:r>
          </a:p>
        </p:txBody>
      </p:sp>
    </p:spTree>
    <p:extLst>
      <p:ext uri="{BB962C8B-B14F-4D97-AF65-F5344CB8AC3E}">
        <p14:creationId xmlns:p14="http://schemas.microsoft.com/office/powerpoint/2010/main" val="949969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AEC2FF-30B6-C041-89A1-C62BC08EC8D5}"/>
              </a:ext>
            </a:extLst>
          </p:cNvPr>
          <p:cNvSpPr>
            <a:spLocks noGrp="1"/>
          </p:cNvSpPr>
          <p:nvPr>
            <p:ph type="sldNum" sz="quarter" idx="12"/>
          </p:nvPr>
        </p:nvSpPr>
        <p:spPr/>
        <p:txBody>
          <a:bodyPr/>
          <a:lstStyle/>
          <a:p>
            <a:fld id="{04260D4A-DEC1-45DD-8AB2-A3349BAAA59E}" type="slidenum">
              <a:rPr lang="en-US" smtClean="0"/>
              <a:pPr/>
              <a:t>95</a:t>
            </a:fld>
            <a:endParaRPr lang="en-US"/>
          </a:p>
        </p:txBody>
      </p:sp>
      <p:sp>
        <p:nvSpPr>
          <p:cNvPr id="4" name="Content Placeholder 3">
            <a:extLst>
              <a:ext uri="{FF2B5EF4-FFF2-40B4-BE49-F238E27FC236}">
                <a16:creationId xmlns:a16="http://schemas.microsoft.com/office/drawing/2014/main" id="{9F74A825-7609-3149-9B82-F8CE4180906D}"/>
              </a:ext>
            </a:extLst>
          </p:cNvPr>
          <p:cNvSpPr>
            <a:spLocks noGrp="1"/>
          </p:cNvSpPr>
          <p:nvPr>
            <p:ph sz="quarter" idx="14"/>
          </p:nvPr>
        </p:nvSpPr>
        <p:spPr/>
        <p:txBody>
          <a:bodyPr/>
          <a:lstStyle/>
          <a:p>
            <a:pPr algn="just"/>
            <a:r>
              <a:rPr lang="es-ES" dirty="0"/>
              <a:t>Algunas leyes permiten internar y tratar a las personas cuando se les ha diagnosticado —o se cree que tienen— un trastorno o una discapacidad determinada</a:t>
            </a:r>
            <a:r>
              <a:rPr lang="en-US" dirty="0"/>
              <a:t>. </a:t>
            </a:r>
          </a:p>
          <a:p>
            <a:pPr algn="just"/>
            <a:r>
              <a:rPr lang="es-ES" dirty="0"/>
              <a:t>La ley puede exigir otros criterios (tales como que se considere que la persona necesita atención y tratamiento, o que su salud puede empeorar si no recibe tratamiento, que se considere que es peligrosa para ella misma o para los demás</a:t>
            </a:r>
            <a:r>
              <a:rPr lang="en-US" dirty="0"/>
              <a:t>). </a:t>
            </a:r>
          </a:p>
          <a:p>
            <a:pPr algn="just"/>
            <a:r>
              <a:rPr lang="es-ES" dirty="0"/>
              <a:t>Estas leyes discriminan a las personas con discapacidad psicosocial, intelectual y cognitiva, dado que permiten internarlas en situaciones en las que otras personas no serían internadas involuntariamente</a:t>
            </a:r>
            <a:r>
              <a:rPr lang="en-US" dirty="0"/>
              <a:t>. </a:t>
            </a:r>
          </a:p>
          <a:p>
            <a:pPr algn="just"/>
            <a:r>
              <a:rPr lang="es-ES" dirty="0"/>
              <a:t>Incluso personas que presentan un riesgo de violencia más elevado no pueden ser internadas porque presenten un riesgo de violencia más elevado.</a:t>
            </a:r>
            <a:endParaRPr lang="en-US" dirty="0"/>
          </a:p>
          <a:p>
            <a:pPr algn="just"/>
            <a:endParaRPr lang="en-US" dirty="0"/>
          </a:p>
        </p:txBody>
      </p:sp>
      <p:sp>
        <p:nvSpPr>
          <p:cNvPr id="6"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- 2</a:t>
            </a:r>
          </a:p>
        </p:txBody>
      </p:sp>
    </p:spTree>
    <p:extLst>
      <p:ext uri="{BB962C8B-B14F-4D97-AF65-F5344CB8AC3E}">
        <p14:creationId xmlns:p14="http://schemas.microsoft.com/office/powerpoint/2010/main" val="37377455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B23DCF-F62F-E649-B17F-5CEDA558D129}"/>
              </a:ext>
            </a:extLst>
          </p:cNvPr>
          <p:cNvSpPr>
            <a:spLocks noGrp="1"/>
          </p:cNvSpPr>
          <p:nvPr>
            <p:ph type="sldNum" sz="quarter" idx="12"/>
          </p:nvPr>
        </p:nvSpPr>
        <p:spPr/>
        <p:txBody>
          <a:bodyPr/>
          <a:lstStyle/>
          <a:p>
            <a:fld id="{04260D4A-DEC1-45DD-8AB2-A3349BAAA59E}" type="slidenum">
              <a:rPr lang="en-US" smtClean="0"/>
              <a:pPr/>
              <a:t>96</a:t>
            </a:fld>
            <a:endParaRPr lang="en-US"/>
          </a:p>
        </p:txBody>
      </p:sp>
      <p:sp>
        <p:nvSpPr>
          <p:cNvPr id="4" name="Content Placeholder 3">
            <a:extLst>
              <a:ext uri="{FF2B5EF4-FFF2-40B4-BE49-F238E27FC236}">
                <a16:creationId xmlns:a16="http://schemas.microsoft.com/office/drawing/2014/main" id="{72D64B52-5DB2-654E-B2C8-33C29A5B86BC}"/>
              </a:ext>
            </a:extLst>
          </p:cNvPr>
          <p:cNvSpPr>
            <a:spLocks noGrp="1"/>
          </p:cNvSpPr>
          <p:nvPr>
            <p:ph sz="quarter" idx="14"/>
          </p:nvPr>
        </p:nvSpPr>
        <p:spPr/>
        <p:txBody>
          <a:bodyPr/>
          <a:lstStyle/>
          <a:p>
            <a:endParaRPr lang="en-US" dirty="0"/>
          </a:p>
          <a:p>
            <a:endParaRPr lang="en-US" dirty="0"/>
          </a:p>
          <a:p>
            <a:pPr marL="0" indent="0" algn="ctr">
              <a:buNone/>
            </a:pPr>
            <a:r>
              <a:rPr lang="es-ES" sz="2500" b="1" i="1" dirty="0"/>
              <a:t>¿Cómo os sentiríais si os ingresaran y os sometieran a un tratamiento en contra de vuestra voluntad? </a:t>
            </a:r>
          </a:p>
          <a:p>
            <a:pPr marL="0" indent="0" algn="ctr">
              <a:buNone/>
            </a:pPr>
            <a:r>
              <a:rPr lang="es-ES" sz="2500" b="1" i="1" dirty="0"/>
              <a:t>¿Cómo os sentisteis cuando os internaron y os sometieron a un tratamiento en contra de vuestra voluntad? </a:t>
            </a:r>
          </a:p>
          <a:p>
            <a:pPr marL="0" indent="0">
              <a:buNone/>
            </a:pPr>
            <a:endParaRPr lang="en-US" dirty="0"/>
          </a:p>
        </p:txBody>
      </p:sp>
      <p:sp>
        <p:nvSpPr>
          <p:cNvPr id="6"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- 3</a:t>
            </a:r>
          </a:p>
        </p:txBody>
      </p:sp>
    </p:spTree>
    <p:extLst>
      <p:ext uri="{BB962C8B-B14F-4D97-AF65-F5344CB8AC3E}">
        <p14:creationId xmlns:p14="http://schemas.microsoft.com/office/powerpoint/2010/main" val="3217339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63EBB0-FA04-FD48-902D-FF3544FDB682}"/>
              </a:ext>
            </a:extLst>
          </p:cNvPr>
          <p:cNvSpPr>
            <a:spLocks noGrp="1"/>
          </p:cNvSpPr>
          <p:nvPr>
            <p:ph type="sldNum" sz="quarter" idx="12"/>
          </p:nvPr>
        </p:nvSpPr>
        <p:spPr/>
        <p:txBody>
          <a:bodyPr/>
          <a:lstStyle/>
          <a:p>
            <a:fld id="{04260D4A-DEC1-45DD-8AB2-A3349BAAA59E}" type="slidenum">
              <a:rPr lang="en-US" smtClean="0"/>
              <a:pPr/>
              <a:t>97</a:t>
            </a:fld>
            <a:endParaRPr lang="en-US"/>
          </a:p>
        </p:txBody>
      </p:sp>
      <p:sp>
        <p:nvSpPr>
          <p:cNvPr id="4" name="Content Placeholder 3">
            <a:extLst>
              <a:ext uri="{FF2B5EF4-FFF2-40B4-BE49-F238E27FC236}">
                <a16:creationId xmlns:a16="http://schemas.microsoft.com/office/drawing/2014/main" id="{6DCD5125-8D9A-E74F-95E5-9138EA61B7A0}"/>
              </a:ext>
            </a:extLst>
          </p:cNvPr>
          <p:cNvSpPr>
            <a:spLocks noGrp="1"/>
          </p:cNvSpPr>
          <p:nvPr>
            <p:ph sz="quarter" idx="14"/>
          </p:nvPr>
        </p:nvSpPr>
        <p:spPr/>
        <p:txBody>
          <a:bodyPr/>
          <a:lstStyle/>
          <a:p>
            <a:pPr algn="just"/>
            <a:r>
              <a:rPr lang="es-ES" dirty="0"/>
              <a:t>La CDPD pretende abordar esta situación ofreciendo una orientación clara sobre cómo cambiar las prácticas y las leyes</a:t>
            </a:r>
            <a:r>
              <a:rPr lang="en-US" dirty="0"/>
              <a:t>. </a:t>
            </a:r>
          </a:p>
          <a:p>
            <a:pPr algn="just"/>
            <a:r>
              <a:rPr lang="es-ES" dirty="0"/>
              <a:t>Todos los derechos amparados por la CDPD están interrelacionados. Muchos de estos derechos refuerzan que las personas no deben ser internadas ni deben recibir ningún tratamiento en contra de su voluntad, ni siquiera por el hecho de que tengan una discapacidad</a:t>
            </a:r>
            <a:r>
              <a:rPr lang="en-US" dirty="0"/>
              <a:t>. </a:t>
            </a:r>
          </a:p>
          <a:p>
            <a:pPr algn="just"/>
            <a:endParaRPr lang="en-US" dirty="0"/>
          </a:p>
        </p:txBody>
      </p:sp>
      <p:sp>
        <p:nvSpPr>
          <p:cNvPr id="6"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- 4</a:t>
            </a:r>
          </a:p>
        </p:txBody>
      </p:sp>
    </p:spTree>
    <p:extLst>
      <p:ext uri="{BB962C8B-B14F-4D97-AF65-F5344CB8AC3E}">
        <p14:creationId xmlns:p14="http://schemas.microsoft.com/office/powerpoint/2010/main" val="3134727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DEF960-FD6F-CC4A-B3DD-DE9AE6FB72C2}"/>
              </a:ext>
            </a:extLst>
          </p:cNvPr>
          <p:cNvSpPr>
            <a:spLocks noGrp="1"/>
          </p:cNvSpPr>
          <p:nvPr>
            <p:ph type="sldNum" sz="quarter" idx="12"/>
          </p:nvPr>
        </p:nvSpPr>
        <p:spPr/>
        <p:txBody>
          <a:bodyPr/>
          <a:lstStyle/>
          <a:p>
            <a:fld id="{04260D4A-DEC1-45DD-8AB2-A3349BAAA59E}" type="slidenum">
              <a:rPr lang="en-US" smtClean="0"/>
              <a:pPr/>
              <a:t>98</a:t>
            </a:fld>
            <a:endParaRPr lang="en-US"/>
          </a:p>
        </p:txBody>
      </p:sp>
      <p:sp>
        <p:nvSpPr>
          <p:cNvPr id="3" name="Text Placeholder 2">
            <a:extLst>
              <a:ext uri="{FF2B5EF4-FFF2-40B4-BE49-F238E27FC236}">
                <a16:creationId xmlns:a16="http://schemas.microsoft.com/office/drawing/2014/main" id="{253682FF-9711-4D49-9BC8-E857DB6A5A85}"/>
              </a:ext>
            </a:extLst>
          </p:cNvPr>
          <p:cNvSpPr>
            <a:spLocks noGrp="1"/>
          </p:cNvSpPr>
          <p:nvPr>
            <p:ph type="body" sz="quarter" idx="13"/>
          </p:nvPr>
        </p:nvSpPr>
        <p:spPr>
          <a:xfrm>
            <a:off x="507207" y="1392660"/>
            <a:ext cx="11174400" cy="360000"/>
          </a:xfrm>
        </p:spPr>
        <p:txBody>
          <a:bodyPr/>
          <a:lstStyle/>
          <a:p>
            <a:r>
              <a:rPr lang="es-ES" dirty="0"/>
              <a:t>Artículo 5. Igualdad y no discriminación</a:t>
            </a:r>
          </a:p>
        </p:txBody>
      </p:sp>
      <p:sp>
        <p:nvSpPr>
          <p:cNvPr id="4" name="Content Placeholder 3">
            <a:extLst>
              <a:ext uri="{FF2B5EF4-FFF2-40B4-BE49-F238E27FC236}">
                <a16:creationId xmlns:a16="http://schemas.microsoft.com/office/drawing/2014/main" id="{18C604C6-9920-B045-AB48-1185C14A8ABF}"/>
              </a:ext>
            </a:extLst>
          </p:cNvPr>
          <p:cNvSpPr>
            <a:spLocks noGrp="1"/>
          </p:cNvSpPr>
          <p:nvPr>
            <p:ph sz="quarter" idx="14"/>
          </p:nvPr>
        </p:nvSpPr>
        <p:spPr>
          <a:xfrm>
            <a:off x="507195" y="1962614"/>
            <a:ext cx="11174412" cy="4048573"/>
          </a:xfrm>
        </p:spPr>
        <p:txBody>
          <a:bodyPr/>
          <a:lstStyle/>
          <a:p>
            <a:pPr algn="just"/>
            <a:r>
              <a:rPr lang="es-ES" dirty="0"/>
              <a:t>Según el artículo 5, las personas con discapacidad deben poder disfrutar de sus derechos en igualdad de condiciones con el resto de personas</a:t>
            </a:r>
            <a:r>
              <a:rPr lang="en-US" dirty="0"/>
              <a:t>. </a:t>
            </a:r>
          </a:p>
          <a:p>
            <a:pPr algn="just"/>
            <a:r>
              <a:rPr lang="es-ES" dirty="0"/>
              <a:t>Las personas que son tratadas por problemas de salud física no pueden ser internadas en los servicios sanitarios ni pueden recibir un tratamiento si antes no han dado su consentimiento informado.</a:t>
            </a:r>
            <a:endParaRPr lang="en-US" dirty="0"/>
          </a:p>
          <a:p>
            <a:pPr algn="just"/>
            <a:r>
              <a:rPr lang="es-ES" dirty="0"/>
              <a:t>El hecho de que las personas con discapacidad psicosocial, intelectual y cognitiva puedan ser internadas y puedan recibir un tratamiento en contra de su voluntad constituye una discriminación por motivos de discapacidad, lo cual viola el artículo 5</a:t>
            </a:r>
            <a:r>
              <a:rPr lang="en-US" dirty="0"/>
              <a:t>. </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- 5</a:t>
            </a:r>
          </a:p>
        </p:txBody>
      </p:sp>
    </p:spTree>
    <p:extLst>
      <p:ext uri="{BB962C8B-B14F-4D97-AF65-F5344CB8AC3E}">
        <p14:creationId xmlns:p14="http://schemas.microsoft.com/office/powerpoint/2010/main" val="22416613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01CD7C-D660-4440-986B-9B4372EA735B}"/>
              </a:ext>
            </a:extLst>
          </p:cNvPr>
          <p:cNvSpPr>
            <a:spLocks noGrp="1"/>
          </p:cNvSpPr>
          <p:nvPr>
            <p:ph type="sldNum" sz="quarter" idx="12"/>
          </p:nvPr>
        </p:nvSpPr>
        <p:spPr/>
        <p:txBody>
          <a:bodyPr/>
          <a:lstStyle/>
          <a:p>
            <a:fld id="{04260D4A-DEC1-45DD-8AB2-A3349BAAA59E}" type="slidenum">
              <a:rPr lang="en-US" smtClean="0"/>
              <a:pPr/>
              <a:t>99</a:t>
            </a:fld>
            <a:endParaRPr lang="en-US"/>
          </a:p>
        </p:txBody>
      </p:sp>
      <p:sp>
        <p:nvSpPr>
          <p:cNvPr id="3" name="Text Placeholder 2">
            <a:extLst>
              <a:ext uri="{FF2B5EF4-FFF2-40B4-BE49-F238E27FC236}">
                <a16:creationId xmlns:a16="http://schemas.microsoft.com/office/drawing/2014/main" id="{DE6098FF-0D00-FB4A-8C06-FFCB1C1CB5C0}"/>
              </a:ext>
            </a:extLst>
          </p:cNvPr>
          <p:cNvSpPr>
            <a:spLocks noGrp="1"/>
          </p:cNvSpPr>
          <p:nvPr>
            <p:ph type="body" sz="quarter" idx="13"/>
          </p:nvPr>
        </p:nvSpPr>
        <p:spPr>
          <a:xfrm>
            <a:off x="507207" y="1414962"/>
            <a:ext cx="11174400" cy="360000"/>
          </a:xfrm>
        </p:spPr>
        <p:txBody>
          <a:bodyPr/>
          <a:lstStyle/>
          <a:p>
            <a:r>
              <a:rPr lang="es-ES" dirty="0"/>
              <a:t>Artículo 12. Reconocimiento igual como personas ante la ley</a:t>
            </a:r>
          </a:p>
        </p:txBody>
      </p:sp>
      <p:sp>
        <p:nvSpPr>
          <p:cNvPr id="4" name="Content Placeholder 3">
            <a:extLst>
              <a:ext uri="{FF2B5EF4-FFF2-40B4-BE49-F238E27FC236}">
                <a16:creationId xmlns:a16="http://schemas.microsoft.com/office/drawing/2014/main" id="{76B241AF-C002-FA48-B0F3-1BD255F1969A}"/>
              </a:ext>
            </a:extLst>
          </p:cNvPr>
          <p:cNvSpPr>
            <a:spLocks noGrp="1"/>
          </p:cNvSpPr>
          <p:nvPr>
            <p:ph sz="quarter" idx="14"/>
          </p:nvPr>
        </p:nvSpPr>
        <p:spPr>
          <a:xfrm>
            <a:off x="507195" y="1876926"/>
            <a:ext cx="11174412" cy="4134261"/>
          </a:xfrm>
        </p:spPr>
        <p:txBody>
          <a:bodyPr/>
          <a:lstStyle/>
          <a:p>
            <a:pPr algn="just">
              <a:spcAft>
                <a:spcPts val="500"/>
              </a:spcAft>
            </a:pPr>
            <a:r>
              <a:rPr lang="es-ES" sz="2000" dirty="0"/>
              <a:t>El artículo 12 es fundamental e imprescindible para el resto de los artículos de la CDPD</a:t>
            </a:r>
            <a:r>
              <a:rPr lang="en-US" sz="2000" dirty="0"/>
              <a:t>. </a:t>
            </a:r>
          </a:p>
          <a:p>
            <a:pPr algn="just">
              <a:spcAft>
                <a:spcPts val="500"/>
              </a:spcAft>
            </a:pPr>
            <a:r>
              <a:rPr lang="es-ES" sz="2000" dirty="0"/>
              <a:t>Al proteger el derecho a la capacidad de obrar, la CDPD garantiza que las personas tengan derecho a decidir sobre todos los aspectos de su vida, incluyendo los relacionados con su atención y tratamiento</a:t>
            </a:r>
            <a:r>
              <a:rPr lang="en-US" sz="2000" dirty="0"/>
              <a:t>.</a:t>
            </a:r>
          </a:p>
          <a:p>
            <a:pPr algn="just">
              <a:spcAft>
                <a:spcPts val="500"/>
              </a:spcAft>
            </a:pPr>
            <a:r>
              <a:rPr lang="es-ES" sz="2000" dirty="0"/>
              <a:t>Antes de internarlas o de someterlas a un tratamiento en un servicio de salud mental o en un servicio relacionado, siempre es necesario haber obtenido su consentimiento informado</a:t>
            </a:r>
            <a:r>
              <a:rPr lang="en-US" sz="2000" dirty="0"/>
              <a:t>. </a:t>
            </a:r>
          </a:p>
          <a:p>
            <a:pPr algn="just">
              <a:spcAft>
                <a:spcPts val="500"/>
              </a:spcAft>
            </a:pPr>
            <a:r>
              <a:rPr lang="es-ES" sz="2000" dirty="0"/>
              <a:t>Los profesionales de la salud mental y de otras disciplinas deben procurar, sobre todo, tener un trato directo con la persona y no solo con sus familiares o personas de apoyo</a:t>
            </a:r>
            <a:r>
              <a:rPr lang="en-US" sz="2000" dirty="0"/>
              <a:t>. </a:t>
            </a:r>
          </a:p>
          <a:p>
            <a:pPr algn="just">
              <a:spcAft>
                <a:spcPts val="500"/>
              </a:spcAft>
            </a:pPr>
            <a:r>
              <a:rPr lang="es-ES" sz="2000" dirty="0"/>
              <a:t>También deben procurar garantizar que la persona no es influenciada indebidamente por sus familiares, cuidadores u otras personas de apoyo al tomar una decisión sobre la atención o el tratamiento</a:t>
            </a:r>
            <a:r>
              <a:rPr lang="en-US" sz="2000" dirty="0"/>
              <a:t>.</a:t>
            </a:r>
          </a:p>
          <a:p>
            <a:pPr algn="just">
              <a:spcAft>
                <a:spcPts val="500"/>
              </a:spcAft>
            </a:pPr>
            <a:r>
              <a:rPr lang="es-ES" sz="2000" dirty="0"/>
              <a:t>Los profesionales también deben asegurarse de que las personas reciban un apoyo adaptado a su discapacidad y cualquier otra necesidad para tomar o comunicar sus decisiones sobre la atención y el tratamiento</a:t>
            </a:r>
            <a:r>
              <a:rPr lang="en-US" sz="2000" dirty="0"/>
              <a:t>.</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es-ES" dirty="0"/>
              <a:t>Presentación: ¿Qué dice la CDPD del internamiento y el tratamiento involuntarios? </a:t>
            </a:r>
            <a:r>
              <a:rPr lang="en-US" dirty="0"/>
              <a:t>- 6</a:t>
            </a:r>
          </a:p>
        </p:txBody>
      </p:sp>
    </p:spTree>
    <p:extLst>
      <p:ext uri="{BB962C8B-B14F-4D97-AF65-F5344CB8AC3E}">
        <p14:creationId xmlns:p14="http://schemas.microsoft.com/office/powerpoint/2010/main" val="1552029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ID" val="LPB_169"/>
  <p:tag name="LANGUAGEID" val="1033"/>
  <p:tag name="COLORTHEMEID" val="LPBBlue"/>
  <p:tag name="BRANDID" val="LPB"/>
  <p:tag name="MARKETNAME" val="Pharma &amp; Biotech"/>
  <p:tag name="CLIENT" val="LZA"/>
  <p:tag name="VERSION" val="1001"/>
  <p:tag name="REFERENCEDATE" val="43545"/>
  <p:tag name="DATE" val="3 April 2019"/>
  <p:tag name="FOOTER1" val="Lonza Microbiome JV - media briefing"/>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Source"/>
</p:tagLst>
</file>

<file path=ppt/tags/tag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b096b-4105-49eb-b55c-14c0faebc69d">CRM347QYS2NC-1659832294-68</_dlc_DocId>
    <_dlc_DocIdUrl xmlns="042b096b-4105-49eb-b55c-14c0faebc69d">
      <Url>https://lonzagroup.sharepoint.com/sites/l003/_layouts/15/DocIdRedir.aspx?ID=CRM347QYS2NC-1659832294-68</Url>
      <Description>CRM347QYS2NC-1659832294-68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6705E77DCC804E9BE7F1C1025886C8" ma:contentTypeVersion="2" ma:contentTypeDescription="Create a new document." ma:contentTypeScope="" ma:versionID="f1c990c1d5a8af9f80b633fb09d2bde5">
  <xsd:schema xmlns:xsd="http://www.w3.org/2001/XMLSchema" xmlns:xs="http://www.w3.org/2001/XMLSchema" xmlns:p="http://schemas.microsoft.com/office/2006/metadata/properties" xmlns:ns2="042b096b-4105-49eb-b55c-14c0faebc69d" xmlns:ns3="ef5a19a5-0bde-491a-9e5b-9baf636fab8c" targetNamespace="http://schemas.microsoft.com/office/2006/metadata/properties" ma:root="true" ma:fieldsID="ec4561506f63d7914714c578ad4965ca" ns2:_="" ns3:_="">
    <xsd:import namespace="042b096b-4105-49eb-b55c-14c0faebc69d"/>
    <xsd:import namespace="ef5a19a5-0bde-491a-9e5b-9baf636fab8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b096b-4105-49eb-b55c-14c0faebc6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f5a19a5-0bde-491a-9e5b-9baf636fab8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D0E1A-7E6E-4A7E-96B9-8EB3D8F53396}">
  <ds:schemaRefs>
    <ds:schemaRef ds:uri="http://purl.org/dc/terms/"/>
    <ds:schemaRef ds:uri="http://schemas.microsoft.com/office/2006/documentManagement/types"/>
    <ds:schemaRef ds:uri="http://purl.org/dc/dcmitype/"/>
    <ds:schemaRef ds:uri="ef5a19a5-0bde-491a-9e5b-9baf636fab8c"/>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42b096b-4105-49eb-b55c-14c0faebc69d"/>
    <ds:schemaRef ds:uri="http://www.w3.org/XML/1998/namespace"/>
  </ds:schemaRefs>
</ds:datastoreItem>
</file>

<file path=customXml/itemProps2.xml><?xml version="1.0" encoding="utf-8"?>
<ds:datastoreItem xmlns:ds="http://schemas.openxmlformats.org/officeDocument/2006/customXml" ds:itemID="{D7801245-4ED9-47C9-9C04-7F899CAD05AA}">
  <ds:schemaRefs>
    <ds:schemaRef ds:uri="042b096b-4105-49eb-b55c-14c0faebc69d"/>
    <ds:schemaRef ds:uri="ef5a19a5-0bde-491a-9e5b-9baf636fab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80760B-1B5E-4DC8-826E-74FE9931AF94}">
  <ds:schemaRefs>
    <ds:schemaRef ds:uri="http://schemas.microsoft.com/sharepoint/events"/>
  </ds:schemaRefs>
</ds:datastoreItem>
</file>

<file path=customXml/itemProps4.xml><?xml version="1.0" encoding="utf-8"?>
<ds:datastoreItem xmlns:ds="http://schemas.openxmlformats.org/officeDocument/2006/customXml" ds:itemID="{059A2BC8-8DBB-433C-8417-516F08DCC3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LPB</Template>
  <TotalTime>2806</TotalTime>
  <Words>33656</Words>
  <Application>Microsoft Office PowerPoint</Application>
  <PresentationFormat>Pantalla panoràmica</PresentationFormat>
  <Paragraphs>1761</Paragraphs>
  <Slides>123</Slides>
  <Notes>123</Notes>
  <HiddenSlides>0</HiddenSlides>
  <MMClips>0</MMClips>
  <ScaleCrop>false</ScaleCrop>
  <HeadingPairs>
    <vt:vector size="8" baseType="variant">
      <vt:variant>
        <vt:lpstr>Tipus de lletra utilitzats</vt:lpstr>
      </vt:variant>
      <vt:variant>
        <vt:i4>9</vt:i4>
      </vt:variant>
      <vt:variant>
        <vt:lpstr>Tema</vt:lpstr>
      </vt:variant>
      <vt:variant>
        <vt:i4>1</vt:i4>
      </vt:variant>
      <vt:variant>
        <vt:lpstr>Servidors OLE incrustats</vt:lpstr>
      </vt:variant>
      <vt:variant>
        <vt:i4>1</vt:i4>
      </vt:variant>
      <vt:variant>
        <vt:lpstr>Títols de les diapositives</vt:lpstr>
      </vt:variant>
      <vt:variant>
        <vt:i4>123</vt:i4>
      </vt:variant>
    </vt:vector>
  </HeadingPairs>
  <TitlesOfParts>
    <vt:vector size="134" baseType="lpstr">
      <vt:lpstr>Arial</vt:lpstr>
      <vt:lpstr>Calibri</vt:lpstr>
      <vt:lpstr>Calibri Light</vt:lpstr>
      <vt:lpstr>Cambria</vt:lpstr>
      <vt:lpstr>Century Gothic</vt:lpstr>
      <vt:lpstr>Helvetica</vt:lpstr>
      <vt:lpstr>Symbol</vt:lpstr>
      <vt:lpstr>Times</vt:lpstr>
      <vt:lpstr>Times New Roman</vt:lpstr>
      <vt:lpstr>LPB</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Objetivos de aprendizaje de éste módulo</vt:lpstr>
      <vt:lpstr>Temas de éste módulo</vt:lpstr>
      <vt:lpstr>Tema 1. Comprender el derecho a la capacidad jurídica</vt:lpstr>
      <vt:lpstr>Presentación: Introducción breve al módulo </vt:lpstr>
      <vt:lpstr>Ejercicio 1.1: Es mi decisión - 1</vt:lpstr>
      <vt:lpstr>Ejercicio 1.1: Es mi decisión - 2</vt:lpstr>
      <vt:lpstr>Presentación: El derecho a la capacidad jurídica - 1</vt:lpstr>
      <vt:lpstr>Presentación: El derecho a la capacidad jurídica - 2 </vt:lpstr>
      <vt:lpstr>Presentación: El derecho a la capacidad jurídica - 3</vt:lpstr>
      <vt:lpstr>Presentación: El derecho a la capacidad jurídica - 4</vt:lpstr>
      <vt:lpstr>Presentación: El derecho a la capacidad jurídica - 5</vt:lpstr>
      <vt:lpstr>Presentación: El derecho a la capacidad jurídica - 6</vt:lpstr>
      <vt:lpstr>Presentación: El derecho a la capacidad jurídica - 7</vt:lpstr>
      <vt:lpstr>Presentación: El derecho a la capacidad jurídica - 8 </vt:lpstr>
      <vt:lpstr>Presentación: El derecho a la capacidad jurídica - 9</vt:lpstr>
      <vt:lpstr>Presentación: El derecho a la capacidad jurídica - 10</vt:lpstr>
      <vt:lpstr>Presentación: El derecho a la capacidad jurídica - 11</vt:lpstr>
      <vt:lpstr>Presentación: El derecho a la capacidad jurídica - 12</vt:lpstr>
      <vt:lpstr>Presentación: El derecho a la capacidad jurídica - 13</vt:lpstr>
      <vt:lpstr>Presentación: El derecho a la capacidad jurídica - 14</vt:lpstr>
      <vt:lpstr>Presentación: El derecho a la capacidad jurídica - 15</vt:lpstr>
      <vt:lpstr>Presentación: El derecho a la capacidad jurídica - 16</vt:lpstr>
      <vt:lpstr>Presentación: El derecho a la capacidad jurídica - 17</vt:lpstr>
      <vt:lpstr>Presentación: El derecho a la capacidad jurídica - 18</vt:lpstr>
      <vt:lpstr>Presentación: El derecho a la capacidad jurídica - 19</vt:lpstr>
      <vt:lpstr>Ejercicio 1.2: Denegación de la capacidad jurídica - 1 </vt:lpstr>
      <vt:lpstr>Ejercicio 1.2: Denegación de la capacidad jurídica - 2</vt:lpstr>
      <vt:lpstr>Presentación: Las consecuencias de la denegación del derecho a la capacidad jurídica - 1</vt:lpstr>
      <vt:lpstr>Presentación: Las consecuencias de la denegación del derecho a la capacidad jurídica - 2</vt:lpstr>
      <vt:lpstr>Presentación: Resumen del tema - 1 </vt:lpstr>
      <vt:lpstr>Presentación: Resumen del tema - 2 </vt:lpstr>
      <vt:lpstr>Presentación: Resumen del tema - 3 </vt:lpstr>
      <vt:lpstr>Tema 2. El apoyo a la toma de decisiones y la planificación de decisiones anticipadas</vt:lpstr>
      <vt:lpstr>Tema 2. El apoyo a la toma de decisiones y la planificación de decisiones anticipadas</vt:lpstr>
      <vt:lpstr>Ejercicio 2.1. Debate sobre el apoyo a la toma de decisiones </vt:lpstr>
      <vt:lpstr>Presentación: El apoyo a la toma de decisiones - 1 </vt:lpstr>
      <vt:lpstr>Presentación: El apoyo a la toma de decisiones - 2</vt:lpstr>
      <vt:lpstr>Presentación: El apoyo a la toma de decisiones - 3</vt:lpstr>
      <vt:lpstr>Presentación: El apoyo a la toma de decisiones - 4</vt:lpstr>
      <vt:lpstr>Presentación: El apoyo a la toma de decisiones - 5</vt:lpstr>
      <vt:lpstr>Presentación: El apoyo a la toma de decisiones - 6</vt:lpstr>
      <vt:lpstr>Presentación: El apoyo a la toma de decisiones - 7 </vt:lpstr>
      <vt:lpstr>Presentación: El apoyo a la toma de decisiones - 8 </vt:lpstr>
      <vt:lpstr>Presentación: El apoyo a la toma de decisiones - 9 </vt:lpstr>
      <vt:lpstr>Presentación: El apoyo a la toma de decisiones - 10 </vt:lpstr>
      <vt:lpstr>Presentación: El apoyo a la toma de decisiones - 11 </vt:lpstr>
      <vt:lpstr>Presentación: El apoyo a la toma de decisiones - 12</vt:lpstr>
      <vt:lpstr>Presentación: El apoyo a la toma de decisiones - 13</vt:lpstr>
      <vt:lpstr>Presentación: El apoyo a la toma de decisiones - 14</vt:lpstr>
      <vt:lpstr>Presentación: El apoyo a la toma de decisiones - 15</vt:lpstr>
      <vt:lpstr>Presentación: El apoyo a la toma de decisiones - 16</vt:lpstr>
      <vt:lpstr>Presentación: El apoyo a la toma de decisiones - 17</vt:lpstr>
      <vt:lpstr>Presentación: El apoyo a la toma de decisiones - 18</vt:lpstr>
      <vt:lpstr>Presentación: El apoyo a la toma de decisiones - 19</vt:lpstr>
      <vt:lpstr>Presentación: El apoyo a la toma de decisiones - 20</vt:lpstr>
      <vt:lpstr>Ejercicio 2.2: Casos de apoyo a la toma de decisiones - 1</vt:lpstr>
      <vt:lpstr>Ejercicio 2.2: Casos de apoyo a la toma de decisiones - 2</vt:lpstr>
      <vt:lpstr>Ejercicio 2.2: Casos de apoyo a la toma de decisiones - 3</vt:lpstr>
      <vt:lpstr>Ejercicio 2.2: Casos de apoyo a la toma de decisiones - 4</vt:lpstr>
      <vt:lpstr>Ejercicio 2.2: Casos de apoyo a la toma de decisiones - 5</vt:lpstr>
      <vt:lpstr>Ejercicio 2.2: Casos de apoyo a la toma de decisiones - 6</vt:lpstr>
      <vt:lpstr>Ejercicio 2.2: Casos de apoyo a la toma de decisiones - 7</vt:lpstr>
      <vt:lpstr>Presentación: La planificación de decisiones anticipadas - 1 </vt:lpstr>
      <vt:lpstr>Presentación: La planificación de decisiones anticipadas - 2 </vt:lpstr>
      <vt:lpstr>Presentación: La planificación de decisiones anticipadas - 3 </vt:lpstr>
      <vt:lpstr>Presentación: La planificación de decisiones anticipadas - 4 </vt:lpstr>
      <vt:lpstr>Presentación: La planificación de decisiones anticipadas - 5 </vt:lpstr>
      <vt:lpstr>Presentación: La planificación de decisiones anticipadas - 6 </vt:lpstr>
      <vt:lpstr>Presentación: La planificación de decisiones anticipadas - 7</vt:lpstr>
      <vt:lpstr>Presentación: La planificación de decisiones anticipadas - 8 </vt:lpstr>
      <vt:lpstr>Ejercicio 2.3: Debate sobre la planificación de decisiones anticipadas - 1 </vt:lpstr>
      <vt:lpstr>Ejercicio 2.3: Debate sobre la planificación de decisiones anticipadas - 2 </vt:lpstr>
      <vt:lpstr>Ejercicio 2.3: Debate sobre la planificación de decisiones anticipadas - 3 </vt:lpstr>
      <vt:lpstr>Ejercicio 2.3: Debate sobre la planificación de decisiones anticipadas - 4 </vt:lpstr>
      <vt:lpstr>Ejercicio 2.3: Debate sobre la planificación de decisiones anticipadas - 5 </vt:lpstr>
      <vt:lpstr>Ejercicio 2.3: Debate sobre la planificación de decisiones anticipadas - 6</vt:lpstr>
      <vt:lpstr>Tema 3. El consentimiento informado y los planes de recuperación</vt:lpstr>
      <vt:lpstr>Presentación: El consentimiento informado - 1 </vt:lpstr>
      <vt:lpstr>Presentación: El consentimiento informado - 2</vt:lpstr>
      <vt:lpstr>Presentación: El consentimiento informado - 3</vt:lpstr>
      <vt:lpstr>Presentación: el tratamiento dirigido por la persona y los planes de recuperación - 1</vt:lpstr>
      <vt:lpstr>Presentación: el tratamiento dirigido por la persona y los planes de recuperación - 2</vt:lpstr>
      <vt:lpstr>Presentación: el tratamiento dirigido por la persona y los planes de recuperación - 3</vt:lpstr>
      <vt:lpstr>Presentación: el tratamiento dirigido por la persona y los planes de recuperación - 4</vt:lpstr>
      <vt:lpstr>Tema 4. Evitar los ingresos hospitalarios y tratamientos involuntarios en los servicios sociales y de salud mental</vt:lpstr>
      <vt:lpstr>Ejercicio 4.1: La experiencia del ingreso hospitalario y el tratamiento involuntario - 1</vt:lpstr>
      <vt:lpstr>Ejercicio 4.1: La experiencia del ingreso hospitalario y el tratamiento involuntario - 2</vt:lpstr>
      <vt:lpstr>Ejercicio 4.1: La experiencia del ingreso hospitalario y el tratamiento involuntario - 3</vt:lpstr>
      <vt:lpstr>Presentación: ¿Qué dice la CDPD del internamiento y el tratamiento involuntarios? - 1</vt:lpstr>
      <vt:lpstr>Presentación: ¿Qué dice la CDPD del internamiento y el tratamiento involuntarios? - 2</vt:lpstr>
      <vt:lpstr>Presentación: ¿Qué dice la CDPD del internamiento y el tratamiento involuntarios? - 3</vt:lpstr>
      <vt:lpstr>Presentación: ¿Qué dice la CDPD del internamiento y el tratamiento involuntarios? - 4</vt:lpstr>
      <vt:lpstr>Presentación: ¿Qué dice la CDPD del internamiento y el tratamiento involuntarios? - 5</vt:lpstr>
      <vt:lpstr>Presentación: ¿Qué dice la CDPD del internamiento y el tratamiento involuntarios? - 6</vt:lpstr>
      <vt:lpstr>Presentación: ¿Qué dice la CDPD del internamiento y el tratamiento involuntarios? - 7</vt:lpstr>
      <vt:lpstr>Presentación: ¿Qué dice la CDPD del internamiento y el tratamiento involuntarios? - 8</vt:lpstr>
      <vt:lpstr>Presentación: ¿Qué dice la CDPD del internamiento y el tratamiento involuntarios? - 9</vt:lpstr>
      <vt:lpstr>Presentación: ¿Qué dice la CDPD del internamiento y el tratamiento involuntarios? - 10</vt:lpstr>
      <vt:lpstr>Presentación: ¿Qué dice la CDPD del internamiento y el tratamiento involuntarios? - 11</vt:lpstr>
      <vt:lpstr>Presentación: ¿Qué dice la CDPD del internamiento y el tratamiento involuntarios? - 12</vt:lpstr>
      <vt:lpstr>Presentación: ¿Qué dice la CDPD del internamiento y el tratamiento involuntarios? - 13</vt:lpstr>
      <vt:lpstr>Ejercicio 4.2: ¿Qué se hace en mi país? - 1 </vt:lpstr>
      <vt:lpstr>Ejercicio 4.2: ¿Qué se hace en mi país? - 2 </vt:lpstr>
      <vt:lpstr>Ejercicio 4.2: ¿Qué se hace en mi país? - 3 </vt:lpstr>
      <vt:lpstr>Ejercicio 4.3: Caso en el que se evitan las medidas coercitivas - 1</vt:lpstr>
      <vt:lpstr>Ejercicio 4.3: Caso en el que se evitan las medidas coercitivas - 2</vt:lpstr>
      <vt:lpstr>Ejercicio 4.3: Caso en el que se evitan las medidas coercitivas - 3</vt:lpstr>
      <vt:lpstr>Ejercicio 4.3: Caso en el que se evitan las medidas coercitivas - 4</vt:lpstr>
      <vt:lpstr>Ejercicio 4.3: Caso en el que se evitan las medidas coercitivas - 5</vt:lpstr>
      <vt:lpstr>Ejercicio 4.4. Una situación difícil -1 </vt:lpstr>
      <vt:lpstr>Ejercicio 4.4. Una situación difícil - 2 </vt:lpstr>
      <vt:lpstr>Ejercicio 4.4. Una situación difícil - 3</vt:lpstr>
      <vt:lpstr>Ejercicio 4.4. Una situación difícil - 4</vt:lpstr>
      <vt:lpstr>Ejercicio 4.4. Una situación difícil - 5</vt:lpstr>
      <vt:lpstr>Ejercicio 4.4. Una situación difícil - 6</vt:lpstr>
      <vt:lpstr>Finalización de la formación -1 </vt:lpstr>
      <vt:lpstr>Finalización de la formación - 2 </vt:lpstr>
      <vt:lpstr>Reconocimientos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Slides: Legal capacity and the right to decide in mental health and social services</dc:title>
  <dc:creator>Julia Faure</dc:creator>
  <cp:lastModifiedBy>Maria José Velasco</cp:lastModifiedBy>
  <cp:revision>187</cp:revision>
  <cp:lastPrinted>2019-10-28T11:58:38Z</cp:lastPrinted>
  <dcterms:created xsi:type="dcterms:W3CDTF">2019-04-19T06:21:23Z</dcterms:created>
  <dcterms:modified xsi:type="dcterms:W3CDTF">2023-03-27T20:42:04Z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0x010100956705E77DCC804E9BE7F1C1025886C8</vt:lpwstr>
  </property>
  <property fmtid="{D5CDD505-2E9C-101B-9397-08002B2CF9AE}" pid="3" name="_dlc_DocIdItemGuid">
    <vt:lpwstr>ff9045ed-125f-40ab-bbf0-2c943c8f1c66</vt:lpwstr>
  </property>
</Properties>
</file>