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Override1.xml" ContentType="application/vnd.openxmlformats-officedocument.themeOverride+xml"/>
  <Override PartName="/ppt/tags/tag4.xml" ContentType="application/vnd.openxmlformats-officedocument.presentationml.tags+xml"/>
  <Override PartName="/ppt/tags/tag5.xml" ContentType="application/vnd.openxmlformats-officedocument.presentationml.tags+xml"/>
  <Override PartName="/ppt/theme/themeOverride2.xml" ContentType="application/vnd.openxmlformats-officedocument.themeOverride+xml"/>
  <Override PartName="/ppt/theme/themeOverride3.xml" ContentType="application/vnd.openxmlformats-officedocument.themeOverride+xml"/>
  <Override PartName="/ppt/tags/tag6.xml" ContentType="application/vnd.openxmlformats-officedocument.presentationml.tags+xml"/>
  <Override PartName="/ppt/theme/themeOverride4.xml" ContentType="application/vnd.openxmlformats-officedocument.themeOverride+xml"/>
  <Override PartName="/ppt/tags/tag7.xml" ContentType="application/vnd.openxmlformats-officedocument.presentationml.tags+xml"/>
  <Override PartName="/ppt/theme/themeOverride5.xml" ContentType="application/vnd.openxmlformats-officedocument.themeOverride+xml"/>
  <Override PartName="/ppt/tags/tag8.xml" ContentType="application/vnd.openxmlformats-officedocument.presentationml.tags+xml"/>
  <Override PartName="/ppt/tags/tag9.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3"/>
  </p:notesMasterIdLst>
  <p:sldIdLst>
    <p:sldId id="264" r:id="rId2"/>
    <p:sldId id="534" r:id="rId3"/>
    <p:sldId id="536" r:id="rId4"/>
    <p:sldId id="537" r:id="rId5"/>
    <p:sldId id="538" r:id="rId6"/>
    <p:sldId id="528" r:id="rId7"/>
    <p:sldId id="408" r:id="rId8"/>
    <p:sldId id="289" r:id="rId9"/>
    <p:sldId id="290" r:id="rId10"/>
    <p:sldId id="409" r:id="rId11"/>
    <p:sldId id="291" r:id="rId12"/>
    <p:sldId id="292" r:id="rId13"/>
    <p:sldId id="293" r:id="rId14"/>
    <p:sldId id="294" r:id="rId15"/>
    <p:sldId id="295" r:id="rId16"/>
    <p:sldId id="296" r:id="rId17"/>
    <p:sldId id="410" r:id="rId18"/>
    <p:sldId id="297" r:id="rId19"/>
    <p:sldId id="298" r:id="rId20"/>
    <p:sldId id="299" r:id="rId21"/>
    <p:sldId id="300" r:id="rId22"/>
    <p:sldId id="301" r:id="rId23"/>
    <p:sldId id="411" r:id="rId24"/>
    <p:sldId id="302" r:id="rId25"/>
    <p:sldId id="303" r:id="rId26"/>
    <p:sldId id="304" r:id="rId27"/>
    <p:sldId id="305" r:id="rId28"/>
    <p:sldId id="306" r:id="rId29"/>
    <p:sldId id="307" r:id="rId30"/>
    <p:sldId id="308" r:id="rId31"/>
    <p:sldId id="309" r:id="rId32"/>
    <p:sldId id="310" r:id="rId33"/>
    <p:sldId id="412" r:id="rId34"/>
    <p:sldId id="321" r:id="rId35"/>
    <p:sldId id="311" r:id="rId36"/>
    <p:sldId id="322" r:id="rId37"/>
    <p:sldId id="323" r:id="rId38"/>
    <p:sldId id="413" r:id="rId39"/>
    <p:sldId id="324" r:id="rId40"/>
    <p:sldId id="325" r:id="rId41"/>
    <p:sldId id="326" r:id="rId42"/>
    <p:sldId id="327" r:id="rId43"/>
    <p:sldId id="328" r:id="rId44"/>
    <p:sldId id="329" r:id="rId45"/>
    <p:sldId id="330" r:id="rId46"/>
    <p:sldId id="331" r:id="rId47"/>
    <p:sldId id="332" r:id="rId48"/>
    <p:sldId id="333" r:id="rId49"/>
    <p:sldId id="334" r:id="rId50"/>
    <p:sldId id="335" r:id="rId51"/>
    <p:sldId id="422" r:id="rId52"/>
    <p:sldId id="423" r:id="rId53"/>
    <p:sldId id="414" r:id="rId54"/>
    <p:sldId id="336" r:id="rId55"/>
    <p:sldId id="337" r:id="rId56"/>
    <p:sldId id="338" r:id="rId57"/>
    <p:sldId id="339" r:id="rId58"/>
    <p:sldId id="340" r:id="rId59"/>
    <p:sldId id="341" r:id="rId60"/>
    <p:sldId id="415" r:id="rId61"/>
    <p:sldId id="313" r:id="rId62"/>
    <p:sldId id="315" r:id="rId63"/>
    <p:sldId id="317" r:id="rId64"/>
    <p:sldId id="319" r:id="rId65"/>
    <p:sldId id="342" r:id="rId66"/>
    <p:sldId id="344" r:id="rId67"/>
    <p:sldId id="416" r:id="rId68"/>
    <p:sldId id="346" r:id="rId69"/>
    <p:sldId id="539" r:id="rId70"/>
    <p:sldId id="540" r:id="rId71"/>
    <p:sldId id="541" r:id="rId72"/>
    <p:sldId id="417" r:id="rId73"/>
    <p:sldId id="351" r:id="rId74"/>
    <p:sldId id="353" r:id="rId75"/>
    <p:sldId id="354" r:id="rId76"/>
    <p:sldId id="356" r:id="rId77"/>
    <p:sldId id="418" r:id="rId78"/>
    <p:sldId id="357" r:id="rId79"/>
    <p:sldId id="358" r:id="rId80"/>
    <p:sldId id="374" r:id="rId81"/>
    <p:sldId id="376" r:id="rId82"/>
    <p:sldId id="377" r:id="rId83"/>
    <p:sldId id="419" r:id="rId84"/>
    <p:sldId id="378" r:id="rId85"/>
    <p:sldId id="380" r:id="rId86"/>
    <p:sldId id="381" r:id="rId87"/>
    <p:sldId id="382" r:id="rId88"/>
    <p:sldId id="383" r:id="rId89"/>
    <p:sldId id="384" r:id="rId90"/>
    <p:sldId id="385" r:id="rId91"/>
    <p:sldId id="359" r:id="rId92"/>
    <p:sldId id="360" r:id="rId93"/>
    <p:sldId id="361" r:id="rId94"/>
    <p:sldId id="529" r:id="rId95"/>
    <p:sldId id="364" r:id="rId96"/>
    <p:sldId id="365" r:id="rId97"/>
    <p:sldId id="367" r:id="rId98"/>
    <p:sldId id="386" r:id="rId99"/>
    <p:sldId id="387" r:id="rId100"/>
    <p:sldId id="388" r:id="rId101"/>
    <p:sldId id="398" r:id="rId102"/>
    <p:sldId id="399" r:id="rId103"/>
    <p:sldId id="400" r:id="rId104"/>
    <p:sldId id="404" r:id="rId105"/>
    <p:sldId id="405" r:id="rId106"/>
    <p:sldId id="406" r:id="rId107"/>
    <p:sldId id="407" r:id="rId108"/>
    <p:sldId id="389" r:id="rId109"/>
    <p:sldId id="390" r:id="rId110"/>
    <p:sldId id="391" r:id="rId111"/>
    <p:sldId id="535" r:id="rId112"/>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48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EFFC"/>
    <a:srgbClr val="D2EFFD"/>
    <a:srgbClr val="FDDFFE"/>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87" autoAdjust="0"/>
    <p:restoredTop sz="99632" autoAdjust="0"/>
  </p:normalViewPr>
  <p:slideViewPr>
    <p:cSldViewPr snapToGrid="0" showGuides="1">
      <p:cViewPr varScale="1">
        <p:scale>
          <a:sx n="110" d="100"/>
          <a:sy n="110" d="100"/>
        </p:scale>
        <p:origin x="456" y="108"/>
      </p:cViewPr>
      <p:guideLst>
        <p:guide orient="horz" pos="2160"/>
        <p:guide pos="3840"/>
      </p:guideLst>
    </p:cSldViewPr>
  </p:slideViewPr>
  <p:outlineViewPr>
    <p:cViewPr>
      <p:scale>
        <a:sx n="33" d="100"/>
        <a:sy n="33" d="100"/>
      </p:scale>
      <p:origin x="0" y="-38982"/>
    </p:cViewPr>
  </p:outlineViewPr>
  <p:notesTextViewPr>
    <p:cViewPr>
      <p:scale>
        <a:sx n="1" d="1"/>
        <a:sy n="1" d="1"/>
      </p:scale>
      <p:origin x="0" y="0"/>
    </p:cViewPr>
  </p:notesTextViewPr>
  <p:notesViewPr>
    <p:cSldViewPr snapToGrid="0" showGuides="1">
      <p:cViewPr varScale="1">
        <p:scale>
          <a:sx n="55" d="100"/>
          <a:sy n="55" d="100"/>
        </p:scale>
        <p:origin x="2880" y="90"/>
      </p:cViewPr>
      <p:guideLst>
        <p:guide orient="horz" pos="2928"/>
        <p:guide pos="4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ableStyles" Target="tableStyle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notesMaster" Target="notesMasters/notesMaster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8B36DD-A388-48C4-8E75-F11842B330AD}" type="datetimeFigureOut">
              <a:rPr lang="x-none" smtClean="0"/>
              <a:t>27/3/2023</a:t>
            </a:fld>
            <a:endParaRPr lang="x-non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x-non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E5FEED-3F11-4018-8801-9319A9A00358}" type="slidenum">
              <a:rPr lang="x-none" smtClean="0"/>
              <a:t>‹#›</a:t>
            </a:fld>
            <a:endParaRPr lang="x-none"/>
          </a:p>
        </p:txBody>
      </p:sp>
    </p:spTree>
    <p:extLst>
      <p:ext uri="{BB962C8B-B14F-4D97-AF65-F5344CB8AC3E}">
        <p14:creationId xmlns:p14="http://schemas.microsoft.com/office/powerpoint/2010/main" val="3606013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3" Type="http://schemas.openxmlformats.org/officeDocument/2006/relationships/hyperlink" Target="#_ENREF_30"/><Relationship Id="rId2" Type="http://schemas.openxmlformats.org/officeDocument/2006/relationships/slide" Target="../slides/slide100.xml"/><Relationship Id="rId1" Type="http://schemas.openxmlformats.org/officeDocument/2006/relationships/notesMaster" Target="../notesMasters/notesMaster1.xml"/><Relationship Id="rId4" Type="http://schemas.openxmlformats.org/officeDocument/2006/relationships/hyperlink" Target="#_ENREF_50"/></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3" Type="http://schemas.openxmlformats.org/officeDocument/2006/relationships/hyperlink" Target="#_ENREF_51"/><Relationship Id="rId2" Type="http://schemas.openxmlformats.org/officeDocument/2006/relationships/slide" Target="../slides/slide102.xml"/><Relationship Id="rId1" Type="http://schemas.openxmlformats.org/officeDocument/2006/relationships/notesMaster" Target="../notesMasters/notesMaster1.xml"/><Relationship Id="rId4" Type="http://schemas.openxmlformats.org/officeDocument/2006/relationships/hyperlink" Target="#_ENREF_14"/></Relationships>
</file>

<file path=ppt/notesSlides/_rels/notesSlide103.xml.rels><?xml version="1.0" encoding="UTF-8" standalone="yes"?>
<Relationships xmlns="http://schemas.openxmlformats.org/package/2006/relationships"><Relationship Id="rId3" Type="http://schemas.openxmlformats.org/officeDocument/2006/relationships/hyperlink" Target="#_ENREF_52"/><Relationship Id="rId2" Type="http://schemas.openxmlformats.org/officeDocument/2006/relationships/slide" Target="../slides/slide103.xml"/><Relationship Id="rId1" Type="http://schemas.openxmlformats.org/officeDocument/2006/relationships/notesMaster" Target="../notesMasters/notesMaster1.xml"/><Relationship Id="rId6" Type="http://schemas.openxmlformats.org/officeDocument/2006/relationships/hyperlink" Target="#_ENREF_54"/><Relationship Id="rId5" Type="http://schemas.openxmlformats.org/officeDocument/2006/relationships/hyperlink" Target="#_ENREF_28"/><Relationship Id="rId4" Type="http://schemas.openxmlformats.org/officeDocument/2006/relationships/hyperlink" Target="#_ENREF_53"/></Relationships>
</file>

<file path=ppt/notesSlides/_rels/notesSlide104.xml.rels><?xml version="1.0" encoding="UTF-8" standalone="yes"?>
<Relationships xmlns="http://schemas.openxmlformats.org/package/2006/relationships"><Relationship Id="rId3" Type="http://schemas.openxmlformats.org/officeDocument/2006/relationships/hyperlink" Target="http://www.nasmhpd.org/sites/default/files/Peer-Involvement-Guidance_Manual_Final.pdf" TargetMode="External"/><Relationship Id="rId2" Type="http://schemas.openxmlformats.org/officeDocument/2006/relationships/slide" Target="../slides/slide104.xml"/><Relationship Id="rId1" Type="http://schemas.openxmlformats.org/officeDocument/2006/relationships/notesMaster" Target="../notesMasters/notesMaster1.xml"/><Relationship Id="rId4" Type="http://schemas.openxmlformats.org/officeDocument/2006/relationships/hyperlink" Target="#_ENREF_55"/></Relationships>
</file>

<file path=ppt/notesSlides/_rels/notesSlide105.xml.rels><?xml version="1.0" encoding="UTF-8" standalone="yes"?>
<Relationships xmlns="http://schemas.openxmlformats.org/package/2006/relationships"><Relationship Id="rId3" Type="http://schemas.openxmlformats.org/officeDocument/2006/relationships/hyperlink" Target="http://www.nasmhpd.org/sites/default/files/Peer-Involvement-Guidance_Manual_Final.pdf" TargetMode="External"/><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3" Type="http://schemas.openxmlformats.org/officeDocument/2006/relationships/hyperlink" Target="http://www.nasmhpd.org/sites/default/files/Peer-Involvement-Guidance_Manual_Final.pdf" TargetMode="External"/><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3" Type="http://schemas.openxmlformats.org/officeDocument/2006/relationships/hyperlink" Target="http://www.nasmhpd.org/sites/default/files/Peer-Involvement-Guidance_Manual_Final.pdf" TargetMode="External"/><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3" Type="http://schemas.openxmlformats.org/officeDocument/2006/relationships/hyperlink" Target="http://www.nasmhpd.org/sites/default/files/Peer-Involvement-Guidance_Manual_Final.pdf" TargetMode="External"/><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3" Type="http://schemas.openxmlformats.org/officeDocument/2006/relationships/hyperlink" Target="http://www.nasmhpd.org/sites/default/files/Peer-Involvement-Guidance_Manual_Final.pdf" TargetMode="External"/><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3" Type="http://schemas.openxmlformats.org/officeDocument/2006/relationships/hyperlink" Target="http://www.nasmhpd.org/sites/default/files/Peer-Involvement-Guidance_Manual_Final.pdf" TargetMode="External"/><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_ENREF_1"/><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_ENREF_2"/></Relationships>
</file>

<file path=ppt/notesSlides/_rels/notesSlide14.xml.rels><?xml version="1.0" encoding="UTF-8" standalone="yes"?>
<Relationships xmlns="http://schemas.openxmlformats.org/package/2006/relationships"><Relationship Id="rId3" Type="http://schemas.openxmlformats.org/officeDocument/2006/relationships/hyperlink" Target="#_ENREF_3"/><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_ENREF_4"/><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_ENREF_5"/></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_ENREF_6"/><Relationship Id="rId2" Type="http://schemas.openxmlformats.org/officeDocument/2006/relationships/slide" Target="../slides/slide18.xml"/><Relationship Id="rId1" Type="http://schemas.openxmlformats.org/officeDocument/2006/relationships/notesMaster" Target="../notesMasters/notesMaster1.xml"/><Relationship Id="rId4" Type="http://schemas.openxmlformats.org/officeDocument/2006/relationships/hyperlink" Target="#_ENREF_7"/></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docplayer.net/12619198-Mental-health-peer-workforce-study.html" TargetMode="External"/><Relationship Id="rId2" Type="http://schemas.openxmlformats.org/officeDocument/2006/relationships/slide" Target="../slides/slide21.xml"/><Relationship Id="rId1" Type="http://schemas.openxmlformats.org/officeDocument/2006/relationships/notesMaster" Target="../notesMasters/notesMaster1.xml"/><Relationship Id="rId4" Type="http://schemas.openxmlformats.org/officeDocument/2006/relationships/hyperlink" Target="http://www.aberta.senad.gov.br/medias/original/201701/20170123-160926-001.pdf" TargetMode="Externa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8" Type="http://schemas.openxmlformats.org/officeDocument/2006/relationships/hyperlink" Target="#_ENREF_16"/><Relationship Id="rId3" Type="http://schemas.openxmlformats.org/officeDocument/2006/relationships/hyperlink" Target="#_ENREF_11"/><Relationship Id="rId7" Type="http://schemas.openxmlformats.org/officeDocument/2006/relationships/hyperlink" Target="#_ENREF_15"/><Relationship Id="rId2" Type="http://schemas.openxmlformats.org/officeDocument/2006/relationships/slide" Target="../slides/slide24.xml"/><Relationship Id="rId1" Type="http://schemas.openxmlformats.org/officeDocument/2006/relationships/notesMaster" Target="../notesMasters/notesMaster1.xml"/><Relationship Id="rId6" Type="http://schemas.openxmlformats.org/officeDocument/2006/relationships/hyperlink" Target="#_ENREF_14"/><Relationship Id="rId5" Type="http://schemas.openxmlformats.org/officeDocument/2006/relationships/hyperlink" Target="#_ENREF_13"/><Relationship Id="rId4" Type="http://schemas.openxmlformats.org/officeDocument/2006/relationships/hyperlink" Target="#_ENREF_12"/><Relationship Id="rId9" Type="http://schemas.openxmlformats.org/officeDocument/2006/relationships/hyperlink" Target="#_ENREF_17"/></Relationships>
</file>

<file path=ppt/notesSlides/_rels/notesSlide25.xml.rels><?xml version="1.0" encoding="UTF-8" standalone="yes"?>
<Relationships xmlns="http://schemas.openxmlformats.org/package/2006/relationships"><Relationship Id="rId8" Type="http://schemas.openxmlformats.org/officeDocument/2006/relationships/hyperlink" Target="#_ENREF_23"/><Relationship Id="rId3" Type="http://schemas.openxmlformats.org/officeDocument/2006/relationships/hyperlink" Target="#_ENREF_18"/><Relationship Id="rId7" Type="http://schemas.openxmlformats.org/officeDocument/2006/relationships/hyperlink" Target="#_ENREF_22"/><Relationship Id="rId2" Type="http://schemas.openxmlformats.org/officeDocument/2006/relationships/slide" Target="../slides/slide25.xml"/><Relationship Id="rId1" Type="http://schemas.openxmlformats.org/officeDocument/2006/relationships/notesMaster" Target="../notesMasters/notesMaster1.xml"/><Relationship Id="rId6" Type="http://schemas.openxmlformats.org/officeDocument/2006/relationships/hyperlink" Target="#_ENREF_21"/><Relationship Id="rId5" Type="http://schemas.openxmlformats.org/officeDocument/2006/relationships/hyperlink" Target="#_ENREF_20"/><Relationship Id="rId4" Type="http://schemas.openxmlformats.org/officeDocument/2006/relationships/hyperlink" Target="#_ENREF_19"/></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s://youtu.be/yuZF1uiKTUA"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3" Type="http://schemas.openxmlformats.org/officeDocument/2006/relationships/hyperlink" Target="#_ENREF_26"/><Relationship Id="rId2" Type="http://schemas.openxmlformats.org/officeDocument/2006/relationships/slide" Target="../slides/slide29.xml"/><Relationship Id="rId1" Type="http://schemas.openxmlformats.org/officeDocument/2006/relationships/notesMaster" Target="../notesMasters/notesMaster1.xml"/><Relationship Id="rId6" Type="http://schemas.openxmlformats.org/officeDocument/2006/relationships/hyperlink" Target="#_ENREF_29"/><Relationship Id="rId5" Type="http://schemas.openxmlformats.org/officeDocument/2006/relationships/hyperlink" Target="#_ENREF_28"/><Relationship Id="rId4" Type="http://schemas.openxmlformats.org/officeDocument/2006/relationships/hyperlink" Target="#_ENREF_27"/></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3" Type="http://schemas.openxmlformats.org/officeDocument/2006/relationships/hyperlink" Target="http://www.nasmhpd.org/sites/default/files/Peer-Involvement-Guidance_Manual_Final.pdf" TargetMode="External"/><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www.nasmhpd.org/sites/default/files/Peer-Involvement-Guidance_Manual_Final.pdf" TargetMode="External"/><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3" Type="http://schemas.openxmlformats.org/officeDocument/2006/relationships/hyperlink" Target="#_ENREF_6"/><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3" Type="http://schemas.openxmlformats.org/officeDocument/2006/relationships/hyperlink" Target="#_ENREF_1"/><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3" Type="http://schemas.openxmlformats.org/officeDocument/2006/relationships/hyperlink" Target="#_ENREF_34"/><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3" Type="http://schemas.openxmlformats.org/officeDocument/2006/relationships/hyperlink" Target="#_ENREF_35"/><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3" Type="http://schemas.openxmlformats.org/officeDocument/2006/relationships/hyperlink" Target="#_ENREF_36"/><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3" Type="http://schemas.openxmlformats.org/officeDocument/2006/relationships/hyperlink" Target="#_ENREF_37"/><Relationship Id="rId2" Type="http://schemas.openxmlformats.org/officeDocument/2006/relationships/slide" Target="../slides/slide68.xml"/><Relationship Id="rId1" Type="http://schemas.openxmlformats.org/officeDocument/2006/relationships/notesMaster" Target="../notesMasters/notesMaster1.xml"/><Relationship Id="rId4" Type="http://schemas.openxmlformats.org/officeDocument/2006/relationships/hyperlink" Target="#_ENREF_38"/></Relationships>
</file>

<file path=ppt/notesSlides/_rels/notesSlide69.xml.rels><?xml version="1.0" encoding="UTF-8" standalone="yes"?>
<Relationships xmlns="http://schemas.openxmlformats.org/package/2006/relationships"><Relationship Id="rId3" Type="http://schemas.openxmlformats.org/officeDocument/2006/relationships/hyperlink" Target="#_ENREF_37"/><Relationship Id="rId2" Type="http://schemas.openxmlformats.org/officeDocument/2006/relationships/slide" Target="../slides/slide69.xml"/><Relationship Id="rId1" Type="http://schemas.openxmlformats.org/officeDocument/2006/relationships/notesMaster" Target="../notesMasters/notesMaster1.xml"/><Relationship Id="rId4" Type="http://schemas.openxmlformats.org/officeDocument/2006/relationships/hyperlink" Target="#_ENREF_38"/></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3" Type="http://schemas.openxmlformats.org/officeDocument/2006/relationships/hyperlink" Target="#_ENREF_37"/><Relationship Id="rId2" Type="http://schemas.openxmlformats.org/officeDocument/2006/relationships/slide" Target="../slides/slide70.xml"/><Relationship Id="rId1" Type="http://schemas.openxmlformats.org/officeDocument/2006/relationships/notesMaster" Target="../notesMasters/notesMaster1.xml"/><Relationship Id="rId4" Type="http://schemas.openxmlformats.org/officeDocument/2006/relationships/hyperlink" Target="#_ENREF_38"/></Relationships>
</file>

<file path=ppt/notesSlides/_rels/notesSlide71.xml.rels><?xml version="1.0" encoding="UTF-8" standalone="yes"?>
<Relationships xmlns="http://schemas.openxmlformats.org/package/2006/relationships"><Relationship Id="rId3" Type="http://schemas.openxmlformats.org/officeDocument/2006/relationships/hyperlink" Target="#_ENREF_37"/><Relationship Id="rId2" Type="http://schemas.openxmlformats.org/officeDocument/2006/relationships/slide" Target="../slides/slide71.xml"/><Relationship Id="rId1" Type="http://schemas.openxmlformats.org/officeDocument/2006/relationships/notesMaster" Target="../notesMasters/notesMaster1.xml"/><Relationship Id="rId4" Type="http://schemas.openxmlformats.org/officeDocument/2006/relationships/hyperlink" Target="#_ENREF_38"/></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3" Type="http://schemas.openxmlformats.org/officeDocument/2006/relationships/hyperlink" Target="#_ENREF_40"/><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3" Type="http://schemas.openxmlformats.org/officeDocument/2006/relationships/hyperlink" Target="#_ENREF_41"/><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3" Type="http://schemas.openxmlformats.org/officeDocument/2006/relationships/hyperlink" Target="#_ENREF_41"/><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3" Type="http://schemas.openxmlformats.org/officeDocument/2006/relationships/hyperlink" Target="http://www.peer-support.eu/about-the-project/" TargetMode="External"/><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3" Type="http://schemas.openxmlformats.org/officeDocument/2006/relationships/hyperlink" Target="#_ENREF_6"/><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3" Type="http://schemas.openxmlformats.org/officeDocument/2006/relationships/hyperlink" Target="#_ENREF_30"/><Relationship Id="rId2" Type="http://schemas.openxmlformats.org/officeDocument/2006/relationships/slide" Target="../slides/slide80.xml"/><Relationship Id="rId1" Type="http://schemas.openxmlformats.org/officeDocument/2006/relationships/notesMaster" Target="../notesMasters/notesMaster1.xml"/><Relationship Id="rId4" Type="http://schemas.openxmlformats.org/officeDocument/2006/relationships/hyperlink" Target="#_ENREF_6"/></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3" Type="http://schemas.openxmlformats.org/officeDocument/2006/relationships/hyperlink" Target="#_ENREF_6"/><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3" Type="http://schemas.openxmlformats.org/officeDocument/2006/relationships/hyperlink" Target="#_ENREF_44"/><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3" Type="http://schemas.openxmlformats.org/officeDocument/2006/relationships/hyperlink" Target="#_ENREF_45"/><Relationship Id="rId2" Type="http://schemas.openxmlformats.org/officeDocument/2006/relationships/slide" Target="../slides/slide85.xml"/><Relationship Id="rId1" Type="http://schemas.openxmlformats.org/officeDocument/2006/relationships/notesMaster" Target="../notesMasters/notesMaster1.xml"/><Relationship Id="rId4" Type="http://schemas.openxmlformats.org/officeDocument/2006/relationships/hyperlink" Target="#_ENREF_46"/></Relationships>
</file>

<file path=ppt/notesSlides/_rels/notesSlide86.xml.rels><?xml version="1.0" encoding="UTF-8" standalone="yes"?>
<Relationships xmlns="http://schemas.openxmlformats.org/package/2006/relationships"><Relationship Id="rId3" Type="http://schemas.openxmlformats.org/officeDocument/2006/relationships/hyperlink" Target="http://www.nasmhpd.org/sites/default/files/Assessment%201%20-%20Enhancing%20the%20Peer%20Provider%20Workforce_9-15-14.pdf" TargetMode="External"/><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3" Type="http://schemas.openxmlformats.org/officeDocument/2006/relationships/hyperlink" Target="#_ENREF_48"/><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3" Type="http://schemas.openxmlformats.org/officeDocument/2006/relationships/hyperlink" Target="#_ENREF_49"/><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3" Type="http://schemas.openxmlformats.org/officeDocument/2006/relationships/hyperlink" Target="#_ENREF_6"/><Relationship Id="rId2" Type="http://schemas.openxmlformats.org/officeDocument/2006/relationships/slide" Target="../slides/slide90.xml"/><Relationship Id="rId1" Type="http://schemas.openxmlformats.org/officeDocument/2006/relationships/notesMaster" Target="../notesMasters/notesMaster1.xml"/><Relationship Id="rId4" Type="http://schemas.openxmlformats.org/officeDocument/2006/relationships/hyperlink" Target="#_ENREF_30"/></Relationships>
</file>

<file path=ppt/notesSlides/_rels/notesSlide91.xml.rels><?xml version="1.0" encoding="UTF-8" standalone="yes"?>
<Relationships xmlns="http://schemas.openxmlformats.org/package/2006/relationships"><Relationship Id="rId3" Type="http://schemas.openxmlformats.org/officeDocument/2006/relationships/hyperlink" Target="#_ENREF_30"/><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3" Type="http://schemas.openxmlformats.org/officeDocument/2006/relationships/hyperlink" Target="#_ENREF_6"/><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3" Type="http://schemas.openxmlformats.org/officeDocument/2006/relationships/hyperlink" Target="#_ENREF_6"/><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3" Type="http://schemas.openxmlformats.org/officeDocument/2006/relationships/hyperlink" Target="#_ENREF_1"/><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E5FEED-3F11-4018-8801-9319A9A00358}" type="slidenum">
              <a:rPr lang="x-none" smtClean="0"/>
              <a:t>1</a:t>
            </a:fld>
            <a:endParaRPr lang="x-none"/>
          </a:p>
        </p:txBody>
      </p:sp>
    </p:spTree>
    <p:extLst>
      <p:ext uri="{BB962C8B-B14F-4D97-AF65-F5344CB8AC3E}">
        <p14:creationId xmlns:p14="http://schemas.microsoft.com/office/powerpoint/2010/main" val="27662935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a:p>
        </p:txBody>
      </p:sp>
      <p:sp>
        <p:nvSpPr>
          <p:cNvPr id="4" name="Slide Number Placeholder 3"/>
          <p:cNvSpPr>
            <a:spLocks noGrp="1"/>
          </p:cNvSpPr>
          <p:nvPr>
            <p:ph type="sldNum" sz="quarter" idx="5"/>
          </p:nvPr>
        </p:nvSpPr>
        <p:spPr/>
        <p:txBody>
          <a:bodyPr/>
          <a:lstStyle/>
          <a:p>
            <a:fld id="{B9E5FEED-3F11-4018-8801-9319A9A00358}" type="slidenum">
              <a:rPr lang="x-none" smtClean="0"/>
              <a:t>10</a:t>
            </a:fld>
            <a:endParaRPr lang="x-none"/>
          </a:p>
        </p:txBody>
      </p:sp>
    </p:spTree>
    <p:extLst>
      <p:ext uri="{BB962C8B-B14F-4D97-AF65-F5344CB8AC3E}">
        <p14:creationId xmlns:p14="http://schemas.microsoft.com/office/powerpoint/2010/main" val="1251089871"/>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0" y="1143000"/>
            <a:ext cx="4114800" cy="2314575"/>
          </a:xfrm>
        </p:spPr>
      </p:sp>
      <p:sp>
        <p:nvSpPr>
          <p:cNvPr id="3" name="Notes Placeholder 2"/>
          <p:cNvSpPr>
            <a:spLocks noGrp="1"/>
          </p:cNvSpPr>
          <p:nvPr>
            <p:ph type="body" idx="1"/>
          </p:nvPr>
        </p:nvSpPr>
        <p:spPr>
          <a:xfrm>
            <a:off x="685800" y="3733799"/>
            <a:ext cx="5582798" cy="4506817"/>
          </a:xfrm>
        </p:spPr>
        <p:txBody>
          <a:bodyPr/>
          <a:lstStyle/>
          <a:p>
            <a:pPr algn="just">
              <a:spcAft>
                <a:spcPts val="600"/>
              </a:spcAft>
            </a:pPr>
            <a:r>
              <a:rPr lang="en-GB" b="1" dirty="0">
                <a:solidFill>
                  <a:srgbClr val="4F81BD"/>
                </a:solidFill>
                <a:latin typeface="Calibri" panose="020F0502020204030204" pitchFamily="34" charset="0"/>
                <a:ea typeface="Calibri" panose="020F0502020204030204" pitchFamily="34" charset="0"/>
                <a:cs typeface="Calibri" panose="020F0502020204030204" pitchFamily="34" charset="0"/>
              </a:rPr>
              <a:t>Peer drift</a:t>
            </a:r>
            <a:r>
              <a:rPr lang="en-GB" dirty="0">
                <a:latin typeface="Calibri" panose="020F0502020204030204" pitchFamily="34" charset="0"/>
                <a:ea typeface="SimSun" panose="02010600030101010101" pitchFamily="2" charset="-122"/>
                <a:cs typeface="Calibri" panose="020F0502020204030204" pitchFamily="34" charset="0"/>
              </a:rPr>
              <a:t> </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3" action="ppaction://hlinkfile" tooltip="Morris, 2015 #208"/>
              </a:rPr>
              <a:t>30</a:t>
            </a:r>
            <a:r>
              <a:rPr lang="en-GB" i="1" dirty="0">
                <a:latin typeface="Calibri" panose="020F0502020204030204" pitchFamily="34" charset="0"/>
                <a:ea typeface="SimSun" panose="02010600030101010101" pitchFamily="2" charset="-122"/>
                <a:cs typeface="Calibri" panose="020F0502020204030204" pitchFamily="34" charset="0"/>
              </a:rPr>
              <a:t>)</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Peer support is a unique role in a mental health or social service as it is rooted in shared experiences with other peers and peer supporters are part of the mental health team.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Over time, peer supporters may demonstrate a shift in their attitude and actions towards a more clinical approach, perhaps due to internal or external pressures which may be conscious or unconscious.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This is inconsistent with the role of a peer supporter. </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This phenomenon has been called “peer drift” and includes “discomfort or defensiveness utilizing one’s recovery story and drifting toward a more distant hierarchal approach to service provision” </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4" action="ppaction://hlinkfile" tooltip="Ellison, 2012 #229"/>
              </a:rPr>
              <a:t>50</a:t>
            </a:r>
            <a:r>
              <a:rPr lang="en-GB" i="1" dirty="0">
                <a:latin typeface="Calibri" panose="020F0502020204030204" pitchFamily="34" charset="0"/>
                <a:ea typeface="SimSun" panose="02010600030101010101" pitchFamily="2" charset="-122"/>
                <a:cs typeface="Calibri" panose="020F0502020204030204" pitchFamily="34" charset="0"/>
              </a:rPr>
              <a:t>)</a:t>
            </a:r>
            <a:r>
              <a:rPr lang="en-GB" dirty="0">
                <a:latin typeface="Calibri" panose="020F0502020204030204" pitchFamily="34" charset="0"/>
                <a:ea typeface="SimSun" panose="02010600030101010101" pitchFamily="2" charset="-122"/>
                <a:cs typeface="Calibri" panose="020F0502020204030204" pitchFamily="34" charset="0"/>
              </a:rPr>
              <a:t>.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This drift may be gradual and hard to recognize personally, which is why having a supervisor and team committed to recovery and peer support can help, can other peer supporters. </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Peer drift can include a peer supporter telling peers what they should do instead of listening; focusing on people’s diagnoses instead of their recovery; or being uncomfortable or ashamed of one’s lived experience and recovery story. </a:t>
            </a: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It is important to connect with other peer supporters and have peer support champions to talk with if peer supporters feel this way or others believe this may be happening. </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100</a:t>
            </a:fld>
            <a:endParaRPr lang="x-none"/>
          </a:p>
        </p:txBody>
      </p:sp>
    </p:spTree>
    <p:extLst>
      <p:ext uri="{BB962C8B-B14F-4D97-AF65-F5344CB8AC3E}">
        <p14:creationId xmlns:p14="http://schemas.microsoft.com/office/powerpoint/2010/main" val="21983418"/>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Mentoring, supervision and peer support structures</a:t>
            </a:r>
          </a:p>
          <a:p>
            <a:endParaRPr lang="en-US" dirty="0"/>
          </a:p>
          <a:p>
            <a:pPr marL="171450" indent="-171450">
              <a:spcAft>
                <a:spcPts val="600"/>
              </a:spcAft>
              <a:buFont typeface="Arial" panose="020B0604020202020204" pitchFamily="34" charset="0"/>
              <a:buChar char="•"/>
            </a:pPr>
            <a:r>
              <a:rPr lang="en-US" dirty="0"/>
              <a:t>When peer support is provided in the context of mentoring, supervision and peer support structures, the tendency towards peer drift can be addressed and minimized.</a:t>
            </a:r>
          </a:p>
          <a:p>
            <a:pPr marL="171450" indent="-171450">
              <a:spcAft>
                <a:spcPts val="600"/>
              </a:spcAft>
              <a:buFont typeface="Arial" panose="020B0604020202020204" pitchFamily="34" charset="0"/>
              <a:buChar char="•"/>
            </a:pPr>
            <a:r>
              <a:rPr lang="en-US" dirty="0"/>
              <a:t>It can also be useful to create a peer support structure in which informal peer support meetings can be facilitated. </a:t>
            </a:r>
          </a:p>
          <a:p>
            <a:pPr marL="171450" indent="-171450">
              <a:buFont typeface="Arial" panose="020B0604020202020204" pitchFamily="34" charset="0"/>
              <a:buChar char="•"/>
            </a:pPr>
            <a:r>
              <a:rPr lang="en-US" dirty="0"/>
              <a:t>This will give peer supporters from different services and from the community an opportunity to come together to debrief, share knowledge and experiences, discuss improvements and provide emotional support to each other. </a:t>
            </a: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101</a:t>
            </a:fld>
            <a:endParaRPr lang="x-none"/>
          </a:p>
        </p:txBody>
      </p:sp>
    </p:spTree>
    <p:extLst>
      <p:ext uri="{BB962C8B-B14F-4D97-AF65-F5344CB8AC3E}">
        <p14:creationId xmlns:p14="http://schemas.microsoft.com/office/powerpoint/2010/main" val="1091500135"/>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just">
              <a:spcAft>
                <a:spcPts val="600"/>
              </a:spcAft>
              <a:buFont typeface="Arial" panose="020B0604020202020204" pitchFamily="34" charset="0"/>
              <a:buNone/>
            </a:pPr>
            <a:r>
              <a:rPr lang="en-GB" sz="1200" b="1" dirty="0">
                <a:solidFill>
                  <a:schemeClr val="accent1">
                    <a:lumMod val="75000"/>
                  </a:schemeClr>
                </a:solidFill>
                <a:latin typeface="Calibri Light" panose="020F0302020204030204" pitchFamily="34" charset="0"/>
                <a:ea typeface="Calibri" panose="020F0502020204030204" pitchFamily="34" charset="0"/>
                <a:cs typeface="Calibri Light" panose="020F0302020204030204" pitchFamily="34" charset="0"/>
              </a:rPr>
              <a:t>Mentoring, supervision and peer support structures (cont’d)</a:t>
            </a:r>
          </a:p>
          <a:p>
            <a:pPr marL="0" indent="0" algn="just">
              <a:spcAft>
                <a:spcPts val="600"/>
              </a:spcAft>
              <a:buFont typeface="Arial" panose="020B0604020202020204" pitchFamily="34" charset="0"/>
              <a:buNone/>
            </a:pPr>
            <a:endParaRPr lang="en-GB" dirty="0">
              <a:solidFill>
                <a:srgbClr val="000000"/>
              </a:solidFill>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In a safe and confidential space, peer supporters can have the opportunity to address and discuss how to counter potential challenging issues arising in their work. </a:t>
            </a: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Some of these will be different from the challenges that arise for other staff members. </a:t>
            </a: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In particular, issues related to boundaries may arise in the sense that peer supporters may be viewed more as friends than non-peer staff, since peer supporters disclose personal information and share intimate stories from their own lives </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rPr>
              <a:t>(</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hlinkClick r:id="rId3" action="ppaction://hlinkfile" tooltip="Mead, 2001 #230">
                  <a:extLst>
                    <a:ext uri="{A12FA001-AC4F-418D-AE19-62706E023703}">
                      <ahyp:hlinkClr xmlns:ahyp="http://schemas.microsoft.com/office/drawing/2018/hyperlinkcolor" val="tx"/>
                    </a:ext>
                  </a:extLst>
                </a:hlinkClick>
              </a:rPr>
              <a:t>51</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rPr>
              <a:t>)</a:t>
            </a: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 </a:t>
            </a:r>
          </a:p>
          <a:p>
            <a:pPr marL="171450" indent="-171450" algn="jus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Other challenges that may arise in relation to peer support include power imbalances between peer supporters and other staff, stress for peer supporters, and maintaining the role of peer support </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rPr>
              <a:t>(</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hlinkClick r:id="rId4" action="ppaction://hlinkfile" tooltip="Repper, 2011 #209">
                  <a:extLst>
                    <a:ext uri="{A12FA001-AC4F-418D-AE19-62706E023703}">
                      <ahyp:hlinkClr xmlns:ahyp="http://schemas.microsoft.com/office/drawing/2018/hyperlinkcolor" val="tx"/>
                    </a:ext>
                  </a:extLst>
                </a:hlinkClick>
              </a:rPr>
              <a:t>14</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rPr>
              <a:t>)</a:t>
            </a: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102</a:t>
            </a:fld>
            <a:endParaRPr lang="x-none"/>
          </a:p>
        </p:txBody>
      </p:sp>
    </p:spTree>
    <p:extLst>
      <p:ext uri="{BB962C8B-B14F-4D97-AF65-F5344CB8AC3E}">
        <p14:creationId xmlns:p14="http://schemas.microsoft.com/office/powerpoint/2010/main" val="1719843262"/>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just">
              <a:spcAft>
                <a:spcPts val="600"/>
              </a:spcAft>
              <a:buFont typeface="Arial" panose="020B0604020202020204" pitchFamily="34" charset="0"/>
              <a:buNone/>
            </a:pPr>
            <a:r>
              <a:rPr lang="en-GB" sz="1200" b="1" dirty="0">
                <a:solidFill>
                  <a:schemeClr val="accent1">
                    <a:lumMod val="75000"/>
                  </a:schemeClr>
                </a:solidFill>
                <a:latin typeface="Calibri Light" panose="020F0302020204030204" pitchFamily="34" charset="0"/>
                <a:ea typeface="Calibri" panose="020F0502020204030204" pitchFamily="34" charset="0"/>
                <a:cs typeface="Calibri Light" panose="020F0302020204030204" pitchFamily="34" charset="0"/>
              </a:rPr>
              <a:t>Mentoring, supervision and peer support structures (cont’d)</a:t>
            </a:r>
            <a:endParaRPr lang="en-GB"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In addition, it is important to promote a level of “</a:t>
            </a:r>
            <a:r>
              <a:rPr lang="en-GB" b="1" dirty="0">
                <a:latin typeface="Calibri" panose="020F0502020204030204" pitchFamily="34" charset="0"/>
                <a:ea typeface="SimSun" panose="02010600030101010101" pitchFamily="2" charset="-122"/>
                <a:cs typeface="Calibri" panose="020F0502020204030204" pitchFamily="34" charset="0"/>
              </a:rPr>
              <a:t>structural competence</a:t>
            </a:r>
            <a:r>
              <a:rPr lang="en-GB" dirty="0">
                <a:latin typeface="Calibri" panose="020F0502020204030204" pitchFamily="34" charset="0"/>
                <a:ea typeface="SimSun" panose="02010600030101010101" pitchFamily="2" charset="-122"/>
                <a:cs typeface="Calibri" panose="020F0502020204030204" pitchFamily="34" charset="0"/>
              </a:rPr>
              <a:t>” among staff.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Structural competence is increasingly recognized as necessary to improve mental health and health equity </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3" action="ppaction://hlinkfile" tooltip="Metzl JM, 2014 #409"/>
              </a:rPr>
              <a:t>52</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4" action="ppaction://hlinkfile" tooltip="Donald CA, 2017 #410"/>
              </a:rPr>
              <a:t>53</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5" action="ppaction://hlinkfile" tooltip="Jones N, 2015 #411"/>
              </a:rPr>
              <a:t>28</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6" action="ppaction://hlinkfile" tooltip="Kirmayer LJ, 2014 #462"/>
              </a:rPr>
              <a:t>54</a:t>
            </a:r>
            <a:r>
              <a:rPr lang="en-GB" i="1" dirty="0">
                <a:latin typeface="Calibri" panose="020F0502020204030204" pitchFamily="34" charset="0"/>
                <a:ea typeface="SimSun" panose="02010600030101010101" pitchFamily="2" charset="-122"/>
                <a:cs typeface="Calibri" panose="020F0502020204030204" pitchFamily="34" charset="0"/>
              </a:rPr>
              <a:t>)</a:t>
            </a:r>
            <a:r>
              <a:rPr lang="en-GB" dirty="0">
                <a:latin typeface="Calibri" panose="020F0502020204030204" pitchFamily="34" charset="0"/>
                <a:ea typeface="SimSun" panose="02010600030101010101" pitchFamily="2" charset="-122"/>
                <a:cs typeface="Calibri" panose="020F0502020204030204" pitchFamily="34" charset="0"/>
              </a:rPr>
              <a:t>. </a:t>
            </a: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It involves taking account of the ways in which structural and institutional factors (e.g. racism, socioeconomic marginalization, welfare policies) intersect to affect the risk for particular conditions (e.g. psychosis) and ultimately influence pathways to care, attitudes to treatment, availability of social support and outcomes</a:t>
            </a:r>
            <a:r>
              <a:rPr lang="en-GB" i="1" dirty="0">
                <a:latin typeface="Calibri" panose="020F0502020204030204" pitchFamily="34" charset="0"/>
                <a:ea typeface="SimSun" panose="02010600030101010101" pitchFamily="2" charset="-122"/>
                <a:cs typeface="Calibri" panose="020F0502020204030204" pitchFamily="34" charset="0"/>
              </a:rPr>
              <a:t> (</a:t>
            </a:r>
            <a:r>
              <a:rPr lang="en-GB" i="1" dirty="0">
                <a:latin typeface="Calibri" panose="020F0502020204030204" pitchFamily="34" charset="0"/>
                <a:ea typeface="SimSun" panose="02010600030101010101" pitchFamily="2" charset="-122"/>
                <a:cs typeface="Calibri" panose="020F0502020204030204" pitchFamily="34" charset="0"/>
                <a:hlinkClick r:id="rId5" action="ppaction://hlinkfile" tooltip="Jones N, 2015 #411"/>
              </a:rPr>
              <a:t>28</a:t>
            </a:r>
            <a:r>
              <a:rPr lang="en-GB" i="1" dirty="0">
                <a:latin typeface="Calibri" panose="020F0502020204030204" pitchFamily="34" charset="0"/>
                <a:ea typeface="SimSun" panose="02010600030101010101" pitchFamily="2" charset="-122"/>
                <a:cs typeface="Calibri" panose="020F0502020204030204" pitchFamily="34" charset="0"/>
              </a:rPr>
              <a:t>).</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In line with the principles of recovery and peer support, structural competence helps de-emphasize individuals’ perceived problems or deficits and focuses on the unique contexts (e.g. discrimination, structural barriers to well-being) that influence individuals and their recovery. </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Building capacity in this area can help bring attention to which groups are not be engaging as peer supporters or peer support receivers; these are often groups that may experience multiple barriers to community participation or inclusion.</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buFont typeface="Arial" panose="020B0604020202020204" pitchFamily="34" charset="0"/>
              <a:buChar char="•"/>
            </a:pP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103</a:t>
            </a:fld>
            <a:endParaRPr lang="x-none"/>
          </a:p>
        </p:txBody>
      </p:sp>
    </p:spTree>
    <p:extLst>
      <p:ext uri="{BB962C8B-B14F-4D97-AF65-F5344CB8AC3E}">
        <p14:creationId xmlns:p14="http://schemas.microsoft.com/office/powerpoint/2010/main" val="418639816"/>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B9E5FEED-3F11-4018-8801-9319A9A00358}" type="slidenum">
              <a:rPr lang="x-none" smtClean="0"/>
              <a:t>104</a:t>
            </a:fld>
            <a:endParaRPr lang="x-none"/>
          </a:p>
        </p:txBody>
      </p:sp>
      <p:sp>
        <p:nvSpPr>
          <p:cNvPr id="6" name="Notes Placeholder 5">
            <a:extLst>
              <a:ext uri="{FF2B5EF4-FFF2-40B4-BE49-F238E27FC236}">
                <a16:creationId xmlns:a16="http://schemas.microsoft.com/office/drawing/2014/main" id="{0AB363DB-C934-4AD0-88A2-1211C4E62E43}"/>
              </a:ext>
            </a:extLst>
          </p:cNvPr>
          <p:cNvSpPr>
            <a:spLocks noGrp="1"/>
          </p:cNvSpPr>
          <p:nvPr>
            <p:ph type="body" sz="quarter" idx="3"/>
          </p:nvPr>
        </p:nvSpPr>
        <p:spPr>
          <a:noFill/>
        </p:spPr>
        <p:txBody>
          <a:bodyPr/>
          <a:lstStyle/>
          <a:p>
            <a:r>
              <a:rPr lang="en-GB" dirty="0"/>
              <a:t>Jones N. Guidance manual - Peer involvement and leadership in early intervention in psychosis services: from planning to peer support and evaluation (p. 94–95) (Technical assistance material developed for SAMHSA/CMHS). Alexandria (VA): National Association of State Mental Health Program Directors (NASMHPD) Publications; 2015. (https://</a:t>
            </a:r>
            <a:r>
              <a:rPr lang="en-GB" u="sng" dirty="0">
                <a:hlinkClick r:id="rId3"/>
              </a:rPr>
              <a:t>www.nasmhpd.org/sites/default/files/Peer-Involvement-Guidance_Manual_Final.pdf</a:t>
            </a:r>
            <a:endParaRPr lang="en-GB" u="sng" dirty="0"/>
          </a:p>
          <a:p>
            <a:endParaRPr lang="en-US" u="sng" dirty="0"/>
          </a:p>
          <a:p>
            <a:pPr marL="171450" marR="0" lvl="0" indent="-171450" algn="l" defTabSz="914400" rtl="0" eaLnBrk="1" fontAlgn="auto" latinLnBrk="0" hangingPunct="1">
              <a:lnSpc>
                <a:spcPct val="100000"/>
              </a:lnSpc>
              <a:spcBef>
                <a:spcPts val="0"/>
              </a:spcBef>
              <a:spcAft>
                <a:spcPts val="90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Below is a self-assessment checklist  </a:t>
            </a:r>
            <a:r>
              <a:rPr kumimoji="0" lang="en-GB" sz="12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a:t>
            </a:r>
            <a:r>
              <a:rPr kumimoji="0" lang="en-GB" sz="12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hlinkClick r:id="rId4" action="ppaction://hlinkfile" tooltip="Jones N, 2015 #463">
                  <a:extLst>
                    <a:ext uri="{A12FA001-AC4F-418D-AE19-62706E023703}">
                      <ahyp:hlinkClr xmlns:ahyp="http://schemas.microsoft.com/office/drawing/2018/hyperlinkcolor" val="tx"/>
                    </a:ext>
                  </a:extLst>
                </a:hlinkClick>
              </a:rPr>
              <a:t>55</a:t>
            </a:r>
            <a:r>
              <a:rPr kumimoji="0" lang="en-GB" sz="12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a:t>
            </a: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 on ensuring meaningful and equitable peer involvement</a:t>
            </a: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rPr>
              <a:t>. </a:t>
            </a:r>
          </a:p>
          <a:p>
            <a:pPr marL="628650" marR="0" lvl="1" indent="-171450" algn="l" defTabSz="914400" rtl="0" eaLnBrk="1" fontAlgn="auto" latinLnBrk="0" hangingPunct="1">
              <a:lnSpc>
                <a:spcPct val="100000"/>
              </a:lnSpc>
              <a:spcBef>
                <a:spcPts val="0"/>
              </a:spcBef>
              <a:spcAft>
                <a:spcPts val="90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rPr>
              <a:t>The following slides show seven components of meaningful  peer involvement, with accompanying self-assessment questions.</a:t>
            </a:r>
          </a:p>
          <a:p>
            <a:endParaRPr lang="en-GB" dirty="0"/>
          </a:p>
        </p:txBody>
      </p:sp>
    </p:spTree>
    <p:extLst>
      <p:ext uri="{BB962C8B-B14F-4D97-AF65-F5344CB8AC3E}">
        <p14:creationId xmlns:p14="http://schemas.microsoft.com/office/powerpoint/2010/main" val="4157345065"/>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noFill/>
        </p:spPr>
        <p:txBody>
          <a:bodyPr/>
          <a:lstStyle/>
          <a:p>
            <a:r>
              <a:rPr lang="en-GB" dirty="0"/>
              <a:t>Jones N. Guidance manual - Peer involvement and leadership in early intervention in psychosis services: from planning to peer support and evaluation (p. 94–95) (Technical assistance material developed for SAMHSA/CMHS). Alexandria (VA): National Association of State Mental Health Program Directors (NASMHPD) Publications; 2015. (https://</a:t>
            </a:r>
            <a:r>
              <a:rPr lang="en-GB" u="sng" dirty="0">
                <a:hlinkClick r:id="rId3"/>
              </a:rPr>
              <a:t>www.nasmhpd.org/sites/default/files/Peer-Involvement-Guidance_Manual_Final.pdf</a:t>
            </a:r>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105</a:t>
            </a:fld>
            <a:endParaRPr lang="x-none"/>
          </a:p>
        </p:txBody>
      </p:sp>
    </p:spTree>
    <p:extLst>
      <p:ext uri="{BB962C8B-B14F-4D97-AF65-F5344CB8AC3E}">
        <p14:creationId xmlns:p14="http://schemas.microsoft.com/office/powerpoint/2010/main" val="1839090993"/>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B9E5FEED-3F11-4018-8801-9319A9A00358}" type="slidenum">
              <a:rPr lang="x-none" smtClean="0"/>
              <a:t>106</a:t>
            </a:fld>
            <a:endParaRPr lang="x-none"/>
          </a:p>
        </p:txBody>
      </p:sp>
      <p:sp>
        <p:nvSpPr>
          <p:cNvPr id="6" name="Notes Placeholder 5">
            <a:extLst>
              <a:ext uri="{FF2B5EF4-FFF2-40B4-BE49-F238E27FC236}">
                <a16:creationId xmlns:a16="http://schemas.microsoft.com/office/drawing/2014/main" id="{50832484-F9AA-4A84-AC1A-36AD1D2D1BC4}"/>
              </a:ext>
            </a:extLst>
          </p:cNvPr>
          <p:cNvSpPr>
            <a:spLocks noGrp="1"/>
          </p:cNvSpPr>
          <p:nvPr>
            <p:ph type="body" sz="quarter" idx="3"/>
          </p:nvPr>
        </p:nvSpPr>
        <p:spPr>
          <a:noFill/>
        </p:spPr>
        <p:txBody>
          <a:bodyPr/>
          <a:lstStyle/>
          <a:p>
            <a:r>
              <a:rPr lang="en-GB" dirty="0"/>
              <a:t>Jones N. Guidance manual - Peer involvement and leadership in early intervention in psychosis services: from planning to peer support and evaluation (p. 94–95) (Technical assistance material developed for SAMHSA/CMHS). Alexandria (VA): National Association of State Mental Health Program Directors (NASMHPD) Publications; 2015. (https://</a:t>
            </a:r>
            <a:r>
              <a:rPr lang="en-GB" u="sng" dirty="0">
                <a:hlinkClick r:id="rId3"/>
              </a:rPr>
              <a:t>www.nasmhpd.org/sites/default/files/Peer-Involvement-Guidance_Manual_Final.pdf</a:t>
            </a:r>
            <a:endParaRPr lang="en-GB" dirty="0"/>
          </a:p>
        </p:txBody>
      </p:sp>
    </p:spTree>
    <p:extLst>
      <p:ext uri="{BB962C8B-B14F-4D97-AF65-F5344CB8AC3E}">
        <p14:creationId xmlns:p14="http://schemas.microsoft.com/office/powerpoint/2010/main" val="1576443644"/>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656931"/>
            <a:ext cx="5486400" cy="3600450"/>
          </a:xfrm>
          <a:noFill/>
        </p:spPr>
        <p:txBody>
          <a:bodyPr/>
          <a:lstStyle/>
          <a:p>
            <a:r>
              <a:rPr lang="en-GB" dirty="0"/>
              <a:t>Jones N. Guidance manual - Peer involvement and leadership in early intervention in psychosis services: from planning to peer support and evaluation (p. 94–95) (Technical assistance material developed for SAMHSA/CMHS). Alexandria (VA): National Association of State Mental Health Program Directors (NASMHPD) Publications; 2015. (https://</a:t>
            </a:r>
            <a:r>
              <a:rPr lang="en-GB" u="sng" dirty="0">
                <a:hlinkClick r:id="rId3"/>
              </a:rPr>
              <a:t>www.nasmhpd.org/sites/default/files/Peer-Involvement-Guidance_Manual_Final.pdf</a:t>
            </a:r>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107</a:t>
            </a:fld>
            <a:endParaRPr lang="x-none"/>
          </a:p>
        </p:txBody>
      </p:sp>
    </p:spTree>
    <p:extLst>
      <p:ext uri="{BB962C8B-B14F-4D97-AF65-F5344CB8AC3E}">
        <p14:creationId xmlns:p14="http://schemas.microsoft.com/office/powerpoint/2010/main" val="2659495290"/>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B9E5FEED-3F11-4018-8801-9319A9A00358}" type="slidenum">
              <a:rPr lang="x-none" smtClean="0"/>
              <a:t>108</a:t>
            </a:fld>
            <a:endParaRPr lang="x-none"/>
          </a:p>
        </p:txBody>
      </p:sp>
      <p:sp>
        <p:nvSpPr>
          <p:cNvPr id="6" name="Notes Placeholder 5">
            <a:extLst>
              <a:ext uri="{FF2B5EF4-FFF2-40B4-BE49-F238E27FC236}">
                <a16:creationId xmlns:a16="http://schemas.microsoft.com/office/drawing/2014/main" id="{891928AE-4A97-4340-A662-CBE6912B402F}"/>
              </a:ext>
            </a:extLst>
          </p:cNvPr>
          <p:cNvSpPr>
            <a:spLocks noGrp="1"/>
          </p:cNvSpPr>
          <p:nvPr>
            <p:ph type="body" sz="quarter" idx="3"/>
          </p:nvPr>
        </p:nvSpPr>
        <p:spPr>
          <a:noFill/>
        </p:spPr>
        <p:txBody>
          <a:bodyPr/>
          <a:lstStyle/>
          <a:p>
            <a:r>
              <a:rPr lang="en-GB" dirty="0"/>
              <a:t>Jones N. Guidance manual - Peer involvement and leadership in early intervention in psychosis services: from planning to peer support and evaluation (p. 94–95) (Technical assistance material developed for SAMHSA/CMHS). Alexandria (VA): National Association of State Mental Health Program Directors (NASMHPD) Publications; 2015. (https://</a:t>
            </a:r>
            <a:r>
              <a:rPr lang="en-GB" u="sng" dirty="0">
                <a:hlinkClick r:id="rId3"/>
              </a:rPr>
              <a:t>www.nasmhpd.org/sites/default/files/Peer-Involvement-Guidance_Manu.al_Final.pdf</a:t>
            </a:r>
            <a:endParaRPr lang="en-GB" dirty="0"/>
          </a:p>
        </p:txBody>
      </p:sp>
    </p:spTree>
    <p:extLst>
      <p:ext uri="{BB962C8B-B14F-4D97-AF65-F5344CB8AC3E}">
        <p14:creationId xmlns:p14="http://schemas.microsoft.com/office/powerpoint/2010/main" val="1138110511"/>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B9E5FEED-3F11-4018-8801-9319A9A00358}" type="slidenum">
              <a:rPr lang="x-none" smtClean="0"/>
              <a:t>109</a:t>
            </a:fld>
            <a:endParaRPr lang="x-none"/>
          </a:p>
        </p:txBody>
      </p:sp>
      <p:sp>
        <p:nvSpPr>
          <p:cNvPr id="6" name="Notes Placeholder 5">
            <a:extLst>
              <a:ext uri="{FF2B5EF4-FFF2-40B4-BE49-F238E27FC236}">
                <a16:creationId xmlns:a16="http://schemas.microsoft.com/office/drawing/2014/main" id="{15C72BCD-7C03-4A82-B6DF-EDA476B1C261}"/>
              </a:ext>
            </a:extLst>
          </p:cNvPr>
          <p:cNvSpPr>
            <a:spLocks noGrp="1"/>
          </p:cNvSpPr>
          <p:nvPr>
            <p:ph type="body" sz="quarter" idx="3"/>
          </p:nvPr>
        </p:nvSpPr>
        <p:spPr>
          <a:noFill/>
        </p:spPr>
        <p:txBody>
          <a:bodyPr/>
          <a:lstStyle/>
          <a:p>
            <a:r>
              <a:rPr lang="en-GB" dirty="0"/>
              <a:t>Jones N. Guidance manual - Peer involvement and leadership in early intervention in psychosis services: from planning to peer support and evaluation (p. 94–95) (Technical assistance material developed for SAMHSA/CMHS). Alexandria (VA): National Association of State Mental Health Program Directors (NASMHPD) Publications; 2015. (https://</a:t>
            </a:r>
            <a:r>
              <a:rPr lang="en-GB" u="sng" dirty="0">
                <a:hlinkClick r:id="rId3"/>
              </a:rPr>
              <a:t>www.nasmhpd.org/sites/default/files/Peer-Involvement-Guidance_Manual_Final.pdf</a:t>
            </a:r>
            <a:endParaRPr lang="en-GB" dirty="0"/>
          </a:p>
        </p:txBody>
      </p:sp>
    </p:spTree>
    <p:extLst>
      <p:ext uri="{BB962C8B-B14F-4D97-AF65-F5344CB8AC3E}">
        <p14:creationId xmlns:p14="http://schemas.microsoft.com/office/powerpoint/2010/main" val="29796082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498475"/>
            <a:ext cx="5486400" cy="3086100"/>
          </a:xfrm>
        </p:spPr>
      </p:sp>
      <p:sp>
        <p:nvSpPr>
          <p:cNvPr id="3" name="Notes Placeholder 2"/>
          <p:cNvSpPr>
            <a:spLocks noGrp="1"/>
          </p:cNvSpPr>
          <p:nvPr>
            <p:ph type="body" idx="1"/>
          </p:nvPr>
        </p:nvSpPr>
        <p:spPr>
          <a:xfrm>
            <a:off x="685800" y="3759201"/>
            <a:ext cx="5486400" cy="4886324"/>
          </a:xfrm>
        </p:spPr>
        <p:txBody>
          <a:bodyPr/>
          <a:lstStyle/>
          <a:p>
            <a:pPr algn="just">
              <a:spcAft>
                <a:spcPts val="1200"/>
              </a:spcAft>
            </a:pPr>
            <a:r>
              <a:rPr lang="en-GB" b="1" dirty="0">
                <a:latin typeface="Calibri" panose="020F0502020204030204" pitchFamily="34" charset="0"/>
                <a:ea typeface="SimSun" panose="02010600030101010101" pitchFamily="2" charset="-122"/>
                <a:cs typeface="Calibri" panose="020F0502020204030204" pitchFamily="34" charset="0"/>
              </a:rPr>
              <a:t>What is individualized peer support?</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Individualized peer support in the context of this module is one-to-one support provided by a peer who has personal experience of issues and challenges similar to those of another peer who would like to benefit from this experience and support.</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Individualized peer support can be provided…:</a:t>
            </a:r>
          </a:p>
          <a:p>
            <a:pPr marL="628650" lvl="1"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….by people hired by mental health or social services, </a:t>
            </a:r>
          </a:p>
          <a:p>
            <a:pPr marL="628650" lvl="1"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people working in an autonomous and independent peer support role …</a:t>
            </a:r>
          </a:p>
          <a:p>
            <a:pPr marL="628650" lvl="1"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or by people engaged in non-hierarchical and unpaid peer support.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 aim is to support people on the issues they consider important for their recovery in a way that is free from assumptions and judgement.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In doing so, the peer supporter becomes an empathetic listener, coach, advocate and partner. </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Peer supporters, who are experts by experience, are able to relate to, connect with and support individuals who are going through challenges in a unique way because of their experience. </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11</a:t>
            </a:fld>
            <a:endParaRPr lang="x-none"/>
          </a:p>
        </p:txBody>
      </p:sp>
    </p:spTree>
    <p:extLst>
      <p:ext uri="{BB962C8B-B14F-4D97-AF65-F5344CB8AC3E}">
        <p14:creationId xmlns:p14="http://schemas.microsoft.com/office/powerpoint/2010/main" val="3224253194"/>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B9E5FEED-3F11-4018-8801-9319A9A00358}" type="slidenum">
              <a:rPr lang="x-none" smtClean="0"/>
              <a:t>110</a:t>
            </a:fld>
            <a:endParaRPr lang="x-none"/>
          </a:p>
        </p:txBody>
      </p:sp>
      <p:sp>
        <p:nvSpPr>
          <p:cNvPr id="6" name="Notes Placeholder 5">
            <a:extLst>
              <a:ext uri="{FF2B5EF4-FFF2-40B4-BE49-F238E27FC236}">
                <a16:creationId xmlns:a16="http://schemas.microsoft.com/office/drawing/2014/main" id="{D78873C2-7FED-47F7-A75E-212E401664A0}"/>
              </a:ext>
            </a:extLst>
          </p:cNvPr>
          <p:cNvSpPr>
            <a:spLocks noGrp="1"/>
          </p:cNvSpPr>
          <p:nvPr>
            <p:ph type="body" sz="quarter" idx="3"/>
          </p:nvPr>
        </p:nvSpPr>
        <p:spPr>
          <a:noFill/>
        </p:spPr>
        <p:txBody>
          <a:bodyPr/>
          <a:lstStyle/>
          <a:p>
            <a:r>
              <a:rPr lang="en-GB" dirty="0"/>
              <a:t>Jones N. Guidance manual - Peer involvement and leadership in early intervention in psychosis services: from planning to peer support and evaluation (p. 94–95) (Technical assistance material developed for SAMHSA/CMHS). Alexandria (VA): National Association of State Mental Health Program Directors (NASMHPD) Publications; 2015. (https://</a:t>
            </a:r>
            <a:r>
              <a:rPr lang="en-GB" u="sng" dirty="0">
                <a:hlinkClick r:id="rId3"/>
              </a:rPr>
              <a:t>www.nasmhpd.org/sites/default/files/Peer-Involvement-Guidance_Manual_Final.pdf</a:t>
            </a:r>
            <a:endParaRPr lang="en-GB" dirty="0"/>
          </a:p>
        </p:txBody>
      </p:sp>
    </p:spTree>
    <p:extLst>
      <p:ext uri="{BB962C8B-B14F-4D97-AF65-F5344CB8AC3E}">
        <p14:creationId xmlns:p14="http://schemas.microsoft.com/office/powerpoint/2010/main" val="1903092227"/>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91600A8A-902E-430E-A833-453AE05FDB61}" type="slidenum">
              <a:rPr lang="en-GB" smtClean="0"/>
              <a:t>111</a:t>
            </a:fld>
            <a:endParaRPr lang="en-GB"/>
          </a:p>
        </p:txBody>
      </p:sp>
      <p:sp>
        <p:nvSpPr>
          <p:cNvPr id="6" name="Notes Placeholder 2">
            <a:extLst>
              <a:ext uri="{FF2B5EF4-FFF2-40B4-BE49-F238E27FC236}">
                <a16:creationId xmlns:a16="http://schemas.microsoft.com/office/drawing/2014/main" id="{939E7CE7-1756-6846-9FB5-8D49B91B98B9}"/>
              </a:ext>
            </a:extLst>
          </p:cNvPr>
          <p:cNvSpPr txBox="1">
            <a:spLocks/>
          </p:cNvSpPr>
          <p:nvPr/>
        </p:nvSpPr>
        <p:spPr>
          <a:xfrm>
            <a:off x="497711" y="232347"/>
            <a:ext cx="5862577" cy="9428585"/>
          </a:xfrm>
          <a:prstGeom prst="rect">
            <a:avLst/>
          </a:prstGeom>
        </p:spPr>
        <p:txBody>
          <a:bodyPr vert="horz" lIns="91440" tIns="45720" rIns="91440" bIns="45720" rtlCol="0"/>
          <a:lst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r>
              <a:rPr lang="en-US" sz="1100" b="1"/>
              <a:t>Conceptualization </a:t>
            </a:r>
          </a:p>
          <a:p>
            <a:r>
              <a:rPr lang="en-US" sz="1100"/>
              <a:t>Michelle Funk (Coordinator) and Natalie Drew Bold (Technical Officer) Mental Health Policy and Service Development, Department of Mental Health and Substance Abuse (WHO, Geneva)</a:t>
            </a:r>
          </a:p>
          <a:p>
            <a:endParaRPr lang="en-US" sz="1100"/>
          </a:p>
          <a:p>
            <a:r>
              <a:rPr lang="en-US" sz="1100" b="1"/>
              <a:t>Writing and editorial team</a:t>
            </a:r>
          </a:p>
          <a:p>
            <a:r>
              <a:rPr lang="en-US" sz="1100"/>
              <a:t>Dr Michelle Funk, (WHO, Geneva), Natalie Drew Bold (WHO, Geneva); Marie Baudel, Université de Nantes, France</a:t>
            </a:r>
          </a:p>
          <a:p>
            <a:endParaRPr lang="en-US" sz="1100"/>
          </a:p>
          <a:p>
            <a:r>
              <a:rPr lang="en-US" sz="1100" b="1"/>
              <a:t>Key international experts</a:t>
            </a:r>
          </a:p>
          <a:p>
            <a:r>
              <a:rPr lang="en-US" sz="1100"/>
              <a:t>Celia Brown, MindFreedom International, (United States of America); Mauro Giovanni Carta, Università degli studi di Cagliari (Italy); Yeni Rosa Damayanti, Indonesia Mental Health Association (Indonesia); Sera Davidow, Western Mass Recovery Learning Community (United Sates of America); Catalina Devandas Aguilar, UN Special Rapporteur on the rights of persons with disabilities (Switzerland); Julian Eaton, CBM International and London School of Hygiene and Tropical Medicine (United Kingdom); Salam Gómez, World Network of Users and Survivors of Psychiatry (Colombia); Gemma Hunting, International Consultant (Germany); Diane Kingston, International HIV/AIDS Alliance (United Kingdom); Itzhak Levav, Department of Community Mental Health, University of Haifa (Israel); Peter McGovern, Modum Bad (Norway); David McGrath, International consultant (Australia); Tina Minkowitz, Center for the Human Rights of Users and Survivors of Psychiatry (United Sates of America); Peter Mittler, Dementia Alliance International (United Kingdom); Maria Francesca Moro, Columbia University (United Sates of America), ; Fiona Morrissey, Disability Law Research Consultant (Ireland); Michael Njenga, Users and Survivors of Psychiatry in Kenya (Kenya); David W. Oaks, Aciu Insitute, LLC (United States of America); Soumitra Pathare, Centre for Mental Health Law and Policy, Indian Law Society (India); Dainius Pūras, Special Rapporteur on the right of everyone to the enjoyment of the highest attainable standard of health (Switzerland); Jolijn Santegoeds, World Network of Users and Survivors of Psychiatry (the Netherlands); Sashi Sashidharan, University of Glasgow (United Kingdom); Gregory Smith, International consultant, (United States of America); Kate Swaffer, Dementia International Alliance(Australia); Carmen Valle, CBM International (Thailand); Alberto Vásquez Encalada, Office of the UN Special Rapporteur on the rights of persons with disabilities (Switzerland)</a:t>
            </a:r>
          </a:p>
          <a:p>
            <a:endParaRPr lang="en-US" sz="1100"/>
          </a:p>
          <a:p>
            <a:r>
              <a:rPr lang="en-US" sz="1100" b="1"/>
              <a:t>Contributions</a:t>
            </a:r>
          </a:p>
          <a:p>
            <a:r>
              <a:rPr lang="en-US" sz="1100">
                <a:solidFill>
                  <a:schemeClr val="accent2"/>
                </a:solidFill>
              </a:rPr>
              <a:t>Technical reviewers</a:t>
            </a:r>
          </a:p>
          <a:p>
            <a:r>
              <a:rPr lang="en-US" sz="1100"/>
              <a:t>Abu Bakar Abdul Kadir, Hospital Permai (Malaysia); Robinah Nakanwagi Alambuya, Pan African Network of People with Psychosocial Disabilities. (Uganda); Anna Arstein-Kerslake, Melbourne Law School, University of Melbourne (Australia); Lori Ashcraft, Resilience Inc. (United States of America); Rod Astbury, Western Australia Association for Mental Health (Australia); Joseph Atukunda, Heartsounds, Uganda (Uganda); David Axworthy, Western Australian Mental Health Commission (Australia); Simon Vasseur Bacle, EPSM Lille Metropole, WHO Collaborating Centre, Lille (France); Sam Badege, National Organization of Users and Survivors of Psychiatry in Rwanda (Rwanda); Amrit Bakhshy, Schizophrenia Awareness Association (India); Anja Baumann, Action Mental Health Germany (Germany); Jerome Bickenbach, University of Lucerne (Switzerland); Jean-Sébastien Blanc, Association for the Prevention of Torture (Switzerland); Pat Bracken, Independent Consultant Psychiatrist (Ireland); Simon Bradstreet, University of Glasgow (United Kingdom); Claudia Pellegrini Braga, University of São Paulo (Brazil); Rio de Janeiro Public </a:t>
            </a:r>
            <a:r>
              <a:rPr lang="lt-LT" sz="1100"/>
              <a:t>Prosecutor's Office (Brazil); Patricia Brogna, National School of Occupational Therapy, (Argentina); Celia Brown, MindFreedom International, (United States of America); Kimberly Budnick, Head Start Teacher/Early Childhood Educator (United States of America); Janice Cambri, Psychosocial Disability Inclusive Philippines (Philippines); Aleisha Carroll, CBM Australia (Australia); Mauro Giovanni Carta, Università degli studi di Cagliari (Italy); Chauhan Ajay, State Mental Health Authority, Gujarat, (India); Facundo Chavez Penillas, Office of the United Nations High Commissioner for Human Rights (Switzerland); Daniel Chisholm, WHO Regional Office for Europe (Denmark); </a:t>
            </a:r>
            <a:endParaRPr lang="en-US" sz="1100" dirty="0"/>
          </a:p>
        </p:txBody>
      </p:sp>
    </p:spTree>
    <p:extLst>
      <p:ext uri="{BB962C8B-B14F-4D97-AF65-F5344CB8AC3E}">
        <p14:creationId xmlns:p14="http://schemas.microsoft.com/office/powerpoint/2010/main" val="789783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Peer support can be provided in a variety of settings – e.g. in people’s homes, in the premises of the peer-run organization, and in the full range of mental health and social services.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Ideally, mental health or social services should contract independent organizations to arrange for peer supporters to work in the service in order to preserve the autonomy and independence of peer support activities.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 service can facilitate access to individualized peer support for its users.</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Peer support can be provided by volunteers or paid supporters. </a:t>
            </a: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Depending on the organization or group, peer supporters may be referred to as peer specialists, peer leaders or recovery coaches, among other titles. </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12</a:t>
            </a:fld>
            <a:endParaRPr lang="x-none"/>
          </a:p>
        </p:txBody>
      </p:sp>
    </p:spTree>
    <p:extLst>
      <p:ext uri="{BB962C8B-B14F-4D97-AF65-F5344CB8AC3E}">
        <p14:creationId xmlns:p14="http://schemas.microsoft.com/office/powerpoint/2010/main" val="11990200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just">
              <a:spcAft>
                <a:spcPts val="600"/>
              </a:spcAft>
              <a:buFont typeface="Arial" panose="020B0604020202020204" pitchFamily="34" charset="0"/>
              <a:buChar char="•"/>
            </a:pPr>
            <a:r>
              <a:rPr lang="en-GB" i="1" dirty="0">
                <a:latin typeface="Calibri" panose="020F0502020204030204" pitchFamily="34" charset="0"/>
                <a:ea typeface="SimSun" panose="02010600030101010101" pitchFamily="2" charset="-122"/>
                <a:cs typeface="Calibri" panose="020F0502020204030204" pitchFamily="34" charset="0"/>
              </a:rPr>
              <a:t>“The term ‘peer’ does not simply refer to someone who has had a particular experience. Peer-to-peer support is primarily about how people connect to and interact with one another in a mutual relationship.”…. “Based on wisdom gained from personal experience, people in peer roles advocate for growth and facilitate learning…” (</a:t>
            </a:r>
            <a:r>
              <a:rPr lang="en-GB" i="1" dirty="0">
                <a:latin typeface="Calibri" panose="020F0502020204030204" pitchFamily="34" charset="0"/>
                <a:ea typeface="SimSun" panose="02010600030101010101" pitchFamily="2" charset="-122"/>
                <a:cs typeface="Calibri" panose="020F0502020204030204" pitchFamily="34" charset="0"/>
                <a:hlinkClick r:id="rId3" action="ppaction://hlinkfile" tooltip="Davidow, 2014 #84"/>
              </a:rPr>
              <a:t>1</a:t>
            </a:r>
            <a:r>
              <a:rPr lang="en-GB" i="1" dirty="0">
                <a:latin typeface="Calibri" panose="020F0502020204030204" pitchFamily="34" charset="0"/>
                <a:ea typeface="SimSun" panose="02010600030101010101" pitchFamily="2" charset="-122"/>
                <a:cs typeface="Calibri" panose="020F0502020204030204" pitchFamily="34" charset="0"/>
              </a:rPr>
              <a:t>).</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sym typeface="Symbol" panose="05050102010706020507" pitchFamily="18" charset="2"/>
              </a:rPr>
              <a:t></a:t>
            </a:r>
            <a:r>
              <a:rPr lang="en-GB" i="1" dirty="0">
                <a:latin typeface="Calibri" panose="020F0502020204030204" pitchFamily="34" charset="0"/>
                <a:ea typeface="SimSun" panose="02010600030101010101" pitchFamily="2" charset="-122"/>
                <a:cs typeface="Calibri" panose="020F0502020204030204" pitchFamily="34" charset="0"/>
              </a:rPr>
              <a:t>Peer support</a:t>
            </a:r>
            <a:r>
              <a:rPr lang="en-GB" i="1" dirty="0">
                <a:latin typeface="Calibri" panose="020F0502020204030204" pitchFamily="34" charset="0"/>
                <a:ea typeface="SimSun" panose="02010600030101010101" pitchFamily="2" charset="-122"/>
                <a:cs typeface="Calibri" panose="020F0502020204030204" pitchFamily="34" charset="0"/>
                <a:sym typeface="Symbol" panose="05050102010706020507" pitchFamily="18" charset="2"/>
              </a:rPr>
              <a:t></a:t>
            </a:r>
            <a:r>
              <a:rPr lang="en-GB" i="1" dirty="0">
                <a:latin typeface="Calibri" panose="020F0502020204030204" pitchFamily="34" charset="0"/>
                <a:ea typeface="SimSun" panose="02010600030101010101" pitchFamily="2" charset="-122"/>
                <a:cs typeface="Calibri" panose="020F0502020204030204" pitchFamily="34" charset="0"/>
              </a:rPr>
              <a:t> may be social, emotional or practical support (or all of these) but importantly this support is mutually offered and reciprocal, allowing peers to benefit from the support whether they are giving or receiving it” (</a:t>
            </a:r>
            <a:r>
              <a:rPr lang="en-GB" i="1" dirty="0">
                <a:latin typeface="Calibri" panose="020F0502020204030204" pitchFamily="34" charset="0"/>
                <a:ea typeface="SimSun" panose="02010600030101010101" pitchFamily="2" charset="-122"/>
                <a:cs typeface="Calibri" panose="020F0502020204030204" pitchFamily="34" charset="0"/>
                <a:hlinkClick r:id="rId4" action="ppaction://hlinkfile" tooltip=", 2012 #201"/>
              </a:rPr>
              <a:t>2</a:t>
            </a:r>
            <a:r>
              <a:rPr lang="en-GB" i="1" dirty="0">
                <a:latin typeface="Calibri" panose="020F0502020204030204" pitchFamily="34" charset="0"/>
                <a:ea typeface="SimSun" panose="02010600030101010101" pitchFamily="2" charset="-122"/>
                <a:cs typeface="Calibri" panose="020F0502020204030204" pitchFamily="34" charset="0"/>
              </a:rPr>
              <a:t>).</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13</a:t>
            </a:fld>
            <a:endParaRPr lang="x-none"/>
          </a:p>
        </p:txBody>
      </p:sp>
    </p:spTree>
    <p:extLst>
      <p:ext uri="{BB962C8B-B14F-4D97-AF65-F5344CB8AC3E}">
        <p14:creationId xmlns:p14="http://schemas.microsoft.com/office/powerpoint/2010/main" val="29062278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Recent research examined peoples’ responses to the question “What constitutes a peer?”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 A significant majority expressed the view that a peer needs to have more than a shared experience of mental distress in common.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 peer also needs to have a shared view of what recovery means, a shared understanding of a diagnosis or experience, and a shared view of particular treatments. </a:t>
            </a: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People also highlighted the importance of shared characteristics that are not directly related to mental health, such as gender, ethnicity, faith and age (</a:t>
            </a:r>
            <a:r>
              <a:rPr lang="en-GB" dirty="0">
                <a:latin typeface="Calibri" panose="020F0502020204030204" pitchFamily="34" charset="0"/>
                <a:ea typeface="SimSun" panose="02010600030101010101" pitchFamily="2" charset="-122"/>
                <a:cs typeface="Calibri" panose="020F0502020204030204" pitchFamily="34" charset="0"/>
                <a:hlinkClick r:id="rId3" action="ppaction://hlinkfile" tooltip="Faulkner A, 2012 #444"/>
              </a:rPr>
              <a:t>3</a:t>
            </a:r>
            <a:r>
              <a:rPr lang="en-GB" dirty="0">
                <a:latin typeface="Calibri" panose="020F0502020204030204" pitchFamily="34" charset="0"/>
                <a:ea typeface="SimSun" panose="02010600030101010101" pitchFamily="2" charset="-122"/>
                <a:cs typeface="Calibri" panose="020F0502020204030204" pitchFamily="34" charset="0"/>
              </a:rPr>
              <a:t>).</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14</a:t>
            </a:fld>
            <a:endParaRPr lang="x-none"/>
          </a:p>
        </p:txBody>
      </p:sp>
    </p:spTree>
    <p:extLst>
      <p:ext uri="{BB962C8B-B14F-4D97-AF65-F5344CB8AC3E}">
        <p14:creationId xmlns:p14="http://schemas.microsoft.com/office/powerpoint/2010/main" val="36431392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Peer support is central to the recovery approach.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Through sharing experiences, listening emphatically and providing encouragement, peer supporters can support people with psychosocial, intellectual or cognitive disabilities to find their own meaning of recovery in order to live fulfilling and satisfying lives (</a:t>
            </a:r>
            <a:r>
              <a:rPr lang="en-GB" dirty="0">
                <a:latin typeface="Calibri" panose="020F0502020204030204" pitchFamily="34" charset="0"/>
                <a:ea typeface="SimSun" panose="02010600030101010101" pitchFamily="2" charset="-122"/>
                <a:cs typeface="Calibri" panose="020F0502020204030204" pitchFamily="34" charset="0"/>
                <a:hlinkClick r:id="rId3" action="ppaction://hlinkfile" tooltip="Slade, 2014 #202"/>
              </a:rPr>
              <a:t>4</a:t>
            </a:r>
            <a:r>
              <a:rPr lang="en-GB" dirty="0">
                <a:latin typeface="Calibri" panose="020F0502020204030204" pitchFamily="34" charset="0"/>
                <a:ea typeface="SimSun" panose="02010600030101010101" pitchFamily="2" charset="-122"/>
                <a:cs typeface="Calibri" panose="020F0502020204030204" pitchFamily="34" charset="0"/>
              </a:rPr>
              <a:t>),(</a:t>
            </a:r>
            <a:r>
              <a:rPr lang="en-GB" dirty="0">
                <a:latin typeface="Calibri" panose="020F0502020204030204" pitchFamily="34" charset="0"/>
                <a:ea typeface="SimSun" panose="02010600030101010101" pitchFamily="2" charset="-122"/>
                <a:cs typeface="Calibri" panose="020F0502020204030204" pitchFamily="34" charset="0"/>
                <a:hlinkClick r:id="rId4" action="ppaction://hlinkfile" tooltip="Anthony, 1993 #151"/>
              </a:rPr>
              <a:t>5</a:t>
            </a:r>
            <a:r>
              <a:rPr lang="en-GB" dirty="0">
                <a:latin typeface="Calibri" panose="020F0502020204030204" pitchFamily="34" charset="0"/>
                <a:ea typeface="SimSun" panose="02010600030101010101" pitchFamily="2" charset="-122"/>
                <a:cs typeface="Calibri" panose="020F0502020204030204" pitchFamily="34" charset="0"/>
              </a:rPr>
              <a:t>).</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lvl="0" indent="-171450" algn="just">
              <a:spcAft>
                <a:spcPts val="600"/>
              </a:spcAft>
              <a:buFont typeface="Arial" panose="020B0604020202020204" pitchFamily="34" charset="0"/>
              <a:buChar char="•"/>
            </a:pPr>
            <a:r>
              <a:rPr lang="en-US" dirty="0">
                <a:latin typeface="Calibri" panose="020F0502020204030204" pitchFamily="34" charset="0"/>
                <a:ea typeface="SimSun" panose="02010600030101010101" pitchFamily="2" charset="-122"/>
                <a:cs typeface="Calibri" panose="020F0502020204030204" pitchFamily="34" charset="0"/>
              </a:rPr>
              <a:t>The meaning of recovery can be different for each person. </a:t>
            </a:r>
          </a:p>
          <a:p>
            <a:pPr marL="171450" indent="-171450" algn="just">
              <a:spcAft>
                <a:spcPts val="600"/>
              </a:spcAft>
              <a:buFont typeface="Arial" panose="020B0604020202020204" pitchFamily="34" charset="0"/>
              <a:buChar char="•"/>
            </a:pPr>
            <a:r>
              <a:rPr lang="en-US" dirty="0">
                <a:latin typeface="Calibri" panose="020F0502020204030204" pitchFamily="34" charset="0"/>
                <a:ea typeface="SimSun" panose="02010600030101010101" pitchFamily="2" charset="-122"/>
                <a:cs typeface="Calibri" panose="020F0502020204030204" pitchFamily="34" charset="0"/>
              </a:rPr>
              <a:t>For many people recovery is about regaining control of their identity and life, having hope for their life, and living a life that has meaning for them, whether that be through work, relationships, community engagement or some or all of these. </a:t>
            </a:r>
          </a:p>
          <a:p>
            <a:pPr marL="171450" indent="-171450" algn="just">
              <a:spcAft>
                <a:spcPts val="600"/>
              </a:spcAft>
              <a:buFont typeface="Arial" panose="020B0604020202020204" pitchFamily="34" charset="0"/>
              <a:buChar char="•"/>
            </a:pPr>
            <a:r>
              <a:rPr lang="en-US" dirty="0">
                <a:latin typeface="Calibri" panose="020F0502020204030204" pitchFamily="34" charset="0"/>
                <a:ea typeface="SimSun" panose="02010600030101010101" pitchFamily="2" charset="-122"/>
                <a:cs typeface="Calibri" panose="020F0502020204030204" pitchFamily="34" charset="0"/>
              </a:rPr>
              <a:t>(For more information about recovery, see QualityRights training modules </a:t>
            </a:r>
            <a:r>
              <a:rPr lang="en-US" i="1" dirty="0">
                <a:latin typeface="Calibri" panose="020F0502020204030204" pitchFamily="34" charset="0"/>
                <a:ea typeface="SimSun" panose="02010600030101010101" pitchFamily="2" charset="-122"/>
                <a:cs typeface="Calibri" panose="020F0502020204030204" pitchFamily="34" charset="0"/>
              </a:rPr>
              <a:t>Recovery and the right to health </a:t>
            </a:r>
            <a:r>
              <a:rPr lang="en-US" dirty="0">
                <a:latin typeface="Calibri" panose="020F0502020204030204" pitchFamily="34" charset="0"/>
                <a:ea typeface="SimSun" panose="02010600030101010101" pitchFamily="2" charset="-122"/>
                <a:cs typeface="Calibri" panose="020F0502020204030204" pitchFamily="34" charset="0"/>
              </a:rPr>
              <a:t>and </a:t>
            </a:r>
            <a:r>
              <a:rPr lang="en-US" i="1" dirty="0">
                <a:latin typeface="Calibri" panose="020F0502020204030204" pitchFamily="34" charset="0"/>
                <a:ea typeface="SimSun" panose="02010600030101010101" pitchFamily="2" charset="-122"/>
                <a:cs typeface="Calibri" panose="020F0502020204030204" pitchFamily="34" charset="0"/>
              </a:rPr>
              <a:t>Recovery practices for mental health and well-being)</a:t>
            </a:r>
            <a:r>
              <a:rPr lang="en-US" dirty="0">
                <a:latin typeface="Calibri" panose="020F0502020204030204" pitchFamily="34" charset="0"/>
                <a:ea typeface="SimSun" panose="02010600030101010101" pitchFamily="2" charset="-122"/>
                <a:cs typeface="Calibri" panose="020F0502020204030204" pitchFamily="34" charset="0"/>
              </a:rPr>
              <a:t>.</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15</a:t>
            </a:fld>
            <a:endParaRPr lang="x-none"/>
          </a:p>
        </p:txBody>
      </p:sp>
    </p:spTree>
    <p:extLst>
      <p:ext uri="{BB962C8B-B14F-4D97-AF65-F5344CB8AC3E}">
        <p14:creationId xmlns:p14="http://schemas.microsoft.com/office/powerpoint/2010/main" val="11849650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Aft>
                <a:spcPts val="600"/>
              </a:spcAft>
            </a:pPr>
            <a:r>
              <a:rPr lang="en-GB" dirty="0">
                <a:latin typeface="Calibri" panose="020F0502020204030204" pitchFamily="34" charset="0"/>
                <a:ea typeface="SimSun" panose="02010600030101010101" pitchFamily="2" charset="-122"/>
                <a:cs typeface="Calibri" panose="020F0502020204030204" pitchFamily="34" charset="0"/>
              </a:rPr>
              <a:t>Examples of peer support actions and practices include:</a:t>
            </a:r>
            <a:endParaRPr lang="x-none" dirty="0">
              <a:latin typeface="Calibri" panose="020F0502020204030204" pitchFamily="34" charset="0"/>
              <a:ea typeface="SimSun" panose="02010600030101010101" pitchFamily="2" charset="-122"/>
              <a:cs typeface="Calibri" panose="020F0502020204030204" pitchFamily="34" charset="0"/>
            </a:endParaRPr>
          </a:p>
          <a:p>
            <a:pPr marL="342900" marR="0" lvl="0" indent="-342900">
              <a:spcBef>
                <a:spcPts val="0"/>
              </a:spcBef>
              <a:spcAft>
                <a:spcPts val="0"/>
              </a:spcAft>
              <a:buFont typeface="Symbol" panose="05050102010706020507" pitchFamily="18" charset="2"/>
              <a:buChar char=""/>
              <a:tabLst>
                <a:tab pos="228600" algn="l"/>
                <a:tab pos="457200" algn="l"/>
              </a:tabLst>
            </a:pP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Sharing experiences, strategies and stories of hope and recovery.</a:t>
            </a:r>
            <a:endParaRPr lang="x-none" dirty="0">
              <a:solidFill>
                <a:srgbClr val="000000"/>
              </a:solidFill>
              <a:latin typeface="Calibri" panose="020F0502020204030204" pitchFamily="34" charset="0"/>
              <a:ea typeface="SimSun" panose="02010600030101010101" pitchFamily="2" charset="-122"/>
              <a:cs typeface="Arial" panose="020B0604020202020204" pitchFamily="34" charset="0"/>
            </a:endParaRPr>
          </a:p>
          <a:p>
            <a:pPr marL="342900" marR="0" lvl="0" indent="-342900">
              <a:spcBef>
                <a:spcPts val="0"/>
              </a:spcBef>
              <a:spcAft>
                <a:spcPts val="0"/>
              </a:spcAft>
              <a:buFont typeface="Symbol" panose="05050102010706020507" pitchFamily="18" charset="2"/>
              <a:buChar char=""/>
              <a:tabLst>
                <a:tab pos="228600" algn="l"/>
                <a:tab pos="457200" algn="l"/>
              </a:tabLst>
            </a:pP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Encouraging people to take responsibility for their own life and recovery. </a:t>
            </a:r>
            <a:endParaRPr lang="x-none" dirty="0">
              <a:solidFill>
                <a:srgbClr val="000000"/>
              </a:solidFill>
              <a:latin typeface="Calibri" panose="020F0502020204030204" pitchFamily="34" charset="0"/>
              <a:ea typeface="SimSun" panose="02010600030101010101" pitchFamily="2" charset="-122"/>
              <a:cs typeface="Arial" panose="020B0604020202020204" pitchFamily="34" charset="0"/>
            </a:endParaRPr>
          </a:p>
          <a:p>
            <a:pPr marL="342900" marR="0" lvl="0" indent="-342900">
              <a:spcBef>
                <a:spcPts val="0"/>
              </a:spcBef>
              <a:spcAft>
                <a:spcPts val="0"/>
              </a:spcAft>
              <a:buFont typeface="Symbol" panose="05050102010706020507" pitchFamily="18" charset="2"/>
              <a:buChar char=""/>
              <a:tabLst>
                <a:tab pos="228600" algn="l"/>
                <a:tab pos="457200" algn="l"/>
              </a:tabLst>
            </a:pP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Encouraging people without doing things for them.</a:t>
            </a:r>
            <a:endParaRPr lang="x-none" dirty="0">
              <a:solidFill>
                <a:srgbClr val="000000"/>
              </a:solidFill>
              <a:latin typeface="Calibri" panose="020F0502020204030204" pitchFamily="34" charset="0"/>
              <a:ea typeface="SimSun" panose="02010600030101010101" pitchFamily="2" charset="-122"/>
              <a:cs typeface="Arial" panose="020B0604020202020204" pitchFamily="34" charset="0"/>
            </a:endParaRPr>
          </a:p>
          <a:p>
            <a:pPr marL="342900" marR="0" lvl="0" indent="-342900">
              <a:spcBef>
                <a:spcPts val="0"/>
              </a:spcBef>
              <a:spcAft>
                <a:spcPts val="0"/>
              </a:spcAft>
              <a:buFont typeface="Symbol" panose="05050102010706020507" pitchFamily="18" charset="2"/>
              <a:buChar char=""/>
              <a:tabLst>
                <a:tab pos="228600" algn="l"/>
                <a:tab pos="457200" algn="l"/>
              </a:tabLst>
            </a:pP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Providing people with relevant information. </a:t>
            </a:r>
            <a:endParaRPr lang="x-none" dirty="0">
              <a:solidFill>
                <a:srgbClr val="000000"/>
              </a:solidFill>
              <a:latin typeface="Calibri" panose="020F0502020204030204" pitchFamily="34" charset="0"/>
              <a:ea typeface="SimSun" panose="02010600030101010101" pitchFamily="2" charset="-122"/>
              <a:cs typeface="Arial" panose="020B0604020202020204" pitchFamily="34" charset="0"/>
            </a:endParaRPr>
          </a:p>
          <a:p>
            <a:pPr marL="342900" marR="0" lvl="0" indent="-342900">
              <a:spcBef>
                <a:spcPts val="0"/>
              </a:spcBef>
              <a:spcAft>
                <a:spcPts val="0"/>
              </a:spcAft>
              <a:buFont typeface="Symbol" panose="05050102010706020507" pitchFamily="18" charset="2"/>
              <a:buChar char=""/>
              <a:tabLst>
                <a:tab pos="228600" algn="l"/>
                <a:tab pos="457200" algn="l"/>
              </a:tabLst>
            </a:pP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Helping people to build social networks in the community.</a:t>
            </a:r>
            <a:endParaRPr lang="x-none" dirty="0">
              <a:solidFill>
                <a:srgbClr val="000000"/>
              </a:solidFill>
              <a:latin typeface="Calibri" panose="020F0502020204030204" pitchFamily="34" charset="0"/>
              <a:ea typeface="SimSun" panose="02010600030101010101" pitchFamily="2" charset="-122"/>
              <a:cs typeface="Arial" panose="020B0604020202020204" pitchFamily="34" charset="0"/>
            </a:endParaRPr>
          </a:p>
          <a:p>
            <a:pPr marL="342900" marR="0" lvl="0" indent="-342900">
              <a:spcBef>
                <a:spcPts val="0"/>
              </a:spcBef>
              <a:spcAft>
                <a:spcPts val="0"/>
              </a:spcAft>
              <a:buFont typeface="Symbol" panose="05050102010706020507" pitchFamily="18" charset="2"/>
              <a:buChar char=""/>
              <a:tabLst>
                <a:tab pos="228600" algn="l"/>
                <a:tab pos="457200" algn="l"/>
              </a:tabLst>
            </a:pP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Supporting people to ensure that their human rights are respected.</a:t>
            </a:r>
            <a:endParaRPr lang="x-none" dirty="0">
              <a:solidFill>
                <a:srgbClr val="000000"/>
              </a:solidFill>
              <a:latin typeface="Calibri" panose="020F0502020204030204" pitchFamily="34" charset="0"/>
              <a:ea typeface="SimSun" panose="02010600030101010101" pitchFamily="2" charset="-122"/>
              <a:cs typeface="Arial" panose="020B060402020202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16</a:t>
            </a:fld>
            <a:endParaRPr lang="x-none"/>
          </a:p>
        </p:txBody>
      </p:sp>
    </p:spTree>
    <p:extLst>
      <p:ext uri="{BB962C8B-B14F-4D97-AF65-F5344CB8AC3E}">
        <p14:creationId xmlns:p14="http://schemas.microsoft.com/office/powerpoint/2010/main" val="34242286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a:p>
        </p:txBody>
      </p:sp>
      <p:sp>
        <p:nvSpPr>
          <p:cNvPr id="4" name="Slide Number Placeholder 3"/>
          <p:cNvSpPr>
            <a:spLocks noGrp="1"/>
          </p:cNvSpPr>
          <p:nvPr>
            <p:ph type="sldNum" sz="quarter" idx="5"/>
          </p:nvPr>
        </p:nvSpPr>
        <p:spPr/>
        <p:txBody>
          <a:bodyPr/>
          <a:lstStyle/>
          <a:p>
            <a:fld id="{B9E5FEED-3F11-4018-8801-9319A9A00358}" type="slidenum">
              <a:rPr lang="x-none" smtClean="0"/>
              <a:t>17</a:t>
            </a:fld>
            <a:endParaRPr lang="x-none"/>
          </a:p>
        </p:txBody>
      </p:sp>
    </p:spTree>
    <p:extLst>
      <p:ext uri="{BB962C8B-B14F-4D97-AF65-F5344CB8AC3E}">
        <p14:creationId xmlns:p14="http://schemas.microsoft.com/office/powerpoint/2010/main" val="35244946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b="1" dirty="0">
                <a:latin typeface="Calibri" panose="020F0502020204030204" pitchFamily="34" charset="0"/>
                <a:ea typeface="SimSun" panose="02010600030101010101" pitchFamily="2" charset="-122"/>
                <a:cs typeface="Calibri" panose="020F0502020204030204" pitchFamily="34" charset="0"/>
              </a:rPr>
              <a:t>Individualized peer support values</a:t>
            </a:r>
          </a:p>
          <a:p>
            <a:pPr algn="just"/>
            <a:endParaRPr lang="en-GB" dirty="0">
              <a:latin typeface="Calibri" panose="020F0502020204030204" pitchFamily="34" charset="0"/>
              <a:ea typeface="SimSun" panose="02010600030101010101" pitchFamily="2" charset="-122"/>
              <a:cs typeface="Calibri" panose="020F0502020204030204" pitchFamily="34" charset="0"/>
            </a:endParaRPr>
          </a:p>
          <a:p>
            <a:pPr algn="just"/>
            <a:r>
              <a:rPr lang="en-GB" dirty="0">
                <a:latin typeface="Calibri" panose="020F0502020204030204" pitchFamily="34" charset="0"/>
                <a:ea typeface="SimSun" panose="02010600030101010101" pitchFamily="2" charset="-122"/>
                <a:cs typeface="Calibri" panose="020F0502020204030204" pitchFamily="34" charset="0"/>
              </a:rPr>
              <a:t>As peer support becomes more widespread in countries across the world, it is important that its development remains anchored in an intrinsic set of values including </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3" action="ppaction://hlinkfile" tooltip="Legere,  #203"/>
              </a:rPr>
              <a:t>6</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4" action="ppaction://hlinkfile" tooltip="Christie, 2015 #204"/>
              </a:rPr>
              <a:t>7</a:t>
            </a:r>
            <a:r>
              <a:rPr lang="en-GB" i="1" dirty="0">
                <a:latin typeface="Calibri" panose="020F0502020204030204" pitchFamily="34" charset="0"/>
                <a:ea typeface="SimSun" panose="02010600030101010101" pitchFamily="2" charset="-122"/>
                <a:cs typeface="Calibri" panose="020F0502020204030204" pitchFamily="34" charset="0"/>
              </a:rPr>
              <a:t>)</a:t>
            </a:r>
            <a:r>
              <a:rPr lang="en-GB" dirty="0">
                <a:latin typeface="Calibri" panose="020F0502020204030204" pitchFamily="34" charset="0"/>
                <a:ea typeface="SimSun" panose="02010600030101010101" pitchFamily="2" charset="-122"/>
                <a:cs typeface="Calibri" panose="020F0502020204030204" pitchFamily="34" charset="0"/>
              </a:rPr>
              <a:t>:</a:t>
            </a:r>
            <a:endParaRPr lang="x-none" dirty="0">
              <a:latin typeface="Calibri" panose="020F0502020204030204" pitchFamily="34" charset="0"/>
              <a:ea typeface="SimSun" panose="02010600030101010101" pitchFamily="2" charset="-122"/>
              <a:cs typeface="Calibri" panose="020F0502020204030204" pitchFamily="34" charset="0"/>
            </a:endParaRPr>
          </a:p>
          <a:p>
            <a:pPr algn="just"/>
            <a:r>
              <a:rPr lang="en-GB" dirty="0">
                <a:latin typeface="Calibri" panose="020F0502020204030204" pitchFamily="34" charset="0"/>
                <a:ea typeface="SimSun" panose="02010600030101010101" pitchFamily="2" charset="-122"/>
                <a:cs typeface="Calibri" panose="020F0502020204030204" pitchFamily="34" charset="0"/>
              </a:rPr>
              <a:t> </a:t>
            </a:r>
            <a:endParaRPr lang="x-none" dirty="0">
              <a:latin typeface="Calibri" panose="020F0502020204030204" pitchFamily="34" charset="0"/>
              <a:ea typeface="SimSun" panose="02010600030101010101" pitchFamily="2" charset="-122"/>
              <a:cs typeface="Calibri" panose="020F0502020204030204" pitchFamily="34" charset="0"/>
            </a:endParaRPr>
          </a:p>
          <a:p>
            <a:pPr algn="just">
              <a:spcAft>
                <a:spcPts val="600"/>
              </a:spcAft>
            </a:pPr>
            <a:r>
              <a:rPr lang="en-GB" b="1" dirty="0">
                <a:latin typeface="Calibri" panose="020F0502020204030204" pitchFamily="34" charset="0"/>
                <a:ea typeface="SimSun" panose="02010600030101010101" pitchFamily="2" charset="-122"/>
                <a:cs typeface="Calibri" panose="020F0502020204030204" pitchFamily="34" charset="0"/>
              </a:rPr>
              <a:t>Mutuality and equality:</a:t>
            </a:r>
            <a:r>
              <a:rPr lang="en-GB" dirty="0">
                <a:latin typeface="Calibri" panose="020F0502020204030204" pitchFamily="34" charset="0"/>
                <a:ea typeface="SimSun" panose="02010600030101010101" pitchFamily="2" charset="-122"/>
                <a:cs typeface="Calibri" panose="020F0502020204030204" pitchFamily="34" charset="0"/>
              </a:rPr>
              <a:t>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Peer support acknowledges that both parties can learn from each other within an equal, accepting and respectful relationship.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With mutual peer support, power differentials are minimized and power is shared as equally as possible within the peer relationship. </a:t>
            </a: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Peer supporters should not be in a position of reporting back to service providers about the people they are supporting as this is contrary to the values of mutuality and equality.</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18</a:t>
            </a:fld>
            <a:endParaRPr lang="x-none"/>
          </a:p>
        </p:txBody>
      </p:sp>
    </p:spTree>
    <p:extLst>
      <p:ext uri="{BB962C8B-B14F-4D97-AF65-F5344CB8AC3E}">
        <p14:creationId xmlns:p14="http://schemas.microsoft.com/office/powerpoint/2010/main" val="4549191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Aft>
                <a:spcPts val="600"/>
              </a:spcAft>
            </a:pPr>
            <a:r>
              <a:rPr lang="en-GB" b="1" dirty="0">
                <a:latin typeface="Calibri" panose="020F0502020204030204" pitchFamily="34" charset="0"/>
                <a:ea typeface="SimSun" panose="02010600030101010101" pitchFamily="2" charset="-122"/>
                <a:cs typeface="Calibri" panose="020F0502020204030204" pitchFamily="34" charset="0"/>
              </a:rPr>
              <a:t>Self-determination and empowerment:</a:t>
            </a:r>
            <a:r>
              <a:rPr lang="en-GB" dirty="0">
                <a:latin typeface="Calibri" panose="020F0502020204030204" pitchFamily="34" charset="0"/>
                <a:ea typeface="SimSun" panose="02010600030101010101" pitchFamily="2" charset="-122"/>
                <a:cs typeface="Calibri" panose="020F0502020204030204" pitchFamily="34" charset="0"/>
              </a:rPr>
              <a:t>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Peer support is based on the principles of individual choice and autonomy, and peer supporters should create an environment in which the individual can take greater control of his or her own life.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Empowerment is a process in which individuals gain confidence in their own capacity to make decisions and which can lead to enhanced personal strength and efficacy. </a:t>
            </a: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Since the focus is on empowering people to make their own decisions, efforts are taken to avoid the development of a relationship of dependency between the peer supporter and person being supported.</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19</a:t>
            </a:fld>
            <a:endParaRPr lang="x-none"/>
          </a:p>
        </p:txBody>
      </p:sp>
    </p:spTree>
    <p:extLst>
      <p:ext uri="{BB962C8B-B14F-4D97-AF65-F5344CB8AC3E}">
        <p14:creationId xmlns:p14="http://schemas.microsoft.com/office/powerpoint/2010/main" val="753766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E5FEED-3F11-4018-8801-9319A9A00358}" type="slidenum">
              <a:rPr lang="x-none" smtClean="0"/>
              <a:t>2</a:t>
            </a:fld>
            <a:endParaRPr lang="x-none"/>
          </a:p>
        </p:txBody>
      </p:sp>
    </p:spTree>
    <p:extLst>
      <p:ext uri="{BB962C8B-B14F-4D97-AF65-F5344CB8AC3E}">
        <p14:creationId xmlns:p14="http://schemas.microsoft.com/office/powerpoint/2010/main" val="24815087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Aft>
                <a:spcPts val="600"/>
              </a:spcAft>
            </a:pPr>
            <a:r>
              <a:rPr lang="en-GB" b="1" dirty="0">
                <a:latin typeface="Calibri" panose="020F0502020204030204" pitchFamily="34" charset="0"/>
                <a:ea typeface="SimSun" panose="02010600030101010101" pitchFamily="2" charset="-122"/>
                <a:cs typeface="Calibri" panose="020F0502020204030204" pitchFamily="34" charset="0"/>
              </a:rPr>
              <a:t>Empathy:</a:t>
            </a:r>
            <a:r>
              <a:rPr lang="en-GB" dirty="0">
                <a:latin typeface="Calibri" panose="020F0502020204030204" pitchFamily="34" charset="0"/>
                <a:ea typeface="SimSun" panose="02010600030101010101" pitchFamily="2" charset="-122"/>
                <a:cs typeface="Calibri" panose="020F0502020204030204" pitchFamily="34" charset="0"/>
              </a:rPr>
              <a:t> </a:t>
            </a: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 ability to relate to another person through understanding their experience from their perspective is central to individualized peer support and leads to greater empathy in peer-to-peer relationships.</a:t>
            </a:r>
            <a:endParaRPr lang="x-none" dirty="0">
              <a:latin typeface="Calibri" panose="020F0502020204030204" pitchFamily="34" charset="0"/>
              <a:ea typeface="SimSun" panose="02010600030101010101" pitchFamily="2" charset="-122"/>
              <a:cs typeface="Calibri" panose="020F0502020204030204" pitchFamily="34" charset="0"/>
            </a:endParaRPr>
          </a:p>
          <a:p>
            <a:pPr algn="just"/>
            <a:r>
              <a:rPr lang="en-GB" dirty="0">
                <a:latin typeface="Calibri" panose="020F0502020204030204" pitchFamily="34" charset="0"/>
                <a:ea typeface="SimSun" panose="02010600030101010101" pitchFamily="2" charset="-122"/>
                <a:cs typeface="Calibri" panose="020F0502020204030204" pitchFamily="34" charset="0"/>
              </a:rPr>
              <a:t> </a:t>
            </a:r>
            <a:endParaRPr lang="x-none" dirty="0">
              <a:latin typeface="Calibri" panose="020F0502020204030204" pitchFamily="34" charset="0"/>
              <a:ea typeface="SimSun" panose="02010600030101010101" pitchFamily="2" charset="-122"/>
              <a:cs typeface="Calibri" panose="020F0502020204030204" pitchFamily="34" charset="0"/>
            </a:endParaRPr>
          </a:p>
          <a:p>
            <a:pPr algn="just">
              <a:spcAft>
                <a:spcPts val="600"/>
              </a:spcAft>
            </a:pPr>
            <a:r>
              <a:rPr lang="en-GB" b="1" dirty="0">
                <a:latin typeface="Calibri" panose="020F0502020204030204" pitchFamily="34" charset="0"/>
                <a:ea typeface="SimSun" panose="02010600030101010101" pitchFamily="2" charset="-122"/>
                <a:cs typeface="Calibri" panose="020F0502020204030204" pitchFamily="34" charset="0"/>
              </a:rPr>
              <a:t>Recovery:</a:t>
            </a:r>
            <a:r>
              <a:rPr lang="en-GB" dirty="0">
                <a:latin typeface="Calibri" panose="020F0502020204030204" pitchFamily="34" charset="0"/>
                <a:ea typeface="SimSun" panose="02010600030101010101" pitchFamily="2" charset="-122"/>
                <a:cs typeface="Calibri" panose="020F0502020204030204" pitchFamily="34" charset="0"/>
              </a:rPr>
              <a:t>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Recovery is a unique and individual experience.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A key value of individualized peer support is to help the person determine what is best for their own life and well-being. </a:t>
            </a: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Peer support strives to be holistic and offers people an opportunity to explore multiple paths of recovery in order to select the one(s) that is right for them. </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20</a:t>
            </a:fld>
            <a:endParaRPr lang="x-none"/>
          </a:p>
        </p:txBody>
      </p:sp>
    </p:spTree>
    <p:extLst>
      <p:ext uri="{BB962C8B-B14F-4D97-AF65-F5344CB8AC3E}">
        <p14:creationId xmlns:p14="http://schemas.microsoft.com/office/powerpoint/2010/main" val="1900922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indent="7938">
              <a:lnSpc>
                <a:spcPct val="113000"/>
              </a:lnSpc>
              <a:spcBef>
                <a:spcPts val="0"/>
              </a:spcBef>
              <a:spcAft>
                <a:spcPts val="600"/>
              </a:spcAft>
            </a:pPr>
            <a:r>
              <a:rPr lang="en-GB" dirty="0">
                <a:solidFill>
                  <a:srgbClr val="000000"/>
                </a:solidFill>
                <a:latin typeface="Calibri" panose="020F0502020204030204" pitchFamily="34" charset="0"/>
                <a:ea typeface="Calibri" panose="020F0502020204030204" pitchFamily="34" charset="0"/>
                <a:cs typeface="Arial" panose="020B0604020202020204" pitchFamily="34" charset="0"/>
              </a:rPr>
              <a:t>Mental health peer workforce study [online publication]. Adelaide: Health Workforce Australia; 2014. (</a:t>
            </a:r>
            <a:r>
              <a:rPr lang="en-GB" u="sng" dirty="0">
                <a:solidFill>
                  <a:srgbClr val="0000FF"/>
                </a:solidFill>
                <a:latin typeface="Calibri" panose="020F050202020403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http://docplayer.net/12619198-Mental-health-peer-workforce-study.html</a:t>
            </a:r>
            <a:r>
              <a:rPr lang="en-GB" dirty="0">
                <a:solidFill>
                  <a:srgbClr val="000000"/>
                </a:solidFill>
                <a:latin typeface="Calibri" panose="020F0502020204030204" pitchFamily="34" charset="0"/>
                <a:ea typeface="Calibri" panose="020F0502020204030204" pitchFamily="34" charset="0"/>
                <a:cs typeface="Arial" panose="020B0604020202020204" pitchFamily="34" charset="0"/>
              </a:rPr>
              <a:t>, accessed 14 February 2017)</a:t>
            </a:r>
          </a:p>
          <a:p>
            <a:pPr marL="450215" marR="0" indent="-450215">
              <a:lnSpc>
                <a:spcPct val="113000"/>
              </a:lnSpc>
              <a:spcBef>
                <a:spcPts val="0"/>
              </a:spcBef>
              <a:spcAft>
                <a:spcPts val="600"/>
              </a:spcAft>
            </a:pPr>
            <a:r>
              <a:rPr lang="en-GB" dirty="0">
                <a:solidFill>
                  <a:srgbClr val="000000"/>
                </a:solidFill>
                <a:latin typeface="Calibri" panose="020F0502020204030204" pitchFamily="34" charset="0"/>
                <a:ea typeface="Calibri" panose="020F0502020204030204" pitchFamily="34" charset="0"/>
                <a:cs typeface="Arial" panose="020B0604020202020204" pitchFamily="34" charset="0"/>
              </a:rPr>
              <a:t>and</a:t>
            </a:r>
            <a:endParaRPr lang="x-none" dirty="0">
              <a:latin typeface="Calibri" panose="020F0502020204030204" pitchFamily="34" charset="0"/>
              <a:ea typeface="Calibri" panose="020F0502020204030204" pitchFamily="34" charset="0"/>
              <a:cs typeface="Arial" panose="020B0604020202020204" pitchFamily="34" charset="0"/>
            </a:endParaRPr>
          </a:p>
          <a:p>
            <a:pPr marR="0" indent="7938">
              <a:lnSpc>
                <a:spcPct val="113000"/>
              </a:lnSpc>
              <a:spcBef>
                <a:spcPts val="0"/>
              </a:spcBef>
              <a:spcAft>
                <a:spcPts val="600"/>
              </a:spcAft>
            </a:pPr>
            <a:r>
              <a:rPr lang="es-US" dirty="0">
                <a:solidFill>
                  <a:srgbClr val="000000"/>
                </a:solidFill>
                <a:latin typeface="Calibri" panose="020F0502020204030204" pitchFamily="34" charset="0"/>
                <a:ea typeface="Calibri" panose="020F0502020204030204" pitchFamily="34" charset="0"/>
                <a:cs typeface="Arial" panose="020B0604020202020204" pitchFamily="34" charset="0"/>
              </a:rPr>
              <a:t>Vasconcelos E, </a:t>
            </a:r>
            <a:r>
              <a:rPr lang="es-US" dirty="0" err="1">
                <a:solidFill>
                  <a:srgbClr val="000000"/>
                </a:solidFill>
                <a:latin typeface="Calibri" panose="020F0502020204030204" pitchFamily="34" charset="0"/>
                <a:ea typeface="Calibri" panose="020F0502020204030204" pitchFamily="34" charset="0"/>
                <a:cs typeface="Arial" panose="020B0604020202020204" pitchFamily="34" charset="0"/>
              </a:rPr>
              <a:t>Lotfi</a:t>
            </a:r>
            <a:r>
              <a:rPr lang="es-US" dirty="0">
                <a:solidFill>
                  <a:srgbClr val="000000"/>
                </a:solidFill>
                <a:latin typeface="Calibri" panose="020F0502020204030204" pitchFamily="34" charset="0"/>
                <a:ea typeface="Calibri" panose="020F0502020204030204" pitchFamily="34" charset="0"/>
                <a:cs typeface="Arial" panose="020B0604020202020204" pitchFamily="34" charset="0"/>
              </a:rPr>
              <a:t> G, </a:t>
            </a:r>
            <a:r>
              <a:rPr lang="es-US" dirty="0" err="1">
                <a:solidFill>
                  <a:srgbClr val="000000"/>
                </a:solidFill>
                <a:latin typeface="Calibri" panose="020F0502020204030204" pitchFamily="34" charset="0"/>
                <a:ea typeface="Calibri" panose="020F0502020204030204" pitchFamily="34" charset="0"/>
                <a:cs typeface="Arial" panose="020B0604020202020204" pitchFamily="34" charset="0"/>
              </a:rPr>
              <a:t>Braz</a:t>
            </a:r>
            <a:r>
              <a:rPr lang="es-US" dirty="0">
                <a:solidFill>
                  <a:srgbClr val="000000"/>
                </a:solidFill>
                <a:latin typeface="Calibri" panose="020F0502020204030204" pitchFamily="34" charset="0"/>
                <a:ea typeface="Calibri" panose="020F0502020204030204" pitchFamily="34" charset="0"/>
                <a:cs typeface="Arial" panose="020B0604020202020204" pitchFamily="34" charset="0"/>
              </a:rPr>
              <a:t> R, Di Lorenzo R, Rangel Reis T. </a:t>
            </a:r>
            <a:r>
              <a:rPr lang="es-US" dirty="0" err="1">
                <a:solidFill>
                  <a:srgbClr val="000000"/>
                </a:solidFill>
                <a:latin typeface="Calibri" panose="020F0502020204030204" pitchFamily="34" charset="0"/>
                <a:ea typeface="Calibri" panose="020F0502020204030204" pitchFamily="34" charset="0"/>
                <a:cs typeface="Arial" panose="020B0604020202020204" pitchFamily="34" charset="0"/>
              </a:rPr>
              <a:t>Cartilha</a:t>
            </a:r>
            <a:r>
              <a:rPr lang="es-US" dirty="0">
                <a:solidFill>
                  <a:srgbClr val="000000"/>
                </a:solidFill>
                <a:latin typeface="Calibri" panose="020F0502020204030204" pitchFamily="34" charset="0"/>
                <a:ea typeface="Calibri" panose="020F0502020204030204" pitchFamily="34" charset="0"/>
                <a:cs typeface="Arial" panose="020B0604020202020204" pitchFamily="34" charset="0"/>
              </a:rPr>
              <a:t> [de] </a:t>
            </a:r>
            <a:r>
              <a:rPr lang="es-US" dirty="0" err="1">
                <a:solidFill>
                  <a:srgbClr val="000000"/>
                </a:solidFill>
                <a:latin typeface="Calibri" panose="020F0502020204030204" pitchFamily="34" charset="0"/>
                <a:ea typeface="Calibri" panose="020F0502020204030204" pitchFamily="34" charset="0"/>
                <a:cs typeface="Arial" panose="020B0604020202020204" pitchFamily="34" charset="0"/>
              </a:rPr>
              <a:t>ajuda</a:t>
            </a:r>
            <a:r>
              <a:rPr lang="es-US" dirty="0">
                <a:solidFill>
                  <a:srgbClr val="000000"/>
                </a:solidFill>
                <a:latin typeface="Calibri" panose="020F0502020204030204" pitchFamily="34" charset="0"/>
                <a:ea typeface="Calibri" panose="020F0502020204030204" pitchFamily="34" charset="0"/>
                <a:cs typeface="Arial" panose="020B0604020202020204" pitchFamily="34" charset="0"/>
              </a:rPr>
              <a:t> e suporte </a:t>
            </a:r>
            <a:r>
              <a:rPr lang="es-US" dirty="0" err="1">
                <a:solidFill>
                  <a:srgbClr val="000000"/>
                </a:solidFill>
                <a:latin typeface="Calibri" panose="020F0502020204030204" pitchFamily="34" charset="0"/>
                <a:ea typeface="Calibri" panose="020F0502020204030204" pitchFamily="34" charset="0"/>
                <a:cs typeface="Arial" panose="020B0604020202020204" pitchFamily="34" charset="0"/>
              </a:rPr>
              <a:t>mútuos</a:t>
            </a:r>
            <a:r>
              <a:rPr lang="es-US" dirty="0">
                <a:solidFill>
                  <a:srgbClr val="000000"/>
                </a:solidFill>
                <a:latin typeface="Calibri" panose="020F0502020204030204" pitchFamily="34" charset="0"/>
                <a:ea typeface="Calibri" panose="020F0502020204030204" pitchFamily="34" charset="0"/>
                <a:cs typeface="Arial" panose="020B0604020202020204" pitchFamily="34" charset="0"/>
              </a:rPr>
              <a:t> em </a:t>
            </a:r>
            <a:r>
              <a:rPr lang="es-US" dirty="0" err="1">
                <a:solidFill>
                  <a:srgbClr val="000000"/>
                </a:solidFill>
                <a:latin typeface="Calibri" panose="020F0502020204030204" pitchFamily="34" charset="0"/>
                <a:ea typeface="Calibri" panose="020F0502020204030204" pitchFamily="34" charset="0"/>
                <a:cs typeface="Arial" panose="020B0604020202020204" pitchFamily="34" charset="0"/>
              </a:rPr>
              <a:t>saúde</a:t>
            </a:r>
            <a:r>
              <a:rPr lang="es-US" dirty="0">
                <a:solidFill>
                  <a:srgbClr val="000000"/>
                </a:solidFill>
                <a:latin typeface="Calibri" panose="020F0502020204030204" pitchFamily="34" charset="0"/>
                <a:ea typeface="Calibri" panose="020F0502020204030204" pitchFamily="34" charset="0"/>
                <a:cs typeface="Arial" panose="020B0604020202020204" pitchFamily="34" charset="0"/>
              </a:rPr>
              <a:t> mental: para participantes de grupos. Rio de Janeiro: Escola do </a:t>
            </a:r>
            <a:r>
              <a:rPr lang="es-US" dirty="0" err="1">
                <a:solidFill>
                  <a:srgbClr val="000000"/>
                </a:solidFill>
                <a:latin typeface="Calibri" panose="020F0502020204030204" pitchFamily="34" charset="0"/>
                <a:ea typeface="Calibri" panose="020F0502020204030204" pitchFamily="34" charset="0"/>
                <a:cs typeface="Arial" panose="020B0604020202020204" pitchFamily="34" charset="0"/>
              </a:rPr>
              <a:t>Serviço</a:t>
            </a:r>
            <a:r>
              <a:rPr lang="es-US" dirty="0">
                <a:solidFill>
                  <a:srgbClr val="000000"/>
                </a:solidFill>
                <a:latin typeface="Calibri" panose="020F0502020204030204" pitchFamily="34" charset="0"/>
                <a:ea typeface="Calibri" panose="020F0502020204030204" pitchFamily="34" charset="0"/>
                <a:cs typeface="Arial" panose="020B0604020202020204" pitchFamily="34" charset="0"/>
              </a:rPr>
              <a:t> Social da UFRJ. </a:t>
            </a:r>
            <a:r>
              <a:rPr lang="es-US" dirty="0" err="1">
                <a:solidFill>
                  <a:srgbClr val="000000"/>
                </a:solidFill>
                <a:latin typeface="Calibri" panose="020F0502020204030204" pitchFamily="34" charset="0"/>
                <a:ea typeface="Calibri" panose="020F0502020204030204" pitchFamily="34" charset="0"/>
                <a:cs typeface="Arial" panose="020B0604020202020204" pitchFamily="34" charset="0"/>
              </a:rPr>
              <a:t>Brasília</a:t>
            </a:r>
            <a:r>
              <a:rPr lang="es-US" dirty="0">
                <a:solidFill>
                  <a:srgbClr val="000000"/>
                </a:solidFill>
                <a:latin typeface="Calibri" panose="020F0502020204030204" pitchFamily="34" charset="0"/>
                <a:ea typeface="Calibri" panose="020F0502020204030204" pitchFamily="34" charset="0"/>
                <a:cs typeface="Arial" panose="020B0604020202020204" pitchFamily="34" charset="0"/>
              </a:rPr>
              <a:t>: </a:t>
            </a:r>
            <a:r>
              <a:rPr lang="es-US" dirty="0" err="1">
                <a:solidFill>
                  <a:srgbClr val="000000"/>
                </a:solidFill>
                <a:latin typeface="Calibri" panose="020F0502020204030204" pitchFamily="34" charset="0"/>
                <a:ea typeface="Calibri" panose="020F0502020204030204" pitchFamily="34" charset="0"/>
                <a:cs typeface="Arial" panose="020B0604020202020204" pitchFamily="34" charset="0"/>
              </a:rPr>
              <a:t>Ministério</a:t>
            </a:r>
            <a:r>
              <a:rPr lang="es-US" dirty="0">
                <a:solidFill>
                  <a:srgbClr val="000000"/>
                </a:solidFill>
                <a:latin typeface="Calibri" panose="020F0502020204030204" pitchFamily="34" charset="0"/>
                <a:ea typeface="Calibri" panose="020F0502020204030204" pitchFamily="34" charset="0"/>
                <a:cs typeface="Arial" panose="020B0604020202020204" pitchFamily="34" charset="0"/>
              </a:rPr>
              <a:t> da </a:t>
            </a:r>
            <a:r>
              <a:rPr lang="es-US" dirty="0" err="1">
                <a:solidFill>
                  <a:srgbClr val="000000"/>
                </a:solidFill>
                <a:latin typeface="Calibri" panose="020F0502020204030204" pitchFamily="34" charset="0"/>
                <a:ea typeface="Calibri" panose="020F0502020204030204" pitchFamily="34" charset="0"/>
                <a:cs typeface="Arial" panose="020B0604020202020204" pitchFamily="34" charset="0"/>
              </a:rPr>
              <a:t>Saúde</a:t>
            </a:r>
            <a:r>
              <a:rPr lang="es-US" dirty="0">
                <a:solidFill>
                  <a:srgbClr val="000000"/>
                </a:solidFill>
                <a:latin typeface="Calibri" panose="020F0502020204030204" pitchFamily="34" charset="0"/>
                <a:ea typeface="Calibri" panose="020F0502020204030204" pitchFamily="34" charset="0"/>
                <a:cs typeface="Arial" panose="020B0604020202020204" pitchFamily="34" charset="0"/>
              </a:rPr>
              <a:t>, Fundo Nacional de </a:t>
            </a:r>
            <a:r>
              <a:rPr lang="es-US" dirty="0" err="1">
                <a:solidFill>
                  <a:srgbClr val="000000"/>
                </a:solidFill>
                <a:latin typeface="Calibri" panose="020F0502020204030204" pitchFamily="34" charset="0"/>
                <a:ea typeface="Calibri" panose="020F0502020204030204" pitchFamily="34" charset="0"/>
                <a:cs typeface="Arial" panose="020B0604020202020204" pitchFamily="34" charset="0"/>
              </a:rPr>
              <a:t>Saúde</a:t>
            </a:r>
            <a:r>
              <a:rPr lang="es-US" dirty="0">
                <a:solidFill>
                  <a:srgbClr val="000000"/>
                </a:solidFill>
                <a:latin typeface="Calibri" panose="020F0502020204030204" pitchFamily="34" charset="0"/>
                <a:ea typeface="Calibri" panose="020F0502020204030204" pitchFamily="34" charset="0"/>
                <a:cs typeface="Arial" panose="020B0604020202020204" pitchFamily="34" charset="0"/>
              </a:rPr>
              <a:t>; 2013. </a:t>
            </a:r>
            <a:r>
              <a:rPr lang="en-GB" dirty="0">
                <a:solidFill>
                  <a:srgbClr val="000000"/>
                </a:solidFill>
                <a:latin typeface="Calibri" panose="020F0502020204030204" pitchFamily="34" charset="0"/>
                <a:ea typeface="Calibri" panose="020F0502020204030204" pitchFamily="34" charset="0"/>
                <a:cs typeface="Arial" panose="020B0604020202020204" pitchFamily="34" charset="0"/>
              </a:rPr>
              <a:t>(</a:t>
            </a:r>
            <a:r>
              <a:rPr lang="en-GB" dirty="0">
                <a:solidFill>
                  <a:srgbClr val="0000FF"/>
                </a:solidFill>
                <a:latin typeface="Calibri" panose="020F050202020403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http://www.aberta.senad.gov</a:t>
            </a:r>
            <a:r>
              <a:rPr lang="en-GB" u="sng" dirty="0">
                <a:solidFill>
                  <a:srgbClr val="0000FF"/>
                </a:solidFill>
                <a:latin typeface="Calibri" panose="020F050202020403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.br/medias/original/201701/20170123-160926-001.pdf</a:t>
            </a:r>
            <a:r>
              <a:rPr lang="en-GB" dirty="0">
                <a:solidFill>
                  <a:srgbClr val="000000"/>
                </a:solidFill>
                <a:latin typeface="Calibri" panose="020F0502020204030204" pitchFamily="34" charset="0"/>
                <a:ea typeface="Calibri" panose="020F0502020204030204" pitchFamily="34" charset="0"/>
                <a:cs typeface="Arial" panose="020B0604020202020204" pitchFamily="34" charset="0"/>
              </a:rPr>
              <a:t>, accessed 19 April 2018).</a:t>
            </a:r>
            <a:endParaRPr lang="x-none" dirty="0">
              <a:latin typeface="Calibri" panose="020F0502020204030204" pitchFamily="34" charset="0"/>
              <a:ea typeface="Calibri" panose="020F0502020204030204" pitchFamily="34" charset="0"/>
              <a:cs typeface="Arial" panose="020B0604020202020204" pitchFamily="34" charset="0"/>
            </a:endParaRPr>
          </a:p>
          <a:p>
            <a:endParaRPr lang="x-none" dirty="0">
              <a:solidFill>
                <a:srgbClr val="FF0000"/>
              </a:solidFill>
            </a:endParaRPr>
          </a:p>
        </p:txBody>
      </p:sp>
      <p:sp>
        <p:nvSpPr>
          <p:cNvPr id="4" name="Slide Number Placeholder 3"/>
          <p:cNvSpPr>
            <a:spLocks noGrp="1"/>
          </p:cNvSpPr>
          <p:nvPr>
            <p:ph type="sldNum" sz="quarter" idx="5"/>
          </p:nvPr>
        </p:nvSpPr>
        <p:spPr/>
        <p:txBody>
          <a:bodyPr/>
          <a:lstStyle/>
          <a:p>
            <a:fld id="{B9E5FEED-3F11-4018-8801-9319A9A00358}" type="slidenum">
              <a:rPr lang="x-none" smtClean="0"/>
              <a:t>21</a:t>
            </a:fld>
            <a:endParaRPr lang="x-none"/>
          </a:p>
        </p:txBody>
      </p:sp>
    </p:spTree>
    <p:extLst>
      <p:ext uri="{BB962C8B-B14F-4D97-AF65-F5344CB8AC3E}">
        <p14:creationId xmlns:p14="http://schemas.microsoft.com/office/powerpoint/2010/main" val="22345459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Some models of peer support put a greater emphasis on mutuality, partnership and co-creation of knowledge, viewing the relationship between the peers as a two-way process (e.g. intentional peer support). </a:t>
            </a: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Other models tend to function more as a service provision from one person to another.</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22</a:t>
            </a:fld>
            <a:endParaRPr lang="x-none"/>
          </a:p>
        </p:txBody>
      </p:sp>
    </p:spTree>
    <p:extLst>
      <p:ext uri="{BB962C8B-B14F-4D97-AF65-F5344CB8AC3E}">
        <p14:creationId xmlns:p14="http://schemas.microsoft.com/office/powerpoint/2010/main" val="16820498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a:p>
        </p:txBody>
      </p:sp>
      <p:sp>
        <p:nvSpPr>
          <p:cNvPr id="4" name="Slide Number Placeholder 3"/>
          <p:cNvSpPr>
            <a:spLocks noGrp="1"/>
          </p:cNvSpPr>
          <p:nvPr>
            <p:ph type="sldNum" sz="quarter" idx="5"/>
          </p:nvPr>
        </p:nvSpPr>
        <p:spPr/>
        <p:txBody>
          <a:bodyPr/>
          <a:lstStyle/>
          <a:p>
            <a:fld id="{B9E5FEED-3F11-4018-8801-9319A9A00358}" type="slidenum">
              <a:rPr lang="x-none" smtClean="0"/>
              <a:t>23</a:t>
            </a:fld>
            <a:endParaRPr lang="x-none"/>
          </a:p>
        </p:txBody>
      </p:sp>
    </p:spTree>
    <p:extLst>
      <p:ext uri="{BB962C8B-B14F-4D97-AF65-F5344CB8AC3E}">
        <p14:creationId xmlns:p14="http://schemas.microsoft.com/office/powerpoint/2010/main" val="41983816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76263" y="349250"/>
            <a:ext cx="5486400" cy="3086100"/>
          </a:xfrm>
        </p:spPr>
      </p:sp>
      <p:sp>
        <p:nvSpPr>
          <p:cNvPr id="3" name="Notes Placeholder 2"/>
          <p:cNvSpPr>
            <a:spLocks noGrp="1"/>
          </p:cNvSpPr>
          <p:nvPr>
            <p:ph type="body" idx="1"/>
          </p:nvPr>
        </p:nvSpPr>
        <p:spPr>
          <a:xfrm>
            <a:off x="576263" y="3541233"/>
            <a:ext cx="5791486" cy="5143979"/>
          </a:xfrm>
        </p:spPr>
        <p:txBody>
          <a:bodyPr/>
          <a:lstStyle/>
          <a:p>
            <a:pPr algn="just">
              <a:spcAft>
                <a:spcPts val="600"/>
              </a:spcAft>
            </a:pPr>
            <a:r>
              <a:rPr lang="en-GB" b="1" dirty="0">
                <a:latin typeface="Calibri" panose="020F0502020204030204" pitchFamily="34" charset="0"/>
                <a:ea typeface="SimSun" panose="02010600030101010101" pitchFamily="2" charset="-122"/>
                <a:cs typeface="Calibri" panose="020F0502020204030204" pitchFamily="34" charset="0"/>
              </a:rPr>
              <a:t>Benefits of individualized peer support (10)</a:t>
            </a:r>
            <a:endParaRPr lang="en-GB"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 structural barriers and discrimination in society and services can leave those who seek help feeling marginalized, isolated, hopeless and frustrated.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Individualized peer support can provide a safe and inclusive social environment, delivered by those with deep personal understanding, that fosters hope, participation and empowerment </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3" action="ppaction://hlinkfile" tooltip="Ochocka J, 2006 #447"/>
              </a:rPr>
              <a:t>11</a:t>
            </a:r>
            <a:r>
              <a:rPr lang="en-GB" i="1" dirty="0">
                <a:latin typeface="Calibri" panose="020F0502020204030204" pitchFamily="34" charset="0"/>
                <a:ea typeface="SimSun" panose="02010600030101010101" pitchFamily="2" charset="-122"/>
                <a:cs typeface="Calibri" panose="020F0502020204030204" pitchFamily="34" charset="0"/>
              </a:rPr>
              <a:t>)</a:t>
            </a:r>
            <a:r>
              <a:rPr lang="en-GB" dirty="0">
                <a:latin typeface="Calibri" panose="020F0502020204030204" pitchFamily="34" charset="0"/>
                <a:ea typeface="SimSun" panose="02010600030101010101" pitchFamily="2" charset="-122"/>
                <a:cs typeface="Calibri" panose="020F0502020204030204" pitchFamily="34" charset="0"/>
              </a:rPr>
              <a:t>. </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Peer support benefits both the people experiencing distress and facing difficult situations and the peer supporters themselves.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For individuals, the key benefits afforded through the support of a peer include…</a:t>
            </a:r>
          </a:p>
          <a:p>
            <a:pPr marL="628650" lvl="1"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improved engagement with services and therapeutic relationships with providers</a:t>
            </a:r>
          </a:p>
          <a:p>
            <a:pPr marL="628650" lvl="1"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increased empowerment, personal growth, </a:t>
            </a:r>
          </a:p>
          <a:p>
            <a:pPr marL="628650" lvl="1"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hope for recovery, </a:t>
            </a:r>
          </a:p>
          <a:p>
            <a:pPr marL="628650" lvl="1"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and a reduction in inpatient admissions outside of their advanced crisis plans </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4" action="ppaction://hlinkfile" tooltip="Chinman M, 2014 #448"/>
              </a:rPr>
              <a:t>12</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5" action="ppaction://hlinkfile" tooltip="Resnick SG, 2008 #449"/>
              </a:rPr>
              <a:t>13</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6" action="ppaction://hlinkfile" tooltip="Repper, 2011 #209"/>
              </a:rPr>
              <a:t>14</a:t>
            </a:r>
            <a:r>
              <a:rPr lang="en-GB" i="1" dirty="0">
                <a:latin typeface="Calibri" panose="020F0502020204030204" pitchFamily="34" charset="0"/>
                <a:ea typeface="SimSun" panose="02010600030101010101" pitchFamily="2" charset="-122"/>
                <a:cs typeface="Calibri" panose="020F0502020204030204" pitchFamily="34" charset="0"/>
              </a:rPr>
              <a:t>)</a:t>
            </a:r>
            <a:r>
              <a:rPr lang="en-GB" dirty="0">
                <a:latin typeface="Calibri" panose="020F0502020204030204" pitchFamily="34" charset="0"/>
                <a:ea typeface="SimSun" panose="02010600030101010101" pitchFamily="2" charset="-122"/>
                <a:cs typeface="Calibri" panose="020F0502020204030204" pitchFamily="34" charset="0"/>
              </a:rPr>
              <a:t>.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Through transforming their own challenging experiences into a source of knowledge, peer supporters similarly experience benefits, improving their self-esteem and purpose, increasing their psychological and emotional well-being and enhancing their social inclusion, interpersonal skills and work capacity </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7" action="ppaction://hlinkfile" tooltip="Moran GS, 2012 #450"/>
              </a:rPr>
              <a:t>15</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8" action="ppaction://hlinkfile" tooltip="Salzer MS, 2002 #451"/>
              </a:rPr>
              <a:t>16</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9" action="ppaction://hlinkfile" tooltip="Ratzlaff S, 2006 #452"/>
              </a:rPr>
              <a:t>17</a:t>
            </a:r>
            <a:r>
              <a:rPr lang="en-GB" i="1" dirty="0">
                <a:latin typeface="Calibri" panose="020F0502020204030204" pitchFamily="34" charset="0"/>
                <a:ea typeface="SimSun" panose="02010600030101010101" pitchFamily="2" charset="-122"/>
                <a:cs typeface="Calibri" panose="020F0502020204030204" pitchFamily="34" charset="0"/>
              </a:rPr>
              <a:t>)</a:t>
            </a:r>
            <a:r>
              <a:rPr lang="en-GB" dirty="0">
                <a:latin typeface="Calibri" panose="020F0502020204030204" pitchFamily="34" charset="0"/>
                <a:ea typeface="SimSun" panose="02010600030101010101" pitchFamily="2" charset="-122"/>
                <a:cs typeface="Calibri" panose="020F0502020204030204" pitchFamily="34" charset="0"/>
              </a:rPr>
              <a:t>. </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24</a:t>
            </a:fld>
            <a:endParaRPr lang="x-none"/>
          </a:p>
        </p:txBody>
      </p:sp>
    </p:spTree>
    <p:extLst>
      <p:ext uri="{BB962C8B-B14F-4D97-AF65-F5344CB8AC3E}">
        <p14:creationId xmlns:p14="http://schemas.microsoft.com/office/powerpoint/2010/main" val="25268328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For services, achieving improved patient outcomes through strengthened therapeutic relationships, a decreased number of hospitalizations and a reduced length of stay has the supplementary benefit of decreasing health-care costs </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3" action="ppaction://hlinkfile" tooltip="Lawn S, 2008 #453"/>
              </a:rPr>
              <a:t>18</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4" action="ppaction://hlinkfile" tooltip="Sledge WH, 2011 #454"/>
              </a:rPr>
              <a:t>19</a:t>
            </a:r>
            <a:r>
              <a:rPr lang="en-GB" i="1" dirty="0">
                <a:latin typeface="Calibri" panose="020F0502020204030204" pitchFamily="34" charset="0"/>
                <a:ea typeface="SimSun" panose="02010600030101010101" pitchFamily="2" charset="-122"/>
                <a:cs typeface="Calibri" panose="020F0502020204030204" pitchFamily="34" charset="0"/>
              </a:rPr>
              <a:t>)</a:t>
            </a:r>
            <a:r>
              <a:rPr lang="en-GB" dirty="0">
                <a:latin typeface="Calibri" panose="020F0502020204030204" pitchFamily="34" charset="0"/>
                <a:ea typeface="SimSun" panose="02010600030101010101" pitchFamily="2" charset="-122"/>
                <a:cs typeface="Calibri" panose="020F0502020204030204" pitchFamily="34" charset="0"/>
              </a:rPr>
              <a:t>.</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US" dirty="0">
                <a:latin typeface="Calibri" panose="020F0502020204030204" pitchFamily="34" charset="0"/>
                <a:ea typeface="SimSun" panose="02010600030101010101" pitchFamily="2" charset="-122"/>
                <a:cs typeface="Calibri" panose="020F0502020204030204" pitchFamily="34" charset="0"/>
              </a:rPr>
              <a:t>Although it has been challenging to evaluate rigorously the effectiveness of peer support because of the nature and discrepancies of evaluating peer-support outcomes </a:t>
            </a:r>
            <a:r>
              <a:rPr lang="en-US" i="1" dirty="0">
                <a:latin typeface="Calibri" panose="020F0502020204030204" pitchFamily="34" charset="0"/>
                <a:ea typeface="SimSun" panose="02010600030101010101" pitchFamily="2" charset="-122"/>
                <a:cs typeface="Calibri" panose="020F0502020204030204" pitchFamily="34" charset="0"/>
              </a:rPr>
              <a:t>(</a:t>
            </a:r>
            <a:r>
              <a:rPr lang="en-US" i="1" dirty="0">
                <a:latin typeface="Calibri" panose="020F0502020204030204" pitchFamily="34" charset="0"/>
                <a:ea typeface="SimSun" panose="02010600030101010101" pitchFamily="2" charset="-122"/>
                <a:cs typeface="Calibri" panose="020F0502020204030204" pitchFamily="34" charset="0"/>
                <a:hlinkClick r:id="rId5" action="ppaction://hlinkfile" tooltip="Pitt V, 2013 #455"/>
              </a:rPr>
              <a:t>20</a:t>
            </a:r>
            <a:r>
              <a:rPr lang="en-US" i="1" dirty="0">
                <a:latin typeface="Calibri" panose="020F0502020204030204" pitchFamily="34" charset="0"/>
                <a:ea typeface="SimSun" panose="02010600030101010101" pitchFamily="2" charset="-122"/>
                <a:cs typeface="Calibri" panose="020F0502020204030204" pitchFamily="34" charset="0"/>
              </a:rPr>
              <a:t>)</a:t>
            </a:r>
            <a:r>
              <a:rPr lang="en-US" dirty="0">
                <a:latin typeface="Calibri" panose="020F0502020204030204" pitchFamily="34" charset="0"/>
                <a:ea typeface="SimSun" panose="02010600030101010101" pitchFamily="2" charset="-122"/>
                <a:cs typeface="Calibri" panose="020F0502020204030204" pitchFamily="34" charset="0"/>
              </a:rPr>
              <a:t>, there is widespread acknowledgement that the inclusion of people with lived experience in the delivery of mental health services is equally, if not more, effective than standard care </a:t>
            </a:r>
            <a:r>
              <a:rPr lang="en-US" i="1" dirty="0">
                <a:latin typeface="Calibri" panose="020F0502020204030204" pitchFamily="34" charset="0"/>
                <a:ea typeface="SimSun" panose="02010600030101010101" pitchFamily="2" charset="-122"/>
                <a:cs typeface="Calibri" panose="020F0502020204030204" pitchFamily="34" charset="0"/>
              </a:rPr>
              <a:t>(</a:t>
            </a:r>
            <a:r>
              <a:rPr lang="en-US" i="1" dirty="0">
                <a:latin typeface="Calibri" panose="020F0502020204030204" pitchFamily="34" charset="0"/>
                <a:ea typeface="SimSun" panose="02010600030101010101" pitchFamily="2" charset="-122"/>
                <a:cs typeface="Calibri" panose="020F0502020204030204" pitchFamily="34" charset="0"/>
                <a:hlinkClick r:id="rId6" action="ppaction://hlinkfile" tooltip="Salzer MS, 2002 #456"/>
              </a:rPr>
              <a:t>21</a:t>
            </a:r>
            <a:r>
              <a:rPr lang="en-US" i="1" dirty="0">
                <a:latin typeface="Calibri" panose="020F0502020204030204" pitchFamily="34" charset="0"/>
                <a:ea typeface="SimSun" panose="02010600030101010101" pitchFamily="2" charset="-122"/>
                <a:cs typeface="Calibri" panose="020F0502020204030204" pitchFamily="34" charset="0"/>
              </a:rPr>
              <a:t>)</a:t>
            </a:r>
            <a:r>
              <a:rPr lang="en-US" dirty="0">
                <a:latin typeface="Calibri" panose="020F0502020204030204" pitchFamily="34" charset="0"/>
                <a:ea typeface="SimSun" panose="02010600030101010101" pitchFamily="2" charset="-122"/>
                <a:cs typeface="Calibri" panose="020F0502020204030204" pitchFamily="34" charset="0"/>
              </a:rPr>
              <a:t>.</a:t>
            </a:r>
            <a:r>
              <a:rPr lang="en-US" sz="1000" dirty="0">
                <a:latin typeface="AdvOTaad6c8ab"/>
                <a:ea typeface="SimSun" panose="02010600030101010101" pitchFamily="2" charset="-122"/>
                <a:cs typeface="AdvOTaad6c8ab"/>
              </a:rPr>
              <a:t> </a:t>
            </a:r>
          </a:p>
          <a:p>
            <a:pPr marL="171450" indent="-171450" algn="just">
              <a:buFont typeface="Arial" panose="020B0604020202020204" pitchFamily="34" charset="0"/>
              <a:buChar char="•"/>
            </a:pPr>
            <a:r>
              <a:rPr lang="en-US" dirty="0">
                <a:latin typeface="Calibri" panose="020F0502020204030204" pitchFamily="34" charset="0"/>
                <a:ea typeface="SimSun" panose="02010600030101010101" pitchFamily="2" charset="-122"/>
                <a:cs typeface="Calibri" panose="020F0502020204030204" pitchFamily="34" charset="0"/>
              </a:rPr>
              <a:t>It is an important element in achieving recovery-oriented services </a:t>
            </a:r>
            <a:r>
              <a:rPr lang="en-US" i="1" dirty="0">
                <a:latin typeface="Calibri" panose="020F0502020204030204" pitchFamily="34" charset="0"/>
                <a:ea typeface="SimSun" panose="02010600030101010101" pitchFamily="2" charset="-122"/>
                <a:cs typeface="Calibri" panose="020F0502020204030204" pitchFamily="34" charset="0"/>
              </a:rPr>
              <a:t>(</a:t>
            </a:r>
            <a:r>
              <a:rPr lang="en-US" i="1" dirty="0">
                <a:latin typeface="Calibri" panose="020F0502020204030204" pitchFamily="34" charset="0"/>
                <a:ea typeface="SimSun" panose="02010600030101010101" pitchFamily="2" charset="-122"/>
                <a:cs typeface="Calibri" panose="020F0502020204030204" pitchFamily="34" charset="0"/>
                <a:hlinkClick r:id="rId6" action="ppaction://hlinkfile" tooltip="Salzer MS, 2002 #456"/>
              </a:rPr>
              <a:t>21</a:t>
            </a:r>
            <a:r>
              <a:rPr lang="en-US" i="1" dirty="0">
                <a:latin typeface="Calibri" panose="020F0502020204030204" pitchFamily="34" charset="0"/>
                <a:ea typeface="SimSun" panose="02010600030101010101" pitchFamily="2" charset="-122"/>
                <a:cs typeface="Calibri" panose="020F0502020204030204" pitchFamily="34" charset="0"/>
              </a:rPr>
              <a:t>)</a:t>
            </a:r>
            <a:r>
              <a:rPr lang="en-US" dirty="0">
                <a:latin typeface="Calibri" panose="020F0502020204030204" pitchFamily="34" charset="0"/>
                <a:ea typeface="SimSun" panose="02010600030101010101" pitchFamily="2" charset="-122"/>
                <a:cs typeface="Calibri" panose="020F0502020204030204" pitchFamily="34" charset="0"/>
              </a:rPr>
              <a:t>, and has been observed by people using services, peer support workers and services that it is feasible, acceptable and beneficial to all stakeholders </a:t>
            </a:r>
            <a:r>
              <a:rPr lang="en-US" i="1" dirty="0">
                <a:latin typeface="Calibri" panose="020F0502020204030204" pitchFamily="34" charset="0"/>
                <a:ea typeface="SimSun" panose="02010600030101010101" pitchFamily="2" charset="-122"/>
                <a:cs typeface="Calibri" panose="020F0502020204030204" pitchFamily="34" charset="0"/>
              </a:rPr>
              <a:t>(</a:t>
            </a:r>
            <a:r>
              <a:rPr lang="en-US" i="1" dirty="0">
                <a:latin typeface="Calibri" panose="020F0502020204030204" pitchFamily="34" charset="0"/>
                <a:ea typeface="SimSun" panose="02010600030101010101" pitchFamily="2" charset="-122"/>
                <a:cs typeface="Calibri" panose="020F0502020204030204" pitchFamily="34" charset="0"/>
                <a:hlinkClick r:id="rId7" action="ppaction://hlinkfile" tooltip="Solomon, 2004 #235"/>
              </a:rPr>
              <a:t>22</a:t>
            </a:r>
            <a:r>
              <a:rPr lang="en-US" i="1" dirty="0">
                <a:latin typeface="Calibri" panose="020F0502020204030204" pitchFamily="34" charset="0"/>
                <a:ea typeface="SimSun" panose="02010600030101010101" pitchFamily="2" charset="-122"/>
                <a:cs typeface="Calibri" panose="020F0502020204030204" pitchFamily="34" charset="0"/>
              </a:rPr>
              <a:t>),(</a:t>
            </a:r>
            <a:r>
              <a:rPr lang="en-US" i="1" dirty="0">
                <a:latin typeface="Calibri" panose="020F0502020204030204" pitchFamily="34" charset="0"/>
                <a:ea typeface="SimSun" panose="02010600030101010101" pitchFamily="2" charset="-122"/>
                <a:cs typeface="Calibri" panose="020F0502020204030204" pitchFamily="34" charset="0"/>
                <a:hlinkClick r:id="rId8" action="ppaction://hlinkfile" tooltip="Chinman M, 2008 #458"/>
              </a:rPr>
              <a:t>23</a:t>
            </a:r>
            <a:r>
              <a:rPr lang="en-US" i="1" dirty="0">
                <a:latin typeface="Calibri" panose="020F0502020204030204" pitchFamily="34" charset="0"/>
                <a:ea typeface="SimSun" panose="02010600030101010101" pitchFamily="2" charset="-122"/>
                <a:cs typeface="Calibri" panose="020F0502020204030204" pitchFamily="34" charset="0"/>
              </a:rPr>
              <a:t>)</a:t>
            </a:r>
            <a:r>
              <a:rPr lang="en-US" dirty="0">
                <a:latin typeface="Calibri" panose="020F0502020204030204" pitchFamily="34" charset="0"/>
                <a:ea typeface="SimSun" panose="02010600030101010101" pitchFamily="2" charset="-122"/>
                <a:cs typeface="Calibri" panose="020F0502020204030204" pitchFamily="34" charset="0"/>
              </a:rPr>
              <a:t>.</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25</a:t>
            </a:fld>
            <a:endParaRPr lang="x-none"/>
          </a:p>
        </p:txBody>
      </p:sp>
    </p:spTree>
    <p:extLst>
      <p:ext uri="{BB962C8B-B14F-4D97-AF65-F5344CB8AC3E}">
        <p14:creationId xmlns:p14="http://schemas.microsoft.com/office/powerpoint/2010/main" val="19764381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13000"/>
              </a:lnSpc>
              <a:spcAft>
                <a:spcPts val="900"/>
              </a:spcAft>
            </a:pPr>
            <a:r>
              <a:rPr lang="en-GB" dirty="0">
                <a:latin typeface="Calibri" panose="020F0502020204030204" pitchFamily="34" charset="0"/>
                <a:ea typeface="SimSun" panose="02010600030101010101" pitchFamily="2" charset="-122"/>
                <a:cs typeface="Arial" panose="020B0604020202020204" pitchFamily="34" charset="0"/>
              </a:rPr>
              <a:t>The following slides contain some examples describing the benefits of individualized peer support.</a:t>
            </a:r>
          </a:p>
          <a:p>
            <a:pPr algn="just"/>
            <a:endParaRPr lang="en-US" b="1" dirty="0">
              <a:latin typeface="Calibri" panose="020F0502020204030204" pitchFamily="34" charset="0"/>
              <a:ea typeface="SimSun" panose="02010600030101010101" pitchFamily="2" charset="-122"/>
              <a:cs typeface="Calibri" panose="020F0502020204030204" pitchFamily="34" charset="0"/>
            </a:endParaRPr>
          </a:p>
          <a:p>
            <a:pPr algn="just">
              <a:lnSpc>
                <a:spcPct val="113000"/>
              </a:lnSpc>
              <a:spcAft>
                <a:spcPts val="900"/>
              </a:spcAft>
            </a:pPr>
            <a:endParaRPr lang="x-none" dirty="0">
              <a:latin typeface="Calibri" panose="020F0502020204030204" pitchFamily="34" charset="0"/>
              <a:ea typeface="Calibri" panose="020F0502020204030204" pitchFamily="34" charset="0"/>
              <a:cs typeface="Arial" panose="020B060402020202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26</a:t>
            </a:fld>
            <a:endParaRPr lang="x-none"/>
          </a:p>
        </p:txBody>
      </p:sp>
      <p:sp>
        <p:nvSpPr>
          <p:cNvPr id="5" name="TextBox 4">
            <a:extLst>
              <a:ext uri="{FF2B5EF4-FFF2-40B4-BE49-F238E27FC236}">
                <a16:creationId xmlns:a16="http://schemas.microsoft.com/office/drawing/2014/main" id="{F9385BC9-CDB5-454C-8F78-49A2730CB895}"/>
              </a:ext>
            </a:extLst>
          </p:cNvPr>
          <p:cNvSpPr txBox="1"/>
          <p:nvPr/>
        </p:nvSpPr>
        <p:spPr>
          <a:xfrm flipH="1">
            <a:off x="685800" y="5185112"/>
            <a:ext cx="5718810" cy="830997"/>
          </a:xfrm>
          <a:prstGeom prst="rect">
            <a:avLst/>
          </a:prstGeom>
          <a:noFill/>
        </p:spPr>
        <p:txBody>
          <a:bodyPr wrap="square" rtlCol="0">
            <a:spAutoFit/>
          </a:bodyPr>
          <a:lstStyle/>
          <a:p>
            <a:pPr algn="just"/>
            <a:r>
              <a:rPr lang="en-GB" sz="1200" b="1" dirty="0">
                <a:latin typeface="Calibri" panose="020F0502020204030204" pitchFamily="34" charset="0"/>
                <a:ea typeface="SimSun" panose="02010600030101010101" pitchFamily="2" charset="-122"/>
                <a:cs typeface="Calibri" panose="020F0502020204030204" pitchFamily="34" charset="0"/>
              </a:rPr>
              <a:t>Raising awareness of the reality of living with dementia in the United Kingdom</a:t>
            </a:r>
            <a:endParaRPr lang="x-none" sz="1200" dirty="0">
              <a:latin typeface="Calibri" panose="020F0502020204030204" pitchFamily="34" charset="0"/>
              <a:ea typeface="SimSun" panose="02010600030101010101" pitchFamily="2" charset="-122"/>
              <a:cs typeface="Calibri" panose="020F0502020204030204" pitchFamily="34" charset="0"/>
            </a:endParaRPr>
          </a:p>
          <a:p>
            <a:pPr algn="just"/>
            <a:r>
              <a:rPr lang="en-GB" sz="1200" dirty="0">
                <a:latin typeface="Calibri" panose="020F0502020204030204" pitchFamily="34" charset="0"/>
                <a:ea typeface="SimSun" panose="02010600030101010101" pitchFamily="2" charset="-122"/>
                <a:cs typeface="Calibri" panose="020F0502020204030204" pitchFamily="34" charset="0"/>
              </a:rPr>
              <a:t>Three peer support workers with cognitive disabilities share their experience and point out key benefits of peer support. To listen to their stories, access the following video: </a:t>
            </a:r>
            <a:r>
              <a:rPr lang="en-GB" sz="1200" u="sng" dirty="0">
                <a:solidFill>
                  <a:srgbClr val="0000FF"/>
                </a:solidFill>
                <a:latin typeface="Calibri" panose="020F0502020204030204" pitchFamily="34" charset="0"/>
                <a:ea typeface="SimSun" panose="02010600030101010101" pitchFamily="2" charset="-122"/>
                <a:cs typeface="Calibri" panose="020F0502020204030204" pitchFamily="34" charset="0"/>
                <a:hlinkClick r:id="rId3"/>
              </a:rPr>
              <a:t>https://youtu.be/yuZF1uiKTUA</a:t>
            </a:r>
            <a:r>
              <a:rPr lang="en-GB" sz="1200" u="sng" dirty="0">
                <a:solidFill>
                  <a:srgbClr val="0000FF"/>
                </a:solidFill>
                <a:latin typeface="Calibri" panose="020F0502020204030204" pitchFamily="34" charset="0"/>
                <a:ea typeface="SimSun" panose="02010600030101010101" pitchFamily="2" charset="-122"/>
                <a:cs typeface="Calibri" panose="020F0502020204030204" pitchFamily="34" charset="0"/>
              </a:rPr>
              <a:t>  (4:22) (accessed 9 April 2019).</a:t>
            </a:r>
            <a:endParaRPr lang="x-none" sz="1200" dirty="0">
              <a:latin typeface="Calibri" panose="020F0502020204030204" pitchFamily="34" charset="0"/>
              <a:ea typeface="SimSun" panose="02010600030101010101" pitchFamily="2" charset="-122"/>
              <a:cs typeface="Calibri" panose="020F0502020204030204" pitchFamily="34" charset="0"/>
            </a:endParaRPr>
          </a:p>
        </p:txBody>
      </p:sp>
    </p:spTree>
    <p:extLst>
      <p:ext uri="{BB962C8B-B14F-4D97-AF65-F5344CB8AC3E}">
        <p14:creationId xmlns:p14="http://schemas.microsoft.com/office/powerpoint/2010/main" val="40809913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14450" y="1143000"/>
            <a:ext cx="4183063" cy="2352675"/>
          </a:xfrm>
        </p:spPr>
      </p:sp>
      <p:sp>
        <p:nvSpPr>
          <p:cNvPr id="4" name="Slide Number Placeholder 3"/>
          <p:cNvSpPr>
            <a:spLocks noGrp="1"/>
          </p:cNvSpPr>
          <p:nvPr>
            <p:ph type="sldNum" sz="quarter" idx="5"/>
          </p:nvPr>
        </p:nvSpPr>
        <p:spPr/>
        <p:txBody>
          <a:bodyPr/>
          <a:lstStyle/>
          <a:p>
            <a:fld id="{B9E5FEED-3F11-4018-8801-9319A9A00358}" type="slidenum">
              <a:rPr lang="x-none" smtClean="0"/>
              <a:t>27</a:t>
            </a:fld>
            <a:endParaRPr lang="x-none"/>
          </a:p>
        </p:txBody>
      </p:sp>
      <p:sp>
        <p:nvSpPr>
          <p:cNvPr id="5" name="Notes Placeholder 2">
            <a:extLst>
              <a:ext uri="{FF2B5EF4-FFF2-40B4-BE49-F238E27FC236}">
                <a16:creationId xmlns:a16="http://schemas.microsoft.com/office/drawing/2014/main" id="{653AC4D6-B09A-4EF7-AC66-92093E53CD38}"/>
              </a:ext>
            </a:extLst>
          </p:cNvPr>
          <p:cNvSpPr txBox="1">
            <a:spLocks/>
          </p:cNvSpPr>
          <p:nvPr/>
        </p:nvSpPr>
        <p:spPr>
          <a:xfrm>
            <a:off x="1223010" y="4400550"/>
            <a:ext cx="4434840" cy="3417570"/>
          </a:xfrm>
          <a:prstGeom prst="rect">
            <a:avLst/>
          </a:prstGeom>
        </p:spPr>
        <p:txBody>
          <a:bodyPr vert="horz" lIns="91440" tIns="45720" rIns="91440" bIns="45720" rtlCol="0"/>
          <a:lst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pPr algn="just"/>
            <a:endParaRPr lang="en-US" b="1" dirty="0">
              <a:latin typeface="Calibri" panose="020F0502020204030204" pitchFamily="34" charset="0"/>
              <a:ea typeface="SimSun" panose="02010600030101010101" pitchFamily="2" charset="-122"/>
              <a:cs typeface="Calibri" panose="020F0502020204030204" pitchFamily="34" charset="0"/>
            </a:endParaRPr>
          </a:p>
          <a:p>
            <a:pPr algn="just">
              <a:lnSpc>
                <a:spcPct val="113000"/>
              </a:lnSpc>
              <a:spcAft>
                <a:spcPts val="900"/>
              </a:spcAft>
            </a:pPr>
            <a:endParaRPr lang="x-none" dirty="0">
              <a:latin typeface="Calibri" panose="020F0502020204030204" pitchFamily="34" charset="0"/>
              <a:ea typeface="Calibri" panose="020F0502020204030204" pitchFamily="34" charset="0"/>
              <a:cs typeface="Arial" panose="020B0604020202020204" pitchFamily="34" charset="0"/>
            </a:endParaRPr>
          </a:p>
          <a:p>
            <a:endParaRPr lang="x-none" dirty="0"/>
          </a:p>
        </p:txBody>
      </p:sp>
      <p:sp>
        <p:nvSpPr>
          <p:cNvPr id="8" name="Rectangle 7">
            <a:extLst>
              <a:ext uri="{FF2B5EF4-FFF2-40B4-BE49-F238E27FC236}">
                <a16:creationId xmlns:a16="http://schemas.microsoft.com/office/drawing/2014/main" id="{3BA8138C-BCB8-45A9-8BDC-395AC87E7A26}"/>
              </a:ext>
            </a:extLst>
          </p:cNvPr>
          <p:cNvSpPr/>
          <p:nvPr/>
        </p:nvSpPr>
        <p:spPr>
          <a:xfrm>
            <a:off x="1188561" y="4400550"/>
            <a:ext cx="4434839" cy="769441"/>
          </a:xfrm>
          <a:prstGeom prst="rect">
            <a:avLst/>
          </a:prstGeom>
          <a:noFill/>
        </p:spPr>
        <p:txBody>
          <a:bodyPr wrap="square">
            <a:spAutoFit/>
          </a:bodyPr>
          <a:lstStyle/>
          <a:p>
            <a:r>
              <a:rPr lang="en-GB" sz="1100" dirty="0">
                <a:solidFill>
                  <a:srgbClr val="000000"/>
                </a:solidFill>
                <a:latin typeface="Calibri" panose="020F0502020204030204" pitchFamily="34" charset="0"/>
                <a:ea typeface="Calibri" panose="020F0502020204030204" pitchFamily="34" charset="0"/>
                <a:cs typeface="Arial" panose="020B0604020202020204" pitchFamily="34" charset="0"/>
              </a:rPr>
              <a:t>Mead S. Intentional peer support: a personal perspective [online publication]. West Chesterfield (NH): Intentional Peer Support; 2010. (https://docs.google.com/document/d/1cvaXwHk8yoj6HJyhrYqfjhPETWuqzgchkwGltoetTbQ/edit, accessed 14 February 2017).</a:t>
            </a:r>
            <a:endParaRPr lang="x-none" dirty="0"/>
          </a:p>
        </p:txBody>
      </p:sp>
    </p:spTree>
    <p:extLst>
      <p:ext uri="{BB962C8B-B14F-4D97-AF65-F5344CB8AC3E}">
        <p14:creationId xmlns:p14="http://schemas.microsoft.com/office/powerpoint/2010/main" val="36429120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B9E5FEED-3F11-4018-8801-9319A9A00358}" type="slidenum">
              <a:rPr lang="x-none" smtClean="0"/>
              <a:t>28</a:t>
            </a:fld>
            <a:endParaRPr lang="x-none"/>
          </a:p>
        </p:txBody>
      </p:sp>
      <p:sp>
        <p:nvSpPr>
          <p:cNvPr id="5" name="Notes Placeholder 4">
            <a:extLst>
              <a:ext uri="{FF2B5EF4-FFF2-40B4-BE49-F238E27FC236}">
                <a16:creationId xmlns:a16="http://schemas.microsoft.com/office/drawing/2014/main" id="{95002630-97C2-4C36-812B-7593712EB02A}"/>
              </a:ext>
            </a:extLst>
          </p:cNvPr>
          <p:cNvSpPr txBox="1">
            <a:spLocks noGrp="1"/>
          </p:cNvSpPr>
          <p:nvPr>
            <p:ph type="body" idx="1"/>
          </p:nvPr>
        </p:nvSpPr>
        <p:spPr>
          <a:xfrm>
            <a:off x="762000" y="4839355"/>
            <a:ext cx="5486400" cy="461665"/>
          </a:xfrm>
          <a:prstGeom prst="rect">
            <a:avLst/>
          </a:prstGeom>
          <a:noFill/>
        </p:spPr>
        <p:txBody>
          <a:bodyPr wrap="square" rtlCol="0">
            <a:spAutoFit/>
          </a:bodyPr>
          <a:lstStyle/>
          <a:p>
            <a:pPr algn="just">
              <a:spcAft>
                <a:spcPts val="600"/>
              </a:spcAft>
            </a:pPr>
            <a:r>
              <a:rPr lang="en-GB" dirty="0">
                <a:solidFill>
                  <a:srgbClr val="000000"/>
                </a:solidFill>
                <a:latin typeface="Calibri" panose="020F0502020204030204" pitchFamily="34" charset="0"/>
                <a:ea typeface="Calibri" panose="020F0502020204030204" pitchFamily="34" charset="0"/>
                <a:cs typeface="Arial" panose="020B0604020202020204" pitchFamily="34" charset="0"/>
              </a:rPr>
              <a:t>Former patient. Personal communication, Valle, Individualized peer support initiated by former patient in Madrid, Instituto </a:t>
            </a:r>
            <a:r>
              <a:rPr lang="en-GB" dirty="0" err="1">
                <a:solidFill>
                  <a:srgbClr val="000000"/>
                </a:solidFill>
                <a:latin typeface="Calibri" panose="020F0502020204030204" pitchFamily="34" charset="0"/>
                <a:ea typeface="Calibri" panose="020F0502020204030204" pitchFamily="34" charset="0"/>
                <a:cs typeface="Arial" panose="020B0604020202020204" pitchFamily="34" charset="0"/>
              </a:rPr>
              <a:t>Centta</a:t>
            </a:r>
            <a:r>
              <a:rPr lang="en-GB" dirty="0">
                <a:solidFill>
                  <a:srgbClr val="000000"/>
                </a:solidFill>
                <a:latin typeface="Calibri" panose="020F0502020204030204" pitchFamily="34" charset="0"/>
                <a:ea typeface="Calibri" panose="020F0502020204030204" pitchFamily="34" charset="0"/>
                <a:cs typeface="Arial" panose="020B0604020202020204" pitchFamily="34" charset="0"/>
              </a:rPr>
              <a:t> specialized clinic in Madrid, Spain. 2016.</a:t>
            </a:r>
            <a:endParaRPr lang="x-none" dirty="0">
              <a:latin typeface="Calibri" panose="020F0502020204030204" pitchFamily="34" charset="0"/>
              <a:ea typeface="SimSun" panose="02010600030101010101" pitchFamily="2" charset="-122"/>
              <a:cs typeface="Calibri" panose="020F0502020204030204" pitchFamily="34" charset="0"/>
            </a:endParaRPr>
          </a:p>
        </p:txBody>
      </p:sp>
    </p:spTree>
    <p:extLst>
      <p:ext uri="{BB962C8B-B14F-4D97-AF65-F5344CB8AC3E}">
        <p14:creationId xmlns:p14="http://schemas.microsoft.com/office/powerpoint/2010/main" val="18399410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Attending to diversity can also be beneficial to individualized peer support. </a:t>
            </a: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For instance, peer support groups and programmes that reflect the needs of particular populations – such as young people, minority ethnic communities or LGBTIQ – have shown success in promoting recovery, addressing stigma and discrimination, and improving access to mental health supports for groups that often face access barriers – both peer supporters and those in peer support relationships </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3" action="ppaction://hlinkfile" tooltip=", 2016 #459"/>
              </a:rPr>
              <a:t>26</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4" action="ppaction://hlinkfile" tooltip="Health Policy Project, 2015 #460"/>
              </a:rPr>
              <a:t>27</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5" action="ppaction://hlinkfile" tooltip="Jones N, 2015 #411"/>
              </a:rPr>
              <a:t>28</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6" action="ppaction://hlinkfile" tooltip="Willging CE, 2016 #461"/>
              </a:rPr>
              <a:t>29</a:t>
            </a:r>
            <a:r>
              <a:rPr lang="en-GB" i="1" dirty="0">
                <a:latin typeface="Calibri" panose="020F0502020204030204" pitchFamily="34" charset="0"/>
                <a:ea typeface="SimSun" panose="02010600030101010101" pitchFamily="2" charset="-122"/>
                <a:cs typeface="Calibri" panose="020F0502020204030204" pitchFamily="34" charset="0"/>
              </a:rPr>
              <a:t>)</a:t>
            </a:r>
            <a:r>
              <a:rPr lang="en-GB" dirty="0">
                <a:latin typeface="Calibri" panose="020F0502020204030204" pitchFamily="34" charset="0"/>
                <a:ea typeface="SimSun" panose="02010600030101010101" pitchFamily="2" charset="-122"/>
                <a:cs typeface="Calibri" panose="020F0502020204030204" pitchFamily="34" charset="0"/>
              </a:rPr>
              <a:t> . </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29</a:t>
            </a:fld>
            <a:endParaRPr lang="x-none"/>
          </a:p>
        </p:txBody>
      </p:sp>
    </p:spTree>
    <p:extLst>
      <p:ext uri="{BB962C8B-B14F-4D97-AF65-F5344CB8AC3E}">
        <p14:creationId xmlns:p14="http://schemas.microsoft.com/office/powerpoint/2010/main" val="15341849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82650" y="455613"/>
            <a:ext cx="5092700" cy="2863850"/>
          </a:xfrm>
        </p:spPr>
      </p:sp>
      <p:sp>
        <p:nvSpPr>
          <p:cNvPr id="3" name="Notes Placeholder 2"/>
          <p:cNvSpPr>
            <a:spLocks noGrp="1"/>
          </p:cNvSpPr>
          <p:nvPr>
            <p:ph type="body" idx="1"/>
          </p:nvPr>
        </p:nvSpPr>
        <p:spPr>
          <a:xfrm>
            <a:off x="394336" y="3330100"/>
            <a:ext cx="6069330" cy="5584506"/>
          </a:xfrm>
        </p:spPr>
        <p:txBody>
          <a:bodyPr/>
          <a:lstStyle/>
          <a:p>
            <a:r>
              <a:rPr lang="en-GB" sz="900" b="1" dirty="0"/>
              <a:t>WHO QualityRights is WHOs global initiative to improve access to good quality mental health and social services and to promote the human rights of people with mental health conditions or psychosocial, intellectual or cognitive disabilities.  </a:t>
            </a:r>
          </a:p>
          <a:p>
            <a:r>
              <a:rPr lang="en-GB" sz="900" b="1" dirty="0"/>
              <a:t>The initiative has 5 key objectives</a:t>
            </a:r>
            <a:r>
              <a:rPr lang="en-GB" altLang="fr-FR" sz="900" b="1" dirty="0"/>
              <a:t>:</a:t>
            </a:r>
            <a:endParaRPr lang="en-GB" altLang="zh-CN" sz="900" dirty="0">
              <a:solidFill>
                <a:srgbClr val="404040"/>
              </a:solidFill>
              <a:ea typeface="宋体" pitchFamily="2" charset="-122"/>
              <a:cs typeface="Calibri" pitchFamily="34" charset="0"/>
            </a:endParaRPr>
          </a:p>
          <a:p>
            <a:pPr marL="218359" indent="-218359">
              <a:buClr>
                <a:schemeClr val="tx1"/>
              </a:buClr>
              <a:buFont typeface="+mj-lt"/>
              <a:buAutoNum type="arabicPeriod"/>
            </a:pPr>
            <a:r>
              <a:rPr lang="en-US" altLang="zh-CN" sz="900" b="1" dirty="0"/>
              <a:t>The first is to build capacity to understand and promote the rights of people with psychosocial, intellectual and cognitive disabilities  </a:t>
            </a:r>
            <a:r>
              <a:rPr lang="en-GB" sz="900" b="1" dirty="0"/>
              <a:t>(among people with disabilities, families, practitioners, NGOs etc). </a:t>
            </a:r>
            <a:r>
              <a:rPr lang="en-US" altLang="zh-CN" sz="900" b="1" dirty="0"/>
              <a:t>It's only through building knowledge and skills on human rights that we are going to be able to </a:t>
            </a:r>
            <a:r>
              <a:rPr lang="en-GB" altLang="zh-CN" sz="900" b="1" dirty="0"/>
              <a:t>change attitudes and practices in a sustainable way.</a:t>
            </a:r>
            <a:endParaRPr lang="en-US" altLang="fr-FR" sz="900" b="1" dirty="0"/>
          </a:p>
          <a:p>
            <a:pPr marL="600487" lvl="1" indent="-163769">
              <a:lnSpc>
                <a:spcPct val="80000"/>
              </a:lnSpc>
              <a:buClr>
                <a:schemeClr val="tx1"/>
              </a:buClr>
              <a:buFont typeface="Arial" panose="020B0604020202020204" pitchFamily="34" charset="0"/>
              <a:buChar char="•"/>
              <a:defRPr/>
            </a:pPr>
            <a:r>
              <a:rPr lang="en-GB" altLang="fr-FR" sz="900" dirty="0"/>
              <a:t>People need to understand what their rights are so that they can claim them. </a:t>
            </a:r>
          </a:p>
          <a:p>
            <a:pPr marL="600487" lvl="1" indent="-163769">
              <a:lnSpc>
                <a:spcPct val="80000"/>
              </a:lnSpc>
              <a:buClr>
                <a:schemeClr val="tx1"/>
              </a:buClr>
              <a:buFont typeface="Arial" panose="020B0604020202020204" pitchFamily="34" charset="0"/>
              <a:buChar char="•"/>
              <a:defRPr/>
            </a:pPr>
            <a:r>
              <a:rPr lang="en-GB" altLang="fr-FR" sz="900" dirty="0"/>
              <a:t>Family members and carers also need to understand these rights so that they too can respect them and also support their relatives in accessing rights.  </a:t>
            </a:r>
          </a:p>
          <a:p>
            <a:pPr marL="600487" lvl="1" indent="-163769">
              <a:lnSpc>
                <a:spcPct val="80000"/>
              </a:lnSpc>
              <a:buClr>
                <a:schemeClr val="tx1"/>
              </a:buClr>
              <a:buFont typeface="Arial" panose="020B0604020202020204" pitchFamily="34" charset="0"/>
              <a:buChar char="•"/>
              <a:defRPr/>
            </a:pPr>
            <a:r>
              <a:rPr lang="en-GB" altLang="fr-FR" sz="900" dirty="0"/>
              <a:t>Health workers, social workers and professionals need to be aware of the rights of people with psychosocial, intellectual  and cognitive disabilities in order to change their attitudes and practices</a:t>
            </a:r>
            <a:endParaRPr lang="en-GB" sz="900" dirty="0"/>
          </a:p>
          <a:p>
            <a:pPr marL="218359" indent="-218359">
              <a:lnSpc>
                <a:spcPct val="80000"/>
              </a:lnSpc>
              <a:buClr>
                <a:schemeClr val="tx1"/>
              </a:buClr>
              <a:buFont typeface="+mj-lt"/>
              <a:buAutoNum type="arabicPeriod"/>
            </a:pPr>
            <a:r>
              <a:rPr lang="en-US" altLang="zh-CN" sz="900" b="1" dirty="0"/>
              <a:t>QualityRights also work with countries to improve the quality and human rights conditions in mental health and related services.  </a:t>
            </a:r>
          </a:p>
          <a:p>
            <a:pPr marL="600487" lvl="1" indent="-163769">
              <a:lnSpc>
                <a:spcPct val="80000"/>
              </a:lnSpc>
              <a:buClr>
                <a:schemeClr val="tx1"/>
              </a:buClr>
              <a:buFont typeface="Arial" panose="020B0604020202020204" pitchFamily="34" charset="0"/>
              <a:buChar char="•"/>
            </a:pPr>
            <a:r>
              <a:rPr lang="en-US" altLang="zh-CN" sz="900" dirty="0"/>
              <a:t>QualityRights supports countries to assess  their mental health and social care services to determine the extent to which these uphold the rights of service users.  </a:t>
            </a:r>
          </a:p>
          <a:p>
            <a:pPr marL="600487" lvl="1" indent="-163769">
              <a:lnSpc>
                <a:spcPct val="80000"/>
              </a:lnSpc>
              <a:buClr>
                <a:schemeClr val="tx1"/>
              </a:buClr>
              <a:buFont typeface="Arial" panose="020B0604020202020204" pitchFamily="34" charset="0"/>
              <a:buChar char="•"/>
            </a:pPr>
            <a:r>
              <a:rPr lang="en-US" altLang="zh-CN" sz="900" dirty="0"/>
              <a:t>QualityRights also supports countries to put in place plans to help transform services so that they promote human rights and recovery.</a:t>
            </a:r>
          </a:p>
          <a:p>
            <a:pPr marL="218359" indent="-218359">
              <a:lnSpc>
                <a:spcPct val="80000"/>
              </a:lnSpc>
              <a:buClr>
                <a:schemeClr val="tx1"/>
              </a:buClr>
              <a:buFont typeface="+mj-lt"/>
              <a:buAutoNum type="arabicPeriod"/>
            </a:pPr>
            <a:r>
              <a:rPr lang="en-US" altLang="zh-CN" sz="900" b="1" dirty="0"/>
              <a:t>Another area is around creating  community based services and supports that respect and promote human rights.  </a:t>
            </a:r>
          </a:p>
          <a:p>
            <a:pPr marL="600487" lvl="1" indent="-163769">
              <a:lnSpc>
                <a:spcPct val="80000"/>
              </a:lnSpc>
              <a:buClr>
                <a:schemeClr val="tx1"/>
              </a:buClr>
              <a:buFont typeface="Arial" panose="020B0604020202020204" pitchFamily="34" charset="0"/>
              <a:buChar char="•"/>
            </a:pPr>
            <a:r>
              <a:rPr lang="en-US" altLang="zh-CN" sz="900" dirty="0"/>
              <a:t>To end </a:t>
            </a:r>
            <a:r>
              <a:rPr lang="en-US" altLang="zh-CN" sz="900" dirty="0" err="1"/>
              <a:t>institutionalisation</a:t>
            </a:r>
            <a:r>
              <a:rPr lang="en-US" altLang="zh-CN" sz="900" dirty="0"/>
              <a:t> and promote community inclusion it is essential that countries put in place a full range of services that meet people’s needs and requirements.  However many of the services being provided in countries are outdated and fail to meet people’s requirements.  </a:t>
            </a:r>
          </a:p>
          <a:p>
            <a:pPr marL="600487" lvl="1" indent="-163769">
              <a:lnSpc>
                <a:spcPct val="80000"/>
              </a:lnSpc>
              <a:buClr>
                <a:schemeClr val="tx1"/>
              </a:buClr>
              <a:buFont typeface="Arial" panose="020B0604020202020204" pitchFamily="34" charset="0"/>
              <a:buChar char="•"/>
            </a:pPr>
            <a:r>
              <a:rPr lang="en-US" altLang="zh-CN" sz="900" dirty="0"/>
              <a:t>QualityRights is providing guidance to countries on community based services and supports that are people </a:t>
            </a:r>
            <a:r>
              <a:rPr lang="en-US" altLang="zh-CN" sz="900" dirty="0" err="1"/>
              <a:t>centred</a:t>
            </a:r>
            <a:r>
              <a:rPr lang="en-US" altLang="zh-CN" sz="900" dirty="0"/>
              <a:t>, operate without coercion, respond to people’s needs and support recovery.</a:t>
            </a:r>
          </a:p>
          <a:p>
            <a:pPr marL="218359" indent="-218359">
              <a:lnSpc>
                <a:spcPct val="80000"/>
              </a:lnSpc>
              <a:buClr>
                <a:schemeClr val="tx1"/>
              </a:buClr>
              <a:buFont typeface="+mj-lt"/>
              <a:buAutoNum type="arabicPeriod"/>
            </a:pPr>
            <a:r>
              <a:rPr lang="en-US" altLang="zh-CN" sz="900" b="1" dirty="0"/>
              <a:t>A 4th important area of work is to support the development of civil society movements in countries to conduct advocacy and influence policy making.  </a:t>
            </a:r>
          </a:p>
          <a:p>
            <a:pPr marL="655077" lvl="1" indent="-218359">
              <a:lnSpc>
                <a:spcPct val="80000"/>
              </a:lnSpc>
              <a:buClr>
                <a:schemeClr val="tx1"/>
              </a:buClr>
              <a:buFont typeface="Arial" panose="020B0604020202020204" pitchFamily="34" charset="0"/>
              <a:buChar char="•"/>
            </a:pPr>
            <a:r>
              <a:rPr lang="en-US" altLang="zh-CN" sz="900" dirty="0"/>
              <a:t>This is about supporting people with psychosocial, intellectual and cognitive disabilities and their organizations to have a central role and strong voice in all decision making processes affecting them.</a:t>
            </a:r>
          </a:p>
          <a:p>
            <a:pPr marL="327473" indent="-327473">
              <a:buClr>
                <a:schemeClr val="tx1"/>
              </a:buClr>
              <a:buFont typeface="+mj-lt"/>
              <a:buAutoNum type="arabicPeriod"/>
            </a:pPr>
            <a:r>
              <a:rPr lang="en-GB" sz="900" b="1" dirty="0"/>
              <a:t>And finally QualityRights works with countries to reform policy and law in line with international human rights standards.</a:t>
            </a:r>
            <a:r>
              <a:rPr lang="en-GB" altLang="fr-FR" sz="900" b="1" dirty="0"/>
              <a:t> </a:t>
            </a:r>
          </a:p>
          <a:p>
            <a:pPr marL="600487" lvl="1" indent="-163769">
              <a:buClr>
                <a:schemeClr val="tx1"/>
              </a:buClr>
              <a:buFont typeface="Arial" panose="020B0604020202020204" pitchFamily="34" charset="0"/>
              <a:buChar char="•"/>
            </a:pPr>
            <a:r>
              <a:rPr lang="en-GB" altLang="fr-FR" sz="900" dirty="0"/>
              <a:t>This provides an important mechanism in countries to stop violations, promote access to community mental health services, housing, education and employment and the full range of rights that people are entitled to.</a:t>
            </a:r>
            <a:endParaRPr lang="en-GB" sz="900" dirty="0"/>
          </a:p>
          <a:p>
            <a:pPr>
              <a:defRPr/>
            </a:pPr>
            <a:r>
              <a:rPr lang="en-GB" sz="900" b="1" dirty="0"/>
              <a:t>All of these actions are informed by the international human rights framework and in particular the UN Convention on the Rights of Persons with Disabilities.</a:t>
            </a:r>
            <a:r>
              <a:rPr lang="en-GB" sz="900" dirty="0"/>
              <a:t> </a:t>
            </a:r>
          </a:p>
          <a:p>
            <a:pPr>
              <a:defRPr/>
            </a:pPr>
            <a:r>
              <a:rPr lang="en-GB" sz="900" b="1" dirty="0"/>
              <a:t>In addition, QualityRights uses a participatory approach involving all stakeholders in order to meet each of its objectives. </a:t>
            </a:r>
          </a:p>
          <a:p>
            <a:pPr>
              <a:defRPr/>
            </a:pPr>
            <a:endParaRPr lang="en-GB" sz="1000" b="1" dirty="0"/>
          </a:p>
          <a:p>
            <a:pPr>
              <a:defRPr/>
            </a:pPr>
            <a:endParaRPr lang="en-GB" sz="900" b="1" dirty="0"/>
          </a:p>
        </p:txBody>
      </p:sp>
      <p:sp>
        <p:nvSpPr>
          <p:cNvPr id="4" name="Slide Number Placeholder 3"/>
          <p:cNvSpPr>
            <a:spLocks noGrp="1"/>
          </p:cNvSpPr>
          <p:nvPr>
            <p:ph type="sldNum" sz="quarter" idx="5"/>
          </p:nvPr>
        </p:nvSpPr>
        <p:spPr/>
        <p:txBody>
          <a:bodyPr/>
          <a:lstStyle/>
          <a:p>
            <a:fld id="{91600A8A-902E-430E-A833-453AE05FDB61}" type="slidenum">
              <a:rPr lang="en-GB" smtClean="0"/>
              <a:t>3</a:t>
            </a:fld>
            <a:endParaRPr lang="en-GB"/>
          </a:p>
        </p:txBody>
      </p:sp>
    </p:spTree>
    <p:extLst>
      <p:ext uri="{BB962C8B-B14F-4D97-AF65-F5344CB8AC3E}">
        <p14:creationId xmlns:p14="http://schemas.microsoft.com/office/powerpoint/2010/main" val="25429058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B9E5FEED-3F11-4018-8801-9319A9A00358}" type="slidenum">
              <a:rPr lang="x-none" smtClean="0"/>
              <a:t>30</a:t>
            </a:fld>
            <a:endParaRPr lang="x-none"/>
          </a:p>
        </p:txBody>
      </p:sp>
      <p:sp>
        <p:nvSpPr>
          <p:cNvPr id="6" name="Notes Placeholder 2">
            <a:extLst>
              <a:ext uri="{FF2B5EF4-FFF2-40B4-BE49-F238E27FC236}">
                <a16:creationId xmlns:a16="http://schemas.microsoft.com/office/drawing/2014/main" id="{B3213D67-BBBD-49CE-BE46-166B4E3C56C5}"/>
              </a:ext>
            </a:extLst>
          </p:cNvPr>
          <p:cNvSpPr txBox="1">
            <a:spLocks/>
          </p:cNvSpPr>
          <p:nvPr/>
        </p:nvSpPr>
        <p:spPr>
          <a:xfrm>
            <a:off x="685800" y="4571206"/>
            <a:ext cx="5486400" cy="3429794"/>
          </a:xfrm>
          <a:prstGeom prst="rect">
            <a:avLst/>
          </a:prstGeom>
          <a:noFill/>
        </p:spPr>
        <p:txBody>
          <a:bodyPr vert="horz" lIns="91440" tIns="45720" rIns="91440" bIns="45720" rtlCol="0"/>
          <a:lst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pPr lvl="0" algn="just">
              <a:spcAft>
                <a:spcPts val="600"/>
              </a:spcAft>
              <a:defRPr/>
            </a:pPr>
            <a:r>
              <a:rPr lang="en-GB" dirty="0">
                <a:solidFill>
                  <a:srgbClr val="000000"/>
                </a:solidFill>
                <a:latin typeface="Calibri" panose="020F0502020204030204" pitchFamily="34" charset="0"/>
                <a:ea typeface="Calibri" panose="020F0502020204030204" pitchFamily="34" charset="0"/>
                <a:cs typeface="Arial" panose="020B0604020202020204" pitchFamily="34" charset="0"/>
              </a:rPr>
              <a:t>Jones N. Guidance manual - Peer involvement and leadership in early intervention in psychosis services: from planning to peer support and evaluation (Technical assistance material developed for SAMHSA/CMHS). Alexandria (VA): National Association of State Mental Health Program Directors (NASMHPD) Publications; 2015. (https://</a:t>
            </a:r>
            <a:r>
              <a:rPr lang="en-GB" u="sng" dirty="0">
                <a:solidFill>
                  <a:srgbClr val="0000FF"/>
                </a:solidFill>
                <a:latin typeface="Calibri" panose="020F050202020403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www.nasmhpd.org/sites/default/files/Peer-Involvement-Guidance_Manual_Final.pdf</a:t>
            </a:r>
            <a:r>
              <a:rPr lang="en-GB" dirty="0">
                <a:solidFill>
                  <a:srgbClr val="000000"/>
                </a:solidFill>
                <a:latin typeface="Calibri" panose="020F0502020204030204" pitchFamily="34" charset="0"/>
                <a:ea typeface="Calibri" panose="020F0502020204030204" pitchFamily="34" charset="0"/>
                <a:cs typeface="Arial" panose="020B0604020202020204" pitchFamily="34" charset="0"/>
              </a:rPr>
              <a:t>, accessed 18 November 2018).</a:t>
            </a:r>
            <a:endParaRPr lang="x-none" dirty="0">
              <a:solidFill>
                <a:srgbClr val="000000"/>
              </a:solidFill>
              <a:latin typeface="Calibri" panose="020F0502020204030204" pitchFamily="34" charset="0"/>
              <a:ea typeface="SimSun" panose="02010600030101010101" pitchFamily="2" charset="-122"/>
              <a:cs typeface="Calibri" panose="020F0502020204030204" pitchFamily="34" charset="0"/>
            </a:endParaRPr>
          </a:p>
        </p:txBody>
      </p:sp>
    </p:spTree>
    <p:extLst>
      <p:ext uri="{BB962C8B-B14F-4D97-AF65-F5344CB8AC3E}">
        <p14:creationId xmlns:p14="http://schemas.microsoft.com/office/powerpoint/2010/main" val="19297890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B9E5FEED-3F11-4018-8801-9319A9A00358}" type="slidenum">
              <a:rPr lang="x-none" smtClean="0"/>
              <a:t>31</a:t>
            </a:fld>
            <a:endParaRPr lang="x-none"/>
          </a:p>
        </p:txBody>
      </p:sp>
      <p:sp>
        <p:nvSpPr>
          <p:cNvPr id="5" name="Notes Placeholder 4">
            <a:extLst>
              <a:ext uri="{FF2B5EF4-FFF2-40B4-BE49-F238E27FC236}">
                <a16:creationId xmlns:a16="http://schemas.microsoft.com/office/drawing/2014/main" id="{DF6B0F26-0918-4BEF-89D1-486F8EBD76AA}"/>
              </a:ext>
            </a:extLst>
          </p:cNvPr>
          <p:cNvSpPr txBox="1">
            <a:spLocks noGrp="1"/>
          </p:cNvSpPr>
          <p:nvPr>
            <p:ph type="body" idx="1"/>
          </p:nvPr>
        </p:nvSpPr>
        <p:spPr>
          <a:xfrm>
            <a:off x="685800" y="4400550"/>
            <a:ext cx="5486400" cy="1200329"/>
          </a:xfrm>
          <a:prstGeom prst="rect">
            <a:avLst/>
          </a:prstGeom>
          <a:noFill/>
        </p:spPr>
        <p:txBody>
          <a:bodyPr wrap="square" rtlCol="0">
            <a:spAutoFit/>
          </a:bodyPr>
          <a:lstStyle/>
          <a:p>
            <a:pPr algn="just">
              <a:spcAft>
                <a:spcPts val="1000"/>
              </a:spcAft>
            </a:pPr>
            <a:r>
              <a:rPr lang="en-GB" dirty="0">
                <a:solidFill>
                  <a:srgbClr val="000000"/>
                </a:solidFill>
                <a:latin typeface="Calibri" panose="020F0502020204030204" pitchFamily="34" charset="0"/>
                <a:ea typeface="Calibri" panose="020F0502020204030204" pitchFamily="34" charset="0"/>
                <a:cs typeface="Arial" panose="020B0604020202020204" pitchFamily="34" charset="0"/>
              </a:rPr>
              <a:t>Jones N. Guidance manual - Peer involvement and leadership in early intervention in psychosis services: from planning to peer support and evaluation (Technical assistance material developed for SAMHSA/CMHS). Alexandria (VA): National Association of State Mental Health Program Directors (NASMHPD) Publications; 2015. (https://</a:t>
            </a:r>
            <a:r>
              <a:rPr lang="en-GB" u="sng" dirty="0">
                <a:solidFill>
                  <a:srgbClr val="0000FF"/>
                </a:solidFill>
                <a:latin typeface="Calibri" panose="020F050202020403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www.nasmhpd.org/sites/default/files/Peer-Involvement-Guidance_Manual_Final.pdf</a:t>
            </a:r>
            <a:r>
              <a:rPr lang="en-GB" dirty="0">
                <a:solidFill>
                  <a:srgbClr val="000000"/>
                </a:solidFill>
                <a:latin typeface="Calibri" panose="020F0502020204030204" pitchFamily="34" charset="0"/>
                <a:ea typeface="Calibri" panose="020F0502020204030204" pitchFamily="34" charset="0"/>
                <a:cs typeface="Arial" panose="020B0604020202020204" pitchFamily="34" charset="0"/>
              </a:rPr>
              <a:t>, accessed 18 November 2018).</a:t>
            </a:r>
            <a:endParaRPr lang="x-none" dirty="0">
              <a:solidFill>
                <a:srgbClr val="000000"/>
              </a:solidFill>
              <a:latin typeface="Calibri" panose="020F0502020204030204" pitchFamily="34" charset="0"/>
              <a:ea typeface="SimSun" panose="02010600030101010101" pitchFamily="2" charset="-122"/>
              <a:cs typeface="Calibri" panose="020F0502020204030204" pitchFamily="34" charset="0"/>
            </a:endParaRPr>
          </a:p>
        </p:txBody>
      </p:sp>
    </p:spTree>
    <p:extLst>
      <p:ext uri="{BB962C8B-B14F-4D97-AF65-F5344CB8AC3E}">
        <p14:creationId xmlns:p14="http://schemas.microsoft.com/office/powerpoint/2010/main" val="43070505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590550"/>
            <a:ext cx="5486400" cy="3086100"/>
          </a:xfrm>
        </p:spPr>
      </p:sp>
      <p:pic>
        <p:nvPicPr>
          <p:cNvPr id="5" name="Picture 4">
            <a:extLst>
              <a:ext uri="{FF2B5EF4-FFF2-40B4-BE49-F238E27FC236}">
                <a16:creationId xmlns:a16="http://schemas.microsoft.com/office/drawing/2014/main" id="{CCAD8D0B-97F5-45B5-BCD6-BC9B24215608}"/>
              </a:ext>
            </a:extLst>
          </p:cNvPr>
          <p:cNvPicPr>
            <a:picLocks noChangeAspect="1"/>
          </p:cNvPicPr>
          <p:nvPr/>
        </p:nvPicPr>
        <p:blipFill>
          <a:blip r:embed="rId3"/>
          <a:stretch>
            <a:fillRect/>
          </a:stretch>
        </p:blipFill>
        <p:spPr>
          <a:xfrm>
            <a:off x="685800" y="4312691"/>
            <a:ext cx="5485999" cy="984200"/>
          </a:xfrm>
          <a:prstGeom prst="rect">
            <a:avLst/>
          </a:prstGeom>
          <a:noFill/>
        </p:spPr>
      </p:pic>
      <p:sp>
        <p:nvSpPr>
          <p:cNvPr id="4" name="Slide Number Placeholder 3"/>
          <p:cNvSpPr>
            <a:spLocks noGrp="1"/>
          </p:cNvSpPr>
          <p:nvPr>
            <p:ph type="sldNum" sz="quarter" idx="5"/>
          </p:nvPr>
        </p:nvSpPr>
        <p:spPr/>
        <p:txBody>
          <a:bodyPr/>
          <a:lstStyle/>
          <a:p>
            <a:fld id="{B9E5FEED-3F11-4018-8801-9319A9A00358}" type="slidenum">
              <a:rPr lang="x-none" smtClean="0"/>
              <a:t>32</a:t>
            </a:fld>
            <a:endParaRPr lang="x-none"/>
          </a:p>
        </p:txBody>
      </p:sp>
      <p:sp>
        <p:nvSpPr>
          <p:cNvPr id="3" name="Notes Placeholder 2">
            <a:extLst>
              <a:ext uri="{FF2B5EF4-FFF2-40B4-BE49-F238E27FC236}">
                <a16:creationId xmlns:a16="http://schemas.microsoft.com/office/drawing/2014/main" id="{3AE39B65-8C11-2A43-AF0C-EF3973EAB955}"/>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3678013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a:p>
        </p:txBody>
      </p:sp>
      <p:sp>
        <p:nvSpPr>
          <p:cNvPr id="4" name="Slide Number Placeholder 3"/>
          <p:cNvSpPr>
            <a:spLocks noGrp="1"/>
          </p:cNvSpPr>
          <p:nvPr>
            <p:ph type="sldNum" sz="quarter" idx="5"/>
          </p:nvPr>
        </p:nvSpPr>
        <p:spPr/>
        <p:txBody>
          <a:bodyPr/>
          <a:lstStyle/>
          <a:p>
            <a:fld id="{B9E5FEED-3F11-4018-8801-9319A9A00358}" type="slidenum">
              <a:rPr lang="x-none" smtClean="0"/>
              <a:t>33</a:t>
            </a:fld>
            <a:endParaRPr lang="x-none"/>
          </a:p>
        </p:txBody>
      </p:sp>
    </p:spTree>
    <p:extLst>
      <p:ext uri="{BB962C8B-B14F-4D97-AF65-F5344CB8AC3E}">
        <p14:creationId xmlns:p14="http://schemas.microsoft.com/office/powerpoint/2010/main" val="83989307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just"/>
            <a:r>
              <a:rPr lang="en-GB" b="1" dirty="0">
                <a:solidFill>
                  <a:prstClr val="black"/>
                </a:solidFill>
                <a:latin typeface="Calibri" panose="020F0502020204030204" pitchFamily="34" charset="0"/>
                <a:ea typeface="SimSun" panose="02010600030101010101" pitchFamily="2" charset="-122"/>
                <a:cs typeface="Calibri" panose="020F0502020204030204" pitchFamily="34" charset="0"/>
              </a:rPr>
              <a:t>Misconceptions about peer support</a:t>
            </a:r>
          </a:p>
          <a:p>
            <a:pPr lvl="0" algn="just"/>
            <a:endParaRPr lang="en-GB" dirty="0">
              <a:solidFill>
                <a:prstClr val="black"/>
              </a:solidFill>
              <a:latin typeface="Calibri" panose="020F0502020204030204" pitchFamily="34" charset="0"/>
              <a:ea typeface="SimSun" panose="02010600030101010101" pitchFamily="2" charset="-122"/>
              <a:cs typeface="Calibri" panose="020F0502020204030204" pitchFamily="34" charset="0"/>
            </a:endParaRPr>
          </a:p>
          <a:p>
            <a:pPr marL="171450" lvl="0" indent="-171450" algn="just">
              <a:spcAft>
                <a:spcPts val="600"/>
              </a:spcAft>
              <a:buFont typeface="Arial" panose="020B0604020202020204" pitchFamily="34" charset="0"/>
              <a:buChar char="•"/>
            </a:pPr>
            <a:r>
              <a:rPr lang="en-GB" dirty="0">
                <a:solidFill>
                  <a:prstClr val="black"/>
                </a:solidFill>
                <a:latin typeface="Calibri" panose="020F0502020204030204" pitchFamily="34" charset="0"/>
                <a:ea typeface="SimSun" panose="02010600030101010101" pitchFamily="2" charset="-122"/>
                <a:cs typeface="Calibri" panose="020F0502020204030204" pitchFamily="34" charset="0"/>
              </a:rPr>
              <a:t>When a person thinks about the provision of peer support by and for people with psychosocial, intellectual or cognitive disabilities, there may be misunderstandings about the role of peer supporters. </a:t>
            </a:r>
          </a:p>
          <a:p>
            <a:pPr marL="171450" lvl="0" indent="-171450" algn="just">
              <a:buFont typeface="Arial" panose="020B0604020202020204" pitchFamily="34" charset="0"/>
              <a:buChar char="•"/>
            </a:pPr>
            <a:r>
              <a:rPr lang="en-GB" dirty="0">
                <a:solidFill>
                  <a:prstClr val="black"/>
                </a:solidFill>
                <a:latin typeface="Calibri" panose="020F0502020204030204" pitchFamily="34" charset="0"/>
                <a:ea typeface="SimSun" panose="02010600030101010101" pitchFamily="2" charset="-122"/>
                <a:cs typeface="Calibri" panose="020F0502020204030204" pitchFamily="34" charset="0"/>
              </a:rPr>
              <a:t>Common misconceptions about peer work are summarized in the chart below </a:t>
            </a:r>
            <a:r>
              <a:rPr lang="en-GB" i="1" dirty="0">
                <a:solidFill>
                  <a:prstClr val="black"/>
                </a:solidFill>
                <a:latin typeface="Calibri" panose="020F0502020204030204" pitchFamily="34" charset="0"/>
                <a:ea typeface="SimSun" panose="02010600030101010101" pitchFamily="2" charset="-122"/>
                <a:cs typeface="Calibri" panose="020F0502020204030204" pitchFamily="34" charset="0"/>
              </a:rPr>
              <a:t>(</a:t>
            </a:r>
            <a:r>
              <a:rPr lang="en-GB" i="1" dirty="0">
                <a:solidFill>
                  <a:prstClr val="black"/>
                </a:solidFill>
                <a:latin typeface="Calibri" panose="020F0502020204030204" pitchFamily="34" charset="0"/>
                <a:ea typeface="SimSun" panose="02010600030101010101" pitchFamily="2" charset="-122"/>
                <a:cs typeface="Calibri" panose="020F0502020204030204" pitchFamily="34" charset="0"/>
                <a:hlinkClick r:id="rId3" action="ppaction://hlinkfile" tooltip="Legere,  #203">
                  <a:extLst>
                    <a:ext uri="{A12FA001-AC4F-418D-AE19-62706E023703}">
                      <ahyp:hlinkClr xmlns:ahyp="http://schemas.microsoft.com/office/drawing/2018/hyperlinkcolor" val="tx"/>
                    </a:ext>
                  </a:extLst>
                </a:hlinkClick>
              </a:rPr>
              <a:t>6</a:t>
            </a:r>
            <a:r>
              <a:rPr lang="en-GB" i="1" dirty="0">
                <a:solidFill>
                  <a:prstClr val="black"/>
                </a:solidFill>
                <a:latin typeface="Calibri" panose="020F0502020204030204" pitchFamily="34" charset="0"/>
                <a:ea typeface="SimSun" panose="02010600030101010101" pitchFamily="2" charset="-122"/>
                <a:cs typeface="Calibri" panose="020F0502020204030204" pitchFamily="34" charset="0"/>
              </a:rPr>
              <a:t>)</a:t>
            </a:r>
            <a:r>
              <a:rPr lang="en-GB" dirty="0">
                <a:solidFill>
                  <a:prstClr val="black"/>
                </a:solidFill>
                <a:latin typeface="Calibri" panose="020F0502020204030204" pitchFamily="34" charset="0"/>
                <a:ea typeface="SimSun" panose="02010600030101010101" pitchFamily="2" charset="-122"/>
                <a:cs typeface="Calibri" panose="020F0502020204030204" pitchFamily="34" charset="0"/>
              </a:rPr>
              <a:t>. </a:t>
            </a:r>
            <a:endParaRPr lang="x-none" dirty="0">
              <a:solidFill>
                <a:prstClr val="black"/>
              </a:solidFill>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34</a:t>
            </a:fld>
            <a:endParaRPr lang="x-none"/>
          </a:p>
        </p:txBody>
      </p:sp>
    </p:spTree>
    <p:extLst>
      <p:ext uri="{BB962C8B-B14F-4D97-AF65-F5344CB8AC3E}">
        <p14:creationId xmlns:p14="http://schemas.microsoft.com/office/powerpoint/2010/main" val="175328200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932486"/>
            <a:ext cx="5486400" cy="3600450"/>
          </a:xfrm>
        </p:spPr>
        <p:txBody>
          <a:bodyPr/>
          <a:lstStyle/>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35</a:t>
            </a:fld>
            <a:endParaRPr lang="x-none"/>
          </a:p>
        </p:txBody>
      </p:sp>
    </p:spTree>
    <p:extLst>
      <p:ext uri="{BB962C8B-B14F-4D97-AF65-F5344CB8AC3E}">
        <p14:creationId xmlns:p14="http://schemas.microsoft.com/office/powerpoint/2010/main" val="91497103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36</a:t>
            </a:fld>
            <a:endParaRPr lang="x-none"/>
          </a:p>
        </p:txBody>
      </p:sp>
    </p:spTree>
    <p:extLst>
      <p:ext uri="{BB962C8B-B14F-4D97-AF65-F5344CB8AC3E}">
        <p14:creationId xmlns:p14="http://schemas.microsoft.com/office/powerpoint/2010/main" val="367910955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noFill/>
        </p:spPr>
        <p:txBody>
          <a:bodyPr/>
          <a:lstStyle/>
          <a:p>
            <a:r>
              <a:rPr lang="en-GB" dirty="0" err="1">
                <a:solidFill>
                  <a:srgbClr val="000000"/>
                </a:solidFill>
                <a:latin typeface="Calibri" panose="020F0502020204030204" pitchFamily="34" charset="0"/>
                <a:ea typeface="Calibri" panose="020F0502020204030204" pitchFamily="34" charset="0"/>
                <a:cs typeface="Arial" panose="020B0604020202020204" pitchFamily="34" charset="0"/>
              </a:rPr>
              <a:t>Badege</a:t>
            </a:r>
            <a:r>
              <a:rPr lang="en-GB" dirty="0">
                <a:solidFill>
                  <a:srgbClr val="000000"/>
                </a:solidFill>
                <a:latin typeface="Calibri" panose="020F0502020204030204" pitchFamily="34" charset="0"/>
                <a:ea typeface="Calibri" panose="020F0502020204030204" pitchFamily="34" charset="0"/>
                <a:cs typeface="Arial" panose="020B0604020202020204" pitchFamily="34" charset="0"/>
              </a:rPr>
              <a:t> S. Personal communication. 2016.</a:t>
            </a:r>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37</a:t>
            </a:fld>
            <a:endParaRPr lang="x-none"/>
          </a:p>
        </p:txBody>
      </p:sp>
    </p:spTree>
    <p:extLst>
      <p:ext uri="{BB962C8B-B14F-4D97-AF65-F5344CB8AC3E}">
        <p14:creationId xmlns:p14="http://schemas.microsoft.com/office/powerpoint/2010/main" val="396538835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a:p>
        </p:txBody>
      </p:sp>
      <p:sp>
        <p:nvSpPr>
          <p:cNvPr id="4" name="Slide Number Placeholder 3"/>
          <p:cNvSpPr>
            <a:spLocks noGrp="1"/>
          </p:cNvSpPr>
          <p:nvPr>
            <p:ph type="sldNum" sz="quarter" idx="5"/>
          </p:nvPr>
        </p:nvSpPr>
        <p:spPr/>
        <p:txBody>
          <a:bodyPr/>
          <a:lstStyle/>
          <a:p>
            <a:fld id="{B9E5FEED-3F11-4018-8801-9319A9A00358}" type="slidenum">
              <a:rPr lang="x-none" smtClean="0"/>
              <a:t>38</a:t>
            </a:fld>
            <a:endParaRPr lang="x-none"/>
          </a:p>
        </p:txBody>
      </p:sp>
    </p:spTree>
    <p:extLst>
      <p:ext uri="{BB962C8B-B14F-4D97-AF65-F5344CB8AC3E}">
        <p14:creationId xmlns:p14="http://schemas.microsoft.com/office/powerpoint/2010/main" val="382252307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5525" y="1143000"/>
            <a:ext cx="4735513" cy="2663825"/>
          </a:xfrm>
        </p:spPr>
      </p:sp>
      <p:sp>
        <p:nvSpPr>
          <p:cNvPr id="3" name="Notes Placeholder 2"/>
          <p:cNvSpPr>
            <a:spLocks noGrp="1"/>
          </p:cNvSpPr>
          <p:nvPr>
            <p:ph type="body" idx="1"/>
          </p:nvPr>
        </p:nvSpPr>
        <p:spPr>
          <a:xfrm>
            <a:off x="685800" y="4034790"/>
            <a:ext cx="5486400" cy="3966210"/>
          </a:xfrm>
        </p:spPr>
        <p:txBody>
          <a:bodyPr/>
          <a:lstStyle/>
          <a:p>
            <a:r>
              <a:rPr lang="en-US" b="1" dirty="0"/>
              <a:t>From ethics to practice</a:t>
            </a:r>
          </a:p>
          <a:p>
            <a:endParaRPr lang="en-US" dirty="0"/>
          </a:p>
          <a:p>
            <a:pPr marL="171450" indent="-171450">
              <a:buFont typeface="Arial" panose="020B0604020202020204" pitchFamily="34" charset="0"/>
              <a:buChar char="•"/>
            </a:pPr>
            <a:r>
              <a:rPr lang="en-US" dirty="0"/>
              <a:t>Peer support can look very diverse on a daily basis because it is based on unique human relationships. </a:t>
            </a:r>
          </a:p>
          <a:p>
            <a:pPr marL="171450" indent="-171450">
              <a:buFont typeface="Arial" panose="020B0604020202020204" pitchFamily="34" charset="0"/>
              <a:buChar char="•"/>
            </a:pPr>
            <a:r>
              <a:rPr lang="en-US" dirty="0"/>
              <a:t>Generally, peer supporters will provide support and advocacy, promote self-help and empowerment, and facilitate positive change through goal-setting, skills-building and identification of strengths (30). </a:t>
            </a:r>
          </a:p>
          <a:p>
            <a:pPr marL="171450" indent="-171450">
              <a:buFont typeface="Arial" panose="020B0604020202020204" pitchFamily="34" charset="0"/>
              <a:buChar char="•"/>
            </a:pPr>
            <a:r>
              <a:rPr lang="en-US" dirty="0"/>
              <a:t>The primary responsibility of peer supporters is towards the person they are supporting, not to the service, organization or society. </a:t>
            </a:r>
          </a:p>
          <a:p>
            <a:pPr marL="171450" indent="-171450">
              <a:buFont typeface="Arial" panose="020B0604020202020204" pitchFamily="34" charset="0"/>
              <a:buChar char="•"/>
            </a:pPr>
            <a:r>
              <a:rPr lang="en-US" dirty="0"/>
              <a:t>With this relationship being central, there are key objectives that peer supporters should aim to achieve in their daily work, including (32):</a:t>
            </a:r>
          </a:p>
          <a:p>
            <a:pPr marL="400050" indent="-171450">
              <a:buFont typeface="Wingdings" panose="05000000000000000000" pitchFamily="2" charset="2"/>
              <a:buChar char="Ø"/>
            </a:pPr>
            <a:r>
              <a:rPr lang="en-US" dirty="0"/>
              <a:t>Sharing experiences and knowledge without giving unsolicited advice.</a:t>
            </a:r>
          </a:p>
          <a:p>
            <a:pPr marL="400050" indent="-171450">
              <a:buFont typeface="Wingdings" panose="05000000000000000000" pitchFamily="2" charset="2"/>
              <a:buChar char="Ø"/>
            </a:pPr>
            <a:r>
              <a:rPr lang="en-US" dirty="0"/>
              <a:t>Advocating and supporting people to make their own decisions about recovery.</a:t>
            </a:r>
          </a:p>
          <a:p>
            <a:pPr marL="400050" indent="-171450">
              <a:buFont typeface="Wingdings" panose="05000000000000000000" pitchFamily="2" charset="2"/>
              <a:buChar char="Ø"/>
            </a:pPr>
            <a:r>
              <a:rPr lang="en-US" dirty="0"/>
              <a:t>Treating people with empathy, but not treating them as fragile.</a:t>
            </a:r>
          </a:p>
          <a:p>
            <a:pPr marL="400050" indent="-171450">
              <a:buFont typeface="Wingdings" panose="05000000000000000000" pitchFamily="2" charset="2"/>
              <a:buChar char="Ø"/>
            </a:pPr>
            <a:r>
              <a:rPr lang="en-US" dirty="0"/>
              <a:t>Valuing the peer role as a nonclinical position and, as such, avoiding pathologizing language. </a:t>
            </a:r>
          </a:p>
          <a:p>
            <a:pPr marL="400050" indent="-171450">
              <a:buFont typeface="Wingdings" panose="05000000000000000000" pitchFamily="2" charset="2"/>
              <a:buChar char="Ø"/>
            </a:pPr>
            <a:r>
              <a:rPr lang="en-US" dirty="0"/>
              <a:t>Supporting and staying connected to others in peer roles. </a:t>
            </a:r>
          </a:p>
          <a:p>
            <a:pPr marL="400050" indent="-171450">
              <a:buFont typeface="Wingdings" panose="05000000000000000000" pitchFamily="2" charset="2"/>
              <a:buChar char="Ø"/>
            </a:pPr>
            <a:r>
              <a:rPr lang="en-US" dirty="0"/>
              <a:t>Acting as change agents by sharing new ideas and helping others to be well informed. </a:t>
            </a:r>
          </a:p>
          <a:p>
            <a:pPr marL="400050" indent="-171450">
              <a:buFont typeface="Wingdings" panose="05000000000000000000" pitchFamily="2" charset="2"/>
              <a:buChar char="Ø"/>
            </a:pPr>
            <a:r>
              <a:rPr lang="en-US" dirty="0"/>
              <a:t>Acknowledging and being transparent about the power and privilege in peer roles and examining that on an ongoing basis.</a:t>
            </a: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39</a:t>
            </a:fld>
            <a:endParaRPr lang="x-none"/>
          </a:p>
        </p:txBody>
      </p:sp>
    </p:spTree>
    <p:extLst>
      <p:ext uri="{BB962C8B-B14F-4D97-AF65-F5344CB8AC3E}">
        <p14:creationId xmlns:p14="http://schemas.microsoft.com/office/powerpoint/2010/main" val="3273625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2350" y="366713"/>
            <a:ext cx="4813300" cy="2706687"/>
          </a:xfrm>
        </p:spPr>
      </p:sp>
      <p:sp>
        <p:nvSpPr>
          <p:cNvPr id="3" name="Notes Placeholder 2"/>
          <p:cNvSpPr>
            <a:spLocks noGrp="1"/>
          </p:cNvSpPr>
          <p:nvPr>
            <p:ph type="body" idx="1"/>
          </p:nvPr>
        </p:nvSpPr>
        <p:spPr>
          <a:xfrm>
            <a:off x="465798" y="3073084"/>
            <a:ext cx="6129474" cy="5869606"/>
          </a:xfrm>
        </p:spPr>
        <p:txBody>
          <a:bodyPr/>
          <a:lstStyle/>
          <a:p>
            <a:r>
              <a:rPr lang="en-US" b="1" dirty="0"/>
              <a:t>Preliminary note on language</a:t>
            </a:r>
          </a:p>
          <a:p>
            <a:endParaRPr lang="en-US" dirty="0"/>
          </a:p>
          <a:p>
            <a:pPr marL="163769" indent="-163769">
              <a:buFont typeface="Arial" panose="020B0604020202020204" pitchFamily="34" charset="0"/>
              <a:buChar char="•"/>
            </a:pPr>
            <a:r>
              <a:rPr lang="en-US" dirty="0"/>
              <a:t>We acknowledge that language and terminology reflects the evolving conceptualization of disability and that different terms will be used by different people across different contexts over time. </a:t>
            </a:r>
          </a:p>
          <a:p>
            <a:pPr marL="600487" lvl="1" indent="-163769">
              <a:buFont typeface="Arial" panose="020B0604020202020204" pitchFamily="34" charset="0"/>
              <a:buChar char="•"/>
            </a:pPr>
            <a:r>
              <a:rPr lang="en-US" dirty="0"/>
              <a:t>People must be able to decide on the vocabulary, idioms and descriptions of their experience, situation or distress. </a:t>
            </a:r>
          </a:p>
          <a:p>
            <a:pPr marL="600487" lvl="1" indent="-163769">
              <a:buFont typeface="Arial" panose="020B0604020202020204" pitchFamily="34" charset="0"/>
              <a:buChar char="•"/>
            </a:pPr>
            <a:r>
              <a:rPr lang="en-US" dirty="0"/>
              <a:t>For example, in relation to the field of mental health, some people use terms such as “people with a psychiatric diagnosis”, “people with mental disorders” or “mental illnesses”, “people with mental health conditions”, “consumers”, “service users” or “psychiatric survivors”. </a:t>
            </a:r>
          </a:p>
          <a:p>
            <a:pPr marL="600487" lvl="1" indent="-163769">
              <a:buFont typeface="Arial" panose="020B0604020202020204" pitchFamily="34" charset="0"/>
              <a:buChar char="•"/>
            </a:pPr>
            <a:r>
              <a:rPr lang="en-US" dirty="0"/>
              <a:t>Others find some or all these terms stigmatizing or use different expressions to refer to their emotions, experiences or distress. </a:t>
            </a:r>
          </a:p>
          <a:p>
            <a:pPr marL="600487" lvl="1" indent="-163769">
              <a:buFont typeface="Arial" panose="020B0604020202020204" pitchFamily="34" charset="0"/>
              <a:buChar char="•"/>
            </a:pPr>
            <a:r>
              <a:rPr lang="en-US" dirty="0"/>
              <a:t>Similarly, intellectual disability is referred to using different terms in different contexts including, for example, “learning disabilities” or “disorders of intellectual development” or “learning difficulties”.</a:t>
            </a:r>
          </a:p>
          <a:p>
            <a:pPr marL="163769" indent="-163769">
              <a:buFont typeface="Arial" panose="020B0604020202020204" pitchFamily="34" charset="0"/>
              <a:buChar char="•"/>
            </a:pPr>
            <a:endParaRPr lang="en-US" dirty="0"/>
          </a:p>
          <a:p>
            <a:pPr marL="163769" indent="-163769">
              <a:buFont typeface="Arial" panose="020B0604020202020204" pitchFamily="34" charset="0"/>
              <a:buChar char="•"/>
            </a:pPr>
            <a:r>
              <a:rPr lang="en-US" dirty="0"/>
              <a:t>The term “psychosocial disability” has been adopted to include people who have received a mental health-related diagnosis or who self-identify with this term. </a:t>
            </a:r>
          </a:p>
          <a:p>
            <a:endParaRPr lang="en-US" dirty="0"/>
          </a:p>
          <a:p>
            <a:pPr marL="163769" indent="-163769">
              <a:buFont typeface="Arial" panose="020B0604020202020204" pitchFamily="34" charset="0"/>
              <a:buChar char="•"/>
            </a:pPr>
            <a:r>
              <a:rPr lang="en-US" dirty="0"/>
              <a:t>The terms “cognitive disability” and “intellectual disability” are designed to cover people who have received a diagnosis specifically related to their cognitive or intellectual function including, but not limited to, dementia and autism.</a:t>
            </a:r>
          </a:p>
          <a:p>
            <a:endParaRPr lang="en-US" dirty="0"/>
          </a:p>
          <a:p>
            <a:pPr marL="163769" indent="-163769">
              <a:buFont typeface="Arial" panose="020B0604020202020204" pitchFamily="34" charset="0"/>
              <a:buChar char="•"/>
            </a:pPr>
            <a:r>
              <a:rPr lang="en-US" dirty="0"/>
              <a:t>The use of the term “disability” is important in this context because it highlights the significant barriers that hinder the full and effective participation in society of people with actual or perceived impairments and the fact that they are protected under the CRPD. </a:t>
            </a:r>
          </a:p>
          <a:p>
            <a:pPr marL="600487" lvl="1" indent="-163769">
              <a:buFont typeface="Arial" panose="020B0604020202020204" pitchFamily="34" charset="0"/>
              <a:buChar char="•"/>
            </a:pPr>
            <a:r>
              <a:rPr lang="en-US" dirty="0"/>
              <a:t>The use of the term “disability” in this context does not imply that people have an impairment or a disorder. </a:t>
            </a:r>
          </a:p>
          <a:p>
            <a:pPr marL="163769" indent="-163769">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91600A8A-902E-430E-A833-453AE05FDB61}" type="slidenum">
              <a:rPr lang="en-GB" smtClean="0"/>
              <a:t>4</a:t>
            </a:fld>
            <a:endParaRPr lang="en-GB"/>
          </a:p>
        </p:txBody>
      </p:sp>
    </p:spTree>
    <p:extLst>
      <p:ext uri="{BB962C8B-B14F-4D97-AF65-F5344CB8AC3E}">
        <p14:creationId xmlns:p14="http://schemas.microsoft.com/office/powerpoint/2010/main" val="5660937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Aft>
                <a:spcPts val="600"/>
              </a:spcAft>
              <a:buFont typeface="Arial" panose="020B0604020202020204" pitchFamily="34" charset="0"/>
              <a:buChar char="•"/>
            </a:pPr>
            <a:r>
              <a:rPr lang="en-US" dirty="0"/>
              <a:t>The following table presents some adapted ethical and practice guidance for carrying out peer support based on a survey and focus groups involving 1000 peer supporters. </a:t>
            </a:r>
          </a:p>
          <a:p>
            <a:pPr marL="171450" indent="-171450">
              <a:buFont typeface="Arial" panose="020B0604020202020204" pitchFamily="34" charset="0"/>
              <a:buChar char="•"/>
            </a:pPr>
            <a:r>
              <a:rPr lang="en-US" dirty="0"/>
              <a:t>The guidance sets very high standards for what needs to be </a:t>
            </a:r>
            <a:r>
              <a:rPr lang="en-US" dirty="0" err="1"/>
              <a:t>practised</a:t>
            </a:r>
            <a:r>
              <a:rPr lang="en-US" dirty="0"/>
              <a:t> and should be something that all countries strive to achieve (33):</a:t>
            </a: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40</a:t>
            </a:fld>
            <a:endParaRPr lang="x-none"/>
          </a:p>
        </p:txBody>
      </p:sp>
    </p:spTree>
    <p:extLst>
      <p:ext uri="{BB962C8B-B14F-4D97-AF65-F5344CB8AC3E}">
        <p14:creationId xmlns:p14="http://schemas.microsoft.com/office/powerpoint/2010/main" val="95386257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B9E5FEED-3F11-4018-8801-9319A9A00358}" type="slidenum">
              <a:rPr lang="x-none" smtClean="0"/>
              <a:t>41</a:t>
            </a:fld>
            <a:endParaRPr lang="x-none"/>
          </a:p>
        </p:txBody>
      </p:sp>
    </p:spTree>
    <p:extLst>
      <p:ext uri="{BB962C8B-B14F-4D97-AF65-F5344CB8AC3E}">
        <p14:creationId xmlns:p14="http://schemas.microsoft.com/office/powerpoint/2010/main" val="356298569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320675"/>
            <a:ext cx="4970463" cy="2795588"/>
          </a:xfrm>
        </p:spPr>
      </p:sp>
      <p:sp>
        <p:nvSpPr>
          <p:cNvPr id="3" name="Notes Placeholder 2"/>
          <p:cNvSpPr>
            <a:spLocks noGrp="1"/>
          </p:cNvSpPr>
          <p:nvPr>
            <p:ph type="body" idx="1"/>
          </p:nvPr>
        </p:nvSpPr>
        <p:spPr>
          <a:xfrm>
            <a:off x="685800" y="3714750"/>
            <a:ext cx="5486400" cy="4495800"/>
          </a:xfrm>
        </p:spPr>
        <p:txBody>
          <a:bodyPr/>
          <a:lstStyle/>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42</a:t>
            </a:fld>
            <a:endParaRPr lang="x-none"/>
          </a:p>
        </p:txBody>
      </p:sp>
    </p:spTree>
    <p:extLst>
      <p:ext uri="{BB962C8B-B14F-4D97-AF65-F5344CB8AC3E}">
        <p14:creationId xmlns:p14="http://schemas.microsoft.com/office/powerpoint/2010/main" val="122689142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92125" y="466725"/>
            <a:ext cx="5873750" cy="3303588"/>
          </a:xfrm>
        </p:spPr>
      </p:sp>
      <p:sp>
        <p:nvSpPr>
          <p:cNvPr id="3" name="Notes Placeholder 2"/>
          <p:cNvSpPr>
            <a:spLocks noGrp="1"/>
          </p:cNvSpPr>
          <p:nvPr>
            <p:ph type="body" idx="1"/>
          </p:nvPr>
        </p:nvSpPr>
        <p:spPr>
          <a:xfrm>
            <a:off x="773017" y="4277184"/>
            <a:ext cx="5486400" cy="3600450"/>
          </a:xfrm>
        </p:spPr>
        <p:txBody>
          <a:bodyPr/>
          <a:lstStyle/>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43</a:t>
            </a:fld>
            <a:endParaRPr lang="x-none"/>
          </a:p>
        </p:txBody>
      </p:sp>
    </p:spTree>
    <p:extLst>
      <p:ext uri="{BB962C8B-B14F-4D97-AF65-F5344CB8AC3E}">
        <p14:creationId xmlns:p14="http://schemas.microsoft.com/office/powerpoint/2010/main" val="375066230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1038"/>
            <a:ext cx="5486400" cy="3086100"/>
          </a:xfrm>
        </p:spPr>
      </p:sp>
      <p:sp>
        <p:nvSpPr>
          <p:cNvPr id="3" name="Notes Placeholder 2"/>
          <p:cNvSpPr>
            <a:spLocks noGrp="1"/>
          </p:cNvSpPr>
          <p:nvPr>
            <p:ph type="body" idx="1"/>
          </p:nvPr>
        </p:nvSpPr>
        <p:spPr>
          <a:xfrm>
            <a:off x="762000" y="4656931"/>
            <a:ext cx="5486400" cy="3600450"/>
          </a:xfrm>
        </p:spPr>
        <p:txBody>
          <a:bodyPr/>
          <a:lstStyle/>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44</a:t>
            </a:fld>
            <a:endParaRPr lang="x-none"/>
          </a:p>
        </p:txBody>
      </p:sp>
    </p:spTree>
    <p:extLst>
      <p:ext uri="{BB962C8B-B14F-4D97-AF65-F5344CB8AC3E}">
        <p14:creationId xmlns:p14="http://schemas.microsoft.com/office/powerpoint/2010/main" val="141050599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62000" y="4600575"/>
            <a:ext cx="5383530" cy="3257550"/>
          </a:xfrm>
        </p:spPr>
        <p:txBody>
          <a:bodyPr/>
          <a:lstStyle/>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45</a:t>
            </a:fld>
            <a:endParaRPr lang="x-none"/>
          </a:p>
        </p:txBody>
      </p:sp>
    </p:spTree>
    <p:extLst>
      <p:ext uri="{BB962C8B-B14F-4D97-AF65-F5344CB8AC3E}">
        <p14:creationId xmlns:p14="http://schemas.microsoft.com/office/powerpoint/2010/main" val="79562393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42581" y="4814371"/>
            <a:ext cx="5486400" cy="3600450"/>
          </a:xfrm>
        </p:spPr>
        <p:txBody>
          <a:bodyPr/>
          <a:lstStyle/>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46</a:t>
            </a:fld>
            <a:endParaRPr lang="x-none"/>
          </a:p>
        </p:txBody>
      </p:sp>
    </p:spTree>
    <p:extLst>
      <p:ext uri="{BB962C8B-B14F-4D97-AF65-F5344CB8AC3E}">
        <p14:creationId xmlns:p14="http://schemas.microsoft.com/office/powerpoint/2010/main" val="100294187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62000" y="4637140"/>
            <a:ext cx="5486400" cy="3600450"/>
          </a:xfrm>
        </p:spPr>
        <p:txBody>
          <a:bodyPr/>
          <a:lstStyle/>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47</a:t>
            </a:fld>
            <a:endParaRPr lang="x-none"/>
          </a:p>
        </p:txBody>
      </p:sp>
    </p:spTree>
    <p:extLst>
      <p:ext uri="{BB962C8B-B14F-4D97-AF65-F5344CB8AC3E}">
        <p14:creationId xmlns:p14="http://schemas.microsoft.com/office/powerpoint/2010/main" val="308019491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62000" y="4620807"/>
            <a:ext cx="5486400" cy="2446020"/>
          </a:xfrm>
        </p:spPr>
        <p:txBody>
          <a:bodyPr/>
          <a:lstStyle/>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48</a:t>
            </a:fld>
            <a:endParaRPr lang="x-none"/>
          </a:p>
        </p:txBody>
      </p:sp>
    </p:spTree>
    <p:extLst>
      <p:ext uri="{BB962C8B-B14F-4D97-AF65-F5344CB8AC3E}">
        <p14:creationId xmlns:p14="http://schemas.microsoft.com/office/powerpoint/2010/main" val="277172137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572000"/>
            <a:ext cx="5486400" cy="3600450"/>
          </a:xfrm>
        </p:spPr>
        <p:txBody>
          <a:bodyPr/>
          <a:lstStyle/>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49</a:t>
            </a:fld>
            <a:endParaRPr lang="x-none"/>
          </a:p>
        </p:txBody>
      </p:sp>
    </p:spTree>
    <p:extLst>
      <p:ext uri="{BB962C8B-B14F-4D97-AF65-F5344CB8AC3E}">
        <p14:creationId xmlns:p14="http://schemas.microsoft.com/office/powerpoint/2010/main" val="34557637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82650" y="455613"/>
            <a:ext cx="5091113" cy="2863850"/>
          </a:xfrm>
        </p:spPr>
      </p:sp>
      <p:sp>
        <p:nvSpPr>
          <p:cNvPr id="3" name="Notes Placeholder 2"/>
          <p:cNvSpPr>
            <a:spLocks noGrp="1"/>
          </p:cNvSpPr>
          <p:nvPr>
            <p:ph type="body" idx="1"/>
          </p:nvPr>
        </p:nvSpPr>
        <p:spPr>
          <a:xfrm>
            <a:off x="685007" y="3319464"/>
            <a:ext cx="5878506" cy="5623226"/>
          </a:xfrm>
        </p:spPr>
        <p:txBody>
          <a:bodyPr/>
          <a:lstStyle/>
          <a:p>
            <a:pPr marL="163769" indent="-163769">
              <a:buFont typeface="Arial" panose="020B0604020202020204" pitchFamily="34" charset="0"/>
              <a:buChar char="•"/>
            </a:pPr>
            <a:r>
              <a:rPr lang="en-US" dirty="0"/>
              <a:t>We use the terms “people who are using” or “who have previously used” mental health and related services to refer to people who do not necessarily identify as having a disability but who have a variety of experiences applicable to this training.</a:t>
            </a:r>
          </a:p>
          <a:p>
            <a:pPr marL="163769" indent="-163769">
              <a:buFont typeface="Arial" panose="020B0604020202020204" pitchFamily="34" charset="0"/>
              <a:buChar char="•"/>
            </a:pPr>
            <a:endParaRPr lang="en-US" dirty="0"/>
          </a:p>
          <a:p>
            <a:pPr marL="163769" indent="-163769">
              <a:buFont typeface="Arial" panose="020B0604020202020204" pitchFamily="34" charset="0"/>
              <a:buChar char="•"/>
            </a:pPr>
            <a:r>
              <a:rPr lang="en-US" dirty="0"/>
              <a:t>In addition, the use of the term “mental health and social services” in these modules refers to a wide range of services currently being provided by countries including, for example, community mental health </a:t>
            </a:r>
            <a:r>
              <a:rPr lang="en-US" dirty="0" err="1"/>
              <a:t>centres</a:t>
            </a:r>
            <a:r>
              <a:rPr lang="en-US" dirty="0"/>
              <a:t>, primary care clinics, outpatient services, psychiatric hospitals, psychiatric wards in general hospitals, rehabilitation </a:t>
            </a:r>
            <a:r>
              <a:rPr lang="en-US" dirty="0" err="1"/>
              <a:t>centres</a:t>
            </a:r>
            <a:r>
              <a:rPr lang="en-US" dirty="0"/>
              <a:t>, traditional healers, day care </a:t>
            </a:r>
            <a:r>
              <a:rPr lang="en-US" dirty="0" err="1"/>
              <a:t>centres</a:t>
            </a:r>
            <a:r>
              <a:rPr lang="en-US" dirty="0"/>
              <a:t>, homes for older people, and other “group” homes, as well as home-based services and services and supports offering alternatives to traditional mental health or social services, provided by a wide range of health and social care providers within public, private and nongovernmental sectors.</a:t>
            </a:r>
          </a:p>
          <a:p>
            <a:pPr marL="163769" indent="-163769">
              <a:buFont typeface="Arial" panose="020B0604020202020204" pitchFamily="34" charset="0"/>
              <a:buChar char="•"/>
            </a:pPr>
            <a:endParaRPr lang="en-US" dirty="0"/>
          </a:p>
          <a:p>
            <a:pPr marL="163769" indent="-163769">
              <a:buFont typeface="Arial" panose="020B0604020202020204" pitchFamily="34" charset="0"/>
              <a:buChar char="•"/>
            </a:pPr>
            <a:r>
              <a:rPr lang="en-US" dirty="0"/>
              <a:t>The terminology adopted in this document has been selected for the sake of inclusiveness. </a:t>
            </a:r>
          </a:p>
          <a:p>
            <a:pPr marL="600487" lvl="1" indent="-163769">
              <a:buFont typeface="Arial" panose="020B0604020202020204" pitchFamily="34" charset="0"/>
              <a:buChar char="•"/>
            </a:pPr>
            <a:r>
              <a:rPr lang="en-US" dirty="0"/>
              <a:t>It is an individual choice to self-identify with certain expressions or concepts, but human rights still apply to everyone, everywhere. </a:t>
            </a:r>
          </a:p>
          <a:p>
            <a:pPr marL="600487" lvl="1" indent="-163769">
              <a:buFont typeface="Arial" panose="020B0604020202020204" pitchFamily="34" charset="0"/>
              <a:buChar char="•"/>
            </a:pPr>
            <a:r>
              <a:rPr lang="en-US" dirty="0"/>
              <a:t>Above all, a diagnosis or disability should never define a person. </a:t>
            </a:r>
          </a:p>
          <a:p>
            <a:pPr marL="600487" lvl="1" indent="-163769">
              <a:buFont typeface="Arial" panose="020B0604020202020204" pitchFamily="34" charset="0"/>
              <a:buChar char="•"/>
            </a:pPr>
            <a:r>
              <a:rPr lang="en-US" dirty="0"/>
              <a:t>We are all individuals, with a unique social context, personality, autonomy, dreams, goals and aspirations and relationships with others.</a:t>
            </a:r>
          </a:p>
          <a:p>
            <a:endParaRPr lang="en-US" dirty="0"/>
          </a:p>
        </p:txBody>
      </p:sp>
      <p:sp>
        <p:nvSpPr>
          <p:cNvPr id="4" name="Slide Number Placeholder 3"/>
          <p:cNvSpPr>
            <a:spLocks noGrp="1"/>
          </p:cNvSpPr>
          <p:nvPr>
            <p:ph type="sldNum" sz="quarter" idx="5"/>
          </p:nvPr>
        </p:nvSpPr>
        <p:spPr/>
        <p:txBody>
          <a:bodyPr/>
          <a:lstStyle/>
          <a:p>
            <a:fld id="{91600A8A-902E-430E-A833-453AE05FDB61}" type="slidenum">
              <a:rPr lang="en-GB" smtClean="0"/>
              <a:t>5</a:t>
            </a:fld>
            <a:endParaRPr lang="en-GB"/>
          </a:p>
        </p:txBody>
      </p:sp>
    </p:spTree>
    <p:extLst>
      <p:ext uri="{BB962C8B-B14F-4D97-AF65-F5344CB8AC3E}">
        <p14:creationId xmlns:p14="http://schemas.microsoft.com/office/powerpoint/2010/main" val="368179088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8313" y="309563"/>
            <a:ext cx="5921375" cy="3330575"/>
          </a:xfrm>
        </p:spPr>
      </p:sp>
      <p:sp>
        <p:nvSpPr>
          <p:cNvPr id="3" name="Notes Placeholder 2"/>
          <p:cNvSpPr>
            <a:spLocks noGrp="1"/>
          </p:cNvSpPr>
          <p:nvPr>
            <p:ph type="body" idx="1"/>
          </p:nvPr>
        </p:nvSpPr>
        <p:spPr>
          <a:xfrm>
            <a:off x="685800" y="4255476"/>
            <a:ext cx="5566410" cy="3814103"/>
          </a:xfrm>
        </p:spPr>
        <p:txBody>
          <a:bodyPr/>
          <a:lstStyle/>
          <a:p>
            <a:r>
              <a:rPr lang="en-GB" dirty="0">
                <a:solidFill>
                  <a:srgbClr val="000000"/>
                </a:solidFill>
                <a:latin typeface="Calibri" panose="020F0502020204030204" pitchFamily="34" charset="0"/>
                <a:ea typeface="Calibri" panose="020F0502020204030204" pitchFamily="34" charset="0"/>
                <a:cs typeface="Arial" panose="020B0604020202020204" pitchFamily="34" charset="0"/>
              </a:rPr>
              <a:t>Mead S. Intentional peer support: a personal perspective [online publication]. West Chesterfield (NH): Intentional Peer Support; 2010. (https://docs.google.com/document/d/1cvaXwHk8yoj6HJyhrYqfjhPETWuqzgchkwGltoetTbQ/edit, accessed 14 February 2017).</a:t>
            </a:r>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50</a:t>
            </a:fld>
            <a:endParaRPr lang="x-none"/>
          </a:p>
        </p:txBody>
      </p:sp>
    </p:spTree>
    <p:extLst>
      <p:ext uri="{BB962C8B-B14F-4D97-AF65-F5344CB8AC3E}">
        <p14:creationId xmlns:p14="http://schemas.microsoft.com/office/powerpoint/2010/main" val="112935464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8313" y="309563"/>
            <a:ext cx="5921375" cy="3330575"/>
          </a:xfrm>
        </p:spPr>
      </p:sp>
      <p:sp>
        <p:nvSpPr>
          <p:cNvPr id="3" name="Notes Placeholder 2"/>
          <p:cNvSpPr>
            <a:spLocks noGrp="1"/>
          </p:cNvSpPr>
          <p:nvPr>
            <p:ph type="body" idx="1"/>
          </p:nvPr>
        </p:nvSpPr>
        <p:spPr>
          <a:xfrm>
            <a:off x="685800" y="4255476"/>
            <a:ext cx="5566410" cy="3814103"/>
          </a:xfrm>
        </p:spPr>
        <p:txBody>
          <a:bodyPr/>
          <a:lstStyle/>
          <a:p>
            <a:r>
              <a:rPr lang="en-GB" dirty="0">
                <a:solidFill>
                  <a:srgbClr val="000000"/>
                </a:solidFill>
                <a:latin typeface="Calibri" panose="020F0502020204030204" pitchFamily="34" charset="0"/>
                <a:ea typeface="Calibri" panose="020F0502020204030204" pitchFamily="34" charset="0"/>
                <a:cs typeface="Arial" panose="020B0604020202020204" pitchFamily="34" charset="0"/>
              </a:rPr>
              <a:t>Mead S. Intentional peer support: a personal perspective [online publication]. West Chesterfield (NH): Intentional Peer Support; 2010. (https://docs.google.com/document/d/1cvaXwHk8yoj6HJyhrYqfjhPETWuqzgchkwGltoetTbQ/edit, accessed 14 February 2017).</a:t>
            </a:r>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51</a:t>
            </a:fld>
            <a:endParaRPr lang="x-none"/>
          </a:p>
        </p:txBody>
      </p:sp>
    </p:spTree>
    <p:extLst>
      <p:ext uri="{BB962C8B-B14F-4D97-AF65-F5344CB8AC3E}">
        <p14:creationId xmlns:p14="http://schemas.microsoft.com/office/powerpoint/2010/main" val="206162610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8313" y="309563"/>
            <a:ext cx="5921375" cy="3330575"/>
          </a:xfrm>
        </p:spPr>
      </p:sp>
      <p:sp>
        <p:nvSpPr>
          <p:cNvPr id="3" name="Notes Placeholder 2"/>
          <p:cNvSpPr>
            <a:spLocks noGrp="1"/>
          </p:cNvSpPr>
          <p:nvPr>
            <p:ph type="body" idx="1"/>
          </p:nvPr>
        </p:nvSpPr>
        <p:spPr>
          <a:xfrm>
            <a:off x="685800" y="4255476"/>
            <a:ext cx="5566410" cy="3814103"/>
          </a:xfrm>
        </p:spPr>
        <p:txBody>
          <a:bodyPr/>
          <a:lstStyle/>
          <a:p>
            <a:r>
              <a:rPr lang="en-GB" dirty="0">
                <a:solidFill>
                  <a:srgbClr val="000000"/>
                </a:solidFill>
                <a:latin typeface="Calibri" panose="020F0502020204030204" pitchFamily="34" charset="0"/>
                <a:ea typeface="Calibri" panose="020F0502020204030204" pitchFamily="34" charset="0"/>
                <a:cs typeface="Arial" panose="020B0604020202020204" pitchFamily="34" charset="0"/>
              </a:rPr>
              <a:t>Mead S. Intentional peer support: a personal perspective [online publication]. West Chesterfield (NH): Intentional Peer Support; 2010. (https://docs.google.com/document/d/1cvaXwHk8yoj6HJyhrYqfjhPETWuqzgchkwGltoetTbQ/edit, accessed 14 February 2017).</a:t>
            </a:r>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52</a:t>
            </a:fld>
            <a:endParaRPr lang="x-none"/>
          </a:p>
        </p:txBody>
      </p:sp>
    </p:spTree>
    <p:extLst>
      <p:ext uri="{BB962C8B-B14F-4D97-AF65-F5344CB8AC3E}">
        <p14:creationId xmlns:p14="http://schemas.microsoft.com/office/powerpoint/2010/main" val="244911940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a:p>
        </p:txBody>
      </p:sp>
      <p:sp>
        <p:nvSpPr>
          <p:cNvPr id="4" name="Slide Number Placeholder 3"/>
          <p:cNvSpPr>
            <a:spLocks noGrp="1"/>
          </p:cNvSpPr>
          <p:nvPr>
            <p:ph type="sldNum" sz="quarter" idx="5"/>
          </p:nvPr>
        </p:nvSpPr>
        <p:spPr/>
        <p:txBody>
          <a:bodyPr/>
          <a:lstStyle/>
          <a:p>
            <a:fld id="{B9E5FEED-3F11-4018-8801-9319A9A00358}" type="slidenum">
              <a:rPr lang="x-none" smtClean="0"/>
              <a:t>53</a:t>
            </a:fld>
            <a:endParaRPr lang="x-none"/>
          </a:p>
        </p:txBody>
      </p:sp>
    </p:spTree>
    <p:extLst>
      <p:ext uri="{BB962C8B-B14F-4D97-AF65-F5344CB8AC3E}">
        <p14:creationId xmlns:p14="http://schemas.microsoft.com/office/powerpoint/2010/main" val="372380504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Aft>
                <a:spcPts val="600"/>
              </a:spcAft>
              <a:buFont typeface="Arial" panose="020B0604020202020204" pitchFamily="34" charset="0"/>
              <a:buChar char="•"/>
            </a:pPr>
            <a:r>
              <a:rPr lang="en-GB" dirty="0"/>
              <a:t>How people in peer roles speak to and about others is important and can make a difference to how people feel about themselves and their recovery. </a:t>
            </a:r>
          </a:p>
          <a:p>
            <a:pPr marL="171450" indent="-171450">
              <a:spcAft>
                <a:spcPts val="600"/>
              </a:spcAft>
              <a:buFont typeface="Arial" panose="020B0604020202020204" pitchFamily="34" charset="0"/>
              <a:buChar char="•"/>
            </a:pPr>
            <a:r>
              <a:rPr lang="en-GB" dirty="0"/>
              <a:t>Often, language used in mental health and social services reinforces power differentials, is not trauma-sensitive, makes people feel like their whole identity is tied to the mental health system and can pathologize normal responses to traumatic events. </a:t>
            </a:r>
          </a:p>
          <a:p>
            <a:pPr marL="171450" indent="-171450">
              <a:buFont typeface="Arial" panose="020B0604020202020204" pitchFamily="34" charset="0"/>
              <a:buChar char="•"/>
            </a:pPr>
            <a:r>
              <a:rPr lang="en-GB" dirty="0"/>
              <a:t>For example, terms like “service user”, “consumer” and “client”, as well as other terms to describe the person being supported, can be experienced as dehumanizing and may make someone feel powerless and unable to envision life beyond the system or service </a:t>
            </a:r>
            <a:r>
              <a:rPr lang="en-GB" i="1" dirty="0"/>
              <a:t>(</a:t>
            </a:r>
            <a:r>
              <a:rPr lang="en-GB" i="1" dirty="0">
                <a:hlinkClick r:id="rId3" action="ppaction://hlinkfile" tooltip="Davidow, 2014 #84"/>
              </a:rPr>
              <a:t>1</a:t>
            </a:r>
            <a:r>
              <a:rPr lang="en-GB" i="1" dirty="0"/>
              <a:t>)</a:t>
            </a:r>
            <a:r>
              <a:rPr lang="en-GB" dirty="0"/>
              <a:t>.  </a:t>
            </a:r>
            <a:endParaRPr lang="x-none" dirty="0"/>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54</a:t>
            </a:fld>
            <a:endParaRPr lang="x-none"/>
          </a:p>
        </p:txBody>
      </p:sp>
    </p:spTree>
    <p:extLst>
      <p:ext uri="{BB962C8B-B14F-4D97-AF65-F5344CB8AC3E}">
        <p14:creationId xmlns:p14="http://schemas.microsoft.com/office/powerpoint/2010/main" val="390549209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Language can also imply that a person has a permanent condition or disability, which can also be disempowering and undermine personal recovery.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While this may be verbal, written language can be equally harmful.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For instance, programmes that ask a person to provide evidence of a </a:t>
            </a:r>
            <a:r>
              <a:rPr lang="en-GB" u="sng" dirty="0">
                <a:latin typeface="Calibri" panose="020F0502020204030204" pitchFamily="34" charset="0"/>
                <a:ea typeface="SimSun" panose="02010600030101010101" pitchFamily="2" charset="-122"/>
                <a:cs typeface="Calibri" panose="020F0502020204030204" pitchFamily="34" charset="0"/>
              </a:rPr>
              <a:t>permanent</a:t>
            </a:r>
            <a:r>
              <a:rPr lang="en-GB" dirty="0">
                <a:latin typeface="Calibri" panose="020F0502020204030204" pitchFamily="34" charset="0"/>
                <a:ea typeface="SimSun" panose="02010600030101010101" pitchFamily="2" charset="-122"/>
                <a:cs typeface="Calibri" panose="020F0502020204030204" pitchFamily="34" charset="0"/>
              </a:rPr>
              <a:t> condition or impairment to obtain disability benefits (implying that the person will always have a condition/impairment rather than promoting the idea that social benefits may be necessary for the person’s situation to improve) can not only be stigmatizing but can act as a major barrier to engagement because the person does not identify with the language used by the programme </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3" action="ppaction://hlinkfile" tooltip="Slade, 2015 #214"/>
              </a:rPr>
              <a:t>34</a:t>
            </a:r>
            <a:r>
              <a:rPr lang="en-GB" i="1" dirty="0">
                <a:latin typeface="Calibri" panose="020F0502020204030204" pitchFamily="34" charset="0"/>
                <a:ea typeface="SimSun" panose="02010600030101010101" pitchFamily="2" charset="-122"/>
                <a:cs typeface="Calibri" panose="020F0502020204030204" pitchFamily="34" charset="0"/>
              </a:rPr>
              <a:t>)</a:t>
            </a:r>
            <a:r>
              <a:rPr lang="en-GB" dirty="0">
                <a:latin typeface="Calibri" panose="020F0502020204030204" pitchFamily="34" charset="0"/>
                <a:ea typeface="SimSun" panose="02010600030101010101" pitchFamily="2" charset="-122"/>
                <a:cs typeface="Calibri" panose="020F0502020204030204" pitchFamily="34" charset="0"/>
              </a:rPr>
              <a:t>.</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 Selecting appropriate language can be difficult and there is no agreed list of “good” and “bad” words or terms. </a:t>
            </a: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What is important is to understand the values behind why certain words and phrases are chosen and to question the acceptance of certain language from a critical perspective.</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55</a:t>
            </a:fld>
            <a:endParaRPr lang="x-none"/>
          </a:p>
        </p:txBody>
      </p:sp>
    </p:spTree>
    <p:extLst>
      <p:ext uri="{BB962C8B-B14F-4D97-AF65-F5344CB8AC3E}">
        <p14:creationId xmlns:p14="http://schemas.microsoft.com/office/powerpoint/2010/main" val="163991106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b="1" dirty="0">
                <a:latin typeface="Calibri" panose="020F0502020204030204" pitchFamily="34" charset="0"/>
                <a:ea typeface="SimSun" panose="02010600030101010101" pitchFamily="2" charset="-122"/>
                <a:cs typeface="Calibri" panose="020F0502020204030204" pitchFamily="34" charset="0"/>
              </a:rPr>
              <a:t>Open and closed language </a:t>
            </a:r>
            <a:r>
              <a:rPr lang="en-GB" b="1" i="1" dirty="0">
                <a:latin typeface="Calibri" panose="020F0502020204030204" pitchFamily="34" charset="0"/>
                <a:ea typeface="SimSun" panose="02010600030101010101" pitchFamily="2" charset="-122"/>
                <a:cs typeface="Calibri" panose="020F0502020204030204" pitchFamily="34" charset="0"/>
              </a:rPr>
              <a:t>(</a:t>
            </a:r>
            <a:r>
              <a:rPr lang="en-GB" b="1" i="1" dirty="0">
                <a:latin typeface="Calibri" panose="020F0502020204030204" pitchFamily="34" charset="0"/>
                <a:ea typeface="SimSun" panose="02010600030101010101" pitchFamily="2" charset="-122"/>
                <a:cs typeface="Calibri" panose="020F0502020204030204" pitchFamily="34" charset="0"/>
                <a:hlinkClick r:id="rId3" action="ppaction://hlinkfile" tooltip="Davidow, 2014 #215"/>
              </a:rPr>
              <a:t>35</a:t>
            </a:r>
            <a:r>
              <a:rPr lang="en-GB" b="1" i="1" dirty="0">
                <a:latin typeface="Calibri" panose="020F0502020204030204" pitchFamily="34" charset="0"/>
                <a:ea typeface="SimSun" panose="02010600030101010101" pitchFamily="2" charset="-122"/>
                <a:cs typeface="Calibri" panose="020F0502020204030204" pitchFamily="34" charset="0"/>
              </a:rPr>
              <a:t>)</a:t>
            </a:r>
            <a:endParaRPr lang="x-none" dirty="0">
              <a:latin typeface="Calibri" panose="020F0502020204030204" pitchFamily="34" charset="0"/>
              <a:ea typeface="SimSun" panose="02010600030101010101" pitchFamily="2" charset="-122"/>
              <a:cs typeface="Calibri" panose="020F0502020204030204" pitchFamily="34" charset="0"/>
            </a:endParaRPr>
          </a:p>
          <a:p>
            <a:pPr algn="just"/>
            <a:r>
              <a:rPr lang="en-GB" dirty="0">
                <a:latin typeface="Calibri" panose="020F0502020204030204" pitchFamily="34" charset="0"/>
                <a:ea typeface="SimSun" panose="02010600030101010101" pitchFamily="2" charset="-122"/>
                <a:cs typeface="Calibri" panose="020F0502020204030204" pitchFamily="34" charset="0"/>
              </a:rPr>
              <a:t> </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Another important aspect of language to reflect on is whether the language used is open or closed.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Closed language can force a viewpoint on a person that they may not agree with, with the result that their experiences are told through someone else’s interpretation and judgement.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Open language leaves room for a person to put their own meaning on their experiences and more accurately describes the person and their real situation. </a:t>
            </a:r>
            <a:endParaRPr lang="x-none" dirty="0">
              <a:latin typeface="Calibri" panose="020F0502020204030204" pitchFamily="34" charset="0"/>
              <a:ea typeface="SimSun" panose="02010600030101010101" pitchFamily="2" charset="-122"/>
              <a:cs typeface="Calibri" panose="020F0502020204030204" pitchFamily="34" charset="0"/>
            </a:endParaRPr>
          </a:p>
          <a:p>
            <a:pPr algn="just"/>
            <a:r>
              <a:rPr lang="en-GB" dirty="0">
                <a:latin typeface="Calibri" panose="020F0502020204030204" pitchFamily="34" charset="0"/>
                <a:ea typeface="SimSun" panose="02010600030101010101" pitchFamily="2" charset="-122"/>
                <a:cs typeface="Calibri" panose="020F0502020204030204" pitchFamily="34" charset="0"/>
              </a:rPr>
              <a:t> </a:t>
            </a:r>
            <a:endParaRPr lang="x-none" dirty="0">
              <a:latin typeface="Calibri" panose="020F0502020204030204" pitchFamily="34" charset="0"/>
              <a:ea typeface="SimSun" panose="02010600030101010101" pitchFamily="2" charset="-122"/>
              <a:cs typeface="Calibri" panose="020F0502020204030204" pitchFamily="34" charset="0"/>
            </a:endParaRPr>
          </a:p>
          <a:p>
            <a:pPr algn="just"/>
            <a:r>
              <a:rPr lang="en-GB" dirty="0">
                <a:latin typeface="Calibri" panose="020F0502020204030204" pitchFamily="34" charset="0"/>
                <a:ea typeface="SimSun" panose="02010600030101010101" pitchFamily="2" charset="-122"/>
                <a:cs typeface="Calibri" panose="020F0502020204030204" pitchFamily="34" charset="0"/>
              </a:rPr>
              <a:t> </a:t>
            </a:r>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56</a:t>
            </a:fld>
            <a:endParaRPr lang="x-none"/>
          </a:p>
        </p:txBody>
      </p:sp>
    </p:spTree>
    <p:extLst>
      <p:ext uri="{BB962C8B-B14F-4D97-AF65-F5344CB8AC3E}">
        <p14:creationId xmlns:p14="http://schemas.microsoft.com/office/powerpoint/2010/main" val="240919504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5486400" cy="3086100"/>
          </a:xfrm>
        </p:spPr>
      </p:sp>
      <p:sp>
        <p:nvSpPr>
          <p:cNvPr id="3" name="Notes Placeholder 2"/>
          <p:cNvSpPr>
            <a:spLocks noGrp="1"/>
          </p:cNvSpPr>
          <p:nvPr>
            <p:ph type="body" idx="1"/>
          </p:nvPr>
        </p:nvSpPr>
        <p:spPr/>
        <p:txBody>
          <a:bodyPr/>
          <a:lstStyle/>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Examples of closed versus open language:</a:t>
            </a:r>
          </a:p>
          <a:p>
            <a:pPr algn="just"/>
            <a:endParaRPr lang="en-GB" dirty="0">
              <a:latin typeface="Calibri" panose="020F0502020204030204" pitchFamily="34" charset="0"/>
              <a:ea typeface="SimSun" panose="02010600030101010101" pitchFamily="2" charset="-122"/>
              <a:cs typeface="Calibri" panose="020F0502020204030204" pitchFamily="34" charset="0"/>
            </a:endParaRPr>
          </a:p>
          <a:p>
            <a:pPr algn="just"/>
            <a:endParaRPr lang="en-GB" dirty="0">
              <a:latin typeface="Calibri" panose="020F0502020204030204" pitchFamily="34" charset="0"/>
              <a:ea typeface="SimSun" panose="02010600030101010101" pitchFamily="2" charset="-122"/>
              <a:cs typeface="Calibri" panose="020F0502020204030204" pitchFamily="34" charset="0"/>
            </a:endParaRPr>
          </a:p>
          <a:p>
            <a:pPr algn="just"/>
            <a:endParaRPr lang="en-GB" dirty="0">
              <a:latin typeface="Calibri" panose="020F0502020204030204" pitchFamily="34" charset="0"/>
              <a:ea typeface="SimSun" panose="02010600030101010101" pitchFamily="2" charset="-122"/>
              <a:cs typeface="Calibri" panose="020F0502020204030204" pitchFamily="34" charset="0"/>
            </a:endParaRPr>
          </a:p>
          <a:p>
            <a:pPr algn="just"/>
            <a:endParaRPr lang="en-GB" dirty="0">
              <a:latin typeface="Calibri" panose="020F0502020204030204" pitchFamily="34" charset="0"/>
              <a:ea typeface="SimSun" panose="02010600030101010101" pitchFamily="2" charset="-122"/>
              <a:cs typeface="Calibri" panose="020F0502020204030204" pitchFamily="34" charset="0"/>
            </a:endParaRPr>
          </a:p>
          <a:p>
            <a:pPr algn="just"/>
            <a:endParaRPr lang="en-GB" dirty="0">
              <a:latin typeface="Calibri" panose="020F0502020204030204" pitchFamily="34" charset="0"/>
              <a:ea typeface="SimSun" panose="02010600030101010101" pitchFamily="2" charset="-122"/>
              <a:cs typeface="Calibri" panose="020F0502020204030204" pitchFamily="34" charset="0"/>
            </a:endParaRPr>
          </a:p>
          <a:p>
            <a:pPr algn="just"/>
            <a:endParaRPr lang="en-GB" dirty="0">
              <a:latin typeface="Calibri" panose="020F0502020204030204" pitchFamily="34" charset="0"/>
              <a:ea typeface="SimSun" panose="02010600030101010101" pitchFamily="2" charset="-122"/>
              <a:cs typeface="Calibri" panose="020F0502020204030204" pitchFamily="34" charset="0"/>
            </a:endParaRPr>
          </a:p>
          <a:p>
            <a:pPr algn="just"/>
            <a:endParaRPr lang="en-GB"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 closed language is stigmatizing and disempowering because it defines Jeannie as her diagnosis and does not leave space for Jeannie to put her own meaning on her experiences. </a:t>
            </a: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 open language states the fact that Jeannie was diagnosed with a particular condition, but also allows room for different interpretations of what that means to Jeannie. </a:t>
            </a:r>
            <a:endParaRPr lang="x-none" dirty="0">
              <a:latin typeface="Calibri" panose="020F0502020204030204" pitchFamily="34" charset="0"/>
              <a:ea typeface="SimSun" panose="02010600030101010101" pitchFamily="2" charset="-122"/>
              <a:cs typeface="Calibri" panose="020F0502020204030204" pitchFamily="34" charset="0"/>
            </a:endParaRPr>
          </a:p>
          <a:p>
            <a:pPr algn="just"/>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57</a:t>
            </a:fld>
            <a:endParaRPr lang="x-none"/>
          </a:p>
        </p:txBody>
      </p:sp>
      <p:pic>
        <p:nvPicPr>
          <p:cNvPr id="5" name="Picture 4">
            <a:extLst>
              <a:ext uri="{FF2B5EF4-FFF2-40B4-BE49-F238E27FC236}">
                <a16:creationId xmlns:a16="http://schemas.microsoft.com/office/drawing/2014/main" id="{29E3A4D0-FA12-4EC2-9418-F23280DA9B3D}"/>
              </a:ext>
            </a:extLst>
          </p:cNvPr>
          <p:cNvPicPr>
            <a:picLocks noChangeAspect="1"/>
          </p:cNvPicPr>
          <p:nvPr/>
        </p:nvPicPr>
        <p:blipFill>
          <a:blip r:embed="rId3"/>
          <a:stretch>
            <a:fillRect/>
          </a:stretch>
        </p:blipFill>
        <p:spPr>
          <a:xfrm>
            <a:off x="762000" y="4818856"/>
            <a:ext cx="5286532" cy="992187"/>
          </a:xfrm>
          <a:prstGeom prst="rect">
            <a:avLst/>
          </a:prstGeom>
        </p:spPr>
      </p:pic>
    </p:spTree>
    <p:extLst>
      <p:ext uri="{BB962C8B-B14F-4D97-AF65-F5344CB8AC3E}">
        <p14:creationId xmlns:p14="http://schemas.microsoft.com/office/powerpoint/2010/main" val="274089164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pic>
        <p:nvPicPr>
          <p:cNvPr id="5" name="Picture 4">
            <a:extLst>
              <a:ext uri="{FF2B5EF4-FFF2-40B4-BE49-F238E27FC236}">
                <a16:creationId xmlns:a16="http://schemas.microsoft.com/office/drawing/2014/main" id="{B77999B3-04E0-4AF5-B792-7A756EDE96C1}"/>
              </a:ext>
            </a:extLst>
          </p:cNvPr>
          <p:cNvPicPr>
            <a:picLocks noChangeAspect="1"/>
          </p:cNvPicPr>
          <p:nvPr/>
        </p:nvPicPr>
        <p:blipFill>
          <a:blip r:embed="rId3"/>
          <a:stretch>
            <a:fillRect/>
          </a:stretch>
        </p:blipFill>
        <p:spPr>
          <a:xfrm>
            <a:off x="562132" y="4732625"/>
            <a:ext cx="5733736" cy="821750"/>
          </a:xfrm>
          <a:prstGeom prst="rect">
            <a:avLst/>
          </a:prstGeom>
        </p:spPr>
      </p:pic>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a:p>
            <a:endParaRPr lang="en-US" dirty="0"/>
          </a:p>
          <a:p>
            <a:endParaRPr lang="en-US" dirty="0"/>
          </a:p>
          <a:p>
            <a:endParaRPr lang="en-US" dirty="0"/>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 use of “noncompliant” implies that George needs to be taking his medications and is doing something wrong, deviant or rebellious by not taking them. </a:t>
            </a: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 open language states a fact which does not cast judgement on George, and also allows room for George to explain why if he chooses. </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58</a:t>
            </a:fld>
            <a:endParaRPr lang="x-none"/>
          </a:p>
        </p:txBody>
      </p:sp>
    </p:spTree>
    <p:extLst>
      <p:ext uri="{BB962C8B-B14F-4D97-AF65-F5344CB8AC3E}">
        <p14:creationId xmlns:p14="http://schemas.microsoft.com/office/powerpoint/2010/main" val="64827169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en-GB" dirty="0">
              <a:latin typeface="Calibri" panose="020F0502020204030204" pitchFamily="34" charset="0"/>
              <a:ea typeface="SimSun" panose="02010600030101010101" pitchFamily="2" charset="-122"/>
              <a:cs typeface="Calibri" panose="020F0502020204030204" pitchFamily="34" charset="0"/>
            </a:endParaRPr>
          </a:p>
          <a:p>
            <a:pPr algn="just"/>
            <a:endParaRPr lang="en-GB" dirty="0">
              <a:latin typeface="Calibri" panose="020F0502020204030204" pitchFamily="34" charset="0"/>
              <a:ea typeface="SimSun" panose="02010600030101010101" pitchFamily="2" charset="-122"/>
              <a:cs typeface="Calibri" panose="020F0502020204030204" pitchFamily="34" charset="0"/>
            </a:endParaRPr>
          </a:p>
          <a:p>
            <a:pPr algn="just"/>
            <a:endParaRPr lang="en-GB" dirty="0">
              <a:latin typeface="Calibri" panose="020F0502020204030204" pitchFamily="34" charset="0"/>
              <a:ea typeface="SimSun" panose="02010600030101010101" pitchFamily="2" charset="-122"/>
              <a:cs typeface="Calibri" panose="020F0502020204030204" pitchFamily="34" charset="0"/>
            </a:endParaRPr>
          </a:p>
          <a:p>
            <a:pPr algn="just"/>
            <a:endParaRPr lang="en-GB" dirty="0">
              <a:latin typeface="Calibri" panose="020F0502020204030204" pitchFamily="34" charset="0"/>
              <a:ea typeface="SimSun" panose="02010600030101010101" pitchFamily="2" charset="-122"/>
              <a:cs typeface="Calibri" panose="020F0502020204030204" pitchFamily="34" charset="0"/>
            </a:endParaRPr>
          </a:p>
          <a:p>
            <a:pPr algn="just"/>
            <a:endParaRPr lang="en-GB" dirty="0">
              <a:latin typeface="Calibri" panose="020F0502020204030204" pitchFamily="34" charset="0"/>
              <a:ea typeface="SimSun" panose="02010600030101010101" pitchFamily="2" charset="-122"/>
              <a:cs typeface="Calibri" panose="020F0502020204030204" pitchFamily="34" charset="0"/>
            </a:endParaRPr>
          </a:p>
          <a:p>
            <a:pPr algn="just"/>
            <a:endParaRPr lang="en-GB"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 closed language indicates that these voices are not real, but also that they are something bad that must be stopped.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Luis may find nothing wrong with these voices, but the language paints them as something he should fear.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 open language does not interpret the voices as either bad or good but states only that Luis is hearing them. </a:t>
            </a: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This allows room for Luis to interpret his own reaction to his experience. </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59</a:t>
            </a:fld>
            <a:endParaRPr lang="x-none"/>
          </a:p>
        </p:txBody>
      </p:sp>
      <p:pic>
        <p:nvPicPr>
          <p:cNvPr id="5" name="Picture 4">
            <a:extLst>
              <a:ext uri="{FF2B5EF4-FFF2-40B4-BE49-F238E27FC236}">
                <a16:creationId xmlns:a16="http://schemas.microsoft.com/office/drawing/2014/main" id="{E7230411-3CFE-4105-868E-A7F924D422A7}"/>
              </a:ext>
            </a:extLst>
          </p:cNvPr>
          <p:cNvPicPr>
            <a:picLocks noChangeAspect="1"/>
          </p:cNvPicPr>
          <p:nvPr/>
        </p:nvPicPr>
        <p:blipFill>
          <a:blip r:embed="rId3"/>
          <a:stretch>
            <a:fillRect/>
          </a:stretch>
        </p:blipFill>
        <p:spPr>
          <a:xfrm>
            <a:off x="767872" y="4572000"/>
            <a:ext cx="5404328" cy="774540"/>
          </a:xfrm>
          <a:prstGeom prst="rect">
            <a:avLst/>
          </a:prstGeom>
        </p:spPr>
      </p:pic>
    </p:spTree>
    <p:extLst>
      <p:ext uri="{BB962C8B-B14F-4D97-AF65-F5344CB8AC3E}">
        <p14:creationId xmlns:p14="http://schemas.microsoft.com/office/powerpoint/2010/main" val="6025530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solidFill>
                  <a:srgbClr val="4F81BD"/>
                </a:solidFill>
                <a:latin typeface="Calibri" panose="020F0502020204030204" pitchFamily="34" charset="0"/>
                <a:ea typeface="SimSun" panose="02010600030101010101" pitchFamily="2" charset="-122"/>
                <a:cs typeface="Arial" panose="020B0604020202020204" pitchFamily="34" charset="0"/>
              </a:rPr>
              <a:t>For the full list of references included in the notes pages of these slides please refer to the corresponding Module.</a:t>
            </a:r>
          </a:p>
          <a:p>
            <a:endParaRPr lang="x-none"/>
          </a:p>
        </p:txBody>
      </p:sp>
      <p:sp>
        <p:nvSpPr>
          <p:cNvPr id="4" name="Slide Number Placeholder 3"/>
          <p:cNvSpPr>
            <a:spLocks noGrp="1"/>
          </p:cNvSpPr>
          <p:nvPr>
            <p:ph type="sldNum" sz="quarter" idx="5"/>
          </p:nvPr>
        </p:nvSpPr>
        <p:spPr/>
        <p:txBody>
          <a:bodyPr/>
          <a:lstStyle/>
          <a:p>
            <a:fld id="{B9E5FEED-3F11-4018-8801-9319A9A00358}" type="slidenum">
              <a:rPr lang="x-none" smtClean="0"/>
              <a:t>6</a:t>
            </a:fld>
            <a:endParaRPr lang="x-none"/>
          </a:p>
        </p:txBody>
      </p:sp>
    </p:spTree>
    <p:extLst>
      <p:ext uri="{BB962C8B-B14F-4D97-AF65-F5344CB8AC3E}">
        <p14:creationId xmlns:p14="http://schemas.microsoft.com/office/powerpoint/2010/main" val="105763847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People in peer roles will have different backgrounds, levels of training and skills.</a:t>
            </a:r>
          </a:p>
          <a:p>
            <a:pPr marL="171450" indent="-171450" algn="just">
              <a:spcAft>
                <a:spcPts val="600"/>
              </a:spcAft>
              <a:buFont typeface="Arial" panose="020B0604020202020204" pitchFamily="34" charset="0"/>
              <a:buChar char="•"/>
            </a:pPr>
            <a:endParaRPr lang="en-GB"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However, several core competencies for peer supporters have been identified. </a:t>
            </a:r>
          </a:p>
          <a:p>
            <a:pPr marL="171450" indent="-171450" algn="just">
              <a:spcAft>
                <a:spcPts val="600"/>
              </a:spcAft>
              <a:buFont typeface="Arial" panose="020B0604020202020204" pitchFamily="34" charset="0"/>
              <a:buChar char="•"/>
            </a:pPr>
            <a:endParaRPr lang="en-GB"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US" dirty="0">
                <a:latin typeface="Calibri" panose="020F0502020204030204" pitchFamily="34" charset="0"/>
                <a:ea typeface="SimSun" panose="02010600030101010101" pitchFamily="2" charset="-122"/>
                <a:cs typeface="Calibri" panose="020F0502020204030204" pitchFamily="34" charset="0"/>
              </a:rPr>
              <a:t>Following slides list </a:t>
            </a:r>
            <a:r>
              <a:rPr lang="en-GB" dirty="0">
                <a:latin typeface="Calibri" panose="020F0502020204030204" pitchFamily="34" charset="0"/>
                <a:ea typeface="SimSun" panose="02010600030101010101" pitchFamily="2" charset="-122"/>
                <a:cs typeface="Calibri" panose="020F0502020204030204" pitchFamily="34" charset="0"/>
              </a:rPr>
              <a:t>some of these competencies in relation to their various roles </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solidFill>
                  <a:srgbClr val="0000FF"/>
                </a:solidFill>
                <a:latin typeface="Calibri" panose="020F0502020204030204" pitchFamily="34" charset="0"/>
                <a:ea typeface="SimSun" panose="02010600030101010101" pitchFamily="2" charset="-122"/>
                <a:cs typeface="Calibri" panose="020F0502020204030204" pitchFamily="34" charset="0"/>
                <a:hlinkClick r:id="rId3" action="ppaction://hlinkfile" tooltip=", 2015 #216">
                  <a:extLst>
                    <a:ext uri="{A12FA001-AC4F-418D-AE19-62706E023703}">
                      <ahyp:hlinkClr xmlns:ahyp="http://schemas.microsoft.com/office/drawing/2018/hyperlinkcolor" val="tx"/>
                    </a:ext>
                  </a:extLst>
                </a:hlinkClick>
              </a:rPr>
              <a:t>36</a:t>
            </a:r>
            <a:r>
              <a:rPr lang="en-GB" i="1" dirty="0">
                <a:latin typeface="Calibri" panose="020F0502020204030204" pitchFamily="34" charset="0"/>
                <a:ea typeface="SimSun" panose="02010600030101010101" pitchFamily="2" charset="-122"/>
                <a:cs typeface="Calibri" panose="020F0502020204030204" pitchFamily="34" charset="0"/>
              </a:rPr>
              <a:t>)</a:t>
            </a:r>
            <a:r>
              <a:rPr lang="en-GB" dirty="0">
                <a:latin typeface="Calibri" panose="020F0502020204030204" pitchFamily="34" charset="0"/>
                <a:ea typeface="SimSun" panose="02010600030101010101" pitchFamily="2" charset="-122"/>
                <a:cs typeface="Calibri" panose="020F0502020204030204" pitchFamily="34" charset="0"/>
              </a:rPr>
              <a:t>:</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60</a:t>
            </a:fld>
            <a:endParaRPr lang="x-none"/>
          </a:p>
        </p:txBody>
      </p:sp>
    </p:spTree>
    <p:extLst>
      <p:ext uri="{BB962C8B-B14F-4D97-AF65-F5344CB8AC3E}">
        <p14:creationId xmlns:p14="http://schemas.microsoft.com/office/powerpoint/2010/main" val="291768917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738188"/>
            <a:ext cx="5486400" cy="3086100"/>
          </a:xfrm>
        </p:spPr>
      </p:sp>
      <p:sp>
        <p:nvSpPr>
          <p:cNvPr id="3" name="Notes Placeholder 2"/>
          <p:cNvSpPr>
            <a:spLocks noGrp="1"/>
          </p:cNvSpPr>
          <p:nvPr>
            <p:ph type="body" idx="1"/>
          </p:nvPr>
        </p:nvSpPr>
        <p:spPr>
          <a:xfrm>
            <a:off x="685800" y="3995815"/>
            <a:ext cx="5486400" cy="4284663"/>
          </a:xfrm>
        </p:spPr>
        <p:txBody>
          <a:bodyPr/>
          <a:lstStyle/>
          <a:p>
            <a:pPr algn="just">
              <a:spcAft>
                <a:spcPts val="600"/>
              </a:spcAft>
            </a:pPr>
            <a:r>
              <a:rPr lang="en-GB" b="1" dirty="0">
                <a:solidFill>
                  <a:srgbClr val="000000"/>
                </a:solidFill>
                <a:latin typeface="Calibri" panose="020F0502020204030204" pitchFamily="34" charset="0"/>
                <a:ea typeface="SimSun" panose="02010600030101010101" pitchFamily="2" charset="-122"/>
                <a:cs typeface="Calibri" panose="020F0502020204030204" pitchFamily="34" charset="0"/>
              </a:rPr>
              <a:t>Role 1: Peer supporters engage peers in collaborative and caring relationships</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The competencies required for this role emphasize peer supporters’ ability to initiate and develop relationships with people. </a:t>
            </a:r>
          </a:p>
          <a:p>
            <a:pPr marL="171450" indent="-171450" algn="jus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They include:</a:t>
            </a:r>
          </a:p>
          <a:p>
            <a:pPr marL="628650" lvl="1" indent="-171450" algn="jus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interpersonal skills, such as reaching out and being able to engage peers with careful attention</a:t>
            </a:r>
          </a:p>
          <a:p>
            <a:pPr marL="628650" lvl="1" indent="-171450" algn="jus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knowledge about recovery and attitudes consistent with a recovery orientation.</a:t>
            </a:r>
          </a:p>
          <a:p>
            <a:pPr marL="628650" lvl="1" indent="-171450" algn="just">
              <a:buFont typeface="Arial" panose="020B0604020202020204" pitchFamily="34" charset="0"/>
              <a:buChar char="•"/>
            </a:pPr>
            <a:endParaRPr lang="en-US" dirty="0">
              <a:solidFill>
                <a:srgbClr val="000000"/>
              </a:solidFill>
              <a:latin typeface="Calibri" panose="020F0502020204030204" pitchFamily="34" charset="0"/>
              <a:ea typeface="SimSun" panose="02010600030101010101" pitchFamily="2" charset="-122"/>
              <a:cs typeface="Calibri" panose="020F0502020204030204" pitchFamily="34" charset="0"/>
            </a:endParaRPr>
          </a:p>
          <a:p>
            <a:pPr algn="just">
              <a:spcAft>
                <a:spcPts val="600"/>
              </a:spcAft>
            </a:pPr>
            <a:r>
              <a:rPr lang="en-GB" b="1" dirty="0">
                <a:solidFill>
                  <a:srgbClr val="000000"/>
                </a:solidFill>
                <a:latin typeface="Calibri" panose="020F0502020204030204" pitchFamily="34" charset="0"/>
                <a:ea typeface="SimSun" panose="02010600030101010101" pitchFamily="2" charset="-122"/>
                <a:cs typeface="Calibri" panose="020F0502020204030204" pitchFamily="34" charset="0"/>
              </a:rPr>
              <a:t>Role 2: Peer supporters provide support</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The competencies related to this role are </a:t>
            </a:r>
            <a:r>
              <a:rPr lang="en-GB" dirty="0">
                <a:latin typeface="Calibri" panose="020F0502020204030204" pitchFamily="34" charset="0"/>
                <a:ea typeface="SimSun" panose="02010600030101010101" pitchFamily="2" charset="-122"/>
                <a:cs typeface="Calibri" panose="020F0502020204030204" pitchFamily="34" charset="0"/>
              </a:rPr>
              <a:t>critical for the peer supporter to be able to provide the support that people may want.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 competencies include:</a:t>
            </a:r>
          </a:p>
          <a:p>
            <a:pPr marL="628650" lvl="1"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validating peers’ experiences and feelings, </a:t>
            </a:r>
          </a:p>
          <a:p>
            <a:pPr marL="628650" lvl="1"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conveying hope to peers about recovery, </a:t>
            </a:r>
          </a:p>
          <a:p>
            <a:pPr marL="628650" lvl="1"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making people aware of a range of ways of understanding difficulties </a:t>
            </a:r>
          </a:p>
          <a:p>
            <a:pPr marL="628650" lvl="1"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providing assistance to support peers in accomplishing tasks and goals. </a:t>
            </a:r>
            <a:endParaRPr lang="x-none" dirty="0">
              <a:latin typeface="Calibri" panose="020F0502020204030204" pitchFamily="34" charset="0"/>
              <a:ea typeface="SimSun" panose="02010600030101010101" pitchFamily="2" charset="-122"/>
              <a:cs typeface="Calibri" panose="020F0502020204030204" pitchFamily="34" charset="0"/>
            </a:endParaRPr>
          </a:p>
          <a:p>
            <a:pPr marL="628650" lvl="1" indent="-171450" algn="just">
              <a:buFont typeface="Arial" panose="020B0604020202020204" pitchFamily="34" charset="0"/>
              <a:buChar char="•"/>
            </a:pP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61</a:t>
            </a:fld>
            <a:endParaRPr lang="x-none"/>
          </a:p>
        </p:txBody>
      </p:sp>
    </p:spTree>
    <p:extLst>
      <p:ext uri="{BB962C8B-B14F-4D97-AF65-F5344CB8AC3E}">
        <p14:creationId xmlns:p14="http://schemas.microsoft.com/office/powerpoint/2010/main" val="222052681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5486400" cy="3086100"/>
          </a:xfrm>
        </p:spPr>
      </p:sp>
      <p:sp>
        <p:nvSpPr>
          <p:cNvPr id="3" name="Notes Placeholder 2"/>
          <p:cNvSpPr>
            <a:spLocks noGrp="1"/>
          </p:cNvSpPr>
          <p:nvPr>
            <p:ph type="body" idx="1"/>
          </p:nvPr>
        </p:nvSpPr>
        <p:spPr>
          <a:xfrm>
            <a:off x="685800" y="3920864"/>
            <a:ext cx="5486400" cy="4592897"/>
          </a:xfrm>
        </p:spPr>
        <p:txBody>
          <a:bodyPr/>
          <a:lstStyle/>
          <a:p>
            <a:pPr algn="just">
              <a:spcAft>
                <a:spcPts val="600"/>
              </a:spcAft>
            </a:pPr>
            <a:r>
              <a:rPr lang="en-GB" b="1" dirty="0">
                <a:solidFill>
                  <a:srgbClr val="000000"/>
                </a:solidFill>
                <a:latin typeface="Calibri" panose="020F0502020204030204" pitchFamily="34" charset="0"/>
                <a:ea typeface="SimSun" panose="02010600030101010101" pitchFamily="2" charset="-122"/>
                <a:cs typeface="Calibri" panose="020F0502020204030204" pitchFamily="34" charset="0"/>
              </a:rPr>
              <a:t>Role 3: Peer supporters share lived experiences of recovery</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The competencies required for this role are unique to peer support since most roles in mental health and social services do not emphasize the sharing of lived experiences. </a:t>
            </a:r>
          </a:p>
          <a:p>
            <a:pPr marL="171450" indent="-171450" algn="just">
              <a:spcAft>
                <a:spcPts val="600"/>
              </a:spcAft>
              <a:buFont typeface="Arial" panose="020B0604020202020204" pitchFamily="34" charset="0"/>
              <a:buChar char="•"/>
            </a:pPr>
            <a:endParaRPr lang="en-GB" dirty="0">
              <a:solidFill>
                <a:srgbClr val="000000"/>
              </a:solidFill>
              <a:latin typeface="Calibri" panose="020F0502020204030204" pitchFamily="34" charset="0"/>
              <a:ea typeface="SimSun" panose="02010600030101010101" pitchFamily="2" charset="-122"/>
              <a:cs typeface="Calibri" panose="020F0502020204030204" pitchFamily="34" charset="0"/>
            </a:endParaRPr>
          </a:p>
          <a:p>
            <a:pPr marL="171450" indent="-171450" algn="jus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Peer supporters need to be skilful in telling their recovery stories and using their lived experiences as a way of inspiring and supporting someone going through recovery.</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en-US" dirty="0"/>
          </a:p>
          <a:p>
            <a:pPr algn="just">
              <a:spcAft>
                <a:spcPts val="600"/>
              </a:spcAft>
            </a:pPr>
            <a:r>
              <a:rPr lang="en-GB" b="1" dirty="0">
                <a:solidFill>
                  <a:srgbClr val="000000"/>
                </a:solidFill>
                <a:latin typeface="Calibri" panose="020F0502020204030204" pitchFamily="34" charset="0"/>
                <a:ea typeface="SimSun" panose="02010600030101010101" pitchFamily="2" charset="-122"/>
                <a:cs typeface="Calibri" panose="020F0502020204030204" pitchFamily="34" charset="0"/>
              </a:rPr>
              <a:t>Role 4: Peer supporters personalize peer support</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The competencies required for this role help peer supporters to tailor or individualize the support services provided to and with a peer. </a:t>
            </a: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By personalizing peer support, the peer supporter operationalizes the idea that there are multiple pathways to recovery. </a:t>
            </a:r>
          </a:p>
          <a:p>
            <a:pPr marL="171450" indent="-171450" algn="jus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This includes:</a:t>
            </a:r>
          </a:p>
          <a:p>
            <a:pPr marL="628650" lvl="1" indent="-171450" algn="jus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recognizing the uniqueness of each peer’s process of recovery </a:t>
            </a:r>
          </a:p>
          <a:p>
            <a:pPr marL="628650" lvl="1" indent="-171450" algn="jus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respecting unique social positions, including the cultural and spiritual beliefs and practices of peers.</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62</a:t>
            </a:fld>
            <a:endParaRPr lang="x-none"/>
          </a:p>
        </p:txBody>
      </p:sp>
    </p:spTree>
    <p:extLst>
      <p:ext uri="{BB962C8B-B14F-4D97-AF65-F5344CB8AC3E}">
        <p14:creationId xmlns:p14="http://schemas.microsoft.com/office/powerpoint/2010/main" val="304518787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Aft>
                <a:spcPts val="600"/>
              </a:spcAft>
            </a:pPr>
            <a:r>
              <a:rPr lang="en-GB" b="1" dirty="0">
                <a:solidFill>
                  <a:srgbClr val="000000"/>
                </a:solidFill>
                <a:latin typeface="Calibri" panose="020F0502020204030204" pitchFamily="34" charset="0"/>
                <a:ea typeface="SimSun" panose="02010600030101010101" pitchFamily="2" charset="-122"/>
                <a:cs typeface="Calibri" panose="020F0502020204030204" pitchFamily="34" charset="0"/>
              </a:rPr>
              <a:t>Role 5: Peer supporters support recovery planning</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The competencies required for this role enable peer supporters to support others to take charge of their lives. </a:t>
            </a:r>
          </a:p>
          <a:p>
            <a:pPr marL="628650" lvl="1"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Recovery often leads people to want to make changes in their lives. </a:t>
            </a:r>
          </a:p>
          <a:p>
            <a:pPr marL="628650" lvl="1"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Recovery planning assists people to set and accomplish goals related to home, work, community and health.</a:t>
            </a:r>
          </a:p>
          <a:p>
            <a:pPr marL="628650" lvl="1" indent="-171450" algn="just">
              <a:spcAft>
                <a:spcPts val="600"/>
              </a:spcAft>
              <a:buFont typeface="Arial" panose="020B0604020202020204" pitchFamily="34" charset="0"/>
              <a:buChar char="•"/>
            </a:pPr>
            <a:endParaRPr lang="en-GB" dirty="0">
              <a:solidFill>
                <a:srgbClr val="000000"/>
              </a:solidFill>
              <a:latin typeface="Calibri" panose="020F0502020204030204" pitchFamily="34" charset="0"/>
              <a:ea typeface="SimSun" panose="02010600030101010101" pitchFamily="2" charset="-122"/>
              <a:cs typeface="Calibri" panose="020F0502020204030204" pitchFamily="34" charset="0"/>
            </a:endParaRPr>
          </a:p>
          <a:p>
            <a:pPr algn="just">
              <a:spcAft>
                <a:spcPts val="600"/>
              </a:spcAft>
            </a:pPr>
            <a:r>
              <a:rPr lang="en-GB" b="1" dirty="0">
                <a:solidFill>
                  <a:srgbClr val="000000"/>
                </a:solidFill>
                <a:latin typeface="Calibri" panose="020F0502020204030204" pitchFamily="34" charset="0"/>
                <a:ea typeface="SimSun" panose="02010600030101010101" pitchFamily="2" charset="-122"/>
                <a:cs typeface="Calibri" panose="020F0502020204030204" pitchFamily="34" charset="0"/>
              </a:rPr>
              <a:t>Role 6: Peer supporters link to resources, services and supports</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The competencies required for this role assist peer supporters to help other peers acquire the resources, services and supports they need to enhance their recovery.</a:t>
            </a: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Peer supporters apply these competencies to assist other peers to link to resources or services both within mental health and social sectors and in the community. </a:t>
            </a:r>
          </a:p>
          <a:p>
            <a:pPr marL="171450" indent="-171450" algn="jus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It is critical that peer supporters have knowledge of resources within their communities as well as online resources.</a:t>
            </a:r>
            <a:endParaRPr lang="x-none" dirty="0">
              <a:latin typeface="Calibri" panose="020F0502020204030204" pitchFamily="34" charset="0"/>
              <a:ea typeface="SimSun" panose="02010600030101010101" pitchFamily="2" charset="-122"/>
              <a:cs typeface="Calibri" panose="020F0502020204030204" pitchFamily="34" charset="0"/>
            </a:endParaRPr>
          </a:p>
          <a:p>
            <a:pPr marL="628650" lvl="1" indent="-171450" algn="just">
              <a:spcAft>
                <a:spcPts val="600"/>
              </a:spcAft>
              <a:buFont typeface="Arial" panose="020B0604020202020204" pitchFamily="34" charset="0"/>
              <a:buChar char="•"/>
            </a:pP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63</a:t>
            </a:fld>
            <a:endParaRPr lang="x-none"/>
          </a:p>
        </p:txBody>
      </p:sp>
    </p:spTree>
    <p:extLst>
      <p:ext uri="{BB962C8B-B14F-4D97-AF65-F5344CB8AC3E}">
        <p14:creationId xmlns:p14="http://schemas.microsoft.com/office/powerpoint/2010/main" val="117035026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Aft>
                <a:spcPts val="600"/>
              </a:spcAft>
            </a:pPr>
            <a:r>
              <a:rPr lang="en-GB" b="1" dirty="0">
                <a:solidFill>
                  <a:srgbClr val="000000"/>
                </a:solidFill>
                <a:latin typeface="Calibri" panose="020F0502020204030204" pitchFamily="34" charset="0"/>
                <a:ea typeface="SimSun" panose="02010600030101010101" pitchFamily="2" charset="-122"/>
                <a:cs typeface="Calibri" panose="020F0502020204030204" pitchFamily="34" charset="0"/>
              </a:rPr>
              <a:t>Role 7: Peer supporters provide information about skills related to health, wellness and recovery</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The competencies required for this role relate to how peer supporters coach others or provide information about skills that enhance recovery. </a:t>
            </a: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knowledge, skills and experiences to offer others in recovery and that the recovery process often involves learning and growth.</a:t>
            </a:r>
          </a:p>
          <a:p>
            <a:pPr marL="171450" indent="-171450" algn="jus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However, it is essential that the approaches match the preferences and needs of peers. </a:t>
            </a:r>
          </a:p>
          <a:p>
            <a:pPr marL="171450" indent="-171450" algn="just">
              <a:buFont typeface="Arial" panose="020B0604020202020204" pitchFamily="34" charset="0"/>
              <a:buChar char="•"/>
            </a:pPr>
            <a:endParaRPr lang="en-US" dirty="0">
              <a:solidFill>
                <a:srgbClr val="000000"/>
              </a:solidFill>
              <a:latin typeface="Calibri" panose="020F0502020204030204" pitchFamily="34" charset="0"/>
              <a:ea typeface="SimSun" panose="02010600030101010101" pitchFamily="2" charset="-122"/>
              <a:cs typeface="Calibri" panose="020F0502020204030204" pitchFamily="34" charset="0"/>
            </a:endParaRPr>
          </a:p>
          <a:p>
            <a:pPr algn="just">
              <a:spcAft>
                <a:spcPts val="600"/>
              </a:spcAft>
            </a:pPr>
            <a:r>
              <a:rPr lang="en-GB" b="1" dirty="0">
                <a:solidFill>
                  <a:srgbClr val="000000"/>
                </a:solidFill>
                <a:latin typeface="Calibri" panose="020F0502020204030204" pitchFamily="34" charset="0"/>
                <a:ea typeface="SimSun" panose="02010600030101010101" pitchFamily="2" charset="-122"/>
                <a:cs typeface="Calibri" panose="020F0502020204030204" pitchFamily="34" charset="0"/>
              </a:rPr>
              <a:t>Role 8: Peer supporters help peers to manage crises</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The competencies</a:t>
            </a:r>
            <a:r>
              <a:rPr lang="en-GB" dirty="0">
                <a:latin typeface="Calibri" panose="020F0502020204030204" pitchFamily="34" charset="0"/>
                <a:ea typeface="SimSun" panose="02010600030101010101" pitchFamily="2" charset="-122"/>
                <a:cs typeface="Calibri" panose="020F0502020204030204" pitchFamily="34" charset="0"/>
              </a:rPr>
              <a:t> </a:t>
            </a: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required for this role assist peer supporters to identify potential risks and to use procedures that reduce risks to peers and others. </a:t>
            </a: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Peer supporters may have to manage situations in which there is intense distress and then work to ensure the safety and well-being of themselves and other peers. </a:t>
            </a:r>
          </a:p>
          <a:p>
            <a:pPr marL="171450" indent="-171450" algn="jus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When meeting with peers, it is important to create a safe space and provide reassurance to those in distress.</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buFont typeface="Arial" panose="020B0604020202020204" pitchFamily="34" charset="0"/>
              <a:buChar char="•"/>
            </a:pP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64</a:t>
            </a:fld>
            <a:endParaRPr lang="x-none"/>
          </a:p>
        </p:txBody>
      </p:sp>
    </p:spTree>
    <p:extLst>
      <p:ext uri="{BB962C8B-B14F-4D97-AF65-F5344CB8AC3E}">
        <p14:creationId xmlns:p14="http://schemas.microsoft.com/office/powerpoint/2010/main" val="381846734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5486400" cy="3086100"/>
          </a:xfrm>
        </p:spPr>
      </p:sp>
      <p:sp>
        <p:nvSpPr>
          <p:cNvPr id="3" name="Notes Placeholder 2"/>
          <p:cNvSpPr>
            <a:spLocks noGrp="1"/>
          </p:cNvSpPr>
          <p:nvPr>
            <p:ph type="body" idx="1"/>
          </p:nvPr>
        </p:nvSpPr>
        <p:spPr>
          <a:xfrm>
            <a:off x="685800" y="3754749"/>
            <a:ext cx="5486400" cy="4930463"/>
          </a:xfrm>
        </p:spPr>
        <p:txBody>
          <a:bodyPr/>
          <a:lstStyle/>
          <a:p>
            <a:pPr algn="just">
              <a:spcAft>
                <a:spcPts val="600"/>
              </a:spcAft>
            </a:pPr>
            <a:r>
              <a:rPr lang="en-GB" b="1" dirty="0">
                <a:solidFill>
                  <a:srgbClr val="000000"/>
                </a:solidFill>
                <a:latin typeface="Calibri" panose="020F0502020204030204" pitchFamily="34" charset="0"/>
                <a:ea typeface="SimSun" panose="02010600030101010101" pitchFamily="2" charset="-122"/>
                <a:cs typeface="Calibri" panose="020F0502020204030204" pitchFamily="34" charset="0"/>
              </a:rPr>
              <a:t>Role 9: Peer supporters value communication</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The competencies required for this role provide guidance on how peer supporters interact verbally and in writing with colleagues and others. </a:t>
            </a: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They suggest language and processes to communicate and reflect the value of respect. </a:t>
            </a:r>
          </a:p>
          <a:p>
            <a:pPr marL="628650" lvl="1"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This includes using person-centred, recovery-oriented language and active listening skills. </a:t>
            </a:r>
          </a:p>
          <a:p>
            <a:pPr marL="171450" indent="-171450" algn="jus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This will enhance mutual understanding and create a shared language.</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en-US" dirty="0"/>
          </a:p>
          <a:p>
            <a:pPr algn="just">
              <a:spcAft>
                <a:spcPts val="600"/>
              </a:spcAft>
            </a:pPr>
            <a:r>
              <a:rPr lang="en-GB" b="1" dirty="0">
                <a:solidFill>
                  <a:srgbClr val="000000"/>
                </a:solidFill>
                <a:latin typeface="Calibri" panose="020F0502020204030204" pitchFamily="34" charset="0"/>
                <a:ea typeface="SimSun" panose="02010600030101010101" pitchFamily="2" charset="-122"/>
                <a:cs typeface="Calibri" panose="020F0502020204030204" pitchFamily="34" charset="0"/>
              </a:rPr>
              <a:t>Role 10: Peer supporters value collaboration and teamwork</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The competencies required for this role provide direction on how peer supporters can develop and maintain effective relationships with colleagues and others in order to enhance the peer support provided. </a:t>
            </a: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The competencies involve not only interpersonal skills but also organizational skills in terms of engaging providers, and engaging efforts from mental health and social services, in order to meet the needs of peers. </a:t>
            </a:r>
          </a:p>
          <a:p>
            <a:pPr marL="171450" indent="-171450" algn="jus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Where relevant, this also includes engaging peers’ family members and other supports.</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65</a:t>
            </a:fld>
            <a:endParaRPr lang="x-none"/>
          </a:p>
        </p:txBody>
      </p:sp>
    </p:spTree>
    <p:extLst>
      <p:ext uri="{BB962C8B-B14F-4D97-AF65-F5344CB8AC3E}">
        <p14:creationId xmlns:p14="http://schemas.microsoft.com/office/powerpoint/2010/main" val="143776646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Aft>
                <a:spcPts val="600"/>
              </a:spcAft>
            </a:pPr>
            <a:r>
              <a:rPr lang="en-GB" b="1" dirty="0">
                <a:solidFill>
                  <a:srgbClr val="000000"/>
                </a:solidFill>
                <a:latin typeface="Calibri" panose="020F0502020204030204" pitchFamily="34" charset="0"/>
                <a:ea typeface="SimSun" panose="02010600030101010101" pitchFamily="2" charset="-122"/>
                <a:cs typeface="Calibri" panose="020F0502020204030204" pitchFamily="34" charset="0"/>
              </a:rPr>
              <a:t>Role 11: Peer supporters promote leadership and advocacy</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The competencies required for this role relate to actions that peer supporters use to provide leadership within mental health and social services in order to advance a recovery-oriented approach. </a:t>
            </a:r>
          </a:p>
          <a:p>
            <a:pPr marL="171450" indent="-171450" algn="jus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They also guide peer supporters on how to advocate for the human rights of other peers.</a:t>
            </a:r>
          </a:p>
          <a:p>
            <a:pPr marL="171450" indent="-171450" algn="just">
              <a:buFont typeface="Arial" panose="020B0604020202020204" pitchFamily="34" charset="0"/>
              <a:buChar char="•"/>
            </a:pPr>
            <a:endParaRPr lang="en-US" dirty="0">
              <a:solidFill>
                <a:srgbClr val="000000"/>
              </a:solidFill>
              <a:latin typeface="Calibri" panose="020F0502020204030204" pitchFamily="34" charset="0"/>
              <a:ea typeface="SimSun" panose="02010600030101010101" pitchFamily="2" charset="-122"/>
              <a:cs typeface="Calibri" panose="020F0502020204030204" pitchFamily="34" charset="0"/>
            </a:endParaRPr>
          </a:p>
          <a:p>
            <a:pPr algn="just">
              <a:spcAft>
                <a:spcPts val="600"/>
              </a:spcAft>
            </a:pPr>
            <a:r>
              <a:rPr lang="en-GB" b="1" dirty="0">
                <a:solidFill>
                  <a:srgbClr val="000000"/>
                </a:solidFill>
                <a:latin typeface="Calibri" panose="020F0502020204030204" pitchFamily="34" charset="0"/>
                <a:ea typeface="SimSun" panose="02010600030101010101" pitchFamily="2" charset="-122"/>
                <a:cs typeface="Calibri" panose="020F0502020204030204" pitchFamily="34" charset="0"/>
              </a:rPr>
              <a:t>Role 12: Peer supporters promote growth and development</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The competencies required for this role include ability to reflect and improve competencies in their practice. </a:t>
            </a: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They recommend specific actions that may serve to increase peer supporters’ success and satisfaction in their current roles and contribute to career advancement. </a:t>
            </a:r>
          </a:p>
          <a:p>
            <a:pPr marL="171450" indent="-171450" algn="jus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Creating a peer support structure and provision of supervision are important components of sustaining the peer role.</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buFont typeface="Arial" panose="020B0604020202020204" pitchFamily="34" charset="0"/>
              <a:buChar char="•"/>
            </a:pP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66</a:t>
            </a:fld>
            <a:endParaRPr lang="x-none"/>
          </a:p>
        </p:txBody>
      </p:sp>
    </p:spTree>
    <p:extLst>
      <p:ext uri="{BB962C8B-B14F-4D97-AF65-F5344CB8AC3E}">
        <p14:creationId xmlns:p14="http://schemas.microsoft.com/office/powerpoint/2010/main" val="118254332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67</a:t>
            </a:fld>
            <a:endParaRPr lang="x-none"/>
          </a:p>
        </p:txBody>
      </p:sp>
    </p:spTree>
    <p:extLst>
      <p:ext uri="{BB962C8B-B14F-4D97-AF65-F5344CB8AC3E}">
        <p14:creationId xmlns:p14="http://schemas.microsoft.com/office/powerpoint/2010/main" val="3748691515"/>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A clear job description is needed to attract and hire peer supporters. </a:t>
            </a:r>
          </a:p>
          <a:p>
            <a:pPr marL="171450" indent="-171450" algn="just">
              <a:spcAft>
                <a:spcPts val="600"/>
              </a:spcAft>
              <a:buFont typeface="Arial" panose="020B0604020202020204" pitchFamily="34" charset="0"/>
              <a:buChar char="•"/>
            </a:pPr>
            <a:endParaRPr lang="en-GB"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 job description should accurately convey the expected tasks and functions that peer supporters are to undertake.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This is not only for their own information but also to effectively communicate what peer roles are (and are not), especially if a new role is being introduced.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Without a clear job description, other colleagues may not take peer supporters seriously, and they may be given tasks that are not consistent with peer roles and do not make good use of their skills. </a:t>
            </a:r>
          </a:p>
          <a:p>
            <a:pPr marL="628650" lvl="1"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This can lead to an unproductive or adverse relationship between peer supporters and others.</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A peer supporter’s job description may include the core responsibilities and duties of the position as well as the preferred qualifications and competencies of an ideal candidate </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rPr>
              <a:t>(</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hlinkClick r:id="rId3" action="ppaction://hlinkfile" tooltip="Legere,  #217">
                  <a:extLst>
                    <a:ext uri="{A12FA001-AC4F-418D-AE19-62706E023703}">
                      <ahyp:hlinkClr xmlns:ahyp="http://schemas.microsoft.com/office/drawing/2018/hyperlinkcolor" val="tx"/>
                    </a:ext>
                  </a:extLst>
                </a:hlinkClick>
              </a:rPr>
              <a:t>37</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rPr>
              <a:t>),(</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hlinkClick r:id="rId4" action="ppaction://hlinkfile" tooltip="Morris, 2015 #218">
                  <a:extLst>
                    <a:ext uri="{A12FA001-AC4F-418D-AE19-62706E023703}">
                      <ahyp:hlinkClr xmlns:ahyp="http://schemas.microsoft.com/office/drawing/2018/hyperlinkcolor" val="tx"/>
                    </a:ext>
                  </a:extLst>
                </a:hlinkClick>
              </a:rPr>
              <a:t>38</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rPr>
              <a:t>)</a:t>
            </a: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 </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68</a:t>
            </a:fld>
            <a:endParaRPr lang="x-none"/>
          </a:p>
        </p:txBody>
      </p:sp>
    </p:spTree>
    <p:extLst>
      <p:ext uri="{BB962C8B-B14F-4D97-AF65-F5344CB8AC3E}">
        <p14:creationId xmlns:p14="http://schemas.microsoft.com/office/powerpoint/2010/main" val="2242836697"/>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A clear job description is needed to attract and hire peer supporters. </a:t>
            </a:r>
          </a:p>
          <a:p>
            <a:pPr marL="171450" indent="-171450" algn="just">
              <a:spcAft>
                <a:spcPts val="600"/>
              </a:spcAft>
              <a:buFont typeface="Arial" panose="020B0604020202020204" pitchFamily="34" charset="0"/>
              <a:buChar char="•"/>
            </a:pPr>
            <a:endParaRPr lang="en-GB"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 job description should accurately convey the expected tasks and functions that peer supporters are to undertake.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This is not only for their own information but also to effectively communicate what peer roles are (and are not), especially if a new role is being introduced.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Without a clear job description, other colleagues may not take peer supporters seriously, and they may be given tasks that are not consistent with peer roles and do not make good use of their skills. </a:t>
            </a:r>
          </a:p>
          <a:p>
            <a:pPr marL="628650" lvl="1"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This can lead to an unproductive or adverse relationship between peer supporters and others.</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A peer supporter’s job description may include the core responsibilities and duties of the position as well as the preferred qualifications and competencies of an ideal candidate </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rPr>
              <a:t>(</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hlinkClick r:id="rId3" action="ppaction://hlinkfile" tooltip="Legere,  #217">
                  <a:extLst>
                    <a:ext uri="{A12FA001-AC4F-418D-AE19-62706E023703}">
                      <ahyp:hlinkClr xmlns:ahyp="http://schemas.microsoft.com/office/drawing/2018/hyperlinkcolor" val="tx"/>
                    </a:ext>
                  </a:extLst>
                </a:hlinkClick>
              </a:rPr>
              <a:t>37</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rPr>
              <a:t>),(</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hlinkClick r:id="rId4" action="ppaction://hlinkfile" tooltip="Morris, 2015 #218">
                  <a:extLst>
                    <a:ext uri="{A12FA001-AC4F-418D-AE19-62706E023703}">
                      <ahyp:hlinkClr xmlns:ahyp="http://schemas.microsoft.com/office/drawing/2018/hyperlinkcolor" val="tx"/>
                    </a:ext>
                  </a:extLst>
                </a:hlinkClick>
              </a:rPr>
              <a:t>38</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rPr>
              <a:t>)</a:t>
            </a: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 </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69</a:t>
            </a:fld>
            <a:endParaRPr lang="x-none"/>
          </a:p>
        </p:txBody>
      </p:sp>
    </p:spTree>
    <p:extLst>
      <p:ext uri="{BB962C8B-B14F-4D97-AF65-F5344CB8AC3E}">
        <p14:creationId xmlns:p14="http://schemas.microsoft.com/office/powerpoint/2010/main" val="22428366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a:p>
        </p:txBody>
      </p:sp>
      <p:sp>
        <p:nvSpPr>
          <p:cNvPr id="4" name="Slide Number Placeholder 3"/>
          <p:cNvSpPr>
            <a:spLocks noGrp="1"/>
          </p:cNvSpPr>
          <p:nvPr>
            <p:ph type="sldNum" sz="quarter" idx="5"/>
          </p:nvPr>
        </p:nvSpPr>
        <p:spPr/>
        <p:txBody>
          <a:bodyPr/>
          <a:lstStyle/>
          <a:p>
            <a:fld id="{B9E5FEED-3F11-4018-8801-9319A9A00358}" type="slidenum">
              <a:rPr lang="x-none" smtClean="0"/>
              <a:t>7</a:t>
            </a:fld>
            <a:endParaRPr lang="x-none"/>
          </a:p>
        </p:txBody>
      </p:sp>
    </p:spTree>
    <p:extLst>
      <p:ext uri="{BB962C8B-B14F-4D97-AF65-F5344CB8AC3E}">
        <p14:creationId xmlns:p14="http://schemas.microsoft.com/office/powerpoint/2010/main" val="1102760740"/>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A clear job description is needed to attract and hire peer supporters. </a:t>
            </a:r>
          </a:p>
          <a:p>
            <a:pPr marL="171450" indent="-171450" algn="just">
              <a:spcAft>
                <a:spcPts val="600"/>
              </a:spcAft>
              <a:buFont typeface="Arial" panose="020B0604020202020204" pitchFamily="34" charset="0"/>
              <a:buChar char="•"/>
            </a:pPr>
            <a:endParaRPr lang="en-GB"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 job description should accurately convey the expected tasks and functions that peer supporters are to undertake.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This is not only for their own information but also to effectively communicate what peer roles are (and are not), especially if a new role is being introduced.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Without a clear job description, other colleagues may not take peer supporters seriously, and they may be given tasks that are not consistent with peer roles and do not make good use of their skills. </a:t>
            </a:r>
          </a:p>
          <a:p>
            <a:pPr marL="628650" lvl="1"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This can lead to an unproductive or adverse relationship between peer supporters and others.</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A peer supporter’s job description may include the core responsibilities and duties of the position as well as the preferred qualifications and competencies of an ideal candidate </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rPr>
              <a:t>(</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hlinkClick r:id="rId3" action="ppaction://hlinkfile" tooltip="Legere,  #217">
                  <a:extLst>
                    <a:ext uri="{A12FA001-AC4F-418D-AE19-62706E023703}">
                      <ahyp:hlinkClr xmlns:ahyp="http://schemas.microsoft.com/office/drawing/2018/hyperlinkcolor" val="tx"/>
                    </a:ext>
                  </a:extLst>
                </a:hlinkClick>
              </a:rPr>
              <a:t>37</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rPr>
              <a:t>),(</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hlinkClick r:id="rId4" action="ppaction://hlinkfile" tooltip="Morris, 2015 #218">
                  <a:extLst>
                    <a:ext uri="{A12FA001-AC4F-418D-AE19-62706E023703}">
                      <ahyp:hlinkClr xmlns:ahyp="http://schemas.microsoft.com/office/drawing/2018/hyperlinkcolor" val="tx"/>
                    </a:ext>
                  </a:extLst>
                </a:hlinkClick>
              </a:rPr>
              <a:t>38</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rPr>
              <a:t>)</a:t>
            </a: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 </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70</a:t>
            </a:fld>
            <a:endParaRPr lang="x-none"/>
          </a:p>
        </p:txBody>
      </p:sp>
    </p:spTree>
    <p:extLst>
      <p:ext uri="{BB962C8B-B14F-4D97-AF65-F5344CB8AC3E}">
        <p14:creationId xmlns:p14="http://schemas.microsoft.com/office/powerpoint/2010/main" val="2242836697"/>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A clear job description is needed to attract and hire peer supporters. </a:t>
            </a:r>
          </a:p>
          <a:p>
            <a:pPr marL="171450" indent="-171450" algn="just">
              <a:spcAft>
                <a:spcPts val="600"/>
              </a:spcAft>
              <a:buFont typeface="Arial" panose="020B0604020202020204" pitchFamily="34" charset="0"/>
              <a:buChar char="•"/>
            </a:pPr>
            <a:endParaRPr lang="en-GB"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 job description should accurately convey the expected tasks and functions that peer supporters are to undertake.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This is not only for their own information but also to effectively communicate what peer roles are (and are not), especially if a new role is being introduced.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Without a clear job description, other colleagues may not take peer supporters seriously, and they may be given tasks that are not consistent with peer roles and do not make good use of their skills. </a:t>
            </a:r>
          </a:p>
          <a:p>
            <a:pPr marL="628650" lvl="1"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This can lead to an unproductive or adverse relationship between peer supporters and others.</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A peer supporter’s job description may include the core responsibilities and duties of the position as well as the preferred qualifications and competencies of an ideal candidate </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rPr>
              <a:t>(</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hlinkClick r:id="rId3" action="ppaction://hlinkfile" tooltip="Legere,  #217">
                  <a:extLst>
                    <a:ext uri="{A12FA001-AC4F-418D-AE19-62706E023703}">
                      <ahyp:hlinkClr xmlns:ahyp="http://schemas.microsoft.com/office/drawing/2018/hyperlinkcolor" val="tx"/>
                    </a:ext>
                  </a:extLst>
                </a:hlinkClick>
              </a:rPr>
              <a:t>37</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rPr>
              <a:t>),(</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hlinkClick r:id="rId4" action="ppaction://hlinkfile" tooltip="Morris, 2015 #218">
                  <a:extLst>
                    <a:ext uri="{A12FA001-AC4F-418D-AE19-62706E023703}">
                      <ahyp:hlinkClr xmlns:ahyp="http://schemas.microsoft.com/office/drawing/2018/hyperlinkcolor" val="tx"/>
                    </a:ext>
                  </a:extLst>
                </a:hlinkClick>
              </a:rPr>
              <a:t>38</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rPr>
              <a:t>)</a:t>
            </a: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 </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71</a:t>
            </a:fld>
            <a:endParaRPr lang="x-none"/>
          </a:p>
        </p:txBody>
      </p:sp>
    </p:spTree>
    <p:extLst>
      <p:ext uri="{BB962C8B-B14F-4D97-AF65-F5344CB8AC3E}">
        <p14:creationId xmlns:p14="http://schemas.microsoft.com/office/powerpoint/2010/main" val="2242836697"/>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a:p>
        </p:txBody>
      </p:sp>
      <p:sp>
        <p:nvSpPr>
          <p:cNvPr id="4" name="Slide Number Placeholder 3"/>
          <p:cNvSpPr>
            <a:spLocks noGrp="1"/>
          </p:cNvSpPr>
          <p:nvPr>
            <p:ph type="sldNum" sz="quarter" idx="5"/>
          </p:nvPr>
        </p:nvSpPr>
        <p:spPr/>
        <p:txBody>
          <a:bodyPr/>
          <a:lstStyle/>
          <a:p>
            <a:fld id="{B9E5FEED-3F11-4018-8801-9319A9A00358}" type="slidenum">
              <a:rPr lang="x-none" smtClean="0"/>
              <a:t>72</a:t>
            </a:fld>
            <a:endParaRPr lang="x-none"/>
          </a:p>
        </p:txBody>
      </p:sp>
    </p:spTree>
    <p:extLst>
      <p:ext uri="{BB962C8B-B14F-4D97-AF65-F5344CB8AC3E}">
        <p14:creationId xmlns:p14="http://schemas.microsoft.com/office/powerpoint/2010/main" val="23480477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498475"/>
            <a:ext cx="5486400" cy="3086100"/>
          </a:xfrm>
        </p:spPr>
      </p:sp>
      <p:sp>
        <p:nvSpPr>
          <p:cNvPr id="3" name="Notes Placeholder 2"/>
          <p:cNvSpPr>
            <a:spLocks noGrp="1"/>
          </p:cNvSpPr>
          <p:nvPr>
            <p:ph type="body" idx="1"/>
          </p:nvPr>
        </p:nvSpPr>
        <p:spPr>
          <a:xfrm>
            <a:off x="685800" y="3584575"/>
            <a:ext cx="5486400" cy="5100638"/>
          </a:xfrm>
        </p:spPr>
        <p:txBody>
          <a:bodyPr/>
          <a:lstStyle/>
          <a:p>
            <a:pPr algn="just"/>
            <a:r>
              <a:rPr lang="en-GB" b="1" dirty="0">
                <a:latin typeface="Calibri" panose="020F0502020204030204" pitchFamily="34" charset="0"/>
                <a:ea typeface="SimSun" panose="02010600030101010101" pitchFamily="2" charset="-122"/>
                <a:cs typeface="Calibri" panose="020F0502020204030204" pitchFamily="34" charset="0"/>
              </a:rPr>
              <a:t>Interviewing an hiring peer supporters</a:t>
            </a:r>
          </a:p>
          <a:p>
            <a:pPr marL="171450" indent="-171450" algn="just">
              <a:spcAft>
                <a:spcPts val="600"/>
              </a:spcAft>
              <a:buFont typeface="Arial" panose="020B0604020202020204" pitchFamily="34" charset="0"/>
              <a:buChar char="•"/>
            </a:pP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3" action="ppaction://hlinkfile" tooltip="Legere,  #220"/>
              </a:rPr>
              <a:t>40</a:t>
            </a:r>
            <a:r>
              <a:rPr lang="en-GB" i="1" dirty="0">
                <a:latin typeface="Calibri" panose="020F0502020204030204" pitchFamily="34" charset="0"/>
                <a:ea typeface="SimSun" panose="02010600030101010101" pitchFamily="2" charset="-122"/>
                <a:cs typeface="Calibri" panose="020F0502020204030204" pitchFamily="34" charset="0"/>
              </a:rPr>
              <a:t>)</a:t>
            </a:r>
            <a:r>
              <a:rPr lang="en-GB" dirty="0">
                <a:latin typeface="Calibri" panose="020F0502020204030204" pitchFamily="34" charset="0"/>
                <a:ea typeface="SimSun" panose="02010600030101010101" pitchFamily="2" charset="-122"/>
                <a:cs typeface="Calibri" panose="020F0502020204030204" pitchFamily="34" charset="0"/>
              </a:rPr>
              <a:t>. An important goal of the interview is to determine how well the potential peer supporter is able to describe the relevance of their lived experience to supporting others.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It is not an interview about the nature of the personal diagnosis they have received, nor their treatment history or distress experienced.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In some countries, inquiries about a disability are illegal and so the law of the country should be followed during this process. </a:t>
            </a:r>
          </a:p>
          <a:p>
            <a:pPr marL="628650" lvl="1"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 candidate may wish to share this information, but they should not feel that they have to do so in order to be hired.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However, it is crucial that candidates have experience of mental health services and/or mental and emotional distress and have worked through their recovery journey </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As the peer support role can be a new role within a community or country, there may be very few people with existing qualifications and experience in this area.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In such situations, the interviewer will need to identify people on the basis of their potential rather than demonstrated experience. </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It is also critical to involve a peer, or committee of peers, in the interview process.</a:t>
            </a: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 interview questions can invite the peer support candidates to explain how their experience, skills and/or knowledge can assist others in their recovery.</a:t>
            </a:r>
            <a:endParaRPr lang="x-none" dirty="0">
              <a:latin typeface="Calibri" panose="020F0502020204030204" pitchFamily="34" charset="0"/>
              <a:ea typeface="SimSun" panose="02010600030101010101" pitchFamily="2" charset="-122"/>
              <a:cs typeface="Calibri" panose="020F0502020204030204" pitchFamily="34" charset="0"/>
            </a:endParaRPr>
          </a:p>
          <a:p>
            <a:pPr algn="just"/>
            <a:endParaRPr lang="en-GB" b="1" dirty="0">
              <a:latin typeface="Calibri" panose="020F0502020204030204" pitchFamily="34" charset="0"/>
              <a:ea typeface="SimSun" panose="02010600030101010101" pitchFamily="2" charset="-122"/>
              <a:cs typeface="Calibri" panose="020F0502020204030204" pitchFamily="34" charset="0"/>
            </a:endParaRPr>
          </a:p>
          <a:p>
            <a:pPr algn="just"/>
            <a:endParaRPr lang="en-GB"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73</a:t>
            </a:fld>
            <a:endParaRPr lang="x-none"/>
          </a:p>
        </p:txBody>
      </p:sp>
    </p:spTree>
    <p:extLst>
      <p:ext uri="{BB962C8B-B14F-4D97-AF65-F5344CB8AC3E}">
        <p14:creationId xmlns:p14="http://schemas.microsoft.com/office/powerpoint/2010/main" val="1839045414"/>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383280"/>
          </a:xfrm>
        </p:spPr>
        <p:txBody>
          <a:bodyPr/>
          <a:lstStyle/>
          <a:p>
            <a:pPr algn="just"/>
            <a:r>
              <a:rPr lang="en-GB" dirty="0">
                <a:latin typeface="Calibri" panose="020F0502020204030204" pitchFamily="34" charset="0"/>
                <a:ea typeface="SimSun" panose="02010600030101010101" pitchFamily="2" charset="-122"/>
                <a:cs typeface="Calibri" panose="020F0502020204030204" pitchFamily="34" charset="0"/>
              </a:rPr>
              <a:t>Sample interview questions may include:</a:t>
            </a:r>
            <a:endParaRPr lang="x-none" dirty="0">
              <a:latin typeface="Calibri" panose="020F0502020204030204" pitchFamily="34" charset="0"/>
              <a:ea typeface="SimSun" panose="02010600030101010101" pitchFamily="2" charset="-122"/>
              <a:cs typeface="Calibri" panose="020F0502020204030204" pitchFamily="34" charset="0"/>
            </a:endParaRPr>
          </a:p>
          <a:p>
            <a:pPr algn="just"/>
            <a:r>
              <a:rPr lang="en-GB" dirty="0">
                <a:latin typeface="Calibri" panose="020F0502020204030204" pitchFamily="34" charset="0"/>
                <a:ea typeface="SimSun" panose="02010600030101010101" pitchFamily="2" charset="-122"/>
                <a:cs typeface="Calibri" panose="020F0502020204030204" pitchFamily="34" charset="0"/>
              </a:rPr>
              <a:t> </a:t>
            </a:r>
            <a:endParaRPr lang="x-none" dirty="0">
              <a:latin typeface="Calibri" panose="020F0502020204030204" pitchFamily="34" charset="0"/>
              <a:ea typeface="SimSun" panose="02010600030101010101" pitchFamily="2" charset="-122"/>
              <a:cs typeface="Calibri" panose="020F0502020204030204" pitchFamily="34" charset="0"/>
            </a:endParaRPr>
          </a:p>
          <a:p>
            <a:pPr marL="342900" marR="0" lvl="0" indent="-342900">
              <a:spcBef>
                <a:spcPts val="0"/>
              </a:spcBef>
              <a:spcAft>
                <a:spcPts val="0"/>
              </a:spcAft>
              <a:buFont typeface="Symbol" panose="05050102010706020507" pitchFamily="18" charset="2"/>
              <a:buChar char=""/>
              <a:tabLst>
                <a:tab pos="228600" algn="l"/>
                <a:tab pos="457200" algn="l"/>
              </a:tabLst>
            </a:pP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What inspired you to apply for the peer supporter role?</a:t>
            </a:r>
            <a:endParaRPr lang="x-none" dirty="0">
              <a:solidFill>
                <a:srgbClr val="000000"/>
              </a:solidFill>
              <a:latin typeface="Calibri" panose="020F0502020204030204" pitchFamily="34" charset="0"/>
              <a:ea typeface="SimSun" panose="02010600030101010101" pitchFamily="2" charset="-122"/>
              <a:cs typeface="Arial" panose="020B0604020202020204" pitchFamily="34" charset="0"/>
            </a:endParaRPr>
          </a:p>
          <a:p>
            <a:pPr marL="342900" marR="0" lvl="0" indent="-342900">
              <a:spcBef>
                <a:spcPts val="0"/>
              </a:spcBef>
              <a:spcAft>
                <a:spcPts val="0"/>
              </a:spcAft>
              <a:buFont typeface="Symbol" panose="05050102010706020507" pitchFamily="18" charset="2"/>
              <a:buChar char=""/>
              <a:tabLst>
                <a:tab pos="228600" algn="l"/>
                <a:tab pos="457200" algn="l"/>
              </a:tabLst>
            </a:pP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Can you tell me some ways in which you might use your strengths/skills and personal lived experience to support the people you would be working with?</a:t>
            </a:r>
            <a:endParaRPr lang="x-none" dirty="0">
              <a:solidFill>
                <a:srgbClr val="000000"/>
              </a:solidFill>
              <a:latin typeface="Calibri" panose="020F0502020204030204" pitchFamily="34" charset="0"/>
              <a:ea typeface="SimSun" panose="02010600030101010101" pitchFamily="2" charset="-122"/>
              <a:cs typeface="Arial" panose="020B0604020202020204" pitchFamily="34" charset="0"/>
            </a:endParaRPr>
          </a:p>
          <a:p>
            <a:pPr marL="342900" marR="0" lvl="0" indent="-342900">
              <a:spcBef>
                <a:spcPts val="0"/>
              </a:spcBef>
              <a:spcAft>
                <a:spcPts val="0"/>
              </a:spcAft>
              <a:buFont typeface="Symbol" panose="05050102010706020507" pitchFamily="18" charset="2"/>
              <a:buChar char=""/>
              <a:tabLst>
                <a:tab pos="228600" algn="l"/>
                <a:tab pos="457200" algn="l"/>
              </a:tabLst>
            </a:pP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What have you learned through your own lived experience of mental distress and recovery that you think would be useful to your work here?</a:t>
            </a:r>
            <a:endParaRPr lang="x-none" dirty="0">
              <a:solidFill>
                <a:srgbClr val="000000"/>
              </a:solidFill>
              <a:latin typeface="Calibri" panose="020F0502020204030204" pitchFamily="34" charset="0"/>
              <a:ea typeface="SimSun" panose="02010600030101010101" pitchFamily="2" charset="-122"/>
              <a:cs typeface="Arial" panose="020B0604020202020204" pitchFamily="34" charset="0"/>
            </a:endParaRPr>
          </a:p>
          <a:p>
            <a:pPr marL="342900" marR="0" lvl="0" indent="-342900">
              <a:spcBef>
                <a:spcPts val="0"/>
              </a:spcBef>
              <a:spcAft>
                <a:spcPts val="0"/>
              </a:spcAft>
              <a:buFont typeface="Symbol" panose="05050102010706020507" pitchFamily="18" charset="2"/>
              <a:buChar char=""/>
              <a:tabLst>
                <a:tab pos="228600" algn="l"/>
                <a:tab pos="457200" algn="l"/>
              </a:tabLst>
            </a:pP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How might your experience and skills support non-discrimination and equality in your work?</a:t>
            </a:r>
            <a:endParaRPr lang="x-none" dirty="0">
              <a:solidFill>
                <a:srgbClr val="000000"/>
              </a:solidFill>
              <a:latin typeface="Calibri" panose="020F0502020204030204" pitchFamily="34" charset="0"/>
              <a:ea typeface="SimSun" panose="02010600030101010101" pitchFamily="2" charset="-122"/>
              <a:cs typeface="Arial" panose="020B0604020202020204" pitchFamily="34" charset="0"/>
            </a:endParaRPr>
          </a:p>
          <a:p>
            <a:pPr marL="342900" marR="0" lvl="0" indent="-342900">
              <a:spcBef>
                <a:spcPts val="0"/>
              </a:spcBef>
              <a:spcAft>
                <a:spcPts val="0"/>
              </a:spcAft>
              <a:buFont typeface="Symbol" panose="05050102010706020507" pitchFamily="18" charset="2"/>
              <a:buChar char=""/>
              <a:tabLst>
                <a:tab pos="228600" algn="l"/>
                <a:tab pos="457200" algn="l"/>
              </a:tabLst>
            </a:pP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Why do you think the support of peers is beneficial for people with psychosocial, intellectual or cognitive disabilities? </a:t>
            </a:r>
            <a:endParaRPr lang="x-none" dirty="0">
              <a:solidFill>
                <a:srgbClr val="000000"/>
              </a:solidFill>
              <a:latin typeface="Calibri" panose="020F0502020204030204" pitchFamily="34" charset="0"/>
              <a:ea typeface="SimSun" panose="02010600030101010101" pitchFamily="2" charset="-122"/>
              <a:cs typeface="Arial" panose="020B0604020202020204" pitchFamily="34" charset="0"/>
            </a:endParaRPr>
          </a:p>
          <a:p>
            <a:pPr marL="342900" marR="0" lvl="0" indent="-342900">
              <a:spcBef>
                <a:spcPts val="0"/>
              </a:spcBef>
              <a:spcAft>
                <a:spcPts val="0"/>
              </a:spcAft>
              <a:buFont typeface="Symbol" panose="05050102010706020507" pitchFamily="18" charset="2"/>
              <a:buChar char=""/>
              <a:tabLst>
                <a:tab pos="228600" algn="l"/>
                <a:tab pos="457200" algn="l"/>
              </a:tabLst>
            </a:pP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If one of your peers feels resigned to their situation and without hope, how would you support them</a:t>
            </a:r>
            <a:r>
              <a:rPr lang="en-US" baseline="30000" dirty="0">
                <a:solidFill>
                  <a:srgbClr val="000000"/>
                </a:solidFill>
                <a:latin typeface="Calibri" panose="020F0502020204030204" pitchFamily="34" charset="0"/>
                <a:ea typeface="SimSun" panose="02010600030101010101" pitchFamily="2" charset="-122"/>
                <a:cs typeface="Arial" panose="020B0604020202020204" pitchFamily="34" charset="0"/>
              </a:rPr>
              <a:t> </a:t>
            </a:r>
            <a:r>
              <a:rPr lang="en-US" i="1" dirty="0">
                <a:solidFill>
                  <a:srgbClr val="000000"/>
                </a:solidFill>
                <a:latin typeface="Calibri" panose="020F0502020204030204" pitchFamily="34" charset="0"/>
                <a:ea typeface="SimSun" panose="02010600030101010101" pitchFamily="2" charset="-122"/>
                <a:cs typeface="Arial" panose="020B0604020202020204" pitchFamily="34" charset="0"/>
              </a:rPr>
              <a:t>(</a:t>
            </a:r>
            <a:r>
              <a:rPr lang="en-US" i="1" dirty="0">
                <a:solidFill>
                  <a:srgbClr val="000000"/>
                </a:solidFill>
                <a:latin typeface="Calibri" panose="020F0502020204030204" pitchFamily="34" charset="0"/>
                <a:ea typeface="SimSun" panose="02010600030101010101" pitchFamily="2" charset="-122"/>
                <a:cs typeface="Arial" panose="020B0604020202020204" pitchFamily="34" charset="0"/>
                <a:hlinkClick r:id="rId3" action="ppaction://hlinkfile" tooltip="Legere,  #219">
                  <a:extLst>
                    <a:ext uri="{A12FA001-AC4F-418D-AE19-62706E023703}">
                      <ahyp:hlinkClr xmlns:ahyp="http://schemas.microsoft.com/office/drawing/2018/hyperlinkcolor" val="tx"/>
                    </a:ext>
                  </a:extLst>
                </a:hlinkClick>
              </a:rPr>
              <a:t>41</a:t>
            </a:r>
            <a:r>
              <a:rPr lang="en-US" i="1" dirty="0">
                <a:solidFill>
                  <a:srgbClr val="000000"/>
                </a:solidFill>
                <a:latin typeface="Calibri" panose="020F0502020204030204" pitchFamily="34" charset="0"/>
                <a:ea typeface="SimSun" panose="02010600030101010101" pitchFamily="2" charset="-122"/>
                <a:cs typeface="Arial" panose="020B0604020202020204" pitchFamily="34" charset="0"/>
              </a:rPr>
              <a:t>)</a:t>
            </a: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a:t>
            </a:r>
            <a:endParaRPr lang="x-none" dirty="0">
              <a:solidFill>
                <a:srgbClr val="000000"/>
              </a:solidFill>
              <a:latin typeface="Calibri" panose="020F0502020204030204" pitchFamily="34" charset="0"/>
              <a:ea typeface="SimSun" panose="02010600030101010101" pitchFamily="2" charset="-122"/>
              <a:cs typeface="Arial" panose="020B0604020202020204" pitchFamily="34" charset="0"/>
            </a:endParaRPr>
          </a:p>
          <a:p>
            <a:pPr marL="342900" marR="0" lvl="0" indent="-342900">
              <a:spcBef>
                <a:spcPts val="0"/>
              </a:spcBef>
              <a:spcAft>
                <a:spcPts val="0"/>
              </a:spcAft>
              <a:buFont typeface="Symbol" panose="05050102010706020507" pitchFamily="18" charset="2"/>
              <a:buChar char=""/>
              <a:tabLst>
                <a:tab pos="228600" algn="l"/>
                <a:tab pos="457200" algn="l"/>
              </a:tabLst>
            </a:pP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Do you have any previous experience of something similar to peer support?</a:t>
            </a:r>
            <a:endParaRPr lang="x-none" dirty="0">
              <a:solidFill>
                <a:srgbClr val="000000"/>
              </a:solidFill>
              <a:latin typeface="Calibri" panose="020F0502020204030204" pitchFamily="34" charset="0"/>
              <a:ea typeface="SimSun" panose="02010600030101010101" pitchFamily="2" charset="-122"/>
              <a:cs typeface="Arial" panose="020B060402020202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74</a:t>
            </a:fld>
            <a:endParaRPr lang="x-none"/>
          </a:p>
        </p:txBody>
      </p:sp>
    </p:spTree>
    <p:extLst>
      <p:ext uri="{BB962C8B-B14F-4D97-AF65-F5344CB8AC3E}">
        <p14:creationId xmlns:p14="http://schemas.microsoft.com/office/powerpoint/2010/main" val="4035857262"/>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484188"/>
            <a:ext cx="5486400" cy="3086100"/>
          </a:xfrm>
        </p:spPr>
      </p:sp>
      <p:sp>
        <p:nvSpPr>
          <p:cNvPr id="3" name="Notes Placeholder 2"/>
          <p:cNvSpPr>
            <a:spLocks noGrp="1"/>
          </p:cNvSpPr>
          <p:nvPr>
            <p:ph type="body" idx="1"/>
          </p:nvPr>
        </p:nvSpPr>
        <p:spPr>
          <a:xfrm>
            <a:off x="685800" y="3773487"/>
            <a:ext cx="5486400" cy="4911725"/>
          </a:xfrm>
        </p:spPr>
        <p:txBody>
          <a:bodyPr/>
          <a:lstStyle/>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 lack of applicants for the position may result in a temptation to move someone who is already on the staff to a peer role, to hire an applicant who is not a good fit or the post, or to lower the hiring standards for the position.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However, peer supporters have a very important role in supporting others and…..</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 ….it is critical to identify peer supporters who are right for the role and who will uphold the values of peer support such as respect, equality, mutuality, empathy and recovery </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solidFill>
                  <a:srgbClr val="0000FF"/>
                </a:solidFill>
                <a:latin typeface="Calibri" panose="020F0502020204030204" pitchFamily="34" charset="0"/>
                <a:ea typeface="SimSun" panose="02010600030101010101" pitchFamily="2" charset="-122"/>
                <a:cs typeface="Calibri" panose="020F0502020204030204" pitchFamily="34" charset="0"/>
                <a:hlinkClick r:id="rId3" action="ppaction://hlinkfile" tooltip="Legere,  #219">
                  <a:extLst>
                    <a:ext uri="{A12FA001-AC4F-418D-AE19-62706E023703}">
                      <ahyp:hlinkClr xmlns:ahyp="http://schemas.microsoft.com/office/drawing/2018/hyperlinkcolor" val="tx"/>
                    </a:ext>
                  </a:extLst>
                </a:hlinkClick>
              </a:rPr>
              <a:t>41</a:t>
            </a:r>
            <a:r>
              <a:rPr lang="en-GB" i="1" dirty="0">
                <a:latin typeface="Calibri" panose="020F0502020204030204" pitchFamily="34" charset="0"/>
                <a:ea typeface="SimSun" panose="02010600030101010101" pitchFamily="2" charset="-122"/>
                <a:cs typeface="Calibri" panose="020F0502020204030204" pitchFamily="34" charset="0"/>
              </a:rPr>
              <a:t>)</a:t>
            </a:r>
            <a:r>
              <a:rPr lang="en-GB" dirty="0">
                <a:latin typeface="Calibri" panose="020F0502020204030204" pitchFamily="34" charset="0"/>
                <a:ea typeface="SimSun" panose="02010600030101010101" pitchFamily="2" charset="-122"/>
                <a:cs typeface="Calibri" panose="020F0502020204030204" pitchFamily="34" charset="0"/>
              </a:rPr>
              <a:t>. </a:t>
            </a:r>
          </a:p>
          <a:p>
            <a:pPr marL="171450" lvl="1"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Training and ongoing support is extremely helpful for all peer supporters and should be a prerequisite for newly-recruited peer supporters who have never before worked in a peer role. </a:t>
            </a:r>
          </a:p>
          <a:p>
            <a:pPr marL="628650" lvl="1"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This does not mean that peer supporters who are new to the role will be less helpful or less successful than people with prior experience. </a:t>
            </a:r>
          </a:p>
          <a:p>
            <a:pPr marL="628650" lvl="1"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It simply means that there will be different considerations for the interview, selection process and training requirements.</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When introducing peer supporters within a service for the first time, it may be preferable to hire more than one peer, if resources allow.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This will help to avoid peer drift phenomenon and isolation of the person working in a peer role.</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75</a:t>
            </a:fld>
            <a:endParaRPr lang="x-none"/>
          </a:p>
        </p:txBody>
      </p:sp>
    </p:spTree>
    <p:extLst>
      <p:ext uri="{BB962C8B-B14F-4D97-AF65-F5344CB8AC3E}">
        <p14:creationId xmlns:p14="http://schemas.microsoft.com/office/powerpoint/2010/main" val="834611939"/>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84313" y="1143000"/>
            <a:ext cx="3738562" cy="2103438"/>
          </a:xfrm>
        </p:spPr>
      </p:sp>
      <p:sp>
        <p:nvSpPr>
          <p:cNvPr id="3" name="Notes Placeholder 2"/>
          <p:cNvSpPr>
            <a:spLocks noGrp="1"/>
          </p:cNvSpPr>
          <p:nvPr>
            <p:ph type="body" idx="1"/>
          </p:nvPr>
        </p:nvSpPr>
        <p:spPr>
          <a:xfrm>
            <a:off x="685800" y="3657600"/>
            <a:ext cx="5486400" cy="4343400"/>
          </a:xfrm>
          <a:noFill/>
        </p:spPr>
        <p:txBody>
          <a:bodyPr/>
          <a:lstStyle/>
          <a:p>
            <a:pPr lvl="0">
              <a:defRPr/>
            </a:pPr>
            <a:r>
              <a:rPr lang="en-GB">
                <a:solidFill>
                  <a:srgbClr val="000000"/>
                </a:solidFill>
                <a:latin typeface="Calibri" panose="020F0502020204030204" pitchFamily="34" charset="0"/>
                <a:ea typeface="Calibri" panose="020F0502020204030204" pitchFamily="34" charset="0"/>
                <a:cs typeface="Arial" panose="020B0604020202020204" pitchFamily="34" charset="0"/>
              </a:rPr>
              <a:t>TOPSIDE [website]. Brussels: Training Opportunities for Peer Supporters with Intellectual Disabilities in Europe (</a:t>
            </a:r>
            <a:r>
              <a:rPr lang="en-GB" u="sng">
                <a:solidFill>
                  <a:srgbClr val="0000FF"/>
                </a:solidFill>
                <a:latin typeface="Calibri" panose="020F050202020403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http://www.peer-support.eu/about-the-project/</a:t>
            </a:r>
            <a:r>
              <a:rPr lang="en-GB">
                <a:solidFill>
                  <a:srgbClr val="000000"/>
                </a:solidFill>
                <a:latin typeface="Calibri" panose="020F0502020204030204" pitchFamily="34" charset="0"/>
                <a:ea typeface="Calibri" panose="020F0502020204030204" pitchFamily="34" charset="0"/>
                <a:cs typeface="Arial" panose="020B0604020202020204" pitchFamily="34" charset="0"/>
              </a:rPr>
              <a:t>, accessed 15 February 2017).</a:t>
            </a:r>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76</a:t>
            </a:fld>
            <a:endParaRPr lang="x-none"/>
          </a:p>
        </p:txBody>
      </p:sp>
    </p:spTree>
    <p:extLst>
      <p:ext uri="{BB962C8B-B14F-4D97-AF65-F5344CB8AC3E}">
        <p14:creationId xmlns:p14="http://schemas.microsoft.com/office/powerpoint/2010/main" val="294192645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77</a:t>
            </a:fld>
            <a:endParaRPr lang="x-none"/>
          </a:p>
        </p:txBody>
      </p:sp>
    </p:spTree>
    <p:extLst>
      <p:ext uri="{BB962C8B-B14F-4D97-AF65-F5344CB8AC3E}">
        <p14:creationId xmlns:p14="http://schemas.microsoft.com/office/powerpoint/2010/main" val="2895568743"/>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Conditions of work</a:t>
            </a:r>
          </a:p>
          <a:p>
            <a:pPr>
              <a:spcAft>
                <a:spcPts val="600"/>
              </a:spcAft>
            </a:pPr>
            <a:r>
              <a:rPr lang="en-US" b="1" dirty="0"/>
              <a:t>Pay rates</a:t>
            </a:r>
            <a:endParaRPr lang="en-US" dirty="0"/>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Peer roles may be paid or unpaid; this can depend on the organizational structure and budget. </a:t>
            </a:r>
          </a:p>
          <a:p>
            <a:pPr marL="628650" lvl="1"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For instance, a non-profit organization that depends primarily on volunteers to operate may have unpaid peer supporters….</a:t>
            </a:r>
          </a:p>
          <a:p>
            <a:pPr marL="628650" lvl="1"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…whereas a mental health or social service or an established peer supporter organization in the community may have paid peer supporters.</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It can be difficult to change pay rates once they are established, so it is important to think through what the pay rate will be for peer supporters.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 available pool of people with lived experience who are open and comfortable discussing their experiences with others, want to do peer work and are good at it may be small.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Having the pay rate reflect this specialized position is therefore important. </a:t>
            </a: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Setting a low pay rate, especially in comparison to the rest of paid staff, can convey a negative message that peer roles are trivial and less important </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3" action="ppaction://hlinkfile" tooltip="Legere,  #203"/>
              </a:rPr>
              <a:t>6</a:t>
            </a:r>
            <a:r>
              <a:rPr lang="en-GB" i="1" dirty="0">
                <a:latin typeface="Calibri" panose="020F0502020204030204" pitchFamily="34" charset="0"/>
                <a:ea typeface="SimSun" panose="02010600030101010101" pitchFamily="2" charset="-122"/>
                <a:cs typeface="Calibri" panose="020F0502020204030204" pitchFamily="34" charset="0"/>
              </a:rPr>
              <a:t>)</a:t>
            </a:r>
            <a:r>
              <a:rPr lang="en-GB" dirty="0">
                <a:latin typeface="Calibri" panose="020F0502020204030204" pitchFamily="34" charset="0"/>
                <a:ea typeface="SimSun" panose="02010600030101010101" pitchFamily="2" charset="-122"/>
                <a:cs typeface="Calibri" panose="020F0502020204030204" pitchFamily="34" charset="0"/>
              </a:rPr>
              <a:t>.</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78</a:t>
            </a:fld>
            <a:endParaRPr lang="x-none"/>
          </a:p>
        </p:txBody>
      </p:sp>
    </p:spTree>
    <p:extLst>
      <p:ext uri="{BB962C8B-B14F-4D97-AF65-F5344CB8AC3E}">
        <p14:creationId xmlns:p14="http://schemas.microsoft.com/office/powerpoint/2010/main" val="2617875569"/>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It is also worth noting that, in some countries, paying peer supporters can potentially jeopardize any benefits that they may also be receiving,</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It is important to make sure that pay rates are sufficient and do not lead to a loss of income for the peer supporter. </a:t>
            </a:r>
          </a:p>
          <a:p>
            <a:pPr marL="628650" lvl="1"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Those who make the laws and policies </a:t>
            </a:r>
            <a:r>
              <a:rPr lang="en-GB" sz="900" dirty="0">
                <a:latin typeface="Calibri" panose="020F0502020204030204" pitchFamily="34" charset="0"/>
                <a:ea typeface="SimSun" panose="02010600030101010101" pitchFamily="2" charset="-122"/>
                <a:cs typeface="Calibri" panose="020F0502020204030204" pitchFamily="34" charset="0"/>
              </a:rPr>
              <a:t> </a:t>
            </a:r>
            <a:r>
              <a:rPr lang="en-GB" dirty="0">
                <a:latin typeface="Calibri" panose="020F0502020204030204" pitchFamily="34" charset="0"/>
                <a:ea typeface="SimSun" panose="02010600030101010101" pitchFamily="2" charset="-122"/>
                <a:cs typeface="Calibri" panose="020F0502020204030204" pitchFamily="34" charset="0"/>
              </a:rPr>
              <a:t>of the country should also be mindful of this issue.</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One issue to keep in mind is whether payment is likely to introduce a power imbalance in a one-to-one peer relationship.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If one person is receiving payment and the other is not, it may be difficult for the relationship to be viewed as an equal one.</a:t>
            </a:r>
            <a:endParaRPr lang="x-none" dirty="0">
              <a:latin typeface="Calibri" panose="020F0502020204030204" pitchFamily="34" charset="0"/>
              <a:ea typeface="SimSun" panose="02010600030101010101" pitchFamily="2" charset="-122"/>
              <a:cs typeface="Calibri" panose="020F0502020204030204" pitchFamily="34" charset="0"/>
            </a:endParaRPr>
          </a:p>
        </p:txBody>
      </p:sp>
      <p:sp>
        <p:nvSpPr>
          <p:cNvPr id="4" name="Slide Number Placeholder 3"/>
          <p:cNvSpPr>
            <a:spLocks noGrp="1"/>
          </p:cNvSpPr>
          <p:nvPr>
            <p:ph type="sldNum" sz="quarter" idx="5"/>
          </p:nvPr>
        </p:nvSpPr>
        <p:spPr/>
        <p:txBody>
          <a:bodyPr/>
          <a:lstStyle/>
          <a:p>
            <a:fld id="{B9E5FEED-3F11-4018-8801-9319A9A00358}" type="slidenum">
              <a:rPr lang="x-none" smtClean="0"/>
              <a:t>79</a:t>
            </a:fld>
            <a:endParaRPr lang="x-none"/>
          </a:p>
        </p:txBody>
      </p:sp>
    </p:spTree>
    <p:extLst>
      <p:ext uri="{BB962C8B-B14F-4D97-AF65-F5344CB8AC3E}">
        <p14:creationId xmlns:p14="http://schemas.microsoft.com/office/powerpoint/2010/main" val="3328448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Introduction</a:t>
            </a:r>
          </a:p>
          <a:p>
            <a:pPr marL="171450" indent="-171450">
              <a:spcAft>
                <a:spcPts val="600"/>
              </a:spcAft>
              <a:buFont typeface="Arial" panose="020B0604020202020204" pitchFamily="34" charset="0"/>
              <a:buChar char="•"/>
            </a:pPr>
            <a:r>
              <a:rPr lang="en-US" dirty="0"/>
              <a:t>The purpose of this module is to give guidance on how to provide and strengthen individualized peer support for people with psychosocial, intellectual or cognitive disabilities. </a:t>
            </a:r>
          </a:p>
          <a:p>
            <a:pPr marL="171450" indent="-171450">
              <a:spcAft>
                <a:spcPts val="600"/>
              </a:spcAft>
              <a:buFont typeface="Arial" panose="020B0604020202020204" pitchFamily="34" charset="0"/>
              <a:buChar char="•"/>
            </a:pPr>
            <a:r>
              <a:rPr lang="en-US" dirty="0"/>
              <a:t>The module focuses on the provision of one-to-one “in person” support rather than other forms such as social media and online peer-to-peer support. </a:t>
            </a:r>
          </a:p>
          <a:p>
            <a:pPr marL="171450" indent="-171450">
              <a:spcAft>
                <a:spcPts val="600"/>
              </a:spcAft>
              <a:buFont typeface="Arial" panose="020B0604020202020204" pitchFamily="34" charset="0"/>
              <a:buChar char="•"/>
            </a:pPr>
            <a:r>
              <a:rPr lang="en-US" dirty="0"/>
              <a:t>Individualized peer support is more established in the mental health field than it is for persons with intellectual or cognitive disabilities, and this is reflected in the paucity of real-life examples in this module related to these persons. </a:t>
            </a:r>
          </a:p>
          <a:p>
            <a:pPr marL="171450" indent="-171450">
              <a:buFont typeface="Arial" panose="020B0604020202020204" pitchFamily="34" charset="0"/>
              <a:buChar char="•"/>
            </a:pPr>
            <a:r>
              <a:rPr lang="en-US" dirty="0"/>
              <a:t>However, this type of peer support is equally valuable for persons with intellectual or cognitive disabilities.</a:t>
            </a:r>
          </a:p>
          <a:p>
            <a:endParaRPr lang="en-US" dirty="0"/>
          </a:p>
          <a:p>
            <a:endParaRPr lang="x-none"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6D4481-A8A4-4ADB-B768-6DF1FE3A744C}" type="slidenum">
              <a:rPr kumimoji="0" lang="x-non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x-non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47264945"/>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363538"/>
            <a:ext cx="5486400" cy="3086100"/>
          </a:xfrm>
        </p:spPr>
      </p:sp>
      <p:sp>
        <p:nvSpPr>
          <p:cNvPr id="3" name="Notes Placeholder 2"/>
          <p:cNvSpPr>
            <a:spLocks noGrp="1"/>
          </p:cNvSpPr>
          <p:nvPr>
            <p:ph type="body" idx="1"/>
          </p:nvPr>
        </p:nvSpPr>
        <p:spPr>
          <a:xfrm>
            <a:off x="685800" y="3449638"/>
            <a:ext cx="5486400" cy="5469510"/>
          </a:xfrm>
        </p:spPr>
        <p:txBody>
          <a:bodyPr/>
          <a:lstStyle/>
          <a:p>
            <a:pPr algn="just">
              <a:spcAft>
                <a:spcPts val="600"/>
              </a:spcAft>
            </a:pPr>
            <a:r>
              <a:rPr lang="en-GB" dirty="0">
                <a:latin typeface="Calibri" panose="020F0502020204030204" pitchFamily="34" charset="0"/>
                <a:ea typeface="SimSun" panose="02010600030101010101" pitchFamily="2" charset="-122"/>
                <a:cs typeface="Calibri" panose="020F0502020204030204" pitchFamily="34" charset="0"/>
              </a:rPr>
              <a:t>Mentoring and supervision </a:t>
            </a:r>
            <a:r>
              <a:rPr lang="en-GB" i="1" dirty="0">
                <a:latin typeface="Calibri" panose="020F0502020204030204" pitchFamily="34" charset="0"/>
                <a:ea typeface="Calibri" panose="020F0502020204030204" pitchFamily="34" charset="0"/>
                <a:cs typeface="Arial" panose="020B0604020202020204" pitchFamily="34" charset="0"/>
              </a:rPr>
              <a:t>(</a:t>
            </a:r>
            <a:r>
              <a:rPr lang="en-GB" i="1" dirty="0">
                <a:latin typeface="Calibri" panose="020F0502020204030204" pitchFamily="34" charset="0"/>
                <a:ea typeface="Calibri" panose="020F0502020204030204" pitchFamily="34" charset="0"/>
                <a:cs typeface="Arial" panose="020B0604020202020204" pitchFamily="34" charset="0"/>
                <a:hlinkClick r:id="rId3" action="ppaction://hlinkfile" tooltip="Morris, 2015 #208"/>
              </a:rPr>
              <a:t>30</a:t>
            </a:r>
            <a:r>
              <a:rPr lang="en-GB" i="1" dirty="0">
                <a:latin typeface="Calibri" panose="020F0502020204030204" pitchFamily="34" charset="0"/>
                <a:ea typeface="Calibri" panose="020F0502020204030204" pitchFamily="34" charset="0"/>
                <a:cs typeface="Arial" panose="020B0604020202020204" pitchFamily="34" charset="0"/>
              </a:rPr>
              <a:t>),(</a:t>
            </a:r>
            <a:r>
              <a:rPr lang="en-GB" i="1" dirty="0">
                <a:latin typeface="Calibri" panose="020F0502020204030204" pitchFamily="34" charset="0"/>
                <a:ea typeface="Calibri" panose="020F0502020204030204" pitchFamily="34" charset="0"/>
                <a:cs typeface="Arial" panose="020B0604020202020204" pitchFamily="34" charset="0"/>
                <a:hlinkClick r:id="rId4" action="ppaction://hlinkfile" tooltip="Legere,  #203"/>
              </a:rPr>
              <a:t>6</a:t>
            </a:r>
            <a:r>
              <a:rPr lang="en-GB" i="1" dirty="0">
                <a:latin typeface="Calibri" panose="020F0502020204030204" pitchFamily="34" charset="0"/>
                <a:ea typeface="Calibri" panose="020F0502020204030204" pitchFamily="34" charset="0"/>
                <a:cs typeface="Arial" panose="020B0604020202020204" pitchFamily="34" charset="0"/>
              </a:rPr>
              <a:t>)</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 provision of mentoring and supervision is one of the most important components in sustaining peer support roles.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Peer roles may be met with resistance or confusion at first, so having the support of a supervisor who believes in peer support and in recovery-oriented care is important.</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Ideally, a supervisor for a peer supporter is someone who has worked in peer roles before. However, this may not always be possible. </a:t>
            </a: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At the very least the supervisor should be trained or have experience in recovery-oriented practices (see the section on </a:t>
            </a:r>
            <a:r>
              <a:rPr lang="en-GB" i="1" dirty="0">
                <a:latin typeface="Calibri" panose="020F0502020204030204" pitchFamily="34" charset="0"/>
                <a:ea typeface="SimSun" panose="02010600030101010101" pitchFamily="2" charset="-122"/>
                <a:cs typeface="Calibri" panose="020F0502020204030204" pitchFamily="34" charset="0"/>
              </a:rPr>
              <a:t>Peer supporters in mental health and </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rPr>
              <a:t>social</a:t>
            </a: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 </a:t>
            </a:r>
            <a:r>
              <a:rPr lang="en-GB" i="1" dirty="0">
                <a:latin typeface="Calibri" panose="020F0502020204030204" pitchFamily="34" charset="0"/>
                <a:ea typeface="SimSun" panose="02010600030101010101" pitchFamily="2" charset="-122"/>
                <a:cs typeface="Calibri" panose="020F0502020204030204" pitchFamily="34" charset="0"/>
              </a:rPr>
              <a:t>services</a:t>
            </a:r>
            <a:r>
              <a:rPr lang="en-GB" dirty="0">
                <a:latin typeface="Calibri" panose="020F0502020204030204" pitchFamily="34" charset="0"/>
                <a:ea typeface="SimSun" panose="02010600030101010101" pitchFamily="2" charset="-122"/>
                <a:cs typeface="Calibri" panose="020F0502020204030204" pitchFamily="34" charset="0"/>
              </a:rPr>
              <a:t>) will allow them to better understand the role of a peer supporter and the challenges that may arise when introducing peer roles, especially for the first time.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If this is not possible, another option is to reach out to local, regional, or national peer-to-peer organizations for supplementary training or supervision.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This way, even if the peer supporter’s direct supervisor has not worked in peer roles before, the peer supporter can still receive support from the peer community.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Simple communication technology such as telephone calls or video calls can be used to provide support to peer supporters who are geographically isolated. </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Regardless of previous experience in peer roles, any effective supervisor should be able to provide both task-oriented supervision (such as giving guidance on the day-to-day administrative tasks of the peer supporter) and process-oriented supervision (such as supporting the peer supporter in developing skills and expertise or offering suggestions for improvement). </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buFont typeface="Arial" panose="020B0604020202020204" pitchFamily="34" charset="0"/>
              <a:buChar char="•"/>
            </a:pP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80</a:t>
            </a:fld>
            <a:endParaRPr lang="x-none"/>
          </a:p>
        </p:txBody>
      </p:sp>
    </p:spTree>
    <p:extLst>
      <p:ext uri="{BB962C8B-B14F-4D97-AF65-F5344CB8AC3E}">
        <p14:creationId xmlns:p14="http://schemas.microsoft.com/office/powerpoint/2010/main" val="286757839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4836"/>
            <a:ext cx="5486400" cy="4270377"/>
          </a:xfrm>
        </p:spPr>
        <p:txBody>
          <a:bodyPr/>
          <a:lstStyle/>
          <a:p>
            <a:endParaRPr lang="en-US" dirty="0"/>
          </a:p>
          <a:p>
            <a:endParaRPr lang="en-US" dirty="0"/>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81</a:t>
            </a:fld>
            <a:endParaRPr lang="x-none"/>
          </a:p>
        </p:txBody>
      </p:sp>
      <p:sp>
        <p:nvSpPr>
          <p:cNvPr id="6" name="Rectangle 5">
            <a:extLst>
              <a:ext uri="{FF2B5EF4-FFF2-40B4-BE49-F238E27FC236}">
                <a16:creationId xmlns:a16="http://schemas.microsoft.com/office/drawing/2014/main" id="{7830AA11-49A2-4567-AE8E-3841781FBD1B}"/>
              </a:ext>
            </a:extLst>
          </p:cNvPr>
          <p:cNvSpPr/>
          <p:nvPr/>
        </p:nvSpPr>
        <p:spPr>
          <a:xfrm>
            <a:off x="867365" y="4904925"/>
            <a:ext cx="5123269" cy="461665"/>
          </a:xfrm>
          <a:prstGeom prst="rect">
            <a:avLst/>
          </a:prstGeom>
        </p:spPr>
        <p:txBody>
          <a:bodyPr wrap="square">
            <a:spAutoFit/>
          </a:bodyPr>
          <a:lstStyle/>
          <a:p>
            <a:pPr lvl="0">
              <a:defRPr/>
            </a:pPr>
            <a:r>
              <a:rPr lang="en-GB" sz="1200" dirty="0">
                <a:solidFill>
                  <a:srgbClr val="000000"/>
                </a:solidFill>
                <a:latin typeface="Calibri" panose="020F0502020204030204" pitchFamily="34" charset="0"/>
                <a:ea typeface="Calibri" panose="020F0502020204030204" pitchFamily="34" charset="0"/>
                <a:cs typeface="Arial" panose="020B0604020202020204" pitchFamily="34" charset="0"/>
              </a:rPr>
              <a:t>Shah C. Personal communication, case study, </a:t>
            </a:r>
            <a:r>
              <a:rPr lang="en-GB" sz="1200" dirty="0" err="1">
                <a:solidFill>
                  <a:srgbClr val="000000"/>
                </a:solidFill>
                <a:latin typeface="Calibri" panose="020F0502020204030204" pitchFamily="34" charset="0"/>
                <a:ea typeface="Calibri" panose="020F0502020204030204" pitchFamily="34" charset="0"/>
                <a:cs typeface="Arial" panose="020B0604020202020204" pitchFamily="34" charset="0"/>
              </a:rPr>
              <a:t>QualityRights</a:t>
            </a:r>
            <a:r>
              <a:rPr lang="en-GB" sz="1200" dirty="0">
                <a:solidFill>
                  <a:srgbClr val="000000"/>
                </a:solidFill>
                <a:latin typeface="Calibri" panose="020F0502020204030204" pitchFamily="34" charset="0"/>
                <a:ea typeface="Calibri" panose="020F0502020204030204" pitchFamily="34" charset="0"/>
                <a:cs typeface="Arial" panose="020B0604020202020204" pitchFamily="34" charset="0"/>
              </a:rPr>
              <a:t> Gujarat project, India. 2016.</a:t>
            </a:r>
            <a:endParaRPr lang="x-none" sz="1200" dirty="0">
              <a:solidFill>
                <a:srgbClr val="FF0000"/>
              </a:solidFill>
            </a:endParaRPr>
          </a:p>
        </p:txBody>
      </p:sp>
    </p:spTree>
    <p:extLst>
      <p:ext uri="{BB962C8B-B14F-4D97-AF65-F5344CB8AC3E}">
        <p14:creationId xmlns:p14="http://schemas.microsoft.com/office/powerpoint/2010/main" val="1233452202"/>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Aft>
                <a:spcPts val="600"/>
              </a:spcAft>
            </a:pPr>
            <a:r>
              <a:rPr lang="en-GB" b="1" dirty="0">
                <a:latin typeface="Calibri" panose="020F0502020204030204" pitchFamily="34" charset="0"/>
                <a:ea typeface="SimSun" panose="02010600030101010101" pitchFamily="2" charset="-122"/>
                <a:cs typeface="Calibri" panose="020F0502020204030204" pitchFamily="34" charset="0"/>
              </a:rPr>
              <a:t>Performance reviews </a:t>
            </a:r>
            <a:r>
              <a:rPr lang="en-GB" b="1" i="1" dirty="0">
                <a:latin typeface="Calibri" panose="020F0502020204030204" pitchFamily="34" charset="0"/>
                <a:ea typeface="Calibri" panose="020F0502020204030204" pitchFamily="34" charset="0"/>
                <a:cs typeface="Arial" panose="020B0604020202020204" pitchFamily="34" charset="0"/>
              </a:rPr>
              <a:t>(</a:t>
            </a:r>
            <a:r>
              <a:rPr lang="en-GB" b="1" i="1" dirty="0">
                <a:latin typeface="Calibri" panose="020F0502020204030204" pitchFamily="34" charset="0"/>
                <a:ea typeface="Calibri" panose="020F0502020204030204" pitchFamily="34" charset="0"/>
                <a:cs typeface="Arial" panose="020B0604020202020204" pitchFamily="34" charset="0"/>
                <a:hlinkClick r:id="rId3" action="ppaction://hlinkfile" tooltip="Legere,  #203"/>
              </a:rPr>
              <a:t>6</a:t>
            </a:r>
            <a:r>
              <a:rPr lang="en-GB" b="1" i="1" dirty="0">
                <a:latin typeface="Calibri" panose="020F0502020204030204" pitchFamily="34" charset="0"/>
                <a:ea typeface="Calibri" panose="020F0502020204030204" pitchFamily="34" charset="0"/>
                <a:cs typeface="Arial" panose="020B0604020202020204" pitchFamily="34" charset="0"/>
              </a:rPr>
              <a:t>)</a:t>
            </a:r>
            <a:endParaRPr lang="en-GB" b="1"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Once hired, peer supporters should be expected to fulfil their job requirements.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However, flexibility and understanding in relation to taking leave of absence from work may be necessary as peers can experience challenges with their mental health and well-being and may, for instance, require short (or longer) breaks from the job.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Regular performance reviews provide a good opportunity for both supervisors and peer supporters to discuss the job, any areas of concern, and what is going well. </a:t>
            </a: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However, performance reviews should not be used to make changes that go against the core values of peer support. </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82</a:t>
            </a:fld>
            <a:endParaRPr lang="x-none"/>
          </a:p>
        </p:txBody>
      </p:sp>
    </p:spTree>
    <p:extLst>
      <p:ext uri="{BB962C8B-B14F-4D97-AF65-F5344CB8AC3E}">
        <p14:creationId xmlns:p14="http://schemas.microsoft.com/office/powerpoint/2010/main" val="2309685221"/>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83</a:t>
            </a:fld>
            <a:endParaRPr lang="x-none"/>
          </a:p>
        </p:txBody>
      </p:sp>
    </p:spTree>
    <p:extLst>
      <p:ext uri="{BB962C8B-B14F-4D97-AF65-F5344CB8AC3E}">
        <p14:creationId xmlns:p14="http://schemas.microsoft.com/office/powerpoint/2010/main" val="585197053"/>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Peer supporters in mental health and social services</a:t>
            </a:r>
          </a:p>
          <a:p>
            <a:endParaRPr lang="en-US" dirty="0"/>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It may be difficult to convince staff in mental health and social services that peer support is not an essential part of the service. </a:t>
            </a: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To be successfully integrated into the mental health or social service, peer support needs to be viewed as enriching service provision through the direct participation of people who have lived experience </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3" action="ppaction://hlinkfile" tooltip=", 2001 #223"/>
              </a:rPr>
              <a:t>44</a:t>
            </a:r>
            <a:r>
              <a:rPr lang="en-GB" i="1" dirty="0">
                <a:latin typeface="Calibri" panose="020F0502020204030204" pitchFamily="34" charset="0"/>
                <a:ea typeface="SimSun" panose="02010600030101010101" pitchFamily="2" charset="-122"/>
                <a:cs typeface="Calibri" panose="020F0502020204030204" pitchFamily="34" charset="0"/>
              </a:rPr>
              <a:t>).</a:t>
            </a:r>
            <a:r>
              <a:rPr lang="en-GB" dirty="0">
                <a:latin typeface="Calibri" panose="020F0502020204030204" pitchFamily="34" charset="0"/>
                <a:ea typeface="SimSun" panose="02010600030101010101" pitchFamily="2" charset="-122"/>
                <a:cs typeface="Calibri" panose="020F0502020204030204" pitchFamily="34" charset="0"/>
              </a:rPr>
              <a:t> </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en-US" dirty="0"/>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Peer supporters are there for people using the service in order to support them however and whenever they wish to be supported.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This may mean “being there” and listening, supporting people to make their own decisions about what recovery is to them, or advocating on their behalf.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There may be times when there are disagreements in approach, when the wishes and preferences of the people using the service differ from those of the mental health or social service. </a:t>
            </a: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However, this does not mean that peer supporters and staff members are, by the very nature of their roles, at odds with each other. </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84</a:t>
            </a:fld>
            <a:endParaRPr lang="x-none"/>
          </a:p>
        </p:txBody>
      </p:sp>
    </p:spTree>
    <p:extLst>
      <p:ext uri="{BB962C8B-B14F-4D97-AF65-F5344CB8AC3E}">
        <p14:creationId xmlns:p14="http://schemas.microsoft.com/office/powerpoint/2010/main" val="24691077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There are many ways of contracting peer supporters in the service context.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 optimal way to provide peer support is by contracting an independent peer-run organization which is external to the service but can work in close collaboration with the service. </a:t>
            </a: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In this way, independence of the peer supporter from the service is maintained which helps to avoid conflicts of interest </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3" action="ppaction://hlinkfile" tooltip=", 2013 #225"/>
              </a:rPr>
              <a:t>45</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4" action="ppaction://hlinkfile" tooltip="Ostrow, 2015 #226"/>
              </a:rPr>
              <a:t>46</a:t>
            </a:r>
            <a:r>
              <a:rPr lang="en-GB" i="1" dirty="0">
                <a:latin typeface="Calibri" panose="020F0502020204030204" pitchFamily="34" charset="0"/>
                <a:ea typeface="SimSun" panose="02010600030101010101" pitchFamily="2" charset="-122"/>
                <a:cs typeface="Calibri" panose="020F0502020204030204" pitchFamily="34" charset="0"/>
              </a:rPr>
              <a:t>)</a:t>
            </a:r>
            <a:r>
              <a:rPr lang="en-GB" dirty="0">
                <a:latin typeface="Calibri" panose="020F0502020204030204" pitchFamily="34" charset="0"/>
                <a:ea typeface="SimSun" panose="02010600030101010101" pitchFamily="2" charset="-122"/>
                <a:cs typeface="Calibri" panose="020F0502020204030204" pitchFamily="34" charset="0"/>
              </a:rPr>
              <a:t>. </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85</a:t>
            </a:fld>
            <a:endParaRPr lang="x-none"/>
          </a:p>
        </p:txBody>
      </p:sp>
    </p:spTree>
    <p:extLst>
      <p:ext uri="{BB962C8B-B14F-4D97-AF65-F5344CB8AC3E}">
        <p14:creationId xmlns:p14="http://schemas.microsoft.com/office/powerpoint/2010/main" val="2180477762"/>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785304"/>
            <a:ext cx="5486400" cy="3215696"/>
          </a:xfrm>
        </p:spPr>
        <p:txBody>
          <a:bodyPr/>
          <a:lstStyle/>
          <a:p>
            <a:endParaRPr lang="en-US" dirty="0"/>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86</a:t>
            </a:fld>
            <a:endParaRPr lang="x-none"/>
          </a:p>
        </p:txBody>
      </p:sp>
      <p:sp>
        <p:nvSpPr>
          <p:cNvPr id="6" name="Rectangle 5">
            <a:extLst>
              <a:ext uri="{FF2B5EF4-FFF2-40B4-BE49-F238E27FC236}">
                <a16:creationId xmlns:a16="http://schemas.microsoft.com/office/drawing/2014/main" id="{657D7B1A-EB0B-4AE6-A24E-D731A2A1C5D6}"/>
              </a:ext>
            </a:extLst>
          </p:cNvPr>
          <p:cNvSpPr/>
          <p:nvPr/>
        </p:nvSpPr>
        <p:spPr>
          <a:xfrm>
            <a:off x="685800" y="4767682"/>
            <a:ext cx="5407913" cy="1107996"/>
          </a:xfrm>
          <a:prstGeom prst="rect">
            <a:avLst/>
          </a:prstGeom>
          <a:noFill/>
        </p:spPr>
        <p:txBody>
          <a:bodyPr wrap="square">
            <a:spAutoFit/>
          </a:bodyPr>
          <a:lstStyle/>
          <a:p>
            <a:r>
              <a:rPr lang="en-GB" sz="1100" dirty="0">
                <a:solidFill>
                  <a:srgbClr val="000000"/>
                </a:solidFill>
                <a:latin typeface="Calibri" panose="020F0502020204030204" pitchFamily="34" charset="0"/>
                <a:ea typeface="Calibri" panose="020F0502020204030204" pitchFamily="34" charset="0"/>
                <a:cs typeface="Arial" panose="020B0604020202020204" pitchFamily="34" charset="0"/>
              </a:rPr>
              <a:t>Enhancing the peer provider workforce: recruitment, supervision and retention, p. 1 [online publication]. Alexandria (VA): National Association of State Mental Health Program Directors (NASMHPD); 2014. (https://</a:t>
            </a:r>
            <a:r>
              <a:rPr lang="en-GB" sz="1100" u="sng" dirty="0">
                <a:solidFill>
                  <a:srgbClr val="0000FF"/>
                </a:solidFill>
                <a:latin typeface="Calibri" panose="020F050202020403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www.nasmhpd.org/sites/default/files/Assessment%201%20-%20Enhancing%20the%20Peer%20Provider%20Workforce_9-15-14.pdf</a:t>
            </a:r>
            <a:r>
              <a:rPr lang="en-GB" sz="1100" dirty="0">
                <a:solidFill>
                  <a:srgbClr val="000000"/>
                </a:solidFill>
                <a:latin typeface="Calibri" panose="020F0502020204030204" pitchFamily="34" charset="0"/>
                <a:ea typeface="Calibri" panose="020F0502020204030204" pitchFamily="34" charset="0"/>
                <a:cs typeface="Arial" panose="020B0604020202020204" pitchFamily="34" charset="0"/>
              </a:rPr>
              <a:t>, accessed 15 February 2017)</a:t>
            </a:r>
            <a:endParaRPr lang="x-none" dirty="0"/>
          </a:p>
        </p:txBody>
      </p:sp>
    </p:spTree>
    <p:extLst>
      <p:ext uri="{BB962C8B-B14F-4D97-AF65-F5344CB8AC3E}">
        <p14:creationId xmlns:p14="http://schemas.microsoft.com/office/powerpoint/2010/main" val="4162678627"/>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b="1" dirty="0">
                <a:latin typeface="Calibri" panose="020F0502020204030204" pitchFamily="34" charset="0"/>
                <a:ea typeface="SimSun" panose="02010600030101010101" pitchFamily="2" charset="-122"/>
                <a:cs typeface="Calibri" panose="020F0502020204030204" pitchFamily="34" charset="0"/>
              </a:rPr>
              <a:t>Creating a culture for peer support </a:t>
            </a:r>
            <a:endParaRPr lang="x-none" dirty="0">
              <a:latin typeface="Calibri" panose="020F0502020204030204" pitchFamily="34" charset="0"/>
              <a:ea typeface="SimSun" panose="02010600030101010101" pitchFamily="2" charset="-122"/>
              <a:cs typeface="Calibri" panose="020F0502020204030204" pitchFamily="34" charset="0"/>
            </a:endParaRPr>
          </a:p>
          <a:p>
            <a:pPr algn="just"/>
            <a:r>
              <a:rPr lang="en-GB" b="1" dirty="0">
                <a:latin typeface="Calibri" panose="020F0502020204030204" pitchFamily="34" charset="0"/>
                <a:ea typeface="SimSun" panose="02010600030101010101" pitchFamily="2" charset="-122"/>
                <a:cs typeface="Calibri" panose="020F0502020204030204" pitchFamily="34" charset="0"/>
              </a:rPr>
              <a:t> </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 introduction of peer supporters in mental health and social services may require time to allow transition. </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buFont typeface="Arial" panose="020B0604020202020204" pitchFamily="34" charset="0"/>
              <a:buChar char="•"/>
            </a:pP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rPr>
              <a:t>“Peer support works best when peer workers are based in settings that have a pre-existing commitment to the values and principles of recovery. Peer workers greatly enhance that commitment to recovery; however, the role should not be used to introduce recovery to settings that do not already have a commitment to the values of recovery” (</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hlinkClick r:id="rId3" action="ppaction://hlinkfile" tooltip=", 2011 #228">
                  <a:extLst>
                    <a:ext uri="{A12FA001-AC4F-418D-AE19-62706E023703}">
                      <ahyp:hlinkClr xmlns:ahyp="http://schemas.microsoft.com/office/drawing/2018/hyperlinkcolor" val="tx"/>
                    </a:ext>
                  </a:extLst>
                </a:hlinkClick>
              </a:rPr>
              <a:t>48</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rPr>
              <a:t>).</a:t>
            </a: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 </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87</a:t>
            </a:fld>
            <a:endParaRPr lang="x-none"/>
          </a:p>
        </p:txBody>
      </p:sp>
    </p:spTree>
    <p:extLst>
      <p:ext uri="{BB962C8B-B14F-4D97-AF65-F5344CB8AC3E}">
        <p14:creationId xmlns:p14="http://schemas.microsoft.com/office/powerpoint/2010/main" val="112579279"/>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b="1" dirty="0">
                <a:latin typeface="Calibri" panose="020F0502020204030204" pitchFamily="34" charset="0"/>
                <a:ea typeface="SimSun" panose="02010600030101010101" pitchFamily="2" charset="-122"/>
                <a:cs typeface="Calibri" panose="020F0502020204030204" pitchFamily="34" charset="0"/>
              </a:rPr>
              <a:t>Creating a culture for peer support (c</a:t>
            </a:r>
            <a:r>
              <a:rPr lang="en-US" b="1" dirty="0" err="1">
                <a:solidFill>
                  <a:srgbClr val="000000"/>
                </a:solidFill>
                <a:latin typeface="Calibri" panose="020F0502020204030204" pitchFamily="34" charset="0"/>
                <a:ea typeface="SimSun" panose="02010600030101010101" pitchFamily="2" charset="-122"/>
                <a:cs typeface="Calibri" panose="020F0502020204030204" pitchFamily="34" charset="0"/>
              </a:rPr>
              <a:t>ont’d</a:t>
            </a:r>
            <a:r>
              <a:rPr lang="en-US" b="1" dirty="0">
                <a:solidFill>
                  <a:srgbClr val="000000"/>
                </a:solidFill>
                <a:latin typeface="Calibri" panose="020F0502020204030204" pitchFamily="34" charset="0"/>
                <a:ea typeface="SimSun" panose="02010600030101010101" pitchFamily="2" charset="-122"/>
                <a:cs typeface="Calibri" panose="020F0502020204030204" pitchFamily="34" charset="0"/>
              </a:rPr>
              <a:t>)</a:t>
            </a:r>
            <a:endParaRPr lang="en-GB" b="1" dirty="0">
              <a:solidFill>
                <a:srgbClr val="000000"/>
              </a:solidFill>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Taking time to introduce recovery-oriented care before integrating peer support roles into mental health and social services is crucial. </a:t>
            </a: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Without a commitment to the principles of recovery in the service, peer supporters are destined to fail. </a:t>
            </a:r>
          </a:p>
          <a:p>
            <a:pPr marL="628650" lvl="1"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A key component of their work is to support other peers to understand what recovery means to them. </a:t>
            </a:r>
          </a:p>
          <a:p>
            <a:pPr marL="628650" lvl="1" indent="-171450" algn="jus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If a mental health or social service does not adhere to recovery-oriented care, it will undermine the work of peer supporters from the very beginning. </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88</a:t>
            </a:fld>
            <a:endParaRPr lang="x-none"/>
          </a:p>
        </p:txBody>
      </p:sp>
    </p:spTree>
    <p:extLst>
      <p:ext uri="{BB962C8B-B14F-4D97-AF65-F5344CB8AC3E}">
        <p14:creationId xmlns:p14="http://schemas.microsoft.com/office/powerpoint/2010/main" val="1955120491"/>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b="1" dirty="0">
                <a:latin typeface="Calibri" panose="020F0502020204030204" pitchFamily="34" charset="0"/>
                <a:ea typeface="SimSun" panose="02010600030101010101" pitchFamily="2" charset="-122"/>
                <a:cs typeface="Calibri" panose="020F0502020204030204" pitchFamily="34" charset="0"/>
              </a:rPr>
              <a:t>Creating a culture for peer support (c</a:t>
            </a:r>
            <a:r>
              <a:rPr lang="en-US" b="1" dirty="0" err="1">
                <a:solidFill>
                  <a:srgbClr val="000000"/>
                </a:solidFill>
                <a:latin typeface="Calibri" panose="020F0502020204030204" pitchFamily="34" charset="0"/>
                <a:ea typeface="SimSun" panose="02010600030101010101" pitchFamily="2" charset="-122"/>
                <a:cs typeface="Calibri" panose="020F0502020204030204" pitchFamily="34" charset="0"/>
              </a:rPr>
              <a:t>ont’d</a:t>
            </a:r>
            <a:r>
              <a:rPr lang="en-US" b="1" dirty="0">
                <a:solidFill>
                  <a:srgbClr val="000000"/>
                </a:solidFill>
                <a:latin typeface="Calibri" panose="020F0502020204030204" pitchFamily="34" charset="0"/>
                <a:ea typeface="SimSun" panose="02010600030101010101" pitchFamily="2" charset="-122"/>
                <a:cs typeface="Calibri" panose="020F0502020204030204" pitchFamily="34" charset="0"/>
              </a:rPr>
              <a:t>)</a:t>
            </a:r>
            <a:endParaRPr lang="en-GB" b="1" dirty="0">
              <a:solidFill>
                <a:srgbClr val="000000"/>
              </a:solidFill>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Creating a culture for peer support is not about providing a one-time training session; rather, it is about an ongoing process of putting recovery principles into practice. </a:t>
            </a: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Leadership buy-in, official recognition (e.g. peer support explicitly mentioned in the values of the organization/service), staff training, and effective mentoring and supervision are all important factors </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rPr>
              <a:t>(</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hlinkClick r:id="rId3" action="ppaction://hlinkfile" tooltip="Hendry, 2015 #224">
                  <a:extLst>
                    <a:ext uri="{A12FA001-AC4F-418D-AE19-62706E023703}">
                      <ahyp:hlinkClr xmlns:ahyp="http://schemas.microsoft.com/office/drawing/2018/hyperlinkcolor" val="tx"/>
                    </a:ext>
                  </a:extLst>
                </a:hlinkClick>
              </a:rPr>
              <a:t>49</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rPr>
              <a:t>)</a:t>
            </a: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 </a:t>
            </a: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Peer supporters need to feel safe and empowered themselves in order to support other persons effectively.</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Similarly, providers of mental health or social services should not assume that introducing peer supporters is going to make magical changes to the system. </a:t>
            </a: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A fundamental change in the power structure is necessary to adopt a truly recovery-oriented approach and to introduce peer support effectively.</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89</a:t>
            </a:fld>
            <a:endParaRPr lang="x-none"/>
          </a:p>
        </p:txBody>
      </p:sp>
    </p:spTree>
    <p:extLst>
      <p:ext uri="{BB962C8B-B14F-4D97-AF65-F5344CB8AC3E}">
        <p14:creationId xmlns:p14="http://schemas.microsoft.com/office/powerpoint/2010/main" val="38518465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Aft>
                <a:spcPts val="600"/>
              </a:spcAft>
              <a:buFont typeface="Arial" panose="020B0604020202020204" pitchFamily="34" charset="0"/>
              <a:buChar char="•"/>
            </a:pPr>
            <a:r>
              <a:rPr lang="en-US" dirty="0"/>
              <a:t>Peer support can be provided by different organizations. </a:t>
            </a:r>
          </a:p>
          <a:p>
            <a:pPr marL="171450" indent="-171450">
              <a:spcAft>
                <a:spcPts val="600"/>
              </a:spcAft>
              <a:buFont typeface="Arial" panose="020B0604020202020204" pitchFamily="34" charset="0"/>
              <a:buChar char="•"/>
            </a:pPr>
            <a:r>
              <a:rPr lang="en-US" dirty="0"/>
              <a:t>However, using independent peer-run organizations to deliver services can be extremely valuable as they can help people to connect to others outside structured one-to-one or group interactions. </a:t>
            </a:r>
          </a:p>
          <a:p>
            <a:pPr marL="171450" indent="-171450">
              <a:spcAft>
                <a:spcPts val="600"/>
              </a:spcAft>
              <a:buFont typeface="Arial" panose="020B0604020202020204" pitchFamily="34" charset="0"/>
              <a:buChar char="•"/>
            </a:pPr>
            <a:r>
              <a:rPr lang="en-US" dirty="0"/>
              <a:t>People have the possibility to form natural relationships with persons of their choice in their own environment, independent of any formal structures or settings. </a:t>
            </a:r>
          </a:p>
          <a:p>
            <a:pPr marL="628650" lvl="1" indent="-171450">
              <a:buFont typeface="Arial" panose="020B0604020202020204" pitchFamily="34" charset="0"/>
              <a:buChar char="•"/>
            </a:pPr>
            <a:r>
              <a:rPr lang="en-US" dirty="0"/>
              <a:t>This module should be used in conjunction with the other </a:t>
            </a:r>
            <a:r>
              <a:rPr lang="en-US" dirty="0" err="1"/>
              <a:t>QualityRights</a:t>
            </a:r>
            <a:r>
              <a:rPr lang="en-US" dirty="0"/>
              <a:t> training and guidance modules.</a:t>
            </a: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9</a:t>
            </a:fld>
            <a:endParaRPr lang="x-none"/>
          </a:p>
        </p:txBody>
      </p:sp>
    </p:spTree>
    <p:extLst>
      <p:ext uri="{BB962C8B-B14F-4D97-AF65-F5344CB8AC3E}">
        <p14:creationId xmlns:p14="http://schemas.microsoft.com/office/powerpoint/2010/main" val="3933818052"/>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b="1" dirty="0">
                <a:latin typeface="Calibri" panose="020F0502020204030204" pitchFamily="34" charset="0"/>
                <a:ea typeface="SimSun" panose="02010600030101010101" pitchFamily="2" charset="-122"/>
                <a:cs typeface="Calibri" panose="020F0502020204030204" pitchFamily="34" charset="0"/>
              </a:rPr>
              <a:t>Creating a culture for peer support (c</a:t>
            </a:r>
            <a:r>
              <a:rPr lang="en-US" b="1" dirty="0" err="1">
                <a:solidFill>
                  <a:srgbClr val="000000"/>
                </a:solidFill>
                <a:latin typeface="Calibri" panose="020F0502020204030204" pitchFamily="34" charset="0"/>
                <a:ea typeface="SimSun" panose="02010600030101010101" pitchFamily="2" charset="-122"/>
                <a:cs typeface="Calibri" panose="020F0502020204030204" pitchFamily="34" charset="0"/>
              </a:rPr>
              <a:t>ont’d</a:t>
            </a:r>
            <a:r>
              <a:rPr lang="en-US" b="1" dirty="0">
                <a:solidFill>
                  <a:srgbClr val="000000"/>
                </a:solidFill>
                <a:latin typeface="Calibri" panose="020F0502020204030204" pitchFamily="34" charset="0"/>
                <a:ea typeface="SimSun" panose="02010600030101010101" pitchFamily="2" charset="-122"/>
                <a:cs typeface="Calibri" panose="020F0502020204030204" pitchFamily="34" charset="0"/>
              </a:rPr>
              <a:t>)</a:t>
            </a:r>
            <a:endParaRPr lang="en-GB" b="1" dirty="0">
              <a:solidFill>
                <a:srgbClr val="000000"/>
              </a:solidFill>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Identifying management and other service staff who are peer support champions and who will take a leadership role with the transition and implementation of peer supporters will be particularly helpful.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These staff members can advocate for the inclusion of peer supporters and address the concerns of other staff before, during and after the implementation process </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3" action="ppaction://hlinkfile" tooltip="Legere,  #203"/>
              </a:rPr>
              <a:t>6</a:t>
            </a:r>
            <a:r>
              <a:rPr lang="en-GB" i="1" dirty="0">
                <a:latin typeface="Calibri" panose="020F0502020204030204" pitchFamily="34" charset="0"/>
                <a:ea typeface="SimSun" panose="02010600030101010101" pitchFamily="2" charset="-122"/>
                <a:cs typeface="Calibri" panose="020F0502020204030204" pitchFamily="34" charset="0"/>
              </a:rPr>
              <a:t>)</a:t>
            </a:r>
            <a:r>
              <a:rPr lang="en-GB" dirty="0">
                <a:latin typeface="Calibri" panose="020F0502020204030204" pitchFamily="34" charset="0"/>
                <a:ea typeface="SimSun" panose="02010600030101010101" pitchFamily="2" charset="-122"/>
                <a:cs typeface="Calibri" panose="020F0502020204030204" pitchFamily="34" charset="0"/>
              </a:rPr>
              <a:t>.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As time goes by, peer support champions can also help to ensure that peer support remains a priority for the service </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4" action="ppaction://hlinkfile" tooltip="Morris, 2015 #208"/>
              </a:rPr>
              <a:t>30</a:t>
            </a:r>
            <a:r>
              <a:rPr lang="en-GB" i="1" dirty="0">
                <a:latin typeface="Calibri" panose="020F0502020204030204" pitchFamily="34" charset="0"/>
                <a:ea typeface="SimSun" panose="02010600030101010101" pitchFamily="2" charset="-122"/>
                <a:cs typeface="Calibri" panose="020F0502020204030204" pitchFamily="34" charset="0"/>
              </a:rPr>
              <a:t>)</a:t>
            </a:r>
            <a:r>
              <a:rPr lang="en-GB" dirty="0">
                <a:latin typeface="Calibri" panose="020F0502020204030204" pitchFamily="34" charset="0"/>
                <a:ea typeface="SimSun" panose="02010600030101010101" pitchFamily="2" charset="-122"/>
                <a:cs typeface="Calibri" panose="020F0502020204030204" pitchFamily="34" charset="0"/>
              </a:rPr>
              <a:t>.</a:t>
            </a:r>
            <a:r>
              <a:rPr lang="en-US" sz="1200" kern="1200" dirty="0">
                <a:solidFill>
                  <a:schemeClr val="tx1"/>
                </a:solidFill>
                <a:effectLst/>
                <a:latin typeface="Calibri" panose="020F0502020204030204" pitchFamily="34" charset="0"/>
                <a:ea typeface="SimSun" panose="02010600030101010101" pitchFamily="2" charset="-122"/>
                <a:cs typeface="Calibri" panose="020F0502020204030204" pitchFamily="34" charset="0"/>
              </a:rPr>
              <a:t>  </a:t>
            </a:r>
          </a:p>
          <a:p>
            <a:pPr marL="171450" indent="-171450" algn="just">
              <a:spcAft>
                <a:spcPts val="600"/>
              </a:spcAft>
              <a:buFont typeface="Arial" panose="020B0604020202020204" pitchFamily="34" charset="0"/>
              <a:buChar char="•"/>
            </a:pPr>
            <a:r>
              <a:rPr lang="en-GB" sz="1200" kern="1200" dirty="0">
                <a:solidFill>
                  <a:schemeClr val="tx1"/>
                </a:solidFill>
                <a:effectLst/>
                <a:latin typeface="+mn-lt"/>
                <a:ea typeface="+mn-ea"/>
                <a:cs typeface="+mn-cs"/>
              </a:rPr>
              <a:t>As for any other staff, overall good working conditions within the service for peer supporters diminish the risk of burn-out and turnover.</a:t>
            </a: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90</a:t>
            </a:fld>
            <a:endParaRPr lang="x-none"/>
          </a:p>
        </p:txBody>
      </p:sp>
    </p:spTree>
    <p:extLst>
      <p:ext uri="{BB962C8B-B14F-4D97-AF65-F5344CB8AC3E}">
        <p14:creationId xmlns:p14="http://schemas.microsoft.com/office/powerpoint/2010/main" val="1713949036"/>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b="1" dirty="0">
                <a:latin typeface="Calibri" panose="020F0502020204030204" pitchFamily="34" charset="0"/>
                <a:ea typeface="SimSun" panose="02010600030101010101" pitchFamily="2" charset="-122"/>
                <a:cs typeface="Calibri" panose="020F0502020204030204" pitchFamily="34" charset="0"/>
              </a:rPr>
              <a:t>Inform all staff and include them in discussions</a:t>
            </a:r>
            <a:endParaRPr lang="x-none" dirty="0">
              <a:latin typeface="Calibri" panose="020F0502020204030204" pitchFamily="34" charset="0"/>
              <a:ea typeface="SimSun" panose="02010600030101010101" pitchFamily="2" charset="-122"/>
              <a:cs typeface="Calibri" panose="020F0502020204030204" pitchFamily="34" charset="0"/>
            </a:endParaRPr>
          </a:p>
          <a:p>
            <a:pPr algn="just"/>
            <a:r>
              <a:rPr lang="en-GB" b="1" i="1" dirty="0">
                <a:latin typeface="Calibri" panose="020F0502020204030204" pitchFamily="34" charset="0"/>
                <a:ea typeface="SimSun" panose="02010600030101010101" pitchFamily="2" charset="-122"/>
                <a:cs typeface="Calibri" panose="020F0502020204030204" pitchFamily="34" charset="0"/>
              </a:rPr>
              <a:t> </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All service staff need to be prepared in advance to overcome resistance within the service to hiring peer supporters.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Staff may have concerns about the potential risk of relapse among peer supporters and whether they can handle the demands of the job.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Staff may also question the competencies of peer supporters because some may not have diplomas or degrees. </a:t>
            </a: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 addition of peer supporters may worry staff if they think peer supporters can eventually replace part or all of their work at a lower cost, or that peer supporters are unnecessary in limited-resource settings </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3" action="ppaction://hlinkfile" tooltip="Morris, 2015 #208"/>
              </a:rPr>
              <a:t>30</a:t>
            </a:r>
            <a:r>
              <a:rPr lang="en-GB" i="1" dirty="0">
                <a:latin typeface="Calibri" panose="020F0502020204030204" pitchFamily="34" charset="0"/>
                <a:ea typeface="SimSun" panose="02010600030101010101" pitchFamily="2" charset="-122"/>
                <a:cs typeface="Calibri" panose="020F0502020204030204" pitchFamily="34" charset="0"/>
              </a:rPr>
              <a:t>)</a:t>
            </a:r>
            <a:r>
              <a:rPr lang="en-GB" dirty="0">
                <a:latin typeface="Calibri" panose="020F0502020204030204" pitchFamily="34" charset="0"/>
                <a:ea typeface="SimSun" panose="02010600030101010101" pitchFamily="2" charset="-122"/>
                <a:cs typeface="Calibri" panose="020F0502020204030204" pitchFamily="34" charset="0"/>
              </a:rPr>
              <a:t>. </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91</a:t>
            </a:fld>
            <a:endParaRPr lang="x-none"/>
          </a:p>
        </p:txBody>
      </p:sp>
    </p:spTree>
    <p:extLst>
      <p:ext uri="{BB962C8B-B14F-4D97-AF65-F5344CB8AC3E}">
        <p14:creationId xmlns:p14="http://schemas.microsoft.com/office/powerpoint/2010/main" val="179703527"/>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b="1" dirty="0">
                <a:latin typeface="Calibri" panose="020F0502020204030204" pitchFamily="34" charset="0"/>
                <a:ea typeface="SimSun" panose="02010600030101010101" pitchFamily="2" charset="-122"/>
                <a:cs typeface="Calibri" panose="020F0502020204030204" pitchFamily="34" charset="0"/>
              </a:rPr>
              <a:t>Inform all staff and include them in discussions</a:t>
            </a:r>
            <a:r>
              <a:rPr lang="en-GB" b="1" i="1" dirty="0">
                <a:latin typeface="Calibri" panose="020F0502020204030204" pitchFamily="34" charset="0"/>
                <a:ea typeface="SimSun" panose="02010600030101010101" pitchFamily="2" charset="-122"/>
                <a:cs typeface="Calibri" panose="020F0502020204030204" pitchFamily="34" charset="0"/>
              </a:rPr>
              <a:t> (cont’d)</a:t>
            </a:r>
            <a:endParaRPr lang="en-GB"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Consequently, it is extremely important to create an environment in which existing staff feel comfortable expressing their opinions.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Taking the time to listen to any staff concerns and adequately addressing and responding to them can help foster a more welcoming environment for peer supporters.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Explaining to staff the anticipated benefits of peer roles, confidentiality and ethics, and how peer supporters will be integrated into the service, can help staff to be more prepared for this change. </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Keeping the lines of communication open through regular meetings, even after peer supporters are hired, can help address sources of conflict or disagreement.</a:t>
            </a: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Meetings should encourage openness and a participatory approach to problem-solving in order to alleviate any concerns and anxieties that may arise concerning the hiring of peer supporters and the respective roles of peer supporters and existing staff </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3" action="ppaction://hlinkfile" tooltip="Legere,  #203"/>
              </a:rPr>
              <a:t>6</a:t>
            </a:r>
            <a:r>
              <a:rPr lang="en-GB" i="1" dirty="0">
                <a:latin typeface="Calibri" panose="020F0502020204030204" pitchFamily="34" charset="0"/>
                <a:ea typeface="SimSun" panose="02010600030101010101" pitchFamily="2" charset="-122"/>
                <a:cs typeface="Calibri" panose="020F0502020204030204" pitchFamily="34" charset="0"/>
              </a:rPr>
              <a:t>)</a:t>
            </a:r>
            <a:r>
              <a:rPr lang="en-GB" dirty="0">
                <a:latin typeface="Calibri" panose="020F0502020204030204" pitchFamily="34" charset="0"/>
                <a:ea typeface="SimSun" panose="02010600030101010101" pitchFamily="2" charset="-122"/>
                <a:cs typeface="Calibri" panose="020F0502020204030204" pitchFamily="34" charset="0"/>
              </a:rPr>
              <a:t>.</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92</a:t>
            </a:fld>
            <a:endParaRPr lang="x-none"/>
          </a:p>
        </p:txBody>
      </p:sp>
    </p:spTree>
    <p:extLst>
      <p:ext uri="{BB962C8B-B14F-4D97-AF65-F5344CB8AC3E}">
        <p14:creationId xmlns:p14="http://schemas.microsoft.com/office/powerpoint/2010/main" val="3222594140"/>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593814" cy="4284663"/>
          </a:xfrm>
        </p:spPr>
        <p:txBody>
          <a:bodyPr/>
          <a:lstStyle/>
          <a:p>
            <a:pPr algn="just"/>
            <a:r>
              <a:rPr lang="en-GB" b="1" u="sng" dirty="0">
                <a:latin typeface="Calibri" panose="020F0502020204030204" pitchFamily="34" charset="0"/>
                <a:ea typeface="SimSun" panose="02010600030101010101" pitchFamily="2" charset="-122"/>
                <a:cs typeface="Calibri" panose="020F0502020204030204" pitchFamily="34" charset="0"/>
              </a:rPr>
              <a:t>Policy awareness and training</a:t>
            </a:r>
            <a:r>
              <a:rPr lang="en-GB" i="1" u="sng" dirty="0">
                <a:solidFill>
                  <a:srgbClr val="262626"/>
                </a:solidFill>
                <a:latin typeface="Calibri" panose="020F0502020204030204" pitchFamily="34" charset="0"/>
                <a:ea typeface="SimSun" panose="02010600030101010101" pitchFamily="2" charset="-122"/>
                <a:cs typeface="Times New Roman" panose="02020603050405020304" pitchFamily="18" charset="0"/>
              </a:rPr>
              <a:t> </a:t>
            </a:r>
            <a:endParaRPr lang="x-none" dirty="0">
              <a:latin typeface="Calibri" panose="020F0502020204030204" pitchFamily="34" charset="0"/>
              <a:ea typeface="SimSun" panose="02010600030101010101" pitchFamily="2" charset="-122"/>
              <a:cs typeface="Calibri" panose="020F0502020204030204" pitchFamily="34" charset="0"/>
            </a:endParaRPr>
          </a:p>
          <a:p>
            <a:pPr algn="just"/>
            <a:r>
              <a:rPr lang="en-GB" i="1" dirty="0">
                <a:solidFill>
                  <a:srgbClr val="262626"/>
                </a:solidFill>
                <a:latin typeface="Calibri" panose="020F0502020204030204" pitchFamily="34" charset="0"/>
                <a:ea typeface="SimSun" panose="02010600030101010101" pitchFamily="2" charset="-122"/>
                <a:cs typeface="Times New Roman" panose="02020603050405020304" pitchFamily="18" charset="0"/>
              </a:rPr>
              <a:t> </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An important step that should be taken to create a culture favouring peer support is to have the written policies, vision or value statements of the service that align with the vision of recovery </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solidFill>
                  <a:srgbClr val="0000FF"/>
                </a:solidFill>
                <a:latin typeface="Calibri" panose="020F0502020204030204" pitchFamily="34" charset="0"/>
                <a:ea typeface="SimSun" panose="02010600030101010101" pitchFamily="2" charset="-122"/>
                <a:cs typeface="Calibri" panose="020F0502020204030204" pitchFamily="34" charset="0"/>
                <a:hlinkClick r:id="rId3" action="ppaction://hlinkfile" tooltip="Legere,  #203">
                  <a:extLst>
                    <a:ext uri="{A12FA001-AC4F-418D-AE19-62706E023703}">
                      <ahyp:hlinkClr xmlns:ahyp="http://schemas.microsoft.com/office/drawing/2018/hyperlinkcolor" val="tx"/>
                    </a:ext>
                  </a:extLst>
                </a:hlinkClick>
              </a:rPr>
              <a:t>6</a:t>
            </a:r>
            <a:r>
              <a:rPr lang="en-GB" i="1" dirty="0">
                <a:latin typeface="Calibri" panose="020F0502020204030204" pitchFamily="34" charset="0"/>
                <a:ea typeface="SimSun" panose="02010600030101010101" pitchFamily="2" charset="-122"/>
                <a:cs typeface="Calibri" panose="020F0502020204030204" pitchFamily="34" charset="0"/>
              </a:rPr>
              <a:t>)</a:t>
            </a:r>
            <a:r>
              <a:rPr lang="en-GB" dirty="0">
                <a:latin typeface="Calibri" panose="020F0502020204030204" pitchFamily="34" charset="0"/>
                <a:ea typeface="SimSun" panose="02010600030101010101" pitchFamily="2" charset="-122"/>
                <a:cs typeface="Calibri" panose="020F0502020204030204" pitchFamily="34" charset="0"/>
              </a:rPr>
              <a:t>.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Engaging all staff in the process of drafting these policies and statements will also be very useful in getting everyone to fully understand and value peer support. </a:t>
            </a:r>
          </a:p>
          <a:p>
            <a:pPr marL="628650" lvl="1"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This enables people to take ownership and to commit to the new directions that are being introduced. (Read more about the process of implementing a service change in the QualityRights module </a:t>
            </a:r>
            <a:r>
              <a:rPr lang="en-GB" i="1" dirty="0">
                <a:latin typeface="Calibri" panose="020F0502020204030204" pitchFamily="34" charset="0"/>
                <a:ea typeface="SimSun" panose="02010600030101010101" pitchFamily="2" charset="-122"/>
                <a:cs typeface="Calibri" panose="020F0502020204030204" pitchFamily="34" charset="0"/>
              </a:rPr>
              <a:t>Transforming services and promoting rights)</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marR="0" lvl="0" indent="-171450" algn="just"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SimSun" panose="02010600030101010101" pitchFamily="2" charset="-122"/>
                <a:cs typeface="Calibri" panose="020F0502020204030204" pitchFamily="34" charset="0"/>
              </a:rPr>
              <a:t>Complementing policy changes with training on human rights and recovery will create a positive environment and will facilitate the transition. </a:t>
            </a:r>
          </a:p>
          <a:p>
            <a:pPr marL="171450" marR="0" lvl="0" indent="-171450" algn="just"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SimSun" panose="02010600030101010101" pitchFamily="2" charset="-122"/>
                <a:cs typeface="Calibri" panose="020F0502020204030204" pitchFamily="34" charset="0"/>
              </a:rPr>
              <a:t>Ideally, staff members should be offered the opportunity to visit services with a recovery-oriented approach in order to understand the core values of recovery and peer support. </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SimSun" panose="02010600030101010101" pitchFamily="2" charset="-122"/>
                <a:cs typeface="Calibri" panose="020F0502020204030204" pitchFamily="34" charset="0"/>
              </a:rPr>
              <a:t>Speakers and events that discuss and focus on recovery-oriented care can be informative for staff and can also reinforce the fact that the service is committed to the recovery approach and to peer support.</a:t>
            </a:r>
            <a:endParaRPr kumimoji="0" lang="x-none" sz="1200" b="0" i="0" u="none" strike="noStrike" kern="1200" cap="none" spc="0" normalizeH="0" baseline="0" noProof="0" dirty="0">
              <a:ln>
                <a:noFill/>
              </a:ln>
              <a:solidFill>
                <a:prstClr val="black"/>
              </a:solidFill>
              <a:effectLst/>
              <a:uLnTx/>
              <a:uFillTx/>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93</a:t>
            </a:fld>
            <a:endParaRPr lang="x-none"/>
          </a:p>
        </p:txBody>
      </p:sp>
    </p:spTree>
    <p:extLst>
      <p:ext uri="{BB962C8B-B14F-4D97-AF65-F5344CB8AC3E}">
        <p14:creationId xmlns:p14="http://schemas.microsoft.com/office/powerpoint/2010/main" val="3662558009"/>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b="1" dirty="0">
                <a:solidFill>
                  <a:schemeClr val="accent1">
                    <a:lumMod val="75000"/>
                  </a:schemeClr>
                </a:solidFill>
              </a:rPr>
              <a:t>Supporting peer supporters’ role in services</a:t>
            </a:r>
            <a:r>
              <a:rPr lang="en-GB" dirty="0">
                <a:solidFill>
                  <a:schemeClr val="accent1">
                    <a:lumMod val="75000"/>
                  </a:schemeClr>
                </a:solidFill>
              </a:rPr>
              <a:t> </a:t>
            </a:r>
            <a:endParaRPr lang="en-GB" dirty="0">
              <a:solidFill>
                <a:schemeClr val="accent1">
                  <a:lumMod val="75000"/>
                </a:schemeClr>
              </a:solidFill>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Establishing the role of peer supporters in </a:t>
            </a: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the service is an </a:t>
            </a:r>
            <a:r>
              <a:rPr lang="en-GB" dirty="0">
                <a:latin typeface="Calibri" panose="020F0502020204030204" pitchFamily="34" charset="0"/>
                <a:ea typeface="SimSun" panose="02010600030101010101" pitchFamily="2" charset="-122"/>
                <a:cs typeface="Calibri" panose="020F0502020204030204" pitchFamily="34" charset="0"/>
              </a:rPr>
              <a:t>important step in ensuring that they are able to do their jobs successfully, and other staff members will understand their role as well. </a:t>
            </a: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While this may vary between different services, some points to consider are (see next slides):</a:t>
            </a:r>
            <a:endParaRPr lang="x-none" dirty="0">
              <a:latin typeface="Calibri" panose="020F0502020204030204" pitchFamily="34" charset="0"/>
              <a:ea typeface="SimSun" panose="02010600030101010101" pitchFamily="2" charset="-122"/>
              <a:cs typeface="Calibri" panose="020F0502020204030204" pitchFamily="34" charset="0"/>
            </a:endParaRPr>
          </a:p>
          <a:p>
            <a:pPr algn="just"/>
            <a:r>
              <a:rPr lang="en-GB" dirty="0">
                <a:latin typeface="Calibri" panose="020F0502020204030204" pitchFamily="34" charset="0"/>
                <a:ea typeface="SimSun" panose="02010600030101010101" pitchFamily="2" charset="-122"/>
                <a:cs typeface="Calibri" panose="020F0502020204030204" pitchFamily="34" charset="0"/>
              </a:rPr>
              <a:t> </a:t>
            </a:r>
            <a:endParaRPr lang="x-none" dirty="0">
              <a:latin typeface="Calibri" panose="020F0502020204030204" pitchFamily="34" charset="0"/>
              <a:ea typeface="SimSun" panose="02010600030101010101" pitchFamily="2" charset="-122"/>
              <a:cs typeface="Calibri" panose="020F0502020204030204" pitchFamily="34" charset="0"/>
            </a:endParaRPr>
          </a:p>
          <a:p>
            <a:pPr marL="228600" marR="0" lvl="0" indent="-228600">
              <a:spcBef>
                <a:spcPts val="0"/>
              </a:spcBef>
              <a:spcAft>
                <a:spcPts val="600"/>
              </a:spcAft>
              <a:buAutoNum type="arabicPeriod"/>
              <a:tabLst>
                <a:tab pos="228600" algn="l"/>
                <a:tab pos="457200" algn="l"/>
              </a:tabLst>
            </a:pPr>
            <a:r>
              <a:rPr lang="en-US" b="1" dirty="0">
                <a:solidFill>
                  <a:srgbClr val="000000"/>
                </a:solidFill>
                <a:latin typeface="Calibri" panose="020F0502020204030204" pitchFamily="34" charset="0"/>
                <a:ea typeface="SimSun" panose="02010600030101010101" pitchFamily="2" charset="-122"/>
                <a:cs typeface="Arial" panose="020B0604020202020204" pitchFamily="34" charset="0"/>
              </a:rPr>
              <a:t>Team meetings</a:t>
            </a: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 </a:t>
            </a:r>
          </a:p>
          <a:p>
            <a:pPr marL="171450" marR="0" lvl="0" indent="-171450">
              <a:spcBef>
                <a:spcPts val="0"/>
              </a:spcBef>
              <a:spcAft>
                <a:spcPts val="600"/>
              </a:spcAft>
              <a:buFont typeface="Arial" panose="020B0604020202020204" pitchFamily="34" charset="0"/>
              <a:buChar char="•"/>
              <a:tabLst>
                <a:tab pos="228600" algn="l"/>
                <a:tab pos="457200" algn="l"/>
              </a:tabLst>
            </a:pP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Peer supporters should participate in meetings with other staff members. </a:t>
            </a:r>
          </a:p>
          <a:p>
            <a:pPr marL="171450" marR="0" lvl="0" indent="-171450">
              <a:spcBef>
                <a:spcPts val="0"/>
              </a:spcBef>
              <a:spcAft>
                <a:spcPts val="600"/>
              </a:spcAft>
              <a:buFont typeface="Arial" panose="020B0604020202020204" pitchFamily="34" charset="0"/>
              <a:buChar char="•"/>
              <a:tabLst>
                <a:tab pos="228600" algn="l"/>
                <a:tab pos="457200" algn="l"/>
              </a:tabLst>
            </a:pP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Just as the invitation to attend team meetings is important, so is the need to respect the values of peer support. </a:t>
            </a:r>
          </a:p>
          <a:p>
            <a:pPr marL="171450" marR="0" lvl="0" indent="-171450">
              <a:spcBef>
                <a:spcPts val="0"/>
              </a:spcBef>
              <a:spcAft>
                <a:spcPts val="600"/>
              </a:spcAft>
              <a:buFont typeface="Arial" panose="020B0604020202020204" pitchFamily="34" charset="0"/>
              <a:buChar char="•"/>
              <a:tabLst>
                <a:tab pos="228600" algn="l"/>
                <a:tab pos="457200" algn="l"/>
              </a:tabLst>
            </a:pP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For example, peer supporters should not be pressured to reveal private details that a peer has shared with them, or to attend meetings where individuals are discussed without being present. </a:t>
            </a:r>
          </a:p>
          <a:p>
            <a:pPr marL="171450" marR="0" lvl="0" indent="-171450">
              <a:spcBef>
                <a:spcPts val="0"/>
              </a:spcBef>
              <a:spcAft>
                <a:spcPts val="0"/>
              </a:spcAft>
              <a:buFont typeface="Arial" panose="020B0604020202020204" pitchFamily="34" charset="0"/>
              <a:buChar char="•"/>
              <a:tabLst>
                <a:tab pos="228600" algn="l"/>
                <a:tab pos="457200" algn="l"/>
              </a:tabLst>
            </a:pP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It is important to protect the unique role of the peer supporter.</a:t>
            </a:r>
            <a:endParaRPr lang="x-none" dirty="0">
              <a:solidFill>
                <a:srgbClr val="000000"/>
              </a:solidFill>
              <a:latin typeface="Calibri" panose="020F0502020204030204" pitchFamily="34" charset="0"/>
              <a:ea typeface="SimSun" panose="02010600030101010101" pitchFamily="2" charset="-122"/>
              <a:cs typeface="Arial" panose="020B060402020202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94</a:t>
            </a:fld>
            <a:endParaRPr lang="x-none"/>
          </a:p>
        </p:txBody>
      </p:sp>
    </p:spTree>
    <p:extLst>
      <p:ext uri="{BB962C8B-B14F-4D97-AF65-F5344CB8AC3E}">
        <p14:creationId xmlns:p14="http://schemas.microsoft.com/office/powerpoint/2010/main" val="3411021365"/>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tab pos="228600" algn="l"/>
                <a:tab pos="457200" algn="l"/>
              </a:tabLst>
              <a:defRPr/>
            </a:pPr>
            <a:r>
              <a:rPr lang="en-GB" b="1" dirty="0">
                <a:solidFill>
                  <a:schemeClr val="accent1">
                    <a:lumMod val="75000"/>
                  </a:schemeClr>
                </a:solidFill>
              </a:rPr>
              <a:t>Supporting peer supporters’ role in services (cont’d)</a:t>
            </a:r>
            <a:endParaRPr lang="en-GB" b="1" dirty="0">
              <a:solidFill>
                <a:schemeClr val="accent1">
                  <a:lumMod val="75000"/>
                </a:schemeClr>
              </a:solidFill>
              <a:latin typeface="Calibri" panose="020F0502020204030204" pitchFamily="34" charset="0"/>
              <a:ea typeface="SimSun" panose="02010600030101010101" pitchFamily="2" charset="-122"/>
              <a:cs typeface="Calibri" panose="020F0502020204030204" pitchFamily="34" charset="0"/>
            </a:endParaRPr>
          </a:p>
          <a:p>
            <a:pPr marR="0" lvl="0">
              <a:spcBef>
                <a:spcPts val="0"/>
              </a:spcBef>
              <a:spcAft>
                <a:spcPts val="600"/>
              </a:spcAft>
              <a:tabLst>
                <a:tab pos="228600" algn="l"/>
                <a:tab pos="457200" algn="l"/>
              </a:tabLst>
            </a:pPr>
            <a:r>
              <a:rPr lang="en-US" b="1" dirty="0">
                <a:solidFill>
                  <a:srgbClr val="000000"/>
                </a:solidFill>
                <a:latin typeface="Calibri" panose="020F0502020204030204" pitchFamily="34" charset="0"/>
                <a:ea typeface="SimSun" panose="02010600030101010101" pitchFamily="2" charset="-122"/>
                <a:cs typeface="Arial" panose="020B0604020202020204" pitchFamily="34" charset="0"/>
              </a:rPr>
              <a:t>2. Working hours:</a:t>
            </a: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 </a:t>
            </a:r>
          </a:p>
          <a:p>
            <a:pPr marL="171450" marR="0" lvl="0" indent="-171450">
              <a:spcBef>
                <a:spcPts val="0"/>
              </a:spcBef>
              <a:spcAft>
                <a:spcPts val="600"/>
              </a:spcAft>
              <a:buFont typeface="Arial" panose="020B0604020202020204" pitchFamily="34" charset="0"/>
              <a:buChar char="•"/>
              <a:tabLst>
                <a:tab pos="228600" algn="l"/>
                <a:tab pos="457200" algn="l"/>
              </a:tabLst>
            </a:pP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Peer supporters may work full-time or part-time depending on their situation, as is the case for all other staff. </a:t>
            </a:r>
          </a:p>
          <a:p>
            <a:pPr marL="171450" marR="0" lvl="0" indent="-171450">
              <a:spcBef>
                <a:spcPts val="0"/>
              </a:spcBef>
              <a:spcAft>
                <a:spcPts val="600"/>
              </a:spcAft>
              <a:buFont typeface="Arial" panose="020B0604020202020204" pitchFamily="34" charset="0"/>
              <a:buChar char="•"/>
              <a:tabLst>
                <a:tab pos="228600" algn="l"/>
                <a:tab pos="457200" algn="l"/>
              </a:tabLst>
            </a:pP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Supporting people who are going through difficult experiences, working in an environment where peer support is new and constantly having to justify the peer roles, or being the only peer supporter working in the service can be emotionally and physically draining. </a:t>
            </a:r>
          </a:p>
          <a:p>
            <a:pPr marL="171450" marR="0" lvl="0" indent="-171450">
              <a:spcBef>
                <a:spcPts val="0"/>
              </a:spcBef>
              <a:spcAft>
                <a:spcPts val="0"/>
              </a:spcAft>
              <a:buFont typeface="Arial" panose="020B0604020202020204" pitchFamily="34" charset="0"/>
              <a:buChar char="•"/>
              <a:tabLst>
                <a:tab pos="228600" algn="l"/>
                <a:tab pos="457200" algn="l"/>
              </a:tabLst>
            </a:pP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Having a team of peer supporters can help because the peer supporters will be able to share knowledge and exchange experiences.</a:t>
            </a:r>
            <a:endParaRPr lang="x-none" dirty="0">
              <a:solidFill>
                <a:srgbClr val="000000"/>
              </a:solidFill>
              <a:latin typeface="Calibri" panose="020F0502020204030204" pitchFamily="34" charset="0"/>
              <a:ea typeface="SimSun" panose="02010600030101010101" pitchFamily="2" charset="-122"/>
              <a:cs typeface="Arial" panose="020B060402020202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95</a:t>
            </a:fld>
            <a:endParaRPr lang="x-none"/>
          </a:p>
        </p:txBody>
      </p:sp>
    </p:spTree>
    <p:extLst>
      <p:ext uri="{BB962C8B-B14F-4D97-AF65-F5344CB8AC3E}">
        <p14:creationId xmlns:p14="http://schemas.microsoft.com/office/powerpoint/2010/main" val="3313309790"/>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5486400" cy="3086100"/>
          </a:xfrm>
        </p:spPr>
      </p:sp>
      <p:sp>
        <p:nvSpPr>
          <p:cNvPr id="3" name="Notes Placeholder 2"/>
          <p:cNvSpPr>
            <a:spLocks noGrp="1"/>
          </p:cNvSpPr>
          <p:nvPr>
            <p:ph type="body" idx="1"/>
          </p:nvPr>
        </p:nvSpPr>
        <p:spPr>
          <a:xfrm>
            <a:off x="685800" y="3860903"/>
            <a:ext cx="5486400" cy="4824309"/>
          </a:xfrm>
        </p:spPr>
        <p:txBody>
          <a:bodyPr/>
          <a:lstStyle/>
          <a:p>
            <a:pPr marL="0" marR="0" lvl="0" indent="0" algn="l" defTabSz="914400" rtl="0" eaLnBrk="1" fontAlgn="auto" latinLnBrk="0" hangingPunct="1">
              <a:lnSpc>
                <a:spcPct val="100000"/>
              </a:lnSpc>
              <a:spcBef>
                <a:spcPts val="0"/>
              </a:spcBef>
              <a:spcAft>
                <a:spcPts val="600"/>
              </a:spcAft>
              <a:buClrTx/>
              <a:buSzTx/>
              <a:buFontTx/>
              <a:buNone/>
              <a:tabLst>
                <a:tab pos="228600" algn="l"/>
                <a:tab pos="457200" algn="l"/>
              </a:tabLst>
              <a:defRPr/>
            </a:pPr>
            <a:r>
              <a:rPr lang="en-GB" b="1" dirty="0">
                <a:solidFill>
                  <a:schemeClr val="accent1">
                    <a:lumMod val="75000"/>
                  </a:schemeClr>
                </a:solidFill>
              </a:rPr>
              <a:t>Supporting peer supporters’ role in services (cont’d)</a:t>
            </a:r>
            <a:endParaRPr lang="en-GB" b="1" dirty="0">
              <a:solidFill>
                <a:schemeClr val="accent1">
                  <a:lumMod val="75000"/>
                </a:schemeClr>
              </a:solidFill>
              <a:latin typeface="Calibri" panose="020F0502020204030204" pitchFamily="34" charset="0"/>
              <a:ea typeface="SimSun" panose="02010600030101010101" pitchFamily="2" charset="-122"/>
              <a:cs typeface="Calibri" panose="020F0502020204030204" pitchFamily="34" charset="0"/>
            </a:endParaRPr>
          </a:p>
          <a:p>
            <a:pPr marR="0" lvl="0">
              <a:spcBef>
                <a:spcPts val="0"/>
              </a:spcBef>
              <a:spcAft>
                <a:spcPts val="600"/>
              </a:spcAft>
              <a:tabLst>
                <a:tab pos="228600" algn="l"/>
                <a:tab pos="457200" algn="l"/>
              </a:tabLst>
            </a:pPr>
            <a:r>
              <a:rPr lang="en-US" b="1" dirty="0">
                <a:solidFill>
                  <a:srgbClr val="000000"/>
                </a:solidFill>
                <a:latin typeface="Calibri" panose="020F0502020204030204" pitchFamily="34" charset="0"/>
                <a:ea typeface="SimSun" panose="02010600030101010101" pitchFamily="2" charset="-122"/>
                <a:cs typeface="Arial" panose="020B0604020202020204" pitchFamily="34" charset="0"/>
              </a:rPr>
              <a:t>3. Specialized training: </a:t>
            </a:r>
          </a:p>
          <a:p>
            <a:pPr marL="171450" marR="0" lvl="0" indent="-171450">
              <a:spcBef>
                <a:spcPts val="0"/>
              </a:spcBef>
              <a:spcAft>
                <a:spcPts val="600"/>
              </a:spcAft>
              <a:buFont typeface="Arial" panose="020B0604020202020204" pitchFamily="34" charset="0"/>
              <a:buChar char="•"/>
              <a:tabLst>
                <a:tab pos="228600" algn="l"/>
                <a:tab pos="457200" algn="l"/>
              </a:tabLst>
            </a:pP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In addition to basic-level peer support training, peer supporters can benefit from specialized training on human rights, policies and legislation. </a:t>
            </a:r>
          </a:p>
          <a:p>
            <a:pPr marL="171450" marR="0" lvl="0" indent="-171450">
              <a:spcBef>
                <a:spcPts val="0"/>
              </a:spcBef>
              <a:spcAft>
                <a:spcPts val="0"/>
              </a:spcAft>
              <a:buFont typeface="Arial" panose="020B0604020202020204" pitchFamily="34" charset="0"/>
              <a:buChar char="•"/>
              <a:tabLst>
                <a:tab pos="228600" algn="l"/>
                <a:tab pos="457200" algn="l"/>
              </a:tabLst>
            </a:pP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In addition, training on the context and needs of particular populations (e.g. the elderly), advanced topics (e.g. smoking cessation) or suggestions for helpful exercises (e.g. body and breathing exercises) will help them to better support their peers and advance their skills and knowledge.</a:t>
            </a:r>
          </a:p>
          <a:p>
            <a:pPr marL="171450" marR="0" lvl="0" indent="-171450">
              <a:spcBef>
                <a:spcPts val="0"/>
              </a:spcBef>
              <a:spcAft>
                <a:spcPts val="0"/>
              </a:spcAft>
              <a:buFont typeface="Arial" panose="020B0604020202020204" pitchFamily="34" charset="0"/>
              <a:buChar char="•"/>
              <a:tabLst>
                <a:tab pos="228600" algn="l"/>
                <a:tab pos="457200" algn="l"/>
              </a:tabLst>
            </a:pPr>
            <a:endParaRPr lang="en-US" dirty="0">
              <a:solidFill>
                <a:srgbClr val="000000"/>
              </a:solidFill>
              <a:latin typeface="Calibri" panose="020F0502020204030204" pitchFamily="34" charset="0"/>
              <a:ea typeface="SimSun" panose="02010600030101010101" pitchFamily="2" charset="-122"/>
              <a:cs typeface="Arial" panose="020B0604020202020204" pitchFamily="34" charset="0"/>
            </a:endParaRPr>
          </a:p>
          <a:p>
            <a:pPr marR="0" lvl="0">
              <a:spcBef>
                <a:spcPts val="0"/>
              </a:spcBef>
              <a:spcAft>
                <a:spcPts val="600"/>
              </a:spcAft>
              <a:tabLst>
                <a:tab pos="228600" algn="l"/>
                <a:tab pos="457200" algn="l"/>
              </a:tabLst>
            </a:pPr>
            <a:r>
              <a:rPr lang="en-US" b="1" dirty="0">
                <a:solidFill>
                  <a:srgbClr val="000000"/>
                </a:solidFill>
                <a:latin typeface="Calibri" panose="020F0502020204030204" pitchFamily="34" charset="0"/>
                <a:ea typeface="SimSun" panose="02010600030101010101" pitchFamily="2" charset="-122"/>
                <a:cs typeface="Arial" panose="020B0604020202020204" pitchFamily="34" charset="0"/>
              </a:rPr>
              <a:t>4. Continuing education: </a:t>
            </a:r>
          </a:p>
          <a:p>
            <a:pPr marL="171450" marR="0" lvl="0" indent="-171450">
              <a:spcBef>
                <a:spcPts val="0"/>
              </a:spcBef>
              <a:spcAft>
                <a:spcPts val="600"/>
              </a:spcAft>
              <a:buFont typeface="Arial" panose="020B0604020202020204" pitchFamily="34" charset="0"/>
              <a:buChar char="•"/>
              <a:tabLst>
                <a:tab pos="228600" algn="l"/>
                <a:tab pos="457200" algn="l"/>
              </a:tabLst>
            </a:pP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Opportunities for continuing education should be made available to peer supporters. </a:t>
            </a:r>
          </a:p>
          <a:p>
            <a:pPr marL="171450" marR="0" lvl="0" indent="-171450">
              <a:spcBef>
                <a:spcPts val="0"/>
              </a:spcBef>
              <a:spcAft>
                <a:spcPts val="600"/>
              </a:spcAft>
              <a:buFont typeface="Arial" panose="020B0604020202020204" pitchFamily="34" charset="0"/>
              <a:buChar char="•"/>
              <a:tabLst>
                <a:tab pos="228600" algn="l"/>
                <a:tab pos="457200" algn="l"/>
              </a:tabLst>
            </a:pP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These educational opportunities may come in the form of online peer specialist courses or meetings and/or coursework with other peer supporters in the area. </a:t>
            </a:r>
          </a:p>
          <a:p>
            <a:pPr marL="171450" marR="0" lvl="0" indent="-171450">
              <a:spcBef>
                <a:spcPts val="0"/>
              </a:spcBef>
              <a:spcAft>
                <a:spcPts val="0"/>
              </a:spcAft>
              <a:buFont typeface="Arial" panose="020B0604020202020204" pitchFamily="34" charset="0"/>
              <a:buChar char="•"/>
              <a:tabLst>
                <a:tab pos="228600" algn="l"/>
                <a:tab pos="457200" algn="l"/>
              </a:tabLst>
            </a:pP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As the role of the peer supporter develops in countries, it is useful to think of offering professional development opportunities to advance their careers – e.g. as a peer support leader, peer support manager, peer support practitioner etc.</a:t>
            </a:r>
            <a:endParaRPr lang="x-none" dirty="0">
              <a:solidFill>
                <a:srgbClr val="000000"/>
              </a:solidFill>
              <a:latin typeface="Calibri" panose="020F0502020204030204" pitchFamily="34" charset="0"/>
              <a:ea typeface="SimSun" panose="02010600030101010101" pitchFamily="2" charset="-122"/>
              <a:cs typeface="Arial" panose="020B0604020202020204" pitchFamily="34" charset="0"/>
            </a:endParaRPr>
          </a:p>
          <a:p>
            <a:pPr marL="171450" marR="0" lvl="0" indent="-171450">
              <a:spcBef>
                <a:spcPts val="0"/>
              </a:spcBef>
              <a:spcAft>
                <a:spcPts val="0"/>
              </a:spcAft>
              <a:buFont typeface="Arial" panose="020B0604020202020204" pitchFamily="34" charset="0"/>
              <a:buChar char="•"/>
              <a:tabLst>
                <a:tab pos="228600" algn="l"/>
                <a:tab pos="457200" algn="l"/>
              </a:tabLst>
            </a:pPr>
            <a:endParaRPr lang="x-none" dirty="0">
              <a:solidFill>
                <a:srgbClr val="000000"/>
              </a:solidFill>
              <a:latin typeface="Calibri" panose="020F0502020204030204" pitchFamily="34" charset="0"/>
              <a:ea typeface="SimSun" panose="02010600030101010101" pitchFamily="2" charset="-122"/>
              <a:cs typeface="Arial" panose="020B060402020202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96</a:t>
            </a:fld>
            <a:endParaRPr lang="x-none"/>
          </a:p>
        </p:txBody>
      </p:sp>
    </p:spTree>
    <p:extLst>
      <p:ext uri="{BB962C8B-B14F-4D97-AF65-F5344CB8AC3E}">
        <p14:creationId xmlns:p14="http://schemas.microsoft.com/office/powerpoint/2010/main" val="617255839"/>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b="1" dirty="0">
                <a:solidFill>
                  <a:srgbClr val="4F81BD"/>
                </a:solidFill>
                <a:latin typeface="Calibri" panose="020F0502020204030204" pitchFamily="34" charset="0"/>
                <a:ea typeface="Calibri" panose="020F0502020204030204" pitchFamily="34" charset="0"/>
                <a:cs typeface="Calibri" panose="020F0502020204030204" pitchFamily="34" charset="0"/>
              </a:rPr>
              <a:t>Good use and misuse of peer supporters</a:t>
            </a:r>
            <a:r>
              <a:rPr lang="en-GB" sz="1000" dirty="0">
                <a:latin typeface="Calibri" panose="020F0502020204030204" pitchFamily="34" charset="0"/>
                <a:ea typeface="SimSun" panose="02010600030101010101" pitchFamily="2" charset="-122"/>
                <a:cs typeface="Calibri" panose="020F0502020204030204" pitchFamily="34" charset="0"/>
              </a:rPr>
              <a:t> (</a:t>
            </a:r>
            <a:r>
              <a:rPr lang="en-GB" sz="1000" dirty="0">
                <a:latin typeface="Calibri" panose="020F0502020204030204" pitchFamily="34" charset="0"/>
                <a:ea typeface="SimSun" panose="02010600030101010101" pitchFamily="2" charset="-122"/>
                <a:cs typeface="Calibri" panose="020F0502020204030204" pitchFamily="34" charset="0"/>
                <a:hlinkClick r:id="rId3" action="ppaction://hlinkfile" tooltip="Davidow, 2014 #84"/>
              </a:rPr>
              <a:t>1</a:t>
            </a:r>
            <a:r>
              <a:rPr lang="en-GB" sz="1000" dirty="0">
                <a:latin typeface="Calibri" panose="020F0502020204030204" pitchFamily="34" charset="0"/>
                <a:ea typeface="SimSun" panose="02010600030101010101" pitchFamily="2" charset="-122"/>
                <a:cs typeface="Calibri" panose="020F0502020204030204" pitchFamily="34" charset="0"/>
              </a:rPr>
              <a:t>)</a:t>
            </a:r>
          </a:p>
          <a:p>
            <a:pPr algn="just"/>
            <a:endParaRPr lang="en-GB" sz="1000"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sz="1000" dirty="0">
                <a:latin typeface="Calibri" panose="020F0502020204030204" pitchFamily="34" charset="0"/>
                <a:ea typeface="SimSun" panose="02010600030101010101" pitchFamily="2" charset="-122"/>
                <a:cs typeface="Calibri" panose="020F0502020204030204" pitchFamily="34" charset="0"/>
              </a:rPr>
              <a:t>The day-to-day work of peer supporters can vary and they should be flexible according to the different situations that may arise. </a:t>
            </a:r>
          </a:p>
          <a:p>
            <a:pPr marL="171450" indent="-171450" algn="just">
              <a:spcAft>
                <a:spcPts val="600"/>
              </a:spcAft>
              <a:buFont typeface="Arial" panose="020B0604020202020204" pitchFamily="34" charset="0"/>
              <a:buChar char="•"/>
            </a:pPr>
            <a:r>
              <a:rPr lang="en-GB" sz="1000" dirty="0">
                <a:latin typeface="Calibri" panose="020F0502020204030204" pitchFamily="34" charset="0"/>
                <a:ea typeface="SimSun" panose="02010600030101010101" pitchFamily="2" charset="-122"/>
                <a:cs typeface="Calibri" panose="020F0502020204030204" pitchFamily="34" charset="0"/>
              </a:rPr>
              <a:t>Nevertheless, there are common traps that should be avoided as they are not consistent with the values of peer roles. For instance:</a:t>
            </a:r>
            <a:endParaRPr lang="x-none" sz="1000" dirty="0">
              <a:latin typeface="Calibri" panose="020F0502020204030204" pitchFamily="34" charset="0"/>
              <a:ea typeface="SimSun" panose="02010600030101010101" pitchFamily="2" charset="-122"/>
              <a:cs typeface="Calibri" panose="020F0502020204030204" pitchFamily="34" charset="0"/>
            </a:endParaRPr>
          </a:p>
          <a:p>
            <a:pPr marL="400050" marR="0" lvl="0" indent="-228600">
              <a:spcBef>
                <a:spcPts val="0"/>
              </a:spcBef>
              <a:spcAft>
                <a:spcPts val="600"/>
              </a:spcAft>
              <a:buFont typeface="+mj-lt"/>
              <a:buAutoNum type="arabicPeriod"/>
            </a:pPr>
            <a:r>
              <a:rPr lang="en-GB" sz="1000" b="1" dirty="0">
                <a:solidFill>
                  <a:srgbClr val="000000"/>
                </a:solidFill>
                <a:latin typeface="Calibri" panose="020F0502020204030204" pitchFamily="34" charset="0"/>
                <a:ea typeface="Calibri" panose="020F0502020204030204" pitchFamily="34" charset="0"/>
                <a:cs typeface="Arial" panose="020B0604020202020204" pitchFamily="34" charset="0"/>
              </a:rPr>
              <a:t>Busy work:</a:t>
            </a:r>
            <a:r>
              <a:rPr lang="en-GB" sz="1000" dirty="0">
                <a:solidFill>
                  <a:srgbClr val="000000"/>
                </a:solidFill>
                <a:latin typeface="Calibri" panose="020F0502020204030204" pitchFamily="34" charset="0"/>
                <a:ea typeface="Calibri" panose="020F0502020204030204" pitchFamily="34" charset="0"/>
                <a:cs typeface="Arial" panose="020B0604020202020204" pitchFamily="34" charset="0"/>
              </a:rPr>
              <a:t> A peer supporter has a unique set of skills and experiences and should not be used to complete routine tasks and busy work that no one else wants to do. Peer supporters are not an additional help for existing professionals.</a:t>
            </a:r>
            <a:endParaRPr lang="x-none" sz="1000" dirty="0">
              <a:solidFill>
                <a:srgbClr val="1F497D"/>
              </a:solidFill>
              <a:latin typeface="Calibri" panose="020F0502020204030204" pitchFamily="34" charset="0"/>
              <a:ea typeface="Calibri" panose="020F0502020204030204" pitchFamily="34" charset="0"/>
              <a:cs typeface="Arial" panose="020B0604020202020204" pitchFamily="34" charset="0"/>
            </a:endParaRPr>
          </a:p>
          <a:p>
            <a:pPr marL="400050" marR="0" lvl="0" indent="-228600">
              <a:spcBef>
                <a:spcPts val="0"/>
              </a:spcBef>
              <a:spcAft>
                <a:spcPts val="600"/>
              </a:spcAft>
              <a:buFont typeface="+mj-lt"/>
              <a:buAutoNum type="arabicPeriod"/>
            </a:pPr>
            <a:r>
              <a:rPr lang="en-GB" sz="1000" b="1" dirty="0">
                <a:solidFill>
                  <a:srgbClr val="000000"/>
                </a:solidFill>
                <a:latin typeface="Calibri" panose="020F0502020204030204" pitchFamily="34" charset="0"/>
                <a:ea typeface="Calibri" panose="020F0502020204030204" pitchFamily="34" charset="0"/>
                <a:cs typeface="Arial" panose="020B0604020202020204" pitchFamily="34" charset="0"/>
              </a:rPr>
              <a:t>Mixed loyalties:</a:t>
            </a:r>
            <a:r>
              <a:rPr lang="en-GB" sz="1000" dirty="0">
                <a:solidFill>
                  <a:srgbClr val="000000"/>
                </a:solidFill>
                <a:latin typeface="Calibri" panose="020F0502020204030204" pitchFamily="34" charset="0"/>
                <a:ea typeface="Calibri" panose="020F0502020204030204" pitchFamily="34" charset="0"/>
                <a:cs typeface="Arial" panose="020B0604020202020204" pitchFamily="34" charset="0"/>
              </a:rPr>
              <a:t> A peer supporter’s commitment is first and foremost to the person being supported. A peer supporter should not have a particular agenda other than peer support.  For example their role is </a:t>
            </a:r>
            <a:r>
              <a:rPr lang="en-GB" sz="1000" i="1" dirty="0">
                <a:solidFill>
                  <a:srgbClr val="000000"/>
                </a:solidFill>
                <a:latin typeface="Calibri" panose="020F0502020204030204" pitchFamily="34" charset="0"/>
                <a:ea typeface="Calibri" panose="020F0502020204030204" pitchFamily="34" charset="0"/>
                <a:cs typeface="Arial" panose="020B0604020202020204" pitchFamily="34" charset="0"/>
              </a:rPr>
              <a:t>not</a:t>
            </a:r>
            <a:r>
              <a:rPr lang="en-GB" sz="1000" dirty="0">
                <a:solidFill>
                  <a:srgbClr val="000000"/>
                </a:solidFill>
                <a:latin typeface="Calibri" panose="020F0502020204030204" pitchFamily="34" charset="0"/>
                <a:ea typeface="Calibri" panose="020F0502020204030204" pitchFamily="34" charset="0"/>
                <a:cs typeface="Arial" panose="020B0604020202020204" pitchFamily="34" charset="0"/>
              </a:rPr>
              <a:t> be about finding out information to provide to the rest of the team, completing treatment plans or monitoring compliance with medication. </a:t>
            </a:r>
            <a:endParaRPr lang="x-none" sz="1000" dirty="0">
              <a:solidFill>
                <a:srgbClr val="1F497D"/>
              </a:solidFill>
              <a:latin typeface="Calibri" panose="020F0502020204030204" pitchFamily="34" charset="0"/>
              <a:ea typeface="Calibri" panose="020F0502020204030204" pitchFamily="34" charset="0"/>
              <a:cs typeface="Arial" panose="020B0604020202020204" pitchFamily="34" charset="0"/>
            </a:endParaRPr>
          </a:p>
          <a:p>
            <a:pPr marL="400050" marR="0" lvl="0" indent="-228600">
              <a:spcBef>
                <a:spcPts val="0"/>
              </a:spcBef>
              <a:spcAft>
                <a:spcPts val="0"/>
              </a:spcAft>
              <a:buFont typeface="+mj-lt"/>
              <a:buAutoNum type="arabicPeriod"/>
            </a:pPr>
            <a:r>
              <a:rPr lang="en-GB" sz="1000" b="1" dirty="0">
                <a:solidFill>
                  <a:srgbClr val="000000"/>
                </a:solidFill>
                <a:latin typeface="Calibri" panose="020F0502020204030204" pitchFamily="34" charset="0"/>
                <a:ea typeface="Calibri" panose="020F0502020204030204" pitchFamily="34" charset="0"/>
                <a:cs typeface="Arial" panose="020B0604020202020204" pitchFamily="34" charset="0"/>
              </a:rPr>
              <a:t>Power imbalance</a:t>
            </a:r>
            <a:r>
              <a:rPr lang="en-GB" sz="1000" dirty="0">
                <a:solidFill>
                  <a:srgbClr val="000000"/>
                </a:solidFill>
                <a:latin typeface="Calibri" panose="020F0502020204030204" pitchFamily="34" charset="0"/>
                <a:ea typeface="Calibri" panose="020F0502020204030204" pitchFamily="34" charset="0"/>
                <a:cs typeface="Arial" panose="020B0604020202020204" pitchFamily="34" charset="0"/>
              </a:rPr>
              <a:t>: A peer supporter strives to minimize the power differential to create an equal relationship. The peer supporter should not be asked to do something that increases the power imbalance (e.g. being the one preparing coffee for the rest of the staff). </a:t>
            </a:r>
            <a:endParaRPr lang="x-none" sz="1000" dirty="0">
              <a:solidFill>
                <a:srgbClr val="1F497D"/>
              </a:solidFill>
              <a:latin typeface="Calibri" panose="020F0502020204030204" pitchFamily="34" charset="0"/>
              <a:ea typeface="Calibri" panose="020F0502020204030204" pitchFamily="34" charset="0"/>
              <a:cs typeface="Arial" panose="020B0604020202020204" pitchFamily="34" charset="0"/>
            </a:endParaRPr>
          </a:p>
          <a:p>
            <a:pPr algn="just"/>
            <a:endParaRPr lang="en-US" sz="1000" dirty="0">
              <a:latin typeface="Calibri" panose="020F0502020204030204" pitchFamily="34" charset="0"/>
              <a:ea typeface="SimSun" panose="02010600030101010101" pitchFamily="2" charset="-122"/>
              <a:cs typeface="Calibri" panose="020F0502020204030204" pitchFamily="34" charset="0"/>
            </a:endParaRPr>
          </a:p>
          <a:p>
            <a:pPr algn="just"/>
            <a:endParaRPr lang="x-none" sz="1000"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97</a:t>
            </a:fld>
            <a:endParaRPr lang="x-none"/>
          </a:p>
        </p:txBody>
      </p:sp>
    </p:spTree>
    <p:extLst>
      <p:ext uri="{BB962C8B-B14F-4D97-AF65-F5344CB8AC3E}">
        <p14:creationId xmlns:p14="http://schemas.microsoft.com/office/powerpoint/2010/main" val="1389397964"/>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684952"/>
            <a:ext cx="5486400" cy="3600450"/>
          </a:xfrm>
        </p:spPr>
        <p:txBody>
          <a:bodyPr/>
          <a:lstStyle/>
          <a:p>
            <a:pPr marL="0" indent="0" algn="just">
              <a:spcAft>
                <a:spcPts val="600"/>
              </a:spcAft>
              <a:buFont typeface="Arial" panose="020B0604020202020204" pitchFamily="34" charset="0"/>
              <a:buNone/>
            </a:pPr>
            <a:r>
              <a:rPr lang="en-GB" sz="1200" b="1" dirty="0">
                <a:solidFill>
                  <a:schemeClr val="accent1">
                    <a:lumMod val="75000"/>
                  </a:schemeClr>
                </a:solidFill>
                <a:latin typeface="+mn-lt"/>
                <a:ea typeface="+mn-ea"/>
                <a:cs typeface="+mn-cs"/>
              </a:rPr>
              <a:t>Good use and misuse of peer supporters (cont’d)</a:t>
            </a:r>
          </a:p>
          <a:p>
            <a:pPr marL="0" indent="0" algn="just">
              <a:spcAft>
                <a:spcPts val="600"/>
              </a:spcAft>
              <a:buFont typeface="Arial" panose="020B0604020202020204" pitchFamily="34" charset="0"/>
              <a:buNone/>
            </a:pPr>
            <a:endParaRPr lang="en-GB"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People may be unclear about the role of peers in certain situations. </a:t>
            </a:r>
          </a:p>
          <a:p>
            <a:pPr marL="171450" indent="-171450" algn="just">
              <a:spcAft>
                <a:spcPts val="600"/>
              </a:spcAft>
              <a:buFont typeface="Arial" panose="020B0604020202020204" pitchFamily="34" charset="0"/>
              <a:buChar char="•"/>
            </a:pPr>
            <a:endParaRPr lang="en-GB"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In slide is a chart of some common topics that may arise while providing peer support and the differences in what makes it consistent or not consistent with peer roles. </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98</a:t>
            </a:fld>
            <a:endParaRPr lang="x-none"/>
          </a:p>
        </p:txBody>
      </p:sp>
    </p:spTree>
    <p:extLst>
      <p:ext uri="{BB962C8B-B14F-4D97-AF65-F5344CB8AC3E}">
        <p14:creationId xmlns:p14="http://schemas.microsoft.com/office/powerpoint/2010/main" val="3043087696"/>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b="1" dirty="0">
                <a:solidFill>
                  <a:srgbClr val="4F81BD"/>
                </a:solidFill>
                <a:latin typeface="Calibri" panose="020F0502020204030204" pitchFamily="34" charset="0"/>
                <a:ea typeface="SimSun" panose="02010600030101010101" pitchFamily="2" charset="-122"/>
                <a:cs typeface="Calibri" panose="020F0502020204030204" pitchFamily="34" charset="0"/>
              </a:rPr>
              <a:t>Disagreements</a:t>
            </a:r>
            <a:endParaRPr lang="x-none" dirty="0">
              <a:latin typeface="Calibri" panose="020F0502020204030204" pitchFamily="34" charset="0"/>
              <a:ea typeface="SimSun" panose="02010600030101010101" pitchFamily="2" charset="-122"/>
              <a:cs typeface="Calibri" panose="020F0502020204030204" pitchFamily="34" charset="0"/>
            </a:endParaRPr>
          </a:p>
          <a:p>
            <a:pPr algn="just"/>
            <a:r>
              <a:rPr lang="en-GB" dirty="0">
                <a:latin typeface="Calibri" panose="020F0502020204030204" pitchFamily="34" charset="0"/>
                <a:ea typeface="SimSun" panose="02010600030101010101" pitchFamily="2" charset="-122"/>
                <a:cs typeface="Calibri" panose="020F0502020204030204" pitchFamily="34" charset="0"/>
              </a:rPr>
              <a:t> </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Disagreements between peer supporters and service practices may occur when the role of the peer supporter clash with the rules, regulations or practice of the service (e.g. when someone has been admitted to a service involuntarily). </a:t>
            </a: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However, even in this situation, the peer supporter should be able to continue to advocate for the individual without fear of repercussions even if it conflicts with the approach taken by the service. </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99</a:t>
            </a:fld>
            <a:endParaRPr lang="x-none"/>
          </a:p>
        </p:txBody>
      </p:sp>
    </p:spTree>
    <p:extLst>
      <p:ext uri="{BB962C8B-B14F-4D97-AF65-F5344CB8AC3E}">
        <p14:creationId xmlns:p14="http://schemas.microsoft.com/office/powerpoint/2010/main" val="158512836"/>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5.xml"/><Relationship Id="rId7" Type="http://schemas.openxmlformats.org/officeDocument/2006/relationships/image" Target="../media/image3.png"/><Relationship Id="rId2" Type="http://schemas.openxmlformats.org/officeDocument/2006/relationships/tags" Target="../tags/tag4.xml"/><Relationship Id="rId1" Type="http://schemas.openxmlformats.org/officeDocument/2006/relationships/themeOverride" Target="../theme/themeOverride1.x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hemeOverride" Target="../theme/themeOverride2.xm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2.png"/><Relationship Id="rId2" Type="http://schemas.openxmlformats.org/officeDocument/2006/relationships/tags" Target="../tags/tag6.xml"/><Relationship Id="rId1" Type="http://schemas.openxmlformats.org/officeDocument/2006/relationships/themeOverride" Target="../theme/themeOverride3.xml"/><Relationship Id="rId6" Type="http://schemas.openxmlformats.org/officeDocument/2006/relationships/image" Target="../media/image3.png"/><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themeOverride" Target="../theme/themeOverride4.xml"/><Relationship Id="rId5" Type="http://schemas.openxmlformats.org/officeDocument/2006/relationships/image" Target="../media/image4.emf"/><Relationship Id="rId4" Type="http://schemas.openxmlformats.org/officeDocument/2006/relationships/oleObject" Target="../embeddings/oleObject4.bin"/></Relationships>
</file>

<file path=ppt/slideLayouts/_rels/slideLayout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9.xml"/><Relationship Id="rId7" Type="http://schemas.openxmlformats.org/officeDocument/2006/relationships/image" Target="../media/image3.png"/><Relationship Id="rId2" Type="http://schemas.openxmlformats.org/officeDocument/2006/relationships/tags" Target="../tags/tag8.xml"/><Relationship Id="rId1" Type="http://schemas.openxmlformats.org/officeDocument/2006/relationships/themeOverride" Target="../theme/themeOverride5.xml"/><Relationship Id="rId6" Type="http://schemas.openxmlformats.org/officeDocument/2006/relationships/image" Target="../media/image1.emf"/><Relationship Id="rId5" Type="http://schemas.openxmlformats.org/officeDocument/2006/relationships/oleObject" Target="../embeddings/oleObject5.bin"/><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Section Header - Internal" preserve="1" userDrawn="1">
  <p:cSld name="Section Header - Internal">
    <p:bg bwMode="gray">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5" imgW="353" imgH="353" progId="TCLayout.ActiveDocument.1">
                  <p:embed/>
                </p:oleObj>
              </mc:Choice>
              <mc:Fallback>
                <p:oleObj name="think-cell Slide" r:id="rId5" imgW="353" imgH="353" progId="TCLayout.ActiveDocument.1">
                  <p:embed/>
                  <p:pic>
                    <p:nvPicPr>
                      <p:cNvPr id="4" name="Object 3"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25" name="Rectangle 24">
            <a:extLst>
              <a:ext uri="{FF2B5EF4-FFF2-40B4-BE49-F238E27FC236}">
                <a16:creationId xmlns:a16="http://schemas.microsoft.com/office/drawing/2014/main" id="{3E8E94F3-9FBF-45F5-9848-3D8FC241580A}"/>
              </a:ext>
            </a:extLst>
          </p:cNvPr>
          <p:cNvSpPr/>
          <p:nvPr userDrawn="1"/>
        </p:nvSpPr>
        <p:spPr>
          <a:xfrm>
            <a:off x="0" y="5558400"/>
            <a:ext cx="12192000" cy="1299600"/>
          </a:xfrm>
          <a:prstGeom prst="rect">
            <a:avLst/>
          </a:prstGeom>
          <a:gradFill>
            <a:gsLst>
              <a:gs pos="0">
                <a:schemeClr val="accent2"/>
              </a:gs>
              <a:gs pos="100000">
                <a:schemeClr val="accent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50"/>
          </a:p>
        </p:txBody>
      </p:sp>
      <p:sp>
        <p:nvSpPr>
          <p:cNvPr id="2" name="Title 1"/>
          <p:cNvSpPr>
            <a:spLocks noGrp="1"/>
          </p:cNvSpPr>
          <p:nvPr>
            <p:ph type="ctrTitle"/>
          </p:nvPr>
        </p:nvSpPr>
        <p:spPr>
          <a:xfrm>
            <a:off x="507206" y="720000"/>
            <a:ext cx="11088000" cy="2934000"/>
          </a:xfrm>
          <a:prstGeom prst="rect">
            <a:avLst/>
          </a:prstGeom>
        </p:spPr>
        <p:txBody>
          <a:bodyPr anchor="b"/>
          <a:lstStyle>
            <a:lvl1pPr algn="l">
              <a:lnSpc>
                <a:spcPts val="6500"/>
              </a:lnSpc>
              <a:defRPr sz="6600">
                <a:solidFill>
                  <a:schemeClr val="accent1"/>
                </a:solidFill>
                <a:effectLst/>
              </a:defRPr>
            </a:lvl1pPr>
          </a:lstStyle>
          <a:p>
            <a:r>
              <a:rPr lang="en-US"/>
              <a:t>Click to edit Master title style</a:t>
            </a:r>
            <a:endParaRPr lang="en-US" dirty="0"/>
          </a:p>
        </p:txBody>
      </p:sp>
      <p:sp>
        <p:nvSpPr>
          <p:cNvPr id="3" name="Subtitle 2"/>
          <p:cNvSpPr>
            <a:spLocks noGrp="1"/>
          </p:cNvSpPr>
          <p:nvPr>
            <p:ph type="subTitle" idx="1"/>
          </p:nvPr>
        </p:nvSpPr>
        <p:spPr>
          <a:xfrm>
            <a:off x="507205" y="3688350"/>
            <a:ext cx="11088000" cy="1617074"/>
          </a:xfrm>
          <a:prstGeom prst="rect">
            <a:avLst/>
          </a:prstGeom>
        </p:spPr>
        <p:txBody>
          <a:bodyPr lIns="0" rIns="0" anchor="t">
            <a:noAutofit/>
          </a:bodyPr>
          <a:lstStyle>
            <a:lvl1pPr marL="0" indent="0" algn="l">
              <a:buNone/>
              <a:defRPr lang="en-US" sz="4000" b="1" kern="1200" spc="-100" baseline="0" dirty="0">
                <a:solidFill>
                  <a:schemeClr val="accent2"/>
                </a:solidFill>
                <a:effectLst/>
                <a:latin typeface="+mj-lt"/>
                <a:ea typeface="+mj-ea"/>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Classification" hidden="1"/>
          <p:cNvSpPr txBox="1">
            <a:spLocks/>
          </p:cNvSpPr>
          <p:nvPr userDrawn="1">
            <p:custDataLst>
              <p:tags r:id="rId3"/>
            </p:custDataLst>
          </p:nvPr>
        </p:nvSpPr>
        <p:spPr>
          <a:xfrm>
            <a:off x="507205" y="0"/>
            <a:ext cx="1427759" cy="177686"/>
          </a:xfrm>
          <a:prstGeom prst="rect">
            <a:avLst/>
          </a:prstGeom>
          <a:solidFill>
            <a:srgbClr val="7A1D3A"/>
          </a:solidFill>
        </p:spPr>
        <p:txBody>
          <a:bodyPr vert="horz" lIns="0" tIns="0" rIns="0" bIns="0" rtlCol="0" anchor="ctr" anchorCtr="0">
            <a:noAutofit/>
          </a:bodyPr>
          <a:lstStyle>
            <a:defPPr>
              <a:defRPr lang="en-US"/>
            </a:defPPr>
            <a:lvl1pPr marL="0" algn="l" defTabSz="228600" rtl="0" eaLnBrk="1" latinLnBrk="0" hangingPunct="1">
              <a:defRPr sz="1000" kern="1200">
                <a:solidFill>
                  <a:schemeClr val="bg1"/>
                </a:solidFill>
                <a:latin typeface="+mn-lt"/>
                <a:ea typeface="+mn-ea"/>
                <a:cs typeface="+mn-cs"/>
              </a:defRPr>
            </a:lvl1pPr>
            <a:lvl2pPr marL="228600" algn="l" defTabSz="228600" rtl="0" eaLnBrk="1" latinLnBrk="0" hangingPunct="1">
              <a:defRPr sz="900" kern="1200">
                <a:solidFill>
                  <a:schemeClr val="tx1"/>
                </a:solidFill>
                <a:latin typeface="+mn-lt"/>
                <a:ea typeface="+mn-ea"/>
                <a:cs typeface="+mn-cs"/>
              </a:defRPr>
            </a:lvl2pPr>
            <a:lvl3pPr marL="457200" algn="l" defTabSz="228600" rtl="0" eaLnBrk="1" latinLnBrk="0" hangingPunct="1">
              <a:defRPr sz="900" kern="1200">
                <a:solidFill>
                  <a:schemeClr val="tx1"/>
                </a:solidFill>
                <a:latin typeface="+mn-lt"/>
                <a:ea typeface="+mn-ea"/>
                <a:cs typeface="+mn-cs"/>
              </a:defRPr>
            </a:lvl3pPr>
            <a:lvl4pPr marL="685800" algn="l" defTabSz="228600" rtl="0" eaLnBrk="1" latinLnBrk="0" hangingPunct="1">
              <a:defRPr sz="900" kern="1200">
                <a:solidFill>
                  <a:schemeClr val="tx1"/>
                </a:solidFill>
                <a:latin typeface="+mn-lt"/>
                <a:ea typeface="+mn-ea"/>
                <a:cs typeface="+mn-cs"/>
              </a:defRPr>
            </a:lvl4pPr>
            <a:lvl5pPr marL="914400" algn="l" defTabSz="228600" rtl="0" eaLnBrk="1" latinLnBrk="0" hangingPunct="1">
              <a:defRPr sz="900" kern="1200">
                <a:solidFill>
                  <a:schemeClr val="tx1"/>
                </a:solidFill>
                <a:latin typeface="+mn-lt"/>
                <a:ea typeface="+mn-ea"/>
                <a:cs typeface="+mn-cs"/>
              </a:defRPr>
            </a:lvl5pPr>
            <a:lvl6pPr marL="1143000" algn="l" defTabSz="228600" rtl="0" eaLnBrk="1" latinLnBrk="0" hangingPunct="1">
              <a:defRPr sz="900" kern="1200">
                <a:solidFill>
                  <a:schemeClr val="tx1"/>
                </a:solidFill>
                <a:latin typeface="+mn-lt"/>
                <a:ea typeface="+mn-ea"/>
                <a:cs typeface="+mn-cs"/>
              </a:defRPr>
            </a:lvl6pPr>
            <a:lvl7pPr marL="1371600" algn="l" defTabSz="228600" rtl="0" eaLnBrk="1" latinLnBrk="0" hangingPunct="1">
              <a:defRPr sz="900" kern="1200">
                <a:solidFill>
                  <a:schemeClr val="tx1"/>
                </a:solidFill>
                <a:latin typeface="+mn-lt"/>
                <a:ea typeface="+mn-ea"/>
                <a:cs typeface="+mn-cs"/>
              </a:defRPr>
            </a:lvl7pPr>
            <a:lvl8pPr marL="1600200" algn="l" defTabSz="228600" rtl="0" eaLnBrk="1" latinLnBrk="0" hangingPunct="1">
              <a:defRPr sz="900" kern="1200">
                <a:solidFill>
                  <a:schemeClr val="tx1"/>
                </a:solidFill>
                <a:latin typeface="+mn-lt"/>
                <a:ea typeface="+mn-ea"/>
                <a:cs typeface="+mn-cs"/>
              </a:defRPr>
            </a:lvl8pPr>
            <a:lvl9pPr marL="1828800" algn="l" defTabSz="228600" rtl="0" eaLnBrk="1" latinLnBrk="0" hangingPunct="1">
              <a:defRPr sz="900" kern="1200">
                <a:solidFill>
                  <a:schemeClr val="tx1"/>
                </a:solidFill>
                <a:latin typeface="+mn-lt"/>
                <a:ea typeface="+mn-ea"/>
                <a:cs typeface="+mn-cs"/>
              </a:defRPr>
            </a:lvl9pPr>
          </a:lstStyle>
          <a:p>
            <a:pPr algn="ctr"/>
            <a:r>
              <a:rPr lang="en-US" sz="900">
                <a:solidFill>
                  <a:srgbClr val="FFFFFF"/>
                </a:solidFill>
                <a:latin typeface="+mj-lt"/>
              </a:rPr>
              <a:t>Strictly confidential</a:t>
            </a:r>
          </a:p>
        </p:txBody>
      </p:sp>
      <p:pic>
        <p:nvPicPr>
          <p:cNvPr id="8" name="Picture 7">
            <a:extLst>
              <a:ext uri="{FF2B5EF4-FFF2-40B4-BE49-F238E27FC236}">
                <a16:creationId xmlns:a16="http://schemas.microsoft.com/office/drawing/2014/main" id="{BD9C1FFE-CE2F-FC43-95DF-C2C9DCE31DD7}"/>
              </a:ext>
            </a:extLst>
          </p:cNvPr>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105304" y="124468"/>
            <a:ext cx="1277726" cy="1428108"/>
          </a:xfrm>
          <a:prstGeom prst="rect">
            <a:avLst/>
          </a:prstGeom>
          <a:noFill/>
          <a:ln>
            <a:noFill/>
          </a:ln>
        </p:spPr>
      </p:pic>
      <p:pic>
        <p:nvPicPr>
          <p:cNvPr id="10" name="Picture 9" descr="https://extranet.who.int/datacol/answer_upload.asp?survey_id=475&amp;view_id=326&amp;question_id=15106&amp;answer_id=47397&amp;respondent_id=22063">
            <a:extLst>
              <a:ext uri="{FF2B5EF4-FFF2-40B4-BE49-F238E27FC236}">
                <a16:creationId xmlns:a16="http://schemas.microsoft.com/office/drawing/2014/main" id="{1AC5AAA3-0566-8D49-AA48-5D77450E64C2}"/>
              </a:ext>
            </a:extLst>
          </p:cNvPr>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9601200" y="163778"/>
            <a:ext cx="2395909" cy="842062"/>
          </a:xfrm>
          <a:prstGeom prst="rect">
            <a:avLst/>
          </a:prstGeom>
          <a:noFill/>
          <a:ln>
            <a:noFill/>
          </a:ln>
        </p:spPr>
      </p:pic>
    </p:spTree>
    <p:extLst>
      <p:ext uri="{BB962C8B-B14F-4D97-AF65-F5344CB8AC3E}">
        <p14:creationId xmlns:p14="http://schemas.microsoft.com/office/powerpoint/2010/main" val="3113524682"/>
      </p:ext>
    </p:extLst>
  </p:cSld>
  <p:clrMapOvr>
    <a:overrideClrMapping bg1="lt1" tx1="dk1" bg2="lt2" tx2="dk2" accent1="accent1" accent2="accent2" accent3="accent3" accent4="accent4" accent5="accent5" accent6="accent6" hlink="hlink" folHlink="folHlink"/>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mp; Content" preserve="1" userDrawn="1">
  <p:cSld name="Title &amp;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62BEDE9-A43C-A14D-BFE7-B85F455EE8F8}"/>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5462911"/>
            <a:ext cx="982980" cy="1122363"/>
          </a:xfrm>
          <a:prstGeom prst="rect">
            <a:avLst/>
          </a:prstGeom>
          <a:noFill/>
          <a:ln>
            <a:noFill/>
          </a:ln>
        </p:spPr>
      </p:pic>
      <p:sp>
        <p:nvSpPr>
          <p:cNvPr id="14" name="Text Placeholder 13"/>
          <p:cNvSpPr>
            <a:spLocks noGrp="1"/>
          </p:cNvSpPr>
          <p:nvPr>
            <p:ph type="body" sz="quarter" idx="13"/>
          </p:nvPr>
        </p:nvSpPr>
        <p:spPr>
          <a:xfrm>
            <a:off x="507207" y="946614"/>
            <a:ext cx="11174400" cy="360000"/>
          </a:xfrm>
          <a:prstGeom prst="rect">
            <a:avLst/>
          </a:prstGeom>
        </p:spPr>
        <p:txBody>
          <a:bodyPr lIns="0" tIns="0" rIns="0" bIns="0" anchor="b">
            <a:noAutofit/>
          </a:bodyPr>
          <a:lstStyle>
            <a:lvl1pPr algn="l" defTabSz="914400" rtl="0" eaLnBrk="1" latinLnBrk="0" hangingPunct="1">
              <a:lnSpc>
                <a:spcPts val="3300"/>
              </a:lnSpc>
              <a:spcBef>
                <a:spcPct val="0"/>
              </a:spcBef>
              <a:spcAft>
                <a:spcPts val="0"/>
              </a:spcAft>
              <a:buNone/>
              <a:defRPr lang="en-US" sz="2200" b="1" kern="1200" spc="-100" baseline="0" dirty="0">
                <a:solidFill>
                  <a:schemeClr val="accent2"/>
                </a:solidFill>
                <a:latin typeface="+mj-lt"/>
                <a:ea typeface="+mj-ea"/>
                <a:cs typeface="+mj-cs"/>
              </a:defRPr>
            </a:lvl1pPr>
          </a:lstStyle>
          <a:p>
            <a:pPr lvl="0"/>
            <a:r>
              <a:rPr lang="en-US" dirty="0"/>
              <a:t>Click to edit Master text styles</a:t>
            </a:r>
          </a:p>
        </p:txBody>
      </p:sp>
      <p:sp>
        <p:nvSpPr>
          <p:cNvPr id="10" name="Content Placeholder 9"/>
          <p:cNvSpPr>
            <a:spLocks noGrp="1"/>
          </p:cNvSpPr>
          <p:nvPr>
            <p:ph sz="quarter" idx="14"/>
          </p:nvPr>
        </p:nvSpPr>
        <p:spPr>
          <a:xfrm>
            <a:off x="507195" y="1511188"/>
            <a:ext cx="11174412" cy="4500000"/>
          </a:xfrm>
          <a:prstGeom prst="rect">
            <a:avLst/>
          </a:prstGeom>
        </p:spPr>
        <p:txBody>
          <a:bodyPr/>
          <a:lstStyle>
            <a:lvl1pPr>
              <a:defRPr sz="22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410954" y="506412"/>
            <a:ext cx="9792000" cy="432000"/>
          </a:xfrm>
          <a:prstGeom prst="rect">
            <a:avLst/>
          </a:prstGeom>
        </p:spPr>
        <p:txBody>
          <a:bodyPr/>
          <a:lstStyle>
            <a:lvl1pPr>
              <a:defRPr sz="3000"/>
            </a:lvl1pPr>
          </a:lstStyle>
          <a:p>
            <a:r>
              <a:rPr lang="en-US" dirty="0"/>
              <a:t>Click to edit Master title style</a:t>
            </a:r>
          </a:p>
        </p:txBody>
      </p:sp>
      <p:pic>
        <p:nvPicPr>
          <p:cNvPr id="7" name="Picture 6" descr="https://extranet.who.int/datacol/answer_upload.asp?survey_id=475&amp;view_id=326&amp;question_id=15106&amp;answer_id=47397&amp;respondent_id=22063">
            <a:extLst>
              <a:ext uri="{FF2B5EF4-FFF2-40B4-BE49-F238E27FC236}">
                <a16:creationId xmlns:a16="http://schemas.microsoft.com/office/drawing/2014/main" id="{1DEB27EC-4EB5-604B-9474-66ADE046843D}"/>
              </a:ext>
            </a:extLst>
          </p:cNvPr>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180630" y="5912517"/>
            <a:ext cx="1873911" cy="606490"/>
          </a:xfrm>
          <a:prstGeom prst="rect">
            <a:avLst/>
          </a:prstGeom>
          <a:noFill/>
          <a:ln>
            <a:noFill/>
          </a:ln>
        </p:spPr>
      </p:pic>
      <p:sp>
        <p:nvSpPr>
          <p:cNvPr id="3" name="TextBox 2">
            <a:extLst>
              <a:ext uri="{FF2B5EF4-FFF2-40B4-BE49-F238E27FC236}">
                <a16:creationId xmlns:a16="http://schemas.microsoft.com/office/drawing/2014/main" id="{934194D4-65C1-CE44-83D6-BA6AA8F0F826}"/>
              </a:ext>
            </a:extLst>
          </p:cNvPr>
          <p:cNvSpPr txBox="1"/>
          <p:nvPr userDrawn="1"/>
        </p:nvSpPr>
        <p:spPr>
          <a:xfrm>
            <a:off x="1341120" y="6675120"/>
            <a:ext cx="0" cy="0"/>
          </a:xfrm>
          <a:prstGeom prst="rect">
            <a:avLst/>
          </a:prstGeom>
          <a:noFill/>
        </p:spPr>
        <p:txBody>
          <a:bodyPr wrap="none" lIns="0" tIns="0" rIns="0" bIns="0" rtlCol="0">
            <a:noAutofit/>
          </a:bodyPr>
          <a:lstStyle/>
          <a:p>
            <a:pPr algn="l"/>
            <a:endParaRPr lang="en-US" dirty="0">
              <a:solidFill>
                <a:schemeClr val="tx1"/>
              </a:solidFill>
            </a:endParaRPr>
          </a:p>
        </p:txBody>
      </p:sp>
      <p:sp>
        <p:nvSpPr>
          <p:cNvPr id="4" name="TextBox 3">
            <a:extLst>
              <a:ext uri="{FF2B5EF4-FFF2-40B4-BE49-F238E27FC236}">
                <a16:creationId xmlns:a16="http://schemas.microsoft.com/office/drawing/2014/main" id="{8404965B-C745-5F49-B6A0-65A62D0FFA87}"/>
              </a:ext>
            </a:extLst>
          </p:cNvPr>
          <p:cNvSpPr txBox="1"/>
          <p:nvPr userDrawn="1"/>
        </p:nvSpPr>
        <p:spPr>
          <a:xfrm>
            <a:off x="1117600" y="6695440"/>
            <a:ext cx="0" cy="0"/>
          </a:xfrm>
          <a:prstGeom prst="rect">
            <a:avLst/>
          </a:prstGeom>
          <a:noFill/>
        </p:spPr>
        <p:txBody>
          <a:bodyPr wrap="none" lIns="0" tIns="0" rIns="0" bIns="0" rtlCol="0">
            <a:noAutofit/>
          </a:bodyPr>
          <a:lstStyle/>
          <a:p>
            <a:pPr algn="l"/>
            <a:endParaRPr lang="en-US" dirty="0">
              <a:solidFill>
                <a:schemeClr val="tx1"/>
              </a:solidFill>
            </a:endParaRPr>
          </a:p>
        </p:txBody>
      </p:sp>
      <p:sp>
        <p:nvSpPr>
          <p:cNvPr id="13" name="Slide Number Placeholder 5">
            <a:extLst>
              <a:ext uri="{FF2B5EF4-FFF2-40B4-BE49-F238E27FC236}">
                <a16:creationId xmlns:a16="http://schemas.microsoft.com/office/drawing/2014/main" id="{933F2E86-5A2C-B846-ADEB-A1E401F18E1A}"/>
              </a:ext>
            </a:extLst>
          </p:cNvPr>
          <p:cNvSpPr txBox="1">
            <a:spLocks/>
          </p:cNvSpPr>
          <p:nvPr userDrawn="1"/>
        </p:nvSpPr>
        <p:spPr>
          <a:xfrm>
            <a:off x="10186987" y="6628018"/>
            <a:ext cx="1648619" cy="216000"/>
          </a:xfrm>
          <a:prstGeom prst="rect">
            <a:avLst/>
          </a:prstGeom>
        </p:spPr>
        <p:txBody>
          <a:bodyPr vert="horz" lIns="0" tIns="0" rIns="0" bIns="0" rtlCol="0" anchor="ctr" anchorCtr="0">
            <a:noAutofit/>
          </a:bodyPr>
          <a:lstStyle>
            <a:defPPr>
              <a:defRPr lang="x-none"/>
            </a:defPPr>
            <a:lvl1pPr marL="0" algn="r" defTabSz="914400" rtl="0" eaLnBrk="1" latinLnBrk="0" hangingPunct="1">
              <a:defRPr sz="1000" kern="1200">
                <a:solidFill>
                  <a:schemeClr val="bg1"/>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FB918AD-5F4D-49AE-B18F-E06A9462217A}" type="slidenum">
              <a:rPr lang="en-US" smtClean="0"/>
              <a:pPr/>
              <a:t>‹#›</a:t>
            </a:fld>
            <a:endParaRPr lang="en-US" dirty="0"/>
          </a:p>
        </p:txBody>
      </p:sp>
      <p:sp>
        <p:nvSpPr>
          <p:cNvPr id="5" name="TextBox 4">
            <a:extLst>
              <a:ext uri="{FF2B5EF4-FFF2-40B4-BE49-F238E27FC236}">
                <a16:creationId xmlns:a16="http://schemas.microsoft.com/office/drawing/2014/main" id="{61163C93-0EA7-8645-9B75-062FAB3525C3}"/>
              </a:ext>
            </a:extLst>
          </p:cNvPr>
          <p:cNvSpPr txBox="1"/>
          <p:nvPr userDrawn="1"/>
        </p:nvSpPr>
        <p:spPr>
          <a:xfrm>
            <a:off x="2753833" y="6868633"/>
            <a:ext cx="0" cy="0"/>
          </a:xfrm>
          <a:prstGeom prst="rect">
            <a:avLst/>
          </a:prstGeom>
          <a:noFill/>
        </p:spPr>
        <p:txBody>
          <a:bodyPr wrap="none" lIns="0" tIns="0" rIns="0" bIns="0" rtlCol="0">
            <a:noAutofit/>
          </a:bodyPr>
          <a:lstStyle/>
          <a:p>
            <a:pPr algn="l"/>
            <a:endParaRPr lang="en-US" dirty="0">
              <a:solidFill>
                <a:schemeClr val="tx1"/>
              </a:solidFill>
            </a:endParaRPr>
          </a:p>
        </p:txBody>
      </p:sp>
    </p:spTree>
    <p:extLst>
      <p:ext uri="{BB962C8B-B14F-4D97-AF65-F5344CB8AC3E}">
        <p14:creationId xmlns:p14="http://schemas.microsoft.com/office/powerpoint/2010/main" val="2195476530"/>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preserve="1" userDrawn="1">
  <p:cSld name="Title Only">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353" imgH="353" progId="TCLayout.ActiveDocument.1">
                  <p:embed/>
                </p:oleObj>
              </mc:Choice>
              <mc:Fallback>
                <p:oleObj name="think-cell Slide" r:id="rId4" imgW="353" imgH="353"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7" name="Title 6"/>
          <p:cNvSpPr>
            <a:spLocks noGrp="1"/>
          </p:cNvSpPr>
          <p:nvPr>
            <p:ph type="title"/>
          </p:nvPr>
        </p:nvSpPr>
        <p:spPr>
          <a:xfrm>
            <a:off x="507206" y="2313946"/>
            <a:ext cx="9792000" cy="432000"/>
          </a:xfrm>
          <a:prstGeom prst="rect">
            <a:avLst/>
          </a:prstGeom>
        </p:spPr>
        <p:txBody>
          <a:bodyPr/>
          <a:lstStyle>
            <a:lvl1pPr>
              <a:defRPr sz="4000"/>
            </a:lvl1pPr>
          </a:lstStyle>
          <a:p>
            <a:r>
              <a:rPr lang="en-US"/>
              <a:t>Click to edit Master title style</a:t>
            </a:r>
            <a:endParaRPr lang="en-US" dirty="0"/>
          </a:p>
        </p:txBody>
      </p:sp>
      <p:pic>
        <p:nvPicPr>
          <p:cNvPr id="8" name="Picture 7">
            <a:extLst>
              <a:ext uri="{FF2B5EF4-FFF2-40B4-BE49-F238E27FC236}">
                <a16:creationId xmlns:a16="http://schemas.microsoft.com/office/drawing/2014/main" id="{1A157C42-A791-DD4B-8824-DD8855140549}"/>
              </a:ext>
            </a:extLst>
          </p:cNvPr>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5462911"/>
            <a:ext cx="982980" cy="1122363"/>
          </a:xfrm>
          <a:prstGeom prst="rect">
            <a:avLst/>
          </a:prstGeom>
          <a:noFill/>
          <a:ln>
            <a:noFill/>
          </a:ln>
        </p:spPr>
      </p:pic>
      <p:pic>
        <p:nvPicPr>
          <p:cNvPr id="9" name="Picture 8" descr="https://extranet.who.int/datacol/answer_upload.asp?survey_id=475&amp;view_id=326&amp;question_id=15106&amp;answer_id=47397&amp;respondent_id=22063">
            <a:extLst>
              <a:ext uri="{FF2B5EF4-FFF2-40B4-BE49-F238E27FC236}">
                <a16:creationId xmlns:a16="http://schemas.microsoft.com/office/drawing/2014/main" id="{CF037A7D-FDB1-DF4D-A296-8DCCB3F629A2}"/>
              </a:ext>
            </a:extLst>
          </p:cNvPr>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0180630" y="5912517"/>
            <a:ext cx="1873911" cy="606490"/>
          </a:xfrm>
          <a:prstGeom prst="rect">
            <a:avLst/>
          </a:prstGeom>
          <a:noFill/>
          <a:ln>
            <a:noFill/>
          </a:ln>
        </p:spPr>
      </p:pic>
      <p:sp>
        <p:nvSpPr>
          <p:cNvPr id="10" name="Slide Number Placeholder 5">
            <a:extLst>
              <a:ext uri="{FF2B5EF4-FFF2-40B4-BE49-F238E27FC236}">
                <a16:creationId xmlns:a16="http://schemas.microsoft.com/office/drawing/2014/main" id="{FEE463F8-C537-F443-BEC1-646DF060215C}"/>
              </a:ext>
            </a:extLst>
          </p:cNvPr>
          <p:cNvSpPr txBox="1">
            <a:spLocks/>
          </p:cNvSpPr>
          <p:nvPr userDrawn="1"/>
        </p:nvSpPr>
        <p:spPr>
          <a:xfrm>
            <a:off x="10186987" y="6628018"/>
            <a:ext cx="1648619" cy="216000"/>
          </a:xfrm>
          <a:prstGeom prst="rect">
            <a:avLst/>
          </a:prstGeom>
        </p:spPr>
        <p:txBody>
          <a:bodyPr vert="horz" lIns="0" tIns="0" rIns="0" bIns="0" rtlCol="0" anchor="ctr" anchorCtr="0">
            <a:noAutofit/>
          </a:bodyPr>
          <a:lstStyle>
            <a:defPPr>
              <a:defRPr lang="x-none"/>
            </a:defPPr>
            <a:lvl1pPr marL="0" algn="r" defTabSz="914400" rtl="0" eaLnBrk="1" latinLnBrk="0" hangingPunct="1">
              <a:defRPr sz="1000" kern="1200">
                <a:solidFill>
                  <a:schemeClr val="bg1"/>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FB918AD-5F4D-49AE-B18F-E06A9462217A}" type="slidenum">
              <a:rPr lang="en-US" smtClean="0"/>
              <a:pPr/>
              <a:t>‹#›</a:t>
            </a:fld>
            <a:endParaRPr lang="en-US" dirty="0"/>
          </a:p>
        </p:txBody>
      </p:sp>
    </p:spTree>
    <p:extLst>
      <p:ext uri="{BB962C8B-B14F-4D97-AF65-F5344CB8AC3E}">
        <p14:creationId xmlns:p14="http://schemas.microsoft.com/office/powerpoint/2010/main" val="328710656"/>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22DE9-5F77-4538-9A47-EA21E6B19F97}"/>
              </a:ext>
            </a:extLst>
          </p:cNvPr>
          <p:cNvSpPr>
            <a:spLocks noGrp="1"/>
          </p:cNvSpPr>
          <p:nvPr>
            <p:ph type="title"/>
          </p:nvPr>
        </p:nvSpPr>
        <p:spPr>
          <a:xfrm>
            <a:off x="389639" y="506412"/>
            <a:ext cx="9792000" cy="432000"/>
          </a:xfrm>
          <a:prstGeom prst="rect">
            <a:avLst/>
          </a:prstGeom>
        </p:spPr>
        <p:txBody>
          <a:bodyPr/>
          <a:lstStyle>
            <a:lvl1pPr>
              <a:defRPr sz="3000"/>
            </a:lvl1pPr>
          </a:lstStyle>
          <a:p>
            <a:r>
              <a:rPr lang="en-US" dirty="0"/>
              <a:t>Click to edit Master title style</a:t>
            </a:r>
            <a:endParaRPr lang="x-none"/>
          </a:p>
        </p:txBody>
      </p:sp>
      <p:sp>
        <p:nvSpPr>
          <p:cNvPr id="3" name="Content Placeholder 2">
            <a:extLst>
              <a:ext uri="{FF2B5EF4-FFF2-40B4-BE49-F238E27FC236}">
                <a16:creationId xmlns:a16="http://schemas.microsoft.com/office/drawing/2014/main" id="{30AB3F9C-D6E1-4D62-B01B-E65D1EF6B5D5}"/>
              </a:ext>
            </a:extLst>
          </p:cNvPr>
          <p:cNvSpPr>
            <a:spLocks noGrp="1"/>
          </p:cNvSpPr>
          <p:nvPr>
            <p:ph idx="1" hasCustomPrompt="1"/>
          </p:nvPr>
        </p:nvSpPr>
        <p:spPr>
          <a:xfrm>
            <a:off x="507205" y="1739788"/>
            <a:ext cx="11175995" cy="4500000"/>
          </a:xfrm>
          <a:prstGeom prst="rect">
            <a:avLst/>
          </a:prstGeom>
        </p:spPr>
        <p:txBody>
          <a:bodyPr/>
          <a:lstStyle>
            <a:lvl1pPr>
              <a:defRPr sz="2200"/>
            </a:lvl1pPr>
            <a:lvl2pPr>
              <a:defRPr sz="1800"/>
            </a:lvl2pPr>
            <a:lvl3pPr>
              <a:defRPr sz="1800"/>
            </a:lvl3pPr>
            <a:lvl4pPr>
              <a:defRPr sz="1800"/>
            </a:lvl4pPr>
            <a:lvl5pPr>
              <a:defRPr sz="1800"/>
            </a:lvl5pPr>
            <a:lvl6pPr marL="2286000" indent="0">
              <a:buNone/>
              <a:defRPr/>
            </a:lvl6pPr>
          </a:lstStyle>
          <a:p>
            <a:pPr lvl="0"/>
            <a:r>
              <a:rPr lang="en-US" dirty="0"/>
              <a:t>Edit Master text styles</a:t>
            </a:r>
          </a:p>
          <a:p>
            <a:pPr lvl="3"/>
            <a:r>
              <a:rPr lang="en-US" dirty="0"/>
              <a:t>Second level</a:t>
            </a:r>
          </a:p>
          <a:p>
            <a:pPr lvl="4"/>
            <a:r>
              <a:rPr lang="en-US" dirty="0"/>
              <a:t>Third level</a:t>
            </a:r>
          </a:p>
          <a:p>
            <a:pPr lvl="4"/>
            <a:r>
              <a:rPr lang="en-US" dirty="0"/>
              <a:t>Fourth level</a:t>
            </a:r>
          </a:p>
          <a:p>
            <a:pPr lvl="4"/>
            <a:r>
              <a:rPr lang="en-US" dirty="0"/>
              <a:t>Fifth level</a:t>
            </a:r>
            <a:endParaRPr lang="x-none"/>
          </a:p>
        </p:txBody>
      </p:sp>
      <p:sp>
        <p:nvSpPr>
          <p:cNvPr id="4" name="Date Placeholder 3">
            <a:extLst>
              <a:ext uri="{FF2B5EF4-FFF2-40B4-BE49-F238E27FC236}">
                <a16:creationId xmlns:a16="http://schemas.microsoft.com/office/drawing/2014/main" id="{D121EFFA-5052-45D6-9E12-3BE55EA15657}"/>
              </a:ext>
            </a:extLst>
          </p:cNvPr>
          <p:cNvSpPr>
            <a:spLocks noGrp="1"/>
          </p:cNvSpPr>
          <p:nvPr>
            <p:ph type="dt" sz="half" idx="10"/>
          </p:nvPr>
        </p:nvSpPr>
        <p:spPr/>
        <p:txBody>
          <a:bodyPr/>
          <a:lstStyle/>
          <a:p>
            <a:endParaRPr lang="x-none"/>
          </a:p>
        </p:txBody>
      </p:sp>
      <p:sp>
        <p:nvSpPr>
          <p:cNvPr id="6" name="Slide Number Placeholder 5">
            <a:extLst>
              <a:ext uri="{FF2B5EF4-FFF2-40B4-BE49-F238E27FC236}">
                <a16:creationId xmlns:a16="http://schemas.microsoft.com/office/drawing/2014/main" id="{C110D5D1-95DA-48C5-8559-429A98FBF50B}"/>
              </a:ext>
            </a:extLst>
          </p:cNvPr>
          <p:cNvSpPr>
            <a:spLocks noGrp="1"/>
          </p:cNvSpPr>
          <p:nvPr>
            <p:ph type="sldNum" sz="quarter" idx="12"/>
          </p:nvPr>
        </p:nvSpPr>
        <p:spPr>
          <a:xfrm>
            <a:off x="10034587" y="6623100"/>
            <a:ext cx="1648619" cy="216000"/>
          </a:xfrm>
          <a:prstGeom prst="rect">
            <a:avLst/>
          </a:prstGeom>
        </p:spPr>
        <p:txBody>
          <a:bodyPr/>
          <a:lstStyle/>
          <a:p>
            <a:fld id="{39C7B30D-D25F-4DF3-AE47-BDF3EC9675EC}" type="slidenum">
              <a:rPr lang="x-none" smtClean="0"/>
              <a:t>‹#›</a:t>
            </a:fld>
            <a:endParaRPr lang="x-none"/>
          </a:p>
        </p:txBody>
      </p:sp>
      <p:sp>
        <p:nvSpPr>
          <p:cNvPr id="9" name="Text Placeholder 13">
            <a:extLst>
              <a:ext uri="{FF2B5EF4-FFF2-40B4-BE49-F238E27FC236}">
                <a16:creationId xmlns:a16="http://schemas.microsoft.com/office/drawing/2014/main" id="{56151446-A05C-B645-9A1B-AD00D3A7462E}"/>
              </a:ext>
            </a:extLst>
          </p:cNvPr>
          <p:cNvSpPr>
            <a:spLocks noGrp="1"/>
          </p:cNvSpPr>
          <p:nvPr>
            <p:ph type="body" sz="quarter" idx="13"/>
          </p:nvPr>
        </p:nvSpPr>
        <p:spPr>
          <a:xfrm>
            <a:off x="507207" y="946614"/>
            <a:ext cx="11174400" cy="360000"/>
          </a:xfrm>
          <a:prstGeom prst="rect">
            <a:avLst/>
          </a:prstGeom>
        </p:spPr>
        <p:txBody>
          <a:bodyPr lIns="0" tIns="0" rIns="0" bIns="0" anchor="b">
            <a:noAutofit/>
          </a:bodyPr>
          <a:lstStyle>
            <a:lvl1pPr algn="l" defTabSz="914400" rtl="0" eaLnBrk="1" latinLnBrk="0" hangingPunct="1">
              <a:lnSpc>
                <a:spcPts val="3300"/>
              </a:lnSpc>
              <a:spcBef>
                <a:spcPct val="0"/>
              </a:spcBef>
              <a:spcAft>
                <a:spcPts val="0"/>
              </a:spcAft>
              <a:buNone/>
              <a:defRPr lang="en-US" sz="2200" b="1" kern="1200" spc="-100" baseline="0" dirty="0">
                <a:solidFill>
                  <a:schemeClr val="accent2"/>
                </a:solidFill>
                <a:latin typeface="+mj-lt"/>
                <a:ea typeface="+mj-ea"/>
                <a:cs typeface="+mj-cs"/>
              </a:defRPr>
            </a:lvl1pPr>
          </a:lstStyle>
          <a:p>
            <a:pPr lvl="0"/>
            <a:r>
              <a:rPr lang="en-US" dirty="0"/>
              <a:t>Click to edit Master text styles</a:t>
            </a:r>
          </a:p>
        </p:txBody>
      </p:sp>
      <p:sp>
        <p:nvSpPr>
          <p:cNvPr id="10" name="TextBox 9">
            <a:extLst>
              <a:ext uri="{FF2B5EF4-FFF2-40B4-BE49-F238E27FC236}">
                <a16:creationId xmlns:a16="http://schemas.microsoft.com/office/drawing/2014/main" id="{744F6E85-7E65-7D4C-99FE-00FC62FD521C}"/>
              </a:ext>
            </a:extLst>
          </p:cNvPr>
          <p:cNvSpPr txBox="1"/>
          <p:nvPr userDrawn="1"/>
        </p:nvSpPr>
        <p:spPr>
          <a:xfrm>
            <a:off x="352697" y="117566"/>
            <a:ext cx="0" cy="0"/>
          </a:xfrm>
          <a:prstGeom prst="rect">
            <a:avLst/>
          </a:prstGeom>
          <a:noFill/>
        </p:spPr>
        <p:txBody>
          <a:bodyPr wrap="none" lIns="0" tIns="0" rIns="0" bIns="0" rtlCol="0">
            <a:noAutofit/>
          </a:bodyPr>
          <a:lstStyle/>
          <a:p>
            <a:pPr algn="l"/>
            <a:endParaRPr lang="en-US" dirty="0">
              <a:solidFill>
                <a:schemeClr val="tx1"/>
              </a:solidFill>
            </a:endParaRPr>
          </a:p>
        </p:txBody>
      </p:sp>
    </p:spTree>
    <p:extLst>
      <p:ext uri="{BB962C8B-B14F-4D97-AF65-F5344CB8AC3E}">
        <p14:creationId xmlns:p14="http://schemas.microsoft.com/office/powerpoint/2010/main" val="2835405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preserve="1" userDrawn="1">
  <p:cSld name="Two Content">
    <p:spTree>
      <p:nvGrpSpPr>
        <p:cNvPr id="1" name=""/>
        <p:cNvGrpSpPr/>
        <p:nvPr/>
      </p:nvGrpSpPr>
      <p:grpSpPr>
        <a:xfrm>
          <a:off x="0" y="0"/>
          <a:ext cx="0" cy="0"/>
          <a:chOff x="0" y="0"/>
          <a:chExt cx="0" cy="0"/>
        </a:xfrm>
      </p:grpSpPr>
      <p:graphicFrame>
        <p:nvGraphicFramePr>
          <p:cNvPr id="13" name="Object 12" hidden="1"/>
          <p:cNvGraphicFramePr>
            <a:graphicFrameLocks noChangeAspect="1"/>
          </p:cNvGraphicFramePr>
          <p:nvPr userDrawn="1">
            <p:custDataLst>
              <p:tags r:id="rId2"/>
            </p:custDataLst>
            <p:extLst>
              <p:ext uri="{D42A27DB-BD31-4B8C-83A1-F6EECF244321}">
                <p14:modId xmlns:p14="http://schemas.microsoft.com/office/powerpoint/2010/main" val="283791551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360" imgH="360" progId="TCLayout.ActiveDocument.1">
                  <p:embed/>
                </p:oleObj>
              </mc:Choice>
              <mc:Fallback>
                <p:oleObj name="think-cell Slide" r:id="rId4" imgW="360" imgH="360" progId="TCLayout.ActiveDocument.1">
                  <p:embed/>
                  <p:pic>
                    <p:nvPicPr>
                      <p:cNvPr id="13" name="Object 12"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2" name="Content Placeholder 11"/>
          <p:cNvSpPr>
            <a:spLocks noGrp="1"/>
          </p:cNvSpPr>
          <p:nvPr>
            <p:ph sz="quarter" idx="17"/>
          </p:nvPr>
        </p:nvSpPr>
        <p:spPr>
          <a:xfrm>
            <a:off x="5995852" y="1739788"/>
            <a:ext cx="5687348" cy="4500000"/>
          </a:xfrm>
          <a:prstGeom prst="rect">
            <a:avLst/>
          </a:prstGeom>
        </p:spPr>
        <p:txBody>
          <a:bodyPr vert="horz" lIns="0" tIns="46800" rIns="0" bIns="45720" rtlCol="0">
            <a:noAutofit/>
          </a:bodyPr>
          <a:lstStyle>
            <a:lvl1pPr marL="285750" indent="-285750" algn="l" defTabSz="914400" rtl="0" eaLnBrk="1" latinLnBrk="0" hangingPunct="1">
              <a:lnSpc>
                <a:spcPct val="100000"/>
              </a:lnSpc>
              <a:spcBef>
                <a:spcPts val="0"/>
              </a:spcBef>
              <a:spcAft>
                <a:spcPts val="1200"/>
              </a:spcAft>
              <a:buClr>
                <a:schemeClr val="accent1"/>
              </a:buClr>
              <a:buFont typeface="Arial" panose="020B0604020202020204" pitchFamily="34" charset="0"/>
              <a:buChar char="•"/>
              <a:tabLst/>
              <a:defRPr lang="en-US" sz="1600" kern="1200" baseline="0" dirty="0" smtClean="0">
                <a:solidFill>
                  <a:schemeClr val="tx1"/>
                </a:solidFill>
                <a:latin typeface="+mn-lt"/>
                <a:ea typeface="+mn-ea"/>
                <a:cs typeface="Calibri" panose="020F0502020204030204" pitchFamily="34" charset="0"/>
              </a:defRPr>
            </a:lvl1pPr>
            <a:lvl2pPr marL="444500" indent="-28575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lang="en-US" sz="1600" b="0" kern="1200" baseline="0" dirty="0" smtClean="0">
                <a:solidFill>
                  <a:schemeClr val="tx1"/>
                </a:solidFill>
                <a:latin typeface="+mn-lt"/>
                <a:ea typeface="+mn-ea"/>
                <a:cs typeface="Calibri" panose="020F0502020204030204" pitchFamily="34" charset="0"/>
              </a:defRPr>
            </a:lvl2pPr>
            <a:lvl3pPr marL="631825" indent="-28575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lang="en-US" sz="1600" kern="1200" baseline="0" dirty="0" smtClean="0">
                <a:solidFill>
                  <a:schemeClr val="tx1"/>
                </a:solidFill>
                <a:latin typeface="+mn-lt"/>
                <a:ea typeface="+mn-ea"/>
                <a:cs typeface="Calibri" panose="020F0502020204030204" pitchFamily="34" charset="0"/>
              </a:defRPr>
            </a:lvl3pPr>
            <a:lvl4pPr marL="815975" indent="-285750" algn="l" defTabSz="914400" rtl="0" eaLnBrk="1" latinLnBrk="0" hangingPunct="1">
              <a:lnSpc>
                <a:spcPct val="100000"/>
              </a:lnSpc>
              <a:spcBef>
                <a:spcPts val="0"/>
              </a:spcBef>
              <a:spcAft>
                <a:spcPts val="1200"/>
              </a:spcAft>
              <a:buClr>
                <a:schemeClr val="accent1"/>
              </a:buClr>
              <a:buFont typeface="Arial" panose="020B0604020202020204" pitchFamily="34" charset="0"/>
              <a:buChar char="•"/>
              <a:tabLst/>
              <a:defRPr lang="en-US" sz="1600" kern="1200" baseline="0" dirty="0" smtClean="0">
                <a:solidFill>
                  <a:schemeClr val="tx1"/>
                </a:solidFill>
                <a:latin typeface="+mn-lt"/>
                <a:ea typeface="+mn-ea"/>
                <a:cs typeface="+mn-cs"/>
              </a:defRPr>
            </a:lvl4pPr>
            <a:lvl5pPr marL="982663" indent="-285750" algn="l" defTabSz="914400" rtl="0" eaLnBrk="1" latinLnBrk="0" hangingPunct="1">
              <a:lnSpc>
                <a:spcPct val="100000"/>
              </a:lnSpc>
              <a:spcBef>
                <a:spcPts val="0"/>
              </a:spcBef>
              <a:spcAft>
                <a:spcPts val="1200"/>
              </a:spcAft>
              <a:buClr>
                <a:schemeClr val="accent1"/>
              </a:buClr>
              <a:buFont typeface="Arial" panose="020B0604020202020204" pitchFamily="34" charset="0"/>
              <a:buChar char="•"/>
              <a:tabLst/>
              <a:defRPr lang="en-US" sz="1600" kern="1200" baseline="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quarter" idx="16"/>
          </p:nvPr>
        </p:nvSpPr>
        <p:spPr>
          <a:xfrm>
            <a:off x="507206" y="1739788"/>
            <a:ext cx="5488646" cy="4500000"/>
          </a:xfrm>
          <a:prstGeom prst="rect">
            <a:avLst/>
          </a:prstGeom>
        </p:spPr>
        <p:txBody>
          <a:bodyPr vert="horz" lIns="0" tIns="46800" rIns="0" bIns="45720" rtlCol="0">
            <a:noAutofit/>
          </a:bodyPr>
          <a:lstStyle>
            <a:lvl1pPr marL="285750" indent="-285750" algn="l" defTabSz="914400" rtl="0" eaLnBrk="1" latinLnBrk="0" hangingPunct="1">
              <a:lnSpc>
                <a:spcPct val="100000"/>
              </a:lnSpc>
              <a:spcBef>
                <a:spcPts val="0"/>
              </a:spcBef>
              <a:spcAft>
                <a:spcPts val="1200"/>
              </a:spcAft>
              <a:buClr>
                <a:schemeClr val="accent1"/>
              </a:buClr>
              <a:buFont typeface="Arial" panose="020B0604020202020204" pitchFamily="34" charset="0"/>
              <a:buChar char="•"/>
              <a:tabLst/>
              <a:defRPr lang="en-US" sz="1600" kern="1200" baseline="0" dirty="0" smtClean="0">
                <a:solidFill>
                  <a:schemeClr val="tx1"/>
                </a:solidFill>
                <a:latin typeface="+mn-lt"/>
                <a:ea typeface="+mn-ea"/>
                <a:cs typeface="Calibri" panose="020F0502020204030204" pitchFamily="34" charset="0"/>
              </a:defRPr>
            </a:lvl1pPr>
            <a:lvl2pPr marL="444500" indent="-28575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lang="en-US" sz="1600" b="0" kern="1200" baseline="0" dirty="0" smtClean="0">
                <a:solidFill>
                  <a:schemeClr val="tx1"/>
                </a:solidFill>
                <a:latin typeface="+mn-lt"/>
                <a:ea typeface="+mn-ea"/>
                <a:cs typeface="Calibri" panose="020F0502020204030204" pitchFamily="34" charset="0"/>
              </a:defRPr>
            </a:lvl2pPr>
            <a:lvl3pPr marL="631825" indent="-28575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lang="en-US" sz="1600" kern="1200" baseline="0" dirty="0" smtClean="0">
                <a:solidFill>
                  <a:schemeClr val="tx1"/>
                </a:solidFill>
                <a:latin typeface="+mn-lt"/>
                <a:ea typeface="+mn-ea"/>
                <a:cs typeface="Calibri" panose="020F0502020204030204" pitchFamily="34" charset="0"/>
              </a:defRPr>
            </a:lvl3pPr>
            <a:lvl4pPr marL="815975" indent="-285750" algn="l" defTabSz="914400" rtl="0" eaLnBrk="1" latinLnBrk="0" hangingPunct="1">
              <a:lnSpc>
                <a:spcPct val="100000"/>
              </a:lnSpc>
              <a:spcBef>
                <a:spcPts val="0"/>
              </a:spcBef>
              <a:spcAft>
                <a:spcPts val="1200"/>
              </a:spcAft>
              <a:buClr>
                <a:schemeClr val="accent1"/>
              </a:buClr>
              <a:buFont typeface="Arial" panose="020B0604020202020204" pitchFamily="34" charset="0"/>
              <a:buChar char="•"/>
              <a:tabLst/>
              <a:defRPr lang="en-US" sz="1600" kern="1200" baseline="0" dirty="0" smtClean="0">
                <a:solidFill>
                  <a:schemeClr val="tx1"/>
                </a:solidFill>
                <a:latin typeface="+mn-lt"/>
                <a:ea typeface="+mn-ea"/>
                <a:cs typeface="+mn-cs"/>
              </a:defRPr>
            </a:lvl4pPr>
            <a:lvl5pPr marL="982663" indent="-285750" algn="l" defTabSz="914400" rtl="0" eaLnBrk="1" latinLnBrk="0" hangingPunct="1">
              <a:lnSpc>
                <a:spcPct val="100000"/>
              </a:lnSpc>
              <a:spcBef>
                <a:spcPts val="0"/>
              </a:spcBef>
              <a:spcAft>
                <a:spcPts val="1200"/>
              </a:spcAft>
              <a:buClr>
                <a:schemeClr val="accent1"/>
              </a:buClr>
              <a:buFont typeface="Arial" panose="020B0604020202020204" pitchFamily="34" charset="0"/>
              <a:buChar char="•"/>
              <a:tabLst/>
              <a:defRPr lang="en-US" sz="1600" kern="1200" baseline="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3ED22FC0-9634-43A5-A9BA-3774A5BBC19E}" type="slidenum">
              <a:rPr lang="en-US" smtClean="0"/>
              <a:pPr/>
              <a:t>‹#›</a:t>
            </a:fld>
            <a:endParaRPr lang="en-US"/>
          </a:p>
        </p:txBody>
      </p:sp>
      <p:sp>
        <p:nvSpPr>
          <p:cNvPr id="9" name="Text Placeholder 13"/>
          <p:cNvSpPr>
            <a:spLocks noGrp="1"/>
          </p:cNvSpPr>
          <p:nvPr>
            <p:ph type="body" sz="quarter" idx="13"/>
          </p:nvPr>
        </p:nvSpPr>
        <p:spPr>
          <a:xfrm>
            <a:off x="507205" y="1739788"/>
            <a:ext cx="11175995" cy="4500000"/>
          </a:xfrm>
          <a:prstGeom prst="rect">
            <a:avLst/>
          </a:prstGeom>
        </p:spPr>
        <p:txBody>
          <a:bodyPr vert="horz" lIns="0" tIns="46800" rIns="0" bIns="45720" rtlCol="0" anchor="b">
            <a:noAutofit/>
          </a:bodyPr>
          <a:lstStyle>
            <a:lvl1pPr marL="285750" indent="-285750" algn="l" defTabSz="914400" rtl="0" eaLnBrk="1" latinLnBrk="0" hangingPunct="1">
              <a:lnSpc>
                <a:spcPct val="100000"/>
              </a:lnSpc>
              <a:spcBef>
                <a:spcPts val="0"/>
              </a:spcBef>
              <a:spcAft>
                <a:spcPts val="1200"/>
              </a:spcAft>
              <a:buClr>
                <a:schemeClr val="accent1"/>
              </a:buClr>
              <a:buFont typeface="Arial" panose="020B0604020202020204" pitchFamily="34" charset="0"/>
              <a:buChar char="•"/>
              <a:tabLst/>
              <a:defRPr lang="en-US" sz="1600" kern="1200" baseline="0" dirty="0" smtClean="0">
                <a:solidFill>
                  <a:schemeClr val="tx1"/>
                </a:solidFill>
                <a:latin typeface="+mn-lt"/>
                <a:ea typeface="+mn-ea"/>
                <a:cs typeface="Calibri" panose="020F0502020204030204" pitchFamily="34" charset="0"/>
              </a:defRPr>
            </a:lvl1pPr>
            <a:lvl2pPr marL="444500" indent="-28575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lang="en-US" sz="1600" b="0" kern="1200" baseline="0" dirty="0" smtClean="0">
                <a:solidFill>
                  <a:schemeClr val="tx1"/>
                </a:solidFill>
                <a:latin typeface="+mn-lt"/>
                <a:ea typeface="+mn-ea"/>
                <a:cs typeface="Calibri" panose="020F0502020204030204" pitchFamily="34" charset="0"/>
              </a:defRPr>
            </a:lvl2pPr>
            <a:lvl3pPr marL="631825" indent="-28575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lang="en-US" sz="1600" kern="1200" baseline="0" dirty="0" smtClean="0">
                <a:solidFill>
                  <a:schemeClr val="tx1"/>
                </a:solidFill>
                <a:latin typeface="+mn-lt"/>
                <a:ea typeface="+mn-ea"/>
                <a:cs typeface="Calibri" panose="020F0502020204030204" pitchFamily="34" charset="0"/>
              </a:defRPr>
            </a:lvl3pPr>
            <a:lvl4pPr marL="815975" indent="-285750" algn="l" defTabSz="914400" rtl="0" eaLnBrk="1" latinLnBrk="0" hangingPunct="1">
              <a:lnSpc>
                <a:spcPct val="100000"/>
              </a:lnSpc>
              <a:spcBef>
                <a:spcPts val="0"/>
              </a:spcBef>
              <a:spcAft>
                <a:spcPts val="1200"/>
              </a:spcAft>
              <a:buClr>
                <a:schemeClr val="accent1"/>
              </a:buClr>
              <a:buFont typeface="Arial" panose="020B0604020202020204" pitchFamily="34" charset="0"/>
              <a:buChar char="•"/>
              <a:tabLst/>
              <a:defRPr lang="en-US" sz="1600" kern="1200" baseline="0" dirty="0" smtClean="0">
                <a:solidFill>
                  <a:schemeClr val="tx1"/>
                </a:solidFill>
                <a:latin typeface="+mn-lt"/>
                <a:ea typeface="+mn-ea"/>
                <a:cs typeface="+mn-cs"/>
              </a:defRPr>
            </a:lvl4pPr>
            <a:lvl5pPr marL="982663" indent="-285750" algn="l" defTabSz="914400" rtl="0" eaLnBrk="1" latinLnBrk="0" hangingPunct="1">
              <a:lnSpc>
                <a:spcPct val="100000"/>
              </a:lnSpc>
              <a:spcBef>
                <a:spcPts val="0"/>
              </a:spcBef>
              <a:spcAft>
                <a:spcPts val="1200"/>
              </a:spcAft>
              <a:buClr>
                <a:schemeClr val="accent1"/>
              </a:buClr>
              <a:buFont typeface="Arial" panose="020B0604020202020204" pitchFamily="34" charset="0"/>
              <a:buChar char="•"/>
              <a:tabLst/>
              <a:defRPr lang="en-US" sz="1600" kern="1200" baseline="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a:xfrm>
            <a:off x="507206" y="506412"/>
            <a:ext cx="9792000" cy="432000"/>
          </a:xfrm>
          <a:prstGeom prst="rect">
            <a:avLst/>
          </a:prstGeom>
        </p:spPr>
        <p:txBody>
          <a:bodyPr vert="horz" lIns="0" tIns="0" rIns="0" bIns="0" rtlCol="0" anchor="t" anchorCtr="0">
            <a:noAutofit/>
          </a:bodyPr>
          <a:lstStyle>
            <a:lvl1pPr algn="l" defTabSz="914400" rtl="0" eaLnBrk="1" latinLnBrk="0" hangingPunct="1">
              <a:lnSpc>
                <a:spcPts val="3300"/>
              </a:lnSpc>
              <a:spcBef>
                <a:spcPct val="0"/>
              </a:spcBef>
              <a:buNone/>
              <a:defRPr sz="2800" b="1" kern="1200" spc="-100" baseline="0">
                <a:solidFill>
                  <a:schemeClr val="accent1"/>
                </a:solidFill>
                <a:latin typeface="+mj-lt"/>
                <a:ea typeface="+mj-ea"/>
                <a:cs typeface="+mj-cs"/>
              </a:defRPr>
            </a:lvl1pPr>
          </a:lstStyle>
          <a:p>
            <a:r>
              <a:rPr lang="en-US"/>
              <a:t>Click to edit Master title style</a:t>
            </a:r>
          </a:p>
        </p:txBody>
      </p:sp>
      <p:sp>
        <p:nvSpPr>
          <p:cNvPr id="10" name="Text Placeholder 13">
            <a:extLst>
              <a:ext uri="{FF2B5EF4-FFF2-40B4-BE49-F238E27FC236}">
                <a16:creationId xmlns:a16="http://schemas.microsoft.com/office/drawing/2014/main" id="{07098449-41B0-BB47-9B66-892F78FE4ECF}"/>
              </a:ext>
            </a:extLst>
          </p:cNvPr>
          <p:cNvSpPr>
            <a:spLocks noGrp="1"/>
          </p:cNvSpPr>
          <p:nvPr>
            <p:ph type="body" sz="quarter" idx="18"/>
          </p:nvPr>
        </p:nvSpPr>
        <p:spPr>
          <a:xfrm>
            <a:off x="507207" y="946614"/>
            <a:ext cx="11174400" cy="360000"/>
          </a:xfrm>
          <a:prstGeom prst="rect">
            <a:avLst/>
          </a:prstGeom>
        </p:spPr>
        <p:txBody>
          <a:bodyPr lIns="0" tIns="0" rIns="0" bIns="0" anchor="b">
            <a:noAutofit/>
          </a:bodyPr>
          <a:lstStyle>
            <a:lvl1pPr algn="l" defTabSz="914400" rtl="0" eaLnBrk="1" latinLnBrk="0" hangingPunct="1">
              <a:lnSpc>
                <a:spcPts val="3300"/>
              </a:lnSpc>
              <a:spcBef>
                <a:spcPct val="0"/>
              </a:spcBef>
              <a:spcAft>
                <a:spcPts val="0"/>
              </a:spcAft>
              <a:buNone/>
              <a:defRPr lang="en-US" sz="2200" b="1" kern="1200" spc="-100" baseline="0" dirty="0">
                <a:solidFill>
                  <a:schemeClr val="accent2"/>
                </a:solidFill>
                <a:latin typeface="+mj-lt"/>
                <a:ea typeface="+mj-ea"/>
                <a:cs typeface="+mj-cs"/>
              </a:defRPr>
            </a:lvl1pPr>
          </a:lstStyle>
          <a:p>
            <a:pPr lvl="0"/>
            <a:r>
              <a:rPr lang="en-US" dirty="0"/>
              <a:t>Click to edit Master text styles</a:t>
            </a:r>
          </a:p>
        </p:txBody>
      </p:sp>
    </p:spTree>
    <p:extLst>
      <p:ext uri="{BB962C8B-B14F-4D97-AF65-F5344CB8AC3E}">
        <p14:creationId xmlns:p14="http://schemas.microsoft.com/office/powerpoint/2010/main" val="2712274756"/>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Section Header - Internal" preserve="1" userDrawn="1">
  <p:cSld name="1_Section Header - Internal">
    <p:bg bwMode="gray">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5" imgW="353" imgH="353" progId="TCLayout.ActiveDocument.1">
                  <p:embed/>
                </p:oleObj>
              </mc:Choice>
              <mc:Fallback>
                <p:oleObj name="think-cell Slide" r:id="rId5" imgW="353" imgH="353" progId="TCLayout.ActiveDocument.1">
                  <p:embed/>
                  <p:pic>
                    <p:nvPicPr>
                      <p:cNvPr id="4" name="Object 3"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25" name="Rectangle 24">
            <a:extLst>
              <a:ext uri="{FF2B5EF4-FFF2-40B4-BE49-F238E27FC236}">
                <a16:creationId xmlns:a16="http://schemas.microsoft.com/office/drawing/2014/main" id="{3E8E94F3-9FBF-45F5-9848-3D8FC241580A}"/>
              </a:ext>
            </a:extLst>
          </p:cNvPr>
          <p:cNvSpPr/>
          <p:nvPr userDrawn="1"/>
        </p:nvSpPr>
        <p:spPr>
          <a:xfrm>
            <a:off x="0" y="5558400"/>
            <a:ext cx="12192000" cy="1299600"/>
          </a:xfrm>
          <a:prstGeom prst="rect">
            <a:avLst/>
          </a:prstGeom>
          <a:gradFill>
            <a:gsLst>
              <a:gs pos="0">
                <a:schemeClr val="accent2"/>
              </a:gs>
              <a:gs pos="100000">
                <a:schemeClr val="accent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50"/>
          </a:p>
        </p:txBody>
      </p:sp>
      <p:sp>
        <p:nvSpPr>
          <p:cNvPr id="2" name="Title 1"/>
          <p:cNvSpPr>
            <a:spLocks noGrp="1"/>
          </p:cNvSpPr>
          <p:nvPr>
            <p:ph type="ctrTitle"/>
          </p:nvPr>
        </p:nvSpPr>
        <p:spPr>
          <a:xfrm>
            <a:off x="507206" y="720000"/>
            <a:ext cx="11088000" cy="2934000"/>
          </a:xfrm>
          <a:prstGeom prst="rect">
            <a:avLst/>
          </a:prstGeom>
        </p:spPr>
        <p:txBody>
          <a:bodyPr anchor="b"/>
          <a:lstStyle>
            <a:lvl1pPr algn="l">
              <a:lnSpc>
                <a:spcPts val="6500"/>
              </a:lnSpc>
              <a:defRPr sz="6600">
                <a:solidFill>
                  <a:schemeClr val="accent1"/>
                </a:solidFill>
                <a:effectLst/>
              </a:defRPr>
            </a:lvl1pPr>
          </a:lstStyle>
          <a:p>
            <a:r>
              <a:rPr lang="en-US"/>
              <a:t>Click to edit Master title style</a:t>
            </a:r>
            <a:endParaRPr lang="en-US" dirty="0"/>
          </a:p>
        </p:txBody>
      </p:sp>
      <p:sp>
        <p:nvSpPr>
          <p:cNvPr id="3" name="Subtitle 2"/>
          <p:cNvSpPr>
            <a:spLocks noGrp="1"/>
          </p:cNvSpPr>
          <p:nvPr>
            <p:ph type="subTitle" idx="1"/>
          </p:nvPr>
        </p:nvSpPr>
        <p:spPr>
          <a:xfrm>
            <a:off x="507205" y="3688350"/>
            <a:ext cx="11088000" cy="1617074"/>
          </a:xfrm>
          <a:prstGeom prst="rect">
            <a:avLst/>
          </a:prstGeom>
        </p:spPr>
        <p:txBody>
          <a:bodyPr lIns="0" rIns="0" anchor="t">
            <a:noAutofit/>
          </a:bodyPr>
          <a:lstStyle>
            <a:lvl1pPr marL="0" indent="0" algn="l">
              <a:buNone/>
              <a:defRPr lang="en-US" sz="4000" b="1" kern="1200" spc="-100" baseline="0" dirty="0">
                <a:solidFill>
                  <a:schemeClr val="accent2"/>
                </a:solidFill>
                <a:effectLst/>
                <a:latin typeface="+mj-lt"/>
                <a:ea typeface="+mj-ea"/>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Classification" hidden="1"/>
          <p:cNvSpPr txBox="1">
            <a:spLocks/>
          </p:cNvSpPr>
          <p:nvPr userDrawn="1">
            <p:custDataLst>
              <p:tags r:id="rId3"/>
            </p:custDataLst>
          </p:nvPr>
        </p:nvSpPr>
        <p:spPr>
          <a:xfrm>
            <a:off x="507205" y="0"/>
            <a:ext cx="1427759" cy="177686"/>
          </a:xfrm>
          <a:prstGeom prst="rect">
            <a:avLst/>
          </a:prstGeom>
          <a:solidFill>
            <a:srgbClr val="7A1D3A"/>
          </a:solidFill>
        </p:spPr>
        <p:txBody>
          <a:bodyPr vert="horz" lIns="0" tIns="0" rIns="0" bIns="0" rtlCol="0" anchor="ctr" anchorCtr="0">
            <a:noAutofit/>
          </a:bodyPr>
          <a:lstStyle>
            <a:defPPr>
              <a:defRPr lang="en-US"/>
            </a:defPPr>
            <a:lvl1pPr marL="0" algn="l" defTabSz="228600" rtl="0" eaLnBrk="1" latinLnBrk="0" hangingPunct="1">
              <a:defRPr sz="1000" kern="1200">
                <a:solidFill>
                  <a:schemeClr val="bg1"/>
                </a:solidFill>
                <a:latin typeface="+mn-lt"/>
                <a:ea typeface="+mn-ea"/>
                <a:cs typeface="+mn-cs"/>
              </a:defRPr>
            </a:lvl1pPr>
            <a:lvl2pPr marL="228600" algn="l" defTabSz="228600" rtl="0" eaLnBrk="1" latinLnBrk="0" hangingPunct="1">
              <a:defRPr sz="900" kern="1200">
                <a:solidFill>
                  <a:schemeClr val="tx1"/>
                </a:solidFill>
                <a:latin typeface="+mn-lt"/>
                <a:ea typeface="+mn-ea"/>
                <a:cs typeface="+mn-cs"/>
              </a:defRPr>
            </a:lvl2pPr>
            <a:lvl3pPr marL="457200" algn="l" defTabSz="228600" rtl="0" eaLnBrk="1" latinLnBrk="0" hangingPunct="1">
              <a:defRPr sz="900" kern="1200">
                <a:solidFill>
                  <a:schemeClr val="tx1"/>
                </a:solidFill>
                <a:latin typeface="+mn-lt"/>
                <a:ea typeface="+mn-ea"/>
                <a:cs typeface="+mn-cs"/>
              </a:defRPr>
            </a:lvl3pPr>
            <a:lvl4pPr marL="685800" algn="l" defTabSz="228600" rtl="0" eaLnBrk="1" latinLnBrk="0" hangingPunct="1">
              <a:defRPr sz="900" kern="1200">
                <a:solidFill>
                  <a:schemeClr val="tx1"/>
                </a:solidFill>
                <a:latin typeface="+mn-lt"/>
                <a:ea typeface="+mn-ea"/>
                <a:cs typeface="+mn-cs"/>
              </a:defRPr>
            </a:lvl4pPr>
            <a:lvl5pPr marL="914400" algn="l" defTabSz="228600" rtl="0" eaLnBrk="1" latinLnBrk="0" hangingPunct="1">
              <a:defRPr sz="900" kern="1200">
                <a:solidFill>
                  <a:schemeClr val="tx1"/>
                </a:solidFill>
                <a:latin typeface="+mn-lt"/>
                <a:ea typeface="+mn-ea"/>
                <a:cs typeface="+mn-cs"/>
              </a:defRPr>
            </a:lvl5pPr>
            <a:lvl6pPr marL="1143000" algn="l" defTabSz="228600" rtl="0" eaLnBrk="1" latinLnBrk="0" hangingPunct="1">
              <a:defRPr sz="900" kern="1200">
                <a:solidFill>
                  <a:schemeClr val="tx1"/>
                </a:solidFill>
                <a:latin typeface="+mn-lt"/>
                <a:ea typeface="+mn-ea"/>
                <a:cs typeface="+mn-cs"/>
              </a:defRPr>
            </a:lvl6pPr>
            <a:lvl7pPr marL="1371600" algn="l" defTabSz="228600" rtl="0" eaLnBrk="1" latinLnBrk="0" hangingPunct="1">
              <a:defRPr sz="900" kern="1200">
                <a:solidFill>
                  <a:schemeClr val="tx1"/>
                </a:solidFill>
                <a:latin typeface="+mn-lt"/>
                <a:ea typeface="+mn-ea"/>
                <a:cs typeface="+mn-cs"/>
              </a:defRPr>
            </a:lvl7pPr>
            <a:lvl8pPr marL="1600200" algn="l" defTabSz="228600" rtl="0" eaLnBrk="1" latinLnBrk="0" hangingPunct="1">
              <a:defRPr sz="900" kern="1200">
                <a:solidFill>
                  <a:schemeClr val="tx1"/>
                </a:solidFill>
                <a:latin typeface="+mn-lt"/>
                <a:ea typeface="+mn-ea"/>
                <a:cs typeface="+mn-cs"/>
              </a:defRPr>
            </a:lvl8pPr>
            <a:lvl9pPr marL="1828800" algn="l" defTabSz="228600" rtl="0" eaLnBrk="1" latinLnBrk="0" hangingPunct="1">
              <a:defRPr sz="900" kern="1200">
                <a:solidFill>
                  <a:schemeClr val="tx1"/>
                </a:solidFill>
                <a:latin typeface="+mn-lt"/>
                <a:ea typeface="+mn-ea"/>
                <a:cs typeface="+mn-cs"/>
              </a:defRPr>
            </a:lvl9pPr>
          </a:lstStyle>
          <a:p>
            <a:pPr algn="ctr"/>
            <a:r>
              <a:rPr lang="en-US" sz="900">
                <a:solidFill>
                  <a:srgbClr val="FFFFFF"/>
                </a:solidFill>
                <a:latin typeface="+mj-lt"/>
              </a:rPr>
              <a:t>Strictly confidential</a:t>
            </a:r>
          </a:p>
        </p:txBody>
      </p:sp>
      <p:pic>
        <p:nvPicPr>
          <p:cNvPr id="8" name="Picture 7">
            <a:extLst>
              <a:ext uri="{FF2B5EF4-FFF2-40B4-BE49-F238E27FC236}">
                <a16:creationId xmlns:a16="http://schemas.microsoft.com/office/drawing/2014/main" id="{BD9C1FFE-CE2F-FC43-95DF-C2C9DCE31DD7}"/>
              </a:ext>
            </a:extLst>
          </p:cNvPr>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105304" y="124468"/>
            <a:ext cx="1277726" cy="1428108"/>
          </a:xfrm>
          <a:prstGeom prst="rect">
            <a:avLst/>
          </a:prstGeom>
          <a:noFill/>
          <a:ln>
            <a:noFill/>
          </a:ln>
        </p:spPr>
      </p:pic>
      <p:pic>
        <p:nvPicPr>
          <p:cNvPr id="10" name="Picture 9" descr="https://extranet.who.int/datacol/answer_upload.asp?survey_id=475&amp;view_id=326&amp;question_id=15106&amp;answer_id=47397&amp;respondent_id=22063">
            <a:extLst>
              <a:ext uri="{FF2B5EF4-FFF2-40B4-BE49-F238E27FC236}">
                <a16:creationId xmlns:a16="http://schemas.microsoft.com/office/drawing/2014/main" id="{1AC5AAA3-0566-8D49-AA48-5D77450E64C2}"/>
              </a:ext>
            </a:extLst>
          </p:cNvPr>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9601200" y="163778"/>
            <a:ext cx="2395909" cy="842062"/>
          </a:xfrm>
          <a:prstGeom prst="rect">
            <a:avLst/>
          </a:prstGeom>
          <a:noFill/>
          <a:ln>
            <a:noFill/>
          </a:ln>
        </p:spPr>
      </p:pic>
    </p:spTree>
    <p:extLst>
      <p:ext uri="{BB962C8B-B14F-4D97-AF65-F5344CB8AC3E}">
        <p14:creationId xmlns:p14="http://schemas.microsoft.com/office/powerpoint/2010/main" val="694253375"/>
      </p:ext>
    </p:extLst>
  </p:cSld>
  <p:clrMapOvr>
    <a:overrideClrMapping bg1="lt1" tx1="dk1" bg2="lt2" tx2="dk2" accent1="accent1" accent2="accent2" accent3="accent3" accent4="accent4" accent5="accent5" accent6="accent6" hlink="hlink" folHlink="folHlink"/>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8CA10-C085-4206-AFB5-18755B644FF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7FAA974-0611-43C4-A30F-71BA28245BE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87D47BC-B231-42C9-8F77-21A0F3808773}"/>
              </a:ext>
            </a:extLst>
          </p:cNvPr>
          <p:cNvSpPr>
            <a:spLocks noGrp="1"/>
          </p:cNvSpPr>
          <p:nvPr>
            <p:ph type="dt" sz="half" idx="10"/>
          </p:nvPr>
        </p:nvSpPr>
        <p:spPr/>
        <p:txBody>
          <a:bodyPr/>
          <a:lstStyle/>
          <a:p>
            <a:fld id="{DC34529C-DEF2-43B8-A498-F0054EBC91D9}" type="datetimeFigureOut">
              <a:rPr lang="en-US" smtClean="0"/>
              <a:t>3/27/2023</a:t>
            </a:fld>
            <a:endParaRPr lang="en-US"/>
          </a:p>
        </p:txBody>
      </p:sp>
      <p:sp>
        <p:nvSpPr>
          <p:cNvPr id="5" name="Footer Placeholder 4">
            <a:extLst>
              <a:ext uri="{FF2B5EF4-FFF2-40B4-BE49-F238E27FC236}">
                <a16:creationId xmlns:a16="http://schemas.microsoft.com/office/drawing/2014/main" id="{63CFF2B6-7746-4D3B-885E-284D900DE3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489FA9-6E54-4B03-AFAE-7A8452D0DAFB}"/>
              </a:ext>
            </a:extLst>
          </p:cNvPr>
          <p:cNvSpPr>
            <a:spLocks noGrp="1"/>
          </p:cNvSpPr>
          <p:nvPr>
            <p:ph type="sldNum" sz="quarter" idx="12"/>
          </p:nvPr>
        </p:nvSpPr>
        <p:spPr/>
        <p:txBody>
          <a:bodyPr/>
          <a:lstStyle/>
          <a:p>
            <a:fld id="{CFE7C01E-97B8-4569-8908-63AB0F06FED5}" type="slidenum">
              <a:rPr lang="en-US" smtClean="0"/>
              <a:t>‹#›</a:t>
            </a:fld>
            <a:endParaRPr lang="en-US"/>
          </a:p>
        </p:txBody>
      </p:sp>
    </p:spTree>
    <p:extLst>
      <p:ext uri="{BB962C8B-B14F-4D97-AF65-F5344CB8AC3E}">
        <p14:creationId xmlns:p14="http://schemas.microsoft.com/office/powerpoint/2010/main" val="540187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3.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tags" Target="../tags/tag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9"/>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12" imgW="353" imgH="353" progId="TCLayout.ActiveDocument.1">
                  <p:embed/>
                </p:oleObj>
              </mc:Choice>
              <mc:Fallback>
                <p:oleObj name="think-cell Slide" r:id="rId12" imgW="353" imgH="353" progId="TCLayout.ActiveDocument.1">
                  <p:embed/>
                  <p:pic>
                    <p:nvPicPr>
                      <p:cNvPr id="7" name="Object 6" hidden="1"/>
                      <p:cNvPicPr/>
                      <p:nvPr/>
                    </p:nvPicPr>
                    <p:blipFill>
                      <a:blip r:embed="rId13"/>
                      <a:stretch>
                        <a:fillRect/>
                      </a:stretch>
                    </p:blipFill>
                    <p:spPr>
                      <a:xfrm>
                        <a:off x="1588" y="1588"/>
                        <a:ext cx="1587" cy="1587"/>
                      </a:xfrm>
                      <a:prstGeom prst="rect">
                        <a:avLst/>
                      </a:prstGeom>
                    </p:spPr>
                  </p:pic>
                </p:oleObj>
              </mc:Fallback>
            </mc:AlternateContent>
          </a:graphicData>
        </a:graphic>
      </p:graphicFrame>
      <p:sp>
        <p:nvSpPr>
          <p:cNvPr id="26" name="Rectangle 25">
            <a:extLst>
              <a:ext uri="{FF2B5EF4-FFF2-40B4-BE49-F238E27FC236}">
                <a16:creationId xmlns:a16="http://schemas.microsoft.com/office/drawing/2014/main" id="{29539C22-4094-45FE-99A0-CFA512581487}"/>
              </a:ext>
            </a:extLst>
          </p:cNvPr>
          <p:cNvSpPr/>
          <p:nvPr userDrawn="1"/>
        </p:nvSpPr>
        <p:spPr>
          <a:xfrm>
            <a:off x="0" y="6604200"/>
            <a:ext cx="12192000" cy="253800"/>
          </a:xfrm>
          <a:prstGeom prst="rect">
            <a:avLst/>
          </a:prstGeom>
          <a:gradFill>
            <a:gsLst>
              <a:gs pos="0">
                <a:schemeClr val="accent2"/>
              </a:gs>
              <a:gs pos="100000">
                <a:schemeClr val="accent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50"/>
          </a:p>
        </p:txBody>
      </p:sp>
      <p:sp>
        <p:nvSpPr>
          <p:cNvPr id="6" name="Slide Number Placeholder 5"/>
          <p:cNvSpPr>
            <a:spLocks noGrp="1"/>
          </p:cNvSpPr>
          <p:nvPr>
            <p:ph type="sldNum" sz="quarter" idx="4"/>
          </p:nvPr>
        </p:nvSpPr>
        <p:spPr>
          <a:xfrm>
            <a:off x="10034587" y="6623100"/>
            <a:ext cx="1648619" cy="216000"/>
          </a:xfrm>
          <a:prstGeom prst="rect">
            <a:avLst/>
          </a:prstGeom>
        </p:spPr>
        <p:txBody>
          <a:bodyPr vert="horz" lIns="0" tIns="0" rIns="0" bIns="0" rtlCol="0" anchor="ctr" anchorCtr="0">
            <a:noAutofit/>
          </a:bodyPr>
          <a:lstStyle>
            <a:lvl1pPr algn="r">
              <a:defRPr sz="1000">
                <a:solidFill>
                  <a:schemeClr val="bg1"/>
                </a:solidFill>
                <a:latin typeface="Calibri" panose="020F0502020204030204" pitchFamily="34" charset="0"/>
                <a:cs typeface="Calibri" panose="020F0502020204030204" pitchFamily="34" charset="0"/>
              </a:defRPr>
            </a:lvl1pPr>
          </a:lstStyle>
          <a:p>
            <a:fld id="{7FB918AD-5F4D-49AE-B18F-E06A9462217A}" type="slidenum">
              <a:rPr lang="en-US" smtClean="0"/>
              <a:pPr/>
              <a:t>‹#›</a:t>
            </a:fld>
            <a:endParaRPr lang="en-US" dirty="0"/>
          </a:p>
        </p:txBody>
      </p:sp>
      <p:sp>
        <p:nvSpPr>
          <p:cNvPr id="3" name="txtSource">
            <a:extLst>
              <a:ext uri="{FF2B5EF4-FFF2-40B4-BE49-F238E27FC236}">
                <a16:creationId xmlns:a16="http://schemas.microsoft.com/office/drawing/2014/main" id="{96CEB2EB-90E8-444A-934C-7B59C14ECE37}"/>
              </a:ext>
            </a:extLst>
          </p:cNvPr>
          <p:cNvSpPr txBox="1"/>
          <p:nvPr userDrawn="1">
            <p:custDataLst>
              <p:tags r:id="rId10"/>
            </p:custDataLst>
          </p:nvPr>
        </p:nvSpPr>
        <p:spPr bwMode="gray">
          <a:xfrm>
            <a:off x="507204" y="6085900"/>
            <a:ext cx="11175995" cy="153888"/>
          </a:xfrm>
          <a:prstGeom prst="rect">
            <a:avLst/>
          </a:prstGeom>
          <a:noFill/>
        </p:spPr>
        <p:txBody>
          <a:bodyPr wrap="square" lIns="0" tIns="0" rIns="0" bIns="0" rtlCol="0" anchor="b">
            <a:spAutoFit/>
          </a:bodyPr>
          <a:lstStyle/>
          <a:p>
            <a:pPr algn="l"/>
            <a:r>
              <a:rPr lang="en-US" sz="1000">
                <a:solidFill>
                  <a:schemeClr val="tx1"/>
                </a:solidFill>
              </a:rPr>
              <a:t> </a:t>
            </a:r>
          </a:p>
        </p:txBody>
      </p:sp>
      <p:sp>
        <p:nvSpPr>
          <p:cNvPr id="11" name="Classification" hidden="1"/>
          <p:cNvSpPr txBox="1">
            <a:spLocks/>
          </p:cNvSpPr>
          <p:nvPr userDrawn="1">
            <p:custDataLst>
              <p:tags r:id="rId11"/>
            </p:custDataLst>
          </p:nvPr>
        </p:nvSpPr>
        <p:spPr>
          <a:xfrm>
            <a:off x="507205" y="0"/>
            <a:ext cx="1427759" cy="177686"/>
          </a:xfrm>
          <a:prstGeom prst="rect">
            <a:avLst/>
          </a:prstGeom>
          <a:solidFill>
            <a:srgbClr val="7A1D3A"/>
          </a:solidFill>
        </p:spPr>
        <p:txBody>
          <a:bodyPr vert="horz" lIns="0" tIns="0" rIns="0" bIns="0" rtlCol="0" anchor="ctr" anchorCtr="0">
            <a:noAutofit/>
          </a:bodyPr>
          <a:lstStyle>
            <a:defPPr>
              <a:defRPr lang="en-US"/>
            </a:defPPr>
            <a:lvl1pPr marL="0" algn="l" defTabSz="228600" rtl="0" eaLnBrk="1" latinLnBrk="0" hangingPunct="1">
              <a:defRPr sz="1000" kern="1200">
                <a:solidFill>
                  <a:schemeClr val="bg1"/>
                </a:solidFill>
                <a:latin typeface="+mn-lt"/>
                <a:ea typeface="+mn-ea"/>
                <a:cs typeface="+mn-cs"/>
              </a:defRPr>
            </a:lvl1pPr>
            <a:lvl2pPr marL="228600" algn="l" defTabSz="228600" rtl="0" eaLnBrk="1" latinLnBrk="0" hangingPunct="1">
              <a:defRPr sz="900" kern="1200">
                <a:solidFill>
                  <a:schemeClr val="tx1"/>
                </a:solidFill>
                <a:latin typeface="+mn-lt"/>
                <a:ea typeface="+mn-ea"/>
                <a:cs typeface="+mn-cs"/>
              </a:defRPr>
            </a:lvl2pPr>
            <a:lvl3pPr marL="457200" algn="l" defTabSz="228600" rtl="0" eaLnBrk="1" latinLnBrk="0" hangingPunct="1">
              <a:defRPr sz="900" kern="1200">
                <a:solidFill>
                  <a:schemeClr val="tx1"/>
                </a:solidFill>
                <a:latin typeface="+mn-lt"/>
                <a:ea typeface="+mn-ea"/>
                <a:cs typeface="+mn-cs"/>
              </a:defRPr>
            </a:lvl3pPr>
            <a:lvl4pPr marL="685800" algn="l" defTabSz="228600" rtl="0" eaLnBrk="1" latinLnBrk="0" hangingPunct="1">
              <a:defRPr sz="900" kern="1200">
                <a:solidFill>
                  <a:schemeClr val="tx1"/>
                </a:solidFill>
                <a:latin typeface="+mn-lt"/>
                <a:ea typeface="+mn-ea"/>
                <a:cs typeface="+mn-cs"/>
              </a:defRPr>
            </a:lvl4pPr>
            <a:lvl5pPr marL="914400" algn="l" defTabSz="228600" rtl="0" eaLnBrk="1" latinLnBrk="0" hangingPunct="1">
              <a:defRPr sz="900" kern="1200">
                <a:solidFill>
                  <a:schemeClr val="tx1"/>
                </a:solidFill>
                <a:latin typeface="+mn-lt"/>
                <a:ea typeface="+mn-ea"/>
                <a:cs typeface="+mn-cs"/>
              </a:defRPr>
            </a:lvl5pPr>
            <a:lvl6pPr marL="1143000" algn="l" defTabSz="228600" rtl="0" eaLnBrk="1" latinLnBrk="0" hangingPunct="1">
              <a:defRPr sz="900" kern="1200">
                <a:solidFill>
                  <a:schemeClr val="tx1"/>
                </a:solidFill>
                <a:latin typeface="+mn-lt"/>
                <a:ea typeface="+mn-ea"/>
                <a:cs typeface="+mn-cs"/>
              </a:defRPr>
            </a:lvl6pPr>
            <a:lvl7pPr marL="1371600" algn="l" defTabSz="228600" rtl="0" eaLnBrk="1" latinLnBrk="0" hangingPunct="1">
              <a:defRPr sz="900" kern="1200">
                <a:solidFill>
                  <a:schemeClr val="tx1"/>
                </a:solidFill>
                <a:latin typeface="+mn-lt"/>
                <a:ea typeface="+mn-ea"/>
                <a:cs typeface="+mn-cs"/>
              </a:defRPr>
            </a:lvl7pPr>
            <a:lvl8pPr marL="1600200" algn="l" defTabSz="228600" rtl="0" eaLnBrk="1" latinLnBrk="0" hangingPunct="1">
              <a:defRPr sz="900" kern="1200">
                <a:solidFill>
                  <a:schemeClr val="tx1"/>
                </a:solidFill>
                <a:latin typeface="+mn-lt"/>
                <a:ea typeface="+mn-ea"/>
                <a:cs typeface="+mn-cs"/>
              </a:defRPr>
            </a:lvl8pPr>
            <a:lvl9pPr marL="1828800" algn="l" defTabSz="228600" rtl="0" eaLnBrk="1" latinLnBrk="0" hangingPunct="1">
              <a:defRPr sz="900" kern="1200">
                <a:solidFill>
                  <a:schemeClr val="tx1"/>
                </a:solidFill>
                <a:latin typeface="+mn-lt"/>
                <a:ea typeface="+mn-ea"/>
                <a:cs typeface="+mn-cs"/>
              </a:defRPr>
            </a:lvl9pPr>
          </a:lstStyle>
          <a:p>
            <a:pPr algn="ctr"/>
            <a:r>
              <a:rPr lang="en-US" sz="900">
                <a:solidFill>
                  <a:srgbClr val="FFFFFF"/>
                </a:solidFill>
                <a:latin typeface="+mj-lt"/>
              </a:rPr>
              <a:t>Strictly confidential</a:t>
            </a:r>
          </a:p>
        </p:txBody>
      </p:sp>
      <p:sp>
        <p:nvSpPr>
          <p:cNvPr id="24" name="Slide Number Placeholder 5">
            <a:extLst>
              <a:ext uri="{FF2B5EF4-FFF2-40B4-BE49-F238E27FC236}">
                <a16:creationId xmlns:a16="http://schemas.microsoft.com/office/drawing/2014/main" id="{B829967B-7F78-D545-9EC5-F20832EAF5FC}"/>
              </a:ext>
            </a:extLst>
          </p:cNvPr>
          <p:cNvSpPr txBox="1">
            <a:spLocks/>
          </p:cNvSpPr>
          <p:nvPr userDrawn="1"/>
        </p:nvSpPr>
        <p:spPr>
          <a:xfrm>
            <a:off x="10034587" y="6623100"/>
            <a:ext cx="1648619" cy="216000"/>
          </a:xfrm>
          <a:prstGeom prst="rect">
            <a:avLst/>
          </a:prstGeom>
        </p:spPr>
        <p:txBody>
          <a:bodyPr/>
          <a:ls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pic>
        <p:nvPicPr>
          <p:cNvPr id="29" name="Picture 28" descr="https://extranet.who.int/datacol/answer_upload.asp?survey_id=475&amp;view_id=326&amp;question_id=15106&amp;answer_id=47397&amp;respondent_id=22063">
            <a:extLst>
              <a:ext uri="{FF2B5EF4-FFF2-40B4-BE49-F238E27FC236}">
                <a16:creationId xmlns:a16="http://schemas.microsoft.com/office/drawing/2014/main" id="{F7E2392F-6972-B04F-9EE6-57E8EBCA8366}"/>
              </a:ext>
            </a:extLst>
          </p:cNvPr>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10180630" y="5912517"/>
            <a:ext cx="1873911" cy="606490"/>
          </a:xfrm>
          <a:prstGeom prst="rect">
            <a:avLst/>
          </a:prstGeom>
          <a:noFill/>
          <a:ln>
            <a:noFill/>
          </a:ln>
        </p:spPr>
      </p:pic>
      <p:pic>
        <p:nvPicPr>
          <p:cNvPr id="30" name="Picture 29">
            <a:extLst>
              <a:ext uri="{FF2B5EF4-FFF2-40B4-BE49-F238E27FC236}">
                <a16:creationId xmlns:a16="http://schemas.microsoft.com/office/drawing/2014/main" id="{706D459D-5E4C-F14F-9C67-092E8973B1F1}"/>
              </a:ext>
            </a:extLst>
          </p:cNvPr>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5484177"/>
            <a:ext cx="982980" cy="1122363"/>
          </a:xfrm>
          <a:prstGeom prst="rect">
            <a:avLst/>
          </a:prstGeom>
          <a:noFill/>
          <a:ln>
            <a:noFill/>
          </a:ln>
        </p:spPr>
      </p:pic>
    </p:spTree>
    <p:extLst>
      <p:ext uri="{BB962C8B-B14F-4D97-AF65-F5344CB8AC3E}">
        <p14:creationId xmlns:p14="http://schemas.microsoft.com/office/powerpoint/2010/main" val="41221231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Lst>
  <p:hf hdr="0"/>
  <p:txStyles>
    <p:titleStyle>
      <a:lvl1pPr algn="l" defTabSz="914400" rtl="0" eaLnBrk="1" latinLnBrk="0" hangingPunct="1">
        <a:lnSpc>
          <a:spcPts val="3300"/>
        </a:lnSpc>
        <a:spcBef>
          <a:spcPct val="0"/>
        </a:spcBef>
        <a:buNone/>
        <a:defRPr sz="2800" b="1" kern="1200" spc="-100" baseline="0">
          <a:solidFill>
            <a:schemeClr val="accent1"/>
          </a:solidFill>
          <a:latin typeface="+mj-lt"/>
          <a:ea typeface="+mj-ea"/>
          <a:cs typeface="+mj-cs"/>
        </a:defRPr>
      </a:lvl1pPr>
    </p:titleStyle>
    <p:bodyStyle>
      <a:lvl1pPr marL="285750" indent="-285750" algn="l" defTabSz="914400" rtl="0" eaLnBrk="1" latinLnBrk="0" hangingPunct="1">
        <a:lnSpc>
          <a:spcPct val="100000"/>
        </a:lnSpc>
        <a:spcBef>
          <a:spcPts val="0"/>
        </a:spcBef>
        <a:spcAft>
          <a:spcPts val="1200"/>
        </a:spcAft>
        <a:buClr>
          <a:schemeClr val="accent1"/>
        </a:buClr>
        <a:buFont typeface="Arial" panose="020B0604020202020204" pitchFamily="34" charset="0"/>
        <a:buChar char="•"/>
        <a:tabLst/>
        <a:defRPr lang="en-US" sz="1600" kern="1200" baseline="0" dirty="0" smtClean="0">
          <a:solidFill>
            <a:schemeClr val="tx1"/>
          </a:solidFill>
          <a:latin typeface="+mn-lt"/>
          <a:ea typeface="+mn-ea"/>
          <a:cs typeface="Calibri" panose="020F0502020204030204" pitchFamily="34" charset="0"/>
        </a:defRPr>
      </a:lvl1pPr>
      <a:lvl2pPr marL="444500" indent="-28575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lang="en-US" sz="1600" b="0" kern="1200" baseline="0" dirty="0" smtClean="0">
          <a:solidFill>
            <a:schemeClr val="tx1"/>
          </a:solidFill>
          <a:latin typeface="+mn-lt"/>
          <a:ea typeface="+mn-ea"/>
          <a:cs typeface="Calibri" panose="020F0502020204030204" pitchFamily="34" charset="0"/>
        </a:defRPr>
      </a:lvl2pPr>
      <a:lvl3pPr marL="631825" indent="-28575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lang="en-US" sz="1600" kern="1200" baseline="0" dirty="0" smtClean="0">
          <a:solidFill>
            <a:schemeClr val="tx1"/>
          </a:solidFill>
          <a:latin typeface="+mn-lt"/>
          <a:ea typeface="+mn-ea"/>
          <a:cs typeface="Calibri" panose="020F0502020204030204" pitchFamily="34" charset="0"/>
        </a:defRPr>
      </a:lvl3pPr>
      <a:lvl4pPr marL="815975" indent="-285750" algn="l" defTabSz="914400" rtl="0" eaLnBrk="1" latinLnBrk="0" hangingPunct="1">
        <a:lnSpc>
          <a:spcPct val="100000"/>
        </a:lnSpc>
        <a:spcBef>
          <a:spcPts val="0"/>
        </a:spcBef>
        <a:spcAft>
          <a:spcPts val="1200"/>
        </a:spcAft>
        <a:buClr>
          <a:schemeClr val="accent1"/>
        </a:buClr>
        <a:buFont typeface="Arial" panose="020B0604020202020204" pitchFamily="34" charset="0"/>
        <a:buChar char="•"/>
        <a:tabLst/>
        <a:defRPr lang="en-US" sz="1600" kern="1200" baseline="0" dirty="0" smtClean="0">
          <a:solidFill>
            <a:schemeClr val="tx1"/>
          </a:solidFill>
          <a:latin typeface="+mn-lt"/>
          <a:ea typeface="+mn-ea"/>
          <a:cs typeface="+mn-cs"/>
        </a:defRPr>
      </a:lvl4pPr>
      <a:lvl5pPr marL="982663" indent="-285750" algn="l" defTabSz="914400" rtl="0" eaLnBrk="1" latinLnBrk="0" hangingPunct="1">
        <a:lnSpc>
          <a:spcPct val="100000"/>
        </a:lnSpc>
        <a:spcBef>
          <a:spcPts val="0"/>
        </a:spcBef>
        <a:spcAft>
          <a:spcPts val="1200"/>
        </a:spcAft>
        <a:buClr>
          <a:schemeClr val="accent1"/>
        </a:buClr>
        <a:buFont typeface="Arial" panose="020B0604020202020204" pitchFamily="34" charset="0"/>
        <a:buChar char="•"/>
        <a:tabLst/>
        <a:defRPr lang="en-US" sz="1600" kern="1200" baseline="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342">
          <p15:clr>
            <a:srgbClr val="F26B43"/>
          </p15:clr>
        </p15:guide>
        <p15:guide id="2" pos="3840">
          <p15:clr>
            <a:srgbClr val="F26B43"/>
          </p15:clr>
        </p15:guide>
        <p15:guide id="3" pos="320">
          <p15:clr>
            <a:srgbClr val="F26B43"/>
          </p15:clr>
        </p15:guide>
        <p15:guide id="4" pos="7360">
          <p15:clr>
            <a:srgbClr val="F26B43"/>
          </p15:clr>
        </p15:guide>
        <p15:guide id="5" orient="horz" pos="319">
          <p15:clr>
            <a:srgbClr val="F26B43"/>
          </p15:clr>
        </p15:guide>
        <p15:guide id="6" orient="horz" pos="4001">
          <p15:clr>
            <a:srgbClr val="F26B43"/>
          </p15:clr>
        </p15:guide>
        <p15:guide id="7" orient="horz" pos="1200">
          <p15:clr>
            <a:srgbClr val="F26B43"/>
          </p15:clr>
        </p15:guide>
        <p15:guide id="8" orient="horz" pos="2160">
          <p15:clr>
            <a:srgbClr val="F26B43"/>
          </p15:clr>
        </p15:guide>
        <p15:guide id="9" pos="3761">
          <p15:clr>
            <a:srgbClr val="F26B43"/>
          </p15:clr>
        </p15:guide>
        <p15:guide id="10" pos="3920">
          <p15:clr>
            <a:srgbClr val="F26B43"/>
          </p15:clr>
        </p15:guide>
        <p15:guide id="11" pos="2718">
          <p15:clr>
            <a:srgbClr val="F26B43"/>
          </p15:clr>
        </p15:guide>
        <p15:guide id="12" pos="2560">
          <p15:clr>
            <a:srgbClr val="F26B43"/>
          </p15:clr>
        </p15:guide>
        <p15:guide id="13" pos="1518">
          <p15:clr>
            <a:srgbClr val="F26B43"/>
          </p15:clr>
        </p15:guide>
        <p15:guide id="14" pos="1360">
          <p15:clr>
            <a:srgbClr val="F26B43"/>
          </p15:clr>
        </p15:guide>
        <p15:guide id="15" pos="4961">
          <p15:clr>
            <a:srgbClr val="F26B43"/>
          </p15:clr>
        </p15:guide>
        <p15:guide id="16" pos="5120">
          <p15:clr>
            <a:srgbClr val="F26B43"/>
          </p15:clr>
        </p15:guide>
        <p15:guide id="17" pos="6163">
          <p15:clr>
            <a:srgbClr val="F26B43"/>
          </p15:clr>
        </p15:guide>
        <p15:guide id="18" pos="632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youtu.be/yuZF1uiKTUA"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youtu.be/OAwcyAZeIfE"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hyperlink" Target="https://youtu.be/Rg1PdLJzx5k"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3" Type="http://schemas.openxmlformats.org/officeDocument/2006/relationships/hyperlink" Target="#_ENREF_39"/><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BB39931-42C1-49B9-B87D-B518B5016FB5}"/>
              </a:ext>
            </a:extLst>
          </p:cNvPr>
          <p:cNvSpPr/>
          <p:nvPr/>
        </p:nvSpPr>
        <p:spPr>
          <a:xfrm>
            <a:off x="-25306" y="5029200"/>
            <a:ext cx="12192003" cy="184826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US" sz="1500" dirty="0" err="1">
              <a:solidFill>
                <a:schemeClr val="bg1"/>
              </a:solidFill>
            </a:endParaRPr>
          </a:p>
        </p:txBody>
      </p:sp>
      <p:pic>
        <p:nvPicPr>
          <p:cNvPr id="11" name="Picture 10">
            <a:extLst>
              <a:ext uri="{FF2B5EF4-FFF2-40B4-BE49-F238E27FC236}">
                <a16:creationId xmlns:a16="http://schemas.microsoft.com/office/drawing/2014/main" id="{89D64727-0932-44B7-80DE-31B998B9636C}"/>
              </a:ext>
            </a:extLst>
          </p:cNvPr>
          <p:cNvPicPr>
            <a:picLocks noChangeAspect="1"/>
          </p:cNvPicPr>
          <p:nvPr/>
        </p:nvPicPr>
        <p:blipFill rotWithShape="1">
          <a:blip r:embed="rId3">
            <a:extLst>
              <a:ext uri="{28A0092B-C50C-407E-A947-70E740481C1C}">
                <a14:useLocalDpi xmlns:a14="http://schemas.microsoft.com/office/drawing/2010/main" val="0"/>
              </a:ext>
            </a:extLst>
          </a:blip>
          <a:srcRect l="-207" t="20256" r="207" b="24011"/>
          <a:stretch/>
        </p:blipFill>
        <p:spPr>
          <a:xfrm>
            <a:off x="-25306" y="0"/>
            <a:ext cx="12242612" cy="3309257"/>
          </a:xfrm>
          <a:prstGeom prst="rect">
            <a:avLst/>
          </a:prstGeom>
        </p:spPr>
      </p:pic>
      <p:sp>
        <p:nvSpPr>
          <p:cNvPr id="6" name="Text Box 3">
            <a:extLst>
              <a:ext uri="{FF2B5EF4-FFF2-40B4-BE49-F238E27FC236}">
                <a16:creationId xmlns:a16="http://schemas.microsoft.com/office/drawing/2014/main" id="{C802B9EF-FFE6-4BBA-A3A2-450FD1174C72}"/>
              </a:ext>
            </a:extLst>
          </p:cNvPr>
          <p:cNvSpPr txBox="1">
            <a:spLocks noChangeArrowheads="1"/>
          </p:cNvSpPr>
          <p:nvPr/>
        </p:nvSpPr>
        <p:spPr bwMode="auto">
          <a:xfrm>
            <a:off x="182880" y="3059002"/>
            <a:ext cx="9814560" cy="1830497"/>
          </a:xfrm>
          <a:prstGeom prst="rect">
            <a:avLst/>
          </a:prstGeom>
          <a:solidFill>
            <a:srgbClr val="59B171"/>
          </a:solidFill>
          <a:ln>
            <a:noFill/>
          </a:ln>
          <a:effectLst>
            <a:outerShdw blurRad="50800" dist="38100" dir="2700000" algn="tl" rotWithShape="0">
              <a:srgbClr val="000000">
                <a:alpha val="39999"/>
              </a:srgbClr>
            </a:outerShdw>
          </a:effectLst>
          <a:extLst>
            <a:ext uri="{91240B29-F687-4F45-9708-019B960494DF}">
              <a14:hiddenLine xmlns:a14="http://schemas.microsoft.com/office/drawing/2010/main" w="57150" algn="ctr">
                <a:solidFill>
                  <a:srgbClr val="FFFFFE"/>
                </a:solidFill>
                <a:miter lim="800000"/>
                <a:headEnd/>
                <a:tailEnd/>
              </a14:hiddenLine>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Rectangle 2">
            <a:extLst>
              <a:ext uri="{FF2B5EF4-FFF2-40B4-BE49-F238E27FC236}">
                <a16:creationId xmlns:a16="http://schemas.microsoft.com/office/drawing/2014/main" id="{053088C5-44CB-4436-B5CE-A90AB5AAAC3F}"/>
              </a:ext>
            </a:extLst>
          </p:cNvPr>
          <p:cNvSpPr>
            <a:spLocks noChangeArrowheads="1"/>
          </p:cNvSpPr>
          <p:nvPr/>
        </p:nvSpPr>
        <p:spPr bwMode="auto">
          <a:xfrm rot="16200000">
            <a:off x="4944362" y="-364333"/>
            <a:ext cx="2252663" cy="12192002"/>
          </a:xfrm>
          <a:prstGeom prst="rect">
            <a:avLst/>
          </a:prstGeom>
          <a:gradFill rotWithShape="1">
            <a:gsLst>
              <a:gs pos="0">
                <a:srgbClr val="59B171">
                  <a:gamma/>
                  <a:shade val="60000"/>
                  <a:invGamma/>
                </a:srgbClr>
              </a:gs>
              <a:gs pos="100000">
                <a:srgbClr val="59B171">
                  <a:alpha val="0"/>
                </a:srgbClr>
              </a:gs>
            </a:gsLst>
            <a:lin ang="0" scaled="1"/>
          </a:gradFill>
          <a:ln w="31750" algn="ctr">
            <a:solidFill>
              <a:srgbClr val="DCD6D4">
                <a:alpha val="0"/>
              </a:srgbClr>
            </a:solidFill>
            <a:miter lim="800000"/>
            <a:headEnd/>
            <a:tailEnd/>
          </a:ln>
          <a:effectLst/>
          <a:extLst>
            <a:ext uri="{AF507438-7753-43E0-B8FC-AC1667EBCBE1}">
              <a14:hiddenEffects xmlns:a14="http://schemas.microsoft.com/office/drawing/2010/main">
                <a:effectLst>
                  <a:outerShdw blurRad="63500"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5">
            <a:extLst>
              <a:ext uri="{FF2B5EF4-FFF2-40B4-BE49-F238E27FC236}">
                <a16:creationId xmlns:a16="http://schemas.microsoft.com/office/drawing/2014/main" id="{13783919-5700-4482-AC88-BBF203D64302}"/>
              </a:ext>
            </a:extLst>
          </p:cNvPr>
          <p:cNvSpPr txBox="1">
            <a:spLocks noChangeArrowheads="1"/>
          </p:cNvSpPr>
          <p:nvPr/>
        </p:nvSpPr>
        <p:spPr bwMode="auto">
          <a:xfrm>
            <a:off x="461972" y="2955932"/>
            <a:ext cx="9535468" cy="1807770"/>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25400" algn="ctr">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DCD6D4"/>
                  </a:outerShdw>
                </a:effectLst>
              </a14:hiddenEffects>
            </a:ext>
          </a:extLst>
        </p:spPr>
        <p:txBody>
          <a:bodyPr vert="horz" wrap="square" lIns="36576" tIns="36576" rIns="36576" bIns="36576" numCol="1" anchor="t" anchorCtr="0" compatLnSpc="1">
            <a:prstTxWarp prst="textNoShape">
              <a:avLst/>
            </a:prstTxWarp>
          </a:bodyPr>
          <a:lstStyle/>
          <a:p>
            <a:pPr marR="34925" lvl="0" eaLnBrk="0" fontAlgn="base" hangingPunct="0">
              <a:lnSpc>
                <a:spcPct val="128000"/>
              </a:lnSpc>
              <a:spcBef>
                <a:spcPct val="0"/>
              </a:spcBef>
              <a:spcAft>
                <a:spcPct val="0"/>
              </a:spcAft>
            </a:pPr>
            <a:r>
              <a:rPr kumimoji="0" lang="en-US" altLang="en-US" sz="4800" b="1" i="0" u="none" strike="noStrike" cap="none" normalizeH="0" baseline="0" dirty="0" err="1">
                <a:ln>
                  <a:noFill/>
                </a:ln>
                <a:solidFill>
                  <a:srgbClr val="FFFFFE"/>
                </a:solidFill>
                <a:effectLst/>
                <a:latin typeface="Calibri" panose="020F0502020204030204" pitchFamily="34" charset="0"/>
              </a:rPr>
              <a:t>Apoyo</a:t>
            </a:r>
            <a:r>
              <a:rPr kumimoji="0" lang="en-US" altLang="en-US" sz="4800" b="1" i="0" u="none" strike="noStrike" cap="none" normalizeH="0" baseline="0" dirty="0">
                <a:ln>
                  <a:noFill/>
                </a:ln>
                <a:solidFill>
                  <a:srgbClr val="FFFFFE"/>
                </a:solidFill>
                <a:effectLst/>
                <a:latin typeface="Calibri" panose="020F0502020204030204" pitchFamily="34" charset="0"/>
              </a:rPr>
              <a:t> </a:t>
            </a:r>
            <a:r>
              <a:rPr kumimoji="0" lang="en-US" altLang="en-US" sz="4800" b="1" i="0" u="none" strike="noStrike" cap="none" normalizeH="0" baseline="0" dirty="0" err="1">
                <a:ln>
                  <a:noFill/>
                </a:ln>
                <a:solidFill>
                  <a:srgbClr val="FFFFFE"/>
                </a:solidFill>
                <a:effectLst/>
                <a:latin typeface="Calibri" panose="020F0502020204030204" pitchFamily="34" charset="0"/>
              </a:rPr>
              <a:t>individualizado</a:t>
            </a:r>
            <a:r>
              <a:rPr kumimoji="0" lang="en-US" altLang="en-US" sz="4800" b="1" i="0" u="none" strike="noStrike" cap="none" normalizeH="0" baseline="0" dirty="0">
                <a:ln>
                  <a:noFill/>
                </a:ln>
                <a:solidFill>
                  <a:srgbClr val="FFFFFE"/>
                </a:solidFill>
                <a:effectLst/>
                <a:latin typeface="Calibri" panose="020F0502020204030204" pitchFamily="34" charset="0"/>
              </a:rPr>
              <a:t> entre </a:t>
            </a:r>
            <a:r>
              <a:rPr kumimoji="0" lang="en-US" altLang="en-US" sz="4800" b="1" i="0" u="none" strike="noStrike" cap="none" normalizeH="0" baseline="0" dirty="0" err="1">
                <a:ln>
                  <a:noFill/>
                </a:ln>
                <a:solidFill>
                  <a:srgbClr val="FFFFFE"/>
                </a:solidFill>
                <a:effectLst/>
                <a:latin typeface="Calibri" panose="020F0502020204030204" pitchFamily="34" charset="0"/>
              </a:rPr>
              <a:t>iguales</a:t>
            </a:r>
            <a:r>
              <a:rPr kumimoji="0" lang="en-US" altLang="en-US" sz="4800" b="1" i="0" u="none" strike="noStrike" cap="none" normalizeH="0" baseline="0" dirty="0">
                <a:ln>
                  <a:noFill/>
                </a:ln>
                <a:solidFill>
                  <a:srgbClr val="FFFFFE"/>
                </a:solidFill>
                <a:effectLst/>
                <a:latin typeface="Calibri" panose="020F0502020204030204" pitchFamily="34" charset="0"/>
              </a:rPr>
              <a:t> para personas</a:t>
            </a:r>
            <a:r>
              <a:rPr kumimoji="0" lang="en-US" altLang="en-US" sz="4800" b="1" i="0" u="none" strike="noStrike" cap="none" normalizeH="0" dirty="0">
                <a:ln>
                  <a:noFill/>
                </a:ln>
                <a:solidFill>
                  <a:srgbClr val="FFFFFE"/>
                </a:solidFill>
                <a:effectLst/>
                <a:latin typeface="Calibri" panose="020F0502020204030204" pitchFamily="34" charset="0"/>
              </a:rPr>
              <a:t> con </a:t>
            </a:r>
            <a:r>
              <a:rPr kumimoji="0" lang="en-US" altLang="en-US" sz="4800" b="1" i="0" u="none" strike="noStrike" cap="none" normalizeH="0" dirty="0" err="1">
                <a:ln>
                  <a:noFill/>
                </a:ln>
                <a:solidFill>
                  <a:srgbClr val="FFFFFE"/>
                </a:solidFill>
                <a:effectLst/>
                <a:latin typeface="Calibri" panose="020F0502020204030204" pitchFamily="34" charset="0"/>
              </a:rPr>
              <a:t>experiencia</a:t>
            </a:r>
            <a:r>
              <a:rPr kumimoji="0" lang="en-US" altLang="en-US" sz="4800" b="1" i="0" u="none" strike="noStrike" cap="none" normalizeH="0" dirty="0">
                <a:ln>
                  <a:noFill/>
                </a:ln>
                <a:solidFill>
                  <a:srgbClr val="FFFFFE"/>
                </a:solidFill>
                <a:effectLst/>
                <a:latin typeface="Calibri" panose="020F0502020204030204" pitchFamily="34" charset="0"/>
              </a:rPr>
              <a:t> </a:t>
            </a:r>
            <a:r>
              <a:rPr kumimoji="0" lang="en-US" altLang="en-US" sz="4800" b="1" i="0" u="none" strike="noStrike" cap="none" normalizeH="0" dirty="0" err="1">
                <a:ln>
                  <a:noFill/>
                </a:ln>
                <a:solidFill>
                  <a:srgbClr val="FFFFFE"/>
                </a:solidFill>
                <a:effectLst/>
                <a:latin typeface="Calibri" panose="020F0502020204030204" pitchFamily="34" charset="0"/>
              </a:rPr>
              <a:t>vivida</a:t>
            </a:r>
            <a:endParaRPr kumimoji="0" lang="en-US" altLang="en-US" sz="4800" b="1" i="0" u="none" strike="noStrike" cap="none" normalizeH="0" baseline="0" dirty="0">
              <a:ln>
                <a:noFill/>
              </a:ln>
              <a:solidFill>
                <a:srgbClr val="FFFFFE"/>
              </a:solidFill>
              <a:effectLst/>
              <a:latin typeface="Calibri" panose="020F0502020204030204" pitchFamily="34" charset="0"/>
            </a:endParaRPr>
          </a:p>
          <a:p>
            <a:pPr marL="0" marR="34925" lvl="0" indent="0" algn="l" defTabSz="914400" rtl="0" eaLnBrk="0" fontAlgn="base" latinLnBrk="0" hangingPunct="0">
              <a:lnSpc>
                <a:spcPct val="128000"/>
              </a:lnSpc>
              <a:spcBef>
                <a:spcPct val="0"/>
              </a:spcBef>
              <a:spcAft>
                <a:spcPct val="0"/>
              </a:spcAft>
              <a:buClrTx/>
              <a:buSzTx/>
              <a:buFontTx/>
              <a:buNone/>
              <a:tabLst/>
            </a:pPr>
            <a:endParaRPr kumimoji="0" lang="en-US" altLang="en-US" sz="4800" b="1" i="0" u="none" strike="noStrike" cap="none" normalizeH="0" baseline="0" dirty="0">
              <a:ln>
                <a:noFill/>
              </a:ln>
              <a:solidFill>
                <a:srgbClr val="FFFFFE"/>
              </a:solidFill>
              <a:effectLst/>
              <a:latin typeface="Calibri" panose="020F0502020204030204" pitchFamily="34" charset="0"/>
            </a:endParaRPr>
          </a:p>
        </p:txBody>
      </p:sp>
      <p:pic>
        <p:nvPicPr>
          <p:cNvPr id="10" name="Picture 11" descr="WHO-EN-W-H">
            <a:extLst>
              <a:ext uri="{FF2B5EF4-FFF2-40B4-BE49-F238E27FC236}">
                <a16:creationId xmlns:a16="http://schemas.microsoft.com/office/drawing/2014/main" id="{FDC5E04E-B654-4B88-A451-D5DA12E536F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56492" y="5853117"/>
            <a:ext cx="2025434" cy="619965"/>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25400" algn="ctr">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DCD6D4"/>
                  </a:outerShdw>
                </a:effectLst>
              </a14:hiddenEffects>
            </a:ext>
          </a:extLst>
        </p:spPr>
      </p:pic>
      <p:sp>
        <p:nvSpPr>
          <p:cNvPr id="12" name="Text Box 13">
            <a:extLst>
              <a:ext uri="{FF2B5EF4-FFF2-40B4-BE49-F238E27FC236}">
                <a16:creationId xmlns:a16="http://schemas.microsoft.com/office/drawing/2014/main" id="{52C9B636-449C-4024-AA96-839452621A79}"/>
              </a:ext>
            </a:extLst>
          </p:cNvPr>
          <p:cNvSpPr txBox="1">
            <a:spLocks noChangeArrowheads="1"/>
          </p:cNvSpPr>
          <p:nvPr/>
        </p:nvSpPr>
        <p:spPr bwMode="auto">
          <a:xfrm>
            <a:off x="8757921" y="108292"/>
            <a:ext cx="3434080" cy="514692"/>
          </a:xfrm>
          <a:prstGeom prst="rect">
            <a:avLst/>
          </a:prstGeom>
          <a:solidFill>
            <a:srgbClr val="59B171"/>
          </a:solidFill>
          <a:ln>
            <a:noFill/>
          </a:ln>
          <a:effectLst>
            <a:outerShdw blurRad="50800" dist="38100" dir="2700000" algn="tl" rotWithShape="0">
              <a:prstClr val="black">
                <a:alpha val="40000"/>
              </a:prstClr>
            </a:outerShdw>
          </a:effec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2800" dirty="0" err="1">
                <a:solidFill>
                  <a:srgbClr val="FFFFFE"/>
                </a:solidFill>
                <a:latin typeface="Calibri" panose="020F0502020204030204" pitchFamily="34" charset="0"/>
              </a:rPr>
              <a:t>Diapositivas</a:t>
            </a:r>
            <a:r>
              <a:rPr lang="en-GB" altLang="en-US" sz="2800" dirty="0">
                <a:solidFill>
                  <a:srgbClr val="FFFFFE"/>
                </a:solidFill>
                <a:latin typeface="Calibri" panose="020F0502020204030204" pitchFamily="34" charset="0"/>
              </a:rPr>
              <a:t> del </a:t>
            </a:r>
            <a:r>
              <a:rPr lang="en-GB" altLang="en-US" sz="2800" dirty="0" err="1">
                <a:solidFill>
                  <a:srgbClr val="FFFFFE"/>
                </a:solidFill>
                <a:latin typeface="Calibri" panose="020F0502020204030204" pitchFamily="34" charset="0"/>
              </a:rPr>
              <a:t>curso</a:t>
            </a:r>
            <a:endParaRPr kumimoji="0" lang="en-US" altLang="en-US" sz="2800" b="0" u="none" strike="noStrike" cap="none" normalizeH="0" baseline="0" dirty="0">
              <a:ln>
                <a:noFill/>
              </a:ln>
              <a:solidFill>
                <a:schemeClr val="tx1"/>
              </a:solidFill>
              <a:effectLst/>
              <a:latin typeface="Arial" panose="020B0604020202020204" pitchFamily="34" charset="0"/>
            </a:endParaRPr>
          </a:p>
        </p:txBody>
      </p:sp>
      <p:grpSp>
        <p:nvGrpSpPr>
          <p:cNvPr id="13" name="Group 12">
            <a:extLst>
              <a:ext uri="{FF2B5EF4-FFF2-40B4-BE49-F238E27FC236}">
                <a16:creationId xmlns:a16="http://schemas.microsoft.com/office/drawing/2014/main" id="{1F14302D-0490-428C-AD6D-5551D5EB7ACF}"/>
              </a:ext>
            </a:extLst>
          </p:cNvPr>
          <p:cNvGrpSpPr/>
          <p:nvPr/>
        </p:nvGrpSpPr>
        <p:grpSpPr>
          <a:xfrm>
            <a:off x="10685742" y="5441619"/>
            <a:ext cx="1292431" cy="1238986"/>
            <a:chOff x="158998" y="5422506"/>
            <a:chExt cx="1133135" cy="1128709"/>
          </a:xfrm>
        </p:grpSpPr>
        <p:pic>
          <p:nvPicPr>
            <p:cNvPr id="14" name="Picture 8">
              <a:extLst>
                <a:ext uri="{FF2B5EF4-FFF2-40B4-BE49-F238E27FC236}">
                  <a16:creationId xmlns:a16="http://schemas.microsoft.com/office/drawing/2014/main" id="{1731102D-11F1-445F-848D-177849BD53B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8998" y="5422506"/>
              <a:ext cx="1133135" cy="939657"/>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25400" algn="ctr">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DCD6D4"/>
                    </a:outerShdw>
                  </a:effectLst>
                </a14:hiddenEffects>
              </a:ext>
            </a:extLst>
          </p:spPr>
        </p:pic>
        <p:sp>
          <p:nvSpPr>
            <p:cNvPr id="15" name="TextBox 14">
              <a:extLst>
                <a:ext uri="{FF2B5EF4-FFF2-40B4-BE49-F238E27FC236}">
                  <a16:creationId xmlns:a16="http://schemas.microsoft.com/office/drawing/2014/main" id="{299B5348-9AA1-4F5F-8DFD-6A4E61A04D04}"/>
                </a:ext>
              </a:extLst>
            </p:cNvPr>
            <p:cNvSpPr txBox="1"/>
            <p:nvPr/>
          </p:nvSpPr>
          <p:spPr>
            <a:xfrm>
              <a:off x="290136" y="6375666"/>
              <a:ext cx="870857" cy="175549"/>
            </a:xfrm>
            <a:prstGeom prst="rect">
              <a:avLst/>
            </a:prstGeom>
            <a:noFill/>
          </p:spPr>
          <p:txBody>
            <a:bodyPr wrap="square" lIns="0" tIns="0" rIns="0" bIns="0" rtlCol="0">
              <a:noAutofit/>
            </a:bodyPr>
            <a:lstStyle/>
            <a:p>
              <a:pPr algn="ctr"/>
              <a:r>
                <a:rPr lang="en-US" sz="1400" dirty="0">
                  <a:solidFill>
                    <a:srgbClr val="FF0000"/>
                  </a:solidFill>
                </a:rPr>
                <a:t>QualityRights</a:t>
              </a:r>
            </a:p>
          </p:txBody>
        </p:sp>
      </p:grpSp>
      <p:sp>
        <p:nvSpPr>
          <p:cNvPr id="2" name="Text Box 2">
            <a:extLst>
              <a:ext uri="{FF2B5EF4-FFF2-40B4-BE49-F238E27FC236}">
                <a16:creationId xmlns:a16="http://schemas.microsoft.com/office/drawing/2014/main" id="{8D831CA2-97ED-4188-AC51-968860B9906C}"/>
              </a:ext>
            </a:extLst>
          </p:cNvPr>
          <p:cNvSpPr txBox="1">
            <a:spLocks noChangeArrowheads="1"/>
          </p:cNvSpPr>
          <p:nvPr/>
        </p:nvSpPr>
        <p:spPr bwMode="auto">
          <a:xfrm>
            <a:off x="461972" y="4931786"/>
            <a:ext cx="8339127" cy="525463"/>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25400" algn="ctr">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DCD6D4"/>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GB" altLang="en-US" sz="3000" dirty="0" err="1">
                <a:solidFill>
                  <a:srgbClr val="59B171"/>
                </a:solidFill>
                <a:latin typeface="Calibri" panose="020F0502020204030204" pitchFamily="34" charset="0"/>
              </a:rPr>
              <a:t>Módulo</a:t>
            </a:r>
            <a:r>
              <a:rPr lang="en-GB" altLang="en-US" sz="3000" dirty="0">
                <a:solidFill>
                  <a:srgbClr val="59B171"/>
                </a:solidFill>
                <a:latin typeface="Calibri" panose="020F0502020204030204" pitchFamily="34" charset="0"/>
              </a:rPr>
              <a:t> </a:t>
            </a:r>
            <a:r>
              <a:rPr lang="en-GB" altLang="en-US" sz="3000" dirty="0" err="1">
                <a:solidFill>
                  <a:srgbClr val="59B171"/>
                </a:solidFill>
                <a:latin typeface="Calibri" panose="020F0502020204030204" pitchFamily="34" charset="0"/>
              </a:rPr>
              <a:t>guia</a:t>
            </a:r>
            <a:r>
              <a:rPr lang="en-GB" altLang="en-US" sz="3000" dirty="0">
                <a:solidFill>
                  <a:srgbClr val="59B171"/>
                </a:solidFill>
                <a:latin typeface="Calibri" panose="020F0502020204030204" pitchFamily="34" charset="0"/>
              </a:rPr>
              <a:t> </a:t>
            </a:r>
            <a:r>
              <a:rPr lang="en-GB" altLang="en-US" sz="3000" dirty="0" err="1">
                <a:solidFill>
                  <a:srgbClr val="59B171"/>
                </a:solidFill>
                <a:latin typeface="Calibri" panose="020F0502020204030204" pitchFamily="34" charset="0"/>
              </a:rPr>
              <a:t>QualityRights</a:t>
            </a:r>
            <a:r>
              <a:rPr lang="en-GB" altLang="en-US" sz="3000" dirty="0">
                <a:solidFill>
                  <a:srgbClr val="59B171"/>
                </a:solidFill>
                <a:latin typeface="Calibri" panose="020F0502020204030204" pitchFamily="34" charset="0"/>
              </a:rPr>
              <a:t> de la OMS</a:t>
            </a:r>
          </a:p>
        </p:txBody>
      </p:sp>
      <p:pic>
        <p:nvPicPr>
          <p:cNvPr id="7" name="Imatge 6">
            <a:extLst>
              <a:ext uri="{FF2B5EF4-FFF2-40B4-BE49-F238E27FC236}">
                <a16:creationId xmlns:a16="http://schemas.microsoft.com/office/drawing/2014/main" id="{1A2E3BE0-87AF-1F00-13EB-007E2FB279E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1972" y="5911764"/>
            <a:ext cx="2128160" cy="547628"/>
          </a:xfrm>
          <a:prstGeom prst="rect">
            <a:avLst/>
          </a:prstGeom>
        </p:spPr>
      </p:pic>
    </p:spTree>
    <p:extLst>
      <p:ext uri="{BB962C8B-B14F-4D97-AF65-F5344CB8AC3E}">
        <p14:creationId xmlns:p14="http://schemas.microsoft.com/office/powerpoint/2010/main" val="11018369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B70F3-02B0-49E6-9127-45090E2ADB40}"/>
              </a:ext>
            </a:extLst>
          </p:cNvPr>
          <p:cNvSpPr>
            <a:spLocks noGrp="1"/>
          </p:cNvSpPr>
          <p:nvPr>
            <p:ph type="title"/>
          </p:nvPr>
        </p:nvSpPr>
        <p:spPr>
          <a:xfrm>
            <a:off x="507205" y="2313945"/>
            <a:ext cx="11018487" cy="450519"/>
          </a:xfrm>
        </p:spPr>
        <p:txBody>
          <a:bodyPr/>
          <a:lstStyle/>
          <a:p>
            <a:pPr lvl="0"/>
            <a:r>
              <a:rPr lang="en-GB" dirty="0"/>
              <a:t>2. </a:t>
            </a:r>
            <a:r>
              <a:rPr lang="es-ES" dirty="0"/>
              <a:t>¿Qué es el apoyo individualizado entre iguales?</a:t>
            </a:r>
          </a:p>
        </p:txBody>
      </p:sp>
    </p:spTree>
    <p:extLst>
      <p:ext uri="{BB962C8B-B14F-4D97-AF65-F5344CB8AC3E}">
        <p14:creationId xmlns:p14="http://schemas.microsoft.com/office/powerpoint/2010/main" val="287534975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34B65E11-8F9F-D740-B315-3F34E04A6E10}"/>
              </a:ext>
            </a:extLst>
          </p:cNvPr>
          <p:cNvSpPr>
            <a:spLocks noGrp="1"/>
          </p:cNvSpPr>
          <p:nvPr>
            <p:ph type="body" sz="quarter" idx="13"/>
          </p:nvPr>
        </p:nvSpPr>
        <p:spPr>
          <a:xfrm>
            <a:off x="488546" y="1375823"/>
            <a:ext cx="11174400" cy="360000"/>
          </a:xfrm>
        </p:spPr>
        <p:txBody>
          <a:bodyPr/>
          <a:lstStyle/>
          <a:p>
            <a:r>
              <a:rPr lang="en-GB" dirty="0"/>
              <a:t> </a:t>
            </a:r>
            <a:r>
              <a:rPr lang="es-ES" dirty="0"/>
              <a:t>Deriva del igual</a:t>
            </a:r>
            <a:endParaRPr lang="en-US" dirty="0"/>
          </a:p>
        </p:txBody>
      </p:sp>
      <p:sp>
        <p:nvSpPr>
          <p:cNvPr id="3" name="Content Placeholder 2">
            <a:extLst>
              <a:ext uri="{FF2B5EF4-FFF2-40B4-BE49-F238E27FC236}">
                <a16:creationId xmlns:a16="http://schemas.microsoft.com/office/drawing/2014/main" id="{8323AC09-4133-4906-ACF6-EA31D117664E}"/>
              </a:ext>
            </a:extLst>
          </p:cNvPr>
          <p:cNvSpPr>
            <a:spLocks noGrp="1"/>
          </p:cNvSpPr>
          <p:nvPr>
            <p:ph sz="quarter" idx="14"/>
          </p:nvPr>
        </p:nvSpPr>
        <p:spPr>
          <a:xfrm>
            <a:off x="507195" y="1735494"/>
            <a:ext cx="11174412" cy="4275694"/>
          </a:xfrm>
        </p:spPr>
        <p:txBody>
          <a:bodyPr>
            <a:normAutofit lnSpcReduction="10000"/>
          </a:bodyPr>
          <a:lstStyle/>
          <a:p>
            <a:pPr algn="just"/>
            <a:r>
              <a:rPr lang="es-ES" sz="2000" dirty="0"/>
              <a:t>El apoyo entre iguales tiene una función única en el servicio social o de salud mental </a:t>
            </a:r>
            <a:r>
              <a:rPr lang="en-US" sz="2000" dirty="0"/>
              <a:t>.</a:t>
            </a:r>
            <a:endParaRPr lang="en-GB" sz="2000" dirty="0"/>
          </a:p>
          <a:p>
            <a:pPr algn="just"/>
            <a:r>
              <a:rPr lang="es-ES" sz="2000" dirty="0"/>
              <a:t>Con el tiempo, los profesionales de apoyo entre iguales pueden registrar un cambio de actitud y modo de actuar, más cercano a un abordaje más clínico</a:t>
            </a:r>
            <a:r>
              <a:rPr lang="en-GB" sz="2000" dirty="0"/>
              <a:t>.</a:t>
            </a:r>
          </a:p>
          <a:p>
            <a:pPr algn="just"/>
            <a:r>
              <a:rPr lang="es-ES" sz="2000" dirty="0"/>
              <a:t>Esto es incoherente con el papel del profesional de apoyo entre iguales.  </a:t>
            </a:r>
            <a:endParaRPr lang="x-none" sz="2000" dirty="0"/>
          </a:p>
          <a:p>
            <a:pPr algn="just"/>
            <a:r>
              <a:rPr lang="es-ES" sz="2000" b="1" dirty="0"/>
              <a:t>Este fenómeno recibe el nombre de «deriva del igual» </a:t>
            </a:r>
          </a:p>
          <a:p>
            <a:pPr algn="just"/>
            <a:r>
              <a:rPr lang="es-ES" sz="2000" dirty="0"/>
              <a:t>Esta deriva puede ser gradual y difícil de reconocer personalmente, por lo que puede ayudar contar con un supervisor y un equipo comprometido con la recuperación y el apoyo entre iguales</a:t>
            </a:r>
            <a:r>
              <a:rPr lang="en-GB" sz="2000" dirty="0"/>
              <a:t>.</a:t>
            </a:r>
            <a:endParaRPr lang="x-none" sz="2000" dirty="0"/>
          </a:p>
          <a:p>
            <a:pPr algn="just"/>
            <a:r>
              <a:rPr lang="es-ES" sz="2000" dirty="0"/>
              <a:t>Como parte de esta deriva, el profesional de apoyo entre iguales puede decir a las personas a las que ayuda qué deben hacer, en vez de escucharlas</a:t>
            </a:r>
            <a:r>
              <a:rPr lang="en-GB" sz="2000" dirty="0"/>
              <a:t>. </a:t>
            </a:r>
          </a:p>
          <a:p>
            <a:pPr algn="just"/>
            <a:r>
              <a:rPr lang="es-ES" sz="2000" dirty="0"/>
              <a:t>Es importante conectar con otros profesionales de apoyo entre iguales y tener abogados de apoyo entre iguales con quien hablar </a:t>
            </a:r>
            <a:r>
              <a:rPr lang="en-GB" sz="2000" dirty="0"/>
              <a:t>. </a:t>
            </a:r>
            <a:endParaRPr lang="x-none" sz="2000" dirty="0"/>
          </a:p>
        </p:txBody>
      </p:sp>
      <p:sp>
        <p:nvSpPr>
          <p:cNvPr id="6" name="Title 1">
            <a:extLst>
              <a:ext uri="{FF2B5EF4-FFF2-40B4-BE49-F238E27FC236}">
                <a16:creationId xmlns:a16="http://schemas.microsoft.com/office/drawing/2014/main" id="{D44A4C04-9741-41AD-9017-23ADBB364C77}"/>
              </a:ext>
            </a:extLst>
          </p:cNvPr>
          <p:cNvSpPr>
            <a:spLocks noGrp="1"/>
          </p:cNvSpPr>
          <p:nvPr>
            <p:ph type="title"/>
          </p:nvPr>
        </p:nvSpPr>
        <p:spPr>
          <a:xfrm>
            <a:off x="410953" y="506412"/>
            <a:ext cx="11308295" cy="426649"/>
          </a:xfrm>
        </p:spPr>
        <p:txBody>
          <a:bodyPr/>
          <a:lstStyle/>
          <a:p>
            <a:pPr lvl="0"/>
            <a:r>
              <a:rPr lang="en-GB" sz="2700" dirty="0"/>
              <a:t>12. </a:t>
            </a:r>
            <a:r>
              <a:rPr lang="es-ES" sz="2700" dirty="0"/>
              <a:t>Los profesionales de apoyo entre iguales en los servicios sociales y de salud mental - 17</a:t>
            </a:r>
          </a:p>
        </p:txBody>
      </p:sp>
    </p:spTree>
    <p:extLst>
      <p:ext uri="{BB962C8B-B14F-4D97-AF65-F5344CB8AC3E}">
        <p14:creationId xmlns:p14="http://schemas.microsoft.com/office/powerpoint/2010/main" val="214837740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431AE1E7-E7EB-6747-816F-FB7DE000CE3C}"/>
              </a:ext>
            </a:extLst>
          </p:cNvPr>
          <p:cNvSpPr>
            <a:spLocks noGrp="1"/>
          </p:cNvSpPr>
          <p:nvPr>
            <p:ph type="body" sz="quarter" idx="13"/>
          </p:nvPr>
        </p:nvSpPr>
        <p:spPr>
          <a:xfrm>
            <a:off x="488546" y="1375822"/>
            <a:ext cx="11174400" cy="360000"/>
          </a:xfrm>
        </p:spPr>
        <p:txBody>
          <a:bodyPr/>
          <a:lstStyle/>
          <a:p>
            <a:r>
              <a:rPr lang="es-ES" dirty="0"/>
              <a:t>Estructuras de </a:t>
            </a:r>
            <a:r>
              <a:rPr lang="es-ES" dirty="0" err="1"/>
              <a:t>mentoría</a:t>
            </a:r>
            <a:r>
              <a:rPr lang="es-ES" dirty="0"/>
              <a:t>, supervisión y apoyo entre iguales</a:t>
            </a:r>
          </a:p>
        </p:txBody>
      </p:sp>
      <p:sp>
        <p:nvSpPr>
          <p:cNvPr id="3" name="Content Placeholder 2">
            <a:extLst>
              <a:ext uri="{FF2B5EF4-FFF2-40B4-BE49-F238E27FC236}">
                <a16:creationId xmlns:a16="http://schemas.microsoft.com/office/drawing/2014/main" id="{2D37511A-DD85-4EE2-BB56-9A2D7977B0F4}"/>
              </a:ext>
            </a:extLst>
          </p:cNvPr>
          <p:cNvSpPr>
            <a:spLocks noGrp="1"/>
          </p:cNvSpPr>
          <p:nvPr>
            <p:ph sz="quarter" idx="14"/>
          </p:nvPr>
        </p:nvSpPr>
        <p:spPr>
          <a:xfrm>
            <a:off x="507195" y="1810138"/>
            <a:ext cx="11174412" cy="4201049"/>
          </a:xfrm>
        </p:spPr>
        <p:txBody>
          <a:bodyPr/>
          <a:lstStyle/>
          <a:p>
            <a:pPr algn="just"/>
            <a:r>
              <a:rPr lang="es-ES" dirty="0"/>
              <a:t>La tendencia hacia la deriva del igual se puede tratar y minimizar</a:t>
            </a:r>
            <a:r>
              <a:rPr lang="en-US" dirty="0"/>
              <a:t>.</a:t>
            </a:r>
          </a:p>
          <a:p>
            <a:pPr algn="just"/>
            <a:r>
              <a:rPr lang="es-ES" dirty="0"/>
              <a:t>Puede ser útil crear una estructura de apoyo entre iguales en que se propicien las reuniones informales entre iguales.</a:t>
            </a:r>
            <a:r>
              <a:rPr lang="en-US" dirty="0"/>
              <a:t>. </a:t>
            </a:r>
          </a:p>
          <a:p>
            <a:pPr algn="just"/>
            <a:r>
              <a:rPr lang="es-ES" dirty="0"/>
              <a:t>Eso ofrecerá a los profesionales de apoyo entre iguales de diferentes servicios de la comunidad una oportunidad para reunirse y dar parte de sus progresos, compartir conocimientos y experiencias, debatir mejoras y proporcionarse apoyo emocional mutuo</a:t>
            </a:r>
            <a:r>
              <a:rPr lang="en-US" dirty="0"/>
              <a:t>. </a:t>
            </a:r>
          </a:p>
          <a:p>
            <a:pPr algn="just"/>
            <a:endParaRPr lang="en-US" dirty="0"/>
          </a:p>
        </p:txBody>
      </p:sp>
      <p:sp>
        <p:nvSpPr>
          <p:cNvPr id="7" name="Title 1">
            <a:extLst>
              <a:ext uri="{FF2B5EF4-FFF2-40B4-BE49-F238E27FC236}">
                <a16:creationId xmlns:a16="http://schemas.microsoft.com/office/drawing/2014/main" id="{D44A4C04-9741-41AD-9017-23ADBB364C77}"/>
              </a:ext>
            </a:extLst>
          </p:cNvPr>
          <p:cNvSpPr>
            <a:spLocks noGrp="1"/>
          </p:cNvSpPr>
          <p:nvPr>
            <p:ph type="title"/>
          </p:nvPr>
        </p:nvSpPr>
        <p:spPr>
          <a:xfrm>
            <a:off x="410953" y="506412"/>
            <a:ext cx="11308295" cy="426649"/>
          </a:xfrm>
        </p:spPr>
        <p:txBody>
          <a:bodyPr/>
          <a:lstStyle/>
          <a:p>
            <a:pPr lvl="0"/>
            <a:r>
              <a:rPr lang="en-GB" sz="2700" dirty="0"/>
              <a:t>12. </a:t>
            </a:r>
            <a:r>
              <a:rPr lang="es-ES" sz="2700" dirty="0"/>
              <a:t>Los profesionales de apoyo entre iguales en los servicios sociales y de salud mental - 18</a:t>
            </a:r>
          </a:p>
        </p:txBody>
      </p:sp>
    </p:spTree>
    <p:extLst>
      <p:ext uri="{BB962C8B-B14F-4D97-AF65-F5344CB8AC3E}">
        <p14:creationId xmlns:p14="http://schemas.microsoft.com/office/powerpoint/2010/main" val="358994533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4D64C232-A886-F942-9655-20AE0953E616}"/>
              </a:ext>
            </a:extLst>
          </p:cNvPr>
          <p:cNvSpPr>
            <a:spLocks noGrp="1"/>
          </p:cNvSpPr>
          <p:nvPr>
            <p:ph type="body" sz="quarter" idx="13"/>
          </p:nvPr>
        </p:nvSpPr>
        <p:spPr>
          <a:xfrm>
            <a:off x="525868" y="1338499"/>
            <a:ext cx="11174400" cy="360000"/>
          </a:xfrm>
        </p:spPr>
        <p:txBody>
          <a:bodyPr/>
          <a:lstStyle/>
          <a:p>
            <a:r>
              <a:rPr lang="en-GB" dirty="0"/>
              <a:t> </a:t>
            </a:r>
            <a:r>
              <a:rPr lang="es-ES" dirty="0"/>
              <a:t>Estructuras de </a:t>
            </a:r>
            <a:r>
              <a:rPr lang="es-ES" dirty="0" err="1"/>
              <a:t>mentoría</a:t>
            </a:r>
            <a:r>
              <a:rPr lang="es-ES" dirty="0"/>
              <a:t>, supervisión y apoyo entre iguales</a:t>
            </a:r>
          </a:p>
        </p:txBody>
      </p:sp>
      <p:sp>
        <p:nvSpPr>
          <p:cNvPr id="3" name="Content Placeholder 2">
            <a:extLst>
              <a:ext uri="{FF2B5EF4-FFF2-40B4-BE49-F238E27FC236}">
                <a16:creationId xmlns:a16="http://schemas.microsoft.com/office/drawing/2014/main" id="{2CB716A6-B5C2-432A-A73F-DFA4EB7DA92C}"/>
              </a:ext>
            </a:extLst>
          </p:cNvPr>
          <p:cNvSpPr>
            <a:spLocks noGrp="1"/>
          </p:cNvSpPr>
          <p:nvPr>
            <p:ph sz="quarter" idx="14"/>
          </p:nvPr>
        </p:nvSpPr>
        <p:spPr>
          <a:xfrm>
            <a:off x="488533" y="1865751"/>
            <a:ext cx="11174412" cy="4500000"/>
          </a:xfrm>
        </p:spPr>
        <p:txBody>
          <a:bodyPr/>
          <a:lstStyle/>
          <a:p>
            <a:pPr algn="just"/>
            <a:r>
              <a:rPr lang="es-ES" dirty="0"/>
              <a:t>En un espacio seguro y confidencial, los profesionales de apoyo entre iguales pueden tener la oportunidad de abordar y debatir cómo afrontar posibles problemas </a:t>
            </a:r>
            <a:r>
              <a:rPr lang="en-GB" dirty="0"/>
              <a:t>. </a:t>
            </a:r>
          </a:p>
          <a:p>
            <a:pPr algn="just"/>
            <a:r>
              <a:rPr lang="es-ES" dirty="0"/>
              <a:t>Algunos de estos problemas serán diferentes de los que afrontan otros miembros del personal</a:t>
            </a:r>
            <a:r>
              <a:rPr lang="en-GB" dirty="0"/>
              <a:t>. </a:t>
            </a:r>
          </a:p>
          <a:p>
            <a:pPr algn="just"/>
            <a:r>
              <a:rPr lang="es-ES" dirty="0"/>
              <a:t>pueden darse problemas de límites, en el sentido de que los profesionales de apoyo entre iguales pueden percibirlos más como amigos que como personal de otro tipo</a:t>
            </a:r>
            <a:r>
              <a:rPr lang="en-GB" dirty="0"/>
              <a:t>.  </a:t>
            </a:r>
          </a:p>
          <a:p>
            <a:pPr algn="just"/>
            <a:r>
              <a:rPr lang="es-ES" dirty="0"/>
              <a:t>Otros desafíos que pueden aparecer en relación con el apoyo entre iguales incluyen desequilibrios de poder entre los profesionales de apoyo entre iguales y otro personal</a:t>
            </a:r>
            <a:r>
              <a:rPr lang="en-GB" dirty="0"/>
              <a:t>.</a:t>
            </a:r>
            <a:endParaRPr lang="x-none" dirty="0"/>
          </a:p>
          <a:p>
            <a:pPr algn="just"/>
            <a:endParaRPr lang="x-none" dirty="0"/>
          </a:p>
        </p:txBody>
      </p:sp>
      <p:sp>
        <p:nvSpPr>
          <p:cNvPr id="7" name="Title 1">
            <a:extLst>
              <a:ext uri="{FF2B5EF4-FFF2-40B4-BE49-F238E27FC236}">
                <a16:creationId xmlns:a16="http://schemas.microsoft.com/office/drawing/2014/main" id="{D44A4C04-9741-41AD-9017-23ADBB364C77}"/>
              </a:ext>
            </a:extLst>
          </p:cNvPr>
          <p:cNvSpPr>
            <a:spLocks noGrp="1"/>
          </p:cNvSpPr>
          <p:nvPr>
            <p:ph type="title"/>
          </p:nvPr>
        </p:nvSpPr>
        <p:spPr>
          <a:xfrm>
            <a:off x="410953" y="506412"/>
            <a:ext cx="11308295" cy="426649"/>
          </a:xfrm>
        </p:spPr>
        <p:txBody>
          <a:bodyPr/>
          <a:lstStyle/>
          <a:p>
            <a:pPr lvl="0"/>
            <a:r>
              <a:rPr lang="en-GB" sz="2700" dirty="0"/>
              <a:t>12. </a:t>
            </a:r>
            <a:r>
              <a:rPr lang="es-ES" sz="2700" dirty="0"/>
              <a:t>Los profesionales de apoyo entre iguales en los servicios sociales y de salud mental - 19</a:t>
            </a:r>
          </a:p>
        </p:txBody>
      </p:sp>
    </p:spTree>
    <p:extLst>
      <p:ext uri="{BB962C8B-B14F-4D97-AF65-F5344CB8AC3E}">
        <p14:creationId xmlns:p14="http://schemas.microsoft.com/office/powerpoint/2010/main" val="148813844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519DA919-7725-0947-8779-C393D54B0360}"/>
              </a:ext>
            </a:extLst>
          </p:cNvPr>
          <p:cNvSpPr>
            <a:spLocks noGrp="1"/>
          </p:cNvSpPr>
          <p:nvPr>
            <p:ph type="body" sz="quarter" idx="13"/>
          </p:nvPr>
        </p:nvSpPr>
        <p:spPr>
          <a:xfrm>
            <a:off x="469885" y="1357161"/>
            <a:ext cx="11174400" cy="360000"/>
          </a:xfrm>
        </p:spPr>
        <p:txBody>
          <a:bodyPr/>
          <a:lstStyle/>
          <a:p>
            <a:r>
              <a:rPr lang="es-ES" dirty="0"/>
              <a:t>Estructuras de </a:t>
            </a:r>
            <a:r>
              <a:rPr lang="es-ES" dirty="0" err="1"/>
              <a:t>mentoría</a:t>
            </a:r>
            <a:r>
              <a:rPr lang="es-ES" dirty="0"/>
              <a:t>, supervisión y apoyo entre iguales</a:t>
            </a:r>
          </a:p>
        </p:txBody>
      </p:sp>
      <p:sp>
        <p:nvSpPr>
          <p:cNvPr id="3" name="Content Placeholder 2">
            <a:extLst>
              <a:ext uri="{FF2B5EF4-FFF2-40B4-BE49-F238E27FC236}">
                <a16:creationId xmlns:a16="http://schemas.microsoft.com/office/drawing/2014/main" id="{0DF74147-BC5E-4188-B750-8DECF5369484}"/>
              </a:ext>
            </a:extLst>
          </p:cNvPr>
          <p:cNvSpPr>
            <a:spLocks noGrp="1"/>
          </p:cNvSpPr>
          <p:nvPr>
            <p:ph sz="quarter" idx="14"/>
          </p:nvPr>
        </p:nvSpPr>
        <p:spPr>
          <a:xfrm>
            <a:off x="507195" y="1940766"/>
            <a:ext cx="11174412" cy="4070421"/>
          </a:xfrm>
        </p:spPr>
        <p:txBody>
          <a:bodyPr>
            <a:normAutofit fontScale="92500"/>
          </a:bodyPr>
          <a:lstStyle/>
          <a:p>
            <a:pPr algn="just"/>
            <a:r>
              <a:rPr lang="es-ES" dirty="0"/>
              <a:t>Es importante promover un nivel de «</a:t>
            </a:r>
            <a:r>
              <a:rPr lang="es-ES" b="1" dirty="0"/>
              <a:t>competencia estructural»</a:t>
            </a:r>
            <a:r>
              <a:rPr lang="es-ES" dirty="0"/>
              <a:t> entre el personal</a:t>
            </a:r>
            <a:r>
              <a:rPr lang="en-GB" dirty="0"/>
              <a:t>. </a:t>
            </a:r>
          </a:p>
          <a:p>
            <a:pPr algn="just"/>
            <a:r>
              <a:rPr lang="es-ES" dirty="0"/>
              <a:t>La competencia estructural se ve cada vez más necesaria para mejorar la salud mental y la igualdad en temas de salud.</a:t>
            </a:r>
            <a:r>
              <a:rPr lang="en-GB" dirty="0"/>
              <a:t>. </a:t>
            </a:r>
          </a:p>
          <a:p>
            <a:pPr algn="just"/>
            <a:r>
              <a:rPr lang="es-ES" dirty="0"/>
              <a:t>Implica tener en cuenta cómo se intersectan los factores estructurales e institucionales y cómo agravan el riesgo de determinadas enfermedades e</a:t>
            </a:r>
            <a:r>
              <a:rPr lang="en-GB" dirty="0"/>
              <a:t> </a:t>
            </a:r>
            <a:r>
              <a:rPr lang="es-ES" dirty="0"/>
              <a:t>cómo influencian el recorrido hacia los cuidados</a:t>
            </a:r>
            <a:r>
              <a:rPr lang="en-GB" dirty="0"/>
              <a:t>.</a:t>
            </a:r>
          </a:p>
          <a:p>
            <a:pPr algn="just"/>
            <a:r>
              <a:rPr lang="es-ES" dirty="0"/>
              <a:t>La competencia estructural ayuda a quitar énfasis a los supuestos problemas o carencias de la persona y pone el foco en los contextos únicos</a:t>
            </a:r>
            <a:r>
              <a:rPr lang="en-GB" dirty="0"/>
              <a:t>. </a:t>
            </a:r>
            <a:endParaRPr lang="x-none" dirty="0"/>
          </a:p>
          <a:p>
            <a:pPr algn="just"/>
            <a:r>
              <a:rPr lang="es-ES" dirty="0"/>
              <a:t>Construir capacidades en este ámbito puede ayudar a centrar la atención sobre qué grupos no participan en el apoyo entre iguales </a:t>
            </a:r>
            <a:r>
              <a:rPr lang="en-GB" dirty="0"/>
              <a:t>–  </a:t>
            </a:r>
            <a:r>
              <a:rPr lang="es-ES" dirty="0"/>
              <a:t>estos grupos pueden afrontar múltiples obstáculos a la participación o a la inclusión en la comunidad. </a:t>
            </a:r>
            <a:endParaRPr lang="en-GB" dirty="0"/>
          </a:p>
          <a:p>
            <a:pPr algn="just"/>
            <a:endParaRPr lang="x-none" dirty="0"/>
          </a:p>
        </p:txBody>
      </p:sp>
      <p:sp>
        <p:nvSpPr>
          <p:cNvPr id="7" name="Title 1">
            <a:extLst>
              <a:ext uri="{FF2B5EF4-FFF2-40B4-BE49-F238E27FC236}">
                <a16:creationId xmlns:a16="http://schemas.microsoft.com/office/drawing/2014/main" id="{D44A4C04-9741-41AD-9017-23ADBB364C77}"/>
              </a:ext>
            </a:extLst>
          </p:cNvPr>
          <p:cNvSpPr>
            <a:spLocks noGrp="1"/>
          </p:cNvSpPr>
          <p:nvPr>
            <p:ph type="title"/>
          </p:nvPr>
        </p:nvSpPr>
        <p:spPr>
          <a:xfrm>
            <a:off x="410953" y="506412"/>
            <a:ext cx="11308295" cy="426649"/>
          </a:xfrm>
        </p:spPr>
        <p:txBody>
          <a:bodyPr/>
          <a:lstStyle/>
          <a:p>
            <a:pPr lvl="0"/>
            <a:r>
              <a:rPr lang="en-GB" sz="2700" dirty="0"/>
              <a:t>12. </a:t>
            </a:r>
            <a:r>
              <a:rPr lang="es-ES" sz="2700" dirty="0"/>
              <a:t>Los profesionales de apoyo entre iguales en los servicios sociales y de salud mental - 20</a:t>
            </a:r>
          </a:p>
        </p:txBody>
      </p:sp>
    </p:spTree>
    <p:extLst>
      <p:ext uri="{BB962C8B-B14F-4D97-AF65-F5344CB8AC3E}">
        <p14:creationId xmlns:p14="http://schemas.microsoft.com/office/powerpoint/2010/main" val="33080121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E0AEACC9-E5FD-1244-8DF7-BCC89733B60F}"/>
              </a:ext>
            </a:extLst>
          </p:cNvPr>
          <p:cNvSpPr>
            <a:spLocks noGrp="1"/>
          </p:cNvSpPr>
          <p:nvPr>
            <p:ph type="body" sz="quarter" idx="13"/>
          </p:nvPr>
        </p:nvSpPr>
        <p:spPr>
          <a:xfrm>
            <a:off x="508800" y="1375822"/>
            <a:ext cx="11174400" cy="360000"/>
          </a:xfrm>
        </p:spPr>
        <p:txBody>
          <a:bodyPr/>
          <a:lstStyle/>
          <a:p>
            <a:r>
              <a:rPr lang="en-GB" dirty="0"/>
              <a:t>Mentoring, supervision and peer support structures (cont’d)</a:t>
            </a:r>
            <a:endParaRPr lang="en-US" dirty="0"/>
          </a:p>
        </p:txBody>
      </p:sp>
      <p:sp>
        <p:nvSpPr>
          <p:cNvPr id="5" name="TextBox 4">
            <a:extLst>
              <a:ext uri="{FF2B5EF4-FFF2-40B4-BE49-F238E27FC236}">
                <a16:creationId xmlns:a16="http://schemas.microsoft.com/office/drawing/2014/main" id="{3A28BBBF-2570-4840-9461-27A330941BEF}"/>
              </a:ext>
            </a:extLst>
          </p:cNvPr>
          <p:cNvSpPr txBox="1"/>
          <p:nvPr/>
        </p:nvSpPr>
        <p:spPr>
          <a:xfrm>
            <a:off x="508800" y="2256470"/>
            <a:ext cx="11174400" cy="3170099"/>
          </a:xfrm>
          <a:prstGeom prst="rect">
            <a:avLst/>
          </a:prstGeom>
          <a:solidFill>
            <a:srgbClr val="D2EFFD"/>
          </a:solidFill>
        </p:spPr>
        <p:txBody>
          <a:bodyPr wrap="square" rtlCol="0">
            <a:spAutoFit/>
          </a:bodyPr>
          <a:lstStyle/>
          <a:p>
            <a:pPr algn="just"/>
            <a:r>
              <a:rPr lang="es-ES" sz="2000" b="1" dirty="0"/>
              <a:t>Siete componentes de una implicación significativa de los profesionales de apoyo entre iguales.</a:t>
            </a:r>
            <a:endParaRPr lang="es-ES" sz="2000" dirty="0"/>
          </a:p>
          <a:p>
            <a:pPr algn="just"/>
            <a:r>
              <a:rPr lang="es-ES" sz="2000" b="1" dirty="0"/>
              <a:t>Preguntas de autoevaluación </a:t>
            </a:r>
          </a:p>
          <a:p>
            <a:pPr algn="just"/>
            <a:endParaRPr lang="es-ES" sz="2000" dirty="0"/>
          </a:p>
          <a:p>
            <a:pPr algn="just"/>
            <a:r>
              <a:rPr lang="es-ES" sz="2000" b="1" dirty="0"/>
              <a:t>TIEMPO Y OPORTUNIDAD  </a:t>
            </a:r>
            <a:endParaRPr lang="es-ES" sz="2000" dirty="0"/>
          </a:p>
          <a:p>
            <a:pPr algn="just"/>
            <a:r>
              <a:rPr lang="es-ES" sz="2000" b="1" dirty="0"/>
              <a:t>¿Se han hecho intentos de incorporar profesionales de apoyo entre iguales </a:t>
            </a:r>
            <a:r>
              <a:rPr lang="es-ES" sz="2000" b="1" i="1" dirty="0"/>
              <a:t>lo antes posible </a:t>
            </a:r>
            <a:r>
              <a:rPr lang="es-ES" sz="2000" b="1" dirty="0"/>
              <a:t>a la planificación de una nueva iniciativa o de un nuevo programa?  </a:t>
            </a:r>
          </a:p>
          <a:p>
            <a:pPr algn="just"/>
            <a:endParaRPr lang="es-ES" sz="2000" dirty="0"/>
          </a:p>
          <a:p>
            <a:pPr algn="just"/>
            <a:r>
              <a:rPr lang="es-ES" sz="2000" dirty="0"/>
              <a:t>a. En caso contrario, ¿cómo tiene previsto el grupo abordar las posibles tensiones o dinámicas de poder derivadas de una participación irregular o desigual en la toma de decisiones iniciales que puede haber configurado en buena parte un programa o una iniciativa?  </a:t>
            </a:r>
          </a:p>
        </p:txBody>
      </p:sp>
      <p:sp>
        <p:nvSpPr>
          <p:cNvPr id="6" name="Title 1">
            <a:extLst>
              <a:ext uri="{FF2B5EF4-FFF2-40B4-BE49-F238E27FC236}">
                <a16:creationId xmlns:a16="http://schemas.microsoft.com/office/drawing/2014/main" id="{D44A4C04-9741-41AD-9017-23ADBB364C77}"/>
              </a:ext>
            </a:extLst>
          </p:cNvPr>
          <p:cNvSpPr>
            <a:spLocks noGrp="1"/>
          </p:cNvSpPr>
          <p:nvPr>
            <p:ph type="title"/>
          </p:nvPr>
        </p:nvSpPr>
        <p:spPr>
          <a:xfrm>
            <a:off x="410953" y="506412"/>
            <a:ext cx="11308295" cy="426649"/>
          </a:xfrm>
        </p:spPr>
        <p:txBody>
          <a:bodyPr/>
          <a:lstStyle/>
          <a:p>
            <a:pPr lvl="0"/>
            <a:r>
              <a:rPr lang="en-GB" sz="2700" dirty="0"/>
              <a:t>12. </a:t>
            </a:r>
            <a:r>
              <a:rPr lang="es-ES" sz="2700" dirty="0"/>
              <a:t>Los profesionales de apoyo entre iguales en los servicios sociales y de salud mental - 21</a:t>
            </a:r>
          </a:p>
        </p:txBody>
      </p:sp>
    </p:spTree>
    <p:extLst>
      <p:ext uri="{BB962C8B-B14F-4D97-AF65-F5344CB8AC3E}">
        <p14:creationId xmlns:p14="http://schemas.microsoft.com/office/powerpoint/2010/main" val="209216676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B8C94322-3343-B54F-8312-86E02D646884}"/>
              </a:ext>
            </a:extLst>
          </p:cNvPr>
          <p:cNvSpPr>
            <a:spLocks noGrp="1"/>
          </p:cNvSpPr>
          <p:nvPr>
            <p:ph type="body" sz="quarter" idx="13"/>
          </p:nvPr>
        </p:nvSpPr>
        <p:spPr>
          <a:xfrm>
            <a:off x="507207" y="1338500"/>
            <a:ext cx="11174400" cy="360000"/>
          </a:xfrm>
        </p:spPr>
        <p:txBody>
          <a:bodyPr/>
          <a:lstStyle/>
          <a:p>
            <a:r>
              <a:rPr lang="en-GB" dirty="0"/>
              <a:t>Mentoring, supervision and peer support structures (cont’d)</a:t>
            </a:r>
            <a:endParaRPr lang="en-US" dirty="0"/>
          </a:p>
        </p:txBody>
      </p:sp>
      <p:sp>
        <p:nvSpPr>
          <p:cNvPr id="7" name="TextBox 6">
            <a:extLst>
              <a:ext uri="{FF2B5EF4-FFF2-40B4-BE49-F238E27FC236}">
                <a16:creationId xmlns:a16="http://schemas.microsoft.com/office/drawing/2014/main" id="{8595C72E-3F0F-8748-B76E-7B98CA005E5D}"/>
              </a:ext>
            </a:extLst>
          </p:cNvPr>
          <p:cNvSpPr txBox="1"/>
          <p:nvPr/>
        </p:nvSpPr>
        <p:spPr>
          <a:xfrm>
            <a:off x="507207" y="1959058"/>
            <a:ext cx="11174400" cy="3477875"/>
          </a:xfrm>
          <a:prstGeom prst="rect">
            <a:avLst/>
          </a:prstGeom>
          <a:solidFill>
            <a:srgbClr val="D2EFFD"/>
          </a:solidFill>
        </p:spPr>
        <p:txBody>
          <a:bodyPr wrap="square" rtlCol="0">
            <a:spAutoFit/>
          </a:bodyPr>
          <a:lstStyle/>
          <a:p>
            <a:pPr algn="just"/>
            <a:r>
              <a:rPr lang="es-ES" sz="2000" b="1" dirty="0"/>
              <a:t>PODER  </a:t>
            </a:r>
            <a:endParaRPr lang="es-ES" sz="2000" dirty="0"/>
          </a:p>
          <a:p>
            <a:pPr algn="just"/>
            <a:r>
              <a:rPr lang="es-ES" sz="2000" b="1" dirty="0"/>
              <a:t>¿Los profesionales de apoyo entre iguales tienen el </a:t>
            </a:r>
            <a:r>
              <a:rPr lang="es-ES" sz="2000" b="1" i="1" dirty="0"/>
              <a:t>poder de tomar decisiones y dar forma a programas,</a:t>
            </a:r>
            <a:r>
              <a:rPr lang="es-ES" sz="2000" b="1" dirty="0"/>
              <a:t> o su función se limita al asesoramiento?  </a:t>
            </a:r>
            <a:endParaRPr lang="es-ES" sz="2000" dirty="0"/>
          </a:p>
          <a:p>
            <a:pPr marL="342900" lvl="0" indent="-342900" algn="just" fontAlgn="base">
              <a:buAutoNum type="alphaLcPeriod"/>
            </a:pPr>
            <a:r>
              <a:rPr lang="es-ES" sz="2000" dirty="0"/>
              <a:t>¿Si algunos miembros del personal tienen la capacidad de tomar decisiones concretas sobre políticas o programas y otros solo pueden hacer comentarios o sugerencias, cómo se afrontarán las dinámicas de poder resultantes? ¿Qué pasos pueden darse para garantizar que los iguales sientan que pueden hacer aportaciones que se tengan en cuenta?</a:t>
            </a:r>
          </a:p>
          <a:p>
            <a:pPr marL="342900" indent="-342900" algn="just" fontAlgn="base">
              <a:buFontTx/>
              <a:buAutoNum type="alphaLcPeriod"/>
            </a:pPr>
            <a:r>
              <a:rPr lang="es-ES" sz="2000" dirty="0"/>
              <a:t>En los proyectos donde se forman comisiones o grupos de trabajo, ¿los profesionales de apoyo entre iguales ocupan una posición similar al resto del personal? Por ejemplo, ¿hay profesionales de apoyo entre iguales que hacen de directores o codirectores, o su papel se limita a tareas sin liderazgo?  </a:t>
            </a:r>
          </a:p>
          <a:p>
            <a:pPr marL="342900" lvl="0" indent="-342900" algn="just" fontAlgn="base">
              <a:buAutoNum type="alphaLcPeriod"/>
            </a:pPr>
            <a:endParaRPr lang="es-ES" sz="2000" dirty="0"/>
          </a:p>
        </p:txBody>
      </p:sp>
      <p:sp>
        <p:nvSpPr>
          <p:cNvPr id="8" name="Title 1">
            <a:extLst>
              <a:ext uri="{FF2B5EF4-FFF2-40B4-BE49-F238E27FC236}">
                <a16:creationId xmlns:a16="http://schemas.microsoft.com/office/drawing/2014/main" id="{D44A4C04-9741-41AD-9017-23ADBB364C77}"/>
              </a:ext>
            </a:extLst>
          </p:cNvPr>
          <p:cNvSpPr>
            <a:spLocks noGrp="1"/>
          </p:cNvSpPr>
          <p:nvPr>
            <p:ph type="title"/>
          </p:nvPr>
        </p:nvSpPr>
        <p:spPr>
          <a:xfrm>
            <a:off x="410953" y="506412"/>
            <a:ext cx="11308295" cy="426649"/>
          </a:xfrm>
        </p:spPr>
        <p:txBody>
          <a:bodyPr/>
          <a:lstStyle/>
          <a:p>
            <a:pPr lvl="0"/>
            <a:r>
              <a:rPr lang="en-GB" sz="2700" dirty="0"/>
              <a:t>12. </a:t>
            </a:r>
            <a:r>
              <a:rPr lang="es-ES" sz="2700" dirty="0"/>
              <a:t>Los profesionales de apoyo entre iguales en los servicios sociales y de salud mental - 22</a:t>
            </a:r>
          </a:p>
        </p:txBody>
      </p:sp>
    </p:spTree>
    <p:extLst>
      <p:ext uri="{BB962C8B-B14F-4D97-AF65-F5344CB8AC3E}">
        <p14:creationId xmlns:p14="http://schemas.microsoft.com/office/powerpoint/2010/main" val="127563569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F58CDE79-DA32-424D-A493-A1B33060B945}"/>
              </a:ext>
            </a:extLst>
          </p:cNvPr>
          <p:cNvSpPr>
            <a:spLocks noGrp="1"/>
          </p:cNvSpPr>
          <p:nvPr>
            <p:ph type="body" sz="quarter" idx="13"/>
          </p:nvPr>
        </p:nvSpPr>
        <p:spPr>
          <a:xfrm>
            <a:off x="508800" y="1413144"/>
            <a:ext cx="11174400" cy="360000"/>
          </a:xfrm>
        </p:spPr>
        <p:txBody>
          <a:bodyPr/>
          <a:lstStyle/>
          <a:p>
            <a:r>
              <a:rPr lang="en-GB" dirty="0"/>
              <a:t>Mentoring, supervision and peer support structures (cont’d)</a:t>
            </a:r>
            <a:endParaRPr lang="en-US" dirty="0"/>
          </a:p>
        </p:txBody>
      </p:sp>
      <p:sp>
        <p:nvSpPr>
          <p:cNvPr id="9" name="TextBox 8">
            <a:extLst>
              <a:ext uri="{FF2B5EF4-FFF2-40B4-BE49-F238E27FC236}">
                <a16:creationId xmlns:a16="http://schemas.microsoft.com/office/drawing/2014/main" id="{D989823E-BAF6-1341-AAD3-6541870BD42C}"/>
              </a:ext>
            </a:extLst>
          </p:cNvPr>
          <p:cNvSpPr txBox="1"/>
          <p:nvPr/>
        </p:nvSpPr>
        <p:spPr>
          <a:xfrm>
            <a:off x="508800" y="2349776"/>
            <a:ext cx="11174400" cy="2329356"/>
          </a:xfrm>
          <a:prstGeom prst="rect">
            <a:avLst/>
          </a:prstGeom>
          <a:solidFill>
            <a:srgbClr val="D2EFFD"/>
          </a:solidFill>
        </p:spPr>
        <p:txBody>
          <a:bodyPr wrap="square" rtlCol="0">
            <a:spAutoFit/>
          </a:bodyPr>
          <a:lstStyle/>
          <a:p>
            <a:pPr marL="6350" indent="-6350" algn="just">
              <a:lnSpc>
                <a:spcPct val="107000"/>
              </a:lnSpc>
            </a:pPr>
            <a:r>
              <a:rPr lang="es-ES" sz="2000" b="1" dirty="0">
                <a:solidFill>
                  <a:srgbClr val="000000"/>
                </a:solidFill>
                <a:ea typeface="Calibri"/>
              </a:rPr>
              <a:t>RETRIBUCIÓN </a:t>
            </a:r>
            <a:r>
              <a:rPr lang="es-ES" sz="2000" dirty="0">
                <a:solidFill>
                  <a:srgbClr val="000000"/>
                </a:solidFill>
                <a:ea typeface="Calibri"/>
              </a:rPr>
              <a:t> </a:t>
            </a:r>
          </a:p>
          <a:p>
            <a:pPr marL="6350" indent="-6350" algn="just">
              <a:lnSpc>
                <a:spcPct val="107000"/>
              </a:lnSpc>
              <a:spcAft>
                <a:spcPts val="60"/>
              </a:spcAft>
            </a:pPr>
            <a:r>
              <a:rPr lang="es-ES" sz="2000" b="1" dirty="0">
                <a:solidFill>
                  <a:srgbClr val="000000"/>
                </a:solidFill>
                <a:ea typeface="Calibri"/>
              </a:rPr>
              <a:t>¿Los profesionales de apoyo entre iguales reciben una retribución económica igual que el resto del personal?  </a:t>
            </a:r>
            <a:endParaRPr lang="es-ES" sz="2000" dirty="0">
              <a:solidFill>
                <a:srgbClr val="000000"/>
              </a:solidFill>
              <a:ea typeface="Calibri"/>
            </a:endParaRPr>
          </a:p>
          <a:p>
            <a:pPr lvl="0" algn="just" fontAlgn="base">
              <a:lnSpc>
                <a:spcPct val="98000"/>
              </a:lnSpc>
              <a:spcAft>
                <a:spcPts val="185"/>
              </a:spcAft>
              <a:buClr>
                <a:srgbClr val="000000"/>
              </a:buClr>
              <a:buSzPts val="1100"/>
            </a:pPr>
            <a:r>
              <a:rPr lang="es-ES" sz="2000" dirty="0">
                <a:solidFill>
                  <a:srgbClr val="000000"/>
                </a:solidFill>
                <a:uFill>
                  <a:solidFill>
                    <a:srgbClr val="000000"/>
                  </a:solidFill>
                </a:uFill>
                <a:ea typeface="Calibri"/>
                <a:cs typeface="Calibri"/>
              </a:rPr>
              <a:t>a.  Si parte del resto del personal recibe una retribución económica y los profesionales de apoyo entre iguales no, ¿qué pasos pueden hacerse para corregir las jerarquías que pueden derivar de este hecho?</a:t>
            </a:r>
          </a:p>
          <a:p>
            <a:pPr lvl="0" algn="just" fontAlgn="base">
              <a:lnSpc>
                <a:spcPct val="98000"/>
              </a:lnSpc>
              <a:spcAft>
                <a:spcPts val="185"/>
              </a:spcAft>
              <a:buClr>
                <a:srgbClr val="000000"/>
              </a:buClr>
              <a:buSzPts val="1100"/>
            </a:pPr>
            <a:r>
              <a:rPr lang="es-ES" sz="2000" dirty="0">
                <a:solidFill>
                  <a:srgbClr val="000000"/>
                </a:solidFill>
                <a:uFill>
                  <a:solidFill>
                    <a:srgbClr val="000000"/>
                  </a:solidFill>
                </a:uFill>
                <a:ea typeface="Calibri"/>
                <a:cs typeface="Calibri"/>
              </a:rPr>
              <a:t>  </a:t>
            </a:r>
          </a:p>
          <a:p>
            <a:pPr lvl="0" algn="just" fontAlgn="base">
              <a:lnSpc>
                <a:spcPct val="99000"/>
              </a:lnSpc>
              <a:buClr>
                <a:srgbClr val="000000"/>
              </a:buClr>
              <a:buSzPts val="1100"/>
            </a:pPr>
            <a:r>
              <a:rPr lang="es-ES" sz="2000" dirty="0">
                <a:solidFill>
                  <a:srgbClr val="000000"/>
                </a:solidFill>
                <a:uFill>
                  <a:solidFill>
                    <a:srgbClr val="000000"/>
                  </a:solidFill>
                </a:uFill>
                <a:ea typeface="Calibri"/>
                <a:cs typeface="Calibri"/>
              </a:rPr>
              <a:t>b.  ¿Han meditado bien los directores del programa las implicaciones de pagar al resto del personal pero no a los profesionales de apoyo entre iguales?  </a:t>
            </a:r>
          </a:p>
        </p:txBody>
      </p:sp>
      <p:sp>
        <p:nvSpPr>
          <p:cNvPr id="6" name="Title 1">
            <a:extLst>
              <a:ext uri="{FF2B5EF4-FFF2-40B4-BE49-F238E27FC236}">
                <a16:creationId xmlns:a16="http://schemas.microsoft.com/office/drawing/2014/main" id="{D44A4C04-9741-41AD-9017-23ADBB364C77}"/>
              </a:ext>
            </a:extLst>
          </p:cNvPr>
          <p:cNvSpPr>
            <a:spLocks noGrp="1"/>
          </p:cNvSpPr>
          <p:nvPr>
            <p:ph type="title"/>
          </p:nvPr>
        </p:nvSpPr>
        <p:spPr>
          <a:xfrm>
            <a:off x="410953" y="506412"/>
            <a:ext cx="11308295" cy="426649"/>
          </a:xfrm>
        </p:spPr>
        <p:txBody>
          <a:bodyPr/>
          <a:lstStyle/>
          <a:p>
            <a:pPr lvl="0"/>
            <a:r>
              <a:rPr lang="en-GB" sz="2700" dirty="0"/>
              <a:t>12. </a:t>
            </a:r>
            <a:r>
              <a:rPr lang="es-ES" sz="2700" dirty="0"/>
              <a:t>Los profesionales de apoyo entre iguales en los servicios sociales y de salud mental - 23</a:t>
            </a:r>
          </a:p>
        </p:txBody>
      </p:sp>
    </p:spTree>
    <p:extLst>
      <p:ext uri="{BB962C8B-B14F-4D97-AF65-F5344CB8AC3E}">
        <p14:creationId xmlns:p14="http://schemas.microsoft.com/office/powerpoint/2010/main" val="76302674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81F9F069-5C64-4A42-8A57-B45422E63841}"/>
              </a:ext>
            </a:extLst>
          </p:cNvPr>
          <p:cNvSpPr>
            <a:spLocks noGrp="1"/>
          </p:cNvSpPr>
          <p:nvPr>
            <p:ph type="body" sz="quarter" idx="13"/>
          </p:nvPr>
        </p:nvSpPr>
        <p:spPr>
          <a:xfrm>
            <a:off x="508800" y="1394483"/>
            <a:ext cx="11174400" cy="360000"/>
          </a:xfrm>
        </p:spPr>
        <p:txBody>
          <a:bodyPr/>
          <a:lstStyle/>
          <a:p>
            <a:r>
              <a:rPr lang="en-GB" dirty="0"/>
              <a:t>Mentoring, supervision and peer support structures (cont’d)</a:t>
            </a:r>
            <a:endParaRPr lang="en-US" dirty="0"/>
          </a:p>
        </p:txBody>
      </p:sp>
      <p:sp>
        <p:nvSpPr>
          <p:cNvPr id="9" name="TextBox 8">
            <a:extLst>
              <a:ext uri="{FF2B5EF4-FFF2-40B4-BE49-F238E27FC236}">
                <a16:creationId xmlns:a16="http://schemas.microsoft.com/office/drawing/2014/main" id="{7A2790B7-3A18-674A-A7F7-BAF767374928}"/>
              </a:ext>
            </a:extLst>
          </p:cNvPr>
          <p:cNvSpPr txBox="1"/>
          <p:nvPr/>
        </p:nvSpPr>
        <p:spPr>
          <a:xfrm>
            <a:off x="508800" y="2125842"/>
            <a:ext cx="11174400" cy="2246769"/>
          </a:xfrm>
          <a:prstGeom prst="rect">
            <a:avLst/>
          </a:prstGeom>
          <a:solidFill>
            <a:srgbClr val="D2EFFD"/>
          </a:solidFill>
        </p:spPr>
        <p:txBody>
          <a:bodyPr wrap="square" rtlCol="0">
            <a:spAutoFit/>
          </a:bodyPr>
          <a:lstStyle/>
          <a:p>
            <a:pPr algn="just"/>
            <a:r>
              <a:rPr lang="es-ES" sz="2000" b="1" dirty="0"/>
              <a:t>CIFRAS </a:t>
            </a:r>
            <a:r>
              <a:rPr lang="es-ES" sz="2000" dirty="0"/>
              <a:t> </a:t>
            </a:r>
          </a:p>
          <a:p>
            <a:pPr algn="just"/>
            <a:r>
              <a:rPr lang="es-ES" sz="2000" b="1" dirty="0"/>
              <a:t>¿Hay una </a:t>
            </a:r>
            <a:r>
              <a:rPr lang="es-ES" sz="2000" b="1" i="1" dirty="0"/>
              <a:t>masa crítica </a:t>
            </a:r>
            <a:r>
              <a:rPr lang="es-ES" sz="2000" b="1" dirty="0"/>
              <a:t>(o número suficiente) de iguales implicados que ‘marque la diferencia’? </a:t>
            </a:r>
            <a:r>
              <a:rPr lang="es-ES" sz="2000" dirty="0"/>
              <a:t> </a:t>
            </a:r>
          </a:p>
          <a:p>
            <a:pPr marL="457200" lvl="0" indent="-457200" algn="just" fontAlgn="base">
              <a:buAutoNum type="alphaLcPeriod"/>
            </a:pPr>
            <a:r>
              <a:rPr lang="es-ES" sz="2000" dirty="0"/>
              <a:t>Si solo hay uno o muy pocos iguales dentro de un grupo integrado por otros profesionales, ¿se puede hacer algo para que estos iguales sientan que reciben apoyo? </a:t>
            </a:r>
          </a:p>
          <a:p>
            <a:pPr marL="457200" lvl="0" indent="-457200" algn="just" fontAlgn="base">
              <a:buAutoNum type="alphaLcPeriod"/>
            </a:pPr>
            <a:r>
              <a:rPr lang="es-ES" sz="2000" dirty="0"/>
              <a:t>¿Se han hecho todos los pasos posibles para garantizar que los iguales (a menudo, aunque no siempre, con menos antigüedad que el resto de miembros del proyecto o grupo) se sientan cómodos para expresar su opinión estando en minoría?  </a:t>
            </a:r>
          </a:p>
        </p:txBody>
      </p:sp>
      <p:sp>
        <p:nvSpPr>
          <p:cNvPr id="6" name="Title 1">
            <a:extLst>
              <a:ext uri="{FF2B5EF4-FFF2-40B4-BE49-F238E27FC236}">
                <a16:creationId xmlns:a16="http://schemas.microsoft.com/office/drawing/2014/main" id="{D44A4C04-9741-41AD-9017-23ADBB364C77}"/>
              </a:ext>
            </a:extLst>
          </p:cNvPr>
          <p:cNvSpPr>
            <a:spLocks noGrp="1"/>
          </p:cNvSpPr>
          <p:nvPr>
            <p:ph type="title"/>
          </p:nvPr>
        </p:nvSpPr>
        <p:spPr>
          <a:xfrm>
            <a:off x="410953" y="506412"/>
            <a:ext cx="11308295" cy="426649"/>
          </a:xfrm>
        </p:spPr>
        <p:txBody>
          <a:bodyPr/>
          <a:lstStyle/>
          <a:p>
            <a:pPr lvl="0"/>
            <a:r>
              <a:rPr lang="en-GB" sz="2700" dirty="0"/>
              <a:t>12. </a:t>
            </a:r>
            <a:r>
              <a:rPr lang="es-ES" sz="2700" dirty="0"/>
              <a:t>Los profesionales de apoyo entre iguales en los servicios sociales y de salud mental - 24</a:t>
            </a:r>
          </a:p>
        </p:txBody>
      </p:sp>
    </p:spTree>
    <p:extLst>
      <p:ext uri="{BB962C8B-B14F-4D97-AF65-F5344CB8AC3E}">
        <p14:creationId xmlns:p14="http://schemas.microsoft.com/office/powerpoint/2010/main" val="101151502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DD3316F2-5114-9243-9204-9A35C5E27F9E}"/>
              </a:ext>
            </a:extLst>
          </p:cNvPr>
          <p:cNvSpPr>
            <a:spLocks noGrp="1"/>
          </p:cNvSpPr>
          <p:nvPr>
            <p:ph type="body" sz="quarter" idx="13"/>
          </p:nvPr>
        </p:nvSpPr>
        <p:spPr>
          <a:xfrm>
            <a:off x="508800" y="1319838"/>
            <a:ext cx="11174400" cy="360000"/>
          </a:xfrm>
        </p:spPr>
        <p:txBody>
          <a:bodyPr/>
          <a:lstStyle/>
          <a:p>
            <a:r>
              <a:rPr lang="en-GB" dirty="0"/>
              <a:t>Mentoring, supervision and peer support structures (cont’d)</a:t>
            </a:r>
            <a:endParaRPr lang="en-US" dirty="0"/>
          </a:p>
        </p:txBody>
      </p:sp>
      <p:sp>
        <p:nvSpPr>
          <p:cNvPr id="9" name="TextBox 8">
            <a:extLst>
              <a:ext uri="{FF2B5EF4-FFF2-40B4-BE49-F238E27FC236}">
                <a16:creationId xmlns:a16="http://schemas.microsoft.com/office/drawing/2014/main" id="{9127C422-E7DA-CB47-82A3-94749A71E831}"/>
              </a:ext>
            </a:extLst>
          </p:cNvPr>
          <p:cNvSpPr txBox="1"/>
          <p:nvPr/>
        </p:nvSpPr>
        <p:spPr>
          <a:xfrm>
            <a:off x="508800" y="1901907"/>
            <a:ext cx="11174400" cy="3600986"/>
          </a:xfrm>
          <a:prstGeom prst="rect">
            <a:avLst/>
          </a:prstGeom>
          <a:solidFill>
            <a:srgbClr val="D2EFFD"/>
          </a:solidFill>
        </p:spPr>
        <p:txBody>
          <a:bodyPr wrap="square" rtlCol="0">
            <a:spAutoFit/>
          </a:bodyPr>
          <a:lstStyle/>
          <a:p>
            <a:pPr algn="just"/>
            <a:r>
              <a:rPr lang="es-ES" sz="1900" b="1" dirty="0"/>
              <a:t>BIENESTAR </a:t>
            </a:r>
            <a:r>
              <a:rPr lang="es-ES" sz="1900" dirty="0"/>
              <a:t> </a:t>
            </a:r>
          </a:p>
          <a:p>
            <a:pPr algn="just"/>
            <a:r>
              <a:rPr lang="es-ES" sz="1900" b="1" dirty="0"/>
              <a:t>¿Se han dado pasos para asegurarse de que se prioriza el </a:t>
            </a:r>
            <a:r>
              <a:rPr lang="es-ES" sz="1900" b="1" i="1" dirty="0"/>
              <a:t>bienestar de los iguales</a:t>
            </a:r>
            <a:r>
              <a:rPr lang="es-ES" sz="1900" b="1" dirty="0"/>
              <a:t>?  </a:t>
            </a:r>
            <a:endParaRPr lang="es-ES" sz="1900" dirty="0"/>
          </a:p>
          <a:p>
            <a:pPr marL="457200" lvl="0" indent="-457200" algn="just" fontAlgn="base">
              <a:buAutoNum type="alphaLcPeriod"/>
            </a:pPr>
            <a:r>
              <a:rPr lang="es-ES" sz="1900" dirty="0"/>
              <a:t>Además de recibir apoyo más formal, ¿se ha planteado el tema del bienestar de los iguales de manera informal (pero explícita) al inicio de un proyecto o a la hora de crear un nuevo puesto de trabajo? El personal y otros miembros del grupo, ¿reconocen los estresores potenciales (</a:t>
            </a:r>
            <a:r>
              <a:rPr lang="es-ES" sz="1900" dirty="0" err="1"/>
              <a:t>microagresiones</a:t>
            </a:r>
            <a:r>
              <a:rPr lang="es-ES" sz="1900" dirty="0"/>
              <a:t> o problemas con otros miembros del personal que pueden no estar de acuerdo con el apoyo entre iguales) y son conscientes de los efectos que pueden tener? ¿Hay algún plan para abordar el agotamiento o la frustración por parte de los iguales (en minoría)? </a:t>
            </a:r>
          </a:p>
          <a:p>
            <a:pPr marL="457200" lvl="0" indent="-457200" algn="just" fontAlgn="base">
              <a:buAutoNum type="alphaLcPeriod"/>
            </a:pPr>
            <a:r>
              <a:rPr lang="es-ES" sz="1900" dirty="0"/>
              <a:t>Si se espera que los iguales «defiendan su posición» en el seno del grupo o proyecto (a menudo, aunque no siempre, desde una posición minoritaria o con menos antigüedad), ¿se reconocen los impactos potenciales de esta defensa? ¿Hay algún plan de apoyo concreto? Por ejemplo, ¿qué ocurre si un igual se encuentra una situación en la que se ve obligado a «cuestionar» a un líder o a un miembro del equipo con más antigüedad?  </a:t>
            </a:r>
          </a:p>
        </p:txBody>
      </p:sp>
      <p:sp>
        <p:nvSpPr>
          <p:cNvPr id="6" name="Title 1">
            <a:extLst>
              <a:ext uri="{FF2B5EF4-FFF2-40B4-BE49-F238E27FC236}">
                <a16:creationId xmlns:a16="http://schemas.microsoft.com/office/drawing/2014/main" id="{D44A4C04-9741-41AD-9017-23ADBB364C77}"/>
              </a:ext>
            </a:extLst>
          </p:cNvPr>
          <p:cNvSpPr>
            <a:spLocks noGrp="1"/>
          </p:cNvSpPr>
          <p:nvPr>
            <p:ph type="title"/>
          </p:nvPr>
        </p:nvSpPr>
        <p:spPr>
          <a:xfrm>
            <a:off x="410953" y="506412"/>
            <a:ext cx="11308295" cy="426649"/>
          </a:xfrm>
        </p:spPr>
        <p:txBody>
          <a:bodyPr/>
          <a:lstStyle/>
          <a:p>
            <a:pPr lvl="0"/>
            <a:r>
              <a:rPr lang="en-GB" sz="2700" dirty="0"/>
              <a:t>12. </a:t>
            </a:r>
            <a:r>
              <a:rPr lang="es-ES" sz="2700" dirty="0"/>
              <a:t>Los profesionales de apoyo entre iguales en los servicios sociales y de salud mental - 25</a:t>
            </a:r>
          </a:p>
        </p:txBody>
      </p:sp>
    </p:spTree>
    <p:extLst>
      <p:ext uri="{BB962C8B-B14F-4D97-AF65-F5344CB8AC3E}">
        <p14:creationId xmlns:p14="http://schemas.microsoft.com/office/powerpoint/2010/main" val="31622564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DDCE8D29-1E9F-C846-B196-5536ADE84848}"/>
              </a:ext>
            </a:extLst>
          </p:cNvPr>
          <p:cNvSpPr>
            <a:spLocks noGrp="1"/>
          </p:cNvSpPr>
          <p:nvPr>
            <p:ph type="body" sz="quarter" idx="13"/>
          </p:nvPr>
        </p:nvSpPr>
        <p:spPr>
          <a:xfrm>
            <a:off x="508800" y="1319839"/>
            <a:ext cx="11174400" cy="360000"/>
          </a:xfrm>
        </p:spPr>
        <p:txBody>
          <a:bodyPr/>
          <a:lstStyle/>
          <a:p>
            <a:r>
              <a:rPr lang="en-GB" dirty="0"/>
              <a:t>Mentoring, supervision and peer support structures (cont’d)</a:t>
            </a:r>
            <a:endParaRPr lang="en-US" dirty="0"/>
          </a:p>
        </p:txBody>
      </p:sp>
      <p:sp>
        <p:nvSpPr>
          <p:cNvPr id="9" name="TextBox 8">
            <a:extLst>
              <a:ext uri="{FF2B5EF4-FFF2-40B4-BE49-F238E27FC236}">
                <a16:creationId xmlns:a16="http://schemas.microsoft.com/office/drawing/2014/main" id="{8417FE95-173D-1346-9727-7C06062230B5}"/>
              </a:ext>
            </a:extLst>
          </p:cNvPr>
          <p:cNvSpPr txBox="1"/>
          <p:nvPr/>
        </p:nvSpPr>
        <p:spPr>
          <a:xfrm>
            <a:off x="508800" y="1920568"/>
            <a:ext cx="11174400" cy="2554545"/>
          </a:xfrm>
          <a:prstGeom prst="rect">
            <a:avLst/>
          </a:prstGeom>
          <a:solidFill>
            <a:srgbClr val="D2EFFD"/>
          </a:solidFill>
        </p:spPr>
        <p:txBody>
          <a:bodyPr wrap="square" rtlCol="0">
            <a:spAutoFit/>
          </a:bodyPr>
          <a:lstStyle/>
          <a:p>
            <a:pPr algn="just"/>
            <a:r>
              <a:rPr lang="es-ES" sz="2000" b="1" dirty="0"/>
              <a:t>INVERSIÓN </a:t>
            </a:r>
          </a:p>
          <a:p>
            <a:pPr algn="just"/>
            <a:r>
              <a:rPr lang="es-ES" sz="2000" b="1" dirty="0"/>
              <a:t>¿Ha invertido el programa o la organización </a:t>
            </a:r>
            <a:r>
              <a:rPr lang="es-ES" sz="2000" b="1" i="1" dirty="0"/>
              <a:t>en la capacitación de los profesionales de apoyo entre iguales</a:t>
            </a:r>
            <a:r>
              <a:rPr lang="es-ES" sz="2000" b="1" dirty="0"/>
              <a:t>, por ejemplo, pagando su asistencia a conferencias y talleres y/o en el aprendizaje de nuevas habilidades?  </a:t>
            </a:r>
            <a:endParaRPr lang="es-ES" sz="2000" dirty="0"/>
          </a:p>
          <a:p>
            <a:pPr marL="457200" indent="-457200" algn="just">
              <a:buAutoNum type="alphaLcPeriod"/>
            </a:pPr>
            <a:r>
              <a:rPr lang="es-ES" sz="2000" dirty="0"/>
              <a:t>Si se involucra a los profesionales de apoyo entre iguales en un proyecto o en una comisión donde les falta una experiencia equivalente a la del resto de miembros (por ejemplo, un profesional de apoyo entre iguales sin experiencia en evaluación en una comisión de evaluación), ¿se hacen esfuerzos para proveerle de más contexto o de formación adicional?  </a:t>
            </a:r>
          </a:p>
          <a:p>
            <a:pPr marL="457200" indent="-457200" algn="just">
              <a:buAutoNum type="alphaLcPeriod"/>
            </a:pPr>
            <a:endParaRPr lang="es-ES" sz="2000" dirty="0"/>
          </a:p>
        </p:txBody>
      </p:sp>
      <p:sp>
        <p:nvSpPr>
          <p:cNvPr id="6" name="Title 1">
            <a:extLst>
              <a:ext uri="{FF2B5EF4-FFF2-40B4-BE49-F238E27FC236}">
                <a16:creationId xmlns:a16="http://schemas.microsoft.com/office/drawing/2014/main" id="{D44A4C04-9741-41AD-9017-23ADBB364C77}"/>
              </a:ext>
            </a:extLst>
          </p:cNvPr>
          <p:cNvSpPr>
            <a:spLocks noGrp="1"/>
          </p:cNvSpPr>
          <p:nvPr>
            <p:ph type="title"/>
          </p:nvPr>
        </p:nvSpPr>
        <p:spPr>
          <a:xfrm>
            <a:off x="410953" y="506412"/>
            <a:ext cx="11308295" cy="426649"/>
          </a:xfrm>
        </p:spPr>
        <p:txBody>
          <a:bodyPr/>
          <a:lstStyle/>
          <a:p>
            <a:pPr lvl="0"/>
            <a:r>
              <a:rPr lang="en-GB" sz="2700" dirty="0"/>
              <a:t>12. </a:t>
            </a:r>
            <a:r>
              <a:rPr lang="es-ES" sz="2700" dirty="0"/>
              <a:t>Los profesionales de apoyo entre iguales en los servicios sociales y de salud mental - 26</a:t>
            </a:r>
          </a:p>
        </p:txBody>
      </p:sp>
    </p:spTree>
    <p:extLst>
      <p:ext uri="{BB962C8B-B14F-4D97-AF65-F5344CB8AC3E}">
        <p14:creationId xmlns:p14="http://schemas.microsoft.com/office/powerpoint/2010/main" val="2183152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4ABBC6-2434-4386-BC7D-DD072C5DD6BD}"/>
              </a:ext>
            </a:extLst>
          </p:cNvPr>
          <p:cNvSpPr>
            <a:spLocks noGrp="1"/>
          </p:cNvSpPr>
          <p:nvPr>
            <p:ph sz="quarter" idx="14"/>
          </p:nvPr>
        </p:nvSpPr>
        <p:spPr>
          <a:xfrm>
            <a:off x="507195" y="1297172"/>
            <a:ext cx="11174412" cy="4714016"/>
          </a:xfrm>
        </p:spPr>
        <p:txBody>
          <a:bodyPr>
            <a:normAutofit fontScale="92500"/>
          </a:bodyPr>
          <a:lstStyle/>
          <a:p>
            <a:pPr algn="just"/>
            <a:r>
              <a:rPr lang="es-ES" dirty="0"/>
              <a:t>El apoyo individualizado entre iguales es un acompañamiento personalizado proporcionado por un igual que tiene experiencia personal con temas y problemas similares a los de otro igual</a:t>
            </a:r>
            <a:r>
              <a:rPr lang="en-GB" dirty="0"/>
              <a:t>.</a:t>
            </a:r>
          </a:p>
          <a:p>
            <a:pPr algn="just"/>
            <a:r>
              <a:rPr lang="es-ES" dirty="0"/>
              <a:t>Lo pueden prestar: </a:t>
            </a:r>
          </a:p>
          <a:p>
            <a:pPr lvl="2" algn="just"/>
            <a:r>
              <a:rPr lang="es-ES" dirty="0"/>
              <a:t>personas contratadas por los servicios sociales y de salud mental</a:t>
            </a:r>
          </a:p>
          <a:p>
            <a:pPr lvl="2" algn="just"/>
            <a:r>
              <a:rPr lang="es-ES" dirty="0"/>
              <a:t>personas que trabajan con esta función en un servicio de apoyo entre iguales autónomo e independiente</a:t>
            </a:r>
          </a:p>
          <a:p>
            <a:pPr lvl="2" algn="just"/>
            <a:r>
              <a:rPr lang="es-ES" dirty="0"/>
              <a:t>personas implicadas en prestar apoyo entre iguales de forma voluntaria y sin jerarquías</a:t>
            </a:r>
            <a:endParaRPr lang="en-GB" dirty="0"/>
          </a:p>
          <a:p>
            <a:pPr algn="just"/>
            <a:r>
              <a:rPr lang="es-ES" dirty="0"/>
              <a:t>El objetivo es ayudar a las personas con temas que consideran importantes para su recuperación</a:t>
            </a:r>
            <a:r>
              <a:rPr lang="en-GB" dirty="0"/>
              <a:t>. </a:t>
            </a:r>
          </a:p>
          <a:p>
            <a:pPr algn="just"/>
            <a:r>
              <a:rPr lang="es-ES" dirty="0"/>
              <a:t>E agente de apoyo entre iguales se convierte en una persona empática que escucha, aconseja, defiende y acompaña</a:t>
            </a:r>
            <a:r>
              <a:rPr lang="en-GB" dirty="0"/>
              <a:t>. </a:t>
            </a:r>
            <a:endParaRPr lang="x-none" dirty="0"/>
          </a:p>
          <a:p>
            <a:pPr algn="just"/>
            <a:r>
              <a:rPr lang="es-ES" dirty="0"/>
              <a:t>Los agentes de apoyo entre iguales, expertos por experiencia propia, son capaces de entender, conectar y ayudar de una manera única a las personas cuando se enfrentan a sus problemas.</a:t>
            </a:r>
            <a:r>
              <a:rPr lang="en-GB" dirty="0"/>
              <a:t> </a:t>
            </a:r>
            <a:endParaRPr lang="x-none" dirty="0"/>
          </a:p>
          <a:p>
            <a:pPr algn="just"/>
            <a:endParaRPr lang="x-none" dirty="0"/>
          </a:p>
        </p:txBody>
      </p:sp>
      <p:sp>
        <p:nvSpPr>
          <p:cNvPr id="2" name="Title 1">
            <a:extLst>
              <a:ext uri="{FF2B5EF4-FFF2-40B4-BE49-F238E27FC236}">
                <a16:creationId xmlns:a16="http://schemas.microsoft.com/office/drawing/2014/main" id="{AE8CDF0F-5A03-4CA8-89F5-A0F95F55F88C}"/>
              </a:ext>
            </a:extLst>
          </p:cNvPr>
          <p:cNvSpPr>
            <a:spLocks noGrp="1"/>
          </p:cNvSpPr>
          <p:nvPr>
            <p:ph type="title"/>
          </p:nvPr>
        </p:nvSpPr>
        <p:spPr/>
        <p:txBody>
          <a:bodyPr/>
          <a:lstStyle/>
          <a:p>
            <a:pPr lvl="0"/>
            <a:r>
              <a:rPr lang="en-GB" dirty="0"/>
              <a:t>2. </a:t>
            </a:r>
            <a:r>
              <a:rPr lang="es-ES" dirty="0"/>
              <a:t>¿Qué es el apoyo individualizado entre iguales? - 1</a:t>
            </a:r>
            <a:br>
              <a:rPr lang="es-ES" dirty="0"/>
            </a:br>
            <a:br>
              <a:rPr lang="x-none" dirty="0"/>
            </a:br>
            <a:endParaRPr lang="x-none" dirty="0"/>
          </a:p>
        </p:txBody>
      </p:sp>
    </p:spTree>
    <p:extLst>
      <p:ext uri="{BB962C8B-B14F-4D97-AF65-F5344CB8AC3E}">
        <p14:creationId xmlns:p14="http://schemas.microsoft.com/office/powerpoint/2010/main" val="82133395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62E8E92B-D06E-624E-B0B3-5DCD32A96042}"/>
              </a:ext>
            </a:extLst>
          </p:cNvPr>
          <p:cNvSpPr>
            <a:spLocks noGrp="1"/>
          </p:cNvSpPr>
          <p:nvPr>
            <p:ph type="body" sz="quarter" idx="13"/>
          </p:nvPr>
        </p:nvSpPr>
        <p:spPr>
          <a:xfrm>
            <a:off x="508800" y="1357161"/>
            <a:ext cx="11174400" cy="360000"/>
          </a:xfrm>
        </p:spPr>
        <p:txBody>
          <a:bodyPr/>
          <a:lstStyle/>
          <a:p>
            <a:r>
              <a:rPr lang="en-GB" dirty="0"/>
              <a:t> Mentoring, supervision and peer support structures (cont’d)</a:t>
            </a:r>
            <a:endParaRPr lang="en-US" dirty="0"/>
          </a:p>
        </p:txBody>
      </p:sp>
      <p:sp>
        <p:nvSpPr>
          <p:cNvPr id="9" name="TextBox 8">
            <a:extLst>
              <a:ext uri="{FF2B5EF4-FFF2-40B4-BE49-F238E27FC236}">
                <a16:creationId xmlns:a16="http://schemas.microsoft.com/office/drawing/2014/main" id="{4DE2C7B4-D7CC-1A45-AADF-346FF567A95C}"/>
              </a:ext>
            </a:extLst>
          </p:cNvPr>
          <p:cNvSpPr txBox="1"/>
          <p:nvPr/>
        </p:nvSpPr>
        <p:spPr>
          <a:xfrm>
            <a:off x="639429" y="2029590"/>
            <a:ext cx="10986514" cy="3600986"/>
          </a:xfrm>
          <a:prstGeom prst="rect">
            <a:avLst/>
          </a:prstGeom>
          <a:solidFill>
            <a:srgbClr val="D2EFFD"/>
          </a:solidFill>
        </p:spPr>
        <p:txBody>
          <a:bodyPr wrap="square" rtlCol="0">
            <a:spAutoFit/>
          </a:bodyPr>
          <a:lstStyle/>
          <a:p>
            <a:pPr algn="just"/>
            <a:r>
              <a:rPr lang="es-ES" sz="1900" b="1" dirty="0"/>
              <a:t>CULTURA ORGANIZATIVA O POR PROYECTOS</a:t>
            </a:r>
            <a:r>
              <a:rPr lang="es-ES" sz="1900" dirty="0"/>
              <a:t> </a:t>
            </a:r>
            <a:endParaRPr lang="es-ES" sz="1900" b="1" dirty="0"/>
          </a:p>
          <a:p>
            <a:pPr algn="just"/>
            <a:r>
              <a:rPr lang="es-ES" sz="1900" b="1" dirty="0"/>
              <a:t>Los líderes o administradores del programa, ¿han dado pasos explícitos para asegurarse de que las perspectivas de los iguales se tengan en cuenta y de que la resistencia a la implicación de los iguales se aborde de manera sistemática? </a:t>
            </a:r>
            <a:r>
              <a:rPr lang="es-ES" sz="1900" dirty="0"/>
              <a:t> </a:t>
            </a:r>
          </a:p>
          <a:p>
            <a:pPr marL="457200" lvl="0" indent="-457200" algn="just" fontAlgn="base">
              <a:buAutoNum type="alphaLcPeriod"/>
            </a:pPr>
            <a:r>
              <a:rPr lang="es-ES" sz="1900" dirty="0"/>
              <a:t>Si un igual plantea problemas (sobre estigma, actitudes negativas o de desprecio o falta de inversión) a otro miembro o líder de un proyecto o programa, ¿están preparados estos últimos para adoptar acciones para ayudar al igual y/o abordar estas actitudes de desprecio? </a:t>
            </a:r>
          </a:p>
          <a:p>
            <a:pPr marL="457200" lvl="0" indent="-457200" algn="just" fontAlgn="base">
              <a:buAutoNum type="alphaLcPeriod"/>
            </a:pPr>
            <a:r>
              <a:rPr lang="es-ES" sz="1900" dirty="0"/>
              <a:t>¿Hay algún proceso o protocolo para expresar las inquietudes y los agravios? ¿Se les ha garantizado a los iguales de que no se tomarán represalias contra ellos ni se les «castigará» por plantear problemas relativos a otros miembros o al personal? </a:t>
            </a:r>
          </a:p>
          <a:p>
            <a:pPr marL="457200" lvl="0" indent="-457200" algn="just" fontAlgn="base">
              <a:buAutoNum type="alphaLcPeriod"/>
            </a:pPr>
            <a:r>
              <a:rPr lang="es-ES" sz="1900" dirty="0"/>
              <a:t>Si es factible, ¿se ha planteado impartir formación presencial o global para todo el      proyecto / programa sobre la diversidad o la participación de iguales? </a:t>
            </a:r>
            <a:endParaRPr lang="x-none" sz="1900" dirty="0">
              <a:ea typeface="SimSun" panose="02010600030101010101" pitchFamily="2" charset="-122"/>
              <a:cs typeface="Calibri" panose="020F0502020204030204" pitchFamily="34" charset="0"/>
            </a:endParaRPr>
          </a:p>
        </p:txBody>
      </p:sp>
      <p:sp>
        <p:nvSpPr>
          <p:cNvPr id="6" name="Title 1">
            <a:extLst>
              <a:ext uri="{FF2B5EF4-FFF2-40B4-BE49-F238E27FC236}">
                <a16:creationId xmlns:a16="http://schemas.microsoft.com/office/drawing/2014/main" id="{D44A4C04-9741-41AD-9017-23ADBB364C77}"/>
              </a:ext>
            </a:extLst>
          </p:cNvPr>
          <p:cNvSpPr>
            <a:spLocks noGrp="1"/>
          </p:cNvSpPr>
          <p:nvPr>
            <p:ph type="title"/>
          </p:nvPr>
        </p:nvSpPr>
        <p:spPr>
          <a:xfrm>
            <a:off x="410953" y="506412"/>
            <a:ext cx="11308295" cy="426649"/>
          </a:xfrm>
        </p:spPr>
        <p:txBody>
          <a:bodyPr/>
          <a:lstStyle/>
          <a:p>
            <a:pPr lvl="0"/>
            <a:r>
              <a:rPr lang="en-GB" sz="2700" dirty="0"/>
              <a:t>12. </a:t>
            </a:r>
            <a:r>
              <a:rPr lang="es-ES" sz="2700" dirty="0"/>
              <a:t>Los profesionales de apoyo entre iguales en los servicios sociales y de salud mental - 27</a:t>
            </a:r>
          </a:p>
        </p:txBody>
      </p:sp>
    </p:spTree>
    <p:extLst>
      <p:ext uri="{BB962C8B-B14F-4D97-AF65-F5344CB8AC3E}">
        <p14:creationId xmlns:p14="http://schemas.microsoft.com/office/powerpoint/2010/main" val="241168616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88E1532-5FBB-4BC2-8AF0-F7770504A975}"/>
              </a:ext>
            </a:extLst>
          </p:cNvPr>
          <p:cNvSpPr>
            <a:spLocks noGrp="1"/>
          </p:cNvSpPr>
          <p:nvPr>
            <p:ph type="sldNum" sz="quarter" idx="12"/>
          </p:nvPr>
        </p:nvSpPr>
        <p:spPr/>
        <p:txBody>
          <a:bodyPr/>
          <a:lstStyle/>
          <a:p>
            <a:fld id="{04260D4A-DEC1-45DD-8AB2-A3349BAAA59E}" type="slidenum">
              <a:rPr lang="en-US" smtClean="0"/>
              <a:pPr/>
              <a:t>111</a:t>
            </a:fld>
            <a:endParaRPr lang="en-US"/>
          </a:p>
        </p:txBody>
      </p:sp>
      <p:sp>
        <p:nvSpPr>
          <p:cNvPr id="5" name="Title 4">
            <a:extLst>
              <a:ext uri="{FF2B5EF4-FFF2-40B4-BE49-F238E27FC236}">
                <a16:creationId xmlns:a16="http://schemas.microsoft.com/office/drawing/2014/main" id="{37E5D594-0227-4A58-95CF-6089CF326135}"/>
              </a:ext>
            </a:extLst>
          </p:cNvPr>
          <p:cNvSpPr>
            <a:spLocks noGrp="1"/>
          </p:cNvSpPr>
          <p:nvPr>
            <p:ph type="title"/>
          </p:nvPr>
        </p:nvSpPr>
        <p:spPr/>
        <p:txBody>
          <a:bodyPr/>
          <a:lstStyle/>
          <a:p>
            <a:r>
              <a:rPr lang="en-US" dirty="0" err="1"/>
              <a:t>Reconocimientos</a:t>
            </a:r>
            <a:endParaRPr lang="en-US" dirty="0"/>
          </a:p>
        </p:txBody>
      </p:sp>
    </p:spTree>
    <p:extLst>
      <p:ext uri="{BB962C8B-B14F-4D97-AF65-F5344CB8AC3E}">
        <p14:creationId xmlns:p14="http://schemas.microsoft.com/office/powerpoint/2010/main" val="3471903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7255AA-BCC9-4820-9A19-911C0402C611}"/>
              </a:ext>
            </a:extLst>
          </p:cNvPr>
          <p:cNvSpPr>
            <a:spLocks noGrp="1"/>
          </p:cNvSpPr>
          <p:nvPr>
            <p:ph sz="quarter" idx="14"/>
          </p:nvPr>
        </p:nvSpPr>
        <p:spPr/>
        <p:txBody>
          <a:bodyPr>
            <a:normAutofit/>
          </a:bodyPr>
          <a:lstStyle/>
          <a:p>
            <a:r>
              <a:rPr lang="es-ES" dirty="0"/>
              <a:t>El apoyo entre iguales se puede dar en varios contextos</a:t>
            </a:r>
            <a:r>
              <a:rPr lang="en-GB" dirty="0"/>
              <a:t>. </a:t>
            </a:r>
          </a:p>
          <a:p>
            <a:r>
              <a:rPr lang="es-ES" dirty="0"/>
              <a:t>La situación ideal es que los servicios sociales o de salud mental contraten a organizaciones independientes para garantizar que los agentes de apoyo entre iguales trabajen en el servicio</a:t>
            </a:r>
            <a:r>
              <a:rPr lang="en-GB" dirty="0"/>
              <a:t>. </a:t>
            </a:r>
          </a:p>
          <a:p>
            <a:r>
              <a:rPr lang="es-ES" dirty="0"/>
              <a:t>El servicio puede facilitar a sus usuarios el acceso al apoyo individualizado entre iguales</a:t>
            </a:r>
            <a:r>
              <a:rPr lang="en-GB" dirty="0"/>
              <a:t>.</a:t>
            </a:r>
          </a:p>
          <a:p>
            <a:r>
              <a:rPr lang="es-ES" dirty="0"/>
              <a:t>El apoyo entre iguales lo pueden prestar agentes de apoyo entre iguales que realizan tareas voluntarias o asalariados</a:t>
            </a:r>
            <a:r>
              <a:rPr lang="en-GB" dirty="0"/>
              <a:t>.</a:t>
            </a:r>
          </a:p>
          <a:p>
            <a:r>
              <a:rPr lang="es-ES" dirty="0" err="1"/>
              <a:t>Eestos</a:t>
            </a:r>
            <a:r>
              <a:rPr lang="es-ES" dirty="0"/>
              <a:t> agentes pueden catalogarse como iguales especialistas, iguales líderes o asesores en recuperación</a:t>
            </a:r>
            <a:r>
              <a:rPr lang="en-GB" dirty="0"/>
              <a:t>. </a:t>
            </a:r>
            <a:endParaRPr lang="x-none" dirty="0"/>
          </a:p>
        </p:txBody>
      </p:sp>
      <p:sp>
        <p:nvSpPr>
          <p:cNvPr id="2" name="Title 1">
            <a:extLst>
              <a:ext uri="{FF2B5EF4-FFF2-40B4-BE49-F238E27FC236}">
                <a16:creationId xmlns:a16="http://schemas.microsoft.com/office/drawing/2014/main" id="{0CD3A7AB-FB7E-484E-A510-7E8C252FE77A}"/>
              </a:ext>
            </a:extLst>
          </p:cNvPr>
          <p:cNvSpPr>
            <a:spLocks noGrp="1"/>
          </p:cNvSpPr>
          <p:nvPr>
            <p:ph type="title"/>
          </p:nvPr>
        </p:nvSpPr>
        <p:spPr/>
        <p:txBody>
          <a:bodyPr/>
          <a:lstStyle/>
          <a:p>
            <a:r>
              <a:rPr lang="en-GB" dirty="0"/>
              <a:t>2. </a:t>
            </a:r>
            <a:r>
              <a:rPr lang="es-ES" dirty="0"/>
              <a:t>¿Qué es el apoyo individualizado entre iguales? - 2</a:t>
            </a:r>
            <a:endParaRPr lang="x-none" dirty="0"/>
          </a:p>
        </p:txBody>
      </p:sp>
    </p:spTree>
    <p:extLst>
      <p:ext uri="{BB962C8B-B14F-4D97-AF65-F5344CB8AC3E}">
        <p14:creationId xmlns:p14="http://schemas.microsoft.com/office/powerpoint/2010/main" val="3822133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F14FB0-B364-42E6-B8FC-4967485938C3}"/>
              </a:ext>
            </a:extLst>
          </p:cNvPr>
          <p:cNvSpPr>
            <a:spLocks noGrp="1"/>
          </p:cNvSpPr>
          <p:nvPr>
            <p:ph sz="quarter" idx="14"/>
          </p:nvPr>
        </p:nvSpPr>
        <p:spPr/>
        <p:txBody>
          <a:bodyPr/>
          <a:lstStyle/>
          <a:p>
            <a:pPr marL="0" indent="0" algn="just">
              <a:buNone/>
            </a:pPr>
            <a:r>
              <a:rPr lang="es-ES" i="1" dirty="0"/>
              <a:t>«El término ‘igual’ no solo hace referencia a alguien que ha vivido una experiencia particular. El apoyo entre iguales se centra, principalmente, en las conexiones e interacciones de las personas en una relación mutua.» [...] «Basándose en la sabiduría adquirida con la experiencia personal, las personas que desarrollan estas funciones de apoyo entre iguales fomentan el crecimiento y facilitan el aprendizaje.»</a:t>
            </a:r>
          </a:p>
          <a:p>
            <a:pPr algn="just"/>
            <a:endParaRPr lang="es-ES" dirty="0"/>
          </a:p>
          <a:p>
            <a:pPr marL="0" indent="0" algn="just">
              <a:buNone/>
            </a:pPr>
            <a:r>
              <a:rPr lang="es-ES" dirty="0"/>
              <a:t>«</a:t>
            </a:r>
            <a:r>
              <a:rPr lang="es-ES" i="1" dirty="0"/>
              <a:t>El apoyo entre iguales puede ser social, emocional o práctico (o todo a la vez), pero un aspecto importante es que es un apoyo ofrecido mutua y recíprocamente que permite a las personas beneficiarse del acompañamiento que dan o reciben.»</a:t>
            </a:r>
            <a:endParaRPr lang="es-ES" dirty="0"/>
          </a:p>
          <a:p>
            <a:pPr marL="0" indent="0" algn="just">
              <a:buNone/>
            </a:pPr>
            <a:endParaRPr lang="x-none" i="1" dirty="0"/>
          </a:p>
          <a:p>
            <a:pPr algn="just"/>
            <a:endParaRPr lang="x-none" dirty="0"/>
          </a:p>
        </p:txBody>
      </p:sp>
      <p:sp>
        <p:nvSpPr>
          <p:cNvPr id="2" name="Title 1">
            <a:extLst>
              <a:ext uri="{FF2B5EF4-FFF2-40B4-BE49-F238E27FC236}">
                <a16:creationId xmlns:a16="http://schemas.microsoft.com/office/drawing/2014/main" id="{AB752152-0A16-4938-BBFA-4EBD022EB1EC}"/>
              </a:ext>
            </a:extLst>
          </p:cNvPr>
          <p:cNvSpPr>
            <a:spLocks noGrp="1"/>
          </p:cNvSpPr>
          <p:nvPr>
            <p:ph type="title"/>
          </p:nvPr>
        </p:nvSpPr>
        <p:spPr/>
        <p:txBody>
          <a:bodyPr/>
          <a:lstStyle/>
          <a:p>
            <a:r>
              <a:rPr lang="en-GB" dirty="0"/>
              <a:t>2. </a:t>
            </a:r>
            <a:r>
              <a:rPr lang="es-ES" dirty="0"/>
              <a:t>¿Qué es el apoyo individualizado entre iguales? - 3</a:t>
            </a:r>
            <a:endParaRPr lang="x-none" dirty="0"/>
          </a:p>
        </p:txBody>
      </p:sp>
    </p:spTree>
    <p:extLst>
      <p:ext uri="{BB962C8B-B14F-4D97-AF65-F5344CB8AC3E}">
        <p14:creationId xmlns:p14="http://schemas.microsoft.com/office/powerpoint/2010/main" val="1719946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F0CBE1-9831-41BB-871C-B44B77B28A36}"/>
              </a:ext>
            </a:extLst>
          </p:cNvPr>
          <p:cNvSpPr>
            <a:spLocks noGrp="1"/>
          </p:cNvSpPr>
          <p:nvPr>
            <p:ph sz="quarter" idx="14"/>
          </p:nvPr>
        </p:nvSpPr>
        <p:spPr/>
        <p:txBody>
          <a:bodyPr/>
          <a:lstStyle/>
          <a:p>
            <a:pPr algn="just"/>
            <a:r>
              <a:rPr lang="es-ES" dirty="0"/>
              <a:t>Estudios de investigación recientes han examinado las reacciones de las personas a la pregunta «¿Qué es un igual?» </a:t>
            </a:r>
          </a:p>
          <a:p>
            <a:pPr lvl="3" algn="just"/>
            <a:r>
              <a:rPr lang="es-ES" sz="2200" dirty="0"/>
              <a:t>Un igual necesita tener en común algo más que una experiencia compartida de malestar mental.</a:t>
            </a:r>
            <a:r>
              <a:rPr lang="en-GB" sz="2200" dirty="0"/>
              <a:t> </a:t>
            </a:r>
          </a:p>
          <a:p>
            <a:pPr lvl="3" algn="just"/>
            <a:r>
              <a:rPr lang="es-ES" sz="2200" dirty="0"/>
              <a:t>El igual también debe compartir la idea de qué significa la recuperación, una comprensión común de un diagnóstico o una experiencia y una visión compartida de tratamientos concretos</a:t>
            </a:r>
            <a:r>
              <a:rPr lang="en-GB" sz="2200" dirty="0"/>
              <a:t>. </a:t>
            </a:r>
          </a:p>
          <a:p>
            <a:pPr lvl="3" algn="just"/>
            <a:r>
              <a:rPr lang="es-ES" sz="2200" dirty="0"/>
              <a:t>También se señaló la importancia de tener características compartidas no directamente relacionadas con la salud mental, como el género, la etnicidad, la fe y la edad</a:t>
            </a:r>
            <a:r>
              <a:rPr lang="en-GB" sz="2200" dirty="0"/>
              <a:t>.</a:t>
            </a:r>
            <a:endParaRPr lang="x-none" sz="2200" dirty="0"/>
          </a:p>
        </p:txBody>
      </p:sp>
      <p:sp>
        <p:nvSpPr>
          <p:cNvPr id="2" name="Title 1">
            <a:extLst>
              <a:ext uri="{FF2B5EF4-FFF2-40B4-BE49-F238E27FC236}">
                <a16:creationId xmlns:a16="http://schemas.microsoft.com/office/drawing/2014/main" id="{E29ED84D-5EB3-47E9-8F09-80DB13FD97A2}"/>
              </a:ext>
            </a:extLst>
          </p:cNvPr>
          <p:cNvSpPr>
            <a:spLocks noGrp="1"/>
          </p:cNvSpPr>
          <p:nvPr>
            <p:ph type="title"/>
          </p:nvPr>
        </p:nvSpPr>
        <p:spPr/>
        <p:txBody>
          <a:bodyPr/>
          <a:lstStyle/>
          <a:p>
            <a:r>
              <a:rPr lang="en-GB" dirty="0"/>
              <a:t>2. </a:t>
            </a:r>
            <a:r>
              <a:rPr lang="es-ES" dirty="0"/>
              <a:t>¿Qué es el apoyo individualizado entre iguales? - 4</a:t>
            </a:r>
            <a:endParaRPr lang="x-none" dirty="0"/>
          </a:p>
        </p:txBody>
      </p:sp>
    </p:spTree>
    <p:extLst>
      <p:ext uri="{BB962C8B-B14F-4D97-AF65-F5344CB8AC3E}">
        <p14:creationId xmlns:p14="http://schemas.microsoft.com/office/powerpoint/2010/main" val="1288023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5D8EA3-9790-4957-BD46-F9FDABC2A416}"/>
              </a:ext>
            </a:extLst>
          </p:cNvPr>
          <p:cNvSpPr>
            <a:spLocks noGrp="1"/>
          </p:cNvSpPr>
          <p:nvPr>
            <p:ph sz="quarter" idx="14"/>
          </p:nvPr>
        </p:nvSpPr>
        <p:spPr/>
        <p:txBody>
          <a:bodyPr/>
          <a:lstStyle/>
          <a:p>
            <a:pPr algn="just"/>
            <a:r>
              <a:rPr lang="es-ES" dirty="0"/>
              <a:t>El apoyo entre iguales es central para el abordaje basado en la recuperación</a:t>
            </a:r>
            <a:r>
              <a:rPr lang="en-GB" dirty="0"/>
              <a:t>. </a:t>
            </a:r>
          </a:p>
          <a:p>
            <a:pPr algn="just"/>
            <a:r>
              <a:rPr lang="es-ES" dirty="0"/>
              <a:t>Mediante la explicación de las experiencias, la escucha empática y el aliento, los profesionales de apoyo entre iguales pueden ayudar a personas a encontrar su propio significado de la recuperación</a:t>
            </a:r>
            <a:r>
              <a:rPr lang="en-GB" dirty="0"/>
              <a:t>.</a:t>
            </a:r>
            <a:endParaRPr lang="x-none" dirty="0"/>
          </a:p>
          <a:p>
            <a:pPr algn="just"/>
            <a:r>
              <a:rPr lang="es-ES" dirty="0"/>
              <a:t>La recuperación puede significar algo distinto para cada persona. Para muchas, se trata de retomar el control de sus vidas e identidades, de tener esperanza en la vida y de vivir una vida con significado</a:t>
            </a:r>
            <a:r>
              <a:rPr lang="en-US" dirty="0"/>
              <a:t>. </a:t>
            </a:r>
          </a:p>
        </p:txBody>
      </p:sp>
      <p:sp>
        <p:nvSpPr>
          <p:cNvPr id="2" name="Title 1">
            <a:extLst>
              <a:ext uri="{FF2B5EF4-FFF2-40B4-BE49-F238E27FC236}">
                <a16:creationId xmlns:a16="http://schemas.microsoft.com/office/drawing/2014/main" id="{F4CFAE3F-2B91-4AC2-8493-EBE9CD03923B}"/>
              </a:ext>
            </a:extLst>
          </p:cNvPr>
          <p:cNvSpPr>
            <a:spLocks noGrp="1"/>
          </p:cNvSpPr>
          <p:nvPr>
            <p:ph type="title"/>
          </p:nvPr>
        </p:nvSpPr>
        <p:spPr/>
        <p:txBody>
          <a:bodyPr/>
          <a:lstStyle/>
          <a:p>
            <a:r>
              <a:rPr lang="en-GB" dirty="0"/>
              <a:t>2. </a:t>
            </a:r>
            <a:r>
              <a:rPr lang="es-ES" dirty="0"/>
              <a:t>¿Qué es el apoyo individualizado entre iguales? - 5</a:t>
            </a:r>
            <a:endParaRPr lang="x-none" dirty="0"/>
          </a:p>
        </p:txBody>
      </p:sp>
    </p:spTree>
    <p:extLst>
      <p:ext uri="{BB962C8B-B14F-4D97-AF65-F5344CB8AC3E}">
        <p14:creationId xmlns:p14="http://schemas.microsoft.com/office/powerpoint/2010/main" val="18695746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F0068D-96F8-4859-B501-7E8A53194A0D}"/>
              </a:ext>
            </a:extLst>
          </p:cNvPr>
          <p:cNvSpPr>
            <a:spLocks noGrp="1"/>
          </p:cNvSpPr>
          <p:nvPr>
            <p:ph sz="quarter" idx="14"/>
          </p:nvPr>
        </p:nvSpPr>
        <p:spPr/>
        <p:txBody>
          <a:bodyPr/>
          <a:lstStyle/>
          <a:p>
            <a:pPr algn="just"/>
            <a:r>
              <a:rPr lang="es-ES" dirty="0"/>
              <a:t>Algunos ejemplos de acciones y prácticas de apoyo entre iguales son: </a:t>
            </a:r>
          </a:p>
          <a:p>
            <a:pPr lvl="2" algn="just" fontAlgn="base"/>
            <a:r>
              <a:rPr lang="es-ES" sz="2200" dirty="0"/>
              <a:t>Compartir experiencias, estrategias e historias de esperanza y recuperación. </a:t>
            </a:r>
          </a:p>
          <a:p>
            <a:pPr lvl="2" algn="just" fontAlgn="base"/>
            <a:r>
              <a:rPr lang="es-ES" sz="2200" dirty="0"/>
              <a:t>Alentar a las personas a asumir la responsabilidad de sus vidas y su propia recuperación.</a:t>
            </a:r>
          </a:p>
          <a:p>
            <a:pPr lvl="2" algn="just" fontAlgn="base"/>
            <a:r>
              <a:rPr lang="es-ES" sz="2200" dirty="0"/>
              <a:t>Alentar a las personas sin hacer las cosas por ellas. </a:t>
            </a:r>
          </a:p>
          <a:p>
            <a:pPr lvl="2" algn="just" fontAlgn="base"/>
            <a:r>
              <a:rPr lang="es-ES" sz="2200" dirty="0"/>
              <a:t>Proporcionar a las personas información relevante.</a:t>
            </a:r>
          </a:p>
          <a:p>
            <a:pPr lvl="2" algn="just" fontAlgn="base"/>
            <a:r>
              <a:rPr lang="es-ES" sz="2200" dirty="0"/>
              <a:t>Ayudar a las personas a tejer redes sociales en la comunidad. </a:t>
            </a:r>
          </a:p>
          <a:p>
            <a:pPr lvl="2" algn="just" fontAlgn="base"/>
            <a:r>
              <a:rPr lang="es-ES" sz="2200" dirty="0"/>
              <a:t>Acompañar a las personas para garantizar que se respeten sus derechos humanos. </a:t>
            </a:r>
          </a:p>
        </p:txBody>
      </p:sp>
      <p:sp>
        <p:nvSpPr>
          <p:cNvPr id="2" name="Title 1">
            <a:extLst>
              <a:ext uri="{FF2B5EF4-FFF2-40B4-BE49-F238E27FC236}">
                <a16:creationId xmlns:a16="http://schemas.microsoft.com/office/drawing/2014/main" id="{E9F2FC78-DA91-41FB-B05C-457A92D37E63}"/>
              </a:ext>
            </a:extLst>
          </p:cNvPr>
          <p:cNvSpPr>
            <a:spLocks noGrp="1"/>
          </p:cNvSpPr>
          <p:nvPr>
            <p:ph type="title"/>
          </p:nvPr>
        </p:nvSpPr>
        <p:spPr/>
        <p:txBody>
          <a:bodyPr/>
          <a:lstStyle/>
          <a:p>
            <a:r>
              <a:rPr lang="en-GB" dirty="0"/>
              <a:t>2. </a:t>
            </a:r>
            <a:r>
              <a:rPr lang="es-ES" dirty="0"/>
              <a:t>¿Qué es el apoyo individualizado entre iguales? - 6</a:t>
            </a:r>
            <a:endParaRPr lang="x-none" dirty="0"/>
          </a:p>
        </p:txBody>
      </p:sp>
    </p:spTree>
    <p:extLst>
      <p:ext uri="{BB962C8B-B14F-4D97-AF65-F5344CB8AC3E}">
        <p14:creationId xmlns:p14="http://schemas.microsoft.com/office/powerpoint/2010/main" val="29352695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3FF9D-8864-422A-B57E-0C18ABEE8343}"/>
              </a:ext>
            </a:extLst>
          </p:cNvPr>
          <p:cNvSpPr>
            <a:spLocks noGrp="1"/>
          </p:cNvSpPr>
          <p:nvPr>
            <p:ph type="title"/>
          </p:nvPr>
        </p:nvSpPr>
        <p:spPr>
          <a:xfrm>
            <a:off x="507206" y="2313946"/>
            <a:ext cx="11082282" cy="344194"/>
          </a:xfrm>
        </p:spPr>
        <p:txBody>
          <a:bodyPr/>
          <a:lstStyle/>
          <a:p>
            <a:pPr lvl="0"/>
            <a:r>
              <a:rPr lang="en-US" dirty="0"/>
              <a:t>3. </a:t>
            </a:r>
            <a:r>
              <a:rPr lang="es-ES" dirty="0"/>
              <a:t>Valores del apoyo individualizado entre iguales</a:t>
            </a:r>
            <a:br>
              <a:rPr lang="es-ES" dirty="0"/>
            </a:br>
            <a:endParaRPr lang="x-none" dirty="0"/>
          </a:p>
        </p:txBody>
      </p:sp>
    </p:spTree>
    <p:extLst>
      <p:ext uri="{BB962C8B-B14F-4D97-AF65-F5344CB8AC3E}">
        <p14:creationId xmlns:p14="http://schemas.microsoft.com/office/powerpoint/2010/main" val="3314054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34155F1C-A3EF-5742-9F06-39F5DE375C4E}"/>
              </a:ext>
            </a:extLst>
          </p:cNvPr>
          <p:cNvSpPr>
            <a:spLocks noGrp="1"/>
          </p:cNvSpPr>
          <p:nvPr>
            <p:ph type="body" sz="quarter" idx="13"/>
          </p:nvPr>
        </p:nvSpPr>
        <p:spPr/>
        <p:txBody>
          <a:bodyPr/>
          <a:lstStyle/>
          <a:p>
            <a:r>
              <a:rPr lang="es-ES" dirty="0"/>
              <a:t>Reciprocidad e igualdad</a:t>
            </a:r>
            <a:endParaRPr lang="en-US" dirty="0"/>
          </a:p>
        </p:txBody>
      </p:sp>
      <p:sp>
        <p:nvSpPr>
          <p:cNvPr id="3" name="Content Placeholder 2">
            <a:extLst>
              <a:ext uri="{FF2B5EF4-FFF2-40B4-BE49-F238E27FC236}">
                <a16:creationId xmlns:a16="http://schemas.microsoft.com/office/drawing/2014/main" id="{54349104-11A8-4E8B-864E-4920182056BA}"/>
              </a:ext>
            </a:extLst>
          </p:cNvPr>
          <p:cNvSpPr>
            <a:spLocks noGrp="1"/>
          </p:cNvSpPr>
          <p:nvPr>
            <p:ph sz="quarter" idx="14"/>
          </p:nvPr>
        </p:nvSpPr>
        <p:spPr/>
        <p:txBody>
          <a:bodyPr/>
          <a:lstStyle/>
          <a:p>
            <a:pPr marL="0" indent="0" algn="just">
              <a:buNone/>
            </a:pPr>
            <a:r>
              <a:rPr lang="es-ES" dirty="0"/>
              <a:t>A medida que el apoyo entre iguales se generaliza en países de todo el mundo, es importante que su desarrollo continúe arraigado en un conjunto intrínseco de valores</a:t>
            </a:r>
            <a:r>
              <a:rPr lang="en-GB" dirty="0"/>
              <a:t>. </a:t>
            </a:r>
            <a:endParaRPr lang="x-none" dirty="0"/>
          </a:p>
          <a:p>
            <a:pPr marL="0" indent="0" algn="just">
              <a:buNone/>
            </a:pPr>
            <a:r>
              <a:rPr lang="es-ES" b="1" dirty="0"/>
              <a:t>Reciprocidad e igualdad:</a:t>
            </a:r>
            <a:endParaRPr lang="en-GB" u="sng" dirty="0"/>
          </a:p>
          <a:p>
            <a:pPr algn="just"/>
            <a:r>
              <a:rPr lang="es-ES" dirty="0"/>
              <a:t>El apoyo entre iguales reconoce que ambas partes pueden aprender de la otra</a:t>
            </a:r>
            <a:r>
              <a:rPr lang="en-GB" dirty="0"/>
              <a:t>. </a:t>
            </a:r>
          </a:p>
          <a:p>
            <a:pPr algn="just"/>
            <a:r>
              <a:rPr lang="es-ES" dirty="0"/>
              <a:t>Las diferencias de poder se minimizan y el poder se comparte de la manera más igualitaria posible</a:t>
            </a:r>
            <a:r>
              <a:rPr lang="en-GB" dirty="0"/>
              <a:t>.</a:t>
            </a:r>
          </a:p>
          <a:p>
            <a:pPr algn="just"/>
            <a:r>
              <a:rPr lang="es-ES" dirty="0"/>
              <a:t>Los profesionales de apoyo entre iguales no deben estar en una posición que los obligue a informar a los profesionales de los servicios sobre las personas a las que acompañan</a:t>
            </a:r>
            <a:r>
              <a:rPr lang="en-GB" dirty="0"/>
              <a:t>.</a:t>
            </a:r>
            <a:endParaRPr lang="x-none" dirty="0"/>
          </a:p>
        </p:txBody>
      </p:sp>
      <p:sp>
        <p:nvSpPr>
          <p:cNvPr id="2" name="Title 1">
            <a:extLst>
              <a:ext uri="{FF2B5EF4-FFF2-40B4-BE49-F238E27FC236}">
                <a16:creationId xmlns:a16="http://schemas.microsoft.com/office/drawing/2014/main" id="{90AEECA0-F816-413F-BD06-78644549F66A}"/>
              </a:ext>
            </a:extLst>
          </p:cNvPr>
          <p:cNvSpPr>
            <a:spLocks noGrp="1"/>
          </p:cNvSpPr>
          <p:nvPr>
            <p:ph type="title"/>
          </p:nvPr>
        </p:nvSpPr>
        <p:spPr>
          <a:xfrm>
            <a:off x="368423" y="506411"/>
            <a:ext cx="9792000" cy="432000"/>
          </a:xfrm>
        </p:spPr>
        <p:txBody>
          <a:bodyPr/>
          <a:lstStyle/>
          <a:p>
            <a:pPr lvl="0"/>
            <a:r>
              <a:rPr lang="en-US" dirty="0"/>
              <a:t>3. </a:t>
            </a:r>
            <a:r>
              <a:rPr lang="es-ES" dirty="0"/>
              <a:t>Valores del apoyo individualizado entre iguales - 1</a:t>
            </a:r>
            <a:br>
              <a:rPr lang="es-ES" dirty="0"/>
            </a:br>
            <a:endParaRPr lang="x-none" dirty="0"/>
          </a:p>
        </p:txBody>
      </p:sp>
    </p:spTree>
    <p:extLst>
      <p:ext uri="{BB962C8B-B14F-4D97-AF65-F5344CB8AC3E}">
        <p14:creationId xmlns:p14="http://schemas.microsoft.com/office/powerpoint/2010/main" val="32480391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7EDFAC2C-9D6E-9144-A65D-953BAA482A6C}"/>
              </a:ext>
            </a:extLst>
          </p:cNvPr>
          <p:cNvSpPr>
            <a:spLocks noGrp="1"/>
          </p:cNvSpPr>
          <p:nvPr>
            <p:ph type="body" sz="quarter" idx="13"/>
          </p:nvPr>
        </p:nvSpPr>
        <p:spPr/>
        <p:txBody>
          <a:bodyPr/>
          <a:lstStyle/>
          <a:p>
            <a:r>
              <a:rPr lang="es-ES" dirty="0"/>
              <a:t>Autodeterminación y empoderamiento</a:t>
            </a:r>
            <a:endParaRPr lang="en-GB" dirty="0"/>
          </a:p>
        </p:txBody>
      </p:sp>
      <p:sp>
        <p:nvSpPr>
          <p:cNvPr id="3" name="Content Placeholder 2">
            <a:extLst>
              <a:ext uri="{FF2B5EF4-FFF2-40B4-BE49-F238E27FC236}">
                <a16:creationId xmlns:a16="http://schemas.microsoft.com/office/drawing/2014/main" id="{31C15B75-7B23-4AAD-9112-933F431CD5F4}"/>
              </a:ext>
            </a:extLst>
          </p:cNvPr>
          <p:cNvSpPr>
            <a:spLocks noGrp="1"/>
          </p:cNvSpPr>
          <p:nvPr>
            <p:ph sz="quarter" idx="14"/>
          </p:nvPr>
        </p:nvSpPr>
        <p:spPr/>
        <p:txBody>
          <a:bodyPr/>
          <a:lstStyle/>
          <a:p>
            <a:pPr marL="0" indent="0">
              <a:buNone/>
            </a:pPr>
            <a:r>
              <a:rPr lang="es-ES" b="1" dirty="0"/>
              <a:t>Autodeterminación y empoderamiento:</a:t>
            </a:r>
            <a:endParaRPr lang="en-GB" u="sng" dirty="0"/>
          </a:p>
          <a:p>
            <a:r>
              <a:rPr lang="es-ES" dirty="0"/>
              <a:t>El apoyo entre iguales se basa en los principios de la elección y la autonomía personales</a:t>
            </a:r>
            <a:r>
              <a:rPr lang="en-GB" dirty="0"/>
              <a:t>.</a:t>
            </a:r>
          </a:p>
          <a:p>
            <a:r>
              <a:rPr lang="es-ES" dirty="0"/>
              <a:t>La capacitación es un proceso que permite a las personas ganar seguridad en su propia capacidad de tomar decisiones</a:t>
            </a:r>
            <a:r>
              <a:rPr lang="en-GB" dirty="0"/>
              <a:t>. </a:t>
            </a:r>
          </a:p>
          <a:p>
            <a:r>
              <a:rPr lang="es-ES" dirty="0"/>
              <a:t>Deben hacerse esfuerzos para evitar que se cree una relación de dependencia entre el profesional de apoyo entre iguales y la persona que lo recibe. </a:t>
            </a:r>
          </a:p>
        </p:txBody>
      </p:sp>
      <p:sp>
        <p:nvSpPr>
          <p:cNvPr id="2" name="Title 1">
            <a:extLst>
              <a:ext uri="{FF2B5EF4-FFF2-40B4-BE49-F238E27FC236}">
                <a16:creationId xmlns:a16="http://schemas.microsoft.com/office/drawing/2014/main" id="{436F055C-D4D4-4D89-8125-8480F3CDBF12}"/>
              </a:ext>
            </a:extLst>
          </p:cNvPr>
          <p:cNvSpPr>
            <a:spLocks noGrp="1"/>
          </p:cNvSpPr>
          <p:nvPr>
            <p:ph type="title"/>
          </p:nvPr>
        </p:nvSpPr>
        <p:spPr/>
        <p:txBody>
          <a:bodyPr/>
          <a:lstStyle/>
          <a:p>
            <a:r>
              <a:rPr lang="en-US" dirty="0"/>
              <a:t>3. </a:t>
            </a:r>
            <a:r>
              <a:rPr lang="es-ES" dirty="0"/>
              <a:t>Valores del apoyo individualizado entre iguales - 2</a:t>
            </a:r>
            <a:endParaRPr lang="x-none" dirty="0"/>
          </a:p>
        </p:txBody>
      </p:sp>
    </p:spTree>
    <p:extLst>
      <p:ext uri="{BB962C8B-B14F-4D97-AF65-F5344CB8AC3E}">
        <p14:creationId xmlns:p14="http://schemas.microsoft.com/office/powerpoint/2010/main" val="480579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2DF11347-2EFA-4EC7-9E2B-30C849986F37}"/>
              </a:ext>
            </a:extLst>
          </p:cNvPr>
          <p:cNvSpPr>
            <a:spLocks noGrp="1"/>
          </p:cNvSpPr>
          <p:nvPr>
            <p:ph type="sldNum" sz="quarter" idx="12"/>
          </p:nvPr>
        </p:nvSpPr>
        <p:spPr/>
        <p:txBody>
          <a:bodyPr/>
          <a:lstStyle/>
          <a:p>
            <a:fld id="{CFE7C01E-97B8-4569-8908-63AB0F06FED5}" type="slidenum">
              <a:rPr lang="en-US" smtClean="0"/>
              <a:t>2</a:t>
            </a:fld>
            <a:endParaRPr lang="en-US"/>
          </a:p>
        </p:txBody>
      </p:sp>
      <p:sp>
        <p:nvSpPr>
          <p:cNvPr id="7" name="Rectangle 6">
            <a:extLst>
              <a:ext uri="{FF2B5EF4-FFF2-40B4-BE49-F238E27FC236}">
                <a16:creationId xmlns:a16="http://schemas.microsoft.com/office/drawing/2014/main" id="{AFE9C645-6EC7-41CE-8661-C6FA76BDAA99}"/>
              </a:ext>
            </a:extLst>
          </p:cNvPr>
          <p:cNvSpPr/>
          <p:nvPr/>
        </p:nvSpPr>
        <p:spPr>
          <a:xfrm>
            <a:off x="200025" y="186384"/>
            <a:ext cx="11791950" cy="5795369"/>
          </a:xfrm>
          <a:prstGeom prst="rect">
            <a:avLst/>
          </a:prstGeom>
        </p:spPr>
        <p:txBody>
          <a:bodyPr wrap="square">
            <a:spAutoFit/>
          </a:bodyPr>
          <a:lstStyle/>
          <a:p>
            <a:pPr>
              <a:lnSpc>
                <a:spcPct val="113000"/>
              </a:lnSpc>
            </a:pPr>
            <a:r>
              <a:rPr lang="es-ES" sz="1400" b="1" dirty="0">
                <a:latin typeface="Calibri" panose="020F0502020204030204" pitchFamily="34" charset="0"/>
                <a:ea typeface="SimSun" panose="02010600030101010101" pitchFamily="2" charset="-122"/>
                <a:cs typeface="Calibri" panose="020F0502020204030204" pitchFamily="34" charset="0"/>
              </a:rPr>
              <a:t>2022, ©Generalitat de Catalunya</a:t>
            </a:r>
          </a:p>
          <a:p>
            <a:pPr>
              <a:lnSpc>
                <a:spcPct val="113000"/>
              </a:lnSpc>
            </a:pPr>
            <a:endParaRPr lang="es-ES" sz="1400" dirty="0">
              <a:latin typeface="Calibri" panose="020F0502020204030204" pitchFamily="34" charset="0"/>
              <a:ea typeface="SimSun" panose="02010600030101010101" pitchFamily="2" charset="-122"/>
              <a:cs typeface="Calibri" panose="020F0502020204030204" pitchFamily="34" charset="0"/>
            </a:endParaRPr>
          </a:p>
          <a:p>
            <a:pPr>
              <a:lnSpc>
                <a:spcPct val="113000"/>
              </a:lnSpc>
            </a:pPr>
            <a:endParaRPr lang="es-ES" sz="1400" dirty="0">
              <a:latin typeface="Calibri" panose="020F0502020204030204" pitchFamily="34" charset="0"/>
              <a:ea typeface="SimSun" panose="02010600030101010101" pitchFamily="2" charset="-122"/>
              <a:cs typeface="Calibri" panose="020F0502020204030204" pitchFamily="34" charset="0"/>
            </a:endParaRPr>
          </a:p>
          <a:p>
            <a:pPr>
              <a:lnSpc>
                <a:spcPct val="113000"/>
              </a:lnSpc>
            </a:pPr>
            <a:r>
              <a:rPr lang="es-ES" sz="1400" dirty="0">
                <a:latin typeface="Calibri" panose="020F0502020204030204" pitchFamily="34" charset="0"/>
                <a:ea typeface="SimSun" panose="02010600030101010101" pitchFamily="2" charset="-122"/>
                <a:cs typeface="Calibri" panose="020F0502020204030204" pitchFamily="34" charset="0"/>
              </a:rPr>
              <a:t> </a:t>
            </a:r>
          </a:p>
          <a:p>
            <a:pPr>
              <a:lnSpc>
                <a:spcPct val="113000"/>
              </a:lnSpc>
            </a:pPr>
            <a:r>
              <a:rPr lang="es-ES" sz="1400" dirty="0">
                <a:latin typeface="Calibri Light" panose="020F0302020204030204" pitchFamily="34" charset="0"/>
                <a:ea typeface="SimSun" panose="02010600030101010101" pitchFamily="2" charset="-122"/>
                <a:cs typeface="Calibri Light" panose="020F0302020204030204" pitchFamily="34" charset="0"/>
              </a:rPr>
              <a:t>Esta publicación es una traducción, de acuerdo con la licencia de Creative </a:t>
            </a:r>
            <a:r>
              <a:rPr lang="es-ES" sz="1400" dirty="0" err="1">
                <a:latin typeface="Calibri Light" panose="020F0302020204030204" pitchFamily="34" charset="0"/>
                <a:ea typeface="SimSun" panose="02010600030101010101" pitchFamily="2" charset="-122"/>
                <a:cs typeface="Calibri Light" panose="020F0302020204030204" pitchFamily="34" charset="0"/>
              </a:rPr>
              <a:t>Commons</a:t>
            </a:r>
            <a:r>
              <a:rPr lang="es-ES" sz="1400" dirty="0">
                <a:latin typeface="Calibri Light" panose="020F0302020204030204" pitchFamily="34" charset="0"/>
                <a:ea typeface="SimSun" panose="02010600030101010101" pitchFamily="2" charset="-122"/>
                <a:cs typeface="Calibri Light" panose="020F0302020204030204" pitchFamily="34" charset="0"/>
              </a:rPr>
              <a:t> CC BY-NC-SA 3.0  IGO, del texto original de la OMS escrito en inglés.</a:t>
            </a:r>
          </a:p>
          <a:p>
            <a:pPr>
              <a:lnSpc>
                <a:spcPct val="113000"/>
              </a:lnSpc>
            </a:pPr>
            <a:endParaRPr lang="es-ES" sz="1400" dirty="0">
              <a:latin typeface="Calibri Light" panose="020F0302020204030204" pitchFamily="34" charset="0"/>
              <a:ea typeface="SimSun" panose="02010600030101010101" pitchFamily="2" charset="-122"/>
              <a:cs typeface="Calibri Light" panose="020F0302020204030204" pitchFamily="34" charset="0"/>
            </a:endParaRPr>
          </a:p>
          <a:p>
            <a:pPr>
              <a:lnSpc>
                <a:spcPct val="113000"/>
              </a:lnSpc>
            </a:pPr>
            <a:r>
              <a:rPr lang="es-ES" sz="1400" dirty="0">
                <a:latin typeface="Calibri Light" panose="020F0302020204030204" pitchFamily="34" charset="0"/>
                <a:ea typeface="SimSun" panose="02010600030101010101" pitchFamily="2" charset="-122"/>
                <a:cs typeface="Calibri Light" panose="020F0302020204030204" pitchFamily="34" charset="0"/>
              </a:rPr>
              <a:t>Esta traducción no es obra de la OMS, y por tanto no se hace responsable del contenido ni de la exactitud de la traducción. La edición original en inglés </a:t>
            </a:r>
            <a:r>
              <a:rPr lang="es-ES" sz="1400" dirty="0" err="1">
                <a:latin typeface="Calibri Light" panose="020F0302020204030204" pitchFamily="34" charset="0"/>
                <a:ea typeface="SimSun" panose="02010600030101010101" pitchFamily="2" charset="-122"/>
                <a:cs typeface="Calibri Light" panose="020F0302020204030204" pitchFamily="34" charset="0"/>
              </a:rPr>
              <a:t>One-to-one</a:t>
            </a:r>
            <a:r>
              <a:rPr lang="es-ES" sz="1400" dirty="0">
                <a:latin typeface="Calibri Light" panose="020F0302020204030204" pitchFamily="34" charset="0"/>
                <a:ea typeface="SimSun" panose="02010600030101010101" pitchFamily="2" charset="-122"/>
                <a:cs typeface="Calibri Light" panose="020F0302020204030204" pitchFamily="34" charset="0"/>
              </a:rPr>
              <a:t> peer </a:t>
            </a:r>
            <a:r>
              <a:rPr lang="es-ES" sz="1400" dirty="0" err="1">
                <a:latin typeface="Calibri Light" panose="020F0302020204030204" pitchFamily="34" charset="0"/>
                <a:ea typeface="SimSun" panose="02010600030101010101" pitchFamily="2" charset="-122"/>
                <a:cs typeface="Calibri Light" panose="020F0302020204030204" pitchFamily="34" charset="0"/>
              </a:rPr>
              <a:t>support</a:t>
            </a:r>
            <a:r>
              <a:rPr lang="es-ES" sz="1400" dirty="0">
                <a:latin typeface="Calibri Light" panose="020F0302020204030204" pitchFamily="34" charset="0"/>
                <a:ea typeface="SimSun" panose="02010600030101010101" pitchFamily="2" charset="-122"/>
                <a:cs typeface="Calibri Light" panose="020F0302020204030204" pitchFamily="34" charset="0"/>
              </a:rPr>
              <a:t> </a:t>
            </a:r>
            <a:r>
              <a:rPr lang="es-ES" sz="1400" dirty="0" err="1">
                <a:latin typeface="Calibri Light" panose="020F0302020204030204" pitchFamily="34" charset="0"/>
                <a:ea typeface="SimSun" panose="02010600030101010101" pitchFamily="2" charset="-122"/>
                <a:cs typeface="Calibri Light" panose="020F0302020204030204" pitchFamily="34" charset="0"/>
              </a:rPr>
              <a:t>by</a:t>
            </a:r>
            <a:r>
              <a:rPr lang="es-ES" sz="1400" dirty="0">
                <a:latin typeface="Calibri Light" panose="020F0302020204030204" pitchFamily="34" charset="0"/>
                <a:ea typeface="SimSun" panose="02010600030101010101" pitchFamily="2" charset="-122"/>
                <a:cs typeface="Calibri Light" panose="020F0302020204030204" pitchFamily="34" charset="0"/>
              </a:rPr>
              <a:t> and </a:t>
            </a:r>
            <a:r>
              <a:rPr lang="es-ES" sz="1400" dirty="0" err="1">
                <a:latin typeface="Calibri Light" panose="020F0302020204030204" pitchFamily="34" charset="0"/>
                <a:ea typeface="SimSun" panose="02010600030101010101" pitchFamily="2" charset="-122"/>
                <a:cs typeface="Calibri Light" panose="020F0302020204030204" pitchFamily="34" charset="0"/>
              </a:rPr>
              <a:t>for</a:t>
            </a:r>
            <a:r>
              <a:rPr lang="es-ES" sz="1400" dirty="0">
                <a:latin typeface="Calibri Light" panose="020F0302020204030204" pitchFamily="34" charset="0"/>
                <a:ea typeface="SimSun" panose="02010600030101010101" pitchFamily="2" charset="-122"/>
                <a:cs typeface="Calibri Light" panose="020F0302020204030204" pitchFamily="34" charset="0"/>
              </a:rPr>
              <a:t> </a:t>
            </a:r>
            <a:r>
              <a:rPr lang="es-ES" sz="1400" dirty="0" err="1">
                <a:latin typeface="Calibri Light" panose="020F0302020204030204" pitchFamily="34" charset="0"/>
                <a:ea typeface="SimSun" panose="02010600030101010101" pitchFamily="2" charset="-122"/>
                <a:cs typeface="Calibri Light" panose="020F0302020204030204" pitchFamily="34" charset="0"/>
              </a:rPr>
              <a:t>people</a:t>
            </a:r>
            <a:r>
              <a:rPr lang="es-ES" sz="1400" dirty="0">
                <a:latin typeface="Calibri Light" panose="020F0302020204030204" pitchFamily="34" charset="0"/>
                <a:ea typeface="SimSun" panose="02010600030101010101" pitchFamily="2" charset="-122"/>
                <a:cs typeface="Calibri Light" panose="020F0302020204030204" pitchFamily="34" charset="0"/>
              </a:rPr>
              <a:t> </a:t>
            </a:r>
            <a:r>
              <a:rPr lang="es-ES" sz="1400" dirty="0" err="1">
                <a:latin typeface="Calibri Light" panose="020F0302020204030204" pitchFamily="34" charset="0"/>
                <a:ea typeface="SimSun" panose="02010600030101010101" pitchFamily="2" charset="-122"/>
                <a:cs typeface="Calibri Light" panose="020F0302020204030204" pitchFamily="34" charset="0"/>
              </a:rPr>
              <a:t>with</a:t>
            </a:r>
            <a:r>
              <a:rPr lang="es-ES" sz="1400" dirty="0">
                <a:latin typeface="Calibri Light" panose="020F0302020204030204" pitchFamily="34" charset="0"/>
                <a:ea typeface="SimSun" panose="02010600030101010101" pitchFamily="2" charset="-122"/>
                <a:cs typeface="Calibri Light" panose="020F0302020204030204" pitchFamily="34" charset="0"/>
              </a:rPr>
              <a:t> </a:t>
            </a:r>
            <a:r>
              <a:rPr lang="es-ES" sz="1400" dirty="0" err="1">
                <a:latin typeface="Calibri Light" panose="020F0302020204030204" pitchFamily="34" charset="0"/>
                <a:ea typeface="SimSun" panose="02010600030101010101" pitchFamily="2" charset="-122"/>
                <a:cs typeface="Calibri Light" panose="020F0302020204030204" pitchFamily="34" charset="0"/>
              </a:rPr>
              <a:t>lived</a:t>
            </a:r>
            <a:r>
              <a:rPr lang="es-ES" sz="1400" dirty="0">
                <a:latin typeface="Calibri Light" panose="020F0302020204030204" pitchFamily="34" charset="0"/>
                <a:ea typeface="SimSun" panose="02010600030101010101" pitchFamily="2" charset="-122"/>
                <a:cs typeface="Calibri Light" panose="020F0302020204030204" pitchFamily="34" charset="0"/>
              </a:rPr>
              <a:t> </a:t>
            </a:r>
            <a:r>
              <a:rPr lang="es-ES" sz="1400" dirty="0" err="1">
                <a:latin typeface="Calibri Light" panose="020F0302020204030204" pitchFamily="34" charset="0"/>
                <a:ea typeface="SimSun" panose="02010600030101010101" pitchFamily="2" charset="-122"/>
                <a:cs typeface="Calibri Light" panose="020F0302020204030204" pitchFamily="34" charset="0"/>
              </a:rPr>
              <a:t>experience</a:t>
            </a:r>
            <a:r>
              <a:rPr lang="es-ES" sz="1400" dirty="0">
                <a:latin typeface="Calibri Light" panose="020F0302020204030204" pitchFamily="34" charset="0"/>
                <a:ea typeface="SimSun" panose="02010600030101010101" pitchFamily="2" charset="-122"/>
                <a:cs typeface="Calibri Light" panose="020F0302020204030204" pitchFamily="34" charset="0"/>
              </a:rPr>
              <a:t>. WHO </a:t>
            </a:r>
            <a:r>
              <a:rPr lang="es-ES" sz="1400" dirty="0" err="1">
                <a:latin typeface="Calibri Light" panose="020F0302020204030204" pitchFamily="34" charset="0"/>
                <a:ea typeface="SimSun" panose="02010600030101010101" pitchFamily="2" charset="-122"/>
                <a:cs typeface="Calibri Light" panose="020F0302020204030204" pitchFamily="34" charset="0"/>
              </a:rPr>
              <a:t>QualityRights</a:t>
            </a:r>
            <a:r>
              <a:rPr lang="es-ES" sz="1400" dirty="0">
                <a:latin typeface="Calibri Light" panose="020F0302020204030204" pitchFamily="34" charset="0"/>
                <a:ea typeface="SimSun" panose="02010600030101010101" pitchFamily="2" charset="-122"/>
                <a:cs typeface="Calibri Light" panose="020F0302020204030204" pitchFamily="34" charset="0"/>
              </a:rPr>
              <a:t> </a:t>
            </a:r>
            <a:r>
              <a:rPr lang="es-ES" sz="1400" dirty="0" err="1">
                <a:latin typeface="Calibri Light" panose="020F0302020204030204" pitchFamily="34" charset="0"/>
                <a:ea typeface="SimSun" panose="02010600030101010101" pitchFamily="2" charset="-122"/>
                <a:cs typeface="Calibri Light" panose="020F0302020204030204" pitchFamily="34" charset="0"/>
              </a:rPr>
              <a:t>guidance</a:t>
            </a:r>
            <a:r>
              <a:rPr lang="es-ES" sz="1400" dirty="0">
                <a:latin typeface="Calibri Light" panose="020F0302020204030204" pitchFamily="34" charset="0"/>
                <a:ea typeface="SimSun" panose="02010600030101010101" pitchFamily="2" charset="-122"/>
                <a:cs typeface="Calibri Light" panose="020F0302020204030204" pitchFamily="34" charset="0"/>
              </a:rPr>
              <a:t> module. Geneva: </a:t>
            </a:r>
            <a:r>
              <a:rPr lang="es-ES" sz="1400" dirty="0" err="1">
                <a:latin typeface="Calibri Light" panose="020F0302020204030204" pitchFamily="34" charset="0"/>
                <a:ea typeface="SimSun" panose="02010600030101010101" pitchFamily="2" charset="-122"/>
                <a:cs typeface="Calibri Light" panose="020F0302020204030204" pitchFamily="34" charset="0"/>
              </a:rPr>
              <a:t>World</a:t>
            </a:r>
            <a:r>
              <a:rPr lang="es-ES" sz="1400" dirty="0">
                <a:latin typeface="Calibri Light" panose="020F0302020204030204" pitchFamily="34" charset="0"/>
                <a:ea typeface="SimSun" panose="02010600030101010101" pitchFamily="2" charset="-122"/>
                <a:cs typeface="Calibri Light" panose="020F0302020204030204" pitchFamily="34" charset="0"/>
              </a:rPr>
              <a:t> </a:t>
            </a:r>
            <a:r>
              <a:rPr lang="es-ES" sz="1400" dirty="0" err="1">
                <a:latin typeface="Calibri Light" panose="020F0302020204030204" pitchFamily="34" charset="0"/>
                <a:ea typeface="SimSun" panose="02010600030101010101" pitchFamily="2" charset="-122"/>
                <a:cs typeface="Calibri Light" panose="020F0302020204030204" pitchFamily="34" charset="0"/>
              </a:rPr>
              <a:t>Health</a:t>
            </a:r>
            <a:r>
              <a:rPr lang="es-ES" sz="1400" dirty="0">
                <a:latin typeface="Calibri Light" panose="020F0302020204030204" pitchFamily="34" charset="0"/>
                <a:ea typeface="SimSun" panose="02010600030101010101" pitchFamily="2" charset="-122"/>
                <a:cs typeface="Calibri Light" panose="020F0302020204030204" pitchFamily="34" charset="0"/>
              </a:rPr>
              <a:t> </a:t>
            </a:r>
            <a:r>
              <a:rPr lang="es-ES" sz="1400" dirty="0" err="1">
                <a:latin typeface="Calibri Light" panose="020F0302020204030204" pitchFamily="34" charset="0"/>
                <a:ea typeface="SimSun" panose="02010600030101010101" pitchFamily="2" charset="-122"/>
                <a:cs typeface="Calibri Light" panose="020F0302020204030204" pitchFamily="34" charset="0"/>
              </a:rPr>
              <a:t>Organization</a:t>
            </a:r>
            <a:r>
              <a:rPr lang="es-ES" sz="1400" dirty="0">
                <a:latin typeface="Calibri Light" panose="020F0302020204030204" pitchFamily="34" charset="0"/>
                <a:ea typeface="SimSun" panose="02010600030101010101" pitchFamily="2" charset="-122"/>
                <a:cs typeface="Calibri Light" panose="020F0302020204030204" pitchFamily="34" charset="0"/>
              </a:rPr>
              <a:t>; 2019 es el texto auténtico y vinculante.</a:t>
            </a:r>
          </a:p>
          <a:p>
            <a:pPr>
              <a:lnSpc>
                <a:spcPct val="113000"/>
              </a:lnSpc>
            </a:pPr>
            <a:endParaRPr lang="es-ES" sz="1400" dirty="0">
              <a:latin typeface="Calibri Light" panose="020F0302020204030204" pitchFamily="34" charset="0"/>
              <a:ea typeface="SimSun" panose="02010600030101010101" pitchFamily="2" charset="-122"/>
              <a:cs typeface="Calibri Light" panose="020F0302020204030204" pitchFamily="34" charset="0"/>
            </a:endParaRPr>
          </a:p>
          <a:p>
            <a:pPr>
              <a:lnSpc>
                <a:spcPct val="113000"/>
              </a:lnSpc>
            </a:pPr>
            <a:r>
              <a:rPr lang="es-ES" sz="1400" dirty="0">
                <a:latin typeface="Calibri Light" panose="020F0302020204030204" pitchFamily="34" charset="0"/>
                <a:ea typeface="SimSun" panose="02010600030101010101" pitchFamily="2" charset="-122"/>
                <a:cs typeface="Calibri Light" panose="020F0302020204030204" pitchFamily="34" charset="0"/>
              </a:rPr>
              <a:t>Edita: </a:t>
            </a:r>
          </a:p>
          <a:p>
            <a:pPr>
              <a:lnSpc>
                <a:spcPct val="113000"/>
              </a:lnSpc>
            </a:pPr>
            <a:r>
              <a:rPr lang="es-ES" sz="1400" dirty="0">
                <a:latin typeface="Calibri Light" panose="020F0302020204030204" pitchFamily="34" charset="0"/>
                <a:ea typeface="SimSun" panose="02010600030101010101" pitchFamily="2" charset="-122"/>
                <a:cs typeface="Calibri Light" panose="020F0302020204030204" pitchFamily="34" charset="0"/>
              </a:rPr>
              <a:t>Pacto Nacional de Salud Mental. Generalitat de Catalunya.</a:t>
            </a:r>
          </a:p>
          <a:p>
            <a:pPr>
              <a:lnSpc>
                <a:spcPct val="113000"/>
              </a:lnSpc>
            </a:pPr>
            <a:endParaRPr lang="es-ES" sz="1400" dirty="0">
              <a:latin typeface="Calibri Light" panose="020F0302020204030204" pitchFamily="34" charset="0"/>
              <a:ea typeface="SimSun" panose="02010600030101010101" pitchFamily="2" charset="-122"/>
              <a:cs typeface="Calibri Light" panose="020F0302020204030204" pitchFamily="34" charset="0"/>
            </a:endParaRPr>
          </a:p>
          <a:p>
            <a:pPr>
              <a:lnSpc>
                <a:spcPct val="113000"/>
              </a:lnSpc>
            </a:pPr>
            <a:r>
              <a:rPr lang="es-ES" sz="1400" dirty="0">
                <a:latin typeface="Calibri Light" panose="020F0302020204030204" pitchFamily="34" charset="0"/>
                <a:ea typeface="SimSun" panose="02010600030101010101" pitchFamily="2" charset="-122"/>
                <a:cs typeface="Calibri Light" panose="020F0302020204030204" pitchFamily="34" charset="0"/>
              </a:rPr>
              <a:t>Traducción: </a:t>
            </a:r>
          </a:p>
          <a:p>
            <a:pPr>
              <a:lnSpc>
                <a:spcPct val="113000"/>
              </a:lnSpc>
            </a:pPr>
            <a:r>
              <a:rPr lang="es-ES" sz="1400" dirty="0">
                <a:latin typeface="Calibri Light" panose="020F0302020204030204" pitchFamily="34" charset="0"/>
                <a:ea typeface="SimSun" panose="02010600030101010101" pitchFamily="2" charset="-122"/>
                <a:cs typeface="Calibri Light" panose="020F0302020204030204" pitchFamily="34" charset="0"/>
              </a:rPr>
              <a:t>Servicio de Planificación Lingüística del </a:t>
            </a:r>
            <a:r>
              <a:rPr lang="es-ES" sz="1400" dirty="0" err="1">
                <a:latin typeface="Calibri Light" panose="020F0302020204030204" pitchFamily="34" charset="0"/>
                <a:ea typeface="SimSun" panose="02010600030101010101" pitchFamily="2" charset="-122"/>
                <a:cs typeface="Calibri Light" panose="020F0302020204030204" pitchFamily="34" charset="0"/>
              </a:rPr>
              <a:t>Departament</a:t>
            </a:r>
            <a:r>
              <a:rPr lang="es-ES" sz="1400" dirty="0">
                <a:latin typeface="Calibri Light" panose="020F0302020204030204" pitchFamily="34" charset="0"/>
                <a:ea typeface="SimSun" panose="02010600030101010101" pitchFamily="2" charset="-122"/>
                <a:cs typeface="Calibri Light" panose="020F0302020204030204" pitchFamily="34" charset="0"/>
              </a:rPr>
              <a:t> de Salut.</a:t>
            </a:r>
          </a:p>
          <a:p>
            <a:pPr>
              <a:lnSpc>
                <a:spcPct val="113000"/>
              </a:lnSpc>
            </a:pPr>
            <a:endParaRPr lang="es-ES" sz="1400" dirty="0">
              <a:latin typeface="Calibri Light" panose="020F0302020204030204" pitchFamily="34" charset="0"/>
              <a:ea typeface="SimSun" panose="02010600030101010101" pitchFamily="2" charset="-122"/>
              <a:cs typeface="Calibri Light" panose="020F0302020204030204" pitchFamily="34" charset="0"/>
            </a:endParaRPr>
          </a:p>
          <a:p>
            <a:pPr>
              <a:lnSpc>
                <a:spcPct val="113000"/>
              </a:lnSpc>
            </a:pPr>
            <a:r>
              <a:rPr lang="es-ES" sz="1400" dirty="0">
                <a:latin typeface="Calibri Light" panose="020F0302020204030204" pitchFamily="34" charset="0"/>
                <a:ea typeface="SimSun" panose="02010600030101010101" pitchFamily="2" charset="-122"/>
                <a:cs typeface="Calibri Light" panose="020F0302020204030204" pitchFamily="34" charset="0"/>
              </a:rPr>
              <a:t>Primera edición: </a:t>
            </a:r>
          </a:p>
          <a:p>
            <a:pPr>
              <a:lnSpc>
                <a:spcPct val="113000"/>
              </a:lnSpc>
            </a:pPr>
            <a:r>
              <a:rPr lang="es-ES" sz="1400" dirty="0">
                <a:latin typeface="Calibri Light" panose="020F0302020204030204" pitchFamily="34" charset="0"/>
                <a:ea typeface="SimSun" panose="02010600030101010101" pitchFamily="2" charset="-122"/>
                <a:cs typeface="Calibri Light" panose="020F0302020204030204" pitchFamily="34" charset="0"/>
              </a:rPr>
              <a:t>Octubre de 2022</a:t>
            </a:r>
          </a:p>
          <a:p>
            <a:pPr>
              <a:lnSpc>
                <a:spcPct val="113000"/>
              </a:lnSpc>
            </a:pPr>
            <a:r>
              <a:rPr lang="en-US" sz="1400" dirty="0">
                <a:latin typeface="Calibri Light" panose="020F0302020204030204" pitchFamily="34" charset="0"/>
                <a:ea typeface="SimSun" panose="02010600030101010101" pitchFamily="2" charset="-122"/>
                <a:cs typeface="Calibri Light" panose="020F0302020204030204" pitchFamily="34" charset="0"/>
              </a:rPr>
              <a:t> </a:t>
            </a:r>
            <a:endParaRPr lang="en-US" sz="1400" dirty="0">
              <a:latin typeface="Calibri Light" panose="020F0302020204030204" pitchFamily="34" charset="0"/>
              <a:ea typeface="Calibri" panose="020F0502020204030204" pitchFamily="34" charset="0"/>
              <a:cs typeface="Calibri Light" panose="020F0302020204030204" pitchFamily="34" charset="0"/>
            </a:endParaRPr>
          </a:p>
          <a:p>
            <a:pPr lvl="0" defTabSz="228600" fontAlgn="base"/>
            <a:r>
              <a:rPr lang="en-GB" sz="1400" dirty="0">
                <a:solidFill>
                  <a:srgbClr val="000000"/>
                </a:solidFill>
                <a:highlight>
                  <a:srgbClr val="FFFFFF"/>
                </a:highlight>
                <a:latin typeface="Calibri Light" panose="020F0302020204030204" pitchFamily="34" charset="0"/>
                <a:ea typeface="Times New Roman" panose="02020603050405020304" pitchFamily="18" charset="0"/>
                <a:cs typeface="Calibri Light" panose="020F0302020204030204" pitchFamily="34" charset="0"/>
              </a:rPr>
              <a:t>La </a:t>
            </a:r>
            <a:r>
              <a:rPr lang="en-GB" sz="1400" dirty="0" err="1">
                <a:solidFill>
                  <a:srgbClr val="000000"/>
                </a:solidFill>
                <a:highlight>
                  <a:srgbClr val="FFFFFF"/>
                </a:highlight>
                <a:latin typeface="Calibri Light" panose="020F0302020204030204" pitchFamily="34" charset="0"/>
                <a:ea typeface="Times New Roman" panose="02020603050405020304" pitchFamily="18" charset="0"/>
                <a:cs typeface="Calibri Light" panose="020F0302020204030204" pitchFamily="34" charset="0"/>
              </a:rPr>
              <a:t>guía</a:t>
            </a:r>
            <a:r>
              <a:rPr lang="en-GB" sz="1400" dirty="0">
                <a:solidFill>
                  <a:srgbClr val="000000"/>
                </a:solidFill>
                <a:highlight>
                  <a:srgbClr val="FFFFFF"/>
                </a:highlight>
                <a:latin typeface="Calibri Light" panose="020F0302020204030204" pitchFamily="34" charset="0"/>
                <a:ea typeface="Times New Roman" panose="02020603050405020304" pitchFamily="18" charset="0"/>
                <a:cs typeface="Calibri Light" panose="020F0302020204030204" pitchFamily="34" charset="0"/>
              </a:rPr>
              <a:t> del </a:t>
            </a:r>
            <a:r>
              <a:rPr lang="en-GB" sz="1400" dirty="0" err="1">
                <a:solidFill>
                  <a:srgbClr val="000000"/>
                </a:solidFill>
                <a:highlight>
                  <a:srgbClr val="FFFFFF"/>
                </a:highlight>
                <a:latin typeface="Calibri Light" panose="020F0302020204030204" pitchFamily="34" charset="0"/>
                <a:ea typeface="Times New Roman" panose="02020603050405020304" pitchFamily="18" charset="0"/>
                <a:cs typeface="Calibri Light" panose="020F0302020204030204" pitchFamily="34" charset="0"/>
              </a:rPr>
              <a:t>curso</a:t>
            </a:r>
            <a:r>
              <a:rPr lang="en-GB" sz="1400" dirty="0">
                <a:solidFill>
                  <a:srgbClr val="000000"/>
                </a:solidFill>
                <a:highlight>
                  <a:srgbClr val="FFFFFF"/>
                </a:highlight>
                <a:latin typeface="Calibri Light" panose="020F0302020204030204" pitchFamily="34" charset="0"/>
                <a:ea typeface="Times New Roman" panose="02020603050405020304" pitchFamily="18" charset="0"/>
                <a:cs typeface="Calibri Light" panose="020F0302020204030204" pitchFamily="34" charset="0"/>
              </a:rPr>
              <a:t> </a:t>
            </a:r>
            <a:r>
              <a:rPr lang="en-GB" sz="1400" dirty="0" err="1">
                <a:solidFill>
                  <a:srgbClr val="000000"/>
                </a:solidFill>
                <a:highlight>
                  <a:srgbClr val="FFFFFF"/>
                </a:highlight>
                <a:latin typeface="Calibri Light" panose="020F0302020204030204" pitchFamily="34" charset="0"/>
                <a:ea typeface="Times New Roman" panose="02020603050405020304" pitchFamily="18" charset="0"/>
                <a:cs typeface="Calibri Light" panose="020F0302020204030204" pitchFamily="34" charset="0"/>
              </a:rPr>
              <a:t>está</a:t>
            </a:r>
            <a:r>
              <a:rPr lang="en-GB" sz="1400" dirty="0">
                <a:solidFill>
                  <a:srgbClr val="000000"/>
                </a:solidFill>
                <a:highlight>
                  <a:srgbClr val="FFFFFF"/>
                </a:highlight>
                <a:latin typeface="Calibri Light" panose="020F0302020204030204" pitchFamily="34" charset="0"/>
                <a:ea typeface="Times New Roman" panose="02020603050405020304" pitchFamily="18" charset="0"/>
                <a:cs typeface="Calibri Light" panose="020F0302020204030204" pitchFamily="34" charset="0"/>
              </a:rPr>
              <a:t> disponible </a:t>
            </a:r>
            <a:r>
              <a:rPr lang="en-GB" sz="1400" dirty="0" err="1">
                <a:solidFill>
                  <a:srgbClr val="000000"/>
                </a:solidFill>
                <a:highlight>
                  <a:srgbClr val="FFFFFF"/>
                </a:highlight>
                <a:latin typeface="Calibri Light" panose="020F0302020204030204" pitchFamily="34" charset="0"/>
                <a:ea typeface="Times New Roman" panose="02020603050405020304" pitchFamily="18" charset="0"/>
                <a:cs typeface="Calibri Light" panose="020F0302020204030204" pitchFamily="34" charset="0"/>
              </a:rPr>
              <a:t>aquí</a:t>
            </a:r>
            <a:r>
              <a:rPr lang="en-GB" sz="1400" dirty="0">
                <a:solidFill>
                  <a:srgbClr val="000000"/>
                </a:solidFill>
                <a:highlight>
                  <a:srgbClr val="FFFFFF"/>
                </a:highlight>
                <a:latin typeface="Calibri Light" panose="020F0302020204030204" pitchFamily="34" charset="0"/>
                <a:ea typeface="Times New Roman" panose="02020603050405020304" pitchFamily="18" charset="0"/>
                <a:cs typeface="Calibri Light" panose="020F0302020204030204" pitchFamily="34" charset="0"/>
              </a:rPr>
              <a:t>: https://supportgirona.cat/es/quality-rights</a:t>
            </a:r>
            <a:r>
              <a:rPr lang="en-US" sz="1400" dirty="0">
                <a:solidFill>
                  <a:srgbClr val="000000"/>
                </a:solidFill>
                <a:latin typeface="Calibri Light" panose="020F0302020204030204" pitchFamily="34" charset="0"/>
                <a:cs typeface="Calibri Light" panose="020F0302020204030204" pitchFamily="34" charset="0"/>
              </a:rPr>
              <a:t> </a:t>
            </a:r>
          </a:p>
          <a:p>
            <a:endParaRPr lang="en-US" sz="1400" dirty="0">
              <a:latin typeface="Calibri Light" panose="020F0302020204030204" pitchFamily="34" charset="0"/>
              <a:ea typeface="Calibri" panose="020F0502020204030204" pitchFamily="34" charset="0"/>
              <a:cs typeface="Calibri Light" panose="020F0302020204030204" pitchFamily="34" charset="0"/>
            </a:endParaRPr>
          </a:p>
          <a:p>
            <a:r>
              <a:rPr lang="en-US" sz="1400" dirty="0" err="1">
                <a:latin typeface="Calibri Light" panose="020F0302020204030204" pitchFamily="34" charset="0"/>
                <a:ea typeface="Calibri" panose="020F0502020204030204" pitchFamily="34" charset="0"/>
                <a:cs typeface="Calibri Light" panose="020F0302020204030204" pitchFamily="34" charset="0"/>
              </a:rPr>
              <a:t>Foto</a:t>
            </a:r>
            <a:r>
              <a:rPr lang="en-US" sz="1400" dirty="0">
                <a:latin typeface="Calibri Light" panose="020F0302020204030204" pitchFamily="34" charset="0"/>
                <a:ea typeface="Calibri" panose="020F0502020204030204" pitchFamily="34" charset="0"/>
                <a:cs typeface="Calibri Light" panose="020F0302020204030204" pitchFamily="34" charset="0"/>
              </a:rPr>
              <a:t> de </a:t>
            </a:r>
            <a:r>
              <a:rPr lang="en-US" sz="1400" dirty="0" err="1">
                <a:latin typeface="Calibri Light" panose="020F0302020204030204" pitchFamily="34" charset="0"/>
                <a:ea typeface="Calibri" panose="020F0502020204030204" pitchFamily="34" charset="0"/>
                <a:cs typeface="Calibri Light" panose="020F0302020204030204" pitchFamily="34" charset="0"/>
              </a:rPr>
              <a:t>portada</a:t>
            </a:r>
            <a:r>
              <a:rPr lang="en-US" sz="1400" dirty="0">
                <a:latin typeface="Calibri Light" panose="020F0302020204030204" pitchFamily="34" charset="0"/>
                <a:ea typeface="Calibri" panose="020F0502020204030204" pitchFamily="34" charset="0"/>
                <a:cs typeface="Calibri Light" panose="020F0302020204030204" pitchFamily="34" charset="0"/>
              </a:rPr>
              <a:t>. Santa Lucía Hospital, Cartagena (Spain)/Comfort room team</a:t>
            </a:r>
          </a:p>
          <a:p>
            <a:br>
              <a:rPr lang="en-GB" sz="1400" b="1" i="1" dirty="0">
                <a:solidFill>
                  <a:srgbClr val="4F81BD"/>
                </a:solidFill>
                <a:latin typeface="Calibri Light" panose="020F0302020204030204" pitchFamily="34" charset="0"/>
                <a:ea typeface="Calibri" panose="020F0502020204030204" pitchFamily="34" charset="0"/>
                <a:cs typeface="Calibri Light" panose="020F0302020204030204" pitchFamily="34" charset="0"/>
              </a:rPr>
            </a:br>
            <a:endParaRPr lang="en-US" sz="1400" dirty="0">
              <a:latin typeface="Calibri Light" panose="020F0302020204030204" pitchFamily="34" charset="0"/>
              <a:cs typeface="Calibri Light" panose="020F0302020204030204" pitchFamily="34" charset="0"/>
            </a:endParaRPr>
          </a:p>
        </p:txBody>
      </p:sp>
      <p:pic>
        <p:nvPicPr>
          <p:cNvPr id="4" name="Imagen 1">
            <a:extLst>
              <a:ext uri="{FF2B5EF4-FFF2-40B4-BE49-F238E27FC236}">
                <a16:creationId xmlns:a16="http://schemas.microsoft.com/office/drawing/2014/main" id="{14A57D38-2EDB-7FAF-51F3-A4379BD7027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482" y="599122"/>
            <a:ext cx="1029335" cy="363855"/>
          </a:xfrm>
          <a:prstGeom prst="rect">
            <a:avLst/>
          </a:prstGeom>
        </p:spPr>
      </p:pic>
    </p:spTree>
    <p:extLst>
      <p:ext uri="{BB962C8B-B14F-4D97-AF65-F5344CB8AC3E}">
        <p14:creationId xmlns:p14="http://schemas.microsoft.com/office/powerpoint/2010/main" val="2524184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0EA9CBC9-E481-E548-AB56-EC01E9941937}"/>
              </a:ext>
            </a:extLst>
          </p:cNvPr>
          <p:cNvSpPr>
            <a:spLocks noGrp="1"/>
          </p:cNvSpPr>
          <p:nvPr>
            <p:ph type="body" sz="quarter" idx="13"/>
          </p:nvPr>
        </p:nvSpPr>
        <p:spPr/>
        <p:txBody>
          <a:bodyPr/>
          <a:lstStyle/>
          <a:p>
            <a:r>
              <a:rPr lang="es-ES" dirty="0"/>
              <a:t>Empatía</a:t>
            </a:r>
            <a:r>
              <a:rPr lang="en-US" dirty="0"/>
              <a:t> </a:t>
            </a:r>
            <a:r>
              <a:rPr lang="en-US" dirty="0" err="1"/>
              <a:t>i</a:t>
            </a:r>
            <a:r>
              <a:rPr lang="en-US" dirty="0"/>
              <a:t> </a:t>
            </a:r>
            <a:r>
              <a:rPr lang="es-ES" dirty="0"/>
              <a:t>Recuperación</a:t>
            </a:r>
            <a:endParaRPr lang="en-US" dirty="0"/>
          </a:p>
        </p:txBody>
      </p:sp>
      <p:sp>
        <p:nvSpPr>
          <p:cNvPr id="3" name="Content Placeholder 2">
            <a:extLst>
              <a:ext uri="{FF2B5EF4-FFF2-40B4-BE49-F238E27FC236}">
                <a16:creationId xmlns:a16="http://schemas.microsoft.com/office/drawing/2014/main" id="{957BE35E-577C-4897-BEDE-9F92D8229A84}"/>
              </a:ext>
            </a:extLst>
          </p:cNvPr>
          <p:cNvSpPr>
            <a:spLocks noGrp="1"/>
          </p:cNvSpPr>
          <p:nvPr>
            <p:ph sz="quarter" idx="14"/>
          </p:nvPr>
        </p:nvSpPr>
        <p:spPr/>
        <p:txBody>
          <a:bodyPr/>
          <a:lstStyle/>
          <a:p>
            <a:pPr marL="0" indent="0" algn="just">
              <a:buNone/>
            </a:pPr>
            <a:r>
              <a:rPr lang="es-ES" b="1" dirty="0"/>
              <a:t>Empatía:</a:t>
            </a:r>
            <a:r>
              <a:rPr lang="en-GB" dirty="0"/>
              <a:t> </a:t>
            </a:r>
          </a:p>
          <a:p>
            <a:pPr algn="just"/>
            <a:r>
              <a:rPr lang="es-ES" dirty="0"/>
              <a:t>La capacidad de relacionarse con otra persona entendiendo su experiencia desde su perspectiva es fundamental</a:t>
            </a:r>
            <a:r>
              <a:rPr lang="en-GB" dirty="0"/>
              <a:t>.</a:t>
            </a:r>
            <a:endParaRPr lang="x-none" dirty="0"/>
          </a:p>
          <a:p>
            <a:pPr marL="0" indent="0" algn="just">
              <a:buNone/>
            </a:pPr>
            <a:r>
              <a:rPr lang="es-ES" b="1" dirty="0"/>
              <a:t>Recuperación:</a:t>
            </a:r>
            <a:r>
              <a:rPr lang="en-GB" dirty="0"/>
              <a:t> </a:t>
            </a:r>
          </a:p>
          <a:p>
            <a:pPr algn="just"/>
            <a:r>
              <a:rPr lang="es-ES" dirty="0"/>
              <a:t>La recuperación es una experiencia única e individual</a:t>
            </a:r>
            <a:r>
              <a:rPr lang="en-GB" dirty="0"/>
              <a:t>. </a:t>
            </a:r>
          </a:p>
          <a:p>
            <a:pPr algn="just"/>
            <a:r>
              <a:rPr lang="es-ES" dirty="0"/>
              <a:t>Un valor clave del apoyo individualizado entre iguales es ayudar a la persona a determinar qué es lo mejor para su vida y para su bienestar</a:t>
            </a:r>
            <a:r>
              <a:rPr lang="en-GB" dirty="0"/>
              <a:t>. </a:t>
            </a:r>
          </a:p>
          <a:p>
            <a:pPr algn="just"/>
            <a:r>
              <a:rPr lang="es-ES" dirty="0"/>
              <a:t>El apoyo entre iguales tiene la voluntad de ser holístico y ofrece a las personas la oportunidad de explorar múltiples vías de recuperación.</a:t>
            </a:r>
            <a:endParaRPr lang="x-none" dirty="0"/>
          </a:p>
          <a:p>
            <a:pPr algn="just"/>
            <a:endParaRPr lang="x-none" dirty="0"/>
          </a:p>
        </p:txBody>
      </p:sp>
      <p:sp>
        <p:nvSpPr>
          <p:cNvPr id="2" name="Title 1">
            <a:extLst>
              <a:ext uri="{FF2B5EF4-FFF2-40B4-BE49-F238E27FC236}">
                <a16:creationId xmlns:a16="http://schemas.microsoft.com/office/drawing/2014/main" id="{04A9BEFA-8543-4EFD-B768-56D5436B3CD3}"/>
              </a:ext>
            </a:extLst>
          </p:cNvPr>
          <p:cNvSpPr>
            <a:spLocks noGrp="1"/>
          </p:cNvSpPr>
          <p:nvPr>
            <p:ph type="title"/>
          </p:nvPr>
        </p:nvSpPr>
        <p:spPr/>
        <p:txBody>
          <a:bodyPr/>
          <a:lstStyle/>
          <a:p>
            <a:r>
              <a:rPr lang="en-US" dirty="0"/>
              <a:t>3. </a:t>
            </a:r>
            <a:r>
              <a:rPr lang="es-ES" dirty="0"/>
              <a:t>Valores del apoyo individualizado entre iguales - 3</a:t>
            </a:r>
            <a:endParaRPr lang="x-none" dirty="0"/>
          </a:p>
        </p:txBody>
      </p:sp>
    </p:spTree>
    <p:extLst>
      <p:ext uri="{BB962C8B-B14F-4D97-AF65-F5344CB8AC3E}">
        <p14:creationId xmlns:p14="http://schemas.microsoft.com/office/powerpoint/2010/main" val="34735678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855CDB-66F7-4F54-BA8D-4A3A833554CC}"/>
              </a:ext>
            </a:extLst>
          </p:cNvPr>
          <p:cNvSpPr>
            <a:spLocks noGrp="1"/>
          </p:cNvSpPr>
          <p:nvPr>
            <p:ph sz="quarter" idx="14"/>
          </p:nvPr>
        </p:nvSpPr>
        <p:spPr>
          <a:xfrm>
            <a:off x="507195" y="1511188"/>
            <a:ext cx="11174412" cy="3806770"/>
          </a:xfrm>
          <a:solidFill>
            <a:srgbClr val="D2EFFC"/>
          </a:solidFill>
        </p:spPr>
        <p:txBody>
          <a:bodyPr>
            <a:normAutofit lnSpcReduction="10000"/>
          </a:bodyPr>
          <a:lstStyle/>
          <a:p>
            <a:pPr marL="0" indent="0" algn="just">
              <a:buNone/>
            </a:pPr>
            <a:r>
              <a:rPr lang="es-ES" i="1" dirty="0"/>
              <a:t>«Poco después de que me dieran el alta en el hospital, me presentaron a un... </a:t>
            </a:r>
            <a:r>
              <a:rPr lang="es-ES" dirty="0"/>
              <a:t>profesional de apoyo entre iguales</a:t>
            </a:r>
            <a:r>
              <a:rPr lang="es-ES" i="1" dirty="0"/>
              <a:t>. Probablemente, aquella persona fue el factor más importante para mi recuperación. El trabajo con él a lo largo de muchos meses me permitió poner poco a poco mi vida en perspectiva y diseñar el futuro que quería tener. Fue inspirador oír su historia. Tuve la sensación de que podía confiar más en él que en otros trabajadores de salud mental porque él también tenía una experiencia personal con la enfermedad mental.»</a:t>
            </a:r>
          </a:p>
          <a:p>
            <a:pPr marL="0" indent="0" algn="just">
              <a:buNone/>
            </a:pPr>
            <a:r>
              <a:rPr lang="es-ES" i="1" dirty="0"/>
              <a:t>«Al considerar la situación de M, siempre me puse en su piel, porque vivía (en su casa) sin luz, a oscuras, y tampoco había agua corriente. Yo también he vivido en una casa así. No teníamos ni luz ni agua corriente. Así que... un día, iba en tren y vi a un hombre que vendía linternas para ponerse en la cabeza, frontales, y le compré una... Le llevé el frontal a M para que se lo pusiera en la cabeza y, al menos, tuviera luz en casa, ¿me entiende?»</a:t>
            </a:r>
            <a:endParaRPr lang="x-none" i="1" dirty="0"/>
          </a:p>
        </p:txBody>
      </p:sp>
      <p:sp>
        <p:nvSpPr>
          <p:cNvPr id="2" name="Title 1">
            <a:extLst>
              <a:ext uri="{FF2B5EF4-FFF2-40B4-BE49-F238E27FC236}">
                <a16:creationId xmlns:a16="http://schemas.microsoft.com/office/drawing/2014/main" id="{1763B762-776F-4B3D-8738-2E020EACED44}"/>
              </a:ext>
            </a:extLst>
          </p:cNvPr>
          <p:cNvSpPr>
            <a:spLocks noGrp="1"/>
          </p:cNvSpPr>
          <p:nvPr>
            <p:ph type="title"/>
          </p:nvPr>
        </p:nvSpPr>
        <p:spPr/>
        <p:txBody>
          <a:bodyPr/>
          <a:lstStyle/>
          <a:p>
            <a:r>
              <a:rPr lang="en-US" dirty="0"/>
              <a:t>3. </a:t>
            </a:r>
            <a:r>
              <a:rPr lang="es-ES" dirty="0"/>
              <a:t>Valores del apoyo individualizado entre iguales - 4</a:t>
            </a:r>
            <a:endParaRPr lang="x-none" dirty="0"/>
          </a:p>
        </p:txBody>
      </p:sp>
    </p:spTree>
    <p:extLst>
      <p:ext uri="{BB962C8B-B14F-4D97-AF65-F5344CB8AC3E}">
        <p14:creationId xmlns:p14="http://schemas.microsoft.com/office/powerpoint/2010/main" val="18678299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C2EE06-28DA-4401-9EA1-BA23D9B4F33B}"/>
              </a:ext>
            </a:extLst>
          </p:cNvPr>
          <p:cNvSpPr>
            <a:spLocks noGrp="1"/>
          </p:cNvSpPr>
          <p:nvPr>
            <p:ph sz="quarter" idx="14"/>
          </p:nvPr>
        </p:nvSpPr>
        <p:spPr/>
        <p:txBody>
          <a:bodyPr/>
          <a:lstStyle/>
          <a:p>
            <a:r>
              <a:rPr lang="es-ES" dirty="0"/>
              <a:t>Algunos modelos de apoyo entre iguales ponen un énfasis mayor en la reciprocidad, el acompañamiento y la </a:t>
            </a:r>
            <a:r>
              <a:rPr lang="es-ES" dirty="0" err="1"/>
              <a:t>co</a:t>
            </a:r>
            <a:r>
              <a:rPr lang="es-ES" dirty="0"/>
              <a:t>-creación de conocimiento</a:t>
            </a:r>
            <a:r>
              <a:rPr lang="en-GB" dirty="0"/>
              <a:t>.</a:t>
            </a:r>
          </a:p>
          <a:p>
            <a:r>
              <a:rPr lang="es-ES" dirty="0"/>
              <a:t>Mientras que otros modelos tienden a funcionar más como una prestación de servicios de una persona a otra</a:t>
            </a:r>
            <a:r>
              <a:rPr lang="en-GB" dirty="0"/>
              <a:t>.</a:t>
            </a:r>
            <a:endParaRPr lang="x-none" dirty="0"/>
          </a:p>
          <a:p>
            <a:endParaRPr lang="x-none" dirty="0"/>
          </a:p>
        </p:txBody>
      </p:sp>
      <p:sp>
        <p:nvSpPr>
          <p:cNvPr id="2" name="Title 1">
            <a:extLst>
              <a:ext uri="{FF2B5EF4-FFF2-40B4-BE49-F238E27FC236}">
                <a16:creationId xmlns:a16="http://schemas.microsoft.com/office/drawing/2014/main" id="{25A1DD0C-CBD2-4ABE-8E70-632E25A791BD}"/>
              </a:ext>
            </a:extLst>
          </p:cNvPr>
          <p:cNvSpPr>
            <a:spLocks noGrp="1"/>
          </p:cNvSpPr>
          <p:nvPr>
            <p:ph type="title"/>
          </p:nvPr>
        </p:nvSpPr>
        <p:spPr/>
        <p:txBody>
          <a:bodyPr/>
          <a:lstStyle/>
          <a:p>
            <a:r>
              <a:rPr lang="en-US" dirty="0"/>
              <a:t>3. </a:t>
            </a:r>
            <a:r>
              <a:rPr lang="es-ES" dirty="0"/>
              <a:t>Valores del apoyo individualizado entre iguales - 5</a:t>
            </a:r>
            <a:endParaRPr lang="x-none" dirty="0"/>
          </a:p>
        </p:txBody>
      </p:sp>
    </p:spTree>
    <p:extLst>
      <p:ext uri="{BB962C8B-B14F-4D97-AF65-F5344CB8AC3E}">
        <p14:creationId xmlns:p14="http://schemas.microsoft.com/office/powerpoint/2010/main" val="10042996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8A485-0437-47AC-801E-D90BCFCF536F}"/>
              </a:ext>
            </a:extLst>
          </p:cNvPr>
          <p:cNvSpPr>
            <a:spLocks noGrp="1"/>
          </p:cNvSpPr>
          <p:nvPr>
            <p:ph type="title"/>
          </p:nvPr>
        </p:nvSpPr>
        <p:spPr>
          <a:xfrm>
            <a:off x="507206" y="2313945"/>
            <a:ext cx="11082282" cy="450519"/>
          </a:xfrm>
        </p:spPr>
        <p:txBody>
          <a:bodyPr/>
          <a:lstStyle/>
          <a:p>
            <a:r>
              <a:rPr lang="en-US" dirty="0"/>
              <a:t>4. </a:t>
            </a:r>
            <a:r>
              <a:rPr lang="es-ES" dirty="0"/>
              <a:t>Beneficios del apoyo individualizado entre iguales</a:t>
            </a:r>
            <a:endParaRPr lang="x-none" dirty="0"/>
          </a:p>
        </p:txBody>
      </p:sp>
    </p:spTree>
    <p:extLst>
      <p:ext uri="{BB962C8B-B14F-4D97-AF65-F5344CB8AC3E}">
        <p14:creationId xmlns:p14="http://schemas.microsoft.com/office/powerpoint/2010/main" val="12065933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A76460-8FDF-448E-9DA2-1A15CAD4172B}"/>
              </a:ext>
            </a:extLst>
          </p:cNvPr>
          <p:cNvSpPr>
            <a:spLocks noGrp="1"/>
          </p:cNvSpPr>
          <p:nvPr>
            <p:ph sz="quarter" idx="14"/>
          </p:nvPr>
        </p:nvSpPr>
        <p:spPr>
          <a:xfrm>
            <a:off x="507195" y="1148316"/>
            <a:ext cx="11174412" cy="5203272"/>
          </a:xfrm>
        </p:spPr>
        <p:txBody>
          <a:bodyPr>
            <a:noAutofit/>
          </a:bodyPr>
          <a:lstStyle/>
          <a:p>
            <a:pPr algn="just"/>
            <a:r>
              <a:rPr lang="es-ES" sz="1900" dirty="0"/>
              <a:t>Las barreras estructurales y la discriminación en la sociedad y en los servicios puede conducir a las personas que buscan ayuda a sentirse marginadas, aisladas, desesperanzadas y frustradas</a:t>
            </a:r>
            <a:r>
              <a:rPr lang="en-GB" sz="1900" dirty="0"/>
              <a:t>. </a:t>
            </a:r>
          </a:p>
          <a:p>
            <a:pPr algn="just"/>
            <a:r>
              <a:rPr lang="es-ES" sz="1900" dirty="0"/>
              <a:t>El apoyo individualizado entre iguales puede proporcionar un entorno social seguro e inclusivo</a:t>
            </a:r>
            <a:r>
              <a:rPr lang="en-GB" sz="1900" dirty="0"/>
              <a:t>. </a:t>
            </a:r>
            <a:endParaRPr lang="x-none" sz="1900" dirty="0"/>
          </a:p>
          <a:p>
            <a:pPr algn="just"/>
            <a:r>
              <a:rPr lang="es-ES" sz="1900" dirty="0"/>
              <a:t>El apoyo entre iguales beneficia tanto a las personas que experimentan malestar y se enfrentan a situaciones difíciles como a aquellas que proporcionan acompañamiento</a:t>
            </a:r>
            <a:r>
              <a:rPr lang="en-GB" sz="1900" dirty="0"/>
              <a:t>. </a:t>
            </a:r>
          </a:p>
          <a:p>
            <a:pPr algn="just"/>
            <a:r>
              <a:rPr lang="es-ES" sz="1900" dirty="0"/>
              <a:t>Beneficios clave:</a:t>
            </a:r>
            <a:endParaRPr lang="en-GB" sz="1900" dirty="0"/>
          </a:p>
          <a:p>
            <a:pPr lvl="3" algn="just">
              <a:spcAft>
                <a:spcPts val="600"/>
              </a:spcAft>
            </a:pPr>
            <a:r>
              <a:rPr lang="es-ES" sz="1900" dirty="0"/>
              <a:t>mayor implicación con los servicios y las relaciones terapéuticas con los profesionales</a:t>
            </a:r>
          </a:p>
          <a:p>
            <a:pPr lvl="3" algn="just">
              <a:spcAft>
                <a:spcPts val="600"/>
              </a:spcAft>
            </a:pPr>
            <a:r>
              <a:rPr lang="es-ES" sz="1900" dirty="0"/>
              <a:t>mejor capacitación</a:t>
            </a:r>
          </a:p>
          <a:p>
            <a:pPr lvl="3" algn="just">
              <a:spcAft>
                <a:spcPts val="600"/>
              </a:spcAft>
            </a:pPr>
            <a:r>
              <a:rPr lang="es-ES" sz="1900" dirty="0"/>
              <a:t>crecimiento personal</a:t>
            </a:r>
          </a:p>
          <a:p>
            <a:pPr lvl="3" algn="just">
              <a:spcAft>
                <a:spcPts val="600"/>
              </a:spcAft>
            </a:pPr>
            <a:r>
              <a:rPr lang="es-ES" sz="1900" dirty="0"/>
              <a:t>esperanza de recuperación</a:t>
            </a:r>
          </a:p>
          <a:p>
            <a:pPr lvl="3" algn="just">
              <a:spcAft>
                <a:spcPts val="600"/>
              </a:spcAft>
            </a:pPr>
            <a:r>
              <a:rPr lang="es-ES" sz="1900" dirty="0"/>
              <a:t>una reducción de los ingresos en régimen de internamiento </a:t>
            </a:r>
            <a:r>
              <a:rPr lang="en-GB" sz="1900" dirty="0"/>
              <a:t>.</a:t>
            </a:r>
          </a:p>
          <a:p>
            <a:pPr algn="just"/>
            <a:r>
              <a:rPr lang="es-ES" sz="1900" dirty="0"/>
              <a:t>Los profesionales de apoyo entre iguales también experimentan beneficios similares, tales como mejorar su autoestima, aumentar su bienestar psicológico y emocional y potenciar sus habilidades interpersonales y su capacidad de trabajo</a:t>
            </a:r>
            <a:r>
              <a:rPr lang="en-GB" sz="1900" dirty="0"/>
              <a:t>. </a:t>
            </a:r>
            <a:endParaRPr lang="x-none" sz="1900" dirty="0"/>
          </a:p>
          <a:p>
            <a:pPr algn="just"/>
            <a:endParaRPr lang="x-none" sz="1900" dirty="0"/>
          </a:p>
        </p:txBody>
      </p:sp>
      <p:sp>
        <p:nvSpPr>
          <p:cNvPr id="2" name="Title 1">
            <a:extLst>
              <a:ext uri="{FF2B5EF4-FFF2-40B4-BE49-F238E27FC236}">
                <a16:creationId xmlns:a16="http://schemas.microsoft.com/office/drawing/2014/main" id="{F116E885-6DA6-4CD9-917F-06EFFD3EB8C5}"/>
              </a:ext>
            </a:extLst>
          </p:cNvPr>
          <p:cNvSpPr>
            <a:spLocks noGrp="1"/>
          </p:cNvSpPr>
          <p:nvPr>
            <p:ph type="title"/>
          </p:nvPr>
        </p:nvSpPr>
        <p:spPr/>
        <p:txBody>
          <a:bodyPr/>
          <a:lstStyle/>
          <a:p>
            <a:r>
              <a:rPr lang="en-US" dirty="0"/>
              <a:t>4. </a:t>
            </a:r>
            <a:r>
              <a:rPr lang="es-ES" dirty="0"/>
              <a:t>Beneficios del apoyo individualizado entre iguales - 1</a:t>
            </a:r>
            <a:endParaRPr lang="x-none" dirty="0"/>
          </a:p>
        </p:txBody>
      </p:sp>
    </p:spTree>
    <p:extLst>
      <p:ext uri="{BB962C8B-B14F-4D97-AF65-F5344CB8AC3E}">
        <p14:creationId xmlns:p14="http://schemas.microsoft.com/office/powerpoint/2010/main" val="29536575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ADA749-00CE-4C9C-9460-8E3006F471AD}"/>
              </a:ext>
            </a:extLst>
          </p:cNvPr>
          <p:cNvSpPr>
            <a:spLocks noGrp="1"/>
          </p:cNvSpPr>
          <p:nvPr>
            <p:ph sz="quarter" idx="14"/>
          </p:nvPr>
        </p:nvSpPr>
        <p:spPr/>
        <p:txBody>
          <a:bodyPr>
            <a:normAutofit/>
          </a:bodyPr>
          <a:lstStyle/>
          <a:p>
            <a:pPr algn="just"/>
            <a:r>
              <a:rPr lang="es-ES" dirty="0"/>
              <a:t>Reducir el número de hospitalizaciones, así como la duración de los internamientos, tiene el beneficio adicional de reducir los costes en sanidad</a:t>
            </a:r>
            <a:r>
              <a:rPr lang="en-GB" dirty="0"/>
              <a:t>.</a:t>
            </a:r>
            <a:endParaRPr lang="en-US" dirty="0"/>
          </a:p>
          <a:p>
            <a:pPr algn="just"/>
            <a:r>
              <a:rPr lang="es-ES" dirty="0"/>
              <a:t>La inclusión de las personas con experiencia vivida en la prestación de los servicios de salud mental es igual o más eficaz que la atención estandarizada </a:t>
            </a:r>
            <a:r>
              <a:rPr lang="en-US" dirty="0"/>
              <a:t>. </a:t>
            </a:r>
          </a:p>
          <a:p>
            <a:pPr algn="just"/>
            <a:r>
              <a:rPr lang="es-ES" dirty="0"/>
              <a:t>Se trata de un elemento crucial para los servicios orientados a la recuperación, y tanto las personas usuarias como los profesionales de apoyo entre iguales y los de los servicios consideran que es factible, aceptable y beneficioso </a:t>
            </a:r>
            <a:r>
              <a:rPr lang="en-US" dirty="0"/>
              <a:t>.</a:t>
            </a:r>
            <a:endParaRPr lang="x-none" dirty="0"/>
          </a:p>
          <a:p>
            <a:pPr algn="just"/>
            <a:endParaRPr lang="x-none" dirty="0"/>
          </a:p>
        </p:txBody>
      </p:sp>
      <p:sp>
        <p:nvSpPr>
          <p:cNvPr id="2" name="Title 1">
            <a:extLst>
              <a:ext uri="{FF2B5EF4-FFF2-40B4-BE49-F238E27FC236}">
                <a16:creationId xmlns:a16="http://schemas.microsoft.com/office/drawing/2014/main" id="{064108FF-456B-4A00-9127-06F30CE15F53}"/>
              </a:ext>
            </a:extLst>
          </p:cNvPr>
          <p:cNvSpPr>
            <a:spLocks noGrp="1"/>
          </p:cNvSpPr>
          <p:nvPr>
            <p:ph type="title"/>
          </p:nvPr>
        </p:nvSpPr>
        <p:spPr/>
        <p:txBody>
          <a:bodyPr/>
          <a:lstStyle/>
          <a:p>
            <a:r>
              <a:rPr lang="en-US" dirty="0"/>
              <a:t>4. </a:t>
            </a:r>
            <a:r>
              <a:rPr lang="es-ES" dirty="0"/>
              <a:t>Beneficios del apoyo individualizado entre iguales - 2</a:t>
            </a:r>
            <a:endParaRPr lang="x-none" dirty="0"/>
          </a:p>
        </p:txBody>
      </p:sp>
    </p:spTree>
    <p:extLst>
      <p:ext uri="{BB962C8B-B14F-4D97-AF65-F5344CB8AC3E}">
        <p14:creationId xmlns:p14="http://schemas.microsoft.com/office/powerpoint/2010/main" val="29440739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95478-36D7-4DDD-B795-C29A709837FE}"/>
              </a:ext>
            </a:extLst>
          </p:cNvPr>
          <p:cNvSpPr>
            <a:spLocks noGrp="1"/>
          </p:cNvSpPr>
          <p:nvPr>
            <p:ph type="title"/>
          </p:nvPr>
        </p:nvSpPr>
        <p:spPr/>
        <p:txBody>
          <a:bodyPr/>
          <a:lstStyle/>
          <a:p>
            <a:r>
              <a:rPr lang="en-US" dirty="0"/>
              <a:t>4. </a:t>
            </a:r>
            <a:r>
              <a:rPr lang="es-ES" dirty="0"/>
              <a:t>Beneficios del apoyo individualizado entre iguales - 3</a:t>
            </a:r>
            <a:endParaRPr lang="x-none" dirty="0"/>
          </a:p>
        </p:txBody>
      </p:sp>
      <p:graphicFrame>
        <p:nvGraphicFramePr>
          <p:cNvPr id="8" name="Table 7">
            <a:extLst>
              <a:ext uri="{FF2B5EF4-FFF2-40B4-BE49-F238E27FC236}">
                <a16:creationId xmlns:a16="http://schemas.microsoft.com/office/drawing/2014/main" id="{85B96B2D-2A66-164B-B01C-0F93FA0AB11B}"/>
              </a:ext>
            </a:extLst>
          </p:cNvPr>
          <p:cNvGraphicFramePr>
            <a:graphicFrameLocks noGrp="1"/>
          </p:cNvGraphicFramePr>
          <p:nvPr>
            <p:extLst>
              <p:ext uri="{D42A27DB-BD31-4B8C-83A1-F6EECF244321}">
                <p14:modId xmlns:p14="http://schemas.microsoft.com/office/powerpoint/2010/main" val="3360151978"/>
              </p:ext>
            </p:extLst>
          </p:nvPr>
        </p:nvGraphicFramePr>
        <p:xfrm>
          <a:off x="990600" y="1664856"/>
          <a:ext cx="10210800" cy="1511481"/>
        </p:xfrm>
        <a:graphic>
          <a:graphicData uri="http://schemas.openxmlformats.org/drawingml/2006/table">
            <a:tbl>
              <a:tblPr firstRow="1" firstCol="1" bandRow="1"/>
              <a:tblGrid>
                <a:gridCol w="10210800">
                  <a:extLst>
                    <a:ext uri="{9D8B030D-6E8A-4147-A177-3AD203B41FA5}">
                      <a16:colId xmlns:a16="http://schemas.microsoft.com/office/drawing/2014/main" val="1196034685"/>
                    </a:ext>
                  </a:extLst>
                </a:gridCol>
              </a:tblGrid>
              <a:tr h="1511481">
                <a:tc>
                  <a:txBody>
                    <a:bodyPr/>
                    <a:lstStyle/>
                    <a:p>
                      <a:pPr algn="just"/>
                      <a:r>
                        <a:rPr lang="es-ES" sz="2000" b="1" i="0" kern="1200" dirty="0">
                          <a:solidFill>
                            <a:schemeClr val="tx1"/>
                          </a:solidFill>
                          <a:effectLst/>
                          <a:latin typeface="+mn-lt"/>
                          <a:ea typeface="+mn-ea"/>
                          <a:cs typeface="+mn-cs"/>
                        </a:rPr>
                        <a:t>Concienciar sobre la realidad de vivir con demencia en el Reino Unido </a:t>
                      </a:r>
                      <a:endParaRPr lang="es-ES" sz="2000" b="1" i="1" kern="1200" dirty="0">
                        <a:solidFill>
                          <a:schemeClr val="tx1"/>
                        </a:solidFill>
                        <a:effectLst/>
                        <a:latin typeface="+mn-lt"/>
                        <a:ea typeface="+mn-ea"/>
                        <a:cs typeface="+mn-cs"/>
                      </a:endParaRPr>
                    </a:p>
                    <a:p>
                      <a:pPr algn="just"/>
                      <a:r>
                        <a:rPr lang="es-ES" sz="2000" kern="1200" dirty="0">
                          <a:solidFill>
                            <a:schemeClr val="tx1"/>
                          </a:solidFill>
                          <a:effectLst/>
                          <a:latin typeface="+mn-lt"/>
                          <a:ea typeface="+mn-ea"/>
                          <a:cs typeface="+mn-cs"/>
                        </a:rPr>
                        <a:t>Tres trabajadoras de apoyo entre iguales con discapacidades cognitivas comparten su experiencia y señalan los beneficios del apoyo entre iguales. Para escuchar sus historias, acceded al siguiente vídeo: </a:t>
                      </a:r>
                      <a:r>
                        <a:rPr lang="es-ES" sz="2000" u="sng" kern="1200" dirty="0">
                          <a:solidFill>
                            <a:schemeClr val="tx1"/>
                          </a:solidFill>
                          <a:effectLst/>
                          <a:latin typeface="+mn-lt"/>
                          <a:ea typeface="+mn-ea"/>
                          <a:cs typeface="+mn-cs"/>
                          <a:hlinkClick r:id="rId3"/>
                        </a:rPr>
                        <a:t>https://youtu.be/yuZF1uiKTUA</a:t>
                      </a:r>
                      <a:r>
                        <a:rPr lang="es-ES" sz="2000" u="none" strike="noStrike" kern="1200" dirty="0">
                          <a:solidFill>
                            <a:schemeClr val="tx1"/>
                          </a:solidFill>
                          <a:effectLst/>
                          <a:latin typeface="+mn-lt"/>
                          <a:ea typeface="+mn-ea"/>
                          <a:cs typeface="+mn-cs"/>
                          <a:hlinkClick r:id="rId3"/>
                        </a:rPr>
                        <a:t> </a:t>
                      </a:r>
                      <a:endParaRPr lang="x-none" sz="2400" dirty="0">
                        <a:solidFill>
                          <a:srgbClr val="D2EFFD"/>
                        </a:solidFill>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solidFill>
                      <a:srgbClr val="D2EEFC"/>
                    </a:solidFill>
                  </a:tcPr>
                </a:tc>
                <a:extLst>
                  <a:ext uri="{0D108BD9-81ED-4DB2-BD59-A6C34878D82A}">
                    <a16:rowId xmlns:a16="http://schemas.microsoft.com/office/drawing/2014/main" val="2155888811"/>
                  </a:ext>
                </a:extLst>
              </a:tr>
            </a:tbl>
          </a:graphicData>
        </a:graphic>
      </p:graphicFrame>
    </p:spTree>
    <p:extLst>
      <p:ext uri="{BB962C8B-B14F-4D97-AF65-F5344CB8AC3E}">
        <p14:creationId xmlns:p14="http://schemas.microsoft.com/office/powerpoint/2010/main" val="21861556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73368-AFA8-4FA8-ADBE-D1152CC0B42E}"/>
              </a:ext>
            </a:extLst>
          </p:cNvPr>
          <p:cNvSpPr>
            <a:spLocks noGrp="1"/>
          </p:cNvSpPr>
          <p:nvPr>
            <p:ph type="title"/>
          </p:nvPr>
        </p:nvSpPr>
        <p:spPr/>
        <p:txBody>
          <a:bodyPr/>
          <a:lstStyle/>
          <a:p>
            <a:r>
              <a:rPr lang="en-US" dirty="0"/>
              <a:t>4. </a:t>
            </a:r>
            <a:r>
              <a:rPr lang="es-ES" dirty="0"/>
              <a:t>Beneficios del apoyo individualizado entre iguales - 4</a:t>
            </a:r>
            <a:endParaRPr lang="x-none" dirty="0"/>
          </a:p>
        </p:txBody>
      </p:sp>
      <p:sp>
        <p:nvSpPr>
          <p:cNvPr id="5" name="TextBox 4">
            <a:extLst>
              <a:ext uri="{FF2B5EF4-FFF2-40B4-BE49-F238E27FC236}">
                <a16:creationId xmlns:a16="http://schemas.microsoft.com/office/drawing/2014/main" id="{281BAE97-A8FB-428B-89B2-3BFCA90ECADD}"/>
              </a:ext>
            </a:extLst>
          </p:cNvPr>
          <p:cNvSpPr txBox="1"/>
          <p:nvPr/>
        </p:nvSpPr>
        <p:spPr>
          <a:xfrm>
            <a:off x="838201" y="1151860"/>
            <a:ext cx="10515599" cy="4801314"/>
          </a:xfrm>
          <a:prstGeom prst="rect">
            <a:avLst/>
          </a:prstGeom>
          <a:solidFill>
            <a:srgbClr val="D2EFFD"/>
          </a:solidFill>
        </p:spPr>
        <p:txBody>
          <a:bodyPr wrap="square" rtlCol="0">
            <a:spAutoFit/>
          </a:bodyPr>
          <a:lstStyle/>
          <a:p>
            <a:pPr algn="just"/>
            <a:r>
              <a:rPr lang="es-ES" b="1" dirty="0" err="1"/>
              <a:t>Shery</a:t>
            </a:r>
            <a:r>
              <a:rPr lang="es-ES" b="1" dirty="0"/>
              <a:t> Mead - Apoyo entre iguales intencional: una retrospectiva personal </a:t>
            </a:r>
            <a:endParaRPr lang="es-ES" b="1" i="1" dirty="0"/>
          </a:p>
          <a:p>
            <a:pPr algn="just"/>
            <a:r>
              <a:rPr lang="es-ES" i="1" dirty="0"/>
              <a:t>«Cuando hacía prácticas para la escuela en un programa de violencia doméstica, una mujer vino a verme. Otros trabajadores le habían dicho que era una superviviente y una valiente, pero que probablemente le iría bien recibir terapia. La enviaron a un programa de salud mental de la comunidad. Al día siguiente vino a verme y me dijo que tenía una enfermedad mental grave. Había dejado de verse como una superviviente para pasar a verse como una persona enferma. </a:t>
            </a:r>
            <a:endParaRPr lang="es-ES" dirty="0"/>
          </a:p>
          <a:p>
            <a:pPr algn="just"/>
            <a:r>
              <a:rPr lang="es-ES" i="1" dirty="0"/>
              <a:t> ¿Qué había pasado? ¿Por qué este cambio repentino de explicación? Un día antes habíamos estado hablando sobre qué le había sucedido. Ambas sabíamos que el problema era el maltrato. Y ese día ya hablaba sobre qué hacía ella mal. </a:t>
            </a:r>
            <a:endParaRPr lang="es-ES" dirty="0"/>
          </a:p>
          <a:p>
            <a:pPr algn="just"/>
            <a:r>
              <a:rPr lang="es-ES" i="1" dirty="0"/>
              <a:t>Y eso me preocupó. A lo largo de los meses siguientes, mientras hablábamos, terminé reuniendo el valor para sacar el tema. ¿Cómo pasó de hablar sobre qué le había pasado a hablar sobre qué había hecho mal? </a:t>
            </a:r>
            <a:endParaRPr lang="es-ES" dirty="0"/>
          </a:p>
          <a:p>
            <a:pPr algn="just"/>
            <a:r>
              <a:rPr lang="es-ES" i="1" dirty="0"/>
              <a:t> Sopesamos juntas la pregunta. Nuestras historias compartidas suscitan una cierta autorreflexión. Hablamos sobre cómo han sido nuestras vidas desde que nos diagnosticaron y, poco a poco, empezamos a tomar decisiones sobre si queríamos continuar en el mismo lugar o no. Ambas reconocemos una cierta comodidad (sensación de seguridad, tal vez incluso alivio) a raíz de nuestro diagnóstico. Sin embargo, nuestras experiencias comenzaron a significar cosas diferentes. Cada vez más empezamos a cuestionar la idea de que nos pasa algo "malo". En vez de eso, nos planteamos que quizás fueron los acontecimientos que sucedieron lo que fue malo.»</a:t>
            </a:r>
            <a:endParaRPr lang="es-ES" dirty="0"/>
          </a:p>
        </p:txBody>
      </p:sp>
    </p:spTree>
    <p:extLst>
      <p:ext uri="{BB962C8B-B14F-4D97-AF65-F5344CB8AC3E}">
        <p14:creationId xmlns:p14="http://schemas.microsoft.com/office/powerpoint/2010/main" val="4411711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084D8-4E3A-4413-9AA8-A610EA2A6DBD}"/>
              </a:ext>
            </a:extLst>
          </p:cNvPr>
          <p:cNvSpPr>
            <a:spLocks noGrp="1"/>
          </p:cNvSpPr>
          <p:nvPr>
            <p:ph type="title"/>
          </p:nvPr>
        </p:nvSpPr>
        <p:spPr/>
        <p:txBody>
          <a:bodyPr/>
          <a:lstStyle/>
          <a:p>
            <a:r>
              <a:rPr lang="en-US" dirty="0"/>
              <a:t>4. </a:t>
            </a:r>
            <a:r>
              <a:rPr lang="es-ES" dirty="0"/>
              <a:t>Beneficios del apoyo individualizado entre iguales - 5</a:t>
            </a:r>
            <a:endParaRPr lang="x-none" dirty="0"/>
          </a:p>
        </p:txBody>
      </p:sp>
      <p:sp>
        <p:nvSpPr>
          <p:cNvPr id="5" name="TextBox 4">
            <a:extLst>
              <a:ext uri="{FF2B5EF4-FFF2-40B4-BE49-F238E27FC236}">
                <a16:creationId xmlns:a16="http://schemas.microsoft.com/office/drawing/2014/main" id="{41B3EFB8-760E-4AF7-94D1-8CCBB7FAA561}"/>
              </a:ext>
            </a:extLst>
          </p:cNvPr>
          <p:cNvSpPr txBox="1"/>
          <p:nvPr/>
        </p:nvSpPr>
        <p:spPr>
          <a:xfrm>
            <a:off x="838200" y="1094034"/>
            <a:ext cx="10515600" cy="4801314"/>
          </a:xfrm>
          <a:prstGeom prst="rect">
            <a:avLst/>
          </a:prstGeom>
          <a:solidFill>
            <a:srgbClr val="D2EFFD"/>
          </a:solidFill>
        </p:spPr>
        <p:txBody>
          <a:bodyPr wrap="square" rtlCol="0">
            <a:spAutoFit/>
          </a:bodyPr>
          <a:lstStyle/>
          <a:p>
            <a:pPr algn="just"/>
            <a:r>
              <a:rPr lang="es-ES" b="1" i="1" dirty="0"/>
              <a:t>Apoyo individualizado entre iguales iniciado entre un antiguo usuario del servicio del Instituto </a:t>
            </a:r>
            <a:r>
              <a:rPr lang="es-ES" b="1" i="1" dirty="0" err="1"/>
              <a:t>Centta</a:t>
            </a:r>
            <a:r>
              <a:rPr lang="es-ES" b="1" i="1" dirty="0"/>
              <a:t>, una clínica especializada en Madrid, España </a:t>
            </a:r>
            <a:endParaRPr lang="es-ES" dirty="0"/>
          </a:p>
          <a:p>
            <a:pPr algn="just"/>
            <a:r>
              <a:rPr lang="es-ES" dirty="0"/>
              <a:t>Cuando Belén llegó a la clínica para recibir tratamiento era, en palabras de su marido, «la última oportunidad». Después de 25 años luchando contra trastornos alimentarios, su matrimonio estaba muy deteriorado y no sabían qué hacer. Ella aspiraba a tener una vida mejor, pero no creía que fuera posible. Después de aquel intento fructífero, Belén se recuperó y comenzó a transformar su vida a todos los niveles. Algo que ocurre cuando se tiene un trastorno alimentario es que quien lo sufre no ve realmente la posibilidad de recuperarse; no cree que sea posible que otra vida.</a:t>
            </a:r>
          </a:p>
          <a:p>
            <a:pPr algn="just"/>
            <a:r>
              <a:rPr lang="es-ES" dirty="0"/>
              <a:t> Belén era perfectamente consciente, tanto que sabía que si alguien que hubiera pasado por aquella experiencia tan terrible y se hubiera recuperado le dijera a otras personas «A mí me ha pasado; sé qué se siente», esas personas se mostrarían más abiertas a intentar un cambio. Belén habló con la clínica y aceptó el compromiso de crear una unidad de apoyo entre iguales. La unidad ha acompañado el proceso de tratamiento de muchas personas con trastornos alimentarios (algunas de las cuales se han unido para prestar apoyo una vez recuperadas). Muchas personas han encontrado en estas conversaciones individuales con los profesionales momentos de confianza y confort. Las familias también se pueden beneficiar, por ejemplo, explicando por qué algunas partes del tratamiento les resultan más difíciles y hablando sobre cómo pueden ofrecer mayor apoyo a su familiar.</a:t>
            </a:r>
          </a:p>
        </p:txBody>
      </p:sp>
    </p:spTree>
    <p:extLst>
      <p:ext uri="{BB962C8B-B14F-4D97-AF65-F5344CB8AC3E}">
        <p14:creationId xmlns:p14="http://schemas.microsoft.com/office/powerpoint/2010/main" val="9249315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302353-34A9-4615-BDB3-7A671D3223B5}"/>
              </a:ext>
            </a:extLst>
          </p:cNvPr>
          <p:cNvSpPr>
            <a:spLocks noGrp="1"/>
          </p:cNvSpPr>
          <p:nvPr>
            <p:ph sz="quarter" idx="14"/>
          </p:nvPr>
        </p:nvSpPr>
        <p:spPr/>
        <p:txBody>
          <a:bodyPr/>
          <a:lstStyle/>
          <a:p>
            <a:pPr algn="just"/>
            <a:r>
              <a:rPr lang="es-ES" dirty="0"/>
              <a:t>La atención a la diversidad también puede ser beneficiosa para el apoyo individualizado entre iguales</a:t>
            </a:r>
            <a:r>
              <a:rPr lang="en-GB" dirty="0"/>
              <a:t>. </a:t>
            </a:r>
          </a:p>
          <a:p>
            <a:pPr algn="just"/>
            <a:r>
              <a:rPr lang="es-ES" dirty="0"/>
              <a:t>Los programas y grupos de apoyo entre iguales que reflejan las necesidades de poblaciones particulares, como la juventud, comunidades étnicas minoritarias o personas LGBTIQ, han demostrado un gran éxito fomentando la recuperación, abordando la estigmatización y la discriminación y mejorando el acceso a las ayudas a la salud mental </a:t>
            </a:r>
          </a:p>
          <a:p>
            <a:pPr lvl="2" algn="just"/>
            <a:r>
              <a:rPr lang="es-ES" sz="2200" dirty="0"/>
              <a:t>Tanto para los profesionales de apoyo entre iguales como para las personas que mantienen relaciones de apoyo entre iguales</a:t>
            </a:r>
            <a:r>
              <a:rPr lang="en-GB" sz="2200" dirty="0"/>
              <a:t>. </a:t>
            </a:r>
            <a:endParaRPr lang="x-none" sz="2200" dirty="0"/>
          </a:p>
          <a:p>
            <a:pPr algn="just"/>
            <a:endParaRPr lang="x-none" dirty="0"/>
          </a:p>
        </p:txBody>
      </p:sp>
      <p:sp>
        <p:nvSpPr>
          <p:cNvPr id="2" name="Title 1">
            <a:extLst>
              <a:ext uri="{FF2B5EF4-FFF2-40B4-BE49-F238E27FC236}">
                <a16:creationId xmlns:a16="http://schemas.microsoft.com/office/drawing/2014/main" id="{F22BED0D-582D-4FF7-89A1-B419569F4CFF}"/>
              </a:ext>
            </a:extLst>
          </p:cNvPr>
          <p:cNvSpPr>
            <a:spLocks noGrp="1"/>
          </p:cNvSpPr>
          <p:nvPr>
            <p:ph type="title"/>
          </p:nvPr>
        </p:nvSpPr>
        <p:spPr/>
        <p:txBody>
          <a:bodyPr/>
          <a:lstStyle/>
          <a:p>
            <a:r>
              <a:rPr lang="en-US" dirty="0"/>
              <a:t>4. </a:t>
            </a:r>
            <a:r>
              <a:rPr lang="es-ES" dirty="0"/>
              <a:t>Beneficios del apoyo individualizado entre iguales - 6</a:t>
            </a:r>
            <a:endParaRPr lang="x-none" dirty="0"/>
          </a:p>
        </p:txBody>
      </p:sp>
    </p:spTree>
    <p:extLst>
      <p:ext uri="{BB962C8B-B14F-4D97-AF65-F5344CB8AC3E}">
        <p14:creationId xmlns:p14="http://schemas.microsoft.com/office/powerpoint/2010/main" val="2889249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147C981-A946-5040-83F9-812B9EF562E3}"/>
              </a:ext>
            </a:extLst>
          </p:cNvPr>
          <p:cNvSpPr>
            <a:spLocks noGrp="1"/>
          </p:cNvSpPr>
          <p:nvPr>
            <p:ph type="sldNum" sz="quarter" idx="4294967295"/>
          </p:nvPr>
        </p:nvSpPr>
        <p:spPr>
          <a:xfrm>
            <a:off x="10034587" y="6623100"/>
            <a:ext cx="1648619" cy="216000"/>
          </a:xfrm>
        </p:spPr>
        <p:txBody>
          <a:bodyPr/>
          <a:lstStyle/>
          <a:p>
            <a:fld id="{04260D4A-DEC1-45DD-8AB2-A3349BAAA59E}" type="slidenum">
              <a:rPr lang="es-ES" smtClean="0"/>
              <a:pPr/>
              <a:t>3</a:t>
            </a:fld>
            <a:endParaRPr lang="es-ES" dirty="0"/>
          </a:p>
        </p:txBody>
      </p:sp>
      <p:sp>
        <p:nvSpPr>
          <p:cNvPr id="3" name="Text Placeholder 2">
            <a:extLst>
              <a:ext uri="{FF2B5EF4-FFF2-40B4-BE49-F238E27FC236}">
                <a16:creationId xmlns:a16="http://schemas.microsoft.com/office/drawing/2014/main" id="{397488A8-B1A9-6840-9D65-1086A084D422}"/>
              </a:ext>
            </a:extLst>
          </p:cNvPr>
          <p:cNvSpPr>
            <a:spLocks noGrp="1"/>
          </p:cNvSpPr>
          <p:nvPr>
            <p:ph type="body" sz="quarter" idx="13"/>
          </p:nvPr>
        </p:nvSpPr>
        <p:spPr>
          <a:xfrm>
            <a:off x="469107" y="1066800"/>
            <a:ext cx="11174400" cy="1104900"/>
          </a:xfrm>
        </p:spPr>
        <p:txBody>
          <a:bodyPr anchor="t"/>
          <a:lstStyle/>
          <a:p>
            <a:pPr marL="0" indent="0" algn="just">
              <a:lnSpc>
                <a:spcPct val="100000"/>
              </a:lnSpc>
            </a:pPr>
            <a:r>
              <a:rPr lang="es-ES" sz="2000" dirty="0"/>
              <a:t>OBJETIVOS: </a:t>
            </a:r>
            <a:r>
              <a:rPr lang="es-ES" sz="2000" b="0" dirty="0"/>
              <a:t>mejorar la calidad de la atención y del apoyo que se prestan en los servicios sociales y de salud mental, y de promover los derechos humanos de las personas con discapacidad psicosocial, intelectual o cognitiva</a:t>
            </a:r>
            <a:endParaRPr lang="es-ES" sz="2000" dirty="0"/>
          </a:p>
        </p:txBody>
      </p:sp>
      <p:sp>
        <p:nvSpPr>
          <p:cNvPr id="4" name="Content Placeholder 3">
            <a:extLst>
              <a:ext uri="{FF2B5EF4-FFF2-40B4-BE49-F238E27FC236}">
                <a16:creationId xmlns:a16="http://schemas.microsoft.com/office/drawing/2014/main" id="{CF518A3A-5970-3A47-9B31-2D448B5DE3D2}"/>
              </a:ext>
            </a:extLst>
          </p:cNvPr>
          <p:cNvSpPr>
            <a:spLocks noGrp="1"/>
          </p:cNvSpPr>
          <p:nvPr>
            <p:ph sz="quarter" idx="14"/>
          </p:nvPr>
        </p:nvSpPr>
        <p:spPr>
          <a:xfrm>
            <a:off x="507195" y="2209801"/>
            <a:ext cx="11174412" cy="3676650"/>
          </a:xfrm>
        </p:spPr>
        <p:txBody>
          <a:bodyPr/>
          <a:lstStyle/>
          <a:p>
            <a:pPr algn="just"/>
            <a:r>
              <a:rPr lang="es-ES" sz="2000" dirty="0"/>
              <a:t>Crear capacidad para combatir la estigmatización y la discriminación, y para promover los derechos humanos y la recuperación. </a:t>
            </a:r>
          </a:p>
          <a:p>
            <a:pPr algn="just"/>
            <a:r>
              <a:rPr lang="es-ES" sz="2000" dirty="0"/>
              <a:t>Mejorar la calidad de la atención y de las condiciones de los derechos humanos en los servicios sociales y de salud mental.</a:t>
            </a:r>
          </a:p>
          <a:p>
            <a:pPr algn="just"/>
            <a:r>
              <a:rPr lang="es-ES" sz="2000" dirty="0"/>
              <a:t>Crear unos servicios basados en la comunidad y orientados a la recuperación que respeten y promuevan los derechos humanos.</a:t>
            </a:r>
          </a:p>
          <a:p>
            <a:pPr algn="just"/>
            <a:r>
              <a:rPr lang="es-ES" sz="2000" dirty="0"/>
              <a:t>Apoyar el desarrollo de un movimiento de la sociedad civil para promover e influir en la formulación de políticas. </a:t>
            </a:r>
          </a:p>
          <a:p>
            <a:pPr algn="just"/>
            <a:r>
              <a:rPr lang="es-ES" sz="2000" dirty="0"/>
              <a:t>Reformar políticas y leyes nacionales en consonancia con la Convención sobre los derechos de las personas con discapacidad y otros estándares internacionales en materia de derechos humanos. </a:t>
            </a:r>
          </a:p>
        </p:txBody>
      </p:sp>
      <p:sp>
        <p:nvSpPr>
          <p:cNvPr id="5" name="Title 4">
            <a:extLst>
              <a:ext uri="{FF2B5EF4-FFF2-40B4-BE49-F238E27FC236}">
                <a16:creationId xmlns:a16="http://schemas.microsoft.com/office/drawing/2014/main" id="{8FCE2748-BCA5-4345-950C-C31F8A345DE3}"/>
              </a:ext>
            </a:extLst>
          </p:cNvPr>
          <p:cNvSpPr>
            <a:spLocks noGrp="1"/>
          </p:cNvSpPr>
          <p:nvPr>
            <p:ph type="title"/>
          </p:nvPr>
        </p:nvSpPr>
        <p:spPr/>
        <p:txBody>
          <a:bodyPr/>
          <a:lstStyle/>
          <a:p>
            <a:r>
              <a:rPr lang="es-ES" b="1" dirty="0"/>
              <a:t>OMS </a:t>
            </a:r>
            <a:r>
              <a:rPr lang="es-ES" b="1" dirty="0" err="1"/>
              <a:t>QualityRights</a:t>
            </a:r>
            <a:r>
              <a:rPr lang="es-ES" b="1" dirty="0"/>
              <a:t>: </a:t>
            </a:r>
            <a:r>
              <a:rPr lang="es-ES" dirty="0"/>
              <a:t>objetivos y propósitos</a:t>
            </a:r>
            <a:endParaRPr lang="es-ES" b="1" dirty="0"/>
          </a:p>
        </p:txBody>
      </p:sp>
    </p:spTree>
    <p:extLst>
      <p:ext uri="{BB962C8B-B14F-4D97-AF65-F5344CB8AC3E}">
        <p14:creationId xmlns:p14="http://schemas.microsoft.com/office/powerpoint/2010/main" val="34513761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373B3-BD9D-421C-874F-F88A929639B9}"/>
              </a:ext>
            </a:extLst>
          </p:cNvPr>
          <p:cNvSpPr>
            <a:spLocks noGrp="1"/>
          </p:cNvSpPr>
          <p:nvPr>
            <p:ph type="title"/>
          </p:nvPr>
        </p:nvSpPr>
        <p:spPr/>
        <p:txBody>
          <a:bodyPr/>
          <a:lstStyle/>
          <a:p>
            <a:r>
              <a:rPr lang="en-US" dirty="0"/>
              <a:t>4. </a:t>
            </a:r>
            <a:r>
              <a:rPr lang="es-ES" dirty="0"/>
              <a:t>Beneficios del apoyo individualizado entre iguales - 7</a:t>
            </a:r>
            <a:endParaRPr lang="x-none" dirty="0"/>
          </a:p>
        </p:txBody>
      </p:sp>
      <p:sp>
        <p:nvSpPr>
          <p:cNvPr id="4" name="TextBox 3">
            <a:extLst>
              <a:ext uri="{FF2B5EF4-FFF2-40B4-BE49-F238E27FC236}">
                <a16:creationId xmlns:a16="http://schemas.microsoft.com/office/drawing/2014/main" id="{E46FEBA5-0B8B-4023-A4D8-FFBEF0DDB8A3}"/>
              </a:ext>
            </a:extLst>
          </p:cNvPr>
          <p:cNvSpPr txBox="1"/>
          <p:nvPr/>
        </p:nvSpPr>
        <p:spPr>
          <a:xfrm>
            <a:off x="552893" y="1087692"/>
            <a:ext cx="11057859" cy="4785926"/>
          </a:xfrm>
          <a:prstGeom prst="rect">
            <a:avLst/>
          </a:prstGeom>
          <a:solidFill>
            <a:srgbClr val="D2EFFD"/>
          </a:solidFill>
        </p:spPr>
        <p:txBody>
          <a:bodyPr wrap="square" rtlCol="0">
            <a:spAutoFit/>
          </a:bodyPr>
          <a:lstStyle/>
          <a:p>
            <a:pPr algn="just">
              <a:spcAft>
                <a:spcPts val="600"/>
              </a:spcAft>
            </a:pPr>
            <a:r>
              <a:rPr lang="es-ES" sz="2000" b="1" dirty="0">
                <a:ea typeface="SimSun" panose="02010600030101010101" pitchFamily="2" charset="-122"/>
                <a:cs typeface="Calibri" panose="020F0502020204030204" pitchFamily="34" charset="0"/>
              </a:rPr>
              <a:t>Atención a la diversidad: comunidades negras y de minorías técnicas (BME) en el Reino Unido </a:t>
            </a:r>
          </a:p>
          <a:p>
            <a:pPr algn="just">
              <a:spcAft>
                <a:spcPts val="600"/>
              </a:spcAft>
            </a:pPr>
            <a:r>
              <a:rPr lang="es-ES" sz="2000" dirty="0">
                <a:ea typeface="SimSun" panose="02010600030101010101" pitchFamily="2" charset="-122"/>
                <a:cs typeface="Calibri" panose="020F0502020204030204" pitchFamily="34" charset="0"/>
              </a:rPr>
              <a:t>(puntos clave extraídos de una entrevista con </a:t>
            </a:r>
            <a:r>
              <a:rPr lang="es-ES" sz="2000" dirty="0" err="1">
                <a:ea typeface="SimSun" panose="02010600030101010101" pitchFamily="2" charset="-122"/>
                <a:cs typeface="Calibri" panose="020F0502020204030204" pitchFamily="34" charset="0"/>
              </a:rPr>
              <a:t>Jayasree</a:t>
            </a:r>
            <a:r>
              <a:rPr lang="es-ES" sz="2000" dirty="0">
                <a:ea typeface="SimSun" panose="02010600030101010101" pitchFamily="2" charset="-122"/>
                <a:cs typeface="Calibri" panose="020F0502020204030204" pitchFamily="34" charset="0"/>
              </a:rPr>
              <a:t> </a:t>
            </a:r>
            <a:r>
              <a:rPr lang="es-ES" sz="2000" dirty="0" err="1">
                <a:ea typeface="SimSun" panose="02010600030101010101" pitchFamily="2" charset="-122"/>
                <a:cs typeface="Calibri" panose="020F0502020204030204" pitchFamily="34" charset="0"/>
              </a:rPr>
              <a:t>Kalathil</a:t>
            </a:r>
            <a:r>
              <a:rPr lang="es-ES" sz="2000" dirty="0">
                <a:ea typeface="SimSun" panose="02010600030101010101" pitchFamily="2" charset="-122"/>
                <a:cs typeface="Calibri" panose="020F0502020204030204" pitchFamily="34" charset="0"/>
              </a:rPr>
              <a:t>, quién llevó una investigación en el Reino Unido en torno a la pregunta «¿Por qué es esencial pensar críticamente sobre la raza y la diversidad (y superar el intercambio y la retórica) en los esfuerzos que caracterizan el apoyo entre iguales?»). </a:t>
            </a:r>
          </a:p>
          <a:p>
            <a:pPr algn="just">
              <a:spcAft>
                <a:spcPts val="600"/>
              </a:spcAft>
            </a:pPr>
            <a:r>
              <a:rPr lang="es-ES" sz="2000" b="1" dirty="0">
                <a:ea typeface="SimSun" panose="02010600030101010101" pitchFamily="2" charset="-122"/>
                <a:cs typeface="Calibri" panose="020F0502020204030204" pitchFamily="34" charset="0"/>
              </a:rPr>
              <a:t>Trasfondo: </a:t>
            </a:r>
          </a:p>
          <a:p>
            <a:pPr algn="just">
              <a:spcAft>
                <a:spcPts val="600"/>
              </a:spcAft>
            </a:pPr>
            <a:r>
              <a:rPr lang="es-ES" sz="2000" dirty="0">
                <a:ea typeface="SimSun" panose="02010600030101010101" pitchFamily="2" charset="-122"/>
                <a:cs typeface="Calibri" panose="020F0502020204030204" pitchFamily="34" charset="0"/>
              </a:rPr>
              <a:t>• Los servicios de salud mental no satisfacen las necesidades de las personas de las comunidades BME. </a:t>
            </a:r>
          </a:p>
          <a:p>
            <a:pPr algn="just">
              <a:spcAft>
                <a:spcPts val="600"/>
              </a:spcAft>
            </a:pPr>
            <a:r>
              <a:rPr lang="es-ES" sz="2000" dirty="0">
                <a:ea typeface="SimSun" panose="02010600030101010101" pitchFamily="2" charset="-122"/>
                <a:cs typeface="Calibri" panose="020F0502020204030204" pitchFamily="34" charset="0"/>
              </a:rPr>
              <a:t>• Muchas personas de estas comunidades tienen más probabilidades de que les «diagnostiquen esquizofrenia, las ingresen en contra de su voluntad, las sometan a la Ley de salud mental o a prácticas de aislamiento, las mediquen en exceso y les apliquen una ‘orden de tratamiento en la comunidad’ que las personas de las comunidades británicas». </a:t>
            </a:r>
          </a:p>
          <a:p>
            <a:pPr algn="just">
              <a:spcAft>
                <a:spcPts val="600"/>
              </a:spcAft>
            </a:pPr>
            <a:r>
              <a:rPr lang="es-ES" sz="2000" dirty="0">
                <a:ea typeface="SimSun" panose="02010600030101010101" pitchFamily="2" charset="-122"/>
                <a:cs typeface="Calibri" panose="020F0502020204030204" pitchFamily="34" charset="0"/>
              </a:rPr>
              <a:t>• La discriminación, los altos porcentajes de coacción y los estereotipos sobre la gente negra (por ejemplo, que son «peligrosos») pueden socavar la respuesta de los servicios de salud mental a sus necesidades y reducir las probabilidades de que las familias y las personas usuarias busquen ayuda en los servicios o de que permanezcan en ellos. </a:t>
            </a:r>
          </a:p>
        </p:txBody>
      </p:sp>
    </p:spTree>
    <p:extLst>
      <p:ext uri="{BB962C8B-B14F-4D97-AF65-F5344CB8AC3E}">
        <p14:creationId xmlns:p14="http://schemas.microsoft.com/office/powerpoint/2010/main" val="10765756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8FB8B-5AB9-49CC-BECE-65C727C347C8}"/>
              </a:ext>
            </a:extLst>
          </p:cNvPr>
          <p:cNvSpPr>
            <a:spLocks noGrp="1"/>
          </p:cNvSpPr>
          <p:nvPr>
            <p:ph type="title"/>
          </p:nvPr>
        </p:nvSpPr>
        <p:spPr/>
        <p:txBody>
          <a:bodyPr/>
          <a:lstStyle/>
          <a:p>
            <a:r>
              <a:rPr lang="en-US" dirty="0"/>
              <a:t>4. </a:t>
            </a:r>
            <a:r>
              <a:rPr lang="es-ES" dirty="0"/>
              <a:t>Beneficios del apoyo individualizado entre iguales - 8</a:t>
            </a:r>
            <a:endParaRPr lang="x-none" dirty="0"/>
          </a:p>
        </p:txBody>
      </p:sp>
      <p:sp>
        <p:nvSpPr>
          <p:cNvPr id="4" name="TextBox 3">
            <a:extLst>
              <a:ext uri="{FF2B5EF4-FFF2-40B4-BE49-F238E27FC236}">
                <a16:creationId xmlns:a16="http://schemas.microsoft.com/office/drawing/2014/main" id="{7B01307D-2198-416D-8C07-EDE699A15EA5}"/>
              </a:ext>
            </a:extLst>
          </p:cNvPr>
          <p:cNvSpPr txBox="1"/>
          <p:nvPr/>
        </p:nvSpPr>
        <p:spPr>
          <a:xfrm>
            <a:off x="446568" y="1219386"/>
            <a:ext cx="11142920" cy="4247317"/>
          </a:xfrm>
          <a:prstGeom prst="rect">
            <a:avLst/>
          </a:prstGeom>
          <a:solidFill>
            <a:srgbClr val="D2EFFD"/>
          </a:solidFill>
        </p:spPr>
        <p:txBody>
          <a:bodyPr wrap="square" rtlCol="0">
            <a:spAutoFit/>
          </a:bodyPr>
          <a:lstStyle/>
          <a:p>
            <a:pPr algn="just">
              <a:spcAft>
                <a:spcPts val="600"/>
              </a:spcAft>
            </a:pPr>
            <a:r>
              <a:rPr lang="es-ES" sz="2000" b="1" dirty="0">
                <a:ea typeface="SimSun" panose="02010600030101010101" pitchFamily="2" charset="-122"/>
                <a:cs typeface="Calibri" panose="020F0502020204030204" pitchFamily="34" charset="0"/>
              </a:rPr>
              <a:t>Atención a la diversidad: comunidades negras y de minorías técnicas (BME) en el Reino Unido </a:t>
            </a:r>
          </a:p>
          <a:p>
            <a:pPr algn="just">
              <a:spcAft>
                <a:spcPts val="600"/>
              </a:spcAft>
            </a:pPr>
            <a:endParaRPr lang="es-ES" sz="2000" b="1" dirty="0">
              <a:ea typeface="SimSun" panose="02010600030101010101" pitchFamily="2" charset="-122"/>
              <a:cs typeface="Calibri" panose="020F0502020204030204" pitchFamily="34" charset="0"/>
            </a:endParaRPr>
          </a:p>
          <a:p>
            <a:pPr algn="just"/>
            <a:r>
              <a:rPr lang="es-ES" sz="2000" b="1" dirty="0"/>
              <a:t>Obstáculos específicos para la participación de los profesionales de apoyo entre iguales:</a:t>
            </a:r>
            <a:r>
              <a:rPr lang="es-ES" sz="2000" dirty="0"/>
              <a:t> </a:t>
            </a:r>
          </a:p>
          <a:p>
            <a:pPr algn="just"/>
            <a:endParaRPr lang="es-ES" sz="2000" dirty="0"/>
          </a:p>
          <a:p>
            <a:pPr marL="342900" lvl="0" indent="-342900" algn="just" fontAlgn="base">
              <a:buFont typeface="Arial" panose="020B0604020202020204" pitchFamily="34" charset="0"/>
              <a:buChar char="•"/>
            </a:pPr>
            <a:r>
              <a:rPr lang="es-ES" sz="2000" dirty="0"/>
              <a:t>Los marcos para la implicación entre iguales pueden asumir que «las tareas colaborativas entre las personas con experiencias personales usuarias de los servicios y las personas que las prestan deben llevarse a cabo sin complicaciones».</a:t>
            </a:r>
          </a:p>
          <a:p>
            <a:pPr marL="342900" lvl="0" indent="-342900" algn="just" fontAlgn="base">
              <a:buFont typeface="Arial" panose="020B0604020202020204" pitchFamily="34" charset="0"/>
              <a:buChar char="•"/>
            </a:pPr>
            <a:r>
              <a:rPr lang="es-ES" sz="2000" dirty="0"/>
              <a:t>En cambio, los miembros del colectivo BME a menudo quedan marginados de o en el seno de los foros de participación entre iguales, lo que limita sus aportaciones en relación a los cambios en los servicios y a cómo los servicios pueden estar más orientados hacia la igualdad. </a:t>
            </a:r>
          </a:p>
          <a:p>
            <a:pPr marL="342900" lvl="0" indent="-342900" algn="just" fontAlgn="base">
              <a:buFont typeface="Arial" panose="020B0604020202020204" pitchFamily="34" charset="0"/>
              <a:buChar char="•"/>
            </a:pPr>
            <a:r>
              <a:rPr lang="es-ES" sz="2000" dirty="0"/>
              <a:t>Los estudios han demostrado que muchas personas con trasfondo BME sienten que las posiciones sociales compartidas (por ejemplo, la identidad étnica) y las experiencias (por ejemplo, la discriminación racial) con iguales fuera de la salud mental fue importante para ellas.</a:t>
            </a:r>
          </a:p>
        </p:txBody>
      </p:sp>
    </p:spTree>
    <p:extLst>
      <p:ext uri="{BB962C8B-B14F-4D97-AF65-F5344CB8AC3E}">
        <p14:creationId xmlns:p14="http://schemas.microsoft.com/office/powerpoint/2010/main" val="1678203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
            <a:extLst>
              <a:ext uri="{FF2B5EF4-FFF2-40B4-BE49-F238E27FC236}">
                <a16:creationId xmlns:a16="http://schemas.microsoft.com/office/drawing/2014/main" id="{D0841613-7305-492F-985D-8854AEDBE3AA}"/>
              </a:ext>
            </a:extLst>
          </p:cNvPr>
          <p:cNvSpPr txBox="1">
            <a:spLocks noGrp="1"/>
          </p:cNvSpPr>
          <p:nvPr>
            <p:ph sz="quarter" idx="14"/>
          </p:nvPr>
        </p:nvSpPr>
        <p:spPr>
          <a:xfrm>
            <a:off x="1047682" y="1511188"/>
            <a:ext cx="10096637" cy="1119717"/>
          </a:xfrm>
          <a:solidFill>
            <a:srgbClr val="FDDFFE"/>
          </a:solidFill>
        </p:spPr>
        <p:txBody>
          <a:bodyPr/>
          <a:lstStyle/>
          <a:p>
            <a:pPr lvl="0"/>
            <a:r>
              <a:rPr lang="en-GB" noProof="0" dirty="0"/>
              <a:t>The T.D.M: Transitional Discharge Model (10:20) </a:t>
            </a:r>
            <a:r>
              <a:rPr lang="en-GB" dirty="0">
                <a:hlinkClick r:id="rId3"/>
              </a:rPr>
              <a:t>https://youtu.be/OAwcyAZeIfE</a:t>
            </a:r>
            <a:r>
              <a:rPr lang="en-GB" dirty="0"/>
              <a:t>. </a:t>
            </a:r>
            <a:endParaRPr lang="x-none" noProof="0" dirty="0"/>
          </a:p>
          <a:p>
            <a:pPr lvl="0"/>
            <a:r>
              <a:rPr lang="en-GB" noProof="0" dirty="0"/>
              <a:t>Living it Forward (</a:t>
            </a:r>
            <a:r>
              <a:rPr lang="en-GB" dirty="0"/>
              <a:t>20:47) </a:t>
            </a:r>
            <a:r>
              <a:rPr lang="en-GB" dirty="0">
                <a:hlinkClick r:id="rId4"/>
              </a:rPr>
              <a:t>https://youtu.be/Rg1PdLJzx5k</a:t>
            </a:r>
            <a:r>
              <a:rPr lang="en-GB" dirty="0"/>
              <a:t> </a:t>
            </a:r>
            <a:endParaRPr lang="x-none" noProof="0" dirty="0"/>
          </a:p>
        </p:txBody>
      </p:sp>
      <p:sp>
        <p:nvSpPr>
          <p:cNvPr id="2" name="Title 1">
            <a:extLst>
              <a:ext uri="{FF2B5EF4-FFF2-40B4-BE49-F238E27FC236}">
                <a16:creationId xmlns:a16="http://schemas.microsoft.com/office/drawing/2014/main" id="{3DA5E912-B35F-4925-B658-15B03E021270}"/>
              </a:ext>
            </a:extLst>
          </p:cNvPr>
          <p:cNvSpPr>
            <a:spLocks noGrp="1"/>
          </p:cNvSpPr>
          <p:nvPr>
            <p:ph type="title"/>
          </p:nvPr>
        </p:nvSpPr>
        <p:spPr/>
        <p:txBody>
          <a:bodyPr/>
          <a:lstStyle/>
          <a:p>
            <a:r>
              <a:rPr lang="en-US" dirty="0"/>
              <a:t>4. </a:t>
            </a:r>
            <a:r>
              <a:rPr lang="es-ES" dirty="0"/>
              <a:t>Beneficios del apoyo individualizado entre iguales - 9</a:t>
            </a:r>
            <a:endParaRPr lang="x-none" dirty="0"/>
          </a:p>
        </p:txBody>
      </p:sp>
    </p:spTree>
    <p:extLst>
      <p:ext uri="{BB962C8B-B14F-4D97-AF65-F5344CB8AC3E}">
        <p14:creationId xmlns:p14="http://schemas.microsoft.com/office/powerpoint/2010/main" val="42092417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DAF52-42D7-4307-AC9C-E0270A7888B4}"/>
              </a:ext>
            </a:extLst>
          </p:cNvPr>
          <p:cNvSpPr>
            <a:spLocks noGrp="1"/>
          </p:cNvSpPr>
          <p:nvPr>
            <p:ph type="title"/>
          </p:nvPr>
        </p:nvSpPr>
        <p:spPr>
          <a:xfrm>
            <a:off x="507205" y="2313946"/>
            <a:ext cx="10933427" cy="407989"/>
          </a:xfrm>
        </p:spPr>
        <p:txBody>
          <a:bodyPr/>
          <a:lstStyle/>
          <a:p>
            <a:pPr lvl="0"/>
            <a:r>
              <a:rPr lang="en-GB" dirty="0"/>
              <a:t>5. </a:t>
            </a:r>
            <a:r>
              <a:rPr lang="es-ES" dirty="0"/>
              <a:t>Falsas ideas sobre el apoyo entre iguales </a:t>
            </a:r>
          </a:p>
        </p:txBody>
      </p:sp>
    </p:spTree>
    <p:extLst>
      <p:ext uri="{BB962C8B-B14F-4D97-AF65-F5344CB8AC3E}">
        <p14:creationId xmlns:p14="http://schemas.microsoft.com/office/powerpoint/2010/main" val="24213311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2E8493-9527-4420-A1BC-F49D7E208E43}"/>
              </a:ext>
            </a:extLst>
          </p:cNvPr>
          <p:cNvSpPr>
            <a:spLocks noGrp="1"/>
          </p:cNvSpPr>
          <p:nvPr>
            <p:ph sz="quarter" idx="14"/>
          </p:nvPr>
        </p:nvSpPr>
        <p:spPr/>
        <p:txBody>
          <a:bodyPr/>
          <a:lstStyle/>
          <a:p>
            <a:pPr algn="just"/>
            <a:r>
              <a:rPr lang="es-ES" dirty="0"/>
              <a:t>Cuando una persona piensa en la prestación de apoyo entre iguales por parte de y para personas con discapacidades psicosociales, intelectuales o cognitivas, puede incurrir en malentendidos sobre el rol de los profesionales de apoyo entre iguales</a:t>
            </a:r>
            <a:r>
              <a:rPr lang="en-GB" dirty="0"/>
              <a:t>. </a:t>
            </a:r>
          </a:p>
          <a:p>
            <a:pPr algn="just"/>
            <a:r>
              <a:rPr lang="es-ES" dirty="0"/>
              <a:t>Algunas de las falsas ideas más habituales sobre el trabajo con iguales se resumen en el gráfico siguiente:</a:t>
            </a:r>
            <a:endParaRPr lang="x-none" dirty="0"/>
          </a:p>
        </p:txBody>
      </p:sp>
      <p:sp>
        <p:nvSpPr>
          <p:cNvPr id="2" name="Title 1">
            <a:extLst>
              <a:ext uri="{FF2B5EF4-FFF2-40B4-BE49-F238E27FC236}">
                <a16:creationId xmlns:a16="http://schemas.microsoft.com/office/drawing/2014/main" id="{6640DACD-5FA6-44A0-AD9C-4EB267765C31}"/>
              </a:ext>
            </a:extLst>
          </p:cNvPr>
          <p:cNvSpPr>
            <a:spLocks noGrp="1"/>
          </p:cNvSpPr>
          <p:nvPr>
            <p:ph type="title"/>
          </p:nvPr>
        </p:nvSpPr>
        <p:spPr/>
        <p:txBody>
          <a:bodyPr/>
          <a:lstStyle/>
          <a:p>
            <a:pPr lvl="0"/>
            <a:r>
              <a:rPr lang="en-GB" dirty="0"/>
              <a:t>5. </a:t>
            </a:r>
            <a:r>
              <a:rPr lang="es-ES" dirty="0"/>
              <a:t>Falsas ideas sobre el apoyo entre iguales - 1 </a:t>
            </a:r>
          </a:p>
        </p:txBody>
      </p:sp>
    </p:spTree>
    <p:extLst>
      <p:ext uri="{BB962C8B-B14F-4D97-AF65-F5344CB8AC3E}">
        <p14:creationId xmlns:p14="http://schemas.microsoft.com/office/powerpoint/2010/main" val="34600504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EF6D7-69E2-430F-BC7E-9F93E1F7108C}"/>
              </a:ext>
            </a:extLst>
          </p:cNvPr>
          <p:cNvSpPr>
            <a:spLocks noGrp="1"/>
          </p:cNvSpPr>
          <p:nvPr>
            <p:ph type="title"/>
          </p:nvPr>
        </p:nvSpPr>
        <p:spPr>
          <a:xfrm>
            <a:off x="453484" y="293761"/>
            <a:ext cx="9792000" cy="432000"/>
          </a:xfrm>
        </p:spPr>
        <p:txBody>
          <a:bodyPr/>
          <a:lstStyle/>
          <a:p>
            <a:r>
              <a:rPr lang="en-GB" dirty="0"/>
              <a:t>5. </a:t>
            </a:r>
            <a:r>
              <a:rPr lang="es-ES" dirty="0"/>
              <a:t>Falsas ideas sobre el apoyo entre iguales - 2</a:t>
            </a:r>
            <a:endParaRPr lang="x-none" dirty="0"/>
          </a:p>
        </p:txBody>
      </p:sp>
      <p:graphicFrame>
        <p:nvGraphicFramePr>
          <p:cNvPr id="4" name="3 Tabla"/>
          <p:cNvGraphicFramePr>
            <a:graphicFrameLocks noGrp="1"/>
          </p:cNvGraphicFramePr>
          <p:nvPr>
            <p:extLst>
              <p:ext uri="{D42A27DB-BD31-4B8C-83A1-F6EECF244321}">
                <p14:modId xmlns:p14="http://schemas.microsoft.com/office/powerpoint/2010/main" val="935592286"/>
              </p:ext>
            </p:extLst>
          </p:nvPr>
        </p:nvGraphicFramePr>
        <p:xfrm>
          <a:off x="765545" y="1041991"/>
          <a:ext cx="10653823" cy="4547923"/>
        </p:xfrm>
        <a:graphic>
          <a:graphicData uri="http://schemas.openxmlformats.org/drawingml/2006/table">
            <a:tbl>
              <a:tblPr firstRow="1" firstCol="1" bandRow="1">
                <a:tableStyleId>{72833802-FEF1-4C79-8D5D-14CF1EAF98D9}</a:tableStyleId>
              </a:tblPr>
              <a:tblGrid>
                <a:gridCol w="2977116">
                  <a:extLst>
                    <a:ext uri="{9D8B030D-6E8A-4147-A177-3AD203B41FA5}">
                      <a16:colId xmlns:a16="http://schemas.microsoft.com/office/drawing/2014/main" val="20000"/>
                    </a:ext>
                  </a:extLst>
                </a:gridCol>
                <a:gridCol w="7676707">
                  <a:extLst>
                    <a:ext uri="{9D8B030D-6E8A-4147-A177-3AD203B41FA5}">
                      <a16:colId xmlns:a16="http://schemas.microsoft.com/office/drawing/2014/main" val="20001"/>
                    </a:ext>
                  </a:extLst>
                </a:gridCol>
              </a:tblGrid>
              <a:tr h="249343">
                <a:tc>
                  <a:txBody>
                    <a:bodyPr/>
                    <a:lstStyle/>
                    <a:p>
                      <a:pPr marL="6350" indent="-6350" algn="l">
                        <a:lnSpc>
                          <a:spcPct val="107000"/>
                        </a:lnSpc>
                        <a:spcAft>
                          <a:spcPts val="0"/>
                        </a:spcAft>
                      </a:pPr>
                      <a:r>
                        <a:rPr lang="es-ES" sz="1800" b="1" dirty="0">
                          <a:effectLst/>
                        </a:rPr>
                        <a:t>Falsa idea</a:t>
                      </a:r>
                      <a:endParaRPr lang="es-ES" sz="1800" b="1" dirty="0">
                        <a:solidFill>
                          <a:srgbClr val="000000"/>
                        </a:solidFill>
                        <a:effectLst/>
                        <a:latin typeface="Calibri"/>
                        <a:ea typeface="Calibri"/>
                        <a:cs typeface="Arial"/>
                      </a:endParaRPr>
                    </a:p>
                  </a:txBody>
                  <a:tcPr marL="27576" marR="14948" marT="1211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 indent="-6350" algn="l">
                        <a:lnSpc>
                          <a:spcPct val="107000"/>
                        </a:lnSpc>
                        <a:spcAft>
                          <a:spcPts val="0"/>
                        </a:spcAft>
                      </a:pPr>
                      <a:r>
                        <a:rPr lang="es-ES" sz="1800" b="1" dirty="0">
                          <a:effectLst/>
                        </a:rPr>
                        <a:t>Por qué es una falsa idea</a:t>
                      </a:r>
                      <a:endParaRPr lang="es-ES" sz="1800" b="1" dirty="0">
                        <a:solidFill>
                          <a:srgbClr val="000000"/>
                        </a:solidFill>
                        <a:effectLst/>
                        <a:latin typeface="Calibri"/>
                        <a:ea typeface="Calibri"/>
                        <a:cs typeface="Arial"/>
                      </a:endParaRPr>
                    </a:p>
                  </a:txBody>
                  <a:tcPr marL="27576" marR="14948" marT="1211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319213">
                <a:tc>
                  <a:txBody>
                    <a:bodyPr/>
                    <a:lstStyle/>
                    <a:p>
                      <a:pPr marL="6350" indent="-6350" algn="l">
                        <a:lnSpc>
                          <a:spcPct val="115000"/>
                        </a:lnSpc>
                        <a:spcAft>
                          <a:spcPts val="0"/>
                        </a:spcAft>
                      </a:pPr>
                      <a:r>
                        <a:rPr lang="es-ES" sz="1600" b="0" dirty="0">
                          <a:effectLst/>
                        </a:rPr>
                        <a:t>El apoyo entre iguales es una rehabilitación vocacional para personas que trabajan en su recuperación.</a:t>
                      </a:r>
                      <a:endParaRPr lang="es-ES" sz="1600" b="0" dirty="0">
                        <a:solidFill>
                          <a:srgbClr val="000000"/>
                        </a:solidFill>
                        <a:effectLst/>
                        <a:latin typeface="Calibri"/>
                        <a:ea typeface="Calibri"/>
                        <a:cs typeface="Arial"/>
                      </a:endParaRPr>
                    </a:p>
                  </a:txBody>
                  <a:tcPr marL="27576" marR="14948" marT="1211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0035" marR="31115" indent="-285750" algn="l">
                        <a:lnSpc>
                          <a:spcPct val="107000"/>
                        </a:lnSpc>
                        <a:spcAft>
                          <a:spcPts val="0"/>
                        </a:spcAft>
                        <a:buFont typeface="Arial" panose="020B0604020202020204" pitchFamily="34" charset="0"/>
                        <a:buChar char="•"/>
                      </a:pPr>
                      <a:r>
                        <a:rPr lang="es-ES" sz="1600" b="0" dirty="0">
                          <a:effectLst/>
                        </a:rPr>
                        <a:t>Elegir personas para realizar este tipo de apoyo porque esa función las ayudará en su propia recuperación es un error habitual. </a:t>
                      </a:r>
                    </a:p>
                    <a:p>
                      <a:pPr marL="280035" marR="31115" indent="-285750" algn="l">
                        <a:lnSpc>
                          <a:spcPct val="107000"/>
                        </a:lnSpc>
                        <a:spcAft>
                          <a:spcPts val="0"/>
                        </a:spcAft>
                        <a:buFont typeface="Arial" panose="020B0604020202020204" pitchFamily="34" charset="0"/>
                        <a:buChar char="•"/>
                      </a:pPr>
                      <a:r>
                        <a:rPr lang="es-ES" sz="1600" b="0" dirty="0">
                          <a:effectLst/>
                        </a:rPr>
                        <a:t>No sirve a quien recibe apoyo y no debería ser el objetivo principal para ofrecer apoyo a personas en situaciones similares. </a:t>
                      </a:r>
                      <a:endParaRPr lang="es-ES" sz="1600" b="0" dirty="0">
                        <a:solidFill>
                          <a:srgbClr val="000000"/>
                        </a:solidFill>
                        <a:effectLst/>
                        <a:latin typeface="Calibri"/>
                        <a:ea typeface="Calibri"/>
                        <a:cs typeface="Arial"/>
                      </a:endParaRPr>
                    </a:p>
                  </a:txBody>
                  <a:tcPr marL="27576" marR="14948" marT="1211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244836">
                <a:tc>
                  <a:txBody>
                    <a:bodyPr/>
                    <a:lstStyle/>
                    <a:p>
                      <a:pPr marL="6350" indent="-6350" algn="l">
                        <a:lnSpc>
                          <a:spcPct val="107000"/>
                        </a:lnSpc>
                        <a:spcAft>
                          <a:spcPts val="0"/>
                        </a:spcAft>
                      </a:pPr>
                      <a:r>
                        <a:rPr lang="es-ES" sz="1600" b="0" dirty="0">
                          <a:effectLst/>
                        </a:rPr>
                        <a:t>Las personas que prestan apoyo entre iguales son frágiles y pueden recaer debido al estrés del trabajo y las responsabilidades (30).</a:t>
                      </a:r>
                      <a:endParaRPr lang="es-ES" sz="1600" b="0" dirty="0">
                        <a:solidFill>
                          <a:srgbClr val="000000"/>
                        </a:solidFill>
                        <a:effectLst/>
                        <a:latin typeface="Calibri"/>
                        <a:ea typeface="Calibri"/>
                        <a:cs typeface="Arial"/>
                      </a:endParaRPr>
                    </a:p>
                  </a:txBody>
                  <a:tcPr marL="27576" marR="14948" marT="1211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0035" marR="31115" indent="-285750" algn="l">
                        <a:lnSpc>
                          <a:spcPct val="107000"/>
                        </a:lnSpc>
                        <a:spcAft>
                          <a:spcPts val="0"/>
                        </a:spcAft>
                        <a:buFont typeface="Arial" panose="020B0604020202020204" pitchFamily="34" charset="0"/>
                        <a:buChar char="•"/>
                      </a:pPr>
                      <a:r>
                        <a:rPr lang="es-ES" sz="1600" b="0" dirty="0">
                          <a:effectLst/>
                        </a:rPr>
                        <a:t>Las personas que prestan apoyo entre iguales demuestran resiliencia, estabilidad y un fuerte compromiso con su propia recuperación. </a:t>
                      </a:r>
                    </a:p>
                    <a:p>
                      <a:pPr marL="280035" marR="31115" indent="-285750" algn="l">
                        <a:lnSpc>
                          <a:spcPct val="107000"/>
                        </a:lnSpc>
                        <a:spcAft>
                          <a:spcPts val="0"/>
                        </a:spcAft>
                        <a:buFont typeface="Arial" panose="020B0604020202020204" pitchFamily="34" charset="0"/>
                        <a:buChar char="•"/>
                      </a:pPr>
                      <a:r>
                        <a:rPr lang="es-ES" sz="1600" b="0" dirty="0">
                          <a:effectLst/>
                        </a:rPr>
                        <a:t>Las personas que prestan apoyo entre iguales deberían tener los mismos beneficios y la misma discreción que el resto de los trabajadores en cuanto a gestionar sus propios problemas de salud. No hay pruebas de que ese trabajo comporte recaídas. </a:t>
                      </a:r>
                      <a:endParaRPr lang="es-ES" sz="1600" b="0" dirty="0">
                        <a:solidFill>
                          <a:srgbClr val="000000"/>
                        </a:solidFill>
                        <a:effectLst/>
                        <a:latin typeface="Calibri"/>
                        <a:ea typeface="Calibri"/>
                        <a:cs typeface="Arial"/>
                      </a:endParaRPr>
                    </a:p>
                  </a:txBody>
                  <a:tcPr marL="27576" marR="14948" marT="1211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631017">
                <a:tc>
                  <a:txBody>
                    <a:bodyPr/>
                    <a:lstStyle/>
                    <a:p>
                      <a:pPr marL="6350" indent="-6350" algn="l">
                        <a:lnSpc>
                          <a:spcPct val="99000"/>
                        </a:lnSpc>
                        <a:spcAft>
                          <a:spcPts val="0"/>
                        </a:spcAft>
                      </a:pPr>
                      <a:r>
                        <a:rPr lang="es-ES" sz="1600" b="0" dirty="0">
                          <a:effectLst/>
                        </a:rPr>
                        <a:t>Cualquier persona que haya recibido asistencia de los servicios de salud mental y otros servicios relacionados puede ofrecer ayuda a otras personas en situaciones similares.</a:t>
                      </a:r>
                      <a:endParaRPr lang="es-ES" sz="1600" b="0" dirty="0">
                        <a:solidFill>
                          <a:srgbClr val="000000"/>
                        </a:solidFill>
                        <a:effectLst/>
                        <a:latin typeface="Calibri"/>
                        <a:ea typeface="Calibri"/>
                        <a:cs typeface="Arial"/>
                      </a:endParaRPr>
                    </a:p>
                  </a:txBody>
                  <a:tcPr marL="27576" marR="14948" marT="1211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0035" marR="30480" indent="-285750" algn="l">
                        <a:lnSpc>
                          <a:spcPct val="107000"/>
                        </a:lnSpc>
                        <a:spcAft>
                          <a:spcPts val="0"/>
                        </a:spcAft>
                        <a:buFont typeface="Arial" panose="020B0604020202020204" pitchFamily="34" charset="0"/>
                        <a:buChar char="•"/>
                      </a:pPr>
                      <a:r>
                        <a:rPr lang="es-ES" sz="1600" b="0" dirty="0">
                          <a:effectLst/>
                        </a:rPr>
                        <a:t>Las personas que pueden ofrecer ayuda efectiva a otras iguales tienen la capacidad de usar sus experiencias de manera intencionada para ayudar a los demás. </a:t>
                      </a:r>
                    </a:p>
                    <a:p>
                      <a:pPr marL="280035" marR="30480" indent="-285750" algn="l">
                        <a:lnSpc>
                          <a:spcPct val="107000"/>
                        </a:lnSpc>
                        <a:spcAft>
                          <a:spcPts val="0"/>
                        </a:spcAft>
                        <a:buFont typeface="Arial" panose="020B0604020202020204" pitchFamily="34" charset="0"/>
                        <a:buChar char="•"/>
                      </a:pPr>
                      <a:r>
                        <a:rPr lang="es-ES" sz="1600" b="0" dirty="0">
                          <a:effectLst/>
                        </a:rPr>
                        <a:t>La experiencia pasada de los servicios sociales o de salud mental puede ser beneficiosa, pero no es esencial; el interés en conectar con otras personas, la empatía, explicar la historia personal y alentar a los demás a asumir responsabilidad son elementos más importantes. </a:t>
                      </a:r>
                      <a:endParaRPr lang="es-ES" sz="1600" b="0" dirty="0">
                        <a:solidFill>
                          <a:srgbClr val="000000"/>
                        </a:solidFill>
                        <a:effectLst/>
                        <a:latin typeface="Calibri"/>
                        <a:ea typeface="Calibri"/>
                        <a:cs typeface="Arial"/>
                      </a:endParaRPr>
                    </a:p>
                  </a:txBody>
                  <a:tcPr marL="27576" marR="14948" marT="1211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270864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72CA5-C9C4-4117-BF06-44E6072070E1}"/>
              </a:ext>
            </a:extLst>
          </p:cNvPr>
          <p:cNvSpPr>
            <a:spLocks noGrp="1"/>
          </p:cNvSpPr>
          <p:nvPr>
            <p:ph type="title"/>
          </p:nvPr>
        </p:nvSpPr>
        <p:spPr>
          <a:xfrm>
            <a:off x="410954" y="251231"/>
            <a:ext cx="9792000" cy="432000"/>
          </a:xfrm>
        </p:spPr>
        <p:txBody>
          <a:bodyPr/>
          <a:lstStyle/>
          <a:p>
            <a:r>
              <a:rPr lang="en-GB" dirty="0"/>
              <a:t>5. </a:t>
            </a:r>
            <a:r>
              <a:rPr lang="es-ES" dirty="0"/>
              <a:t>Falsas ideas sobre el apoyo entre iguales - 3</a:t>
            </a:r>
            <a:endParaRPr lang="x-none" dirty="0"/>
          </a:p>
        </p:txBody>
      </p:sp>
      <p:graphicFrame>
        <p:nvGraphicFramePr>
          <p:cNvPr id="5" name="4 Tabla"/>
          <p:cNvGraphicFramePr>
            <a:graphicFrameLocks noGrp="1"/>
          </p:cNvGraphicFramePr>
          <p:nvPr>
            <p:extLst>
              <p:ext uri="{D42A27DB-BD31-4B8C-83A1-F6EECF244321}">
                <p14:modId xmlns:p14="http://schemas.microsoft.com/office/powerpoint/2010/main" val="1051777787"/>
              </p:ext>
            </p:extLst>
          </p:nvPr>
        </p:nvGraphicFramePr>
        <p:xfrm>
          <a:off x="616687" y="893135"/>
          <a:ext cx="11036595" cy="5315142"/>
        </p:xfrm>
        <a:graphic>
          <a:graphicData uri="http://schemas.openxmlformats.org/drawingml/2006/table">
            <a:tbl>
              <a:tblPr firstRow="1" firstCol="1" bandRow="1">
                <a:tableStyleId>{72833802-FEF1-4C79-8D5D-14CF1EAF98D9}</a:tableStyleId>
              </a:tblPr>
              <a:tblGrid>
                <a:gridCol w="3826524">
                  <a:extLst>
                    <a:ext uri="{9D8B030D-6E8A-4147-A177-3AD203B41FA5}">
                      <a16:colId xmlns:a16="http://schemas.microsoft.com/office/drawing/2014/main" val="20000"/>
                    </a:ext>
                  </a:extLst>
                </a:gridCol>
                <a:gridCol w="7210071">
                  <a:extLst>
                    <a:ext uri="{9D8B030D-6E8A-4147-A177-3AD203B41FA5}">
                      <a16:colId xmlns:a16="http://schemas.microsoft.com/office/drawing/2014/main" val="20001"/>
                    </a:ext>
                  </a:extLst>
                </a:gridCol>
              </a:tblGrid>
              <a:tr h="137696">
                <a:tc>
                  <a:txBody>
                    <a:bodyPr/>
                    <a:lstStyle/>
                    <a:p>
                      <a:pPr marL="6350" indent="-6350" algn="l">
                        <a:lnSpc>
                          <a:spcPct val="107000"/>
                        </a:lnSpc>
                        <a:spcAft>
                          <a:spcPts val="0"/>
                        </a:spcAft>
                      </a:pPr>
                      <a:r>
                        <a:rPr lang="es-ES" sz="1800" b="1" dirty="0">
                          <a:effectLst/>
                        </a:rPr>
                        <a:t>Falsa idea</a:t>
                      </a:r>
                      <a:endParaRPr lang="es-ES" sz="1800" b="1" dirty="0">
                        <a:solidFill>
                          <a:srgbClr val="000000"/>
                        </a:solidFill>
                        <a:effectLst/>
                        <a:latin typeface="Calibri"/>
                        <a:ea typeface="Calibri"/>
                        <a:cs typeface="Arial"/>
                      </a:endParaRPr>
                    </a:p>
                  </a:txBody>
                  <a:tcPr marL="27576" marR="14948" marT="1211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635" indent="-6350" algn="l">
                        <a:lnSpc>
                          <a:spcPct val="107000"/>
                        </a:lnSpc>
                        <a:spcAft>
                          <a:spcPts val="0"/>
                        </a:spcAft>
                      </a:pPr>
                      <a:r>
                        <a:rPr lang="es-ES" sz="1800" b="1" dirty="0">
                          <a:effectLst/>
                        </a:rPr>
                        <a:t>Por qué es una falsa idea</a:t>
                      </a:r>
                      <a:endParaRPr lang="es-ES" sz="1800" b="1" dirty="0">
                        <a:solidFill>
                          <a:srgbClr val="000000"/>
                        </a:solidFill>
                        <a:effectLst/>
                        <a:latin typeface="Calibri"/>
                        <a:ea typeface="Calibri"/>
                        <a:cs typeface="Arial"/>
                      </a:endParaRPr>
                    </a:p>
                  </a:txBody>
                  <a:tcPr marL="27576" marR="14948" marT="1211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436302">
                <a:tc>
                  <a:txBody>
                    <a:bodyPr/>
                    <a:lstStyle/>
                    <a:p>
                      <a:pPr marL="6350" indent="-6350" algn="l">
                        <a:lnSpc>
                          <a:spcPct val="112000"/>
                        </a:lnSpc>
                        <a:spcAft>
                          <a:spcPts val="15"/>
                        </a:spcAft>
                      </a:pPr>
                      <a:r>
                        <a:rPr lang="es-ES" sz="1500" b="0" dirty="0">
                          <a:effectLst/>
                        </a:rPr>
                        <a:t>En los grupos de apoyo entre iguales no deberían tratar nunca temas como el suicidio o la medicación.</a:t>
                      </a:r>
                      <a:endParaRPr lang="es-ES" sz="1500" b="0" dirty="0">
                        <a:solidFill>
                          <a:srgbClr val="000000"/>
                        </a:solidFill>
                        <a:effectLst/>
                        <a:latin typeface="Calibri"/>
                        <a:ea typeface="Calibri"/>
                        <a:cs typeface="Arial"/>
                      </a:endParaRPr>
                    </a:p>
                  </a:txBody>
                  <a:tcPr marL="27576" marR="14948" marT="1211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0035" marR="29845" indent="-285750" algn="l">
                        <a:lnSpc>
                          <a:spcPct val="107000"/>
                        </a:lnSpc>
                        <a:spcAft>
                          <a:spcPts val="0"/>
                        </a:spcAft>
                        <a:buFont typeface="Arial" panose="020B0604020202020204" pitchFamily="34" charset="0"/>
                        <a:buChar char="•"/>
                      </a:pPr>
                      <a:r>
                        <a:rPr lang="es-ES" sz="1500" b="0" dirty="0">
                          <a:effectLst/>
                        </a:rPr>
                        <a:t>Las conversaciones entre iguales no deberían limitarse a temas triviales.</a:t>
                      </a:r>
                    </a:p>
                    <a:p>
                      <a:pPr marL="280035" marR="29845" indent="-285750" algn="l">
                        <a:lnSpc>
                          <a:spcPct val="107000"/>
                        </a:lnSpc>
                        <a:spcAft>
                          <a:spcPts val="0"/>
                        </a:spcAft>
                        <a:buFont typeface="Arial" panose="020B0604020202020204" pitchFamily="34" charset="0"/>
                        <a:buChar char="•"/>
                      </a:pPr>
                      <a:r>
                        <a:rPr lang="es-ES" sz="1500" b="0" dirty="0">
                          <a:effectLst/>
                        </a:rPr>
                        <a:t> Debido a sus propias experiencias, los profesionales de apoyo entre iguales se encuentran en una posición ideal para hablar de aspectos más complejos y estresantes de la vivencia del estrés, los beneficios o efectos negativos de la medicación y otros temas relacionados. </a:t>
                      </a:r>
                    </a:p>
                    <a:p>
                      <a:pPr marL="280035" marR="29845" indent="-285750" algn="l">
                        <a:lnSpc>
                          <a:spcPct val="107000"/>
                        </a:lnSpc>
                        <a:spcAft>
                          <a:spcPts val="0"/>
                        </a:spcAft>
                        <a:buFont typeface="Arial" panose="020B0604020202020204" pitchFamily="34" charset="0"/>
                        <a:buChar char="•"/>
                      </a:pPr>
                      <a:r>
                        <a:rPr lang="es-ES" sz="1500" b="0" dirty="0">
                          <a:effectLst/>
                        </a:rPr>
                        <a:t>Un profesional de apoyo entre iguales puede ser también la única persona con quien alguna otra persona quiera compartir este tipo de pensamientos. </a:t>
                      </a:r>
                      <a:endParaRPr lang="es-ES" sz="1500" b="0" dirty="0">
                        <a:solidFill>
                          <a:srgbClr val="000000"/>
                        </a:solidFill>
                        <a:effectLst/>
                        <a:latin typeface="Calibri"/>
                        <a:ea typeface="Calibri"/>
                        <a:cs typeface="Arial"/>
                      </a:endParaRPr>
                    </a:p>
                  </a:txBody>
                  <a:tcPr marL="27576" marR="14948" marT="1211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200193">
                <a:tc>
                  <a:txBody>
                    <a:bodyPr/>
                    <a:lstStyle/>
                    <a:p>
                      <a:pPr marL="6350" marR="29210" indent="-6350" algn="l">
                        <a:lnSpc>
                          <a:spcPct val="114000"/>
                        </a:lnSpc>
                        <a:spcAft>
                          <a:spcPts val="905"/>
                        </a:spcAft>
                      </a:pPr>
                      <a:r>
                        <a:rPr lang="es-ES" sz="1500" b="0" dirty="0">
                          <a:effectLst/>
                        </a:rPr>
                        <a:t>Las personas que prestan apoyo entre iguales aconsejarán a las personas a quienes ayudan que dejen de tomarse la medicación o que no hagan caso de lo que les dicen los encargados de darles tratamiento porque a menudo tienen opiniones y creencias «contrarias a la psiquiatría».</a:t>
                      </a:r>
                      <a:endParaRPr lang="es-ES" sz="1500" b="0" dirty="0">
                        <a:solidFill>
                          <a:srgbClr val="000000"/>
                        </a:solidFill>
                        <a:effectLst/>
                        <a:latin typeface="Calibri"/>
                        <a:ea typeface="Calibri"/>
                        <a:cs typeface="Arial"/>
                      </a:endParaRPr>
                    </a:p>
                  </a:txBody>
                  <a:tcPr marL="27576" marR="14948" marT="1211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0035" marR="31115" indent="-285750" algn="l">
                        <a:lnSpc>
                          <a:spcPct val="107000"/>
                        </a:lnSpc>
                        <a:spcAft>
                          <a:spcPts val="0"/>
                        </a:spcAft>
                        <a:buFont typeface="Arial" panose="020B0604020202020204" pitchFamily="34" charset="0"/>
                        <a:buChar char="•"/>
                      </a:pPr>
                      <a:r>
                        <a:rPr lang="es-ES" sz="1500" b="0" dirty="0">
                          <a:effectLst/>
                        </a:rPr>
                        <a:t>En los grupos de apoyo entre iguales, las personas que ofrecen apoyo tienen trasfondo, opiniones, creencias y experiencias muy diversos sobre la salud mental o los servicios sociales, algunas positivas y otras negativas. </a:t>
                      </a:r>
                    </a:p>
                    <a:p>
                      <a:pPr marL="280035" marR="31115" indent="-285750" algn="l">
                        <a:lnSpc>
                          <a:spcPct val="107000"/>
                        </a:lnSpc>
                        <a:spcAft>
                          <a:spcPts val="0"/>
                        </a:spcAft>
                        <a:buFont typeface="Arial" panose="020B0604020202020204" pitchFamily="34" charset="0"/>
                        <a:buChar char="•"/>
                      </a:pPr>
                      <a:r>
                        <a:rPr lang="es-ES" sz="1500" b="0" dirty="0">
                          <a:effectLst/>
                        </a:rPr>
                        <a:t>Al margen de la experiencia personal, el apoyo entre iguales consiste en escuchar y ayudar a alguien en el proceso de autodeterminación y no en imponer los propios puntos de vista o creencias. </a:t>
                      </a:r>
                      <a:endParaRPr lang="es-ES" sz="1500" b="0" dirty="0">
                        <a:solidFill>
                          <a:srgbClr val="000000"/>
                        </a:solidFill>
                        <a:effectLst/>
                        <a:latin typeface="Calibri"/>
                        <a:ea typeface="Calibri"/>
                        <a:cs typeface="Arial"/>
                      </a:endParaRPr>
                    </a:p>
                  </a:txBody>
                  <a:tcPr marL="27576" marR="14948" marT="1211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436302">
                <a:tc>
                  <a:txBody>
                    <a:bodyPr/>
                    <a:lstStyle/>
                    <a:p>
                      <a:pPr marL="6350" indent="-6350" algn="l">
                        <a:lnSpc>
                          <a:spcPct val="112000"/>
                        </a:lnSpc>
                        <a:spcAft>
                          <a:spcPts val="0"/>
                        </a:spcAft>
                      </a:pPr>
                      <a:r>
                        <a:rPr lang="es-ES" sz="1500" b="0" dirty="0">
                          <a:effectLst/>
                        </a:rPr>
                        <a:t>En el contexto de los servicios de salud mental, los profesionales de apoyo entre iguales desempeñan el mismo papel que el personal.</a:t>
                      </a:r>
                      <a:endParaRPr lang="es-ES" sz="1500" b="0" dirty="0">
                        <a:solidFill>
                          <a:srgbClr val="000000"/>
                        </a:solidFill>
                        <a:effectLst/>
                        <a:latin typeface="Calibri"/>
                        <a:ea typeface="Calibri"/>
                        <a:cs typeface="Arial"/>
                      </a:endParaRPr>
                    </a:p>
                  </a:txBody>
                  <a:tcPr marL="27576" marR="14948" marT="1211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0035" marR="30480" indent="-285750" algn="l">
                        <a:lnSpc>
                          <a:spcPct val="107000"/>
                        </a:lnSpc>
                        <a:spcAft>
                          <a:spcPts val="0"/>
                        </a:spcAft>
                        <a:buFont typeface="Arial" panose="020B0604020202020204" pitchFamily="34" charset="0"/>
                        <a:buChar char="•"/>
                      </a:pPr>
                      <a:r>
                        <a:rPr lang="es-ES" sz="1500" b="0" dirty="0">
                          <a:effectLst/>
                        </a:rPr>
                        <a:t>La función principal de los profesionales de apoyo entre iguales es fomentar la esperanza y la creencia en la posibilidad de recuperación, la capacitación, el aumento de la autoestima, la </a:t>
                      </a:r>
                      <a:r>
                        <a:rPr lang="es-ES" sz="1500" b="0" dirty="0" err="1">
                          <a:effectLst/>
                        </a:rPr>
                        <a:t>autoeficiencia</a:t>
                      </a:r>
                      <a:r>
                        <a:rPr lang="es-ES" sz="1500" b="0" dirty="0">
                          <a:effectLst/>
                        </a:rPr>
                        <a:t>, la autogestión de las dificultades, la inclusión social y la extensión de las redes sociales. </a:t>
                      </a:r>
                    </a:p>
                    <a:p>
                      <a:pPr marL="280035" marR="30480" indent="-285750" algn="l">
                        <a:lnSpc>
                          <a:spcPct val="107000"/>
                        </a:lnSpc>
                        <a:spcAft>
                          <a:spcPts val="0"/>
                        </a:spcAft>
                        <a:buFont typeface="Arial" panose="020B0604020202020204" pitchFamily="34" charset="0"/>
                        <a:buChar char="•"/>
                      </a:pPr>
                      <a:r>
                        <a:rPr lang="es-ES" sz="1500" b="0" dirty="0">
                          <a:effectLst/>
                        </a:rPr>
                        <a:t>Como tales, defienden a la persona y no deberían operar dentro de las fronteras de la práctica tradicional. Por ejemplo, no deberían diagnosticar a los usuarios de los servicios ni recetar / proporcionar medicación. </a:t>
                      </a:r>
                      <a:endParaRPr lang="es-ES" sz="1500" b="0" dirty="0">
                        <a:solidFill>
                          <a:srgbClr val="000000"/>
                        </a:solidFill>
                        <a:effectLst/>
                        <a:latin typeface="Calibri"/>
                        <a:ea typeface="Calibri"/>
                        <a:cs typeface="Arial"/>
                      </a:endParaRPr>
                    </a:p>
                  </a:txBody>
                  <a:tcPr marL="27576" marR="14948" marT="1211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3603133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F914A14-6B0A-4E29-B3DA-FE8FCC54ED4B}"/>
              </a:ext>
            </a:extLst>
          </p:cNvPr>
          <p:cNvGraphicFramePr>
            <a:graphicFrameLocks noGrp="1"/>
          </p:cNvGraphicFramePr>
          <p:nvPr>
            <p:ph sz="quarter" idx="14"/>
            <p:extLst>
              <p:ext uri="{D42A27DB-BD31-4B8C-83A1-F6EECF244321}">
                <p14:modId xmlns:p14="http://schemas.microsoft.com/office/powerpoint/2010/main" val="1336775342"/>
              </p:ext>
            </p:extLst>
          </p:nvPr>
        </p:nvGraphicFramePr>
        <p:xfrm>
          <a:off x="527678" y="1455715"/>
          <a:ext cx="11174413" cy="3828421"/>
        </p:xfrm>
        <a:graphic>
          <a:graphicData uri="http://schemas.openxmlformats.org/drawingml/2006/table">
            <a:tbl>
              <a:tblPr firstRow="1" firstCol="1" bandRow="1"/>
              <a:tblGrid>
                <a:gridCol w="11174413">
                  <a:extLst>
                    <a:ext uri="{9D8B030D-6E8A-4147-A177-3AD203B41FA5}">
                      <a16:colId xmlns:a16="http://schemas.microsoft.com/office/drawing/2014/main" val="1971299013"/>
                    </a:ext>
                  </a:extLst>
                </a:gridCol>
              </a:tblGrid>
              <a:tr h="3828421">
                <a:tc>
                  <a:txBody>
                    <a:bodyPr/>
                    <a:lstStyle/>
                    <a:p>
                      <a:pPr marL="0" marR="0" algn="just">
                        <a:lnSpc>
                          <a:spcPct val="113000"/>
                        </a:lnSpc>
                        <a:spcBef>
                          <a:spcPts val="0"/>
                        </a:spcBef>
                        <a:spcAft>
                          <a:spcPts val="0"/>
                        </a:spcAft>
                      </a:pPr>
                      <a:r>
                        <a:rPr lang="en-GB" sz="2000" b="1" dirty="0">
                          <a:effectLst/>
                          <a:latin typeface="+mn-lt"/>
                          <a:ea typeface="Calibri" panose="020F0502020204030204" pitchFamily="34" charset="0"/>
                          <a:cs typeface="Arial" panose="020B0604020202020204" pitchFamily="34" charset="0"/>
                        </a:rPr>
                        <a:t> </a:t>
                      </a:r>
                      <a:r>
                        <a:rPr lang="es-ES" sz="2000" b="1" dirty="0">
                          <a:effectLst/>
                          <a:latin typeface="+mn-lt"/>
                          <a:ea typeface="SimSun" panose="02010600030101010101" pitchFamily="2" charset="-122"/>
                          <a:cs typeface="Calibri" panose="020F0502020204030204" pitchFamily="34" charset="0"/>
                        </a:rPr>
                        <a:t>Organización Nacional sobre Usuarios y Supervivientes de la Psiquiatría (NOUSPR), Ruanda – el valioso papel de los profesionales de apoyo entre iguales </a:t>
                      </a:r>
                    </a:p>
                    <a:p>
                      <a:pPr marL="0" marR="0" algn="just">
                        <a:spcBef>
                          <a:spcPts val="0"/>
                        </a:spcBef>
                        <a:spcAft>
                          <a:spcPts val="0"/>
                        </a:spcAft>
                      </a:pPr>
                      <a:r>
                        <a:rPr lang="en-GB" sz="2000" b="1" dirty="0">
                          <a:effectLst/>
                          <a:latin typeface="+mn-lt"/>
                          <a:ea typeface="SimSun" panose="02010600030101010101" pitchFamily="2" charset="-122"/>
                          <a:cs typeface="Calibri" panose="020F0502020204030204" pitchFamily="34" charset="0"/>
                        </a:rPr>
                        <a:t> </a:t>
                      </a:r>
                      <a:endParaRPr lang="x-none" sz="2000">
                        <a:effectLst/>
                        <a:latin typeface="+mn-lt"/>
                        <a:ea typeface="SimSun" panose="02010600030101010101" pitchFamily="2" charset="-122"/>
                        <a:cs typeface="Calibri" panose="020F0502020204030204" pitchFamily="34" charset="0"/>
                      </a:endParaRPr>
                    </a:p>
                    <a:p>
                      <a:pPr algn="just"/>
                      <a:r>
                        <a:rPr lang="es-ES" sz="2000" i="1" kern="1200" dirty="0">
                          <a:solidFill>
                            <a:schemeClr val="tx1"/>
                          </a:solidFill>
                          <a:effectLst/>
                          <a:latin typeface="+mn-lt"/>
                          <a:ea typeface="+mn-ea"/>
                          <a:cs typeface="+mn-cs"/>
                        </a:rPr>
                        <a:t>«No hay incentivo más grande para formar parte de nuestra organización que ayudar a personas en momentos de malestar y ofrecer acompañamiento a iguales a través del programa de pacientes expertos. Muchos integrantes del NOUSPR están contentos y orgullosos de formar parte de la organización que reúne a su "familia". El deber principal de los pacientes expertos es ser ellos mismos y ofrecer un ejemplo vivo de que existe un futuro esperanzador para sus iguales y sus familias. Ellos también han experimentado violencia, trauma y descuido, pero se han recuperado y vuelven a confiar en ellos mismos y ayudan a sus iguales a avanzar por el mismo camino. Una de las maneras de acercarse a los iguales es explicarles sus propias historias de recuperación: "Miradme. Yo, esa persona que veis, estuve encadenado, me golpearon y me electrocutaron. Pero ahora estoy aquí y he venido a ayudaros... '</a:t>
                      </a:r>
                      <a:r>
                        <a:rPr lang="es-ES" sz="2000" kern="1200" dirty="0">
                          <a:solidFill>
                            <a:schemeClr val="tx1"/>
                          </a:solidFill>
                          <a:effectLst/>
                          <a:latin typeface="+mn-lt"/>
                          <a:ea typeface="+mn-ea"/>
                          <a:cs typeface="+mn-cs"/>
                        </a:rPr>
                        <a:t>'</a:t>
                      </a:r>
                      <a:r>
                        <a:rPr lang="es-ES" sz="2000" i="1" kern="1200" dirty="0">
                          <a:solidFill>
                            <a:schemeClr val="tx1"/>
                          </a:solidFill>
                          <a:effectLst/>
                          <a:latin typeface="+mn-lt"/>
                          <a:ea typeface="+mn-ea"/>
                          <a:cs typeface="+mn-cs"/>
                        </a:rPr>
                        <a:t>».</a:t>
                      </a:r>
                      <a:endParaRPr lang="es-ES" sz="2000" kern="1200" dirty="0">
                        <a:solidFill>
                          <a:schemeClr val="tx1"/>
                        </a:solidFill>
                        <a:effectLst/>
                        <a:latin typeface="+mn-lt"/>
                        <a:ea typeface="+mn-ea"/>
                        <a:cs typeface="+mn-cs"/>
                      </a:endParaRPr>
                    </a:p>
                  </a:txBody>
                  <a:tcPr marL="72877" marR="72877" marT="0" marB="0">
                    <a:lnL>
                      <a:noFill/>
                    </a:lnL>
                    <a:lnR>
                      <a:noFill/>
                    </a:lnR>
                    <a:lnT>
                      <a:noFill/>
                    </a:lnT>
                    <a:lnB>
                      <a:noFill/>
                    </a:lnB>
                    <a:solidFill>
                      <a:srgbClr val="D2EEFC"/>
                    </a:solidFill>
                  </a:tcPr>
                </a:tc>
                <a:extLst>
                  <a:ext uri="{0D108BD9-81ED-4DB2-BD59-A6C34878D82A}">
                    <a16:rowId xmlns:a16="http://schemas.microsoft.com/office/drawing/2014/main" val="1480751904"/>
                  </a:ext>
                </a:extLst>
              </a:tr>
            </a:tbl>
          </a:graphicData>
        </a:graphic>
      </p:graphicFrame>
      <p:sp>
        <p:nvSpPr>
          <p:cNvPr id="2" name="Title 1">
            <a:extLst>
              <a:ext uri="{FF2B5EF4-FFF2-40B4-BE49-F238E27FC236}">
                <a16:creationId xmlns:a16="http://schemas.microsoft.com/office/drawing/2014/main" id="{A3EF3F68-500D-4031-A7CA-66A32794D459}"/>
              </a:ext>
            </a:extLst>
          </p:cNvPr>
          <p:cNvSpPr>
            <a:spLocks noGrp="1"/>
          </p:cNvSpPr>
          <p:nvPr>
            <p:ph type="title"/>
          </p:nvPr>
        </p:nvSpPr>
        <p:spPr/>
        <p:txBody>
          <a:bodyPr/>
          <a:lstStyle/>
          <a:p>
            <a:r>
              <a:rPr lang="en-GB" dirty="0"/>
              <a:t>5. </a:t>
            </a:r>
            <a:r>
              <a:rPr lang="es-ES" dirty="0"/>
              <a:t>Falsas ideas sobre el apoyo entre iguales - 4</a:t>
            </a:r>
            <a:endParaRPr lang="x-none" dirty="0"/>
          </a:p>
        </p:txBody>
      </p:sp>
    </p:spTree>
    <p:extLst>
      <p:ext uri="{BB962C8B-B14F-4D97-AF65-F5344CB8AC3E}">
        <p14:creationId xmlns:p14="http://schemas.microsoft.com/office/powerpoint/2010/main" val="18032313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5B144-8FEA-4636-98AD-8C0561B055F1}"/>
              </a:ext>
            </a:extLst>
          </p:cNvPr>
          <p:cNvSpPr>
            <a:spLocks noGrp="1"/>
          </p:cNvSpPr>
          <p:nvPr>
            <p:ph type="title"/>
          </p:nvPr>
        </p:nvSpPr>
        <p:spPr/>
        <p:txBody>
          <a:bodyPr/>
          <a:lstStyle/>
          <a:p>
            <a:pPr lvl="0"/>
            <a:r>
              <a:rPr lang="en-GB" dirty="0"/>
              <a:t>6. </a:t>
            </a:r>
            <a:r>
              <a:rPr lang="es-ES" dirty="0"/>
              <a:t>De la ética en la práctica</a:t>
            </a:r>
          </a:p>
        </p:txBody>
      </p:sp>
    </p:spTree>
    <p:extLst>
      <p:ext uri="{BB962C8B-B14F-4D97-AF65-F5344CB8AC3E}">
        <p14:creationId xmlns:p14="http://schemas.microsoft.com/office/powerpoint/2010/main" val="13901955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60ADEA-39CE-4F77-971E-85D5B7AD5257}"/>
              </a:ext>
            </a:extLst>
          </p:cNvPr>
          <p:cNvSpPr>
            <a:spLocks noGrp="1"/>
          </p:cNvSpPr>
          <p:nvPr>
            <p:ph sz="quarter" idx="14"/>
          </p:nvPr>
        </p:nvSpPr>
        <p:spPr>
          <a:xfrm>
            <a:off x="507195" y="1084521"/>
            <a:ext cx="11174412" cy="4926667"/>
          </a:xfrm>
        </p:spPr>
        <p:txBody>
          <a:bodyPr>
            <a:noAutofit/>
          </a:bodyPr>
          <a:lstStyle/>
          <a:p>
            <a:pPr algn="just"/>
            <a:r>
              <a:rPr lang="es-ES" sz="1800" dirty="0"/>
              <a:t>El apoyo entre iguales puede se basa en relaciones humanas únicas.</a:t>
            </a:r>
            <a:endParaRPr lang="en-GB" sz="1800" dirty="0"/>
          </a:p>
          <a:p>
            <a:pPr algn="just"/>
            <a:r>
              <a:rPr lang="es-ES" sz="1800" dirty="0"/>
              <a:t>los profesionales de apoyo entre iguales prestan ayuda y soporte, fomentan la autoayuda y la capacitación y propician el cambio positivo</a:t>
            </a:r>
            <a:r>
              <a:rPr lang="en-GB" sz="1800" dirty="0"/>
              <a:t>. </a:t>
            </a:r>
          </a:p>
          <a:p>
            <a:pPr algn="just"/>
            <a:r>
              <a:rPr lang="es-ES" sz="1800" dirty="0"/>
              <a:t>La responsabilidad principal de los profesionales de apoyo entre iguales es hacia la persona a quien ayudan</a:t>
            </a:r>
            <a:r>
              <a:rPr lang="en-GB" sz="1800" dirty="0"/>
              <a:t>. </a:t>
            </a:r>
          </a:p>
          <a:p>
            <a:pPr algn="just"/>
            <a:r>
              <a:rPr lang="es-ES" sz="1800" dirty="0"/>
              <a:t>Objetivos clave</a:t>
            </a:r>
            <a:r>
              <a:rPr lang="en-GB" sz="1800" dirty="0"/>
              <a:t>:</a:t>
            </a:r>
            <a:endParaRPr lang="x-none" sz="1800" dirty="0"/>
          </a:p>
          <a:p>
            <a:pPr lvl="3" algn="just">
              <a:spcAft>
                <a:spcPts val="600"/>
              </a:spcAft>
            </a:pPr>
            <a:r>
              <a:rPr lang="es-ES" sz="1800" dirty="0"/>
              <a:t>compartir experiencias y conocimientos sin dar consejos no solicitados; </a:t>
            </a:r>
          </a:p>
          <a:p>
            <a:pPr lvl="3" algn="just">
              <a:spcAft>
                <a:spcPts val="600"/>
              </a:spcAft>
            </a:pPr>
            <a:r>
              <a:rPr lang="es-ES" sz="1800" dirty="0"/>
              <a:t>apoyar a las personas y ayudarlas a tomar sus propias decisiones en cuanto a su recuperación; </a:t>
            </a:r>
          </a:p>
          <a:p>
            <a:pPr lvl="3" algn="just">
              <a:spcAft>
                <a:spcPts val="600"/>
              </a:spcAft>
            </a:pPr>
            <a:r>
              <a:rPr lang="es-ES" sz="1800" dirty="0"/>
              <a:t>tratar a las personas con empatía, pero no como personas frágiles; </a:t>
            </a:r>
          </a:p>
          <a:p>
            <a:pPr lvl="3" algn="just">
              <a:spcAft>
                <a:spcPts val="600"/>
              </a:spcAft>
            </a:pPr>
            <a:r>
              <a:rPr lang="es-ES" sz="1800" dirty="0"/>
              <a:t>entender la función profesional de apoyo entre iguales en una posición no clínica y, en este sentido, evitar el lenguaje </a:t>
            </a:r>
            <a:r>
              <a:rPr lang="es-ES" sz="1800" dirty="0" err="1"/>
              <a:t>patologizante</a:t>
            </a:r>
            <a:r>
              <a:rPr lang="es-ES" sz="1800" dirty="0"/>
              <a:t>;</a:t>
            </a:r>
          </a:p>
          <a:p>
            <a:pPr lvl="3" algn="just">
              <a:spcAft>
                <a:spcPts val="600"/>
              </a:spcAft>
            </a:pPr>
            <a:r>
              <a:rPr lang="es-ES" sz="1800" dirty="0"/>
              <a:t>apoyar y mantener el contacto con otras personas que desarrollen el mismo papel de profesionales;</a:t>
            </a:r>
          </a:p>
          <a:p>
            <a:pPr lvl="3" algn="just">
              <a:spcAft>
                <a:spcPts val="600"/>
              </a:spcAft>
            </a:pPr>
            <a:r>
              <a:rPr lang="es-ES" sz="1800" dirty="0"/>
              <a:t>actuar como agentes del cambio compartiendo nuevas ideas y ayudando a otras personas a estar bien informadas;</a:t>
            </a:r>
          </a:p>
          <a:p>
            <a:pPr lvl="3" algn="just">
              <a:spcAft>
                <a:spcPts val="600"/>
              </a:spcAft>
            </a:pPr>
            <a:r>
              <a:rPr lang="es-ES" sz="1800" dirty="0"/>
              <a:t>reconocer y ser transparente sobre el poder y el privilegio que conllevan los papeles de profesionales y examinarlos de manera continuada. </a:t>
            </a:r>
          </a:p>
        </p:txBody>
      </p:sp>
      <p:sp>
        <p:nvSpPr>
          <p:cNvPr id="2" name="Title 1">
            <a:extLst>
              <a:ext uri="{FF2B5EF4-FFF2-40B4-BE49-F238E27FC236}">
                <a16:creationId xmlns:a16="http://schemas.microsoft.com/office/drawing/2014/main" id="{B09B50E4-02CF-47C7-8CB6-C9B26B99727D}"/>
              </a:ext>
            </a:extLst>
          </p:cNvPr>
          <p:cNvSpPr>
            <a:spLocks noGrp="1"/>
          </p:cNvSpPr>
          <p:nvPr>
            <p:ph type="title"/>
          </p:nvPr>
        </p:nvSpPr>
        <p:spPr/>
        <p:txBody>
          <a:bodyPr/>
          <a:lstStyle/>
          <a:p>
            <a:pPr lvl="0"/>
            <a:r>
              <a:rPr lang="en-GB" dirty="0"/>
              <a:t>6. </a:t>
            </a:r>
            <a:r>
              <a:rPr lang="es-ES" dirty="0"/>
              <a:t>De la ética en la práctica - 1</a:t>
            </a:r>
          </a:p>
        </p:txBody>
      </p:sp>
    </p:spTree>
    <p:extLst>
      <p:ext uri="{BB962C8B-B14F-4D97-AF65-F5344CB8AC3E}">
        <p14:creationId xmlns:p14="http://schemas.microsoft.com/office/powerpoint/2010/main" val="4072180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9179F51-D437-1F4C-8EAD-ED6FA6252BFA}"/>
              </a:ext>
            </a:extLst>
          </p:cNvPr>
          <p:cNvSpPr>
            <a:spLocks noGrp="1"/>
          </p:cNvSpPr>
          <p:nvPr>
            <p:ph type="sldNum" sz="quarter" idx="4294967295"/>
          </p:nvPr>
        </p:nvSpPr>
        <p:spPr>
          <a:xfrm>
            <a:off x="10034587" y="6623100"/>
            <a:ext cx="1648619" cy="216000"/>
          </a:xfrm>
        </p:spPr>
        <p:txBody>
          <a:bodyPr/>
          <a:lstStyle/>
          <a:p>
            <a:fld id="{04260D4A-DEC1-45DD-8AB2-A3349BAAA59E}" type="slidenum">
              <a:rPr lang="en-US" smtClean="0"/>
              <a:pPr/>
              <a:t>4</a:t>
            </a:fld>
            <a:endParaRPr lang="en-US"/>
          </a:p>
        </p:txBody>
      </p:sp>
      <p:sp>
        <p:nvSpPr>
          <p:cNvPr id="4" name="Content Placeholder 3">
            <a:extLst>
              <a:ext uri="{FF2B5EF4-FFF2-40B4-BE49-F238E27FC236}">
                <a16:creationId xmlns:a16="http://schemas.microsoft.com/office/drawing/2014/main" id="{63F448A5-EAD9-3D4B-9AA0-2B112E03FD3A}"/>
              </a:ext>
            </a:extLst>
          </p:cNvPr>
          <p:cNvSpPr>
            <a:spLocks noGrp="1"/>
          </p:cNvSpPr>
          <p:nvPr>
            <p:ph sz="quarter" idx="14"/>
          </p:nvPr>
        </p:nvSpPr>
        <p:spPr>
          <a:xfrm>
            <a:off x="507195" y="1511188"/>
            <a:ext cx="11132355" cy="4500000"/>
          </a:xfrm>
        </p:spPr>
        <p:txBody>
          <a:bodyPr/>
          <a:lstStyle/>
          <a:p>
            <a:pPr algn="just"/>
            <a:r>
              <a:rPr lang="es-ES" sz="2000" dirty="0"/>
              <a:t>Cada persona puede utilizar términos diferentes en contextos distintos.</a:t>
            </a:r>
            <a:endParaRPr lang="en-GB" sz="2000" dirty="0">
              <a:ea typeface="MS Mincho" panose="02020609040205080304" pitchFamily="49" charset="-128"/>
              <a:cs typeface="Arial" panose="020B0604020202020204" pitchFamily="34" charset="0"/>
            </a:endParaRPr>
          </a:p>
          <a:p>
            <a:pPr algn="just"/>
            <a:r>
              <a:rPr lang="es-ES" sz="2000" dirty="0"/>
              <a:t>El término </a:t>
            </a:r>
            <a:r>
              <a:rPr lang="es-ES" sz="2000" i="1" dirty="0"/>
              <a:t>discapacidad psicosocial</a:t>
            </a:r>
            <a:r>
              <a:rPr lang="es-ES" sz="2000" dirty="0"/>
              <a:t> se ha adoptado para incluir a las personas que han recibido un diagnóstico relacionado con la salud mental o que se identifican con este término.</a:t>
            </a:r>
            <a:endParaRPr lang="en-US" sz="2000" dirty="0"/>
          </a:p>
          <a:p>
            <a:pPr algn="just"/>
            <a:r>
              <a:rPr lang="es-ES" sz="2000" dirty="0"/>
              <a:t>Los términos </a:t>
            </a:r>
            <a:r>
              <a:rPr lang="es-ES" sz="2000" i="1" dirty="0"/>
              <a:t>discapacidad cognitiva</a:t>
            </a:r>
            <a:r>
              <a:rPr lang="es-ES" sz="2000" dirty="0"/>
              <a:t> y </a:t>
            </a:r>
            <a:r>
              <a:rPr lang="es-ES" sz="2000" i="1" dirty="0"/>
              <a:t>discapacidad intelectual</a:t>
            </a:r>
            <a:r>
              <a:rPr lang="es-ES" sz="2000" dirty="0"/>
              <a:t> han sido concebidos para referirse a las personas que han recibido un diagnóstico relacionado específicamente con su función cognitiva o intelectual, como por ejemplo, la demencia y el autismo</a:t>
            </a:r>
            <a:r>
              <a:rPr lang="en-US" sz="2000" dirty="0"/>
              <a:t>.</a:t>
            </a:r>
          </a:p>
          <a:p>
            <a:pPr algn="just"/>
            <a:r>
              <a:rPr lang="es-ES" sz="2000" dirty="0"/>
              <a:t>El uso del término </a:t>
            </a:r>
            <a:r>
              <a:rPr lang="es-ES" sz="2000" i="1" dirty="0"/>
              <a:t>discapacidad</a:t>
            </a:r>
            <a:r>
              <a:rPr lang="es-ES" sz="2000" dirty="0"/>
              <a:t> es importante en este contexto porque pone de manifiesto los significativos obstáculos que dificultan la participación plena y efectiva en la sociedad de las personas con discapacidad —real o percibida— y el hecho de que estas están amparadas por </a:t>
            </a:r>
            <a:r>
              <a:rPr lang="es-ES" sz="2000"/>
              <a:t>la CDPD. </a:t>
            </a:r>
            <a:endParaRPr lang="es-ES" sz="2000" dirty="0"/>
          </a:p>
          <a:p>
            <a:pPr lvl="3" algn="just"/>
            <a:r>
              <a:rPr lang="es-ES" dirty="0"/>
              <a:t>El uso del término </a:t>
            </a:r>
            <a:r>
              <a:rPr lang="es-ES" i="1" dirty="0"/>
              <a:t>discapacidad</a:t>
            </a:r>
            <a:r>
              <a:rPr lang="es-ES" dirty="0"/>
              <a:t> en este contexto no implica que las personas tengan ninguna deficiencia ni trastorno.</a:t>
            </a:r>
            <a:endParaRPr lang="en-US" dirty="0"/>
          </a:p>
        </p:txBody>
      </p:sp>
      <p:sp>
        <p:nvSpPr>
          <p:cNvPr id="5" name="Title 4">
            <a:extLst>
              <a:ext uri="{FF2B5EF4-FFF2-40B4-BE49-F238E27FC236}">
                <a16:creationId xmlns:a16="http://schemas.microsoft.com/office/drawing/2014/main" id="{2468FFF6-EF76-7A4A-A2D1-8D66BF622425}"/>
              </a:ext>
            </a:extLst>
          </p:cNvPr>
          <p:cNvSpPr>
            <a:spLocks noGrp="1"/>
          </p:cNvSpPr>
          <p:nvPr>
            <p:ph type="title"/>
          </p:nvPr>
        </p:nvSpPr>
        <p:spPr>
          <a:xfrm>
            <a:off x="507205" y="506412"/>
            <a:ext cx="11174399" cy="432000"/>
          </a:xfrm>
        </p:spPr>
        <p:txBody>
          <a:bodyPr>
            <a:noAutofit/>
          </a:bodyPr>
          <a:lstStyle/>
          <a:p>
            <a:r>
              <a:rPr lang="en-US" sz="2800" dirty="0"/>
              <a:t>Nota </a:t>
            </a:r>
            <a:r>
              <a:rPr lang="en-US" sz="2800" dirty="0" err="1"/>
              <a:t>preliminar</a:t>
            </a:r>
            <a:r>
              <a:rPr lang="en-US" sz="2800" dirty="0"/>
              <a:t> </a:t>
            </a:r>
            <a:r>
              <a:rPr lang="en-US" sz="2800" dirty="0" err="1"/>
              <a:t>sobre</a:t>
            </a:r>
            <a:r>
              <a:rPr lang="en-US" sz="2800" dirty="0"/>
              <a:t> el </a:t>
            </a:r>
            <a:r>
              <a:rPr lang="en-US" sz="2800" dirty="0" err="1"/>
              <a:t>lenguaje</a:t>
            </a:r>
            <a:r>
              <a:rPr lang="en-US" sz="2800" dirty="0"/>
              <a:t> - 1</a:t>
            </a:r>
          </a:p>
        </p:txBody>
      </p:sp>
    </p:spTree>
    <p:extLst>
      <p:ext uri="{BB962C8B-B14F-4D97-AF65-F5344CB8AC3E}">
        <p14:creationId xmlns:p14="http://schemas.microsoft.com/office/powerpoint/2010/main" val="32401018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0371EA-AD91-43AC-8D20-117EC483147F}"/>
              </a:ext>
            </a:extLst>
          </p:cNvPr>
          <p:cNvSpPr>
            <a:spLocks noGrp="1"/>
          </p:cNvSpPr>
          <p:nvPr>
            <p:ph sz="quarter" idx="14"/>
          </p:nvPr>
        </p:nvSpPr>
        <p:spPr/>
        <p:txBody>
          <a:bodyPr/>
          <a:lstStyle/>
          <a:p>
            <a:pPr algn="just"/>
            <a:r>
              <a:rPr lang="es-ES" dirty="0"/>
              <a:t>La tabla siguiente presenta algunos consejos prácticos y éticos para llevar a cabo el apoyo entre iguales fundamentados en una encuesta y un grupo de discusión</a:t>
            </a:r>
            <a:r>
              <a:rPr lang="en-GB" dirty="0"/>
              <a:t>. </a:t>
            </a:r>
          </a:p>
          <a:p>
            <a:pPr algn="just"/>
            <a:r>
              <a:rPr lang="es-ES" dirty="0"/>
              <a:t>Esta guía establece estándares muy altos sobre cómo debe ser la práctica</a:t>
            </a:r>
            <a:r>
              <a:rPr lang="en-GB" dirty="0"/>
              <a:t>.</a:t>
            </a:r>
            <a:endParaRPr lang="x-none" dirty="0"/>
          </a:p>
          <a:p>
            <a:pPr algn="just"/>
            <a:endParaRPr lang="x-none" dirty="0"/>
          </a:p>
        </p:txBody>
      </p:sp>
      <p:sp>
        <p:nvSpPr>
          <p:cNvPr id="2" name="Title 1">
            <a:extLst>
              <a:ext uri="{FF2B5EF4-FFF2-40B4-BE49-F238E27FC236}">
                <a16:creationId xmlns:a16="http://schemas.microsoft.com/office/drawing/2014/main" id="{6BDAD06C-3CA8-4274-9D26-3A49D83B6E34}"/>
              </a:ext>
            </a:extLst>
          </p:cNvPr>
          <p:cNvSpPr>
            <a:spLocks noGrp="1"/>
          </p:cNvSpPr>
          <p:nvPr>
            <p:ph type="title"/>
          </p:nvPr>
        </p:nvSpPr>
        <p:spPr/>
        <p:txBody>
          <a:bodyPr/>
          <a:lstStyle/>
          <a:p>
            <a:r>
              <a:rPr lang="en-GB" dirty="0"/>
              <a:t>6. </a:t>
            </a:r>
            <a:r>
              <a:rPr lang="es-ES" dirty="0"/>
              <a:t>De la ética en la práctica - 2</a:t>
            </a:r>
            <a:endParaRPr lang="x-none" dirty="0"/>
          </a:p>
        </p:txBody>
      </p:sp>
    </p:spTree>
    <p:extLst>
      <p:ext uri="{BB962C8B-B14F-4D97-AF65-F5344CB8AC3E}">
        <p14:creationId xmlns:p14="http://schemas.microsoft.com/office/powerpoint/2010/main" val="29526568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3EAC5E8-CD13-4857-86F3-9901E2FFE09E}"/>
              </a:ext>
            </a:extLst>
          </p:cNvPr>
          <p:cNvGraphicFramePr>
            <a:graphicFrameLocks noGrp="1"/>
          </p:cNvGraphicFramePr>
          <p:nvPr>
            <p:ph sz="quarter" idx="14"/>
            <p:extLst>
              <p:ext uri="{D42A27DB-BD31-4B8C-83A1-F6EECF244321}">
                <p14:modId xmlns:p14="http://schemas.microsoft.com/office/powerpoint/2010/main" val="3803428707"/>
              </p:ext>
            </p:extLst>
          </p:nvPr>
        </p:nvGraphicFramePr>
        <p:xfrm>
          <a:off x="764274" y="973055"/>
          <a:ext cx="10917045" cy="5161915"/>
        </p:xfrm>
        <a:graphic>
          <a:graphicData uri="http://schemas.openxmlformats.org/drawingml/2006/table">
            <a:tbl>
              <a:tblPr firstRow="1" firstCol="1" bandRow="1">
                <a:tableStyleId>{2D5ABB26-0587-4C30-8999-92F81FD0307C}</a:tableStyleId>
              </a:tblPr>
              <a:tblGrid>
                <a:gridCol w="3369576">
                  <a:extLst>
                    <a:ext uri="{9D8B030D-6E8A-4147-A177-3AD203B41FA5}">
                      <a16:colId xmlns:a16="http://schemas.microsoft.com/office/drawing/2014/main" val="4013890500"/>
                    </a:ext>
                  </a:extLst>
                </a:gridCol>
                <a:gridCol w="7547469">
                  <a:extLst>
                    <a:ext uri="{9D8B030D-6E8A-4147-A177-3AD203B41FA5}">
                      <a16:colId xmlns:a16="http://schemas.microsoft.com/office/drawing/2014/main" val="4231671721"/>
                    </a:ext>
                  </a:extLst>
                </a:gridCol>
              </a:tblGrid>
              <a:tr h="254992">
                <a:tc>
                  <a:txBody>
                    <a:bodyPr/>
                    <a:lstStyle/>
                    <a:p>
                      <a:pPr marL="0" marR="0" algn="ctr">
                        <a:lnSpc>
                          <a:spcPct val="113000"/>
                        </a:lnSpc>
                        <a:spcBef>
                          <a:spcPts val="0"/>
                        </a:spcBef>
                        <a:spcAft>
                          <a:spcPts val="900"/>
                        </a:spcAft>
                      </a:pPr>
                      <a:r>
                        <a:rPr lang="es-ES" sz="1800" b="1" kern="1200" dirty="0">
                          <a:solidFill>
                            <a:schemeClr val="bg1"/>
                          </a:solidFill>
                          <a:effectLst/>
                          <a:latin typeface="+mn-lt"/>
                          <a:ea typeface="+mn-ea"/>
                          <a:cs typeface="+mn-cs"/>
                        </a:rPr>
                        <a:t>ORIENTACIÓN</a:t>
                      </a:r>
                      <a:r>
                        <a:rPr lang="es-ES" sz="1800" b="1" kern="1200" dirty="0">
                          <a:solidFill>
                            <a:schemeClr val="tx1"/>
                          </a:solidFill>
                          <a:effectLst/>
                          <a:latin typeface="+mn-lt"/>
                          <a:ea typeface="+mn-ea"/>
                          <a:cs typeface="+mn-cs"/>
                        </a:rPr>
                        <a:t> </a:t>
                      </a:r>
                      <a:r>
                        <a:rPr lang="es-ES" sz="1800" b="1" kern="1200" dirty="0">
                          <a:solidFill>
                            <a:schemeClr val="bg1"/>
                          </a:solidFill>
                          <a:effectLst/>
                          <a:latin typeface="+mn-lt"/>
                          <a:ea typeface="+mn-ea"/>
                          <a:cs typeface="+mn-cs"/>
                        </a:rPr>
                        <a:t>ÉTICA</a:t>
                      </a:r>
                      <a:endParaRPr lang="x-none" sz="16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4657" marR="746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algn="ctr">
                        <a:lnSpc>
                          <a:spcPct val="113000"/>
                        </a:lnSpc>
                        <a:spcBef>
                          <a:spcPts val="0"/>
                        </a:spcBef>
                        <a:spcAft>
                          <a:spcPts val="900"/>
                        </a:spcAft>
                      </a:pPr>
                      <a:r>
                        <a:rPr lang="es-ES" sz="1800" b="1" kern="1200" dirty="0">
                          <a:solidFill>
                            <a:schemeClr val="bg1"/>
                          </a:solidFill>
                          <a:effectLst/>
                          <a:latin typeface="+mn-lt"/>
                          <a:ea typeface="+mn-ea"/>
                          <a:cs typeface="+mn-cs"/>
                        </a:rPr>
                        <a:t>ORIENTACIÓN</a:t>
                      </a:r>
                      <a:r>
                        <a:rPr lang="es-ES" sz="1800" b="1" kern="1200" dirty="0">
                          <a:solidFill>
                            <a:schemeClr val="tx1"/>
                          </a:solidFill>
                          <a:effectLst/>
                          <a:latin typeface="+mn-lt"/>
                          <a:ea typeface="+mn-ea"/>
                          <a:cs typeface="+mn-cs"/>
                        </a:rPr>
                        <a:t> </a:t>
                      </a:r>
                      <a:r>
                        <a:rPr lang="es-ES" sz="1800" b="1" kern="1200" dirty="0">
                          <a:solidFill>
                            <a:schemeClr val="bg1"/>
                          </a:solidFill>
                          <a:effectLst/>
                          <a:latin typeface="+mn-lt"/>
                          <a:ea typeface="+mn-ea"/>
                          <a:cs typeface="+mn-cs"/>
                        </a:rPr>
                        <a:t>PRÁCTICA</a:t>
                      </a:r>
                      <a:endParaRPr lang="x-none" sz="16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4657" marR="746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596150963"/>
                  </a:ext>
                </a:extLst>
              </a:tr>
              <a:tr h="2411549">
                <a:tc>
                  <a:txBody>
                    <a:bodyPr/>
                    <a:lstStyle/>
                    <a:p>
                      <a:pPr marL="0" marR="0" algn="just">
                        <a:lnSpc>
                          <a:spcPct val="107000"/>
                        </a:lnSpc>
                        <a:spcBef>
                          <a:spcPts val="0"/>
                        </a:spcBef>
                        <a:spcAft>
                          <a:spcPts val="0"/>
                        </a:spcAft>
                      </a:pPr>
                      <a:r>
                        <a:rPr lang="es-ES" sz="1300" b="1" dirty="0">
                          <a:effectLst/>
                        </a:rPr>
                        <a:t>El apoyo entre iguales es voluntario </a:t>
                      </a:r>
                    </a:p>
                    <a:p>
                      <a:pPr marL="285750" marR="0" indent="-285750" algn="just">
                        <a:lnSpc>
                          <a:spcPct val="107000"/>
                        </a:lnSpc>
                        <a:spcBef>
                          <a:spcPts val="0"/>
                        </a:spcBef>
                        <a:spcAft>
                          <a:spcPts val="0"/>
                        </a:spcAft>
                        <a:buFont typeface="Arial" panose="020B0604020202020204" pitchFamily="34" charset="0"/>
                        <a:buChar char="•"/>
                      </a:pPr>
                      <a:r>
                        <a:rPr lang="es-ES" sz="1300" b="0" dirty="0">
                          <a:effectLst/>
                        </a:rPr>
                        <a:t>El valor más básico del apoyo entre iguales es que la gente puede elegir libremente dar o recibir apoyo. </a:t>
                      </a:r>
                    </a:p>
                    <a:p>
                      <a:pPr marL="285750" marR="0" indent="-285750" algn="just">
                        <a:lnSpc>
                          <a:spcPct val="107000"/>
                        </a:lnSpc>
                        <a:spcBef>
                          <a:spcPts val="0"/>
                        </a:spcBef>
                        <a:spcAft>
                          <a:spcPts val="0"/>
                        </a:spcAft>
                        <a:buFont typeface="Arial" panose="020B0604020202020204" pitchFamily="34" charset="0"/>
                        <a:buChar char="•"/>
                      </a:pPr>
                      <a:r>
                        <a:rPr lang="es-ES" sz="1300" b="0" dirty="0">
                          <a:effectLst/>
                        </a:rPr>
                        <a:t>No se debe forzar a nadie a asumir un papel de profesional de apoyo entre iguales ni a recibir apoyo por su parte. </a:t>
                      </a:r>
                    </a:p>
                    <a:p>
                      <a:pPr marL="285750" marR="0" indent="-285750" algn="just">
                        <a:lnSpc>
                          <a:spcPct val="107000"/>
                        </a:lnSpc>
                        <a:spcBef>
                          <a:spcPts val="0"/>
                        </a:spcBef>
                        <a:spcAft>
                          <a:spcPts val="0"/>
                        </a:spcAft>
                        <a:buFont typeface="Arial" panose="020B0604020202020204" pitchFamily="34" charset="0"/>
                        <a:buChar char="•"/>
                      </a:pPr>
                      <a:r>
                        <a:rPr lang="es-ES" sz="1300" b="0" dirty="0">
                          <a:effectLst/>
                        </a:rPr>
                        <a:t>La esencia voluntaria del apoyo entre iguales hace que sea más fácil establecer relaciones de confianza y conexiones con otras personas. </a:t>
                      </a:r>
                    </a:p>
                  </a:txBody>
                  <a:tcPr marL="74657" marR="746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GB" sz="1300" b="1" dirty="0" err="1">
                          <a:effectLst/>
                        </a:rPr>
                        <a:t>Práctica</a:t>
                      </a:r>
                      <a:r>
                        <a:rPr lang="en-GB" sz="1300" b="1" dirty="0">
                          <a:effectLst/>
                        </a:rPr>
                        <a:t>: </a:t>
                      </a:r>
                      <a:r>
                        <a:rPr lang="en-GB" sz="1300" b="1" dirty="0" err="1">
                          <a:effectLst/>
                        </a:rPr>
                        <a:t>elección</a:t>
                      </a:r>
                      <a:r>
                        <a:rPr lang="en-GB" sz="1300" b="1" dirty="0">
                          <a:effectLst/>
                        </a:rPr>
                        <a:t> del </a:t>
                      </a:r>
                      <a:r>
                        <a:rPr lang="en-GB" sz="1300" b="1" dirty="0" err="1">
                          <a:effectLst/>
                        </a:rPr>
                        <a:t>apoyo</a:t>
                      </a:r>
                      <a:r>
                        <a:rPr lang="en-GB" sz="1300" dirty="0">
                          <a:effectLst/>
                        </a:rPr>
                        <a:t> </a:t>
                      </a:r>
                      <a:endParaRPr lang="x-none" sz="1300">
                        <a:effectLst/>
                      </a:endParaRPr>
                    </a:p>
                    <a:p>
                      <a:pPr marL="342900" marR="0" lvl="0" indent="-342900" algn="just">
                        <a:lnSpc>
                          <a:spcPct val="107000"/>
                        </a:lnSpc>
                        <a:spcBef>
                          <a:spcPts val="0"/>
                        </a:spcBef>
                        <a:spcAft>
                          <a:spcPts val="0"/>
                        </a:spcAft>
                        <a:buFont typeface="+mj-lt"/>
                        <a:buAutoNum type="arabicPeriod"/>
                      </a:pPr>
                      <a:r>
                        <a:rPr lang="es-ES" sz="1300" dirty="0">
                          <a:effectLst/>
                        </a:rPr>
                        <a:t>Los profesionales de apoyo entre iguales no fuerzan ni coaccionan a otros a participar en los servicios de apoyo entre iguales ni en ningún otro servicio. </a:t>
                      </a:r>
                    </a:p>
                    <a:p>
                      <a:pPr marL="342900" marR="0" lvl="0" indent="-342900" algn="just">
                        <a:lnSpc>
                          <a:spcPct val="107000"/>
                        </a:lnSpc>
                        <a:spcBef>
                          <a:spcPts val="0"/>
                        </a:spcBef>
                        <a:spcAft>
                          <a:spcPts val="0"/>
                        </a:spcAft>
                        <a:buFont typeface="+mj-lt"/>
                        <a:buAutoNum type="arabicPeriod"/>
                      </a:pPr>
                      <a:r>
                        <a:rPr lang="es-ES" sz="1300" dirty="0">
                          <a:effectLst/>
                        </a:rPr>
                        <a:t>Los profesionales de apoyo entre iguales respetan los derechos de las personas a quienes ayudan a elegir o a dejar de utilizar los servicios de o a cambiar de profesional para recibir apoyo. Por ejemplo, una mujer puede preferir conectar con una compañera, en vez de un compañero, por su experiencia personal. </a:t>
                      </a:r>
                    </a:p>
                    <a:p>
                      <a:pPr marL="342900" marR="0" lvl="0" indent="-342900" algn="just">
                        <a:lnSpc>
                          <a:spcPct val="107000"/>
                        </a:lnSpc>
                        <a:spcBef>
                          <a:spcPts val="0"/>
                        </a:spcBef>
                        <a:spcAft>
                          <a:spcPts val="0"/>
                        </a:spcAft>
                        <a:buFont typeface="+mj-lt"/>
                        <a:buAutoNum type="arabicPeriod"/>
                      </a:pPr>
                      <a:r>
                        <a:rPr lang="es-ES" sz="1300" dirty="0">
                          <a:effectLst/>
                        </a:rPr>
                        <a:t>Los profesionales de apoyo entre iguales también tienen el derecho a decidir no trabajar con personas con un trasfondo concreto si consideran que su abordaje personal o su falta de experiencia podría interferir con la capacidad de proporcionar un apoyo efectivo a esas personas. En tales situaciones, el profesional de apoyo entre iguales ha de derivar a las personas a otros iguales u otros profesionales de los servicios. </a:t>
                      </a:r>
                    </a:p>
                    <a:p>
                      <a:pPr marL="342900" marR="0" lvl="0" indent="-342900" algn="just">
                        <a:lnSpc>
                          <a:spcPct val="107000"/>
                        </a:lnSpc>
                        <a:spcBef>
                          <a:spcPts val="0"/>
                        </a:spcBef>
                        <a:spcAft>
                          <a:spcPts val="0"/>
                        </a:spcAft>
                        <a:buFont typeface="+mj-lt"/>
                        <a:buAutoNum type="arabicPeriod"/>
                      </a:pPr>
                      <a:r>
                        <a:rPr lang="es-ES" sz="1300" dirty="0">
                          <a:effectLst/>
                        </a:rPr>
                        <a:t>Los profesionales de apoyo entre iguales defienden la capacidad de elección cuando observan prácticas de coacción en algún contexto de servicios sociales o de salud mental. </a:t>
                      </a:r>
                    </a:p>
                  </a:txBody>
                  <a:tcPr marL="74657" marR="746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66225249"/>
                  </a:ext>
                </a:extLst>
              </a:tr>
              <a:tr h="1821771">
                <a:tc>
                  <a:txBody>
                    <a:bodyPr/>
                    <a:lstStyle/>
                    <a:p>
                      <a:r>
                        <a:rPr lang="es-ES" sz="1300" b="1" kern="1200" dirty="0">
                          <a:solidFill>
                            <a:schemeClr val="tx1"/>
                          </a:solidFill>
                          <a:effectLst/>
                          <a:latin typeface="+mn-lt"/>
                          <a:ea typeface="+mn-ea"/>
                          <a:cs typeface="+mn-cs"/>
                        </a:rPr>
                        <a:t>El apoyo entre iguales es esperanzador</a:t>
                      </a:r>
                      <a:endParaRPr lang="es-ES" sz="1300" kern="1200" dirty="0">
                        <a:solidFill>
                          <a:schemeClr val="tx1"/>
                        </a:solidFill>
                        <a:effectLst/>
                        <a:latin typeface="+mn-lt"/>
                        <a:ea typeface="+mn-ea"/>
                        <a:cs typeface="+mn-cs"/>
                      </a:endParaRPr>
                    </a:p>
                    <a:p>
                      <a:pPr marL="285750" marR="0" indent="-285750" algn="just">
                        <a:lnSpc>
                          <a:spcPct val="107000"/>
                        </a:lnSpc>
                        <a:spcBef>
                          <a:spcPts val="0"/>
                        </a:spcBef>
                        <a:spcAft>
                          <a:spcPts val="0"/>
                        </a:spcAft>
                        <a:buFont typeface="Arial" panose="020B0604020202020204" pitchFamily="34" charset="0"/>
                        <a:buChar char="•"/>
                      </a:pPr>
                      <a:r>
                        <a:rPr lang="es-ES" sz="1300" kern="1200" dirty="0">
                          <a:solidFill>
                            <a:schemeClr val="tx1"/>
                          </a:solidFill>
                          <a:effectLst/>
                          <a:latin typeface="+mn-lt"/>
                          <a:ea typeface="+mn-ea"/>
                          <a:cs typeface="+mn-cs"/>
                        </a:rPr>
                        <a:t>La creencia de que la recuperación es posible da esperanza a las personas desesperanzadas. </a:t>
                      </a:r>
                    </a:p>
                    <a:p>
                      <a:pPr marL="285750" marR="0" indent="-285750" algn="just">
                        <a:lnSpc>
                          <a:spcPct val="107000"/>
                        </a:lnSpc>
                        <a:spcBef>
                          <a:spcPts val="0"/>
                        </a:spcBef>
                        <a:spcAft>
                          <a:spcPts val="0"/>
                        </a:spcAft>
                        <a:buFont typeface="Arial" panose="020B0604020202020204" pitchFamily="34" charset="0"/>
                        <a:buChar char="•"/>
                      </a:pPr>
                      <a:r>
                        <a:rPr lang="es-ES" sz="1300" kern="1200" dirty="0">
                          <a:solidFill>
                            <a:schemeClr val="tx1"/>
                          </a:solidFill>
                          <a:effectLst/>
                          <a:latin typeface="+mn-lt"/>
                          <a:ea typeface="+mn-ea"/>
                          <a:cs typeface="+mn-cs"/>
                        </a:rPr>
                        <a:t>La esperanza es clave para la recuperación de muchas personas. </a:t>
                      </a:r>
                    </a:p>
                    <a:p>
                      <a:pPr marL="285750" marR="0" indent="-285750" algn="just">
                        <a:lnSpc>
                          <a:spcPct val="107000"/>
                        </a:lnSpc>
                        <a:spcBef>
                          <a:spcPts val="0"/>
                        </a:spcBef>
                        <a:spcAft>
                          <a:spcPts val="0"/>
                        </a:spcAft>
                        <a:buFont typeface="Arial" panose="020B0604020202020204" pitchFamily="34" charset="0"/>
                        <a:buChar char="•"/>
                      </a:pPr>
                      <a:r>
                        <a:rPr lang="es-ES" sz="1300" kern="1200" dirty="0">
                          <a:solidFill>
                            <a:schemeClr val="tx1"/>
                          </a:solidFill>
                          <a:effectLst/>
                          <a:latin typeface="+mn-lt"/>
                          <a:ea typeface="+mn-ea"/>
                          <a:cs typeface="+mn-cs"/>
                        </a:rPr>
                        <a:t>Los profesionales de apoyo entre iguales demuestran que la recuperación es real, son la prueba viva de que las personas pueden superar los problemas internos y externos a los que se enfrentan. </a:t>
                      </a:r>
                      <a:endParaRPr lang="x-none" sz="1300" b="0" dirty="0">
                        <a:effectLst/>
                        <a:latin typeface="Calibri" panose="020F0502020204030204" pitchFamily="34" charset="0"/>
                        <a:ea typeface="Calibri" panose="020F0502020204030204" pitchFamily="34" charset="0"/>
                        <a:cs typeface="Times New Roman" panose="02020603050405020304" pitchFamily="18" charset="0"/>
                      </a:endParaRPr>
                    </a:p>
                  </a:txBody>
                  <a:tcPr marL="74657" marR="746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300" b="1" kern="1200" dirty="0">
                          <a:solidFill>
                            <a:schemeClr val="tx1"/>
                          </a:solidFill>
                          <a:effectLst/>
                          <a:latin typeface="+mn-lt"/>
                          <a:ea typeface="+mn-ea"/>
                          <a:cs typeface="+mn-cs"/>
                        </a:rPr>
                        <a:t>Práctica: esperanza compartida </a:t>
                      </a:r>
                      <a:endParaRPr lang="es-ES" sz="1300" kern="1200" dirty="0">
                        <a:solidFill>
                          <a:schemeClr val="tx1"/>
                        </a:solidFill>
                        <a:effectLst/>
                        <a:latin typeface="+mn-lt"/>
                        <a:ea typeface="+mn-ea"/>
                        <a:cs typeface="+mn-cs"/>
                      </a:endParaRPr>
                    </a:p>
                    <a:p>
                      <a:pPr marL="342900" lvl="0" indent="-342900" fontAlgn="base">
                        <a:buFont typeface="+mj-lt"/>
                        <a:buAutoNum type="arabicPeriod"/>
                      </a:pPr>
                      <a:r>
                        <a:rPr lang="es-ES" sz="1300" u="none" strike="noStrike" kern="1200" dirty="0">
                          <a:solidFill>
                            <a:schemeClr val="tx1"/>
                          </a:solidFill>
                          <a:effectLst/>
                          <a:latin typeface="+mn-lt"/>
                          <a:ea typeface="+mn-ea"/>
                          <a:cs typeface="+mn-cs"/>
                        </a:rPr>
                        <a:t>Los profesionales de apoyo entre iguales cuentan sus historias de recuperación personal en relación con las luchas actuales a las que se enfrentan las personas a las que apoyan. </a:t>
                      </a:r>
                    </a:p>
                    <a:p>
                      <a:pPr marL="342900" lvl="0" indent="-342900" fontAlgn="base">
                        <a:buFont typeface="+mj-lt"/>
                        <a:buAutoNum type="arabicPeriod"/>
                      </a:pPr>
                      <a:r>
                        <a:rPr lang="es-ES" sz="1300" u="none" strike="noStrike" kern="1200" dirty="0">
                          <a:solidFill>
                            <a:schemeClr val="tx1"/>
                          </a:solidFill>
                          <a:effectLst/>
                          <a:latin typeface="+mn-lt"/>
                          <a:ea typeface="+mn-ea"/>
                          <a:cs typeface="+mn-cs"/>
                        </a:rPr>
                        <a:t>Los profesionales de apoyo entre iguales actúan como embajadores de la recuperación en todos los aspectos de su tarea. </a:t>
                      </a:r>
                    </a:p>
                    <a:p>
                      <a:pPr marL="342900" lvl="0" indent="-342900" fontAlgn="base">
                        <a:buFont typeface="+mj-lt"/>
                        <a:buAutoNum type="arabicPeriod"/>
                      </a:pPr>
                      <a:r>
                        <a:rPr lang="es-ES" sz="1300" u="none" strike="noStrike" kern="1200" dirty="0">
                          <a:solidFill>
                            <a:schemeClr val="tx1"/>
                          </a:solidFill>
                          <a:effectLst/>
                          <a:latin typeface="+mn-lt"/>
                          <a:ea typeface="+mn-ea"/>
                          <a:cs typeface="+mn-cs"/>
                        </a:rPr>
                        <a:t>Los profesionales de apoyo entre iguales ayudan a los demás a </a:t>
                      </a:r>
                      <a:r>
                        <a:rPr lang="es-ES" sz="1300" u="none" strike="noStrike" kern="1200" dirty="0" err="1">
                          <a:solidFill>
                            <a:schemeClr val="tx1"/>
                          </a:solidFill>
                          <a:effectLst/>
                          <a:latin typeface="+mn-lt"/>
                          <a:ea typeface="+mn-ea"/>
                          <a:cs typeface="+mn-cs"/>
                        </a:rPr>
                        <a:t>reencuadrar</a:t>
                      </a:r>
                      <a:r>
                        <a:rPr lang="es-ES" sz="1300" u="none" strike="noStrike" kern="1200" dirty="0">
                          <a:solidFill>
                            <a:schemeClr val="tx1"/>
                          </a:solidFill>
                          <a:effectLst/>
                          <a:latin typeface="+mn-lt"/>
                          <a:ea typeface="+mn-ea"/>
                          <a:cs typeface="+mn-cs"/>
                        </a:rPr>
                        <a:t> los desafíos de sus vidas como oportunidades para el crecimiento personal. </a:t>
                      </a:r>
                    </a:p>
                  </a:txBody>
                  <a:tcPr marL="74657" marR="746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9755921"/>
                  </a:ext>
                </a:extLst>
              </a:tr>
            </a:tbl>
          </a:graphicData>
        </a:graphic>
      </p:graphicFrame>
      <p:sp>
        <p:nvSpPr>
          <p:cNvPr id="2" name="Title 1">
            <a:extLst>
              <a:ext uri="{FF2B5EF4-FFF2-40B4-BE49-F238E27FC236}">
                <a16:creationId xmlns:a16="http://schemas.microsoft.com/office/drawing/2014/main" id="{EC6E8204-0552-42AC-A3D7-13E35421039F}"/>
              </a:ext>
            </a:extLst>
          </p:cNvPr>
          <p:cNvSpPr>
            <a:spLocks noGrp="1"/>
          </p:cNvSpPr>
          <p:nvPr>
            <p:ph type="title"/>
          </p:nvPr>
        </p:nvSpPr>
        <p:spPr>
          <a:xfrm>
            <a:off x="410954" y="315343"/>
            <a:ext cx="9792000" cy="432000"/>
          </a:xfrm>
        </p:spPr>
        <p:txBody>
          <a:bodyPr/>
          <a:lstStyle/>
          <a:p>
            <a:r>
              <a:rPr lang="en-GB" dirty="0"/>
              <a:t>6. </a:t>
            </a:r>
            <a:r>
              <a:rPr lang="es-ES" dirty="0"/>
              <a:t>De la ética en la práctica - 3</a:t>
            </a:r>
            <a:endParaRPr lang="x-none" dirty="0"/>
          </a:p>
        </p:txBody>
      </p:sp>
    </p:spTree>
    <p:extLst>
      <p:ext uri="{BB962C8B-B14F-4D97-AF65-F5344CB8AC3E}">
        <p14:creationId xmlns:p14="http://schemas.microsoft.com/office/powerpoint/2010/main" val="30738218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9E05144-A842-4191-B546-43E70DF3D039}"/>
              </a:ext>
            </a:extLst>
          </p:cNvPr>
          <p:cNvGraphicFramePr>
            <a:graphicFrameLocks noGrp="1"/>
          </p:cNvGraphicFramePr>
          <p:nvPr>
            <p:ph sz="quarter" idx="14"/>
            <p:extLst>
              <p:ext uri="{D42A27DB-BD31-4B8C-83A1-F6EECF244321}">
                <p14:modId xmlns:p14="http://schemas.microsoft.com/office/powerpoint/2010/main" val="2705924844"/>
              </p:ext>
            </p:extLst>
          </p:nvPr>
        </p:nvGraphicFramePr>
        <p:xfrm>
          <a:off x="742950" y="978569"/>
          <a:ext cx="10623988" cy="4848606"/>
        </p:xfrm>
        <a:graphic>
          <a:graphicData uri="http://schemas.openxmlformats.org/drawingml/2006/table">
            <a:tbl>
              <a:tblPr firstRow="1" firstCol="1" bandRow="1">
                <a:tableStyleId>{5940675A-B579-460E-94D1-54222C63F5DA}</a:tableStyleId>
              </a:tblPr>
              <a:tblGrid>
                <a:gridCol w="5616490">
                  <a:extLst>
                    <a:ext uri="{9D8B030D-6E8A-4147-A177-3AD203B41FA5}">
                      <a16:colId xmlns:a16="http://schemas.microsoft.com/office/drawing/2014/main" val="735840477"/>
                    </a:ext>
                  </a:extLst>
                </a:gridCol>
                <a:gridCol w="5007498">
                  <a:extLst>
                    <a:ext uri="{9D8B030D-6E8A-4147-A177-3AD203B41FA5}">
                      <a16:colId xmlns:a16="http://schemas.microsoft.com/office/drawing/2014/main" val="622053011"/>
                    </a:ext>
                  </a:extLst>
                </a:gridCol>
              </a:tblGrid>
              <a:tr h="240993">
                <a:tc>
                  <a:txBody>
                    <a:bodyPr/>
                    <a:lstStyle/>
                    <a:p>
                      <a:pPr marL="0" marR="0" algn="ctr">
                        <a:lnSpc>
                          <a:spcPct val="113000"/>
                        </a:lnSpc>
                        <a:spcBef>
                          <a:spcPts val="0"/>
                        </a:spcBef>
                        <a:spcAft>
                          <a:spcPts val="900"/>
                        </a:spcAft>
                      </a:pPr>
                      <a:r>
                        <a:rPr lang="es-ES" sz="1800" b="1" kern="1200" dirty="0">
                          <a:solidFill>
                            <a:schemeClr val="bg1"/>
                          </a:solidFill>
                          <a:effectLst/>
                          <a:latin typeface="+mn-lt"/>
                          <a:ea typeface="+mn-ea"/>
                          <a:cs typeface="+mn-cs"/>
                        </a:rPr>
                        <a:t>ORIENTACIÓN</a:t>
                      </a:r>
                      <a:r>
                        <a:rPr lang="es-ES" sz="1800" b="1" kern="1200" dirty="0">
                          <a:solidFill>
                            <a:schemeClr val="tx1"/>
                          </a:solidFill>
                          <a:effectLst/>
                          <a:latin typeface="+mn-lt"/>
                          <a:ea typeface="+mn-ea"/>
                          <a:cs typeface="+mn-cs"/>
                        </a:rPr>
                        <a:t> </a:t>
                      </a:r>
                      <a:r>
                        <a:rPr lang="es-ES" sz="1800" b="1" kern="1200" dirty="0">
                          <a:solidFill>
                            <a:schemeClr val="bg1"/>
                          </a:solidFill>
                          <a:effectLst/>
                          <a:latin typeface="+mn-lt"/>
                          <a:ea typeface="+mn-ea"/>
                          <a:cs typeface="+mn-cs"/>
                        </a:rPr>
                        <a:t>ÉTICA</a:t>
                      </a:r>
                      <a:endParaRPr lang="x-none" sz="16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4657" marR="74657" marT="0" marB="0">
                    <a:solidFill>
                      <a:schemeClr val="accent2"/>
                    </a:solidFill>
                  </a:tcPr>
                </a:tc>
                <a:tc>
                  <a:txBody>
                    <a:bodyPr/>
                    <a:lstStyle/>
                    <a:p>
                      <a:pPr marL="0" marR="0" algn="ctr">
                        <a:lnSpc>
                          <a:spcPct val="113000"/>
                        </a:lnSpc>
                        <a:spcBef>
                          <a:spcPts val="0"/>
                        </a:spcBef>
                        <a:spcAft>
                          <a:spcPts val="900"/>
                        </a:spcAft>
                      </a:pPr>
                      <a:r>
                        <a:rPr lang="es-ES" sz="1800" b="1" kern="1200" dirty="0">
                          <a:solidFill>
                            <a:schemeClr val="bg1"/>
                          </a:solidFill>
                          <a:effectLst/>
                          <a:latin typeface="+mn-lt"/>
                          <a:ea typeface="+mn-ea"/>
                          <a:cs typeface="+mn-cs"/>
                        </a:rPr>
                        <a:t>ORIENTACIÓN</a:t>
                      </a:r>
                      <a:r>
                        <a:rPr lang="es-ES" sz="1800" b="1" kern="1200" dirty="0">
                          <a:solidFill>
                            <a:schemeClr val="tx1"/>
                          </a:solidFill>
                          <a:effectLst/>
                          <a:latin typeface="+mn-lt"/>
                          <a:ea typeface="+mn-ea"/>
                          <a:cs typeface="+mn-cs"/>
                        </a:rPr>
                        <a:t> </a:t>
                      </a:r>
                      <a:r>
                        <a:rPr lang="es-ES" sz="1800" b="1" kern="1200" dirty="0">
                          <a:solidFill>
                            <a:schemeClr val="bg1"/>
                          </a:solidFill>
                          <a:effectLst/>
                          <a:latin typeface="+mn-lt"/>
                          <a:ea typeface="+mn-ea"/>
                          <a:cs typeface="+mn-cs"/>
                        </a:rPr>
                        <a:t>PRÁCTICA</a:t>
                      </a:r>
                      <a:endParaRPr lang="x-none" sz="16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4657" marR="74657" marT="0" marB="0">
                    <a:solidFill>
                      <a:schemeClr val="accent2"/>
                    </a:solidFill>
                  </a:tcPr>
                </a:tc>
                <a:extLst>
                  <a:ext uri="{0D108BD9-81ED-4DB2-BD59-A6C34878D82A}">
                    <a16:rowId xmlns:a16="http://schemas.microsoft.com/office/drawing/2014/main" val="3077766220"/>
                  </a:ext>
                </a:extLst>
              </a:tr>
              <a:tr h="2405954">
                <a:tc>
                  <a:txBody>
                    <a:bodyPr/>
                    <a:lstStyle/>
                    <a:p>
                      <a:pPr marL="0" marR="0">
                        <a:lnSpc>
                          <a:spcPct val="107000"/>
                        </a:lnSpc>
                        <a:spcBef>
                          <a:spcPts val="0"/>
                        </a:spcBef>
                        <a:spcAft>
                          <a:spcPts val="0"/>
                        </a:spcAft>
                      </a:pPr>
                      <a:r>
                        <a:rPr lang="es-ES" sz="1300" b="1" dirty="0">
                          <a:effectLst/>
                        </a:rPr>
                        <a:t>Los profesionales de apoyo entre iguales tienen una mentalidad abierta y no juzgan. </a:t>
                      </a:r>
                    </a:p>
                    <a:p>
                      <a:pPr marL="285750" marR="0" indent="-285750">
                        <a:lnSpc>
                          <a:spcPct val="107000"/>
                        </a:lnSpc>
                        <a:spcBef>
                          <a:spcPts val="0"/>
                        </a:spcBef>
                        <a:spcAft>
                          <a:spcPts val="0"/>
                        </a:spcAft>
                        <a:buFont typeface="Arial" panose="020B0604020202020204" pitchFamily="34" charset="0"/>
                        <a:buChar char="•"/>
                      </a:pPr>
                      <a:r>
                        <a:rPr lang="es-ES" sz="1300" kern="1200" dirty="0">
                          <a:solidFill>
                            <a:schemeClr val="tx1"/>
                          </a:solidFill>
                          <a:effectLst/>
                          <a:latin typeface="+mn-lt"/>
                          <a:ea typeface="+mn-ea"/>
                          <a:cs typeface="+mn-cs"/>
                        </a:rPr>
                        <a:t>Sentirse juzgado puede ser emocionalmente estresante y dañino</a:t>
                      </a:r>
                    </a:p>
                    <a:p>
                      <a:pPr marL="285750" marR="0" indent="-285750">
                        <a:lnSpc>
                          <a:spcPct val="107000"/>
                        </a:lnSpc>
                        <a:spcBef>
                          <a:spcPts val="0"/>
                        </a:spcBef>
                        <a:spcAft>
                          <a:spcPts val="0"/>
                        </a:spcAft>
                        <a:buFont typeface="Arial" panose="020B0604020202020204" pitchFamily="34" charset="0"/>
                        <a:buChar char="•"/>
                      </a:pPr>
                      <a:r>
                        <a:rPr lang="es-ES" sz="1300" dirty="0">
                          <a:effectLst/>
                        </a:rPr>
                        <a:t>Los profesionales de apoyo entre iguales «se encuentran a las personas en la fase que estén» de su recuperación, incluso si las creencias, las actitudes o el planteamiento de la recuperación de la otra persona son muy diferentes de los suyos</a:t>
                      </a:r>
                    </a:p>
                    <a:p>
                      <a:pPr marL="285750" marR="0" indent="-285750">
                        <a:lnSpc>
                          <a:spcPct val="107000"/>
                        </a:lnSpc>
                        <a:spcBef>
                          <a:spcPts val="0"/>
                        </a:spcBef>
                        <a:spcAft>
                          <a:spcPts val="0"/>
                        </a:spcAft>
                        <a:buFont typeface="Arial" panose="020B0604020202020204" pitchFamily="34" charset="0"/>
                        <a:buChar char="•"/>
                      </a:pPr>
                      <a:r>
                        <a:rPr lang="es-ES" sz="1300" dirty="0">
                          <a:effectLst/>
                        </a:rPr>
                        <a:t>No juzgar implica mantener una visión positiva incondicional de los demás, una mentalidad abierta y un corazón compasivo y lleno de aceptación hacia la otra persona como individuo único</a:t>
                      </a:r>
                      <a:r>
                        <a:rPr lang="en-GB" sz="1300" dirty="0">
                          <a:effectLst/>
                        </a:rPr>
                        <a:t>. </a:t>
                      </a:r>
                    </a:p>
                    <a:p>
                      <a:pPr marL="285750" marR="0" indent="-285750">
                        <a:lnSpc>
                          <a:spcPct val="107000"/>
                        </a:lnSpc>
                        <a:spcBef>
                          <a:spcPts val="0"/>
                        </a:spcBef>
                        <a:spcAft>
                          <a:spcPts val="0"/>
                        </a:spcAft>
                        <a:buFont typeface="Arial" panose="020B0604020202020204" pitchFamily="34" charset="0"/>
                        <a:buChar char="•"/>
                      </a:pPr>
                      <a:r>
                        <a:rPr lang="es-ES" sz="1300" dirty="0">
                          <a:effectLst/>
                        </a:rPr>
                        <a:t>En relación con ello, los profesionales de apoyo entre iguales entienden la importancia de las creencias espirituales que las personas puedan tener como parte de su recuperación. </a:t>
                      </a:r>
                      <a:endParaRPr lang="x-none" sz="1300" b="0" dirty="0">
                        <a:effectLst/>
                        <a:latin typeface="Calibri" panose="020F0502020204030204" pitchFamily="34" charset="0"/>
                        <a:ea typeface="Calibri" panose="020F0502020204030204" pitchFamily="34" charset="0"/>
                        <a:cs typeface="Times New Roman" panose="02020603050405020304" pitchFamily="18" charset="0"/>
                      </a:endParaRPr>
                    </a:p>
                  </a:txBody>
                  <a:tcPr marL="75064" marR="75064" marT="0" marB="0"/>
                </a:tc>
                <a:tc>
                  <a:txBody>
                    <a:bodyPr/>
                    <a:lstStyle/>
                    <a:p>
                      <a:pPr marL="0" marR="0">
                        <a:lnSpc>
                          <a:spcPct val="107000"/>
                        </a:lnSpc>
                        <a:spcBef>
                          <a:spcPts val="0"/>
                        </a:spcBef>
                        <a:spcAft>
                          <a:spcPts val="0"/>
                        </a:spcAft>
                      </a:pPr>
                      <a:r>
                        <a:rPr lang="es-ES" sz="1300" b="1" dirty="0">
                          <a:effectLst/>
                        </a:rPr>
                        <a:t>Práctica: abstenerse de juzgar a los demás </a:t>
                      </a:r>
                    </a:p>
                    <a:p>
                      <a:pPr marL="342900" marR="0" indent="-342900">
                        <a:lnSpc>
                          <a:spcPct val="107000"/>
                        </a:lnSpc>
                        <a:spcBef>
                          <a:spcPts val="0"/>
                        </a:spcBef>
                        <a:spcAft>
                          <a:spcPts val="0"/>
                        </a:spcAft>
                        <a:buFont typeface="+mj-lt"/>
                        <a:buAutoNum type="arabicPeriod"/>
                      </a:pPr>
                      <a:r>
                        <a:rPr lang="es-ES" sz="1300" dirty="0">
                          <a:effectLst/>
                        </a:rPr>
                        <a:t>Los profesionales de apoyo entre iguales valoran la diversidad y las diferencias entre las personas a las que apoyan como posibles oportunidades de aprendizaje.   </a:t>
                      </a:r>
                    </a:p>
                    <a:p>
                      <a:pPr marL="342900" marR="0" indent="-342900">
                        <a:lnSpc>
                          <a:spcPct val="107000"/>
                        </a:lnSpc>
                        <a:spcBef>
                          <a:spcPts val="0"/>
                        </a:spcBef>
                        <a:spcAft>
                          <a:spcPts val="0"/>
                        </a:spcAft>
                        <a:buFont typeface="+mj-lt"/>
                        <a:buAutoNum type="arabicPeriod"/>
                      </a:pPr>
                      <a:r>
                        <a:rPr lang="es-ES" sz="1300" dirty="0">
                          <a:effectLst/>
                        </a:rPr>
                        <a:t>Los profesionales de apoyo entre iguales respetan el derecho de la persona a elegir el recorrido hacia la recuperación que considere más adecuado.  </a:t>
                      </a:r>
                    </a:p>
                    <a:p>
                      <a:pPr marL="342900" marR="0" indent="-342900">
                        <a:lnSpc>
                          <a:spcPct val="107000"/>
                        </a:lnSpc>
                        <a:spcBef>
                          <a:spcPts val="0"/>
                        </a:spcBef>
                        <a:spcAft>
                          <a:spcPts val="0"/>
                        </a:spcAft>
                        <a:buFont typeface="+mj-lt"/>
                        <a:buAutoNum type="arabicPeriod"/>
                      </a:pPr>
                      <a:r>
                        <a:rPr lang="es-ES" sz="1300" dirty="0">
                          <a:effectLst/>
                        </a:rPr>
                        <a:t>Los profesionales de apoyo entre iguales aceptan a los demás tal y como son. </a:t>
                      </a:r>
                    </a:p>
                    <a:p>
                      <a:pPr marL="342900" marR="0" indent="-342900">
                        <a:lnSpc>
                          <a:spcPct val="107000"/>
                        </a:lnSpc>
                        <a:spcBef>
                          <a:spcPts val="0"/>
                        </a:spcBef>
                        <a:spcAft>
                          <a:spcPts val="0"/>
                        </a:spcAft>
                        <a:buFont typeface="+mj-lt"/>
                        <a:buAutoNum type="arabicPeriod"/>
                      </a:pPr>
                      <a:r>
                        <a:rPr lang="es-ES" sz="1300" dirty="0">
                          <a:effectLst/>
                        </a:rPr>
                        <a:t>Los profesionales de apoyo entre iguales no evalúan ni juzgan a los demás. </a:t>
                      </a:r>
                    </a:p>
                  </a:txBody>
                  <a:tcPr marL="75064" marR="75064" marT="0" marB="0"/>
                </a:tc>
                <a:extLst>
                  <a:ext uri="{0D108BD9-81ED-4DB2-BD59-A6C34878D82A}">
                    <a16:rowId xmlns:a16="http://schemas.microsoft.com/office/drawing/2014/main" val="321936371"/>
                  </a:ext>
                </a:extLst>
              </a:tr>
              <a:tr h="1825740">
                <a:tc>
                  <a:txBody>
                    <a:bodyPr/>
                    <a:lstStyle/>
                    <a:p>
                      <a:pPr marL="0" marR="0">
                        <a:lnSpc>
                          <a:spcPct val="107000"/>
                        </a:lnSpc>
                        <a:spcBef>
                          <a:spcPts val="0"/>
                        </a:spcBef>
                        <a:spcAft>
                          <a:spcPts val="0"/>
                        </a:spcAft>
                      </a:pPr>
                      <a:r>
                        <a:rPr lang="es-ES" sz="1300" b="1" dirty="0">
                          <a:effectLst/>
                        </a:rPr>
                        <a:t>Los profesionales de apoyo entre iguales son empáticos </a:t>
                      </a:r>
                    </a:p>
                    <a:p>
                      <a:pPr marL="285750" marR="0" indent="-285750">
                        <a:lnSpc>
                          <a:spcPct val="107000"/>
                        </a:lnSpc>
                        <a:spcBef>
                          <a:spcPts val="0"/>
                        </a:spcBef>
                        <a:spcAft>
                          <a:spcPts val="0"/>
                        </a:spcAft>
                        <a:buFont typeface="Arial" panose="020B0604020202020204" pitchFamily="34" charset="0"/>
                        <a:buChar char="•"/>
                      </a:pPr>
                      <a:r>
                        <a:rPr lang="es-ES" sz="1300" dirty="0">
                          <a:effectLst/>
                        </a:rPr>
                        <a:t>La empatía es una conexión emocional que se crea «metiéndose en la piel de la otra persona». </a:t>
                      </a:r>
                    </a:p>
                    <a:p>
                      <a:pPr marL="285750" marR="0" indent="-285750">
                        <a:lnSpc>
                          <a:spcPct val="107000"/>
                        </a:lnSpc>
                        <a:spcBef>
                          <a:spcPts val="0"/>
                        </a:spcBef>
                        <a:spcAft>
                          <a:spcPts val="0"/>
                        </a:spcAft>
                        <a:buFont typeface="Arial" panose="020B0604020202020204" pitchFamily="34" charset="0"/>
                        <a:buChar char="•"/>
                      </a:pPr>
                      <a:r>
                        <a:rPr lang="es-ES" sz="1300" dirty="0">
                          <a:effectLst/>
                        </a:rPr>
                        <a:t>Los profesionales de apoyo entre iguales no presuponen cómo se siente exactamente la otra persona, aunque hayan vivido problemas similares. </a:t>
                      </a:r>
                      <a:endParaRPr lang="x-none" sz="1300" b="0" dirty="0">
                        <a:effectLst/>
                        <a:latin typeface="Calibri" panose="020F0502020204030204" pitchFamily="34" charset="0"/>
                        <a:ea typeface="Calibri" panose="020F0502020204030204" pitchFamily="34" charset="0"/>
                        <a:cs typeface="Times New Roman" panose="02020603050405020304" pitchFamily="18" charset="0"/>
                      </a:endParaRPr>
                    </a:p>
                  </a:txBody>
                  <a:tcPr marL="75064" marR="75064" marT="0" marB="0"/>
                </a:tc>
                <a:tc>
                  <a:txBody>
                    <a:bodyPr/>
                    <a:lstStyle/>
                    <a:p>
                      <a:pPr marL="0" marR="0" algn="just">
                        <a:lnSpc>
                          <a:spcPct val="107000"/>
                        </a:lnSpc>
                        <a:spcBef>
                          <a:spcPts val="0"/>
                        </a:spcBef>
                        <a:spcAft>
                          <a:spcPts val="0"/>
                        </a:spcAft>
                      </a:pPr>
                      <a:r>
                        <a:rPr lang="en-GB" sz="1300" b="1" dirty="0" err="1">
                          <a:effectLst/>
                        </a:rPr>
                        <a:t>Pra</a:t>
                      </a:r>
                      <a:r>
                        <a:rPr lang="es-ES" sz="1300" b="1" dirty="0">
                          <a:effectLst/>
                        </a:rPr>
                        <a:t>Práctica: Escuchar con sensibilidad emocional </a:t>
                      </a:r>
                      <a:endParaRPr lang="x-none" sz="1300" b="1" dirty="0">
                        <a:effectLst/>
                      </a:endParaRPr>
                    </a:p>
                    <a:p>
                      <a:pPr marL="342900" marR="0" lvl="0" indent="-342900">
                        <a:spcBef>
                          <a:spcPts val="0"/>
                        </a:spcBef>
                        <a:spcAft>
                          <a:spcPts val="0"/>
                        </a:spcAft>
                        <a:buClr>
                          <a:srgbClr val="000000"/>
                        </a:buClr>
                        <a:buFont typeface="+mj-lt"/>
                        <a:buAutoNum type="arabicPeriod"/>
                      </a:pPr>
                      <a:r>
                        <a:rPr lang="es-ES" sz="1300" dirty="0">
                          <a:effectLst/>
                        </a:rPr>
                        <a:t>Los profesionales de apoyo entre iguales practican habilidades de escucha sin juicios. </a:t>
                      </a:r>
                    </a:p>
                    <a:p>
                      <a:pPr marL="342900" marR="0" lvl="0" indent="-342900">
                        <a:spcBef>
                          <a:spcPts val="0"/>
                        </a:spcBef>
                        <a:spcAft>
                          <a:spcPts val="0"/>
                        </a:spcAft>
                        <a:buClr>
                          <a:srgbClr val="000000"/>
                        </a:buClr>
                        <a:buFont typeface="+mj-lt"/>
                        <a:buAutoNum type="arabicPeriod"/>
                      </a:pPr>
                      <a:r>
                        <a:rPr lang="es-ES" sz="1300" dirty="0">
                          <a:effectLst/>
                        </a:rPr>
                        <a:t>Los profesionales de apoyo entre iguales entienden que, a pesar de que otros puedan compartir experiencias vividas similares, la gama de reacciones puede variar de manera considerable.  </a:t>
                      </a:r>
                    </a:p>
                    <a:p>
                      <a:pPr marL="342900" marR="0" lvl="0" indent="-342900">
                        <a:spcBef>
                          <a:spcPts val="0"/>
                        </a:spcBef>
                        <a:spcAft>
                          <a:spcPts val="0"/>
                        </a:spcAft>
                        <a:buClr>
                          <a:srgbClr val="000000"/>
                        </a:buClr>
                        <a:buFont typeface="+mj-lt"/>
                        <a:buAutoNum type="arabicPeriod"/>
                      </a:pPr>
                      <a:r>
                        <a:rPr lang="es-ES" sz="1300" dirty="0">
                          <a:effectLst/>
                        </a:rPr>
                        <a:t>Los profesionales de apoyo entre iguales hacen preguntas que inducen a la reflexión y escuchan con sensibilidad para ser capaces de reaccionar emocionalmente o espiritualmente a los sentimientos de la otra persona. </a:t>
                      </a:r>
                    </a:p>
                  </a:txBody>
                  <a:tcPr marL="75064" marR="75064" marT="0" marB="0"/>
                </a:tc>
                <a:extLst>
                  <a:ext uri="{0D108BD9-81ED-4DB2-BD59-A6C34878D82A}">
                    <a16:rowId xmlns:a16="http://schemas.microsoft.com/office/drawing/2014/main" val="4028394562"/>
                  </a:ext>
                </a:extLst>
              </a:tr>
            </a:tbl>
          </a:graphicData>
        </a:graphic>
      </p:graphicFrame>
      <p:sp>
        <p:nvSpPr>
          <p:cNvPr id="2" name="Title 1">
            <a:extLst>
              <a:ext uri="{FF2B5EF4-FFF2-40B4-BE49-F238E27FC236}">
                <a16:creationId xmlns:a16="http://schemas.microsoft.com/office/drawing/2014/main" id="{4F04FD69-E743-4B44-9177-AC9B844F12D9}"/>
              </a:ext>
            </a:extLst>
          </p:cNvPr>
          <p:cNvSpPr>
            <a:spLocks noGrp="1"/>
          </p:cNvSpPr>
          <p:nvPr>
            <p:ph type="title"/>
          </p:nvPr>
        </p:nvSpPr>
        <p:spPr>
          <a:xfrm>
            <a:off x="410954" y="354012"/>
            <a:ext cx="9792000" cy="432000"/>
          </a:xfrm>
        </p:spPr>
        <p:txBody>
          <a:bodyPr/>
          <a:lstStyle/>
          <a:p>
            <a:r>
              <a:rPr lang="en-GB" dirty="0"/>
              <a:t>6. </a:t>
            </a:r>
            <a:r>
              <a:rPr lang="es-ES" dirty="0"/>
              <a:t>De la ética en la práctica - 4</a:t>
            </a:r>
            <a:endParaRPr lang="x-none" dirty="0"/>
          </a:p>
        </p:txBody>
      </p:sp>
    </p:spTree>
    <p:extLst>
      <p:ext uri="{BB962C8B-B14F-4D97-AF65-F5344CB8AC3E}">
        <p14:creationId xmlns:p14="http://schemas.microsoft.com/office/powerpoint/2010/main" val="26320010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75592A14-BF1D-427A-BF25-C7BD747A35F0}"/>
              </a:ext>
            </a:extLst>
          </p:cNvPr>
          <p:cNvGraphicFramePr>
            <a:graphicFrameLocks noGrp="1"/>
          </p:cNvGraphicFramePr>
          <p:nvPr>
            <p:ph sz="quarter" idx="14"/>
            <p:extLst>
              <p:ext uri="{D42A27DB-BD31-4B8C-83A1-F6EECF244321}">
                <p14:modId xmlns:p14="http://schemas.microsoft.com/office/powerpoint/2010/main" val="1470513022"/>
              </p:ext>
            </p:extLst>
          </p:nvPr>
        </p:nvGraphicFramePr>
        <p:xfrm>
          <a:off x="530476" y="949828"/>
          <a:ext cx="11173866" cy="4484751"/>
        </p:xfrm>
        <a:graphic>
          <a:graphicData uri="http://schemas.openxmlformats.org/drawingml/2006/table">
            <a:tbl>
              <a:tblPr firstRow="1" firstCol="1" bandRow="1">
                <a:tableStyleId>{2D5ABB26-0587-4C30-8999-92F81FD0307C}</a:tableStyleId>
              </a:tblPr>
              <a:tblGrid>
                <a:gridCol w="4884737">
                  <a:extLst>
                    <a:ext uri="{9D8B030D-6E8A-4147-A177-3AD203B41FA5}">
                      <a16:colId xmlns:a16="http://schemas.microsoft.com/office/drawing/2014/main" val="3573733617"/>
                    </a:ext>
                  </a:extLst>
                </a:gridCol>
                <a:gridCol w="6289129">
                  <a:extLst>
                    <a:ext uri="{9D8B030D-6E8A-4147-A177-3AD203B41FA5}">
                      <a16:colId xmlns:a16="http://schemas.microsoft.com/office/drawing/2014/main" val="1420511655"/>
                    </a:ext>
                  </a:extLst>
                </a:gridCol>
              </a:tblGrid>
              <a:tr h="291402">
                <a:tc>
                  <a:txBody>
                    <a:bodyPr/>
                    <a:lstStyle/>
                    <a:p>
                      <a:pPr marL="0" marR="0" algn="ctr">
                        <a:lnSpc>
                          <a:spcPct val="113000"/>
                        </a:lnSpc>
                        <a:spcBef>
                          <a:spcPts val="0"/>
                        </a:spcBef>
                        <a:spcAft>
                          <a:spcPts val="900"/>
                        </a:spcAft>
                      </a:pPr>
                      <a:r>
                        <a:rPr lang="es-ES" sz="1800" b="1" kern="1200" dirty="0">
                          <a:solidFill>
                            <a:schemeClr val="bg1"/>
                          </a:solidFill>
                          <a:effectLst/>
                          <a:latin typeface="+mn-lt"/>
                          <a:ea typeface="+mn-ea"/>
                          <a:cs typeface="+mn-cs"/>
                        </a:rPr>
                        <a:t>ORIENTACIÓN</a:t>
                      </a:r>
                      <a:r>
                        <a:rPr lang="es-ES" sz="1800" b="1" kern="1200" dirty="0">
                          <a:solidFill>
                            <a:schemeClr val="tx1"/>
                          </a:solidFill>
                          <a:effectLst/>
                          <a:latin typeface="+mn-lt"/>
                          <a:ea typeface="+mn-ea"/>
                          <a:cs typeface="+mn-cs"/>
                        </a:rPr>
                        <a:t> </a:t>
                      </a:r>
                      <a:r>
                        <a:rPr lang="es-ES" sz="1800" b="1" kern="1200" dirty="0">
                          <a:solidFill>
                            <a:schemeClr val="bg1"/>
                          </a:solidFill>
                          <a:effectLst/>
                          <a:latin typeface="+mn-lt"/>
                          <a:ea typeface="+mn-ea"/>
                          <a:cs typeface="+mn-cs"/>
                        </a:rPr>
                        <a:t>ÉTICA</a:t>
                      </a:r>
                      <a:endParaRPr lang="x-none" sz="16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4657" marR="746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algn="ctr">
                        <a:lnSpc>
                          <a:spcPct val="113000"/>
                        </a:lnSpc>
                        <a:spcBef>
                          <a:spcPts val="0"/>
                        </a:spcBef>
                        <a:spcAft>
                          <a:spcPts val="900"/>
                        </a:spcAft>
                      </a:pPr>
                      <a:r>
                        <a:rPr lang="es-ES" sz="1800" b="1" kern="1200" dirty="0">
                          <a:solidFill>
                            <a:schemeClr val="bg1"/>
                          </a:solidFill>
                          <a:effectLst/>
                          <a:latin typeface="+mn-lt"/>
                          <a:ea typeface="+mn-ea"/>
                          <a:cs typeface="+mn-cs"/>
                        </a:rPr>
                        <a:t>ORIENTACIÓN</a:t>
                      </a:r>
                      <a:r>
                        <a:rPr lang="es-ES" sz="1800" b="1" kern="1200" dirty="0">
                          <a:solidFill>
                            <a:schemeClr val="tx1"/>
                          </a:solidFill>
                          <a:effectLst/>
                          <a:latin typeface="+mn-lt"/>
                          <a:ea typeface="+mn-ea"/>
                          <a:cs typeface="+mn-cs"/>
                        </a:rPr>
                        <a:t> </a:t>
                      </a:r>
                      <a:r>
                        <a:rPr lang="es-ES" sz="1800" b="1" kern="1200" dirty="0">
                          <a:solidFill>
                            <a:schemeClr val="bg1"/>
                          </a:solidFill>
                          <a:effectLst/>
                          <a:latin typeface="+mn-lt"/>
                          <a:ea typeface="+mn-ea"/>
                          <a:cs typeface="+mn-cs"/>
                        </a:rPr>
                        <a:t>PRÁCTICA</a:t>
                      </a:r>
                      <a:endParaRPr lang="x-none" sz="16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4657" marR="746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59371378"/>
                  </a:ext>
                </a:extLst>
              </a:tr>
              <a:tr h="3714767">
                <a:tc>
                  <a:txBody>
                    <a:bodyPr/>
                    <a:lstStyle/>
                    <a:p>
                      <a:pPr marL="0" marR="0">
                        <a:lnSpc>
                          <a:spcPct val="107000"/>
                        </a:lnSpc>
                        <a:spcBef>
                          <a:spcPts val="0"/>
                        </a:spcBef>
                        <a:spcAft>
                          <a:spcPts val="0"/>
                        </a:spcAft>
                      </a:pPr>
                      <a:r>
                        <a:rPr lang="es-ES" sz="1600" b="1" dirty="0">
                          <a:effectLst/>
                        </a:rPr>
                        <a:t>Los profesionales de apoyo entre iguales son respetuosos</a:t>
                      </a:r>
                    </a:p>
                    <a:p>
                      <a:pPr marL="285750" marR="0" indent="-285750">
                        <a:lnSpc>
                          <a:spcPct val="107000"/>
                        </a:lnSpc>
                        <a:spcBef>
                          <a:spcPts val="0"/>
                        </a:spcBef>
                        <a:spcAft>
                          <a:spcPts val="0"/>
                        </a:spcAft>
                        <a:buFont typeface="Arial" panose="020B0604020202020204" pitchFamily="34" charset="0"/>
                        <a:buChar char="•"/>
                      </a:pPr>
                      <a:r>
                        <a:rPr lang="es-ES" sz="1600" dirty="0">
                          <a:effectLst/>
                        </a:rPr>
                        <a:t>Se valora y se considera que toda persona tiene algo importante y único a aportar al mundo. </a:t>
                      </a:r>
                    </a:p>
                    <a:p>
                      <a:pPr marL="285750" marR="0" indent="-285750">
                        <a:lnSpc>
                          <a:spcPct val="107000"/>
                        </a:lnSpc>
                        <a:spcBef>
                          <a:spcPts val="0"/>
                        </a:spcBef>
                        <a:spcAft>
                          <a:spcPts val="0"/>
                        </a:spcAft>
                        <a:buFont typeface="Arial" panose="020B0604020202020204" pitchFamily="34" charset="0"/>
                        <a:buChar char="•"/>
                      </a:pPr>
                      <a:r>
                        <a:rPr lang="es-ES" sz="1600" dirty="0">
                          <a:effectLst/>
                        </a:rPr>
                        <a:t>Los profesionales de apoyo entre iguales tratan a las personas con amabilidad, calidez y dignidad. </a:t>
                      </a:r>
                    </a:p>
                    <a:p>
                      <a:pPr marL="285750" marR="0" indent="-285750">
                        <a:lnSpc>
                          <a:spcPct val="107000"/>
                        </a:lnSpc>
                        <a:spcBef>
                          <a:spcPts val="0"/>
                        </a:spcBef>
                        <a:spcAft>
                          <a:spcPts val="0"/>
                        </a:spcAft>
                        <a:buFont typeface="Arial" panose="020B0604020202020204" pitchFamily="34" charset="0"/>
                        <a:buChar char="•"/>
                      </a:pPr>
                      <a:r>
                        <a:rPr lang="es-ES" sz="1600" dirty="0">
                          <a:effectLst/>
                        </a:rPr>
                        <a:t>Los profesionales de apoyo entre iguales aceptan y están abiertos a diferencias y alientan a las personas a compartir sus dones,  conocimientos y  fortalezas propias de la diversidad humana. </a:t>
                      </a:r>
                    </a:p>
                    <a:p>
                      <a:pPr marL="285750" marR="0" indent="-285750">
                        <a:lnSpc>
                          <a:spcPct val="107000"/>
                        </a:lnSpc>
                        <a:spcBef>
                          <a:spcPts val="0"/>
                        </a:spcBef>
                        <a:spcAft>
                          <a:spcPts val="0"/>
                        </a:spcAft>
                        <a:buFont typeface="Arial" panose="020B0604020202020204" pitchFamily="34" charset="0"/>
                        <a:buChar char="•"/>
                      </a:pPr>
                      <a:r>
                        <a:rPr lang="es-ES" sz="1600" dirty="0">
                          <a:effectLst/>
                        </a:rPr>
                        <a:t>Los profesionales de apoyo entre iguales aprecian y dan cabida a las ideas y opiniones de todos y consideran que todas las personas son igual de capaces de hacer aportaciones al conjunto. </a:t>
                      </a:r>
                      <a:endParaRPr lang="x-none"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76722" marR="767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s-ES" sz="1600" b="1" dirty="0">
                          <a:effectLst/>
                        </a:rPr>
                        <a:t>Práctica: curiosidad y aceptación de la diversidad </a:t>
                      </a:r>
                      <a:r>
                        <a:rPr lang="en-GB" sz="1600" b="1" dirty="0">
                          <a:effectLst/>
                        </a:rPr>
                        <a:t> </a:t>
                      </a:r>
                      <a:endParaRPr lang="x-none" sz="1600" b="1" dirty="0">
                        <a:effectLst/>
                      </a:endParaRPr>
                    </a:p>
                    <a:p>
                      <a:pPr marL="342900" marR="0" lvl="0" indent="-342900">
                        <a:lnSpc>
                          <a:spcPct val="107000"/>
                        </a:lnSpc>
                        <a:spcBef>
                          <a:spcPts val="0"/>
                        </a:spcBef>
                        <a:spcAft>
                          <a:spcPts val="0"/>
                        </a:spcAft>
                        <a:buClr>
                          <a:srgbClr val="000000"/>
                        </a:buClr>
                        <a:buFont typeface="+mj-lt"/>
                        <a:buAutoNum type="arabicPeriod"/>
                      </a:pPr>
                      <a:r>
                        <a:rPr lang="es-ES" sz="1600" dirty="0">
                          <a:effectLst/>
                        </a:rPr>
                        <a:t>Los profesionales de apoyo entre iguales aceptan la diversidad (por ejemplo, ideas y posiciones sociales diversas) como medios de desarrollo personal tanto para las personas a quienes acompañan como para ellos mismos</a:t>
                      </a:r>
                      <a:r>
                        <a:rPr lang="en-GB" sz="1600" dirty="0">
                          <a:effectLst/>
                        </a:rPr>
                        <a:t>.</a:t>
                      </a:r>
                      <a:endParaRPr lang="x-none" sz="1600" dirty="0">
                        <a:effectLst/>
                      </a:endParaRPr>
                    </a:p>
                    <a:p>
                      <a:pPr marL="342900" marR="0" lvl="0" indent="-342900">
                        <a:lnSpc>
                          <a:spcPct val="107000"/>
                        </a:lnSpc>
                        <a:spcBef>
                          <a:spcPts val="0"/>
                        </a:spcBef>
                        <a:spcAft>
                          <a:spcPts val="0"/>
                        </a:spcAft>
                        <a:buClr>
                          <a:srgbClr val="000000"/>
                        </a:buClr>
                        <a:buFont typeface="+mj-lt"/>
                        <a:buAutoNum type="arabicPeriod"/>
                      </a:pPr>
                      <a:r>
                        <a:rPr lang="es-ES" sz="1600" dirty="0">
                          <a:effectLst/>
                        </a:rPr>
                        <a:t>Los profesionales de apoyo entre iguales alientan a los demás a explorar cómo pueden contribuir las diferencias a sus vidas y las vidas de las personas que los rodean</a:t>
                      </a:r>
                      <a:r>
                        <a:rPr lang="en-GB" sz="1600" dirty="0">
                          <a:effectLst/>
                        </a:rPr>
                        <a:t>.</a:t>
                      </a:r>
                      <a:endParaRPr lang="x-none" sz="1600" dirty="0">
                        <a:effectLst/>
                      </a:endParaRPr>
                    </a:p>
                    <a:p>
                      <a:pPr marL="342900" marR="0" lvl="0" indent="-342900">
                        <a:lnSpc>
                          <a:spcPct val="107000"/>
                        </a:lnSpc>
                        <a:spcBef>
                          <a:spcPts val="0"/>
                        </a:spcBef>
                        <a:spcAft>
                          <a:spcPts val="0"/>
                        </a:spcAft>
                        <a:buClr>
                          <a:srgbClr val="000000"/>
                        </a:buClr>
                        <a:buFont typeface="+mj-lt"/>
                        <a:buAutoNum type="arabicPeriod"/>
                      </a:pPr>
                      <a:r>
                        <a:rPr lang="es-ES" sz="1600" dirty="0">
                          <a:effectLst/>
                        </a:rPr>
                        <a:t>Los profesionales de apoyo entre iguales demuestran paciencia, amabilidad, calidez y dignidad hacia todas las personas con quienes interaccionan como parte de su trabajo</a:t>
                      </a:r>
                      <a:r>
                        <a:rPr lang="en-GB" sz="1600" dirty="0">
                          <a:effectLst/>
                        </a:rPr>
                        <a:t>.</a:t>
                      </a:r>
                      <a:endParaRPr lang="x-none" sz="1600" dirty="0">
                        <a:effectLst/>
                      </a:endParaRPr>
                    </a:p>
                    <a:p>
                      <a:pPr marL="342900" marR="0" lvl="0" indent="-342900">
                        <a:lnSpc>
                          <a:spcPct val="107000"/>
                        </a:lnSpc>
                        <a:spcBef>
                          <a:spcPts val="0"/>
                        </a:spcBef>
                        <a:spcAft>
                          <a:spcPts val="0"/>
                        </a:spcAft>
                        <a:buClr>
                          <a:srgbClr val="000000"/>
                        </a:buClr>
                        <a:buFont typeface="+mj-lt"/>
                        <a:buAutoNum type="arabicPeriod"/>
                      </a:pPr>
                      <a:r>
                        <a:rPr lang="es-ES" sz="1600" dirty="0">
                          <a:effectLst/>
                        </a:rPr>
                        <a:t>Los profesionales de apoyo entre iguales consideran que todas las personas son merecedoras de todos los derechos humanos básicos</a:t>
                      </a:r>
                      <a:r>
                        <a:rPr lang="en-GB" sz="1600" dirty="0">
                          <a:effectLst/>
                        </a:rPr>
                        <a:t>. </a:t>
                      </a:r>
                      <a:endParaRPr lang="x-none" sz="1600" dirty="0">
                        <a:effectLst/>
                      </a:endParaRPr>
                    </a:p>
                    <a:p>
                      <a:pPr marL="342900" marR="0" lvl="0" indent="-342900">
                        <a:lnSpc>
                          <a:spcPct val="107000"/>
                        </a:lnSpc>
                        <a:spcBef>
                          <a:spcPts val="0"/>
                        </a:spcBef>
                        <a:spcAft>
                          <a:spcPts val="0"/>
                        </a:spcAft>
                        <a:buClr>
                          <a:srgbClr val="000000"/>
                        </a:buClr>
                        <a:buFont typeface="+mj-lt"/>
                        <a:buAutoNum type="arabicPeriod"/>
                      </a:pPr>
                      <a:r>
                        <a:rPr lang="es-ES" sz="1600" dirty="0">
                          <a:effectLst/>
                        </a:rPr>
                        <a:t>Los profesionales de apoyo entre iguales aceptan todo el espectro de experiencias, fortalezas y abordajes de la recuperación tanto para las personas a quienes acompañan como para ellos mismos. </a:t>
                      </a:r>
                      <a:endParaRPr lang="x-non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6722" marR="767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77573562"/>
                  </a:ext>
                </a:extLst>
              </a:tr>
            </a:tbl>
          </a:graphicData>
        </a:graphic>
      </p:graphicFrame>
      <p:sp>
        <p:nvSpPr>
          <p:cNvPr id="2" name="Title 1">
            <a:extLst>
              <a:ext uri="{FF2B5EF4-FFF2-40B4-BE49-F238E27FC236}">
                <a16:creationId xmlns:a16="http://schemas.microsoft.com/office/drawing/2014/main" id="{5EF66153-6439-4437-956A-D9A20C75EA7F}"/>
              </a:ext>
            </a:extLst>
          </p:cNvPr>
          <p:cNvSpPr>
            <a:spLocks noGrp="1"/>
          </p:cNvSpPr>
          <p:nvPr>
            <p:ph type="title"/>
          </p:nvPr>
        </p:nvSpPr>
        <p:spPr>
          <a:xfrm>
            <a:off x="435017" y="265781"/>
            <a:ext cx="9792000" cy="432000"/>
          </a:xfrm>
        </p:spPr>
        <p:txBody>
          <a:bodyPr/>
          <a:lstStyle/>
          <a:p>
            <a:r>
              <a:rPr lang="en-GB" dirty="0"/>
              <a:t>6. </a:t>
            </a:r>
            <a:r>
              <a:rPr lang="es-ES" dirty="0"/>
              <a:t>De la ética en la práctica - 5</a:t>
            </a:r>
            <a:endParaRPr lang="x-none" dirty="0"/>
          </a:p>
        </p:txBody>
      </p:sp>
    </p:spTree>
    <p:extLst>
      <p:ext uri="{BB962C8B-B14F-4D97-AF65-F5344CB8AC3E}">
        <p14:creationId xmlns:p14="http://schemas.microsoft.com/office/powerpoint/2010/main" val="21338866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F8B37B6-FFFF-4C31-AD10-0172CBBE26F6}"/>
              </a:ext>
            </a:extLst>
          </p:cNvPr>
          <p:cNvGraphicFramePr>
            <a:graphicFrameLocks noGrp="1"/>
          </p:cNvGraphicFramePr>
          <p:nvPr>
            <p:ph sz="quarter" idx="14"/>
            <p:extLst>
              <p:ext uri="{D42A27DB-BD31-4B8C-83A1-F6EECF244321}">
                <p14:modId xmlns:p14="http://schemas.microsoft.com/office/powerpoint/2010/main" val="442310306"/>
              </p:ext>
            </p:extLst>
          </p:nvPr>
        </p:nvGraphicFramePr>
        <p:xfrm>
          <a:off x="506413" y="842212"/>
          <a:ext cx="11174883" cy="4683839"/>
        </p:xfrm>
        <a:graphic>
          <a:graphicData uri="http://schemas.openxmlformats.org/drawingml/2006/table">
            <a:tbl>
              <a:tblPr firstRow="1" firstCol="1" bandRow="1">
                <a:tableStyleId>{2D5ABB26-0587-4C30-8999-92F81FD0307C}</a:tableStyleId>
              </a:tblPr>
              <a:tblGrid>
                <a:gridCol w="5172492">
                  <a:extLst>
                    <a:ext uri="{9D8B030D-6E8A-4147-A177-3AD203B41FA5}">
                      <a16:colId xmlns:a16="http://schemas.microsoft.com/office/drawing/2014/main" val="3025932806"/>
                    </a:ext>
                  </a:extLst>
                </a:gridCol>
                <a:gridCol w="6002391">
                  <a:extLst>
                    <a:ext uri="{9D8B030D-6E8A-4147-A177-3AD203B41FA5}">
                      <a16:colId xmlns:a16="http://schemas.microsoft.com/office/drawing/2014/main" val="4237367098"/>
                    </a:ext>
                  </a:extLst>
                </a:gridCol>
              </a:tblGrid>
              <a:tr h="324691">
                <a:tc>
                  <a:txBody>
                    <a:bodyPr/>
                    <a:lstStyle/>
                    <a:p>
                      <a:pPr marL="0" marR="0" algn="ctr">
                        <a:lnSpc>
                          <a:spcPct val="113000"/>
                        </a:lnSpc>
                        <a:spcBef>
                          <a:spcPts val="0"/>
                        </a:spcBef>
                        <a:spcAft>
                          <a:spcPts val="900"/>
                        </a:spcAft>
                      </a:pPr>
                      <a:r>
                        <a:rPr lang="es-ES" sz="1800" b="1" kern="1200" dirty="0">
                          <a:solidFill>
                            <a:schemeClr val="bg1"/>
                          </a:solidFill>
                          <a:effectLst/>
                          <a:latin typeface="+mn-lt"/>
                          <a:ea typeface="+mn-ea"/>
                          <a:cs typeface="+mn-cs"/>
                        </a:rPr>
                        <a:t>ORIENTACIÓN</a:t>
                      </a:r>
                      <a:r>
                        <a:rPr lang="es-ES" sz="1800" b="1" kern="1200" dirty="0">
                          <a:solidFill>
                            <a:schemeClr val="tx1"/>
                          </a:solidFill>
                          <a:effectLst/>
                          <a:latin typeface="+mn-lt"/>
                          <a:ea typeface="+mn-ea"/>
                          <a:cs typeface="+mn-cs"/>
                        </a:rPr>
                        <a:t> </a:t>
                      </a:r>
                      <a:r>
                        <a:rPr lang="es-ES" sz="1800" b="1" kern="1200" dirty="0">
                          <a:solidFill>
                            <a:schemeClr val="bg1"/>
                          </a:solidFill>
                          <a:effectLst/>
                          <a:latin typeface="+mn-lt"/>
                          <a:ea typeface="+mn-ea"/>
                          <a:cs typeface="+mn-cs"/>
                        </a:rPr>
                        <a:t>ÉTICA</a:t>
                      </a:r>
                      <a:endParaRPr lang="x-none" sz="16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4657" marR="746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algn="ctr">
                        <a:lnSpc>
                          <a:spcPct val="113000"/>
                        </a:lnSpc>
                        <a:spcBef>
                          <a:spcPts val="0"/>
                        </a:spcBef>
                        <a:spcAft>
                          <a:spcPts val="900"/>
                        </a:spcAft>
                      </a:pPr>
                      <a:r>
                        <a:rPr lang="es-ES" sz="1800" b="1" kern="1200" dirty="0">
                          <a:solidFill>
                            <a:schemeClr val="bg1"/>
                          </a:solidFill>
                          <a:effectLst/>
                          <a:latin typeface="+mn-lt"/>
                          <a:ea typeface="+mn-ea"/>
                          <a:cs typeface="+mn-cs"/>
                        </a:rPr>
                        <a:t>ORIENTACIÓN</a:t>
                      </a:r>
                      <a:r>
                        <a:rPr lang="es-ES" sz="1800" b="1" kern="1200" dirty="0">
                          <a:solidFill>
                            <a:schemeClr val="tx1"/>
                          </a:solidFill>
                          <a:effectLst/>
                          <a:latin typeface="+mn-lt"/>
                          <a:ea typeface="+mn-ea"/>
                          <a:cs typeface="+mn-cs"/>
                        </a:rPr>
                        <a:t> </a:t>
                      </a:r>
                      <a:r>
                        <a:rPr lang="es-ES" sz="1800" b="1" kern="1200" dirty="0">
                          <a:solidFill>
                            <a:schemeClr val="bg1"/>
                          </a:solidFill>
                          <a:effectLst/>
                          <a:latin typeface="+mn-lt"/>
                          <a:ea typeface="+mn-ea"/>
                          <a:cs typeface="+mn-cs"/>
                        </a:rPr>
                        <a:t>PRÁCTICA</a:t>
                      </a:r>
                      <a:endParaRPr lang="x-none" sz="16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4657" marR="746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42108842"/>
                  </a:ext>
                </a:extLst>
              </a:tr>
              <a:tr h="4319497">
                <a:tc>
                  <a:txBody>
                    <a:bodyPr/>
                    <a:lstStyle/>
                    <a:p>
                      <a:pPr marL="0" marR="0">
                        <a:lnSpc>
                          <a:spcPct val="107000"/>
                        </a:lnSpc>
                        <a:spcBef>
                          <a:spcPts val="0"/>
                        </a:spcBef>
                        <a:spcAft>
                          <a:spcPts val="0"/>
                        </a:spcAft>
                      </a:pPr>
                      <a:r>
                        <a:rPr lang="es-ES" sz="1500" b="1" dirty="0">
                          <a:effectLst/>
                        </a:rPr>
                        <a:t>Los profesionales de apoyo entre iguales propician el cambio </a:t>
                      </a:r>
                      <a:r>
                        <a:rPr lang="en-GB" sz="1500" b="1" dirty="0">
                          <a:effectLst/>
                        </a:rPr>
                        <a:t> </a:t>
                      </a:r>
                      <a:endParaRPr lang="x-none" sz="1500" b="1" dirty="0">
                        <a:effectLst/>
                      </a:endParaRPr>
                    </a:p>
                    <a:p>
                      <a:pPr marL="114300" marR="0" indent="-114300">
                        <a:lnSpc>
                          <a:spcPct val="107000"/>
                        </a:lnSpc>
                        <a:spcBef>
                          <a:spcPts val="0"/>
                        </a:spcBef>
                        <a:spcAft>
                          <a:spcPts val="0"/>
                        </a:spcAft>
                        <a:buFont typeface="Arial" panose="020B0604020202020204" pitchFamily="34" charset="0"/>
                        <a:buChar char="•"/>
                      </a:pPr>
                      <a:r>
                        <a:rPr lang="es-ES" sz="1400" kern="1200" dirty="0">
                          <a:solidFill>
                            <a:schemeClr val="tx1"/>
                          </a:solidFill>
                          <a:effectLst/>
                          <a:latin typeface="+mn-lt"/>
                          <a:ea typeface="+mn-ea"/>
                          <a:cs typeface="+mn-cs"/>
                        </a:rPr>
                        <a:t>Algunas de las peores vulneraciones de los derechos humanos las experimentan las personas con discapacidades psicosociales, intelectuales o cognitivas. </a:t>
                      </a:r>
                    </a:p>
                    <a:p>
                      <a:pPr marL="114300" marR="0" indent="-114300">
                        <a:lnSpc>
                          <a:spcPct val="107000"/>
                        </a:lnSpc>
                        <a:spcBef>
                          <a:spcPts val="0"/>
                        </a:spcBef>
                        <a:spcAft>
                          <a:spcPts val="0"/>
                        </a:spcAft>
                        <a:buFont typeface="Arial" panose="020B0604020202020204" pitchFamily="34" charset="0"/>
                        <a:buChar char="•"/>
                      </a:pPr>
                      <a:r>
                        <a:rPr lang="es-ES" sz="1400" kern="1200" dirty="0">
                          <a:solidFill>
                            <a:schemeClr val="tx1"/>
                          </a:solidFill>
                          <a:effectLst/>
                          <a:latin typeface="+mn-lt"/>
                          <a:ea typeface="+mn-ea"/>
                          <a:cs typeface="+mn-cs"/>
                        </a:rPr>
                        <a:t>Se las suele ver como «objetos en tratamiento», en vez de como seres humanos con los mismos derechos fundamentales a la vida, a la libertad y a la seguridad que cualquier otro.</a:t>
                      </a:r>
                    </a:p>
                    <a:p>
                      <a:pPr marL="114300" marR="0" indent="-114300">
                        <a:lnSpc>
                          <a:spcPct val="107000"/>
                        </a:lnSpc>
                        <a:spcBef>
                          <a:spcPts val="0"/>
                        </a:spcBef>
                        <a:spcAft>
                          <a:spcPts val="0"/>
                        </a:spcAft>
                        <a:buFont typeface="Arial" panose="020B0604020202020204" pitchFamily="34" charset="0"/>
                        <a:buChar char="•"/>
                      </a:pPr>
                      <a:r>
                        <a:rPr lang="es-ES" sz="1400" kern="1200" dirty="0">
                          <a:solidFill>
                            <a:schemeClr val="tx1"/>
                          </a:solidFill>
                          <a:effectLst/>
                          <a:latin typeface="+mn-lt"/>
                          <a:ea typeface="+mn-ea"/>
                          <a:cs typeface="+mn-cs"/>
                        </a:rPr>
                        <a:t>Algunas personas pueden ser supervivientes de violencia (física, sexual, emocional, espiritual, maltrato psicológico o negligencia). </a:t>
                      </a:r>
                    </a:p>
                    <a:p>
                      <a:pPr marL="114300" marR="0" indent="-114300">
                        <a:lnSpc>
                          <a:spcPct val="107000"/>
                        </a:lnSpc>
                        <a:spcBef>
                          <a:spcPts val="0"/>
                        </a:spcBef>
                        <a:spcAft>
                          <a:spcPts val="0"/>
                        </a:spcAft>
                        <a:buFont typeface="Arial" panose="020B0604020202020204" pitchFamily="34" charset="0"/>
                        <a:buChar char="•"/>
                      </a:pPr>
                      <a:r>
                        <a:rPr lang="es-ES" sz="1400" kern="1200" dirty="0">
                          <a:solidFill>
                            <a:schemeClr val="tx1"/>
                          </a:solidFill>
                          <a:effectLst/>
                          <a:latin typeface="+mn-lt"/>
                          <a:ea typeface="+mn-ea"/>
                          <a:cs typeface="+mn-cs"/>
                        </a:rPr>
                        <a:t>Las personas a quienes los demás perciben como diferentes pueden sentirse estereotipadas, estigmatizadas y excluidas de la sociedad. </a:t>
                      </a:r>
                    </a:p>
                    <a:p>
                      <a:pPr marL="114300" marR="0" indent="-114300">
                        <a:lnSpc>
                          <a:spcPct val="107000"/>
                        </a:lnSpc>
                        <a:spcBef>
                          <a:spcPts val="0"/>
                        </a:spcBef>
                        <a:spcAft>
                          <a:spcPts val="0"/>
                        </a:spcAft>
                        <a:buFont typeface="Arial" panose="020B0604020202020204" pitchFamily="34" charset="0"/>
                        <a:buChar char="•"/>
                      </a:pPr>
                      <a:r>
                        <a:rPr lang="es-ES" sz="1400" kern="1200" dirty="0">
                          <a:solidFill>
                            <a:schemeClr val="tx1"/>
                          </a:solidFill>
                          <a:effectLst/>
                          <a:latin typeface="+mn-lt"/>
                          <a:ea typeface="+mn-ea"/>
                          <a:cs typeface="+mn-cs"/>
                        </a:rPr>
                        <a:t>A menudo, las personas que han sido rechazadas por la sociedad interiorizan la opresión. Los profesionales de apoyo entre iguales tratan a las personas como seres humanos y permanecen alerta en cualquier práctica deshumanizadora, desmoralizadora o degradante, al tiempo que utilizan su historia y/o defensa personal como agente para el cambio positivo. </a:t>
                      </a:r>
                      <a:endParaRPr lang="x-none"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72372" marR="723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0" indent="-457200">
                        <a:lnSpc>
                          <a:spcPct val="107000"/>
                        </a:lnSpc>
                        <a:spcBef>
                          <a:spcPts val="0"/>
                        </a:spcBef>
                        <a:spcAft>
                          <a:spcPts val="0"/>
                        </a:spcAft>
                      </a:pPr>
                      <a:r>
                        <a:rPr lang="en-GB" sz="1500" b="1" dirty="0">
                          <a:effectLst/>
                        </a:rPr>
                        <a:t>Practice: Educate and advocate</a:t>
                      </a:r>
                      <a:endParaRPr lang="x-none" sz="1500" b="1" dirty="0">
                        <a:effectLst/>
                      </a:endParaRPr>
                    </a:p>
                    <a:p>
                      <a:pPr marL="342900" marR="0" lvl="0" indent="-342900">
                        <a:lnSpc>
                          <a:spcPct val="107000"/>
                        </a:lnSpc>
                        <a:spcBef>
                          <a:spcPts val="0"/>
                        </a:spcBef>
                        <a:spcAft>
                          <a:spcPts val="0"/>
                        </a:spcAft>
                        <a:buClr>
                          <a:srgbClr val="000000"/>
                        </a:buClr>
                        <a:buFont typeface="+mj-lt"/>
                        <a:buAutoNum type="arabicPeriod"/>
                      </a:pPr>
                      <a:r>
                        <a:rPr lang="es-ES" sz="1400" kern="1200" dirty="0">
                          <a:solidFill>
                            <a:schemeClr val="tx1"/>
                          </a:solidFill>
                          <a:effectLst/>
                          <a:latin typeface="+mn-lt"/>
                          <a:ea typeface="+mn-ea"/>
                          <a:cs typeface="+mn-cs"/>
                        </a:rPr>
                        <a:t>Los profesionales de apoyo entre iguales reconocen y encuentran maneras adecuadas de luchar contra las injusticias</a:t>
                      </a:r>
                      <a:r>
                        <a:rPr lang="en-GB" sz="1400" dirty="0">
                          <a:effectLst/>
                        </a:rPr>
                        <a:t>. </a:t>
                      </a:r>
                      <a:endParaRPr lang="x-none" sz="1400" dirty="0">
                        <a:effectLst/>
                      </a:endParaRPr>
                    </a:p>
                    <a:p>
                      <a:pPr marL="342900" marR="0" lvl="0" indent="-342900">
                        <a:lnSpc>
                          <a:spcPct val="107000"/>
                        </a:lnSpc>
                        <a:spcBef>
                          <a:spcPts val="0"/>
                        </a:spcBef>
                        <a:spcAft>
                          <a:spcPts val="0"/>
                        </a:spcAft>
                        <a:buClr>
                          <a:srgbClr val="000000"/>
                        </a:buClr>
                        <a:buFont typeface="+mj-lt"/>
                        <a:buAutoNum type="arabicPeriod"/>
                      </a:pPr>
                      <a:r>
                        <a:rPr lang="es-ES" sz="1400" kern="1200" dirty="0">
                          <a:solidFill>
                            <a:schemeClr val="tx1"/>
                          </a:solidFill>
                          <a:effectLst/>
                          <a:latin typeface="+mn-lt"/>
                          <a:ea typeface="+mn-ea"/>
                          <a:cs typeface="+mn-cs"/>
                        </a:rPr>
                        <a:t>Los profesionales de apoyo entre iguales se esfuerzan por entender cómo pueden afectar las injusticias a las personas</a:t>
                      </a:r>
                      <a:r>
                        <a:rPr lang="en-GB" sz="1400" dirty="0">
                          <a:effectLst/>
                        </a:rPr>
                        <a:t>. </a:t>
                      </a:r>
                      <a:endParaRPr lang="x-none" sz="1400" dirty="0">
                        <a:effectLst/>
                      </a:endParaRPr>
                    </a:p>
                    <a:p>
                      <a:pPr marL="342900" marR="0" lvl="0" indent="-342900">
                        <a:lnSpc>
                          <a:spcPct val="107000"/>
                        </a:lnSpc>
                        <a:spcBef>
                          <a:spcPts val="0"/>
                        </a:spcBef>
                        <a:spcAft>
                          <a:spcPts val="0"/>
                        </a:spcAft>
                        <a:buClr>
                          <a:srgbClr val="000000"/>
                        </a:buClr>
                        <a:buFont typeface="+mj-lt"/>
                        <a:buAutoNum type="arabicPeriod"/>
                      </a:pPr>
                      <a:r>
                        <a:rPr lang="es-ES" sz="1400" kern="1200" dirty="0">
                          <a:solidFill>
                            <a:schemeClr val="tx1"/>
                          </a:solidFill>
                          <a:effectLst/>
                          <a:latin typeface="+mn-lt"/>
                          <a:ea typeface="+mn-ea"/>
                          <a:cs typeface="+mn-cs"/>
                        </a:rPr>
                        <a:t>Los profesionales de apoyo entre iguales alientan, asesoran e inspiran a las personas a quienes acompañan a desafiar y superar las injusticias</a:t>
                      </a:r>
                      <a:r>
                        <a:rPr lang="en-GB" sz="1400" dirty="0">
                          <a:effectLst/>
                        </a:rPr>
                        <a:t>.</a:t>
                      </a:r>
                      <a:endParaRPr lang="x-none" sz="1400" dirty="0">
                        <a:effectLst/>
                      </a:endParaRPr>
                    </a:p>
                    <a:p>
                      <a:pPr marL="342900" marR="0" lvl="0" indent="-342900">
                        <a:lnSpc>
                          <a:spcPct val="107000"/>
                        </a:lnSpc>
                        <a:spcBef>
                          <a:spcPts val="0"/>
                        </a:spcBef>
                        <a:spcAft>
                          <a:spcPts val="0"/>
                        </a:spcAft>
                        <a:buClr>
                          <a:srgbClr val="000000"/>
                        </a:buClr>
                        <a:buFont typeface="+mj-lt"/>
                        <a:buAutoNum type="arabicPeriod"/>
                      </a:pPr>
                      <a:r>
                        <a:rPr lang="es-ES" sz="1400" kern="1200" dirty="0">
                          <a:solidFill>
                            <a:schemeClr val="tx1"/>
                          </a:solidFill>
                          <a:effectLst/>
                          <a:latin typeface="+mn-lt"/>
                          <a:ea typeface="+mn-ea"/>
                          <a:cs typeface="+mn-cs"/>
                        </a:rPr>
                        <a:t>Los profesionales de apoyo entre iguales usan un lenguaje alentador, inspirador, motivador, respetuoso y que manifieste su apoyo</a:t>
                      </a:r>
                      <a:r>
                        <a:rPr lang="en-GB" sz="1400" dirty="0">
                          <a:effectLst/>
                        </a:rPr>
                        <a:t>.</a:t>
                      </a:r>
                      <a:endParaRPr lang="x-none" sz="1400" dirty="0">
                        <a:effectLst/>
                      </a:endParaRPr>
                    </a:p>
                    <a:p>
                      <a:pPr marL="342900" marR="0" lvl="0" indent="-342900">
                        <a:lnSpc>
                          <a:spcPct val="107000"/>
                        </a:lnSpc>
                        <a:spcBef>
                          <a:spcPts val="0"/>
                        </a:spcBef>
                        <a:spcAft>
                          <a:spcPts val="0"/>
                        </a:spcAft>
                        <a:buClr>
                          <a:srgbClr val="000000"/>
                        </a:buClr>
                        <a:buFont typeface="+mj-lt"/>
                        <a:buAutoNum type="arabicPeriod"/>
                      </a:pPr>
                      <a:r>
                        <a:rPr lang="es-ES" sz="1400" kern="1200" dirty="0">
                          <a:solidFill>
                            <a:schemeClr val="tx1"/>
                          </a:solidFill>
                          <a:effectLst/>
                          <a:latin typeface="+mn-lt"/>
                          <a:ea typeface="+mn-ea"/>
                          <a:cs typeface="+mn-cs"/>
                        </a:rPr>
                        <a:t>Los profesionales de apoyo entre iguales ayudan a las personas a quienes acompañan a explorar áreas donde hay que introducir cambios tanto para ellas como para otras personas</a:t>
                      </a:r>
                      <a:r>
                        <a:rPr lang="en-GB" sz="1400" dirty="0">
                          <a:effectLst/>
                        </a:rPr>
                        <a:t>.</a:t>
                      </a:r>
                      <a:endParaRPr lang="x-none" sz="1400" dirty="0">
                        <a:effectLst/>
                      </a:endParaRPr>
                    </a:p>
                    <a:p>
                      <a:pPr marL="342900" marR="0" lvl="0" indent="-342900">
                        <a:lnSpc>
                          <a:spcPct val="107000"/>
                        </a:lnSpc>
                        <a:spcBef>
                          <a:spcPts val="0"/>
                        </a:spcBef>
                        <a:spcAft>
                          <a:spcPts val="0"/>
                        </a:spcAft>
                        <a:buClr>
                          <a:srgbClr val="000000"/>
                        </a:buClr>
                        <a:buFont typeface="+mj-lt"/>
                        <a:buAutoNum type="arabicPeriod"/>
                      </a:pPr>
                      <a:r>
                        <a:rPr lang="es-ES" sz="1400" kern="1200" dirty="0">
                          <a:solidFill>
                            <a:schemeClr val="tx1"/>
                          </a:solidFill>
                          <a:effectLst/>
                          <a:latin typeface="+mn-lt"/>
                          <a:ea typeface="+mn-ea"/>
                          <a:cs typeface="+mn-cs"/>
                        </a:rPr>
                        <a:t>Los profesionales de apoyo entre iguales identifican las injusticias que afrontan otros compañeros en todos los contextos y actúan en su defensa y propician el cambio siempre que es necesario</a:t>
                      </a:r>
                      <a:r>
                        <a:rPr lang="en-GB" sz="1400" dirty="0">
                          <a:effectLst/>
                        </a:rPr>
                        <a:t>.</a:t>
                      </a:r>
                      <a:endParaRPr lang="x-none" sz="1400" dirty="0">
                        <a:effectLst/>
                      </a:endParaRPr>
                    </a:p>
                    <a:p>
                      <a:pPr marL="342900" marR="0" lvl="0" indent="-342900">
                        <a:lnSpc>
                          <a:spcPct val="107000"/>
                        </a:lnSpc>
                        <a:spcBef>
                          <a:spcPts val="0"/>
                        </a:spcBef>
                        <a:spcAft>
                          <a:spcPts val="0"/>
                        </a:spcAft>
                        <a:buClr>
                          <a:srgbClr val="000000"/>
                        </a:buClr>
                        <a:buFont typeface="+mj-lt"/>
                        <a:buAutoNum type="arabicPeriod"/>
                      </a:pPr>
                      <a:r>
                        <a:rPr lang="es-ES" sz="1400" kern="1200" dirty="0">
                          <a:solidFill>
                            <a:schemeClr val="tx1"/>
                          </a:solidFill>
                          <a:effectLst/>
                          <a:latin typeface="+mn-lt"/>
                          <a:ea typeface="+mn-ea"/>
                          <a:cs typeface="+mn-cs"/>
                        </a:rPr>
                        <a:t>Los profesionales de apoyo entre iguales educan a otras personas sobre sus derechos y las herramientas de que disponen, tales como propuestas de directivas y planes de recuperación</a:t>
                      </a:r>
                      <a:r>
                        <a:rPr lang="en-GB" sz="1400" dirty="0">
                          <a:effectLst/>
                        </a:rPr>
                        <a:t>.</a:t>
                      </a:r>
                      <a:endParaRPr lang="x-none" sz="1400" dirty="0">
                        <a:effectLst/>
                      </a:endParaRPr>
                    </a:p>
                    <a:p>
                      <a:pPr marL="0" marR="0">
                        <a:lnSpc>
                          <a:spcPct val="107000"/>
                        </a:lnSpc>
                        <a:spcBef>
                          <a:spcPts val="0"/>
                        </a:spcBef>
                        <a:spcAft>
                          <a:spcPts val="0"/>
                        </a:spcAft>
                      </a:pPr>
                      <a:r>
                        <a:rPr lang="en-GB" sz="1500" dirty="0">
                          <a:effectLst/>
                        </a:rPr>
                        <a:t> </a:t>
                      </a:r>
                      <a:endParaRPr lang="x-none"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72372" marR="723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9526117"/>
                  </a:ext>
                </a:extLst>
              </a:tr>
            </a:tbl>
          </a:graphicData>
        </a:graphic>
      </p:graphicFrame>
      <p:sp>
        <p:nvSpPr>
          <p:cNvPr id="2" name="Title 1">
            <a:extLst>
              <a:ext uri="{FF2B5EF4-FFF2-40B4-BE49-F238E27FC236}">
                <a16:creationId xmlns:a16="http://schemas.microsoft.com/office/drawing/2014/main" id="{5E6A4E11-345B-49F9-ADE9-6391FFE8CCBF}"/>
              </a:ext>
            </a:extLst>
          </p:cNvPr>
          <p:cNvSpPr>
            <a:spLocks noGrp="1"/>
          </p:cNvSpPr>
          <p:nvPr>
            <p:ph type="title"/>
          </p:nvPr>
        </p:nvSpPr>
        <p:spPr>
          <a:xfrm>
            <a:off x="435017" y="265781"/>
            <a:ext cx="9792000" cy="432000"/>
          </a:xfrm>
        </p:spPr>
        <p:txBody>
          <a:bodyPr/>
          <a:lstStyle/>
          <a:p>
            <a:r>
              <a:rPr lang="en-GB" dirty="0"/>
              <a:t>6. </a:t>
            </a:r>
            <a:r>
              <a:rPr lang="es-ES" dirty="0"/>
              <a:t>De la ética en la práctica - 6</a:t>
            </a:r>
            <a:endParaRPr lang="x-none" dirty="0"/>
          </a:p>
        </p:txBody>
      </p:sp>
    </p:spTree>
    <p:extLst>
      <p:ext uri="{BB962C8B-B14F-4D97-AF65-F5344CB8AC3E}">
        <p14:creationId xmlns:p14="http://schemas.microsoft.com/office/powerpoint/2010/main" val="13981170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4357E65-7210-488A-A8A1-55406B127D8B}"/>
              </a:ext>
            </a:extLst>
          </p:cNvPr>
          <p:cNvGraphicFramePr>
            <a:graphicFrameLocks noGrp="1"/>
          </p:cNvGraphicFramePr>
          <p:nvPr>
            <p:ph sz="quarter" idx="14"/>
            <p:extLst>
              <p:ext uri="{D42A27DB-BD31-4B8C-83A1-F6EECF244321}">
                <p14:modId xmlns:p14="http://schemas.microsoft.com/office/powerpoint/2010/main" val="1298014556"/>
              </p:ext>
            </p:extLst>
          </p:nvPr>
        </p:nvGraphicFramePr>
        <p:xfrm>
          <a:off x="506413" y="1030040"/>
          <a:ext cx="11174499" cy="4453764"/>
        </p:xfrm>
        <a:graphic>
          <a:graphicData uri="http://schemas.openxmlformats.org/drawingml/2006/table">
            <a:tbl>
              <a:tblPr firstRow="1" firstCol="1" bandRow="1">
                <a:tableStyleId>{2D5ABB26-0587-4C30-8999-92F81FD0307C}</a:tableStyleId>
              </a:tblPr>
              <a:tblGrid>
                <a:gridCol w="5189537">
                  <a:extLst>
                    <a:ext uri="{9D8B030D-6E8A-4147-A177-3AD203B41FA5}">
                      <a16:colId xmlns:a16="http://schemas.microsoft.com/office/drawing/2014/main" val="932045537"/>
                    </a:ext>
                  </a:extLst>
                </a:gridCol>
                <a:gridCol w="5984962">
                  <a:extLst>
                    <a:ext uri="{9D8B030D-6E8A-4147-A177-3AD203B41FA5}">
                      <a16:colId xmlns:a16="http://schemas.microsoft.com/office/drawing/2014/main" val="2556646098"/>
                    </a:ext>
                  </a:extLst>
                </a:gridCol>
              </a:tblGrid>
              <a:tr h="173990">
                <a:tc>
                  <a:txBody>
                    <a:bodyPr/>
                    <a:lstStyle/>
                    <a:p>
                      <a:pPr marL="0" marR="0" algn="ctr">
                        <a:lnSpc>
                          <a:spcPct val="113000"/>
                        </a:lnSpc>
                        <a:spcBef>
                          <a:spcPts val="0"/>
                        </a:spcBef>
                        <a:spcAft>
                          <a:spcPts val="900"/>
                        </a:spcAft>
                      </a:pPr>
                      <a:r>
                        <a:rPr lang="es-ES" sz="1800" b="1" kern="1200" dirty="0">
                          <a:solidFill>
                            <a:schemeClr val="bg1"/>
                          </a:solidFill>
                          <a:effectLst/>
                          <a:latin typeface="+mn-lt"/>
                          <a:ea typeface="+mn-ea"/>
                          <a:cs typeface="+mn-cs"/>
                        </a:rPr>
                        <a:t>ORIENTACIÓN</a:t>
                      </a:r>
                      <a:r>
                        <a:rPr lang="es-ES" sz="1800" b="1" kern="1200" dirty="0">
                          <a:solidFill>
                            <a:schemeClr val="tx1"/>
                          </a:solidFill>
                          <a:effectLst/>
                          <a:latin typeface="+mn-lt"/>
                          <a:ea typeface="+mn-ea"/>
                          <a:cs typeface="+mn-cs"/>
                        </a:rPr>
                        <a:t> </a:t>
                      </a:r>
                      <a:r>
                        <a:rPr lang="es-ES" sz="1800" b="1" kern="1200" dirty="0">
                          <a:solidFill>
                            <a:schemeClr val="bg1"/>
                          </a:solidFill>
                          <a:effectLst/>
                          <a:latin typeface="+mn-lt"/>
                          <a:ea typeface="+mn-ea"/>
                          <a:cs typeface="+mn-cs"/>
                        </a:rPr>
                        <a:t>ÉTICA</a:t>
                      </a:r>
                      <a:endParaRPr lang="x-none" sz="16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4657" marR="746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algn="ctr">
                        <a:lnSpc>
                          <a:spcPct val="113000"/>
                        </a:lnSpc>
                        <a:spcBef>
                          <a:spcPts val="0"/>
                        </a:spcBef>
                        <a:spcAft>
                          <a:spcPts val="900"/>
                        </a:spcAft>
                      </a:pPr>
                      <a:r>
                        <a:rPr lang="es-ES" sz="1800" b="1" kern="1200" dirty="0">
                          <a:solidFill>
                            <a:schemeClr val="bg1"/>
                          </a:solidFill>
                          <a:effectLst/>
                          <a:latin typeface="+mn-lt"/>
                          <a:ea typeface="+mn-ea"/>
                          <a:cs typeface="+mn-cs"/>
                        </a:rPr>
                        <a:t>ORIENTACIÓN</a:t>
                      </a:r>
                      <a:r>
                        <a:rPr lang="es-ES" sz="1800" b="1" kern="1200" dirty="0">
                          <a:solidFill>
                            <a:schemeClr val="tx1"/>
                          </a:solidFill>
                          <a:effectLst/>
                          <a:latin typeface="+mn-lt"/>
                          <a:ea typeface="+mn-ea"/>
                          <a:cs typeface="+mn-cs"/>
                        </a:rPr>
                        <a:t> </a:t>
                      </a:r>
                      <a:r>
                        <a:rPr lang="es-ES" sz="1800" b="1" kern="1200" dirty="0">
                          <a:solidFill>
                            <a:schemeClr val="bg1"/>
                          </a:solidFill>
                          <a:effectLst/>
                          <a:latin typeface="+mn-lt"/>
                          <a:ea typeface="+mn-ea"/>
                          <a:cs typeface="+mn-cs"/>
                        </a:rPr>
                        <a:t>PRÁCTICA</a:t>
                      </a:r>
                      <a:endParaRPr lang="x-none" sz="16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4657" marR="746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921329224"/>
                  </a:ext>
                </a:extLst>
              </a:tr>
              <a:tr h="3157220">
                <a:tc>
                  <a:txBody>
                    <a:bodyPr/>
                    <a:lstStyle/>
                    <a:p>
                      <a:pPr marL="0" marR="0">
                        <a:lnSpc>
                          <a:spcPct val="107000"/>
                        </a:lnSpc>
                        <a:spcBef>
                          <a:spcPts val="0"/>
                        </a:spcBef>
                        <a:spcAft>
                          <a:spcPts val="0"/>
                        </a:spcAft>
                      </a:pPr>
                      <a:r>
                        <a:rPr lang="es-ES" sz="1600" b="1" dirty="0">
                          <a:effectLst/>
                        </a:rPr>
                        <a:t>Los profesionales de apoyo entre iguales son honestos y directos </a:t>
                      </a:r>
                      <a:r>
                        <a:rPr lang="en-GB" sz="1600" b="1" dirty="0">
                          <a:effectLst/>
                        </a:rPr>
                        <a:t>  </a:t>
                      </a:r>
                      <a:endParaRPr lang="x-none" sz="1600" b="1" dirty="0">
                        <a:effectLst/>
                      </a:endParaRPr>
                    </a:p>
                    <a:p>
                      <a:pPr marL="171450" marR="0" indent="-171450">
                        <a:lnSpc>
                          <a:spcPct val="107000"/>
                        </a:lnSpc>
                        <a:spcBef>
                          <a:spcPts val="0"/>
                        </a:spcBef>
                        <a:spcAft>
                          <a:spcPts val="0"/>
                        </a:spcAft>
                        <a:buFont typeface="Arial" panose="020B0604020202020204" pitchFamily="34" charset="0"/>
                        <a:buChar char="•"/>
                      </a:pPr>
                      <a:r>
                        <a:rPr lang="es-ES" sz="1600" dirty="0">
                          <a:effectLst/>
                        </a:rPr>
                        <a:t>Una comunicación clara y reflexiva es fundamental para ofrecer un apoyo efectivo a los compañeros. </a:t>
                      </a:r>
                    </a:p>
                    <a:p>
                      <a:pPr marL="171450" marR="0" indent="-171450">
                        <a:lnSpc>
                          <a:spcPct val="107000"/>
                        </a:lnSpc>
                        <a:spcBef>
                          <a:spcPts val="0"/>
                        </a:spcBef>
                        <a:spcAft>
                          <a:spcPts val="0"/>
                        </a:spcAft>
                        <a:buFont typeface="Arial" panose="020B0604020202020204" pitchFamily="34" charset="0"/>
                        <a:buChar char="•"/>
                      </a:pPr>
                      <a:r>
                        <a:rPr lang="es-ES" sz="1600" dirty="0">
                          <a:effectLst/>
                        </a:rPr>
                        <a:t>Los temas difíciles se deben abordar con las personas directamente implicadas.</a:t>
                      </a:r>
                    </a:p>
                    <a:p>
                      <a:pPr marL="171450" marR="0" indent="-171450">
                        <a:lnSpc>
                          <a:spcPct val="107000"/>
                        </a:lnSpc>
                        <a:spcBef>
                          <a:spcPts val="0"/>
                        </a:spcBef>
                        <a:spcAft>
                          <a:spcPts val="0"/>
                        </a:spcAft>
                        <a:buFont typeface="Arial" panose="020B0604020202020204" pitchFamily="34" charset="0"/>
                        <a:buChar char="•"/>
                      </a:pPr>
                      <a:r>
                        <a:rPr lang="es-ES" sz="1600" dirty="0">
                          <a:effectLst/>
                        </a:rPr>
                        <a:t> La privacidad y la complicidad generan confianza. </a:t>
                      </a:r>
                    </a:p>
                    <a:p>
                      <a:pPr marL="171450" marR="0" indent="-171450">
                        <a:lnSpc>
                          <a:spcPct val="107000"/>
                        </a:lnSpc>
                        <a:spcBef>
                          <a:spcPts val="0"/>
                        </a:spcBef>
                        <a:spcAft>
                          <a:spcPts val="0"/>
                        </a:spcAft>
                        <a:buFont typeface="Arial" panose="020B0604020202020204" pitchFamily="34" charset="0"/>
                        <a:buChar char="•"/>
                      </a:pPr>
                      <a:r>
                        <a:rPr lang="es-ES" sz="1600" dirty="0">
                          <a:effectLst/>
                        </a:rPr>
                        <a:t>Una comunicación honesta permite a las personas a superar el miedo a generar situaciones conflictivas o a herir los sentimientos de alguien y a colaborar de manera respetuosa para resolver temas difíciles con cuidado y compasión, incluyendo temas relacionados con el estigma, el maltrato, la opresión, las crisis o la seguridad</a:t>
                      </a:r>
                      <a:r>
                        <a:rPr lang="en-GB" sz="1600" dirty="0">
                          <a:effectLst/>
                        </a:rPr>
                        <a:t>.  </a:t>
                      </a:r>
                      <a:endParaRPr lang="x-non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4929" marR="84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s-ES" sz="1600" b="1" kern="1200" dirty="0">
                          <a:solidFill>
                            <a:schemeClr val="tx1"/>
                          </a:solidFill>
                          <a:effectLst/>
                          <a:latin typeface="+mn-lt"/>
                          <a:ea typeface="+mn-ea"/>
                          <a:cs typeface="+mn-cs"/>
                        </a:rPr>
                        <a:t>Práctica: abordaje de temas difíciles con cuidado y compasión </a:t>
                      </a:r>
                      <a:endParaRPr lang="x-none" sz="1600" b="1" dirty="0">
                        <a:effectLst/>
                      </a:endParaRPr>
                    </a:p>
                    <a:p>
                      <a:pPr marL="342900" marR="0" lvl="0" indent="-342900">
                        <a:lnSpc>
                          <a:spcPct val="107000"/>
                        </a:lnSpc>
                        <a:spcBef>
                          <a:spcPts val="0"/>
                        </a:spcBef>
                        <a:spcAft>
                          <a:spcPts val="0"/>
                        </a:spcAft>
                        <a:buClr>
                          <a:srgbClr val="000000"/>
                        </a:buClr>
                        <a:buFont typeface="+mj-lt"/>
                        <a:buAutoNum type="arabicPeriod"/>
                      </a:pPr>
                      <a:r>
                        <a:rPr lang="es-ES" sz="1600" dirty="0">
                          <a:effectLst/>
                        </a:rPr>
                        <a:t>Los profesionales de apoyo entre iguales respetan la privacidad y la confidencialidad</a:t>
                      </a:r>
                      <a:r>
                        <a:rPr lang="en-GB" sz="1600" dirty="0">
                          <a:effectLst/>
                        </a:rPr>
                        <a:t>.</a:t>
                      </a:r>
                    </a:p>
                    <a:p>
                      <a:pPr marL="342900" marR="0" lvl="0" indent="-342900">
                        <a:lnSpc>
                          <a:spcPct val="107000"/>
                        </a:lnSpc>
                        <a:spcBef>
                          <a:spcPts val="0"/>
                        </a:spcBef>
                        <a:spcAft>
                          <a:spcPts val="0"/>
                        </a:spcAft>
                        <a:buClr>
                          <a:srgbClr val="000000"/>
                        </a:buClr>
                        <a:buFont typeface="+mj-lt"/>
                        <a:buAutoNum type="arabicPeriod"/>
                      </a:pPr>
                      <a:r>
                        <a:rPr lang="es-ES" sz="1600" u="none" strike="noStrike" kern="1200" dirty="0">
                          <a:solidFill>
                            <a:schemeClr val="tx1"/>
                          </a:solidFill>
                          <a:effectLst/>
                          <a:latin typeface="+mn-lt"/>
                          <a:ea typeface="+mn-ea"/>
                          <a:cs typeface="+mn-cs"/>
                        </a:rPr>
                        <a:t>Los profesionales de apoyo entre iguales se implican, cuando así lo quieren las personas a las que acompañan, en debates abiertos sobre el estigma, el maltrato, la opresión, las crisis o la seguridad. </a:t>
                      </a:r>
                    </a:p>
                    <a:p>
                      <a:pPr marL="342900" marR="0" lvl="0" indent="-342900">
                        <a:lnSpc>
                          <a:spcPct val="107000"/>
                        </a:lnSpc>
                        <a:spcBef>
                          <a:spcPts val="0"/>
                        </a:spcBef>
                        <a:spcAft>
                          <a:spcPts val="0"/>
                        </a:spcAft>
                        <a:buClr>
                          <a:srgbClr val="000000"/>
                        </a:buClr>
                        <a:buFont typeface="+mj-lt"/>
                        <a:buAutoNum type="arabicPeriod"/>
                      </a:pPr>
                      <a:r>
                        <a:rPr lang="es-ES" sz="1600" u="none" strike="noStrike" kern="1200" dirty="0">
                          <a:solidFill>
                            <a:schemeClr val="tx1"/>
                          </a:solidFill>
                          <a:effectLst/>
                          <a:latin typeface="+mn-lt"/>
                          <a:ea typeface="+mn-ea"/>
                          <a:cs typeface="+mn-cs"/>
                        </a:rPr>
                        <a:t>Los profesionales de apoyo entre iguales establecen con las personas a quienes acompañan relaciones compasivas y cuidadosas. </a:t>
                      </a:r>
                    </a:p>
                    <a:p>
                      <a:pPr marL="342900" marR="0" lvl="0" indent="-342900">
                        <a:lnSpc>
                          <a:spcPct val="107000"/>
                        </a:lnSpc>
                        <a:spcBef>
                          <a:spcPts val="0"/>
                        </a:spcBef>
                        <a:spcAft>
                          <a:spcPts val="0"/>
                        </a:spcAft>
                        <a:buClr>
                          <a:srgbClr val="000000"/>
                        </a:buClr>
                        <a:buFont typeface="+mj-lt"/>
                        <a:buAutoNum type="arabicPeriod"/>
                      </a:pPr>
                      <a:r>
                        <a:rPr lang="es-ES" sz="1600" u="none" strike="noStrike" kern="1200" dirty="0">
                          <a:solidFill>
                            <a:schemeClr val="tx1"/>
                          </a:solidFill>
                          <a:effectLst/>
                          <a:latin typeface="+mn-lt"/>
                          <a:ea typeface="+mn-ea"/>
                          <a:cs typeface="+mn-cs"/>
                        </a:rPr>
                        <a:t>Los profesionales de apoyo entre iguales no hacen falsas promesas y no se representan a ellos mismos, a otros o las circunstancias de manera incorrecta. </a:t>
                      </a:r>
                    </a:p>
                    <a:p>
                      <a:pPr marL="342900" marR="0" lvl="0" indent="-342900">
                        <a:lnSpc>
                          <a:spcPct val="107000"/>
                        </a:lnSpc>
                        <a:spcBef>
                          <a:spcPts val="0"/>
                        </a:spcBef>
                        <a:spcAft>
                          <a:spcPts val="0"/>
                        </a:spcAft>
                        <a:buClr>
                          <a:srgbClr val="000000"/>
                        </a:buClr>
                        <a:buFont typeface="+mj-lt"/>
                        <a:buAutoNum type="arabicPeriod"/>
                      </a:pPr>
                      <a:r>
                        <a:rPr lang="es-ES" sz="1600" u="none" strike="noStrike" kern="1200" dirty="0">
                          <a:solidFill>
                            <a:schemeClr val="tx1"/>
                          </a:solidFill>
                          <a:effectLst/>
                          <a:latin typeface="+mn-lt"/>
                          <a:ea typeface="+mn-ea"/>
                          <a:cs typeface="+mn-cs"/>
                        </a:rPr>
                        <a:t>Los profesionales de apoyo entre iguales se esfuerzan por construir relaciones basadas en la integridad, la apertura, el respeto y la confianza. </a:t>
                      </a:r>
                    </a:p>
                    <a:p>
                      <a:pPr marL="25400" marR="0">
                        <a:lnSpc>
                          <a:spcPct val="107000"/>
                        </a:lnSpc>
                        <a:spcBef>
                          <a:spcPts val="0"/>
                        </a:spcBef>
                        <a:spcAft>
                          <a:spcPts val="0"/>
                        </a:spcAft>
                      </a:pPr>
                      <a:r>
                        <a:rPr lang="en-GB" sz="1600" dirty="0">
                          <a:effectLst/>
                        </a:rPr>
                        <a:t> </a:t>
                      </a:r>
                      <a:endParaRPr lang="x-non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4929" marR="84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3526814"/>
                  </a:ext>
                </a:extLst>
              </a:tr>
            </a:tbl>
          </a:graphicData>
        </a:graphic>
      </p:graphicFrame>
      <p:sp>
        <p:nvSpPr>
          <p:cNvPr id="2" name="Title 1">
            <a:extLst>
              <a:ext uri="{FF2B5EF4-FFF2-40B4-BE49-F238E27FC236}">
                <a16:creationId xmlns:a16="http://schemas.microsoft.com/office/drawing/2014/main" id="{CC17574E-4E81-400F-BA00-6EF0FFE4CA09}"/>
              </a:ext>
            </a:extLst>
          </p:cNvPr>
          <p:cNvSpPr>
            <a:spLocks noGrp="1"/>
          </p:cNvSpPr>
          <p:nvPr>
            <p:ph type="title"/>
          </p:nvPr>
        </p:nvSpPr>
        <p:spPr/>
        <p:txBody>
          <a:bodyPr/>
          <a:lstStyle/>
          <a:p>
            <a:r>
              <a:rPr lang="en-GB" dirty="0"/>
              <a:t>6. </a:t>
            </a:r>
            <a:r>
              <a:rPr lang="es-ES" dirty="0"/>
              <a:t>De la ética en la práctica - 7</a:t>
            </a:r>
            <a:endParaRPr lang="x-none" dirty="0"/>
          </a:p>
        </p:txBody>
      </p:sp>
    </p:spTree>
    <p:extLst>
      <p:ext uri="{BB962C8B-B14F-4D97-AF65-F5344CB8AC3E}">
        <p14:creationId xmlns:p14="http://schemas.microsoft.com/office/powerpoint/2010/main" val="41631714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9DB01CBF-1565-4761-87E4-BA8971074B49}"/>
              </a:ext>
            </a:extLst>
          </p:cNvPr>
          <p:cNvGraphicFramePr>
            <a:graphicFrameLocks noGrp="1"/>
          </p:cNvGraphicFramePr>
          <p:nvPr>
            <p:ph sz="quarter" idx="14"/>
            <p:extLst>
              <p:ext uri="{D42A27DB-BD31-4B8C-83A1-F6EECF244321}">
                <p14:modId xmlns:p14="http://schemas.microsoft.com/office/powerpoint/2010/main" val="348426211"/>
              </p:ext>
            </p:extLst>
          </p:nvPr>
        </p:nvGraphicFramePr>
        <p:xfrm>
          <a:off x="506413" y="1078166"/>
          <a:ext cx="11174952" cy="4742434"/>
        </p:xfrm>
        <a:graphic>
          <a:graphicData uri="http://schemas.openxmlformats.org/drawingml/2006/table">
            <a:tbl>
              <a:tblPr firstRow="1" firstCol="1" bandRow="1">
                <a:tableStyleId>{2D5ABB26-0587-4C30-8999-92F81FD0307C}</a:tableStyleId>
              </a:tblPr>
              <a:tblGrid>
                <a:gridCol w="4662746">
                  <a:extLst>
                    <a:ext uri="{9D8B030D-6E8A-4147-A177-3AD203B41FA5}">
                      <a16:colId xmlns:a16="http://schemas.microsoft.com/office/drawing/2014/main" val="2246769404"/>
                    </a:ext>
                  </a:extLst>
                </a:gridCol>
                <a:gridCol w="6512206">
                  <a:extLst>
                    <a:ext uri="{9D8B030D-6E8A-4147-A177-3AD203B41FA5}">
                      <a16:colId xmlns:a16="http://schemas.microsoft.com/office/drawing/2014/main" val="2891419321"/>
                    </a:ext>
                  </a:extLst>
                </a:gridCol>
              </a:tblGrid>
              <a:tr h="301455">
                <a:tc>
                  <a:txBody>
                    <a:bodyPr/>
                    <a:lstStyle/>
                    <a:p>
                      <a:pPr marL="0" marR="0" algn="ctr">
                        <a:lnSpc>
                          <a:spcPct val="113000"/>
                        </a:lnSpc>
                        <a:spcBef>
                          <a:spcPts val="0"/>
                        </a:spcBef>
                        <a:spcAft>
                          <a:spcPts val="900"/>
                        </a:spcAft>
                      </a:pPr>
                      <a:r>
                        <a:rPr lang="es-ES" sz="1800" b="1" kern="1200" dirty="0">
                          <a:solidFill>
                            <a:schemeClr val="bg1"/>
                          </a:solidFill>
                          <a:effectLst/>
                          <a:latin typeface="+mn-lt"/>
                          <a:ea typeface="+mn-ea"/>
                          <a:cs typeface="+mn-cs"/>
                        </a:rPr>
                        <a:t>ORIENTACIÓN</a:t>
                      </a:r>
                      <a:r>
                        <a:rPr lang="es-ES" sz="1800" b="1" kern="1200" dirty="0">
                          <a:solidFill>
                            <a:schemeClr val="tx1"/>
                          </a:solidFill>
                          <a:effectLst/>
                          <a:latin typeface="+mn-lt"/>
                          <a:ea typeface="+mn-ea"/>
                          <a:cs typeface="+mn-cs"/>
                        </a:rPr>
                        <a:t> </a:t>
                      </a:r>
                      <a:r>
                        <a:rPr lang="es-ES" sz="1800" b="1" kern="1200" dirty="0">
                          <a:solidFill>
                            <a:schemeClr val="bg1"/>
                          </a:solidFill>
                          <a:effectLst/>
                          <a:latin typeface="+mn-lt"/>
                          <a:ea typeface="+mn-ea"/>
                          <a:cs typeface="+mn-cs"/>
                        </a:rPr>
                        <a:t>ÉTICA</a:t>
                      </a:r>
                      <a:endParaRPr lang="x-none" sz="16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4657" marR="746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algn="ctr">
                        <a:lnSpc>
                          <a:spcPct val="113000"/>
                        </a:lnSpc>
                        <a:spcBef>
                          <a:spcPts val="0"/>
                        </a:spcBef>
                        <a:spcAft>
                          <a:spcPts val="900"/>
                        </a:spcAft>
                      </a:pPr>
                      <a:r>
                        <a:rPr lang="es-ES" sz="1800" b="1" kern="1200" dirty="0">
                          <a:solidFill>
                            <a:schemeClr val="bg1"/>
                          </a:solidFill>
                          <a:effectLst/>
                          <a:latin typeface="+mn-lt"/>
                          <a:ea typeface="+mn-ea"/>
                          <a:cs typeface="+mn-cs"/>
                        </a:rPr>
                        <a:t>ORIENTACIÓN</a:t>
                      </a:r>
                      <a:r>
                        <a:rPr lang="es-ES" sz="1800" b="1" kern="1200" dirty="0">
                          <a:solidFill>
                            <a:schemeClr val="tx1"/>
                          </a:solidFill>
                          <a:effectLst/>
                          <a:latin typeface="+mn-lt"/>
                          <a:ea typeface="+mn-ea"/>
                          <a:cs typeface="+mn-cs"/>
                        </a:rPr>
                        <a:t> </a:t>
                      </a:r>
                      <a:r>
                        <a:rPr lang="es-ES" sz="1800" b="1" kern="1200" dirty="0">
                          <a:solidFill>
                            <a:schemeClr val="bg1"/>
                          </a:solidFill>
                          <a:effectLst/>
                          <a:latin typeface="+mn-lt"/>
                          <a:ea typeface="+mn-ea"/>
                          <a:cs typeface="+mn-cs"/>
                        </a:rPr>
                        <a:t>PRÁCTICA</a:t>
                      </a:r>
                      <a:endParaRPr lang="x-none" sz="16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4657" marR="746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90597693"/>
                  </a:ext>
                </a:extLst>
              </a:tr>
              <a:tr h="2142512">
                <a:tc>
                  <a:txBody>
                    <a:bodyPr/>
                    <a:lstStyle/>
                    <a:p>
                      <a:pPr marL="0" marR="0" algn="l">
                        <a:lnSpc>
                          <a:spcPct val="107000"/>
                        </a:lnSpc>
                        <a:spcBef>
                          <a:spcPts val="0"/>
                        </a:spcBef>
                        <a:spcAft>
                          <a:spcPts val="0"/>
                        </a:spcAft>
                      </a:pPr>
                      <a:r>
                        <a:rPr lang="es-ES" sz="1300" b="1" dirty="0">
                          <a:effectLst/>
                        </a:rPr>
                        <a:t>El apoyo entre iguales es mutuo y recíproco </a:t>
                      </a:r>
                      <a:endParaRPr lang="x-none" sz="1300" b="1" dirty="0">
                        <a:effectLst/>
                      </a:endParaRPr>
                    </a:p>
                    <a:p>
                      <a:pPr marL="171450" marR="0" lvl="0" indent="-171450" algn="l">
                        <a:lnSpc>
                          <a:spcPct val="107000"/>
                        </a:lnSpc>
                        <a:spcBef>
                          <a:spcPts val="0"/>
                        </a:spcBef>
                        <a:spcAft>
                          <a:spcPts val="0"/>
                        </a:spcAft>
                        <a:buFont typeface="Symbol" panose="05050102010706020507" pitchFamily="18" charset="2"/>
                        <a:buChar char=""/>
                      </a:pPr>
                      <a:r>
                        <a:rPr lang="es-ES" sz="1300" dirty="0">
                          <a:effectLst/>
                        </a:rPr>
                        <a:t>En una relación de apoyo entre iguales, todo el mundo da y recibe de una manera fluida y en cambio constante. </a:t>
                      </a:r>
                    </a:p>
                    <a:p>
                      <a:pPr marL="171450" marR="0" lvl="0" indent="-171450" algn="l">
                        <a:lnSpc>
                          <a:spcPct val="107000"/>
                        </a:lnSpc>
                        <a:spcBef>
                          <a:spcPts val="0"/>
                        </a:spcBef>
                        <a:spcAft>
                          <a:spcPts val="0"/>
                        </a:spcAft>
                        <a:buFont typeface="Symbol" panose="05050102010706020507" pitchFamily="18" charset="2"/>
                        <a:buChar char=""/>
                      </a:pPr>
                      <a:r>
                        <a:rPr lang="es-ES" sz="1300" dirty="0">
                          <a:effectLst/>
                        </a:rPr>
                        <a:t>Esto es muy diferente de lo que experimentan muchas personas en los programas de tratamiento, donde se las percibe como personas que necesitan ayuda, mientras que el personal solo se encarga de prestar esa ayuda. </a:t>
                      </a:r>
                    </a:p>
                    <a:p>
                      <a:pPr marL="171450" marR="0" lvl="0" indent="-171450" algn="l">
                        <a:lnSpc>
                          <a:spcPct val="107000"/>
                        </a:lnSpc>
                        <a:spcBef>
                          <a:spcPts val="0"/>
                        </a:spcBef>
                        <a:spcAft>
                          <a:spcPts val="0"/>
                        </a:spcAft>
                        <a:buFont typeface="Symbol" panose="05050102010706020507" pitchFamily="18" charset="2"/>
                        <a:buChar char=""/>
                      </a:pPr>
                      <a:r>
                        <a:rPr lang="es-ES" sz="1300" dirty="0">
                          <a:effectLst/>
                        </a:rPr>
                        <a:t>En las relaciones de apoyo entre iguales, todo el mundo enseña y todo el mundo aprende. Y esto es así tanto si se trabaja como profesional de apoyo entre iguales de forma voluntaria o asalariada. </a:t>
                      </a:r>
                      <a:endParaRPr lang="x-none" sz="1300" b="0" dirty="0">
                        <a:effectLst/>
                        <a:latin typeface="Calibri" panose="020F0502020204030204" pitchFamily="34" charset="0"/>
                        <a:ea typeface="Calibri" panose="020F0502020204030204" pitchFamily="34" charset="0"/>
                        <a:cs typeface="Times New Roman" panose="02020603050405020304" pitchFamily="18" charset="0"/>
                      </a:endParaRPr>
                    </a:p>
                  </a:txBody>
                  <a:tcPr marL="75664" marR="756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7000"/>
                        </a:lnSpc>
                        <a:spcBef>
                          <a:spcPts val="0"/>
                        </a:spcBef>
                        <a:spcAft>
                          <a:spcPts val="0"/>
                        </a:spcAft>
                      </a:pPr>
                      <a:r>
                        <a:rPr lang="es-ES" sz="1300" b="1" dirty="0">
                          <a:effectLst/>
                        </a:rPr>
                        <a:t>Práctica: alentar a los compañeros a dar y recibir</a:t>
                      </a:r>
                      <a:r>
                        <a:rPr lang="en-GB" sz="1300" b="1" dirty="0">
                          <a:effectLst/>
                        </a:rPr>
                        <a:t> </a:t>
                      </a:r>
                      <a:endParaRPr lang="x-none" sz="1300" b="1" dirty="0">
                        <a:effectLst/>
                      </a:endParaRPr>
                    </a:p>
                    <a:p>
                      <a:pPr marL="342900" marR="0" lvl="0" indent="-342900" algn="l">
                        <a:lnSpc>
                          <a:spcPct val="107000"/>
                        </a:lnSpc>
                        <a:spcBef>
                          <a:spcPts val="0"/>
                        </a:spcBef>
                        <a:spcAft>
                          <a:spcPts val="0"/>
                        </a:spcAft>
                        <a:buClr>
                          <a:srgbClr val="000000"/>
                        </a:buClr>
                        <a:buFont typeface="+mj-lt"/>
                        <a:buAutoNum type="arabicPeriod"/>
                      </a:pPr>
                      <a:r>
                        <a:rPr lang="es-ES" sz="1300" dirty="0">
                          <a:effectLst/>
                        </a:rPr>
                        <a:t>Los profesionales de apoyo entre iguales aprenden de las personas a quienes acompañan, y viceversa. </a:t>
                      </a:r>
                    </a:p>
                    <a:p>
                      <a:pPr marL="342900" marR="0" lvl="0" indent="-342900" algn="l">
                        <a:lnSpc>
                          <a:spcPct val="107000"/>
                        </a:lnSpc>
                        <a:spcBef>
                          <a:spcPts val="0"/>
                        </a:spcBef>
                        <a:spcAft>
                          <a:spcPts val="0"/>
                        </a:spcAft>
                        <a:buClr>
                          <a:srgbClr val="000000"/>
                        </a:buClr>
                        <a:buFont typeface="+mj-lt"/>
                        <a:buAutoNum type="arabicPeriod"/>
                      </a:pPr>
                      <a:r>
                        <a:rPr lang="es-ES" sz="1300" dirty="0">
                          <a:effectLst/>
                        </a:rPr>
                        <a:t>Los profesionales de apoyo entre iguales alientan a sus compañeros a satisfacer una necesidad humana fundamental: ser capaces de dar y recibir. </a:t>
                      </a:r>
                    </a:p>
                    <a:p>
                      <a:pPr marL="342900" marR="0" lvl="0" indent="-342900" algn="l">
                        <a:lnSpc>
                          <a:spcPct val="107000"/>
                        </a:lnSpc>
                        <a:spcBef>
                          <a:spcPts val="0"/>
                        </a:spcBef>
                        <a:spcAft>
                          <a:spcPts val="0"/>
                        </a:spcAft>
                        <a:buClr>
                          <a:srgbClr val="000000"/>
                        </a:buClr>
                        <a:buFont typeface="+mj-lt"/>
                        <a:buAutoNum type="arabicPeriod"/>
                      </a:pPr>
                      <a:r>
                        <a:rPr lang="es-ES" sz="1300" dirty="0">
                          <a:effectLst/>
                        </a:rPr>
                        <a:t>Los profesionales de apoyo entre iguales facilitan el respeto; siempre que es posible, mantienen una relación con los compañeros caracterizada por el poder compartido y la reciprocidad</a:t>
                      </a:r>
                    </a:p>
                  </a:txBody>
                  <a:tcPr marL="75664" marR="756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31965654"/>
                  </a:ext>
                </a:extLst>
              </a:tr>
              <a:tr h="1756877">
                <a:tc>
                  <a:txBody>
                    <a:bodyPr/>
                    <a:lstStyle/>
                    <a:p>
                      <a:pPr marL="0" marR="0" algn="l">
                        <a:lnSpc>
                          <a:spcPct val="107000"/>
                        </a:lnSpc>
                        <a:spcBef>
                          <a:spcPts val="0"/>
                        </a:spcBef>
                        <a:spcAft>
                          <a:spcPts val="0"/>
                        </a:spcAft>
                      </a:pPr>
                      <a:r>
                        <a:rPr lang="es-ES" sz="1300" b="1" dirty="0">
                          <a:effectLst/>
                        </a:rPr>
                        <a:t>El apoyo entre iguales equivale a compartir el poder </a:t>
                      </a:r>
                      <a:endParaRPr lang="x-none" sz="1300" b="1" dirty="0">
                        <a:effectLst/>
                      </a:endParaRPr>
                    </a:p>
                    <a:p>
                      <a:pPr marL="171450" marR="0" lvl="0" indent="-171450" algn="l">
                        <a:lnSpc>
                          <a:spcPct val="107000"/>
                        </a:lnSpc>
                        <a:spcBef>
                          <a:spcPts val="0"/>
                        </a:spcBef>
                        <a:spcAft>
                          <a:spcPts val="0"/>
                        </a:spcAft>
                        <a:buFont typeface="Symbol" panose="05050102010706020507" pitchFamily="18" charset="2"/>
                        <a:buChar char=""/>
                      </a:pPr>
                      <a:r>
                        <a:rPr lang="es-ES" sz="1300" dirty="0">
                          <a:effectLst/>
                        </a:rPr>
                        <a:t>Por definición, los compañeros son iguales. </a:t>
                      </a:r>
                    </a:p>
                    <a:p>
                      <a:pPr marL="171450" marR="0" lvl="0" indent="-171450" algn="l">
                        <a:lnSpc>
                          <a:spcPct val="107000"/>
                        </a:lnSpc>
                        <a:spcBef>
                          <a:spcPts val="0"/>
                        </a:spcBef>
                        <a:spcAft>
                          <a:spcPts val="0"/>
                        </a:spcAft>
                        <a:buFont typeface="Symbol" panose="05050102010706020507" pitchFamily="18" charset="2"/>
                        <a:buChar char=""/>
                      </a:pPr>
                      <a:r>
                        <a:rPr lang="es-ES" sz="1300" dirty="0">
                          <a:effectLst/>
                        </a:rPr>
                        <a:t>Compartir el poder en una relación de apoyo entre iguales conlleva que todo el mundo tiene las mismas oportunidades de expresar sus ideas y opiniones, plantear opciones y hacer aportaciones.</a:t>
                      </a:r>
                    </a:p>
                    <a:p>
                      <a:pPr marL="171450" marR="0" lvl="0" indent="-171450" algn="l">
                        <a:lnSpc>
                          <a:spcPct val="107000"/>
                        </a:lnSpc>
                        <a:spcBef>
                          <a:spcPts val="0"/>
                        </a:spcBef>
                        <a:spcAft>
                          <a:spcPts val="0"/>
                        </a:spcAft>
                        <a:buFont typeface="Symbol" panose="05050102010706020507" pitchFamily="18" charset="2"/>
                        <a:buChar char=""/>
                      </a:pPr>
                      <a:r>
                        <a:rPr lang="es-ES" sz="1300" dirty="0">
                          <a:effectLst/>
                        </a:rPr>
                        <a:t> Todo el mundo habla y todo el mundo escucha lo que se dice. </a:t>
                      </a:r>
                    </a:p>
                    <a:p>
                      <a:pPr marL="171450" marR="0" lvl="0" indent="-171450" algn="l">
                        <a:lnSpc>
                          <a:spcPct val="107000"/>
                        </a:lnSpc>
                        <a:spcBef>
                          <a:spcPts val="0"/>
                        </a:spcBef>
                        <a:spcAft>
                          <a:spcPts val="0"/>
                        </a:spcAft>
                        <a:buFont typeface="Symbol" panose="05050102010706020507" pitchFamily="18" charset="2"/>
                        <a:buChar char=""/>
                      </a:pPr>
                      <a:r>
                        <a:rPr lang="es-ES" sz="1300" dirty="0">
                          <a:effectLst/>
                        </a:rPr>
                        <a:t>Cuando el apoyo entre iguales se basa en una verdadera colaboración se evita el abuso de poder</a:t>
                      </a:r>
                      <a:r>
                        <a:rPr lang="en-GB" sz="1300" dirty="0">
                          <a:effectLst/>
                        </a:rPr>
                        <a:t>.</a:t>
                      </a:r>
                      <a:endParaRPr lang="x-none" sz="1300" b="0" dirty="0">
                        <a:effectLst/>
                        <a:latin typeface="Calibri" panose="020F0502020204030204" pitchFamily="34" charset="0"/>
                        <a:ea typeface="Calibri" panose="020F0502020204030204" pitchFamily="34" charset="0"/>
                        <a:cs typeface="Times New Roman" panose="02020603050405020304" pitchFamily="18" charset="0"/>
                      </a:endParaRPr>
                    </a:p>
                  </a:txBody>
                  <a:tcPr marL="75664" marR="756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7000"/>
                        </a:lnSpc>
                        <a:spcBef>
                          <a:spcPts val="0"/>
                        </a:spcBef>
                        <a:spcAft>
                          <a:spcPts val="0"/>
                        </a:spcAft>
                      </a:pPr>
                      <a:r>
                        <a:rPr lang="es-ES" sz="1300" b="1" dirty="0">
                          <a:effectLst/>
                        </a:rPr>
                        <a:t>Práctica: personalización de la igualdad </a:t>
                      </a:r>
                      <a:endParaRPr lang="x-none" sz="1300" b="1">
                        <a:effectLst/>
                      </a:endParaRPr>
                    </a:p>
                    <a:p>
                      <a:pPr marL="342900" marR="0" lvl="0" indent="-342900" algn="l">
                        <a:lnSpc>
                          <a:spcPct val="107000"/>
                        </a:lnSpc>
                        <a:spcBef>
                          <a:spcPts val="0"/>
                        </a:spcBef>
                        <a:spcAft>
                          <a:spcPts val="0"/>
                        </a:spcAft>
                        <a:buClr>
                          <a:srgbClr val="000000"/>
                        </a:buClr>
                        <a:buFont typeface="+mj-lt"/>
                        <a:buAutoNum type="arabicPeriod"/>
                      </a:pPr>
                      <a:r>
                        <a:rPr lang="es-ES" sz="1300" dirty="0">
                          <a:effectLst/>
                        </a:rPr>
                        <a:t>Los profesionales de apoyo entre iguales usan un lenguaje que refleja una relación mutua con las personas a las que acompañan.  </a:t>
                      </a:r>
                    </a:p>
                    <a:p>
                      <a:pPr marL="342900" marR="0" lvl="0" indent="-342900" algn="l">
                        <a:lnSpc>
                          <a:spcPct val="107000"/>
                        </a:lnSpc>
                        <a:spcBef>
                          <a:spcPts val="0"/>
                        </a:spcBef>
                        <a:spcAft>
                          <a:spcPts val="0"/>
                        </a:spcAft>
                        <a:buClr>
                          <a:srgbClr val="000000"/>
                        </a:buClr>
                        <a:buFont typeface="+mj-lt"/>
                        <a:buAutoNum type="arabicPeriod"/>
                      </a:pPr>
                      <a:r>
                        <a:rPr lang="es-ES" sz="1300" dirty="0">
                          <a:effectLst/>
                        </a:rPr>
                        <a:t>Los profesionales de apoyo entre iguales se comportan con respeto y reciprocidad hacia las personas a las que acompañan.</a:t>
                      </a:r>
                    </a:p>
                    <a:p>
                      <a:pPr marL="342900" marR="0" lvl="0" indent="-342900" algn="l">
                        <a:lnSpc>
                          <a:spcPct val="107000"/>
                        </a:lnSpc>
                        <a:spcBef>
                          <a:spcPts val="0"/>
                        </a:spcBef>
                        <a:spcAft>
                          <a:spcPts val="0"/>
                        </a:spcAft>
                        <a:buClr>
                          <a:srgbClr val="000000"/>
                        </a:buClr>
                        <a:buFont typeface="+mj-lt"/>
                        <a:buAutoNum type="arabicPeriod"/>
                      </a:pPr>
                      <a:r>
                        <a:rPr lang="es-ES" sz="1300" dirty="0">
                          <a:effectLst/>
                        </a:rPr>
                        <a:t>Los profesionales de apoyo entre iguales no expresan ni ejercen poder sobre las personas a las que acompañan (por ejemplo, no controlan lo que hacen, no toman decisiones por ellas, etc.).  </a:t>
                      </a:r>
                    </a:p>
                    <a:p>
                      <a:pPr marL="342900" marR="0" lvl="0" indent="-342900" algn="l">
                        <a:lnSpc>
                          <a:spcPct val="107000"/>
                        </a:lnSpc>
                        <a:spcBef>
                          <a:spcPts val="0"/>
                        </a:spcBef>
                        <a:spcAft>
                          <a:spcPts val="0"/>
                        </a:spcAft>
                        <a:buClr>
                          <a:srgbClr val="000000"/>
                        </a:buClr>
                        <a:buFont typeface="+mj-lt"/>
                        <a:buAutoNum type="arabicPeriod"/>
                      </a:pPr>
                      <a:r>
                        <a:rPr lang="es-ES" sz="1300" dirty="0">
                          <a:effectLst/>
                        </a:rPr>
                        <a:t>Los profesionales de apoyo entre iguales no diagnostican ni ofrecen servicios médicos, sino que plantean un servicio complementario o alternativo. </a:t>
                      </a:r>
                    </a:p>
                  </a:txBody>
                  <a:tcPr marL="75664" marR="756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27890999"/>
                  </a:ext>
                </a:extLst>
              </a:tr>
            </a:tbl>
          </a:graphicData>
        </a:graphic>
      </p:graphicFrame>
      <p:sp>
        <p:nvSpPr>
          <p:cNvPr id="2" name="Title 1">
            <a:extLst>
              <a:ext uri="{FF2B5EF4-FFF2-40B4-BE49-F238E27FC236}">
                <a16:creationId xmlns:a16="http://schemas.microsoft.com/office/drawing/2014/main" id="{8F14A745-C75D-43C5-884E-DB6CF2523111}"/>
              </a:ext>
            </a:extLst>
          </p:cNvPr>
          <p:cNvSpPr>
            <a:spLocks noGrp="1"/>
          </p:cNvSpPr>
          <p:nvPr>
            <p:ph type="title"/>
          </p:nvPr>
        </p:nvSpPr>
        <p:spPr/>
        <p:txBody>
          <a:bodyPr/>
          <a:lstStyle/>
          <a:p>
            <a:r>
              <a:rPr lang="en-GB" dirty="0"/>
              <a:t>6. </a:t>
            </a:r>
            <a:r>
              <a:rPr lang="es-ES" dirty="0"/>
              <a:t>De la ética en la práctica - 8</a:t>
            </a:r>
            <a:endParaRPr lang="x-none" dirty="0"/>
          </a:p>
        </p:txBody>
      </p:sp>
    </p:spTree>
    <p:extLst>
      <p:ext uri="{BB962C8B-B14F-4D97-AF65-F5344CB8AC3E}">
        <p14:creationId xmlns:p14="http://schemas.microsoft.com/office/powerpoint/2010/main" val="10115640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8FDD1-F680-4778-8A47-FA6A110647AD}"/>
              </a:ext>
            </a:extLst>
          </p:cNvPr>
          <p:cNvSpPr>
            <a:spLocks noGrp="1"/>
          </p:cNvSpPr>
          <p:nvPr>
            <p:ph type="title"/>
          </p:nvPr>
        </p:nvSpPr>
        <p:spPr/>
        <p:txBody>
          <a:bodyPr/>
          <a:lstStyle/>
          <a:p>
            <a:r>
              <a:rPr lang="en-GB" dirty="0"/>
              <a:t>6. </a:t>
            </a:r>
            <a:r>
              <a:rPr lang="es-ES" dirty="0"/>
              <a:t>De la ética en la práctica - 9</a:t>
            </a:r>
            <a:endParaRPr lang="x-none" dirty="0"/>
          </a:p>
        </p:txBody>
      </p:sp>
      <p:graphicFrame>
        <p:nvGraphicFramePr>
          <p:cNvPr id="10" name="Content Placeholder 3">
            <a:extLst>
              <a:ext uri="{FF2B5EF4-FFF2-40B4-BE49-F238E27FC236}">
                <a16:creationId xmlns:a16="http://schemas.microsoft.com/office/drawing/2014/main" id="{E5DEB03D-8E05-124D-BD5D-CA23EF7E4097}"/>
              </a:ext>
            </a:extLst>
          </p:cNvPr>
          <p:cNvGraphicFramePr>
            <a:graphicFrameLocks/>
          </p:cNvGraphicFramePr>
          <p:nvPr>
            <p:extLst>
              <p:ext uri="{D42A27DB-BD31-4B8C-83A1-F6EECF244321}">
                <p14:modId xmlns:p14="http://schemas.microsoft.com/office/powerpoint/2010/main" val="129509609"/>
              </p:ext>
            </p:extLst>
          </p:nvPr>
        </p:nvGraphicFramePr>
        <p:xfrm>
          <a:off x="507195" y="1062446"/>
          <a:ext cx="11174499" cy="4473131"/>
        </p:xfrm>
        <a:graphic>
          <a:graphicData uri="http://schemas.openxmlformats.org/drawingml/2006/table">
            <a:tbl>
              <a:tblPr firstRow="1" firstCol="1" bandRow="1">
                <a:tableStyleId>{2D5ABB26-0587-4C30-8999-92F81FD0307C}</a:tableStyleId>
              </a:tblPr>
              <a:tblGrid>
                <a:gridCol w="4465858">
                  <a:extLst>
                    <a:ext uri="{9D8B030D-6E8A-4147-A177-3AD203B41FA5}">
                      <a16:colId xmlns:a16="http://schemas.microsoft.com/office/drawing/2014/main" val="932045537"/>
                    </a:ext>
                  </a:extLst>
                </a:gridCol>
                <a:gridCol w="6708641">
                  <a:extLst>
                    <a:ext uri="{9D8B030D-6E8A-4147-A177-3AD203B41FA5}">
                      <a16:colId xmlns:a16="http://schemas.microsoft.com/office/drawing/2014/main" val="2556646098"/>
                    </a:ext>
                  </a:extLst>
                </a:gridCol>
              </a:tblGrid>
              <a:tr h="173990">
                <a:tc>
                  <a:txBody>
                    <a:bodyPr/>
                    <a:lstStyle/>
                    <a:p>
                      <a:pPr marL="0" marR="0" algn="ctr">
                        <a:lnSpc>
                          <a:spcPct val="113000"/>
                        </a:lnSpc>
                        <a:spcBef>
                          <a:spcPts val="0"/>
                        </a:spcBef>
                        <a:spcAft>
                          <a:spcPts val="900"/>
                        </a:spcAft>
                      </a:pPr>
                      <a:r>
                        <a:rPr lang="es-ES" sz="1800" b="1" kern="1200" dirty="0">
                          <a:solidFill>
                            <a:schemeClr val="bg1"/>
                          </a:solidFill>
                          <a:effectLst/>
                          <a:latin typeface="+mn-lt"/>
                          <a:ea typeface="+mn-ea"/>
                          <a:cs typeface="+mn-cs"/>
                        </a:rPr>
                        <a:t>ORIENTACIÓN</a:t>
                      </a:r>
                      <a:r>
                        <a:rPr lang="es-ES" sz="1800" b="1" kern="1200" dirty="0">
                          <a:solidFill>
                            <a:schemeClr val="tx1"/>
                          </a:solidFill>
                          <a:effectLst/>
                          <a:latin typeface="+mn-lt"/>
                          <a:ea typeface="+mn-ea"/>
                          <a:cs typeface="+mn-cs"/>
                        </a:rPr>
                        <a:t> </a:t>
                      </a:r>
                      <a:r>
                        <a:rPr lang="es-ES" sz="1800" b="1" kern="1200" dirty="0">
                          <a:solidFill>
                            <a:schemeClr val="bg1"/>
                          </a:solidFill>
                          <a:effectLst/>
                          <a:latin typeface="+mn-lt"/>
                          <a:ea typeface="+mn-ea"/>
                          <a:cs typeface="+mn-cs"/>
                        </a:rPr>
                        <a:t>ÉTICA</a:t>
                      </a:r>
                      <a:endParaRPr lang="x-none" sz="16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4657" marR="746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algn="ctr">
                        <a:lnSpc>
                          <a:spcPct val="113000"/>
                        </a:lnSpc>
                        <a:spcBef>
                          <a:spcPts val="0"/>
                        </a:spcBef>
                        <a:spcAft>
                          <a:spcPts val="900"/>
                        </a:spcAft>
                      </a:pPr>
                      <a:r>
                        <a:rPr lang="es-ES" sz="1800" b="1" kern="1200" dirty="0">
                          <a:solidFill>
                            <a:schemeClr val="bg1"/>
                          </a:solidFill>
                          <a:effectLst/>
                          <a:latin typeface="+mn-lt"/>
                          <a:ea typeface="+mn-ea"/>
                          <a:cs typeface="+mn-cs"/>
                        </a:rPr>
                        <a:t>ORIENTACIÓN</a:t>
                      </a:r>
                      <a:r>
                        <a:rPr lang="es-ES" sz="1800" b="1" kern="1200" dirty="0">
                          <a:solidFill>
                            <a:schemeClr val="tx1"/>
                          </a:solidFill>
                          <a:effectLst/>
                          <a:latin typeface="+mn-lt"/>
                          <a:ea typeface="+mn-ea"/>
                          <a:cs typeface="+mn-cs"/>
                        </a:rPr>
                        <a:t> </a:t>
                      </a:r>
                      <a:r>
                        <a:rPr lang="es-ES" sz="1800" b="1" kern="1200" dirty="0">
                          <a:solidFill>
                            <a:schemeClr val="bg1"/>
                          </a:solidFill>
                          <a:effectLst/>
                          <a:latin typeface="+mn-lt"/>
                          <a:ea typeface="+mn-ea"/>
                          <a:cs typeface="+mn-cs"/>
                        </a:rPr>
                        <a:t>PRÁCTICA</a:t>
                      </a:r>
                      <a:endParaRPr lang="x-none" sz="16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4657" marR="746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921329224"/>
                  </a:ext>
                </a:extLst>
              </a:tr>
              <a:tr h="3157220">
                <a:tc>
                  <a:txBody>
                    <a:bodyPr/>
                    <a:lstStyle/>
                    <a:p>
                      <a:pPr marL="0" marR="0" algn="l">
                        <a:lnSpc>
                          <a:spcPct val="107000"/>
                        </a:lnSpc>
                        <a:spcBef>
                          <a:spcPts val="0"/>
                        </a:spcBef>
                        <a:spcAft>
                          <a:spcPts val="0"/>
                        </a:spcAft>
                      </a:pPr>
                      <a:r>
                        <a:rPr lang="es-ES" sz="1600" b="1" dirty="0">
                          <a:effectLst/>
                        </a:rPr>
                        <a:t>El apoyo entre iguales para la recuperación se centra en las fortalezas </a:t>
                      </a:r>
                      <a:endParaRPr lang="x-none" sz="1600" b="1">
                        <a:effectLst/>
                      </a:endParaRPr>
                    </a:p>
                    <a:p>
                      <a:pPr marL="114300" marR="0" indent="-114300" algn="l">
                        <a:lnSpc>
                          <a:spcPct val="107000"/>
                        </a:lnSpc>
                        <a:spcBef>
                          <a:spcPts val="0"/>
                        </a:spcBef>
                        <a:spcAft>
                          <a:spcPts val="0"/>
                        </a:spcAft>
                        <a:buFont typeface="Arial" panose="020B0604020202020204" pitchFamily="34" charset="0"/>
                        <a:buChar char="•"/>
                        <a:tabLst/>
                      </a:pPr>
                      <a:r>
                        <a:rPr lang="es-ES" sz="1600" dirty="0">
                          <a:effectLst/>
                        </a:rPr>
                        <a:t>Todo el mundo tiene capacidades, dones y talentos que puede usar para mejorar su vida. </a:t>
                      </a:r>
                    </a:p>
                    <a:p>
                      <a:pPr marL="114300" marR="0" indent="-114300" algn="l">
                        <a:lnSpc>
                          <a:spcPct val="107000"/>
                        </a:lnSpc>
                        <a:spcBef>
                          <a:spcPts val="0"/>
                        </a:spcBef>
                        <a:spcAft>
                          <a:spcPts val="0"/>
                        </a:spcAft>
                        <a:buFont typeface="Arial" panose="020B0604020202020204" pitchFamily="34" charset="0"/>
                        <a:buChar char="•"/>
                        <a:tabLst/>
                      </a:pPr>
                      <a:r>
                        <a:rPr lang="es-ES" sz="1600" dirty="0">
                          <a:effectLst/>
                        </a:rPr>
                        <a:t>El apoyo entre iguales se centra en las fortalezas. </a:t>
                      </a:r>
                    </a:p>
                    <a:p>
                      <a:pPr marL="114300" marR="0" indent="-114300" algn="l">
                        <a:lnSpc>
                          <a:spcPct val="107000"/>
                        </a:lnSpc>
                        <a:spcBef>
                          <a:spcPts val="0"/>
                        </a:spcBef>
                        <a:spcAft>
                          <a:spcPts val="0"/>
                        </a:spcAft>
                        <a:buFont typeface="Arial" panose="020B0604020202020204" pitchFamily="34" charset="0"/>
                        <a:buChar char="•"/>
                        <a:tabLst/>
                      </a:pPr>
                      <a:r>
                        <a:rPr lang="es-ES" sz="1600" dirty="0">
                          <a:effectLst/>
                        </a:rPr>
                        <a:t>Los profesionales de apoyo entre iguales comparten sus propias experiencias para alentar a las personas a ver la cara positiva o las cosas positivas que han extraído de las adversidades.</a:t>
                      </a:r>
                    </a:p>
                    <a:p>
                      <a:pPr marL="114300" marR="0" indent="-114300" algn="l">
                        <a:lnSpc>
                          <a:spcPct val="107000"/>
                        </a:lnSpc>
                        <a:spcBef>
                          <a:spcPts val="0"/>
                        </a:spcBef>
                        <a:spcAft>
                          <a:spcPts val="0"/>
                        </a:spcAft>
                        <a:buFont typeface="Arial" panose="020B0604020202020204" pitchFamily="34" charset="0"/>
                        <a:buChar char="•"/>
                        <a:tabLst/>
                      </a:pPr>
                      <a:r>
                        <a:rPr lang="es-ES" sz="1600" dirty="0">
                          <a:effectLst/>
                        </a:rPr>
                        <a:t> Mediante el apoyo entre iguales, las personas contactan con sus fortalezas</a:t>
                      </a:r>
                      <a:r>
                        <a:rPr lang="en-GB" sz="1600" dirty="0">
                          <a:effectLst/>
                        </a:rPr>
                        <a:t>.</a:t>
                      </a:r>
                      <a:endParaRPr lang="x-none" sz="1600">
                        <a:effectLst/>
                      </a:endParaRPr>
                    </a:p>
                    <a:p>
                      <a:pPr marL="0" marR="0" algn="l">
                        <a:lnSpc>
                          <a:spcPct val="107000"/>
                        </a:lnSpc>
                        <a:spcBef>
                          <a:spcPts val="0"/>
                        </a:spcBef>
                        <a:spcAft>
                          <a:spcPts val="0"/>
                        </a:spcAft>
                      </a:pPr>
                      <a:r>
                        <a:rPr lang="en-GB" sz="1600" dirty="0">
                          <a:effectLst/>
                        </a:rPr>
                        <a:t> </a:t>
                      </a:r>
                      <a:endParaRPr lang="x-none" sz="1600">
                        <a:effectLst/>
                      </a:endParaRPr>
                    </a:p>
                    <a:p>
                      <a:pPr marL="0" marR="0">
                        <a:lnSpc>
                          <a:spcPct val="107000"/>
                        </a:lnSpc>
                        <a:spcBef>
                          <a:spcPts val="0"/>
                        </a:spcBef>
                        <a:spcAft>
                          <a:spcPts val="0"/>
                        </a:spcAft>
                      </a:pPr>
                      <a:r>
                        <a:rPr lang="en-GB" sz="1600" dirty="0">
                          <a:effectLst/>
                        </a:rPr>
                        <a:t> </a:t>
                      </a:r>
                      <a:endParaRPr lang="x-none" sz="1600" dirty="0">
                        <a:effectLst/>
                        <a:latin typeface="+mn-lt"/>
                        <a:ea typeface="Calibri" panose="020F0502020204030204" pitchFamily="34" charset="0"/>
                        <a:cs typeface="Times New Roman" panose="02020603050405020304" pitchFamily="18" charset="0"/>
                      </a:endParaRPr>
                    </a:p>
                  </a:txBody>
                  <a:tcPr marL="84929" marR="84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7000"/>
                        </a:lnSpc>
                        <a:spcBef>
                          <a:spcPts val="0"/>
                        </a:spcBef>
                        <a:spcAft>
                          <a:spcPts val="0"/>
                        </a:spcAft>
                      </a:pPr>
                      <a:r>
                        <a:rPr lang="es-ES" sz="1600" b="1" dirty="0">
                          <a:effectLst/>
                        </a:rPr>
                        <a:t>Práctica: ver las fortalezas, no los puntos débiles</a:t>
                      </a:r>
                      <a:endParaRPr lang="x-none" sz="1600" b="1">
                        <a:effectLst/>
                      </a:endParaRPr>
                    </a:p>
                    <a:p>
                      <a:pPr marL="342900" marR="0" lvl="0" indent="-342900" algn="l">
                        <a:lnSpc>
                          <a:spcPct val="107000"/>
                        </a:lnSpc>
                        <a:spcBef>
                          <a:spcPts val="0"/>
                        </a:spcBef>
                        <a:spcAft>
                          <a:spcPts val="0"/>
                        </a:spcAft>
                        <a:buClr>
                          <a:srgbClr val="000000"/>
                        </a:buClr>
                        <a:buFont typeface="+mj-lt"/>
                        <a:buAutoNum type="arabicPeriod"/>
                      </a:pPr>
                      <a:r>
                        <a:rPr lang="es-ES" sz="1600" dirty="0">
                          <a:effectLst/>
                        </a:rPr>
                        <a:t>Los profesionales de apoyo entre iguales alientan a los demás a identificar sus fortalezas y a aprovecharlas para mejorar sus vidas.  </a:t>
                      </a:r>
                    </a:p>
                    <a:p>
                      <a:pPr marL="342900" marR="0" lvl="0" indent="-342900" algn="l">
                        <a:lnSpc>
                          <a:spcPct val="107000"/>
                        </a:lnSpc>
                        <a:spcBef>
                          <a:spcPts val="0"/>
                        </a:spcBef>
                        <a:spcAft>
                          <a:spcPts val="0"/>
                        </a:spcAft>
                        <a:buClr>
                          <a:srgbClr val="000000"/>
                        </a:buClr>
                        <a:buFont typeface="+mj-lt"/>
                        <a:buAutoNum type="arabicPeriod"/>
                      </a:pPr>
                      <a:r>
                        <a:rPr lang="es-ES" sz="1600" dirty="0">
                          <a:effectLst/>
                        </a:rPr>
                        <a:t>Los profesionales de apoyo entre iguales se centran en las fortalezas de las personas a las que ofrecen ayuda.  </a:t>
                      </a:r>
                    </a:p>
                    <a:p>
                      <a:pPr marL="342900" marR="0" lvl="0" indent="-342900" algn="l">
                        <a:lnSpc>
                          <a:spcPct val="107000"/>
                        </a:lnSpc>
                        <a:spcBef>
                          <a:spcPts val="0"/>
                        </a:spcBef>
                        <a:spcAft>
                          <a:spcPts val="0"/>
                        </a:spcAft>
                        <a:buClr>
                          <a:srgbClr val="000000"/>
                        </a:buClr>
                        <a:buFont typeface="+mj-lt"/>
                        <a:buAutoNum type="arabicPeriod"/>
                      </a:pPr>
                      <a:r>
                        <a:rPr lang="es-ES" sz="1600" dirty="0">
                          <a:effectLst/>
                        </a:rPr>
                        <a:t>Los profesionales de apoyo entre iguales utilizan sus propias experiencias para demostrar el uso de las fortalezas personales y alentar e inspirar a las personas a quienes acompañan. </a:t>
                      </a:r>
                    </a:p>
                    <a:p>
                      <a:pPr marL="342900" marR="0" lvl="0" indent="-342900" algn="l">
                        <a:lnSpc>
                          <a:spcPct val="107000"/>
                        </a:lnSpc>
                        <a:spcBef>
                          <a:spcPts val="0"/>
                        </a:spcBef>
                        <a:spcAft>
                          <a:spcPts val="0"/>
                        </a:spcAft>
                        <a:buClr>
                          <a:srgbClr val="000000"/>
                        </a:buClr>
                        <a:buFont typeface="+mj-lt"/>
                        <a:buAutoNum type="arabicPeriod"/>
                      </a:pPr>
                      <a:r>
                        <a:rPr lang="es-ES" sz="1600" dirty="0">
                          <a:effectLst/>
                        </a:rPr>
                        <a:t>Los profesionales de apoyo entre iguales alientan a las personas a quienes acompañan a perseguir sus sueños y objetivos importantes.  </a:t>
                      </a:r>
                    </a:p>
                    <a:p>
                      <a:pPr marL="342900" marR="0" lvl="0" indent="-342900" algn="l">
                        <a:lnSpc>
                          <a:spcPct val="107000"/>
                        </a:lnSpc>
                        <a:spcBef>
                          <a:spcPts val="0"/>
                        </a:spcBef>
                        <a:spcAft>
                          <a:spcPts val="0"/>
                        </a:spcAft>
                        <a:buClr>
                          <a:srgbClr val="000000"/>
                        </a:buClr>
                        <a:buFont typeface="+mj-lt"/>
                        <a:buAutoNum type="arabicPeriod"/>
                      </a:pPr>
                      <a:r>
                        <a:rPr lang="es-ES" sz="1600" dirty="0">
                          <a:effectLst/>
                        </a:rPr>
                        <a:t>Los profesionales de apoyo entre iguales operan desde una perspectiva basada en las fortalezas y reconocen los puntos fuertes, las elecciones y las decisiones de los compañeros como pilares para su recuperación.  </a:t>
                      </a:r>
                    </a:p>
                    <a:p>
                      <a:pPr marL="342900" marR="0" lvl="0" indent="-342900" algn="l">
                        <a:lnSpc>
                          <a:spcPct val="107000"/>
                        </a:lnSpc>
                        <a:spcBef>
                          <a:spcPts val="0"/>
                        </a:spcBef>
                        <a:spcAft>
                          <a:spcPts val="0"/>
                        </a:spcAft>
                        <a:buClr>
                          <a:srgbClr val="000000"/>
                        </a:buClr>
                        <a:buFont typeface="+mj-lt"/>
                        <a:buAutoNum type="arabicPeriod"/>
                      </a:pPr>
                      <a:r>
                        <a:rPr lang="es-ES" sz="1600" dirty="0">
                          <a:effectLst/>
                        </a:rPr>
                        <a:t>Los profesionales de apoyo entre iguales no arreglan nada ni hacen nada que las personas a quienes acompañan puedan hacer por sí mismas</a:t>
                      </a:r>
                    </a:p>
                    <a:p>
                      <a:pPr marL="0" marR="0" lvl="0" indent="0" algn="l">
                        <a:lnSpc>
                          <a:spcPct val="107000"/>
                        </a:lnSpc>
                        <a:spcBef>
                          <a:spcPts val="0"/>
                        </a:spcBef>
                        <a:spcAft>
                          <a:spcPts val="0"/>
                        </a:spcAft>
                        <a:buClr>
                          <a:srgbClr val="000000"/>
                        </a:buClr>
                        <a:buFont typeface="+mj-lt"/>
                        <a:buNone/>
                      </a:pPr>
                      <a:endParaRPr lang="x-none" sz="1600" dirty="0">
                        <a:effectLst/>
                        <a:latin typeface="+mn-lt"/>
                        <a:ea typeface="Calibri" panose="020F0502020204030204" pitchFamily="34" charset="0"/>
                        <a:cs typeface="Times New Roman" panose="02020603050405020304" pitchFamily="18" charset="0"/>
                      </a:endParaRPr>
                    </a:p>
                  </a:txBody>
                  <a:tcPr marL="84929" marR="84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3526814"/>
                  </a:ext>
                </a:extLst>
              </a:tr>
            </a:tbl>
          </a:graphicData>
        </a:graphic>
      </p:graphicFrame>
    </p:spTree>
    <p:extLst>
      <p:ext uri="{BB962C8B-B14F-4D97-AF65-F5344CB8AC3E}">
        <p14:creationId xmlns:p14="http://schemas.microsoft.com/office/powerpoint/2010/main" val="6821331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72E820BF-4643-47A1-8860-26A6291F7501}"/>
              </a:ext>
            </a:extLst>
          </p:cNvPr>
          <p:cNvGraphicFramePr>
            <a:graphicFrameLocks noGrp="1"/>
          </p:cNvGraphicFramePr>
          <p:nvPr>
            <p:ph sz="quarter" idx="14"/>
            <p:extLst>
              <p:ext uri="{D42A27DB-BD31-4B8C-83A1-F6EECF244321}">
                <p14:modId xmlns:p14="http://schemas.microsoft.com/office/powerpoint/2010/main" val="3193832524"/>
              </p:ext>
            </p:extLst>
          </p:nvPr>
        </p:nvGraphicFramePr>
        <p:xfrm>
          <a:off x="506413" y="1142334"/>
          <a:ext cx="11173847" cy="4473131"/>
        </p:xfrm>
        <a:graphic>
          <a:graphicData uri="http://schemas.openxmlformats.org/drawingml/2006/table">
            <a:tbl>
              <a:tblPr firstRow="1" firstCol="1" bandRow="1">
                <a:tableStyleId>{2D5ABB26-0587-4C30-8999-92F81FD0307C}</a:tableStyleId>
              </a:tblPr>
              <a:tblGrid>
                <a:gridCol w="5353211">
                  <a:extLst>
                    <a:ext uri="{9D8B030D-6E8A-4147-A177-3AD203B41FA5}">
                      <a16:colId xmlns:a16="http://schemas.microsoft.com/office/drawing/2014/main" val="1541787896"/>
                    </a:ext>
                  </a:extLst>
                </a:gridCol>
                <a:gridCol w="5820636">
                  <a:extLst>
                    <a:ext uri="{9D8B030D-6E8A-4147-A177-3AD203B41FA5}">
                      <a16:colId xmlns:a16="http://schemas.microsoft.com/office/drawing/2014/main" val="1603631048"/>
                    </a:ext>
                  </a:extLst>
                </a:gridCol>
              </a:tblGrid>
              <a:tr h="239376">
                <a:tc>
                  <a:txBody>
                    <a:bodyPr/>
                    <a:lstStyle/>
                    <a:p>
                      <a:pPr marL="0" marR="0" algn="ctr">
                        <a:lnSpc>
                          <a:spcPct val="113000"/>
                        </a:lnSpc>
                        <a:spcBef>
                          <a:spcPts val="0"/>
                        </a:spcBef>
                        <a:spcAft>
                          <a:spcPts val="900"/>
                        </a:spcAft>
                      </a:pPr>
                      <a:r>
                        <a:rPr lang="es-ES" sz="1800" b="1" kern="1200" dirty="0">
                          <a:solidFill>
                            <a:schemeClr val="bg1"/>
                          </a:solidFill>
                          <a:effectLst/>
                          <a:latin typeface="+mn-lt"/>
                          <a:ea typeface="+mn-ea"/>
                          <a:cs typeface="+mn-cs"/>
                        </a:rPr>
                        <a:t>ORIENTACIÓN</a:t>
                      </a:r>
                      <a:r>
                        <a:rPr lang="es-ES" sz="1800" b="1" kern="1200" dirty="0">
                          <a:solidFill>
                            <a:schemeClr val="tx1"/>
                          </a:solidFill>
                          <a:effectLst/>
                          <a:latin typeface="+mn-lt"/>
                          <a:ea typeface="+mn-ea"/>
                          <a:cs typeface="+mn-cs"/>
                        </a:rPr>
                        <a:t> </a:t>
                      </a:r>
                      <a:r>
                        <a:rPr lang="es-ES" sz="1800" b="1" kern="1200" dirty="0">
                          <a:solidFill>
                            <a:schemeClr val="bg1"/>
                          </a:solidFill>
                          <a:effectLst/>
                          <a:latin typeface="+mn-lt"/>
                          <a:ea typeface="+mn-ea"/>
                          <a:cs typeface="+mn-cs"/>
                        </a:rPr>
                        <a:t>ÉTICA</a:t>
                      </a:r>
                      <a:endParaRPr lang="x-none" sz="16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4657" marR="746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algn="ctr">
                        <a:lnSpc>
                          <a:spcPct val="113000"/>
                        </a:lnSpc>
                        <a:spcBef>
                          <a:spcPts val="0"/>
                        </a:spcBef>
                        <a:spcAft>
                          <a:spcPts val="900"/>
                        </a:spcAft>
                      </a:pPr>
                      <a:r>
                        <a:rPr lang="es-ES" sz="1800" b="1" kern="1200" dirty="0">
                          <a:solidFill>
                            <a:schemeClr val="bg1"/>
                          </a:solidFill>
                          <a:effectLst/>
                          <a:latin typeface="+mn-lt"/>
                          <a:ea typeface="+mn-ea"/>
                          <a:cs typeface="+mn-cs"/>
                        </a:rPr>
                        <a:t>ORIENTACIÓN</a:t>
                      </a:r>
                      <a:r>
                        <a:rPr lang="es-ES" sz="1800" b="1" kern="1200" dirty="0">
                          <a:solidFill>
                            <a:schemeClr val="tx1"/>
                          </a:solidFill>
                          <a:effectLst/>
                          <a:latin typeface="+mn-lt"/>
                          <a:ea typeface="+mn-ea"/>
                          <a:cs typeface="+mn-cs"/>
                        </a:rPr>
                        <a:t> </a:t>
                      </a:r>
                      <a:r>
                        <a:rPr lang="es-ES" sz="1800" b="1" kern="1200" dirty="0">
                          <a:solidFill>
                            <a:schemeClr val="bg1"/>
                          </a:solidFill>
                          <a:effectLst/>
                          <a:latin typeface="+mn-lt"/>
                          <a:ea typeface="+mn-ea"/>
                          <a:cs typeface="+mn-cs"/>
                        </a:rPr>
                        <a:t>PRÁCTICA</a:t>
                      </a:r>
                      <a:endParaRPr lang="x-none" sz="16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4657" marR="746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3667836"/>
                  </a:ext>
                </a:extLst>
              </a:tr>
              <a:tr h="3820158">
                <a:tc>
                  <a:txBody>
                    <a:bodyPr/>
                    <a:lstStyle/>
                    <a:p>
                      <a:pPr marL="0" marR="0">
                        <a:lnSpc>
                          <a:spcPct val="107000"/>
                        </a:lnSpc>
                        <a:spcBef>
                          <a:spcPts val="0"/>
                        </a:spcBef>
                        <a:spcAft>
                          <a:spcPts val="0"/>
                        </a:spcAft>
                      </a:pPr>
                      <a:r>
                        <a:rPr lang="es-ES" sz="1600" b="1" dirty="0">
                          <a:effectLst/>
                        </a:rPr>
                        <a:t>El apoyo entre iguales es transparente </a:t>
                      </a:r>
                      <a:endParaRPr lang="x-none" sz="1600" b="1">
                        <a:effectLst/>
                      </a:endParaRPr>
                    </a:p>
                    <a:p>
                      <a:pPr marL="111125" marR="0" indent="-111125">
                        <a:lnSpc>
                          <a:spcPct val="107000"/>
                        </a:lnSpc>
                        <a:spcBef>
                          <a:spcPts val="0"/>
                        </a:spcBef>
                        <a:spcAft>
                          <a:spcPts val="0"/>
                        </a:spcAft>
                        <a:buFont typeface="Arial" panose="020B0604020202020204" pitchFamily="34" charset="0"/>
                        <a:buChar char="•"/>
                      </a:pPr>
                      <a:r>
                        <a:rPr lang="es-ES" sz="1600" dirty="0">
                          <a:effectLst/>
                        </a:rPr>
                        <a:t>El apoyo entre iguales es el proceso de dar y recibir asistencia no médica para alcanzar la recuperación del malestar mental a largo plazo. </a:t>
                      </a:r>
                    </a:p>
                    <a:p>
                      <a:pPr marL="111125" marR="0" indent="-111125">
                        <a:lnSpc>
                          <a:spcPct val="107000"/>
                        </a:lnSpc>
                        <a:spcBef>
                          <a:spcPts val="0"/>
                        </a:spcBef>
                        <a:spcAft>
                          <a:spcPts val="0"/>
                        </a:spcAft>
                        <a:buFont typeface="Arial" panose="020B0604020202020204" pitchFamily="34" charset="0"/>
                        <a:buChar char="•"/>
                      </a:pPr>
                      <a:r>
                        <a:rPr lang="es-ES" sz="1600" dirty="0">
                          <a:effectLst/>
                        </a:rPr>
                        <a:t>Los profesionales de apoyo entre iguales están calificados por sus propias experiencias para ayudar a otras personas en este proceso. </a:t>
                      </a:r>
                    </a:p>
                    <a:p>
                      <a:pPr marL="111125" marR="0" indent="-111125">
                        <a:lnSpc>
                          <a:spcPct val="107000"/>
                        </a:lnSpc>
                        <a:spcBef>
                          <a:spcPts val="0"/>
                        </a:spcBef>
                        <a:spcAft>
                          <a:spcPts val="0"/>
                        </a:spcAft>
                        <a:buFont typeface="Arial" panose="020B0604020202020204" pitchFamily="34" charset="0"/>
                        <a:buChar char="•"/>
                      </a:pPr>
                      <a:r>
                        <a:rPr lang="es-ES" sz="1600" dirty="0">
                          <a:effectLst/>
                        </a:rPr>
                        <a:t>La transparencia hace alusión a definir expectativas con cada persona acerca de qué se puede y no se puede ofrecer en una relación de apoyo entre iguales y a aclarar los aspectos relacionados con la privacidad y la confidencialidad. </a:t>
                      </a:r>
                    </a:p>
                    <a:p>
                      <a:pPr marL="111125" marR="0" indent="-111125">
                        <a:lnSpc>
                          <a:spcPct val="107000"/>
                        </a:lnSpc>
                        <a:spcBef>
                          <a:spcPts val="0"/>
                        </a:spcBef>
                        <a:spcAft>
                          <a:spcPts val="0"/>
                        </a:spcAft>
                        <a:buFont typeface="Arial" panose="020B0604020202020204" pitchFamily="34" charset="0"/>
                        <a:buChar char="•"/>
                      </a:pPr>
                      <a:r>
                        <a:rPr lang="es-ES" sz="1600" dirty="0">
                          <a:effectLst/>
                        </a:rPr>
                        <a:t>Los profesionales de apoyo entre iguales se comunican con las personas usando un lenguaje llano para hacerse entender; ponen «cara a la recuperación» explicando sus propias experiencias de recuperación para dar esperanzas y alentar la creencia de que la recuperación es posible</a:t>
                      </a:r>
                      <a:endParaRPr lang="x-none"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76491" marR="764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s-ES" sz="1600" b="1" dirty="0">
                          <a:effectLst/>
                        </a:rPr>
                        <a:t>Práctica: establecimiento de expectativas claras y uso de un lenguaje llano </a:t>
                      </a:r>
                      <a:r>
                        <a:rPr lang="en-GB" sz="1600" b="1" dirty="0">
                          <a:effectLst/>
                        </a:rPr>
                        <a:t> </a:t>
                      </a:r>
                      <a:endParaRPr lang="x-none" sz="1600" b="1" dirty="0">
                        <a:effectLst/>
                      </a:endParaRPr>
                    </a:p>
                    <a:p>
                      <a:pPr marL="342900" marR="0" lvl="0" indent="-342900">
                        <a:lnSpc>
                          <a:spcPct val="107000"/>
                        </a:lnSpc>
                        <a:spcBef>
                          <a:spcPts val="0"/>
                        </a:spcBef>
                        <a:spcAft>
                          <a:spcPts val="0"/>
                        </a:spcAft>
                        <a:buClr>
                          <a:srgbClr val="000000"/>
                        </a:buClr>
                        <a:buFont typeface="+mj-lt"/>
                        <a:buAutoNum type="arabicPeriod"/>
                      </a:pPr>
                      <a:r>
                        <a:rPr lang="es-ES" sz="1600" dirty="0">
                          <a:effectLst/>
                        </a:rPr>
                        <a:t>Los profesionales de apoyo entre iguales explican claramente qué se puede y qué no se puede esperar de una relación de apoyo entre iguales.  </a:t>
                      </a:r>
                    </a:p>
                    <a:p>
                      <a:pPr marL="342900" marR="0" lvl="0" indent="-342900">
                        <a:lnSpc>
                          <a:spcPct val="107000"/>
                        </a:lnSpc>
                        <a:spcBef>
                          <a:spcPts val="0"/>
                        </a:spcBef>
                        <a:spcAft>
                          <a:spcPts val="0"/>
                        </a:spcAft>
                        <a:buClr>
                          <a:srgbClr val="000000"/>
                        </a:buClr>
                        <a:buFont typeface="+mj-lt"/>
                        <a:buAutoNum type="arabicPeriod"/>
                      </a:pPr>
                      <a:r>
                        <a:rPr lang="es-ES" sz="1600" dirty="0">
                          <a:effectLst/>
                        </a:rPr>
                        <a:t>Los profesionales de apoyo entre iguales usan un lenguaje claro, inteligible y libre de valores y de prejuicios.  </a:t>
                      </a:r>
                    </a:p>
                    <a:p>
                      <a:pPr marL="342900" marR="0" lvl="0" indent="-342900">
                        <a:lnSpc>
                          <a:spcPct val="107000"/>
                        </a:lnSpc>
                        <a:spcBef>
                          <a:spcPts val="0"/>
                        </a:spcBef>
                        <a:spcAft>
                          <a:spcPts val="0"/>
                        </a:spcAft>
                        <a:buClr>
                          <a:srgbClr val="000000"/>
                        </a:buClr>
                        <a:buFont typeface="+mj-lt"/>
                        <a:buAutoNum type="arabicPeriod"/>
                      </a:pPr>
                      <a:r>
                        <a:rPr lang="es-ES" sz="1600" dirty="0">
                          <a:effectLst/>
                        </a:rPr>
                        <a:t>Los profesionales de apoyo entre iguales usan un lenguaje respetuoso y que manifieste su apoyo.  </a:t>
                      </a:r>
                    </a:p>
                    <a:p>
                      <a:pPr marL="342900" marR="0" lvl="0" indent="-342900">
                        <a:lnSpc>
                          <a:spcPct val="107000"/>
                        </a:lnSpc>
                        <a:spcBef>
                          <a:spcPts val="0"/>
                        </a:spcBef>
                        <a:spcAft>
                          <a:spcPts val="0"/>
                        </a:spcAft>
                        <a:buClr>
                          <a:srgbClr val="000000"/>
                        </a:buClr>
                        <a:buFont typeface="+mj-lt"/>
                        <a:buAutoNum type="arabicPeriod"/>
                      </a:pPr>
                      <a:r>
                        <a:rPr lang="es-ES" sz="1600" dirty="0">
                          <a:effectLst/>
                        </a:rPr>
                        <a:t>Las funciones de los profesionales de apoyo entre iguales son diferentes de las de otros profesionales de la salud.</a:t>
                      </a:r>
                    </a:p>
                    <a:p>
                      <a:pPr marL="342900" marR="0" lvl="0" indent="-342900">
                        <a:lnSpc>
                          <a:spcPct val="107000"/>
                        </a:lnSpc>
                        <a:spcBef>
                          <a:spcPts val="0"/>
                        </a:spcBef>
                        <a:spcAft>
                          <a:spcPts val="0"/>
                        </a:spcAft>
                        <a:buClr>
                          <a:srgbClr val="000000"/>
                        </a:buClr>
                        <a:buFont typeface="+mj-lt"/>
                        <a:buAutoNum type="arabicPeriod"/>
                      </a:pPr>
                      <a:r>
                        <a:rPr lang="es-ES" sz="1600" dirty="0">
                          <a:effectLst/>
                        </a:rPr>
                        <a:t>Los profesionales de apoyo entre iguales solo hacen promesas que creen que pueden cumplir y usan afirmaciones precisas</a:t>
                      </a:r>
                      <a:r>
                        <a:rPr lang="en-GB" sz="1600" dirty="0">
                          <a:effectLst/>
                        </a:rPr>
                        <a:t> </a:t>
                      </a:r>
                      <a:endParaRPr lang="x-none" sz="1600" dirty="0">
                        <a:effectLst/>
                      </a:endParaRPr>
                    </a:p>
                    <a:p>
                      <a:pPr marL="0" marR="0">
                        <a:lnSpc>
                          <a:spcPct val="107000"/>
                        </a:lnSpc>
                        <a:spcBef>
                          <a:spcPts val="0"/>
                        </a:spcBef>
                        <a:spcAft>
                          <a:spcPts val="0"/>
                        </a:spcAft>
                      </a:pPr>
                      <a:r>
                        <a:rPr lang="en-GB" sz="1600" dirty="0">
                          <a:effectLst/>
                        </a:rPr>
                        <a:t> </a:t>
                      </a:r>
                      <a:endParaRPr lang="x-non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6491" marR="764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1922045"/>
                  </a:ext>
                </a:extLst>
              </a:tr>
            </a:tbl>
          </a:graphicData>
        </a:graphic>
      </p:graphicFrame>
      <p:sp>
        <p:nvSpPr>
          <p:cNvPr id="2" name="Title 1">
            <a:extLst>
              <a:ext uri="{FF2B5EF4-FFF2-40B4-BE49-F238E27FC236}">
                <a16:creationId xmlns:a16="http://schemas.microsoft.com/office/drawing/2014/main" id="{E65712C9-92AF-4338-9D11-4970446A2A48}"/>
              </a:ext>
            </a:extLst>
          </p:cNvPr>
          <p:cNvSpPr>
            <a:spLocks noGrp="1"/>
          </p:cNvSpPr>
          <p:nvPr>
            <p:ph type="title"/>
          </p:nvPr>
        </p:nvSpPr>
        <p:spPr/>
        <p:txBody>
          <a:bodyPr/>
          <a:lstStyle/>
          <a:p>
            <a:r>
              <a:rPr lang="en-GB" dirty="0"/>
              <a:t>6. </a:t>
            </a:r>
            <a:r>
              <a:rPr lang="es-ES" dirty="0"/>
              <a:t>De la ética en la práctica - 10</a:t>
            </a:r>
            <a:endParaRPr lang="x-none" dirty="0"/>
          </a:p>
        </p:txBody>
      </p:sp>
    </p:spTree>
    <p:extLst>
      <p:ext uri="{BB962C8B-B14F-4D97-AF65-F5344CB8AC3E}">
        <p14:creationId xmlns:p14="http://schemas.microsoft.com/office/powerpoint/2010/main" val="30993906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6E51CAF5-D108-4B24-9A15-FEB510FC4841}"/>
              </a:ext>
            </a:extLst>
          </p:cNvPr>
          <p:cNvGraphicFramePr>
            <a:graphicFrameLocks noGrp="1"/>
          </p:cNvGraphicFramePr>
          <p:nvPr>
            <p:ph sz="quarter" idx="14"/>
            <p:extLst>
              <p:ext uri="{D42A27DB-BD31-4B8C-83A1-F6EECF244321}">
                <p14:modId xmlns:p14="http://schemas.microsoft.com/office/powerpoint/2010/main" val="4056172774"/>
              </p:ext>
            </p:extLst>
          </p:nvPr>
        </p:nvGraphicFramePr>
        <p:xfrm>
          <a:off x="506413" y="1206502"/>
          <a:ext cx="11174808" cy="4473131"/>
        </p:xfrm>
        <a:graphic>
          <a:graphicData uri="http://schemas.openxmlformats.org/drawingml/2006/table">
            <a:tbl>
              <a:tblPr firstRow="1" firstCol="1" bandRow="1">
                <a:tableStyleId>{2D5ABB26-0587-4C30-8999-92F81FD0307C}</a:tableStyleId>
              </a:tblPr>
              <a:tblGrid>
                <a:gridCol w="4072452">
                  <a:extLst>
                    <a:ext uri="{9D8B030D-6E8A-4147-A177-3AD203B41FA5}">
                      <a16:colId xmlns:a16="http://schemas.microsoft.com/office/drawing/2014/main" val="1293327084"/>
                    </a:ext>
                  </a:extLst>
                </a:gridCol>
                <a:gridCol w="7102356">
                  <a:extLst>
                    <a:ext uri="{9D8B030D-6E8A-4147-A177-3AD203B41FA5}">
                      <a16:colId xmlns:a16="http://schemas.microsoft.com/office/drawing/2014/main" val="811779927"/>
                    </a:ext>
                  </a:extLst>
                </a:gridCol>
              </a:tblGrid>
              <a:tr h="205203">
                <a:tc>
                  <a:txBody>
                    <a:bodyPr/>
                    <a:lstStyle/>
                    <a:p>
                      <a:pPr marL="0" marR="0" algn="ctr">
                        <a:lnSpc>
                          <a:spcPct val="113000"/>
                        </a:lnSpc>
                        <a:spcBef>
                          <a:spcPts val="0"/>
                        </a:spcBef>
                        <a:spcAft>
                          <a:spcPts val="900"/>
                        </a:spcAft>
                      </a:pPr>
                      <a:r>
                        <a:rPr lang="es-ES" sz="1800" b="1" kern="1200" dirty="0">
                          <a:solidFill>
                            <a:schemeClr val="bg1"/>
                          </a:solidFill>
                          <a:effectLst/>
                          <a:latin typeface="+mn-lt"/>
                          <a:ea typeface="+mn-ea"/>
                          <a:cs typeface="+mn-cs"/>
                        </a:rPr>
                        <a:t>ORIENTACIÓN</a:t>
                      </a:r>
                      <a:r>
                        <a:rPr lang="es-ES" sz="1800" b="1" kern="1200" dirty="0">
                          <a:solidFill>
                            <a:schemeClr val="tx1"/>
                          </a:solidFill>
                          <a:effectLst/>
                          <a:latin typeface="+mn-lt"/>
                          <a:ea typeface="+mn-ea"/>
                          <a:cs typeface="+mn-cs"/>
                        </a:rPr>
                        <a:t> </a:t>
                      </a:r>
                      <a:r>
                        <a:rPr lang="es-ES" sz="1800" b="1" kern="1200" dirty="0">
                          <a:solidFill>
                            <a:schemeClr val="bg1"/>
                          </a:solidFill>
                          <a:effectLst/>
                          <a:latin typeface="+mn-lt"/>
                          <a:ea typeface="+mn-ea"/>
                          <a:cs typeface="+mn-cs"/>
                        </a:rPr>
                        <a:t>ÉTICA</a:t>
                      </a:r>
                      <a:endParaRPr lang="x-none" sz="16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4657" marR="746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algn="ctr">
                        <a:lnSpc>
                          <a:spcPct val="113000"/>
                        </a:lnSpc>
                        <a:spcBef>
                          <a:spcPts val="0"/>
                        </a:spcBef>
                        <a:spcAft>
                          <a:spcPts val="900"/>
                        </a:spcAft>
                      </a:pPr>
                      <a:r>
                        <a:rPr lang="es-ES" sz="1800" b="1" kern="1200" dirty="0">
                          <a:solidFill>
                            <a:schemeClr val="bg1"/>
                          </a:solidFill>
                          <a:effectLst/>
                          <a:latin typeface="+mn-lt"/>
                          <a:ea typeface="+mn-ea"/>
                          <a:cs typeface="+mn-cs"/>
                        </a:rPr>
                        <a:t>ORIENTACIÓN</a:t>
                      </a:r>
                      <a:r>
                        <a:rPr lang="es-ES" sz="1800" b="1" kern="1200" dirty="0">
                          <a:solidFill>
                            <a:schemeClr val="tx1"/>
                          </a:solidFill>
                          <a:effectLst/>
                          <a:latin typeface="+mn-lt"/>
                          <a:ea typeface="+mn-ea"/>
                          <a:cs typeface="+mn-cs"/>
                        </a:rPr>
                        <a:t> </a:t>
                      </a:r>
                      <a:r>
                        <a:rPr lang="es-ES" sz="1800" b="1" kern="1200" dirty="0">
                          <a:solidFill>
                            <a:schemeClr val="bg1"/>
                          </a:solidFill>
                          <a:effectLst/>
                          <a:latin typeface="+mn-lt"/>
                          <a:ea typeface="+mn-ea"/>
                          <a:cs typeface="+mn-cs"/>
                        </a:rPr>
                        <a:t>PRÁCTICA</a:t>
                      </a:r>
                      <a:endParaRPr lang="x-none" sz="16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4657" marR="746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504081024"/>
                  </a:ext>
                </a:extLst>
              </a:tr>
              <a:tr h="3232310">
                <a:tc>
                  <a:txBody>
                    <a:bodyPr/>
                    <a:lstStyle/>
                    <a:p>
                      <a:pPr marL="0" marR="0">
                        <a:lnSpc>
                          <a:spcPct val="107000"/>
                        </a:lnSpc>
                        <a:spcBef>
                          <a:spcPts val="0"/>
                        </a:spcBef>
                        <a:spcAft>
                          <a:spcPts val="0"/>
                        </a:spcAft>
                      </a:pPr>
                      <a:r>
                        <a:rPr lang="es-ES" sz="1600" b="1" dirty="0">
                          <a:effectLst/>
                        </a:rPr>
                        <a:t>El apoyo entre iguales está orientado a las personas </a:t>
                      </a:r>
                      <a:r>
                        <a:rPr lang="en-GB" sz="1600" b="1" dirty="0">
                          <a:effectLst/>
                        </a:rPr>
                        <a:t> </a:t>
                      </a:r>
                      <a:endParaRPr lang="x-none" sz="1600" b="1" dirty="0">
                        <a:effectLst/>
                      </a:endParaRPr>
                    </a:p>
                    <a:p>
                      <a:pPr marL="171450" marR="0" indent="-171450">
                        <a:lnSpc>
                          <a:spcPct val="107000"/>
                        </a:lnSpc>
                        <a:spcBef>
                          <a:spcPts val="0"/>
                        </a:spcBef>
                        <a:spcAft>
                          <a:spcPts val="0"/>
                        </a:spcAft>
                        <a:buFont typeface="Arial" panose="020B0604020202020204" pitchFamily="34" charset="0"/>
                        <a:buChar char="•"/>
                      </a:pPr>
                      <a:r>
                        <a:rPr lang="es-ES" sz="1600" dirty="0">
                          <a:effectLst/>
                        </a:rPr>
                        <a:t>Todo el mundo tiene el derecho fundamental a tomar decisiones sobre todos los aspectos de su vida.</a:t>
                      </a:r>
                    </a:p>
                    <a:p>
                      <a:pPr marL="171450" marR="0" indent="-171450">
                        <a:lnSpc>
                          <a:spcPct val="107000"/>
                        </a:lnSpc>
                        <a:spcBef>
                          <a:spcPts val="0"/>
                        </a:spcBef>
                        <a:spcAft>
                          <a:spcPts val="0"/>
                        </a:spcAft>
                        <a:buFont typeface="Arial" panose="020B0604020202020204" pitchFamily="34" charset="0"/>
                        <a:buChar char="•"/>
                      </a:pPr>
                      <a:r>
                        <a:rPr lang="es-ES" sz="1600" dirty="0">
                          <a:effectLst/>
                        </a:rPr>
                        <a:t> Los profesionales de apoyo entre iguales informan a las personas de las opciones, les proporcionan información acerca de las alternativas y respetan sus decisiones. </a:t>
                      </a:r>
                    </a:p>
                    <a:p>
                      <a:pPr marL="171450" marR="0" indent="-171450">
                        <a:lnSpc>
                          <a:spcPct val="107000"/>
                        </a:lnSpc>
                        <a:spcBef>
                          <a:spcPts val="0"/>
                        </a:spcBef>
                        <a:spcAft>
                          <a:spcPts val="0"/>
                        </a:spcAft>
                        <a:buFont typeface="Arial" panose="020B0604020202020204" pitchFamily="34" charset="0"/>
                        <a:buChar char="•"/>
                      </a:pPr>
                      <a:r>
                        <a:rPr lang="es-ES" sz="1600" dirty="0">
                          <a:effectLst/>
                        </a:rPr>
                        <a:t>Los profesionales de apoyo entre iguales alientan a las personas a salir de sus zonas de confort, a aprender de sus errores y a avanzar hacia el nivel de libertad e inclusión en la comunidad que ellas elijan</a:t>
                      </a:r>
                      <a:endParaRPr lang="x-none"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74119" marR="741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s-ES" sz="1600" b="1" dirty="0">
                          <a:effectLst/>
                        </a:rPr>
                        <a:t>Práctica: el foco se pone en la persona, no en los problemas</a:t>
                      </a:r>
                      <a:r>
                        <a:rPr lang="en-GB" sz="1600" b="1" dirty="0">
                          <a:effectLst/>
                        </a:rPr>
                        <a:t>s </a:t>
                      </a:r>
                      <a:endParaRPr lang="x-none" sz="1600" b="1" dirty="0">
                        <a:effectLst/>
                      </a:endParaRPr>
                    </a:p>
                    <a:p>
                      <a:pPr marL="342900" marR="0" lvl="0" indent="-342900">
                        <a:lnSpc>
                          <a:spcPct val="107000"/>
                        </a:lnSpc>
                        <a:spcBef>
                          <a:spcPts val="0"/>
                        </a:spcBef>
                        <a:spcAft>
                          <a:spcPts val="0"/>
                        </a:spcAft>
                        <a:buClr>
                          <a:srgbClr val="000000"/>
                        </a:buClr>
                        <a:buFont typeface="+mj-lt"/>
                        <a:buAutoNum type="arabicPeriod"/>
                      </a:pPr>
                      <a:r>
                        <a:rPr lang="es-ES" sz="1600" dirty="0">
                          <a:effectLst/>
                        </a:rPr>
                        <a:t>1Los profesionales de apoyo entre iguales alientan a las personas a las que apoyan a tomar sus propias decisiones.  </a:t>
                      </a:r>
                    </a:p>
                    <a:p>
                      <a:pPr marL="342900" marR="0" lvl="0" indent="-342900">
                        <a:lnSpc>
                          <a:spcPct val="107000"/>
                        </a:lnSpc>
                        <a:spcBef>
                          <a:spcPts val="0"/>
                        </a:spcBef>
                        <a:spcAft>
                          <a:spcPts val="0"/>
                        </a:spcAft>
                        <a:buClr>
                          <a:srgbClr val="000000"/>
                        </a:buClr>
                        <a:buFont typeface="+mj-lt"/>
                        <a:buAutoNum type="arabicPeriod"/>
                      </a:pPr>
                      <a:r>
                        <a:rPr lang="es-ES" sz="1600" dirty="0">
                          <a:effectLst/>
                        </a:rPr>
                        <a:t>Los profesionales de apoyo entre iguales ayudan a las personas a quienes apoyan a reflexionar bien sobre las diferentes opciones.</a:t>
                      </a:r>
                    </a:p>
                    <a:p>
                      <a:pPr marL="342900" marR="0" lvl="0" indent="-342900">
                        <a:lnSpc>
                          <a:spcPct val="107000"/>
                        </a:lnSpc>
                        <a:spcBef>
                          <a:spcPts val="0"/>
                        </a:spcBef>
                        <a:spcAft>
                          <a:spcPts val="0"/>
                        </a:spcAft>
                        <a:buClr>
                          <a:srgbClr val="000000"/>
                        </a:buClr>
                        <a:buFont typeface="+mj-lt"/>
                        <a:buAutoNum type="arabicPeriod"/>
                      </a:pPr>
                      <a:r>
                        <a:rPr lang="es-ES" sz="1600" dirty="0">
                          <a:effectLst/>
                        </a:rPr>
                        <a:t>Los profesionales de apoyo entre iguales alientan a las personas a las que acompañan a probar cosas nuevas.  </a:t>
                      </a:r>
                    </a:p>
                    <a:p>
                      <a:pPr marL="342900" marR="0" lvl="0" indent="-342900">
                        <a:lnSpc>
                          <a:spcPct val="107000"/>
                        </a:lnSpc>
                        <a:spcBef>
                          <a:spcPts val="0"/>
                        </a:spcBef>
                        <a:spcAft>
                          <a:spcPts val="0"/>
                        </a:spcAft>
                        <a:buClr>
                          <a:srgbClr val="000000"/>
                        </a:buClr>
                        <a:buFont typeface="+mj-lt"/>
                        <a:buAutoNum type="arabicPeriod"/>
                      </a:pPr>
                      <a:r>
                        <a:rPr lang="es-ES" sz="1600" dirty="0">
                          <a:effectLst/>
                        </a:rPr>
                        <a:t>Los profesionales de apoyo entre iguales ayudan a los otros a aprender de los errores.</a:t>
                      </a:r>
                    </a:p>
                    <a:p>
                      <a:pPr marL="342900" marR="0" lvl="0" indent="-342900">
                        <a:lnSpc>
                          <a:spcPct val="107000"/>
                        </a:lnSpc>
                        <a:spcBef>
                          <a:spcPts val="0"/>
                        </a:spcBef>
                        <a:spcAft>
                          <a:spcPts val="0"/>
                        </a:spcAft>
                        <a:buClr>
                          <a:srgbClr val="000000"/>
                        </a:buClr>
                        <a:buFont typeface="+mj-lt"/>
                        <a:buAutoNum type="arabicPeriod"/>
                      </a:pPr>
                      <a:r>
                        <a:rPr lang="es-ES" sz="1600" dirty="0">
                          <a:effectLst/>
                        </a:rPr>
                        <a:t>Los profesionales de apoyo entre iguales alientan la resiliencias.  </a:t>
                      </a:r>
                    </a:p>
                    <a:p>
                      <a:pPr marL="342900" marR="0" lvl="0" indent="-342900">
                        <a:lnSpc>
                          <a:spcPct val="107000"/>
                        </a:lnSpc>
                        <a:spcBef>
                          <a:spcPts val="0"/>
                        </a:spcBef>
                        <a:spcAft>
                          <a:spcPts val="0"/>
                        </a:spcAft>
                        <a:buClr>
                          <a:srgbClr val="000000"/>
                        </a:buClr>
                        <a:buFont typeface="+mj-lt"/>
                        <a:buAutoNum type="arabicPeriod"/>
                      </a:pPr>
                      <a:r>
                        <a:rPr lang="es-ES" sz="1600" dirty="0">
                          <a:effectLst/>
                        </a:rPr>
                        <a:t>Los profesionales de apoyo entre iguales alientan el crecimiento personal en otras personas.  </a:t>
                      </a:r>
                    </a:p>
                    <a:p>
                      <a:pPr marL="342900" marR="0" lvl="0" indent="-342900">
                        <a:lnSpc>
                          <a:spcPct val="107000"/>
                        </a:lnSpc>
                        <a:spcBef>
                          <a:spcPts val="0"/>
                        </a:spcBef>
                        <a:spcAft>
                          <a:spcPts val="0"/>
                        </a:spcAft>
                        <a:buClr>
                          <a:srgbClr val="000000"/>
                        </a:buClr>
                        <a:buFont typeface="+mj-lt"/>
                        <a:buAutoNum type="arabicPeriod"/>
                      </a:pPr>
                      <a:r>
                        <a:rPr lang="es-ES" sz="1600" dirty="0">
                          <a:effectLst/>
                        </a:rPr>
                        <a:t>Los profesionales de apoyo entre iguales alientan y asesoran a las personas a quienes ofrecen su apoyo a decidir qué quieren en la vida y cómo conseguirlo, sin juzgarlas</a:t>
                      </a:r>
                    </a:p>
                    <a:p>
                      <a:pPr marL="0" marR="0" lvl="0" indent="0">
                        <a:lnSpc>
                          <a:spcPct val="107000"/>
                        </a:lnSpc>
                        <a:spcBef>
                          <a:spcPts val="0"/>
                        </a:spcBef>
                        <a:spcAft>
                          <a:spcPts val="0"/>
                        </a:spcAft>
                        <a:buClr>
                          <a:srgbClr val="000000"/>
                        </a:buClr>
                        <a:buFont typeface="+mj-lt"/>
                        <a:buNone/>
                      </a:pPr>
                      <a:endParaRPr lang="x-none" sz="1600" dirty="0">
                        <a:effectLst/>
                      </a:endParaRPr>
                    </a:p>
                  </a:txBody>
                  <a:tcPr marL="74119" marR="741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6016056"/>
                  </a:ext>
                </a:extLst>
              </a:tr>
            </a:tbl>
          </a:graphicData>
        </a:graphic>
      </p:graphicFrame>
      <p:sp>
        <p:nvSpPr>
          <p:cNvPr id="2" name="Title 1">
            <a:extLst>
              <a:ext uri="{FF2B5EF4-FFF2-40B4-BE49-F238E27FC236}">
                <a16:creationId xmlns:a16="http://schemas.microsoft.com/office/drawing/2014/main" id="{28DCFA2F-7C02-493C-A538-289C8D91871C}"/>
              </a:ext>
            </a:extLst>
          </p:cNvPr>
          <p:cNvSpPr>
            <a:spLocks noGrp="1"/>
          </p:cNvSpPr>
          <p:nvPr>
            <p:ph type="title"/>
          </p:nvPr>
        </p:nvSpPr>
        <p:spPr/>
        <p:txBody>
          <a:bodyPr/>
          <a:lstStyle/>
          <a:p>
            <a:r>
              <a:rPr lang="en-GB" dirty="0"/>
              <a:t>6. </a:t>
            </a:r>
            <a:r>
              <a:rPr lang="es-ES" dirty="0"/>
              <a:t>De la ética en la práctica - 11</a:t>
            </a:r>
            <a:endParaRPr lang="x-none" dirty="0"/>
          </a:p>
        </p:txBody>
      </p:sp>
    </p:spTree>
    <p:extLst>
      <p:ext uri="{BB962C8B-B14F-4D97-AF65-F5344CB8AC3E}">
        <p14:creationId xmlns:p14="http://schemas.microsoft.com/office/powerpoint/2010/main" val="3129292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8A2FB20-CC90-F843-9422-D53758BBD567}"/>
              </a:ext>
            </a:extLst>
          </p:cNvPr>
          <p:cNvSpPr>
            <a:spLocks noGrp="1"/>
          </p:cNvSpPr>
          <p:nvPr>
            <p:ph type="sldNum" sz="quarter" idx="4294967295"/>
          </p:nvPr>
        </p:nvSpPr>
        <p:spPr>
          <a:xfrm>
            <a:off x="10034587" y="6623100"/>
            <a:ext cx="1648619" cy="216000"/>
          </a:xfrm>
        </p:spPr>
        <p:txBody>
          <a:bodyPr/>
          <a:lstStyle/>
          <a:p>
            <a:fld id="{04260D4A-DEC1-45DD-8AB2-A3349BAAA59E}" type="slidenum">
              <a:rPr lang="en-US" smtClean="0"/>
              <a:pPr/>
              <a:t>5</a:t>
            </a:fld>
            <a:endParaRPr lang="en-US"/>
          </a:p>
        </p:txBody>
      </p:sp>
      <p:sp>
        <p:nvSpPr>
          <p:cNvPr id="4" name="Content Placeholder 3">
            <a:extLst>
              <a:ext uri="{FF2B5EF4-FFF2-40B4-BE49-F238E27FC236}">
                <a16:creationId xmlns:a16="http://schemas.microsoft.com/office/drawing/2014/main" id="{33CC41E0-250C-854E-9DB6-9D416242DC58}"/>
              </a:ext>
            </a:extLst>
          </p:cNvPr>
          <p:cNvSpPr>
            <a:spLocks noGrp="1"/>
          </p:cNvSpPr>
          <p:nvPr>
            <p:ph sz="quarter" idx="14"/>
          </p:nvPr>
        </p:nvSpPr>
        <p:spPr>
          <a:xfrm>
            <a:off x="507195" y="1511188"/>
            <a:ext cx="10922805" cy="4500000"/>
          </a:xfrm>
        </p:spPr>
        <p:txBody>
          <a:bodyPr/>
          <a:lstStyle/>
          <a:p>
            <a:pPr algn="just"/>
            <a:r>
              <a:rPr lang="es-ES" sz="2000" dirty="0"/>
              <a:t>Utilizamos los términos “personas usuarias” o “personas que han sido usuarias” de los servicios sociales o de salud mental para referirnos a las personas que no consideran necesariamente que tengan una discapacidad, pero que tienen diversas experiencias aplicables a esta formación</a:t>
            </a:r>
          </a:p>
          <a:p>
            <a:pPr algn="just"/>
            <a:r>
              <a:rPr lang="es-ES" sz="2000" dirty="0"/>
              <a:t>El término </a:t>
            </a:r>
            <a:r>
              <a:rPr lang="es-ES" sz="2000" i="1" dirty="0"/>
              <a:t>servicios sociales y de salud mental </a:t>
            </a:r>
            <a:r>
              <a:rPr lang="es-ES" sz="2000" dirty="0"/>
              <a:t> hace referencia a un amplio abanico de servicios que actualmente se ofrecen en diferentes países en los sectores público, privado y no gubernamental. </a:t>
            </a:r>
          </a:p>
          <a:p>
            <a:pPr algn="just"/>
            <a:r>
              <a:rPr lang="es-ES" sz="2000" dirty="0"/>
              <a:t>La terminología adoptada en este documento se ha seleccionado por motivos de inclusión</a:t>
            </a:r>
            <a:r>
              <a:rPr lang="en-US" sz="2000" dirty="0"/>
              <a:t>. </a:t>
            </a:r>
          </a:p>
          <a:p>
            <a:pPr lvl="3" algn="just"/>
            <a:r>
              <a:rPr lang="es-ES" dirty="0"/>
              <a:t>Es una opción individual identificarse con unas expresiones o conceptos determinados, pero los derechos humanos siguen siendo aplicables a todo el mundo, en todas partes</a:t>
            </a:r>
            <a:r>
              <a:rPr lang="en-US" dirty="0"/>
              <a:t>. </a:t>
            </a:r>
          </a:p>
          <a:p>
            <a:pPr lvl="3" algn="just"/>
            <a:r>
              <a:rPr lang="es-ES" dirty="0"/>
              <a:t>Nunca debemos dejar que un diagnóstico o una discapacidad definan a una persona</a:t>
            </a:r>
            <a:r>
              <a:rPr lang="en-US" dirty="0"/>
              <a:t>. </a:t>
            </a:r>
          </a:p>
          <a:p>
            <a:pPr lvl="3" algn="just"/>
            <a:r>
              <a:rPr lang="es-ES" dirty="0"/>
              <a:t>Todos somos individuos, con un contexto social, personalidad, autonomía, sueños, objetivos, aspiraciones y relaciones con los otros que son únicos. </a:t>
            </a:r>
          </a:p>
          <a:p>
            <a:pPr marL="0" indent="0" algn="just">
              <a:buNone/>
            </a:pPr>
            <a:endParaRPr lang="en-US" sz="2000" dirty="0"/>
          </a:p>
        </p:txBody>
      </p:sp>
      <p:sp>
        <p:nvSpPr>
          <p:cNvPr id="5" name="Title 4">
            <a:extLst>
              <a:ext uri="{FF2B5EF4-FFF2-40B4-BE49-F238E27FC236}">
                <a16:creationId xmlns:a16="http://schemas.microsoft.com/office/drawing/2014/main" id="{2BDC5166-62AE-C942-A8F4-278F608DFDEC}"/>
              </a:ext>
            </a:extLst>
          </p:cNvPr>
          <p:cNvSpPr>
            <a:spLocks noGrp="1"/>
          </p:cNvSpPr>
          <p:nvPr>
            <p:ph type="title"/>
          </p:nvPr>
        </p:nvSpPr>
        <p:spPr/>
        <p:txBody>
          <a:bodyPr/>
          <a:lstStyle/>
          <a:p>
            <a:r>
              <a:rPr lang="en-US" sz="3200" dirty="0"/>
              <a:t>Nota </a:t>
            </a:r>
            <a:r>
              <a:rPr lang="en-US" sz="3200" dirty="0" err="1"/>
              <a:t>preliminar</a:t>
            </a:r>
            <a:r>
              <a:rPr lang="en-US" sz="3200" dirty="0"/>
              <a:t> </a:t>
            </a:r>
            <a:r>
              <a:rPr lang="en-US" sz="3200" dirty="0" err="1"/>
              <a:t>sobre</a:t>
            </a:r>
            <a:r>
              <a:rPr lang="en-US" sz="3200" dirty="0"/>
              <a:t> el </a:t>
            </a:r>
            <a:r>
              <a:rPr lang="en-US" sz="3200" dirty="0" err="1"/>
              <a:t>lenguaje</a:t>
            </a:r>
            <a:r>
              <a:rPr lang="en-US" sz="3200" dirty="0"/>
              <a:t> - 2</a:t>
            </a:r>
          </a:p>
        </p:txBody>
      </p:sp>
    </p:spTree>
    <p:extLst>
      <p:ext uri="{BB962C8B-B14F-4D97-AF65-F5344CB8AC3E}">
        <p14:creationId xmlns:p14="http://schemas.microsoft.com/office/powerpoint/2010/main" val="395568563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13B59FB3-6505-7248-B0EC-33559D186655}"/>
              </a:ext>
            </a:extLst>
          </p:cNvPr>
          <p:cNvSpPr>
            <a:spLocks noGrp="1"/>
          </p:cNvSpPr>
          <p:nvPr>
            <p:ph type="body" sz="quarter" idx="13"/>
          </p:nvPr>
        </p:nvSpPr>
        <p:spPr/>
        <p:txBody>
          <a:bodyPr/>
          <a:lstStyle/>
          <a:p>
            <a:r>
              <a:rPr lang="es-ES" i="1" dirty="0"/>
              <a:t>Qué aprendió Shery Mead de su experiencia como profesional de apoyo entre iguales</a:t>
            </a:r>
            <a:endParaRPr lang="en-GB" dirty="0"/>
          </a:p>
        </p:txBody>
      </p:sp>
      <p:sp>
        <p:nvSpPr>
          <p:cNvPr id="3" name="Content Placeholder 2">
            <a:extLst>
              <a:ext uri="{FF2B5EF4-FFF2-40B4-BE49-F238E27FC236}">
                <a16:creationId xmlns:a16="http://schemas.microsoft.com/office/drawing/2014/main" id="{28B7F383-038F-4389-8C9C-E3496A44F270}"/>
              </a:ext>
            </a:extLst>
          </p:cNvPr>
          <p:cNvSpPr>
            <a:spLocks noGrp="1"/>
          </p:cNvSpPr>
          <p:nvPr>
            <p:ph sz="quarter" idx="14"/>
          </p:nvPr>
        </p:nvSpPr>
        <p:spPr>
          <a:xfrm>
            <a:off x="507195" y="1382852"/>
            <a:ext cx="11174412" cy="4500000"/>
          </a:xfrm>
        </p:spPr>
        <p:txBody>
          <a:bodyPr/>
          <a:lstStyle/>
          <a:p>
            <a:pPr marL="0" indent="0" algn="just">
              <a:buNone/>
            </a:pPr>
            <a:r>
              <a:rPr lang="es-ES" sz="1800" i="1" dirty="0"/>
              <a:t>«Lo primero que uno nota es que se muere por "ayudar". Ayudar no es necesariamente algo malo, pero, si lo que buscas es tu propia satisfacción, la ayuda puede derivar en control ... La ayuda puede ser una espada de doble filo si se utiliza para coaccionar y controlar, si se basa en el miedo o solo se emplea para que la persona que ayuda se sienta mejor por el hecho de haber hecho algo. </a:t>
            </a:r>
            <a:endParaRPr lang="es-ES" sz="1800" dirty="0"/>
          </a:p>
          <a:p>
            <a:pPr marL="0" indent="0" algn="just">
              <a:buNone/>
            </a:pPr>
            <a:r>
              <a:rPr lang="es-ES" sz="1800" i="1" dirty="0"/>
              <a:t>Por ejemplo: una persona a la que conoces tiene conductas muy autodestructivas y siempre hace cosas que parecen alejarla de lo que parece querer. Esta amiga te dice que quiere "ponerse mejor", trabajar en su recuperación, etc., pero tú la ves haciendo cosas que lo impiden, como tomarse una segunda copa de vino, no hace ejercicio, se pasa el día sentada leyendo cuando podría salir a buscar trabajo... Pero podríamos invertir tiempo en saber algo más de nuestra amiga... ¿qué pasa si esta segunda copa de vino la relaja lo suficiente para ir a la entrevista que tanto la angustia? ¿Y qué pasa si no hacer ejercicio y sentarse todo el día a leer es justamente lo que necesita para levantarse al día siguiente e ir a la entrevista? Esta es la lección que debemos aprender. Nuestras asunciones sobre qué necesitan los demás no siempre son exactas (si es que lo son alguna vez). Nuestras ideas preconcebidas se basan en nuestra perspectiva, en nuestra "imagen del mundo". Existen porque nos pertenecen y forman parte de nuestra manera de entender, pero si tratas de imponerlas a otro quizás descubrirás que no solo no son de ayuda, sino que, además, pueden hacer que pierdas una amiga. </a:t>
            </a:r>
            <a:endParaRPr lang="es-ES" sz="1800" dirty="0"/>
          </a:p>
          <a:p>
            <a:pPr algn="just"/>
            <a:endParaRPr lang="x-none" sz="1800" dirty="0"/>
          </a:p>
        </p:txBody>
      </p:sp>
      <p:sp>
        <p:nvSpPr>
          <p:cNvPr id="2" name="Title 1">
            <a:extLst>
              <a:ext uri="{FF2B5EF4-FFF2-40B4-BE49-F238E27FC236}">
                <a16:creationId xmlns:a16="http://schemas.microsoft.com/office/drawing/2014/main" id="{1CFD658F-7BFB-4E02-B9AE-757523354AEF}"/>
              </a:ext>
            </a:extLst>
          </p:cNvPr>
          <p:cNvSpPr>
            <a:spLocks noGrp="1"/>
          </p:cNvSpPr>
          <p:nvPr>
            <p:ph type="title"/>
          </p:nvPr>
        </p:nvSpPr>
        <p:spPr/>
        <p:txBody>
          <a:bodyPr/>
          <a:lstStyle/>
          <a:p>
            <a:r>
              <a:rPr lang="en-GB" dirty="0"/>
              <a:t>6. </a:t>
            </a:r>
            <a:r>
              <a:rPr lang="es-ES" dirty="0"/>
              <a:t>De la ética en la práctica - 12</a:t>
            </a:r>
            <a:endParaRPr lang="x-none" dirty="0"/>
          </a:p>
        </p:txBody>
      </p:sp>
    </p:spTree>
    <p:extLst>
      <p:ext uri="{BB962C8B-B14F-4D97-AF65-F5344CB8AC3E}">
        <p14:creationId xmlns:p14="http://schemas.microsoft.com/office/powerpoint/2010/main" val="21174037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680690E9-942F-544B-BAD6-0BAAAFB3986F}"/>
              </a:ext>
            </a:extLst>
          </p:cNvPr>
          <p:cNvSpPr>
            <a:spLocks noGrp="1"/>
          </p:cNvSpPr>
          <p:nvPr>
            <p:ph type="body" sz="quarter" idx="13"/>
          </p:nvPr>
        </p:nvSpPr>
        <p:spPr/>
        <p:txBody>
          <a:bodyPr/>
          <a:lstStyle/>
          <a:p>
            <a:r>
              <a:rPr lang="es-ES" i="1" dirty="0"/>
              <a:t>Qué aprendió </a:t>
            </a:r>
            <a:r>
              <a:rPr lang="es-ES" i="1" dirty="0" err="1"/>
              <a:t>Shery</a:t>
            </a:r>
            <a:r>
              <a:rPr lang="es-ES" i="1" dirty="0"/>
              <a:t> Mead de su experiencia como profesional de apoyo entre iguales</a:t>
            </a:r>
            <a:endParaRPr lang="en-GB" dirty="0"/>
          </a:p>
        </p:txBody>
      </p:sp>
      <p:sp>
        <p:nvSpPr>
          <p:cNvPr id="3" name="Content Placeholder 2">
            <a:extLst>
              <a:ext uri="{FF2B5EF4-FFF2-40B4-BE49-F238E27FC236}">
                <a16:creationId xmlns:a16="http://schemas.microsoft.com/office/drawing/2014/main" id="{28B7F383-038F-4389-8C9C-E3496A44F270}"/>
              </a:ext>
            </a:extLst>
          </p:cNvPr>
          <p:cNvSpPr>
            <a:spLocks noGrp="1"/>
          </p:cNvSpPr>
          <p:nvPr>
            <p:ph sz="quarter" idx="14"/>
          </p:nvPr>
        </p:nvSpPr>
        <p:spPr>
          <a:xfrm>
            <a:off x="507195" y="1511188"/>
            <a:ext cx="11174412" cy="4527662"/>
          </a:xfrm>
        </p:spPr>
        <p:txBody>
          <a:bodyPr>
            <a:noAutofit/>
          </a:bodyPr>
          <a:lstStyle/>
          <a:p>
            <a:pPr marL="0" indent="0" algn="just">
              <a:buNone/>
            </a:pPr>
            <a:r>
              <a:rPr lang="es-ES" sz="1800" i="1" dirty="0"/>
              <a:t>Por eso hablamos de aprender juntos en vez de ayudar... ¿Qué diferencia hay entre aprender y ayudar? Aprender implica una curiosidad, querer saber cosas sobre el otro, sobre su manera de aprender, de dar un sentido al mundo, mientras que ayudar a menudo conlleva que tú ya tienes las respuestas, que sabes qué hay que hacer y que puedes aparecer e indicarle a alguien qué hacer, y decirle que, si lo hace, todo irá bien, tal y como a ti te fue bien cuando estabas en la misma situación. Y puede que sí o puede que no, pero hay algo seguro: la ayuda basada en lo que te funcionó a ti puede ser horriblemente dañina. </a:t>
            </a:r>
            <a:endParaRPr lang="es-ES" sz="1800" dirty="0"/>
          </a:p>
          <a:p>
            <a:pPr marL="0" indent="0" algn="just">
              <a:buNone/>
            </a:pPr>
            <a:r>
              <a:rPr lang="es-ES" sz="1800" i="1" dirty="0"/>
              <a:t> El siguiente principio que hay que recordar es centrarse en la relación, más que en la persona. Cuando prestamos atención a la relación estamos prestando atención a lo que sucede entre nosotros. Dicho de otro modo, nos centramos en "el espacio" entre nosotros, en lo que ocurre aquí y ahora y que nos puede hacer avanzar o retroceder. Cuando yo presto atención a lo que ocurre entre nosotros, se abre una línea de comunicación que propicia la honestidad, la seguridad, la integridad y, en última instancia, cambia la dirección en que quería avanzar contigo. Es decir, cuando presto atención a tu persona y a tus cambios, nada de lo que hago influye, pero si yo intervengo, me doy cuenta de que nuestra interacción era solo eso, una interacción que nos podía llevar a cualquier lugar. No hay previsión, solo una aleatoriedad aparente. Esta aleatoriedad, esta imprevisibilidad es exactamente lo que buscamos en el apoyo entre iguales, en lugar de los resultados lineales que a menudo consideramos un éxito. </a:t>
            </a:r>
            <a:endParaRPr lang="es-ES" sz="1800" dirty="0"/>
          </a:p>
          <a:p>
            <a:pPr algn="just"/>
            <a:endParaRPr lang="x-none" sz="1800" dirty="0"/>
          </a:p>
        </p:txBody>
      </p:sp>
      <p:sp>
        <p:nvSpPr>
          <p:cNvPr id="2" name="Title 1">
            <a:extLst>
              <a:ext uri="{FF2B5EF4-FFF2-40B4-BE49-F238E27FC236}">
                <a16:creationId xmlns:a16="http://schemas.microsoft.com/office/drawing/2014/main" id="{1CFD658F-7BFB-4E02-B9AE-757523354AEF}"/>
              </a:ext>
            </a:extLst>
          </p:cNvPr>
          <p:cNvSpPr>
            <a:spLocks noGrp="1"/>
          </p:cNvSpPr>
          <p:nvPr>
            <p:ph type="title"/>
          </p:nvPr>
        </p:nvSpPr>
        <p:spPr/>
        <p:txBody>
          <a:bodyPr/>
          <a:lstStyle/>
          <a:p>
            <a:r>
              <a:rPr lang="en-GB" dirty="0"/>
              <a:t>6. </a:t>
            </a:r>
            <a:r>
              <a:rPr lang="es-ES" dirty="0"/>
              <a:t>De la ética en la práctica - 13</a:t>
            </a:r>
            <a:endParaRPr lang="x-none" dirty="0"/>
          </a:p>
        </p:txBody>
      </p:sp>
    </p:spTree>
    <p:extLst>
      <p:ext uri="{BB962C8B-B14F-4D97-AF65-F5344CB8AC3E}">
        <p14:creationId xmlns:p14="http://schemas.microsoft.com/office/powerpoint/2010/main" val="14253866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13627FCA-2FE3-F041-96D3-2BD1EE39715E}"/>
              </a:ext>
            </a:extLst>
          </p:cNvPr>
          <p:cNvSpPr>
            <a:spLocks noGrp="1"/>
          </p:cNvSpPr>
          <p:nvPr>
            <p:ph type="body" sz="quarter" idx="13"/>
          </p:nvPr>
        </p:nvSpPr>
        <p:spPr/>
        <p:txBody>
          <a:bodyPr/>
          <a:lstStyle/>
          <a:p>
            <a:r>
              <a:rPr lang="es-ES" i="1" dirty="0"/>
              <a:t>Qué aprendió </a:t>
            </a:r>
            <a:r>
              <a:rPr lang="es-ES" i="1" dirty="0" err="1"/>
              <a:t>Shery</a:t>
            </a:r>
            <a:r>
              <a:rPr lang="es-ES" i="1" dirty="0"/>
              <a:t> Mead de su experiencia como profesional de apoyo entre iguales</a:t>
            </a:r>
            <a:endParaRPr lang="en-GB" dirty="0"/>
          </a:p>
        </p:txBody>
      </p:sp>
      <p:sp>
        <p:nvSpPr>
          <p:cNvPr id="3" name="Content Placeholder 2">
            <a:extLst>
              <a:ext uri="{FF2B5EF4-FFF2-40B4-BE49-F238E27FC236}">
                <a16:creationId xmlns:a16="http://schemas.microsoft.com/office/drawing/2014/main" id="{28B7F383-038F-4389-8C9C-E3496A44F270}"/>
              </a:ext>
            </a:extLst>
          </p:cNvPr>
          <p:cNvSpPr>
            <a:spLocks noGrp="1"/>
          </p:cNvSpPr>
          <p:nvPr>
            <p:ph sz="quarter" idx="14"/>
          </p:nvPr>
        </p:nvSpPr>
        <p:spPr/>
        <p:txBody>
          <a:bodyPr>
            <a:normAutofit fontScale="77500" lnSpcReduction="20000"/>
          </a:bodyPr>
          <a:lstStyle/>
          <a:p>
            <a:pPr marL="0" indent="0" algn="just">
              <a:buNone/>
            </a:pPr>
            <a:r>
              <a:rPr lang="es-ES" i="1" dirty="0"/>
              <a:t>Por último, el tercer principio consiste en no reaccionar por miedo, sino en probar nuevas maneras de relacionarse basadas en la esperanza y en la posibilidad. Cuando tenemos miedo, a menudo lo único que queremos es que las cosas vuelvan a ser como antes, poner cordura y encontrarnos más "estables". Ahora bien, la "estabilidad" puede no ser el objetivo. Piensa en un momento en que te parecía que todo estaba fuera de control y, aun así, sabías qué necesitabas y qué querías, por mucho que quienes te rodeaban estuvieran convencidos de que ellos sabían mejor lo que te convenía. Lo más probable es que pasaran cosas que quedaban fuera de tu control, y que esto te llevara a establecer una relación de dependencia con la experiencia del "problema" de otra persona. Dicho de otra manera, puedes acabar dependiendo de la interpretación que otra persona haga de tu experiencia. Y eso sucede sencillamente cuando alguien te dice: «Pero ¿por qué lloras? Una vez hecho, ya está hecho, etc.» y entonces te preguntas por qué le das tanta importancia a algo que los demás consideran insignificante. O, al contrario, cuando lo que haces no afecta en absoluto, pero a otra persona le da miedo que te hagas daño. Y no dejan de decirte: </a:t>
            </a:r>
            <a:endParaRPr lang="es-ES" dirty="0"/>
          </a:p>
          <a:p>
            <a:pPr marL="0" indent="0" algn="just">
              <a:buNone/>
            </a:pPr>
            <a:r>
              <a:rPr lang="es-ES" i="1" dirty="0"/>
              <a:t>«Ve con cuidado». Y acabas aterrorizado de que pueda pasar algo malo y lo que haces es reaccionar a los miedos de los demás. Eso genera una dinámica complicada en la que las emociones de una persona impulsan la reacción de la otra. A menudo, eso es lo que ocurre en los servicios de salud mental, cuando nos dicen que estamos indefensos. Hemos aprendido a estar así basándonos en sus miedos.  </a:t>
            </a:r>
            <a:endParaRPr lang="es-ES" dirty="0"/>
          </a:p>
          <a:p>
            <a:pPr marL="0" indent="0" algn="just">
              <a:buNone/>
            </a:pPr>
            <a:r>
              <a:rPr lang="es-ES" i="1" dirty="0"/>
              <a:t>Por eso, en el apoyo entre iguales el </a:t>
            </a:r>
            <a:r>
              <a:rPr lang="es-ES" b="1" i="1" dirty="0"/>
              <a:t>foco se pone en aprender, más que en ayudar,</a:t>
            </a:r>
            <a:r>
              <a:rPr lang="es-ES" i="1" dirty="0"/>
              <a:t> al poner la atención en la relación más que en la persona, y en crear oportunidades para la esperanza y la posibilidad, en lugar del miedo, el poder y el control. Es divertido, reconfortante. En realidad, se trata simplemente de generar dinámicas que fomenten la salud en todas nuestras relaciones. </a:t>
            </a:r>
            <a:endParaRPr lang="es-ES" dirty="0"/>
          </a:p>
          <a:p>
            <a:pPr marL="0" indent="0" algn="just">
              <a:buNone/>
            </a:pPr>
            <a:endParaRPr lang="x-none" dirty="0"/>
          </a:p>
        </p:txBody>
      </p:sp>
      <p:sp>
        <p:nvSpPr>
          <p:cNvPr id="2" name="Title 1">
            <a:extLst>
              <a:ext uri="{FF2B5EF4-FFF2-40B4-BE49-F238E27FC236}">
                <a16:creationId xmlns:a16="http://schemas.microsoft.com/office/drawing/2014/main" id="{1CFD658F-7BFB-4E02-B9AE-757523354AEF}"/>
              </a:ext>
            </a:extLst>
          </p:cNvPr>
          <p:cNvSpPr>
            <a:spLocks noGrp="1"/>
          </p:cNvSpPr>
          <p:nvPr>
            <p:ph type="title"/>
          </p:nvPr>
        </p:nvSpPr>
        <p:spPr/>
        <p:txBody>
          <a:bodyPr/>
          <a:lstStyle/>
          <a:p>
            <a:r>
              <a:rPr lang="en-GB" dirty="0"/>
              <a:t>6. </a:t>
            </a:r>
            <a:r>
              <a:rPr lang="es-ES" dirty="0"/>
              <a:t>De la ética en la práctica - 14</a:t>
            </a:r>
            <a:endParaRPr lang="x-none" dirty="0"/>
          </a:p>
        </p:txBody>
      </p:sp>
    </p:spTree>
    <p:extLst>
      <p:ext uri="{BB962C8B-B14F-4D97-AF65-F5344CB8AC3E}">
        <p14:creationId xmlns:p14="http://schemas.microsoft.com/office/powerpoint/2010/main" val="349165400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8C176-C2D4-4FF7-B5C9-6A498F9F66BE}"/>
              </a:ext>
            </a:extLst>
          </p:cNvPr>
          <p:cNvSpPr>
            <a:spLocks noGrp="1"/>
          </p:cNvSpPr>
          <p:nvPr>
            <p:ph type="title"/>
          </p:nvPr>
        </p:nvSpPr>
        <p:spPr/>
        <p:txBody>
          <a:bodyPr/>
          <a:lstStyle/>
          <a:p>
            <a:pPr lvl="0"/>
            <a:r>
              <a:rPr lang="en-US" dirty="0"/>
              <a:t>7. </a:t>
            </a:r>
            <a:r>
              <a:rPr lang="es-ES" dirty="0"/>
              <a:t>Lenguaje</a:t>
            </a:r>
          </a:p>
        </p:txBody>
      </p:sp>
    </p:spTree>
    <p:extLst>
      <p:ext uri="{BB962C8B-B14F-4D97-AF65-F5344CB8AC3E}">
        <p14:creationId xmlns:p14="http://schemas.microsoft.com/office/powerpoint/2010/main" val="414579033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616FF9-50FE-4F45-A679-F830C0FEB1C2}"/>
              </a:ext>
            </a:extLst>
          </p:cNvPr>
          <p:cNvSpPr>
            <a:spLocks noGrp="1"/>
          </p:cNvSpPr>
          <p:nvPr>
            <p:ph sz="quarter" idx="14"/>
          </p:nvPr>
        </p:nvSpPr>
        <p:spPr/>
        <p:txBody>
          <a:bodyPr/>
          <a:lstStyle/>
          <a:p>
            <a:r>
              <a:rPr lang="es-ES" dirty="0"/>
              <a:t>Es fundamental cómo los profesionales de apoyo entre iguales hablan a los demás y sobre los demás</a:t>
            </a:r>
            <a:r>
              <a:rPr lang="en-GB" dirty="0"/>
              <a:t>. </a:t>
            </a:r>
          </a:p>
          <a:p>
            <a:r>
              <a:rPr lang="es-ES" dirty="0"/>
              <a:t>A menudo, el lenguaje que se utiliza en los servicios sociales y de salud mental refuerza las diferencias de poder, no es sensible a los traumas, hace que las personas tengan la sensación de que toda su identidad está vinculada al sistema de salud mental </a:t>
            </a:r>
            <a:r>
              <a:rPr lang="en-GB" dirty="0"/>
              <a:t>. </a:t>
            </a:r>
          </a:p>
          <a:p>
            <a:r>
              <a:rPr lang="es-ES" dirty="0"/>
              <a:t>Por ejemplo, términos como «usuario de servicios», «consumidor» y «cliente», así como otros términos para describir a la persona que recibe apoyo, pueden percibirse como deshumanizadores</a:t>
            </a:r>
            <a:r>
              <a:rPr lang="en-GB" dirty="0"/>
              <a:t>.  </a:t>
            </a:r>
            <a:endParaRPr lang="x-none" dirty="0"/>
          </a:p>
          <a:p>
            <a:endParaRPr lang="x-none" dirty="0"/>
          </a:p>
        </p:txBody>
      </p:sp>
      <p:sp>
        <p:nvSpPr>
          <p:cNvPr id="2" name="Title 1">
            <a:extLst>
              <a:ext uri="{FF2B5EF4-FFF2-40B4-BE49-F238E27FC236}">
                <a16:creationId xmlns:a16="http://schemas.microsoft.com/office/drawing/2014/main" id="{0C3E986C-0C83-460F-86DC-ABDAC155570B}"/>
              </a:ext>
            </a:extLst>
          </p:cNvPr>
          <p:cNvSpPr>
            <a:spLocks noGrp="1"/>
          </p:cNvSpPr>
          <p:nvPr>
            <p:ph type="title"/>
          </p:nvPr>
        </p:nvSpPr>
        <p:spPr/>
        <p:txBody>
          <a:bodyPr/>
          <a:lstStyle/>
          <a:p>
            <a:r>
              <a:rPr lang="en-US" dirty="0"/>
              <a:t>7. </a:t>
            </a:r>
            <a:r>
              <a:rPr lang="es-ES" dirty="0"/>
              <a:t>Lenguaje - 1</a:t>
            </a:r>
            <a:r>
              <a:rPr lang="en-US" dirty="0"/>
              <a:t> </a:t>
            </a:r>
            <a:endParaRPr lang="x-none" dirty="0"/>
          </a:p>
        </p:txBody>
      </p:sp>
    </p:spTree>
    <p:extLst>
      <p:ext uri="{BB962C8B-B14F-4D97-AF65-F5344CB8AC3E}">
        <p14:creationId xmlns:p14="http://schemas.microsoft.com/office/powerpoint/2010/main" val="61302697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F031F9-B975-4EB7-AAB6-177EF22C1FEB}"/>
              </a:ext>
            </a:extLst>
          </p:cNvPr>
          <p:cNvSpPr>
            <a:spLocks noGrp="1"/>
          </p:cNvSpPr>
          <p:nvPr>
            <p:ph sz="quarter" idx="14"/>
          </p:nvPr>
        </p:nvSpPr>
        <p:spPr/>
        <p:txBody>
          <a:bodyPr>
            <a:normAutofit fontScale="92500" lnSpcReduction="10000"/>
          </a:bodyPr>
          <a:lstStyle/>
          <a:p>
            <a:pPr algn="just"/>
            <a:r>
              <a:rPr lang="es-ES" dirty="0"/>
              <a:t>El vocabulario también puede implicar que una persona tiene una enfermedad o una discapacidad permanente, lo que puede </a:t>
            </a:r>
            <a:r>
              <a:rPr lang="es-ES" dirty="0" err="1"/>
              <a:t>discapacitarla</a:t>
            </a:r>
            <a:r>
              <a:rPr lang="es-ES" dirty="0"/>
              <a:t> y socavar su recuperación personal</a:t>
            </a:r>
            <a:r>
              <a:rPr lang="en-GB" dirty="0"/>
              <a:t>. </a:t>
            </a:r>
          </a:p>
          <a:p>
            <a:pPr algn="just"/>
            <a:r>
              <a:rPr lang="es-ES" dirty="0"/>
              <a:t>Si bien nos referimos al lenguaje verbal, el lenguaje escrito puede ser igual de dañino</a:t>
            </a:r>
            <a:r>
              <a:rPr lang="en-GB" dirty="0"/>
              <a:t>. </a:t>
            </a:r>
          </a:p>
          <a:p>
            <a:pPr algn="just"/>
            <a:r>
              <a:rPr lang="es-ES" dirty="0"/>
              <a:t>los programas que solicitan a la persona que proporcione pruebas de una enfermedad o discapacidad </a:t>
            </a:r>
            <a:r>
              <a:rPr lang="es-ES" u="sng" dirty="0"/>
              <a:t>permanente</a:t>
            </a:r>
            <a:r>
              <a:rPr lang="es-ES" dirty="0"/>
              <a:t> para recibir subsidios (que implica que la persona </a:t>
            </a:r>
            <a:r>
              <a:rPr lang="es-ES" u="sng" dirty="0"/>
              <a:t>siempre</a:t>
            </a:r>
            <a:r>
              <a:rPr lang="es-ES" dirty="0"/>
              <a:t> tendrá una enfermedad/incapacidad en vez de promover la idea de que los subsidios sociales pueden ser necesarios para la mejora de la situación de la persona) no solo pueden ser </a:t>
            </a:r>
            <a:r>
              <a:rPr lang="es-ES" dirty="0" err="1"/>
              <a:t>estigmatizantes</a:t>
            </a:r>
            <a:r>
              <a:rPr lang="es-ES" dirty="0"/>
              <a:t>, sino que, además, pueden actuar como un importante obstáculo en el compromiso</a:t>
            </a:r>
            <a:r>
              <a:rPr lang="en-GB" dirty="0"/>
              <a:t>.</a:t>
            </a:r>
            <a:endParaRPr lang="x-none"/>
          </a:p>
          <a:p>
            <a:pPr algn="just"/>
            <a:r>
              <a:rPr lang="es-ES" dirty="0"/>
              <a:t>No existe ninguna lista acordada sobre términos «buenos» y «malos».</a:t>
            </a:r>
            <a:endParaRPr lang="en-GB" dirty="0"/>
          </a:p>
          <a:p>
            <a:pPr algn="just"/>
            <a:r>
              <a:rPr lang="es-ES" dirty="0"/>
              <a:t>Lo importante es entender los valores subyacentes sobre el hecho de que se elijan determinadas palabras y expresiones y se cuestione la aceptación de un determinado lenguaje desde una perspectiva crítica. </a:t>
            </a:r>
          </a:p>
          <a:p>
            <a:pPr algn="just"/>
            <a:endParaRPr lang="x-none" dirty="0"/>
          </a:p>
        </p:txBody>
      </p:sp>
      <p:sp>
        <p:nvSpPr>
          <p:cNvPr id="2" name="Title 1">
            <a:extLst>
              <a:ext uri="{FF2B5EF4-FFF2-40B4-BE49-F238E27FC236}">
                <a16:creationId xmlns:a16="http://schemas.microsoft.com/office/drawing/2014/main" id="{3849E627-AA8F-4256-83F8-F690DDDED7B0}"/>
              </a:ext>
            </a:extLst>
          </p:cNvPr>
          <p:cNvSpPr>
            <a:spLocks noGrp="1"/>
          </p:cNvSpPr>
          <p:nvPr>
            <p:ph type="title"/>
          </p:nvPr>
        </p:nvSpPr>
        <p:spPr/>
        <p:txBody>
          <a:bodyPr/>
          <a:lstStyle/>
          <a:p>
            <a:r>
              <a:rPr lang="en-US" dirty="0"/>
              <a:t>7. </a:t>
            </a:r>
            <a:r>
              <a:rPr lang="es-ES" dirty="0"/>
              <a:t>Lenguaje - 2</a:t>
            </a:r>
            <a:endParaRPr lang="x-none" dirty="0"/>
          </a:p>
        </p:txBody>
      </p:sp>
    </p:spTree>
    <p:extLst>
      <p:ext uri="{BB962C8B-B14F-4D97-AF65-F5344CB8AC3E}">
        <p14:creationId xmlns:p14="http://schemas.microsoft.com/office/powerpoint/2010/main" val="198631859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19133ABC-CBC0-F344-8B78-569DCCAD7480}"/>
              </a:ext>
            </a:extLst>
          </p:cNvPr>
          <p:cNvSpPr>
            <a:spLocks noGrp="1"/>
          </p:cNvSpPr>
          <p:nvPr>
            <p:ph type="body" sz="quarter" idx="13"/>
          </p:nvPr>
        </p:nvSpPr>
        <p:spPr>
          <a:xfrm>
            <a:off x="507207" y="965275"/>
            <a:ext cx="11174400" cy="360000"/>
          </a:xfrm>
        </p:spPr>
        <p:txBody>
          <a:bodyPr/>
          <a:lstStyle/>
          <a:p>
            <a:r>
              <a:rPr lang="es-ES" dirty="0"/>
              <a:t>Lenguaje abierto y cerrado </a:t>
            </a:r>
            <a:endParaRPr lang="x-none"/>
          </a:p>
        </p:txBody>
      </p:sp>
      <p:sp>
        <p:nvSpPr>
          <p:cNvPr id="3" name="Content Placeholder 2">
            <a:extLst>
              <a:ext uri="{FF2B5EF4-FFF2-40B4-BE49-F238E27FC236}">
                <a16:creationId xmlns:a16="http://schemas.microsoft.com/office/drawing/2014/main" id="{2147C351-FBD2-4B1A-82B5-63A0F9220A2B}"/>
              </a:ext>
            </a:extLst>
          </p:cNvPr>
          <p:cNvSpPr>
            <a:spLocks noGrp="1"/>
          </p:cNvSpPr>
          <p:nvPr>
            <p:ph sz="quarter" idx="14"/>
          </p:nvPr>
        </p:nvSpPr>
        <p:spPr/>
        <p:txBody>
          <a:bodyPr/>
          <a:lstStyle/>
          <a:p>
            <a:pPr algn="just"/>
            <a:r>
              <a:rPr lang="es-ES" dirty="0"/>
              <a:t>Hay que reflexionar es si se usa un lenguaje abierto o cerrado</a:t>
            </a:r>
            <a:r>
              <a:rPr lang="en-GB" dirty="0"/>
              <a:t> </a:t>
            </a:r>
          </a:p>
          <a:p>
            <a:pPr algn="just"/>
            <a:r>
              <a:rPr lang="es-ES" dirty="0"/>
              <a:t>Un lenguaje cerrado puede forzar a una persona a adoptar un punto de vista con el que no esté de acuerdo</a:t>
            </a:r>
            <a:r>
              <a:rPr lang="en-GB" dirty="0"/>
              <a:t>. </a:t>
            </a:r>
          </a:p>
          <a:p>
            <a:pPr algn="just"/>
            <a:r>
              <a:rPr lang="es-ES" dirty="0"/>
              <a:t>n lenguaje abierto deja espacio a la persona para atribuir su propio significado a sus experiencias y describe de manera más cuidada a la persona y su situación real.  </a:t>
            </a:r>
          </a:p>
          <a:p>
            <a:pPr marL="0" indent="0" algn="just">
              <a:buNone/>
            </a:pPr>
            <a:r>
              <a:rPr lang="en-GB" dirty="0"/>
              <a:t> </a:t>
            </a:r>
            <a:endParaRPr lang="x-none" dirty="0"/>
          </a:p>
        </p:txBody>
      </p:sp>
      <p:sp>
        <p:nvSpPr>
          <p:cNvPr id="2" name="Title 1">
            <a:extLst>
              <a:ext uri="{FF2B5EF4-FFF2-40B4-BE49-F238E27FC236}">
                <a16:creationId xmlns:a16="http://schemas.microsoft.com/office/drawing/2014/main" id="{58C60C2D-78D8-4477-ACCF-F83D4645B989}"/>
              </a:ext>
            </a:extLst>
          </p:cNvPr>
          <p:cNvSpPr>
            <a:spLocks noGrp="1"/>
          </p:cNvSpPr>
          <p:nvPr>
            <p:ph type="title"/>
          </p:nvPr>
        </p:nvSpPr>
        <p:spPr/>
        <p:txBody>
          <a:bodyPr/>
          <a:lstStyle/>
          <a:p>
            <a:r>
              <a:rPr lang="es-ES" dirty="0"/>
              <a:t>7. Lenguaje - 3</a:t>
            </a:r>
            <a:endParaRPr lang="x-none" dirty="0"/>
          </a:p>
        </p:txBody>
      </p:sp>
    </p:spTree>
    <p:extLst>
      <p:ext uri="{BB962C8B-B14F-4D97-AF65-F5344CB8AC3E}">
        <p14:creationId xmlns:p14="http://schemas.microsoft.com/office/powerpoint/2010/main" val="53532249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A06A3B-1685-4BE4-B7AF-D54586C88F7B}"/>
              </a:ext>
            </a:extLst>
          </p:cNvPr>
          <p:cNvSpPr>
            <a:spLocks noGrp="1"/>
          </p:cNvSpPr>
          <p:nvPr>
            <p:ph sz="quarter" idx="14"/>
          </p:nvPr>
        </p:nvSpPr>
        <p:spPr>
          <a:xfrm>
            <a:off x="507195" y="1306286"/>
            <a:ext cx="11174412" cy="4704902"/>
          </a:xfrm>
        </p:spPr>
        <p:txBody>
          <a:bodyPr>
            <a:normAutofit/>
          </a:bodyPr>
          <a:lstStyle/>
          <a:p>
            <a:pPr algn="just"/>
            <a:r>
              <a:rPr lang="es-ES" dirty="0"/>
              <a:t>Diferencias entre lenguaje abierto y cerrado - ejemplos</a:t>
            </a:r>
            <a:r>
              <a:rPr lang="en-GB" dirty="0"/>
              <a:t>:</a:t>
            </a:r>
            <a:endParaRPr lang="x-none" dirty="0"/>
          </a:p>
          <a:p>
            <a:pPr algn="just"/>
            <a:endParaRPr lang="en-GB" dirty="0"/>
          </a:p>
          <a:p>
            <a:pPr algn="just"/>
            <a:endParaRPr lang="en-GB" dirty="0"/>
          </a:p>
          <a:p>
            <a:pPr algn="just"/>
            <a:endParaRPr lang="en-GB" dirty="0"/>
          </a:p>
          <a:p>
            <a:pPr marL="0" indent="0" algn="just">
              <a:buNone/>
            </a:pPr>
            <a:endParaRPr lang="en-GB" dirty="0"/>
          </a:p>
          <a:p>
            <a:pPr algn="just"/>
            <a:r>
              <a:rPr lang="es-ES" dirty="0"/>
              <a:t>El lenguaje cerrado es </a:t>
            </a:r>
            <a:r>
              <a:rPr lang="es-ES" dirty="0" err="1"/>
              <a:t>estigmatizante</a:t>
            </a:r>
            <a:r>
              <a:rPr lang="es-ES" dirty="0"/>
              <a:t> e incapacitante porque define a </a:t>
            </a:r>
            <a:r>
              <a:rPr lang="es-ES" dirty="0" err="1"/>
              <a:t>Jennie</a:t>
            </a:r>
            <a:r>
              <a:rPr lang="es-ES" dirty="0"/>
              <a:t> como su diagnóstico y no deja espacio para que sea ella quien atribuya su propio significado a sus experiencias</a:t>
            </a:r>
            <a:r>
              <a:rPr lang="en-GB" dirty="0"/>
              <a:t>. </a:t>
            </a:r>
          </a:p>
          <a:p>
            <a:pPr algn="just"/>
            <a:r>
              <a:rPr lang="es-ES" dirty="0"/>
              <a:t>El lenguaje abierto afirma que a </a:t>
            </a:r>
            <a:r>
              <a:rPr lang="es-ES" dirty="0" err="1"/>
              <a:t>Jennie</a:t>
            </a:r>
            <a:r>
              <a:rPr lang="es-ES" dirty="0"/>
              <a:t> le han diagnosticado una enfermedad concreta, pero da lugar a diferentes interpretaciones de lo que esto puede significar para ella.  </a:t>
            </a:r>
          </a:p>
        </p:txBody>
      </p:sp>
      <p:sp>
        <p:nvSpPr>
          <p:cNvPr id="2" name="Title 1">
            <a:extLst>
              <a:ext uri="{FF2B5EF4-FFF2-40B4-BE49-F238E27FC236}">
                <a16:creationId xmlns:a16="http://schemas.microsoft.com/office/drawing/2014/main" id="{873313E4-C5F0-42F2-B20A-08ED4258ED56}"/>
              </a:ext>
            </a:extLst>
          </p:cNvPr>
          <p:cNvSpPr>
            <a:spLocks noGrp="1"/>
          </p:cNvSpPr>
          <p:nvPr>
            <p:ph type="title"/>
          </p:nvPr>
        </p:nvSpPr>
        <p:spPr/>
        <p:txBody>
          <a:bodyPr/>
          <a:lstStyle/>
          <a:p>
            <a:r>
              <a:rPr lang="en-US" dirty="0"/>
              <a:t>7. </a:t>
            </a:r>
            <a:r>
              <a:rPr lang="es-ES" dirty="0"/>
              <a:t>Lenguaje - 4</a:t>
            </a:r>
            <a:endParaRPr lang="x-none" dirty="0"/>
          </a:p>
        </p:txBody>
      </p:sp>
      <p:graphicFrame>
        <p:nvGraphicFramePr>
          <p:cNvPr id="6" name="Table 5">
            <a:extLst>
              <a:ext uri="{FF2B5EF4-FFF2-40B4-BE49-F238E27FC236}">
                <a16:creationId xmlns:a16="http://schemas.microsoft.com/office/drawing/2014/main" id="{F873C4F8-FBAC-4BD9-914B-BB265D399D07}"/>
              </a:ext>
            </a:extLst>
          </p:cNvPr>
          <p:cNvGraphicFramePr>
            <a:graphicFrameLocks noGrp="1"/>
          </p:cNvGraphicFramePr>
          <p:nvPr>
            <p:extLst>
              <p:ext uri="{D42A27DB-BD31-4B8C-83A1-F6EECF244321}">
                <p14:modId xmlns:p14="http://schemas.microsoft.com/office/powerpoint/2010/main" val="25066022"/>
              </p:ext>
            </p:extLst>
          </p:nvPr>
        </p:nvGraphicFramePr>
        <p:xfrm>
          <a:off x="1429788" y="2349148"/>
          <a:ext cx="8927869" cy="1201918"/>
        </p:xfrm>
        <a:graphic>
          <a:graphicData uri="http://schemas.openxmlformats.org/drawingml/2006/table">
            <a:tbl>
              <a:tblPr firstRow="1" firstCol="1" bandRow="1"/>
              <a:tblGrid>
                <a:gridCol w="3665044">
                  <a:extLst>
                    <a:ext uri="{9D8B030D-6E8A-4147-A177-3AD203B41FA5}">
                      <a16:colId xmlns:a16="http://schemas.microsoft.com/office/drawing/2014/main" val="3045964192"/>
                    </a:ext>
                  </a:extLst>
                </a:gridCol>
                <a:gridCol w="1232629">
                  <a:extLst>
                    <a:ext uri="{9D8B030D-6E8A-4147-A177-3AD203B41FA5}">
                      <a16:colId xmlns:a16="http://schemas.microsoft.com/office/drawing/2014/main" val="3900420702"/>
                    </a:ext>
                  </a:extLst>
                </a:gridCol>
                <a:gridCol w="4030196">
                  <a:extLst>
                    <a:ext uri="{9D8B030D-6E8A-4147-A177-3AD203B41FA5}">
                      <a16:colId xmlns:a16="http://schemas.microsoft.com/office/drawing/2014/main" val="2126052190"/>
                    </a:ext>
                  </a:extLst>
                </a:gridCol>
              </a:tblGrid>
              <a:tr h="299040">
                <a:tc>
                  <a:txBody>
                    <a:bodyPr/>
                    <a:lstStyle/>
                    <a:p>
                      <a:pPr marL="0" marR="0" algn="ctr">
                        <a:spcBef>
                          <a:spcPts val="0"/>
                        </a:spcBef>
                        <a:spcAft>
                          <a:spcPts val="0"/>
                        </a:spcAft>
                      </a:pPr>
                      <a:r>
                        <a:rPr lang="en-GB" sz="2000" b="1" dirty="0" err="1">
                          <a:effectLst/>
                          <a:latin typeface="+mn-lt"/>
                          <a:ea typeface="SimSun" panose="02010600030101010101" pitchFamily="2" charset="-122"/>
                          <a:cs typeface="Calibri" panose="020F0502020204030204" pitchFamily="34" charset="0"/>
                        </a:rPr>
                        <a:t>Cerrado</a:t>
                      </a:r>
                      <a:endParaRPr lang="x-none" sz="2000">
                        <a:effectLst/>
                        <a:latin typeface="+mn-lt"/>
                        <a:ea typeface="SimSun" panose="02010600030101010101" pitchFamily="2" charset="-122"/>
                        <a:cs typeface="Calibri" panose="020F0502020204030204" pitchFamily="34"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GB" sz="2000" dirty="0">
                          <a:effectLst/>
                          <a:latin typeface="+mn-lt"/>
                          <a:ea typeface="SimSun" panose="02010600030101010101" pitchFamily="2" charset="-122"/>
                          <a:cs typeface="Calibri" panose="020F0502020204030204" pitchFamily="34" charset="0"/>
                        </a:rPr>
                        <a:t> </a:t>
                      </a:r>
                      <a:endParaRPr lang="x-none" sz="2000">
                        <a:effectLst/>
                        <a:latin typeface="+mn-lt"/>
                        <a:ea typeface="SimSun" panose="02010600030101010101" pitchFamily="2" charset="-122"/>
                        <a:cs typeface="Calibri" panose="020F0502020204030204" pitchFamily="34"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GB" sz="2000" b="1" dirty="0" err="1">
                          <a:effectLst/>
                          <a:latin typeface="+mn-lt"/>
                          <a:ea typeface="SimSun" panose="02010600030101010101" pitchFamily="2" charset="-122"/>
                          <a:cs typeface="Calibri" panose="020F0502020204030204" pitchFamily="34" charset="0"/>
                        </a:rPr>
                        <a:t>Abierto</a:t>
                      </a:r>
                      <a:endParaRPr lang="x-none" sz="2000" dirty="0">
                        <a:effectLst/>
                        <a:latin typeface="+mn-lt"/>
                        <a:ea typeface="SimSun" panose="02010600030101010101" pitchFamily="2" charset="-122"/>
                        <a:cs typeface="Calibri" panose="020F050202020403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330427214"/>
                  </a:ext>
                </a:extLst>
              </a:tr>
              <a:tr h="897118">
                <a:tc>
                  <a:txBody>
                    <a:bodyPr/>
                    <a:lstStyle/>
                    <a:p>
                      <a:pPr marL="0" marR="0" algn="ctr">
                        <a:spcBef>
                          <a:spcPts val="0"/>
                        </a:spcBef>
                        <a:spcAft>
                          <a:spcPts val="0"/>
                        </a:spcAft>
                      </a:pPr>
                      <a:r>
                        <a:rPr lang="es-ES" sz="1800" kern="1200" dirty="0" err="1">
                          <a:solidFill>
                            <a:schemeClr val="tx1"/>
                          </a:solidFill>
                          <a:effectLst/>
                          <a:latin typeface="+mn-lt"/>
                          <a:ea typeface="+mn-ea"/>
                          <a:cs typeface="+mn-cs"/>
                        </a:rPr>
                        <a:t>Jeannie</a:t>
                      </a:r>
                      <a:r>
                        <a:rPr lang="es-ES" sz="1800" kern="1200" dirty="0">
                          <a:solidFill>
                            <a:schemeClr val="tx1"/>
                          </a:solidFill>
                          <a:effectLst/>
                          <a:latin typeface="+mn-lt"/>
                          <a:ea typeface="+mn-ea"/>
                          <a:cs typeface="+mn-cs"/>
                        </a:rPr>
                        <a:t> es esquizofrénica (o tiene esquizofrenia)</a:t>
                      </a:r>
                      <a:endParaRPr lang="x-none" sz="2000" dirty="0">
                        <a:effectLst/>
                        <a:latin typeface="+mn-lt"/>
                        <a:ea typeface="SimSun" panose="02010600030101010101" pitchFamily="2" charset="-122"/>
                        <a:cs typeface="Calibri" panose="020F0502020204030204" pitchFamily="34"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GB" sz="2000" b="1" i="1" dirty="0">
                          <a:solidFill>
                            <a:srgbClr val="FF0000"/>
                          </a:solidFill>
                          <a:effectLst/>
                          <a:latin typeface="+mn-lt"/>
                          <a:ea typeface="SimSun" panose="02010600030101010101" pitchFamily="2" charset="-122"/>
                          <a:cs typeface="Calibri" panose="020F0502020204030204" pitchFamily="34" charset="0"/>
                        </a:rPr>
                        <a:t>VERSUS</a:t>
                      </a:r>
                      <a:endParaRPr lang="x-none" sz="2000" dirty="0">
                        <a:solidFill>
                          <a:srgbClr val="FF0000"/>
                        </a:solidFill>
                        <a:effectLst/>
                        <a:latin typeface="+mn-lt"/>
                        <a:ea typeface="SimSun" panose="02010600030101010101" pitchFamily="2" charset="-122"/>
                        <a:cs typeface="Calibri" panose="020F0502020204030204" pitchFamily="34"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s-ES" sz="1800" kern="1200" dirty="0">
                          <a:solidFill>
                            <a:schemeClr val="tx1"/>
                          </a:solidFill>
                          <a:effectLst/>
                          <a:latin typeface="+mn-lt"/>
                          <a:ea typeface="+mn-ea"/>
                          <a:cs typeface="+mn-cs"/>
                        </a:rPr>
                        <a:t>A </a:t>
                      </a:r>
                      <a:r>
                        <a:rPr lang="es-ES" sz="1800" kern="1200" dirty="0" err="1">
                          <a:solidFill>
                            <a:schemeClr val="tx1"/>
                          </a:solidFill>
                          <a:effectLst/>
                          <a:latin typeface="+mn-lt"/>
                          <a:ea typeface="+mn-ea"/>
                          <a:cs typeface="+mn-cs"/>
                        </a:rPr>
                        <a:t>Jeannie</a:t>
                      </a:r>
                      <a:r>
                        <a:rPr lang="es-ES" sz="1800" kern="1200" dirty="0">
                          <a:solidFill>
                            <a:schemeClr val="tx1"/>
                          </a:solidFill>
                          <a:effectLst/>
                          <a:latin typeface="+mn-lt"/>
                          <a:ea typeface="+mn-ea"/>
                          <a:cs typeface="+mn-cs"/>
                        </a:rPr>
                        <a:t> le han diagnosticado esquizofrenia</a:t>
                      </a:r>
                      <a:r>
                        <a:rPr lang="en-GB" sz="2000" dirty="0">
                          <a:effectLst/>
                          <a:latin typeface="+mn-lt"/>
                          <a:ea typeface="SimSun" panose="02010600030101010101" pitchFamily="2" charset="-122"/>
                          <a:cs typeface="Calibri" panose="020F0502020204030204" pitchFamily="34" charset="0"/>
                        </a:rPr>
                        <a:t> </a:t>
                      </a:r>
                      <a:endParaRPr lang="x-none" sz="2000" dirty="0">
                        <a:effectLst/>
                        <a:latin typeface="+mn-lt"/>
                        <a:ea typeface="SimSun" panose="02010600030101010101" pitchFamily="2" charset="-122"/>
                        <a:cs typeface="Calibri" panose="020F050202020403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553233213"/>
                  </a:ext>
                </a:extLst>
              </a:tr>
            </a:tbl>
          </a:graphicData>
        </a:graphic>
      </p:graphicFrame>
    </p:spTree>
    <p:extLst>
      <p:ext uri="{BB962C8B-B14F-4D97-AF65-F5344CB8AC3E}">
        <p14:creationId xmlns:p14="http://schemas.microsoft.com/office/powerpoint/2010/main" val="264075230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7DF84D-BE33-479A-8AC7-63844E54C712}"/>
              </a:ext>
            </a:extLst>
          </p:cNvPr>
          <p:cNvSpPr>
            <a:spLocks noGrp="1"/>
          </p:cNvSpPr>
          <p:nvPr>
            <p:ph sz="quarter" idx="14"/>
          </p:nvPr>
        </p:nvSpPr>
        <p:spPr/>
        <p:txBody>
          <a:bodyPr>
            <a:normAutofit/>
          </a:bodyPr>
          <a:lstStyle/>
          <a:p>
            <a:pPr algn="just"/>
            <a:endParaRPr lang="en-GB" dirty="0"/>
          </a:p>
          <a:p>
            <a:pPr algn="just"/>
            <a:endParaRPr lang="en-GB" dirty="0"/>
          </a:p>
          <a:p>
            <a:pPr algn="just"/>
            <a:endParaRPr lang="en-GB" dirty="0"/>
          </a:p>
          <a:p>
            <a:pPr marL="0" indent="0" algn="just">
              <a:buNone/>
            </a:pPr>
            <a:endParaRPr lang="en-GB" dirty="0"/>
          </a:p>
          <a:p>
            <a:pPr algn="just"/>
            <a:r>
              <a:rPr lang="es-ES" dirty="0"/>
              <a:t>El uso del término «desobedece» implica que George debe tomarse la medicación y está actuando incorrectamente o se está revelando por el hecho de no tomarla</a:t>
            </a:r>
            <a:r>
              <a:rPr lang="en-GB" dirty="0"/>
              <a:t>. </a:t>
            </a:r>
          </a:p>
          <a:p>
            <a:pPr algn="just"/>
            <a:r>
              <a:rPr lang="es-ES" dirty="0"/>
              <a:t>El lenguaje abierto afirma un hecho que no proyecta ningún juicio sobre George y además le deja espacio para explicar el porqué, si lo quiere hacer.  </a:t>
            </a:r>
            <a:r>
              <a:rPr lang="en-GB" dirty="0"/>
              <a:t> </a:t>
            </a:r>
            <a:endParaRPr lang="x-none" dirty="0"/>
          </a:p>
          <a:p>
            <a:pPr algn="just"/>
            <a:endParaRPr lang="x-none" dirty="0"/>
          </a:p>
        </p:txBody>
      </p:sp>
      <p:sp>
        <p:nvSpPr>
          <p:cNvPr id="2" name="Title 1">
            <a:extLst>
              <a:ext uri="{FF2B5EF4-FFF2-40B4-BE49-F238E27FC236}">
                <a16:creationId xmlns:a16="http://schemas.microsoft.com/office/drawing/2014/main" id="{61EA7084-2D6F-4157-9F82-E7B68098FC7B}"/>
              </a:ext>
            </a:extLst>
          </p:cNvPr>
          <p:cNvSpPr>
            <a:spLocks noGrp="1"/>
          </p:cNvSpPr>
          <p:nvPr>
            <p:ph type="title"/>
          </p:nvPr>
        </p:nvSpPr>
        <p:spPr/>
        <p:txBody>
          <a:bodyPr/>
          <a:lstStyle/>
          <a:p>
            <a:r>
              <a:rPr lang="en-US" dirty="0"/>
              <a:t>7. </a:t>
            </a:r>
            <a:r>
              <a:rPr lang="es-ES" dirty="0"/>
              <a:t>Lenguaje - 5</a:t>
            </a:r>
            <a:endParaRPr lang="x-none" dirty="0"/>
          </a:p>
        </p:txBody>
      </p:sp>
      <p:graphicFrame>
        <p:nvGraphicFramePr>
          <p:cNvPr id="4" name="Table 3">
            <a:extLst>
              <a:ext uri="{FF2B5EF4-FFF2-40B4-BE49-F238E27FC236}">
                <a16:creationId xmlns:a16="http://schemas.microsoft.com/office/drawing/2014/main" id="{2DE00490-B63A-4075-9B5B-239B15AF07EB}"/>
              </a:ext>
            </a:extLst>
          </p:cNvPr>
          <p:cNvGraphicFramePr>
            <a:graphicFrameLocks noGrp="1"/>
          </p:cNvGraphicFramePr>
          <p:nvPr>
            <p:extLst>
              <p:ext uri="{D42A27DB-BD31-4B8C-83A1-F6EECF244321}">
                <p14:modId xmlns:p14="http://schemas.microsoft.com/office/powerpoint/2010/main" val="3820429404"/>
              </p:ext>
            </p:extLst>
          </p:nvPr>
        </p:nvGraphicFramePr>
        <p:xfrm>
          <a:off x="1041923" y="1508334"/>
          <a:ext cx="9174145" cy="1569065"/>
        </p:xfrm>
        <a:graphic>
          <a:graphicData uri="http://schemas.openxmlformats.org/drawingml/2006/table">
            <a:tbl>
              <a:tblPr firstRow="1" firstCol="1" bandRow="1"/>
              <a:tblGrid>
                <a:gridCol w="3766144">
                  <a:extLst>
                    <a:ext uri="{9D8B030D-6E8A-4147-A177-3AD203B41FA5}">
                      <a16:colId xmlns:a16="http://schemas.microsoft.com/office/drawing/2014/main" val="265485051"/>
                    </a:ext>
                  </a:extLst>
                </a:gridCol>
                <a:gridCol w="1266631">
                  <a:extLst>
                    <a:ext uri="{9D8B030D-6E8A-4147-A177-3AD203B41FA5}">
                      <a16:colId xmlns:a16="http://schemas.microsoft.com/office/drawing/2014/main" val="3780590817"/>
                    </a:ext>
                  </a:extLst>
                </a:gridCol>
                <a:gridCol w="4141370">
                  <a:extLst>
                    <a:ext uri="{9D8B030D-6E8A-4147-A177-3AD203B41FA5}">
                      <a16:colId xmlns:a16="http://schemas.microsoft.com/office/drawing/2014/main" val="80358796"/>
                    </a:ext>
                  </a:extLst>
                </a:gridCol>
              </a:tblGrid>
              <a:tr h="410825">
                <a:tc>
                  <a:txBody>
                    <a:bodyPr/>
                    <a:lstStyle/>
                    <a:p>
                      <a:pPr marL="0" marR="0" algn="ctr">
                        <a:spcBef>
                          <a:spcPts val="0"/>
                        </a:spcBef>
                        <a:spcAft>
                          <a:spcPts val="0"/>
                        </a:spcAft>
                      </a:pPr>
                      <a:r>
                        <a:rPr lang="en-GB" sz="2000" b="1" dirty="0" err="1">
                          <a:effectLst/>
                          <a:latin typeface="+mn-lt"/>
                          <a:ea typeface="SimSun" panose="02010600030101010101" pitchFamily="2" charset="-122"/>
                          <a:cs typeface="Calibri" panose="020F0502020204030204" pitchFamily="34" charset="0"/>
                        </a:rPr>
                        <a:t>Cerrado</a:t>
                      </a:r>
                      <a:endParaRPr lang="x-none" sz="2000">
                        <a:effectLst/>
                        <a:latin typeface="+mn-lt"/>
                        <a:ea typeface="SimSun" panose="02010600030101010101" pitchFamily="2" charset="-122"/>
                        <a:cs typeface="Calibri" panose="020F0502020204030204" pitchFamily="34"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GB" sz="2000" dirty="0">
                          <a:effectLst/>
                          <a:latin typeface="+mn-lt"/>
                          <a:ea typeface="SimSun" panose="02010600030101010101" pitchFamily="2" charset="-122"/>
                          <a:cs typeface="Calibri" panose="020F0502020204030204" pitchFamily="34" charset="0"/>
                        </a:rPr>
                        <a:t> </a:t>
                      </a:r>
                      <a:endParaRPr lang="x-none" sz="2000">
                        <a:effectLst/>
                        <a:latin typeface="+mn-lt"/>
                        <a:ea typeface="SimSun" panose="02010600030101010101" pitchFamily="2" charset="-122"/>
                        <a:cs typeface="Calibri" panose="020F0502020204030204" pitchFamily="34"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GB" sz="2000" b="1" dirty="0" err="1">
                          <a:effectLst/>
                          <a:latin typeface="+mn-lt"/>
                          <a:ea typeface="SimSun" panose="02010600030101010101" pitchFamily="2" charset="-122"/>
                          <a:cs typeface="Calibri" panose="020F0502020204030204" pitchFamily="34" charset="0"/>
                        </a:rPr>
                        <a:t>Abierto</a:t>
                      </a:r>
                      <a:endParaRPr lang="x-none" sz="2000" dirty="0">
                        <a:effectLst/>
                        <a:latin typeface="+mn-lt"/>
                        <a:ea typeface="SimSun" panose="02010600030101010101" pitchFamily="2" charset="-122"/>
                        <a:cs typeface="Calibri" panose="020F050202020403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3656756474"/>
                  </a:ext>
                </a:extLst>
              </a:tr>
              <a:tr h="1120833">
                <a:tc>
                  <a:txBody>
                    <a:bodyPr/>
                    <a:lstStyle/>
                    <a:p>
                      <a:pPr algn="ctr"/>
                      <a:r>
                        <a:rPr lang="es-ES" sz="1800" i="1" kern="1200" dirty="0">
                          <a:solidFill>
                            <a:schemeClr val="tx1"/>
                          </a:solidFill>
                          <a:effectLst/>
                          <a:latin typeface="+mn-lt"/>
                          <a:ea typeface="+mn-ea"/>
                          <a:cs typeface="+mn-cs"/>
                        </a:rPr>
                        <a:t>George desobedece y no se toma la medicación que le recetan </a:t>
                      </a:r>
                      <a:endParaRPr lang="x-none" sz="2200" dirty="0">
                        <a:effectLst/>
                        <a:latin typeface="+mn-lt"/>
                        <a:ea typeface="SimSun" panose="02010600030101010101" pitchFamily="2" charset="-122"/>
                        <a:cs typeface="Calibri" panose="020F0502020204030204" pitchFamily="34"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GB" sz="2200" b="1" i="1" dirty="0">
                          <a:solidFill>
                            <a:srgbClr val="FF0000"/>
                          </a:solidFill>
                          <a:effectLst/>
                          <a:latin typeface="+mn-lt"/>
                          <a:ea typeface="SimSun" panose="02010600030101010101" pitchFamily="2" charset="-122"/>
                          <a:cs typeface="Calibri" panose="020F0502020204030204" pitchFamily="34" charset="0"/>
                        </a:rPr>
                        <a:t>VERSUS</a:t>
                      </a:r>
                      <a:endParaRPr lang="x-none" sz="2200" dirty="0">
                        <a:solidFill>
                          <a:srgbClr val="FF0000"/>
                        </a:solidFill>
                        <a:effectLst/>
                        <a:latin typeface="+mn-lt"/>
                        <a:ea typeface="SimSun" panose="02010600030101010101" pitchFamily="2" charset="-122"/>
                        <a:cs typeface="Calibri" panose="020F0502020204030204" pitchFamily="34" charset="0"/>
                      </a:endParaRPr>
                    </a:p>
                  </a:txBody>
                  <a:tcPr marL="68580" marR="68580" marT="0" marB="0" anchor="ctr">
                    <a:lnL>
                      <a:noFill/>
                    </a:lnL>
                    <a:lnR>
                      <a:noFill/>
                    </a:lnR>
                    <a:lnT>
                      <a:noFill/>
                    </a:lnT>
                    <a:lnB>
                      <a:noFill/>
                    </a:lnB>
                  </a:tcPr>
                </a:tc>
                <a:tc>
                  <a:txBody>
                    <a:bodyPr/>
                    <a:lstStyle/>
                    <a:p>
                      <a:pPr algn="ctr"/>
                      <a:endParaRPr lang="es-ES" sz="1800" i="1" kern="1200" dirty="0">
                        <a:solidFill>
                          <a:schemeClr val="tx1"/>
                        </a:solidFill>
                        <a:effectLst/>
                        <a:latin typeface="+mn-lt"/>
                        <a:ea typeface="+mn-ea"/>
                        <a:cs typeface="+mn-cs"/>
                      </a:endParaRPr>
                    </a:p>
                    <a:p>
                      <a:pPr algn="ctr"/>
                      <a:r>
                        <a:rPr lang="es-ES" sz="1800" i="1" kern="1200" dirty="0">
                          <a:solidFill>
                            <a:schemeClr val="tx1"/>
                          </a:solidFill>
                          <a:effectLst/>
                          <a:latin typeface="+mn-lt"/>
                          <a:ea typeface="+mn-ea"/>
                          <a:cs typeface="+mn-cs"/>
                        </a:rPr>
                        <a:t>George no se quiere tomar la medicación</a:t>
                      </a:r>
                      <a:endParaRPr lang="es-ES" sz="1800" kern="1200" dirty="0">
                        <a:solidFill>
                          <a:schemeClr val="tx1"/>
                        </a:solidFill>
                        <a:effectLst/>
                        <a:latin typeface="+mn-lt"/>
                        <a:ea typeface="+mn-ea"/>
                        <a:cs typeface="+mn-cs"/>
                      </a:endParaRPr>
                    </a:p>
                    <a:p>
                      <a:pPr algn="ctr"/>
                      <a:r>
                        <a:rPr lang="es-ES" sz="1800" i="1" kern="1200" dirty="0">
                          <a:solidFill>
                            <a:schemeClr val="tx1"/>
                          </a:solidFill>
                          <a:effectLst/>
                          <a:latin typeface="+mn-lt"/>
                          <a:ea typeface="+mn-ea"/>
                          <a:cs typeface="+mn-cs"/>
                        </a:rPr>
                        <a:t>que le han recetado.</a:t>
                      </a:r>
                      <a:endParaRPr lang="es-ES" sz="1800" kern="1200" dirty="0">
                        <a:solidFill>
                          <a:schemeClr val="tx1"/>
                        </a:solidFill>
                        <a:effectLst/>
                        <a:latin typeface="+mn-lt"/>
                        <a:ea typeface="+mn-ea"/>
                        <a:cs typeface="+mn-cs"/>
                      </a:endParaRPr>
                    </a:p>
                    <a:p>
                      <a:pPr marL="0" marR="0" algn="ctr">
                        <a:spcBef>
                          <a:spcPts val="0"/>
                        </a:spcBef>
                        <a:spcAft>
                          <a:spcPts val="0"/>
                        </a:spcAft>
                      </a:pPr>
                      <a:r>
                        <a:rPr lang="en-GB" sz="2200" i="1" dirty="0">
                          <a:effectLst/>
                          <a:latin typeface="+mn-lt"/>
                          <a:ea typeface="SimSun" panose="02010600030101010101" pitchFamily="2" charset="-122"/>
                          <a:cs typeface="Calibri" panose="020F0502020204030204" pitchFamily="34" charset="0"/>
                        </a:rPr>
                        <a:t>.</a:t>
                      </a:r>
                      <a:endParaRPr lang="x-none" sz="2200" dirty="0">
                        <a:effectLst/>
                        <a:latin typeface="+mn-lt"/>
                        <a:ea typeface="SimSun" panose="02010600030101010101" pitchFamily="2" charset="-122"/>
                        <a:cs typeface="Calibri" panose="020F050202020403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1614258583"/>
                  </a:ext>
                </a:extLst>
              </a:tr>
            </a:tbl>
          </a:graphicData>
        </a:graphic>
      </p:graphicFrame>
    </p:spTree>
    <p:extLst>
      <p:ext uri="{BB962C8B-B14F-4D97-AF65-F5344CB8AC3E}">
        <p14:creationId xmlns:p14="http://schemas.microsoft.com/office/powerpoint/2010/main" val="289971000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74D42E-48B4-4853-BBB9-5AB085924D86}"/>
              </a:ext>
            </a:extLst>
          </p:cNvPr>
          <p:cNvSpPr>
            <a:spLocks noGrp="1"/>
          </p:cNvSpPr>
          <p:nvPr>
            <p:ph sz="quarter" idx="14"/>
          </p:nvPr>
        </p:nvSpPr>
        <p:spPr/>
        <p:txBody>
          <a:bodyPr>
            <a:normAutofit fontScale="92500"/>
          </a:bodyPr>
          <a:lstStyle/>
          <a:p>
            <a:pPr algn="just"/>
            <a:endParaRPr lang="en-GB" dirty="0"/>
          </a:p>
          <a:p>
            <a:pPr algn="just"/>
            <a:endParaRPr lang="en-GB" dirty="0"/>
          </a:p>
          <a:p>
            <a:pPr algn="just"/>
            <a:endParaRPr lang="en-GB" dirty="0"/>
          </a:p>
          <a:p>
            <a:pPr algn="just"/>
            <a:endParaRPr lang="en-GB" dirty="0"/>
          </a:p>
          <a:p>
            <a:pPr algn="just"/>
            <a:r>
              <a:rPr lang="es-ES" dirty="0"/>
              <a:t>El lenguaje cerrado indica que estas voces no son reales, a la vez que implica que son algo malo a lo que se debe poner fin</a:t>
            </a:r>
            <a:r>
              <a:rPr lang="en-GB" dirty="0"/>
              <a:t>. </a:t>
            </a:r>
          </a:p>
          <a:p>
            <a:pPr lvl="3" algn="just"/>
            <a:r>
              <a:rPr lang="es-ES" dirty="0"/>
              <a:t>Es posible que a Luis no le molesten estas voces, pero el lenguaje las pinta como algo que debe temer</a:t>
            </a:r>
            <a:r>
              <a:rPr lang="en-GB" dirty="0"/>
              <a:t>. </a:t>
            </a:r>
          </a:p>
          <a:p>
            <a:pPr algn="just"/>
            <a:r>
              <a:rPr lang="es-ES" dirty="0"/>
              <a:t>El lenguaje abierto no interpreta las voces como buenas ni malas, sino que se limita a decir que Luis las oye</a:t>
            </a:r>
            <a:r>
              <a:rPr lang="en-GB" dirty="0"/>
              <a:t>. </a:t>
            </a:r>
          </a:p>
          <a:p>
            <a:pPr lvl="3" algn="just"/>
            <a:r>
              <a:rPr lang="es-ES" dirty="0"/>
              <a:t>Esto da espacio a Luis para interpretar sus propias reacciones a su experiencia.  </a:t>
            </a:r>
          </a:p>
          <a:p>
            <a:pPr marL="530225" lvl="3" indent="0" algn="just">
              <a:buNone/>
            </a:pPr>
            <a:endParaRPr lang="x-none" dirty="0"/>
          </a:p>
        </p:txBody>
      </p:sp>
      <p:sp>
        <p:nvSpPr>
          <p:cNvPr id="2" name="Title 1">
            <a:extLst>
              <a:ext uri="{FF2B5EF4-FFF2-40B4-BE49-F238E27FC236}">
                <a16:creationId xmlns:a16="http://schemas.microsoft.com/office/drawing/2014/main" id="{882ED17D-6116-407A-A8F5-3299BB7C55DC}"/>
              </a:ext>
            </a:extLst>
          </p:cNvPr>
          <p:cNvSpPr>
            <a:spLocks noGrp="1"/>
          </p:cNvSpPr>
          <p:nvPr>
            <p:ph type="title"/>
          </p:nvPr>
        </p:nvSpPr>
        <p:spPr/>
        <p:txBody>
          <a:bodyPr/>
          <a:lstStyle/>
          <a:p>
            <a:r>
              <a:rPr lang="en-US" dirty="0"/>
              <a:t>7. </a:t>
            </a:r>
            <a:r>
              <a:rPr lang="es-ES" dirty="0"/>
              <a:t>Lenguaje - 6</a:t>
            </a:r>
            <a:endParaRPr lang="x-none" dirty="0"/>
          </a:p>
        </p:txBody>
      </p:sp>
      <p:graphicFrame>
        <p:nvGraphicFramePr>
          <p:cNvPr id="4" name="Table 3">
            <a:extLst>
              <a:ext uri="{FF2B5EF4-FFF2-40B4-BE49-F238E27FC236}">
                <a16:creationId xmlns:a16="http://schemas.microsoft.com/office/drawing/2014/main" id="{1FADA133-2809-4549-B871-EDCE0C5D66AC}"/>
              </a:ext>
            </a:extLst>
          </p:cNvPr>
          <p:cNvGraphicFramePr>
            <a:graphicFrameLocks noGrp="1"/>
          </p:cNvGraphicFramePr>
          <p:nvPr>
            <p:extLst>
              <p:ext uri="{D42A27DB-BD31-4B8C-83A1-F6EECF244321}">
                <p14:modId xmlns:p14="http://schemas.microsoft.com/office/powerpoint/2010/main" val="3506454812"/>
              </p:ext>
            </p:extLst>
          </p:nvPr>
        </p:nvGraphicFramePr>
        <p:xfrm>
          <a:off x="1269969" y="1544777"/>
          <a:ext cx="8932985" cy="1371918"/>
        </p:xfrm>
        <a:graphic>
          <a:graphicData uri="http://schemas.openxmlformats.org/drawingml/2006/table">
            <a:tbl>
              <a:tblPr firstRow="1" firstCol="1" bandRow="1"/>
              <a:tblGrid>
                <a:gridCol w="3667144">
                  <a:extLst>
                    <a:ext uri="{9D8B030D-6E8A-4147-A177-3AD203B41FA5}">
                      <a16:colId xmlns:a16="http://schemas.microsoft.com/office/drawing/2014/main" val="3878392350"/>
                    </a:ext>
                  </a:extLst>
                </a:gridCol>
                <a:gridCol w="1233336">
                  <a:extLst>
                    <a:ext uri="{9D8B030D-6E8A-4147-A177-3AD203B41FA5}">
                      <a16:colId xmlns:a16="http://schemas.microsoft.com/office/drawing/2014/main" val="1984826608"/>
                    </a:ext>
                  </a:extLst>
                </a:gridCol>
                <a:gridCol w="4032505">
                  <a:extLst>
                    <a:ext uri="{9D8B030D-6E8A-4147-A177-3AD203B41FA5}">
                      <a16:colId xmlns:a16="http://schemas.microsoft.com/office/drawing/2014/main" val="3998575185"/>
                    </a:ext>
                  </a:extLst>
                </a:gridCol>
              </a:tblGrid>
              <a:tr h="355395">
                <a:tc>
                  <a:txBody>
                    <a:bodyPr/>
                    <a:lstStyle/>
                    <a:p>
                      <a:pPr marL="0" marR="0" algn="ctr">
                        <a:spcBef>
                          <a:spcPts val="0"/>
                        </a:spcBef>
                        <a:spcAft>
                          <a:spcPts val="0"/>
                        </a:spcAft>
                      </a:pPr>
                      <a:r>
                        <a:rPr lang="en-GB" sz="2000" b="1" dirty="0" err="1">
                          <a:effectLst/>
                          <a:latin typeface="+mn-lt"/>
                          <a:ea typeface="SimSun" panose="02010600030101010101" pitchFamily="2" charset="-122"/>
                          <a:cs typeface="Calibri" panose="020F0502020204030204" pitchFamily="34" charset="0"/>
                        </a:rPr>
                        <a:t>Cerrado</a:t>
                      </a:r>
                      <a:endParaRPr lang="x-none" sz="2000">
                        <a:effectLst/>
                        <a:latin typeface="+mn-lt"/>
                        <a:ea typeface="SimSun" panose="02010600030101010101" pitchFamily="2" charset="-122"/>
                        <a:cs typeface="Calibri" panose="020F0502020204030204" pitchFamily="34"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GB" sz="2000" dirty="0">
                          <a:effectLst/>
                          <a:latin typeface="+mn-lt"/>
                          <a:ea typeface="SimSun" panose="02010600030101010101" pitchFamily="2" charset="-122"/>
                          <a:cs typeface="Calibri" panose="020F0502020204030204" pitchFamily="34" charset="0"/>
                        </a:rPr>
                        <a:t> </a:t>
                      </a:r>
                      <a:endParaRPr lang="x-none" sz="2000">
                        <a:effectLst/>
                        <a:latin typeface="+mn-lt"/>
                        <a:ea typeface="SimSun" panose="02010600030101010101" pitchFamily="2" charset="-122"/>
                        <a:cs typeface="Calibri" panose="020F0502020204030204" pitchFamily="34"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GB" sz="2000" b="1" dirty="0" err="1">
                          <a:effectLst/>
                          <a:latin typeface="+mn-lt"/>
                          <a:ea typeface="SimSun" panose="02010600030101010101" pitchFamily="2" charset="-122"/>
                          <a:cs typeface="Calibri" panose="020F0502020204030204" pitchFamily="34" charset="0"/>
                        </a:rPr>
                        <a:t>Abierto</a:t>
                      </a:r>
                      <a:endParaRPr lang="x-none" sz="2000" dirty="0">
                        <a:effectLst/>
                        <a:latin typeface="+mn-lt"/>
                        <a:ea typeface="SimSun" panose="02010600030101010101" pitchFamily="2" charset="-122"/>
                        <a:cs typeface="Calibri" panose="020F050202020403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1523777969"/>
                  </a:ext>
                </a:extLst>
              </a:tr>
              <a:tr h="1016523">
                <a:tc>
                  <a:txBody>
                    <a:bodyPr/>
                    <a:lstStyle/>
                    <a:p>
                      <a:pPr algn="ctr"/>
                      <a:r>
                        <a:rPr lang="es-ES" sz="1800" i="1" kern="1200" dirty="0">
                          <a:solidFill>
                            <a:schemeClr val="tx1"/>
                          </a:solidFill>
                          <a:effectLst/>
                          <a:latin typeface="+mn-lt"/>
                          <a:ea typeface="+mn-ea"/>
                          <a:cs typeface="+mn-cs"/>
                        </a:rPr>
                        <a:t>Luis tiene alucinaciones auditivas </a:t>
                      </a:r>
                      <a:endParaRPr lang="es-ES" sz="1800" kern="1200" dirty="0">
                        <a:solidFill>
                          <a:schemeClr val="tx1"/>
                        </a:solidFill>
                        <a:effectLst/>
                        <a:latin typeface="+mn-lt"/>
                        <a:ea typeface="+mn-ea"/>
                        <a:cs typeface="+mn-cs"/>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GB" sz="2200" b="1" i="1" dirty="0">
                          <a:solidFill>
                            <a:srgbClr val="FF0000"/>
                          </a:solidFill>
                          <a:effectLst/>
                          <a:latin typeface="+mn-lt"/>
                          <a:ea typeface="SimSun" panose="02010600030101010101" pitchFamily="2" charset="-122"/>
                          <a:cs typeface="Calibri" panose="020F0502020204030204" pitchFamily="34" charset="0"/>
                        </a:rPr>
                        <a:t>VERSUS</a:t>
                      </a:r>
                      <a:endParaRPr lang="x-none" sz="2200" dirty="0">
                        <a:solidFill>
                          <a:srgbClr val="FF0000"/>
                        </a:solidFill>
                        <a:effectLst/>
                        <a:latin typeface="+mn-lt"/>
                        <a:ea typeface="SimSun" panose="02010600030101010101" pitchFamily="2" charset="-122"/>
                        <a:cs typeface="Calibri" panose="020F0502020204030204" pitchFamily="34"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s-ES" sz="1800" kern="1200" dirty="0">
                          <a:solidFill>
                            <a:schemeClr val="tx1"/>
                          </a:solidFill>
                          <a:effectLst/>
                          <a:latin typeface="+mn-lt"/>
                          <a:ea typeface="+mn-ea"/>
                          <a:cs typeface="+mn-cs"/>
                        </a:rPr>
                        <a:t>Luis oye voces.</a:t>
                      </a:r>
                      <a:endParaRPr lang="x-none" sz="2200" dirty="0">
                        <a:effectLst/>
                        <a:latin typeface="+mn-lt"/>
                        <a:ea typeface="SimSun" panose="02010600030101010101" pitchFamily="2" charset="-122"/>
                        <a:cs typeface="Calibri" panose="020F050202020403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735993412"/>
                  </a:ext>
                </a:extLst>
              </a:tr>
            </a:tbl>
          </a:graphicData>
        </a:graphic>
      </p:graphicFrame>
    </p:spTree>
    <p:extLst>
      <p:ext uri="{BB962C8B-B14F-4D97-AF65-F5344CB8AC3E}">
        <p14:creationId xmlns:p14="http://schemas.microsoft.com/office/powerpoint/2010/main" val="1328850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B2A19F-D9F0-4344-B690-45DC479D691B}"/>
              </a:ext>
            </a:extLst>
          </p:cNvPr>
          <p:cNvSpPr>
            <a:spLocks noGrp="1"/>
          </p:cNvSpPr>
          <p:nvPr>
            <p:ph sz="quarter" idx="14"/>
          </p:nvPr>
        </p:nvSpPr>
        <p:spPr>
          <a:xfrm>
            <a:off x="507195" y="1343548"/>
            <a:ext cx="11174412" cy="4500000"/>
          </a:xfrm>
        </p:spPr>
        <p:txBody>
          <a:bodyPr>
            <a:normAutofit fontScale="92500" lnSpcReduction="20000"/>
          </a:bodyPr>
          <a:lstStyle/>
          <a:p>
            <a:r>
              <a:rPr lang="es-ES" dirty="0"/>
              <a:t>¿Qué es el apoyo individualizado entre iguales?</a:t>
            </a:r>
            <a:r>
              <a:rPr lang="en-US" dirty="0"/>
              <a:t>			</a:t>
            </a:r>
          </a:p>
          <a:p>
            <a:r>
              <a:rPr lang="es-ES" dirty="0"/>
              <a:t>Valores del apoyo individualizado entre iguales</a:t>
            </a:r>
            <a:r>
              <a:rPr lang="en-US" dirty="0"/>
              <a:t>				</a:t>
            </a:r>
          </a:p>
          <a:p>
            <a:r>
              <a:rPr lang="es-ES" dirty="0"/>
              <a:t>Beneficios del apoyo individualizado entre iguales</a:t>
            </a:r>
            <a:r>
              <a:rPr lang="en-US" dirty="0"/>
              <a:t>			</a:t>
            </a:r>
          </a:p>
          <a:p>
            <a:r>
              <a:rPr lang="es-ES" dirty="0"/>
              <a:t>Falsas ideas sobre el apoyo entre iguales </a:t>
            </a:r>
            <a:r>
              <a:rPr lang="en-US" dirty="0"/>
              <a:t>				</a:t>
            </a:r>
          </a:p>
          <a:p>
            <a:r>
              <a:rPr lang="es-ES" dirty="0"/>
              <a:t>De la ética en la práctica</a:t>
            </a:r>
            <a:r>
              <a:rPr lang="en-US" dirty="0"/>
              <a:t>					</a:t>
            </a:r>
          </a:p>
          <a:p>
            <a:r>
              <a:rPr lang="en-US" dirty="0" err="1"/>
              <a:t>Lenguaje</a:t>
            </a:r>
            <a:r>
              <a:rPr lang="en-US" dirty="0"/>
              <a:t>						</a:t>
            </a:r>
            <a:endParaRPr lang="en-US" dirty="0">
              <a:sym typeface="Symbol" panose="05050102010706020507" pitchFamily="18" charset="2"/>
            </a:endParaRPr>
          </a:p>
          <a:p>
            <a:r>
              <a:rPr lang="es-ES" dirty="0">
                <a:sym typeface="Symbol" panose="05050102010706020507" pitchFamily="18" charset="2"/>
              </a:rPr>
              <a:t>Competencias de los profesionales de apoyo entre iguales</a:t>
            </a:r>
            <a:r>
              <a:rPr lang="en-US" dirty="0">
                <a:sym typeface="Symbol" panose="05050102010706020507" pitchFamily="18" charset="2"/>
              </a:rPr>
              <a:t>				</a:t>
            </a:r>
          </a:p>
          <a:p>
            <a:r>
              <a:rPr lang="en-US" dirty="0" err="1"/>
              <a:t>Descripciones</a:t>
            </a:r>
            <a:r>
              <a:rPr lang="en-US" dirty="0"/>
              <a:t> del </a:t>
            </a:r>
            <a:r>
              <a:rPr lang="en-US" dirty="0" err="1"/>
              <a:t>trabajo</a:t>
            </a:r>
            <a:r>
              <a:rPr lang="en-US" dirty="0"/>
              <a:t>					</a:t>
            </a:r>
          </a:p>
          <a:p>
            <a:r>
              <a:rPr lang="es-ES" dirty="0"/>
              <a:t>Entrevista y contratación de profesionales de apoyo entre iguales</a:t>
            </a:r>
            <a:r>
              <a:rPr lang="en-US" dirty="0"/>
              <a:t>			</a:t>
            </a:r>
          </a:p>
          <a:p>
            <a:r>
              <a:rPr lang="en-US" dirty="0" err="1"/>
              <a:t>Condiciones</a:t>
            </a:r>
            <a:r>
              <a:rPr lang="en-US" dirty="0"/>
              <a:t> de </a:t>
            </a:r>
            <a:r>
              <a:rPr lang="en-US" dirty="0" err="1"/>
              <a:t>trabajo</a:t>
            </a:r>
            <a:r>
              <a:rPr lang="en-US" dirty="0"/>
              <a:t> 					</a:t>
            </a:r>
          </a:p>
          <a:p>
            <a:r>
              <a:rPr lang="es-ES" dirty="0"/>
              <a:t>Los profesionales de apoyo entre iguales en los servicios sociales y de salud mental</a:t>
            </a:r>
            <a:r>
              <a:rPr lang="en-US" dirty="0"/>
              <a:t>		</a:t>
            </a:r>
          </a:p>
        </p:txBody>
      </p:sp>
      <p:sp>
        <p:nvSpPr>
          <p:cNvPr id="2" name="Title 1">
            <a:extLst>
              <a:ext uri="{FF2B5EF4-FFF2-40B4-BE49-F238E27FC236}">
                <a16:creationId xmlns:a16="http://schemas.microsoft.com/office/drawing/2014/main" id="{AC66076A-0A7C-4055-A94F-845D7B652154}"/>
              </a:ext>
            </a:extLst>
          </p:cNvPr>
          <p:cNvSpPr>
            <a:spLocks noGrp="1"/>
          </p:cNvSpPr>
          <p:nvPr>
            <p:ph type="title"/>
          </p:nvPr>
        </p:nvSpPr>
        <p:spPr/>
        <p:txBody>
          <a:bodyPr/>
          <a:lstStyle/>
          <a:p>
            <a:r>
              <a:rPr lang="en-US" dirty="0" err="1"/>
              <a:t>Temas</a:t>
            </a:r>
            <a:r>
              <a:rPr lang="en-US" dirty="0"/>
              <a:t> del </a:t>
            </a:r>
            <a:r>
              <a:rPr lang="en-US" dirty="0" err="1"/>
              <a:t>módulo</a:t>
            </a:r>
            <a:endParaRPr lang="x-none" dirty="0"/>
          </a:p>
        </p:txBody>
      </p:sp>
      <p:sp>
        <p:nvSpPr>
          <p:cNvPr id="9" name="TextBox 8">
            <a:extLst>
              <a:ext uri="{FF2B5EF4-FFF2-40B4-BE49-F238E27FC236}">
                <a16:creationId xmlns:a16="http://schemas.microsoft.com/office/drawing/2014/main" id="{1C3C1CBD-D93E-EF4A-8C18-243C42F625BF}"/>
              </a:ext>
            </a:extLst>
          </p:cNvPr>
          <p:cNvSpPr txBox="1"/>
          <p:nvPr/>
        </p:nvSpPr>
        <p:spPr>
          <a:xfrm>
            <a:off x="1051560" y="6598920"/>
            <a:ext cx="0" cy="0"/>
          </a:xfrm>
          <a:prstGeom prst="rect">
            <a:avLst/>
          </a:prstGeom>
          <a:noFill/>
        </p:spPr>
        <p:txBody>
          <a:bodyPr wrap="none" lIns="0" tIns="0" rIns="0" bIns="0" rtlCol="0">
            <a:noAutofit/>
          </a:bodyPr>
          <a:lstStyle/>
          <a:p>
            <a:pPr algn="l"/>
            <a:endParaRPr lang="en-US" dirty="0">
              <a:solidFill>
                <a:schemeClr val="tx1"/>
              </a:solidFill>
            </a:endParaRPr>
          </a:p>
        </p:txBody>
      </p:sp>
    </p:spTree>
    <p:extLst>
      <p:ext uri="{BB962C8B-B14F-4D97-AF65-F5344CB8AC3E}">
        <p14:creationId xmlns:p14="http://schemas.microsoft.com/office/powerpoint/2010/main" val="234421787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8AFF6-9AE9-4DCB-A404-F6C67FA75882}"/>
              </a:ext>
            </a:extLst>
          </p:cNvPr>
          <p:cNvSpPr>
            <a:spLocks noGrp="1"/>
          </p:cNvSpPr>
          <p:nvPr>
            <p:ph type="title"/>
          </p:nvPr>
        </p:nvSpPr>
        <p:spPr>
          <a:xfrm>
            <a:off x="507206" y="2313945"/>
            <a:ext cx="11006770" cy="503899"/>
          </a:xfrm>
        </p:spPr>
        <p:txBody>
          <a:bodyPr/>
          <a:lstStyle/>
          <a:p>
            <a:pPr lvl="0"/>
            <a:r>
              <a:rPr lang="en-US" dirty="0"/>
              <a:t>8. </a:t>
            </a:r>
            <a:r>
              <a:rPr lang="es-ES" dirty="0"/>
              <a:t>Competencias de los profesionales de apoyo entre iguales</a:t>
            </a:r>
          </a:p>
        </p:txBody>
      </p:sp>
    </p:spTree>
    <p:extLst>
      <p:ext uri="{BB962C8B-B14F-4D97-AF65-F5344CB8AC3E}">
        <p14:creationId xmlns:p14="http://schemas.microsoft.com/office/powerpoint/2010/main" val="259919636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B2C577-80DE-4E34-8C5A-62F5491417E0}"/>
              </a:ext>
            </a:extLst>
          </p:cNvPr>
          <p:cNvSpPr>
            <a:spLocks noGrp="1"/>
          </p:cNvSpPr>
          <p:nvPr>
            <p:ph sz="quarter" idx="14"/>
          </p:nvPr>
        </p:nvSpPr>
        <p:spPr>
          <a:xfrm>
            <a:off x="507195" y="1350768"/>
            <a:ext cx="11174412" cy="4500000"/>
          </a:xfrm>
        </p:spPr>
        <p:txBody>
          <a:bodyPr>
            <a:normAutofit fontScale="92500" lnSpcReduction="20000"/>
          </a:bodyPr>
          <a:lstStyle/>
          <a:p>
            <a:pPr marL="0" indent="0" algn="just">
              <a:buNone/>
            </a:pPr>
            <a:r>
              <a:rPr lang="es-ES" b="1" dirty="0"/>
              <a:t>Función 1: Los profesionales de apoyo entre iguales establecen relaciones de colaboración y estima </a:t>
            </a:r>
            <a:endParaRPr lang="es-ES" dirty="0"/>
          </a:p>
          <a:p>
            <a:pPr lvl="1" algn="just"/>
            <a:r>
              <a:rPr lang="es-ES" dirty="0"/>
              <a:t>La capacidad de los profesionales de apoyo entre iguales para establecer y desarrollar relaciones con las personas</a:t>
            </a:r>
            <a:r>
              <a:rPr lang="en-GB" dirty="0"/>
              <a:t>. </a:t>
            </a:r>
          </a:p>
          <a:p>
            <a:pPr lvl="1" algn="just"/>
            <a:r>
              <a:rPr lang="es-ES" dirty="0"/>
              <a:t>Incluyen habilidades interpersonales, como extender la mano y ser capaz de implicar a los compañeros </a:t>
            </a:r>
            <a:r>
              <a:rPr lang="en-GB" dirty="0"/>
              <a:t> </a:t>
            </a:r>
          </a:p>
          <a:p>
            <a:pPr lvl="1" algn="just"/>
            <a:r>
              <a:rPr lang="es-ES" dirty="0"/>
              <a:t>Proporcionarles conocimientos sobre la recuperación y desplegar actitudes coherentes con un abordaje orientado a la recuperación</a:t>
            </a:r>
            <a:r>
              <a:rPr lang="en-GB" dirty="0"/>
              <a:t>.</a:t>
            </a:r>
          </a:p>
          <a:p>
            <a:pPr marL="530225" lvl="3" indent="0" algn="just">
              <a:buNone/>
            </a:pPr>
            <a:endParaRPr lang="en-GB" dirty="0"/>
          </a:p>
          <a:p>
            <a:pPr marL="0" indent="0" algn="just">
              <a:buNone/>
            </a:pPr>
            <a:r>
              <a:rPr lang="es-ES" b="1" dirty="0"/>
              <a:t>Función 2: Los profesionales de apoyo entre iguales proporcionan ayuda </a:t>
            </a:r>
            <a:r>
              <a:rPr lang="en-GB" b="1" dirty="0"/>
              <a:t>. </a:t>
            </a:r>
          </a:p>
          <a:p>
            <a:pPr lvl="1" algn="just"/>
            <a:r>
              <a:rPr lang="es-ES" dirty="0"/>
              <a:t>validar las experiencias y los sentimientos de los compañeros</a:t>
            </a:r>
          </a:p>
          <a:p>
            <a:pPr lvl="1" algn="just"/>
            <a:r>
              <a:rPr lang="es-ES" dirty="0"/>
              <a:t>transmitir esperanza a los compañeros sobre la recuperación</a:t>
            </a:r>
          </a:p>
          <a:p>
            <a:pPr lvl="1" algn="just"/>
            <a:r>
              <a:rPr lang="es-ES" dirty="0"/>
              <a:t>dar a conocer el amplio espectro de maneras de entender las dificultades </a:t>
            </a:r>
          </a:p>
          <a:p>
            <a:pPr lvl="1" algn="just"/>
            <a:r>
              <a:rPr lang="es-ES" dirty="0"/>
              <a:t>proveer asistencia para ayudar a otros compañeros a cumplir sus tareas y alcanzar sus objetivos</a:t>
            </a:r>
            <a:r>
              <a:rPr lang="en-GB" dirty="0"/>
              <a:t>. </a:t>
            </a:r>
            <a:endParaRPr lang="x-none" dirty="0"/>
          </a:p>
          <a:p>
            <a:pPr lvl="1" algn="just"/>
            <a:endParaRPr lang="x-none" dirty="0"/>
          </a:p>
          <a:p>
            <a:pPr algn="just"/>
            <a:endParaRPr lang="x-none" dirty="0"/>
          </a:p>
        </p:txBody>
      </p:sp>
      <p:sp>
        <p:nvSpPr>
          <p:cNvPr id="2" name="Title 1">
            <a:extLst>
              <a:ext uri="{FF2B5EF4-FFF2-40B4-BE49-F238E27FC236}">
                <a16:creationId xmlns:a16="http://schemas.microsoft.com/office/drawing/2014/main" id="{BF3F6CC2-8804-498C-8E4B-C6C147314052}"/>
              </a:ext>
            </a:extLst>
          </p:cNvPr>
          <p:cNvSpPr>
            <a:spLocks noGrp="1"/>
          </p:cNvSpPr>
          <p:nvPr>
            <p:ph type="title"/>
          </p:nvPr>
        </p:nvSpPr>
        <p:spPr>
          <a:xfrm>
            <a:off x="410954" y="506412"/>
            <a:ext cx="11781046" cy="426649"/>
          </a:xfrm>
        </p:spPr>
        <p:txBody>
          <a:bodyPr/>
          <a:lstStyle/>
          <a:p>
            <a:pPr lvl="0"/>
            <a:r>
              <a:rPr lang="en-US" dirty="0"/>
              <a:t>8. </a:t>
            </a:r>
            <a:r>
              <a:rPr lang="es-ES" dirty="0"/>
              <a:t>Competencias de los profesionales de apoyo entre iguales - 1</a:t>
            </a:r>
          </a:p>
        </p:txBody>
      </p:sp>
    </p:spTree>
    <p:extLst>
      <p:ext uri="{BB962C8B-B14F-4D97-AF65-F5344CB8AC3E}">
        <p14:creationId xmlns:p14="http://schemas.microsoft.com/office/powerpoint/2010/main" val="112238062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3E9227-5F7C-436C-8EB5-93735F8AB21F}"/>
              </a:ext>
            </a:extLst>
          </p:cNvPr>
          <p:cNvSpPr>
            <a:spLocks noGrp="1"/>
          </p:cNvSpPr>
          <p:nvPr>
            <p:ph sz="quarter" idx="14"/>
          </p:nvPr>
        </p:nvSpPr>
        <p:spPr/>
        <p:txBody>
          <a:bodyPr>
            <a:normAutofit/>
          </a:bodyPr>
          <a:lstStyle/>
          <a:p>
            <a:pPr marL="0" indent="0" algn="just">
              <a:buNone/>
            </a:pPr>
            <a:r>
              <a:rPr lang="es-ES" b="1" dirty="0"/>
              <a:t>Función 3: Los profesionales de apoyo entre iguales comparten sus vivencias de la recuperación </a:t>
            </a:r>
            <a:endParaRPr lang="es-ES" dirty="0"/>
          </a:p>
          <a:p>
            <a:pPr algn="just"/>
            <a:r>
              <a:rPr lang="es-ES" dirty="0"/>
              <a:t>saber contar sus historias de recuperación y utilizar sus vivencias como inspiración y manera de apoyar a alguien que está en fase de recuperación. </a:t>
            </a:r>
          </a:p>
          <a:p>
            <a:pPr marL="0" indent="0" algn="just">
              <a:buNone/>
            </a:pPr>
            <a:endParaRPr lang="en-GB" dirty="0"/>
          </a:p>
          <a:p>
            <a:pPr marL="0" indent="0" algn="just">
              <a:buNone/>
            </a:pPr>
            <a:r>
              <a:rPr lang="es-ES" b="1" dirty="0"/>
              <a:t>Función 4: Los profesionales de apoyo personalizan el apoyo entre iguales </a:t>
            </a:r>
            <a:endParaRPr lang="es-ES" dirty="0"/>
          </a:p>
          <a:p>
            <a:pPr algn="just"/>
            <a:r>
              <a:rPr lang="es-ES" dirty="0"/>
              <a:t>personalización del apoyo entre iguales</a:t>
            </a:r>
          </a:p>
          <a:p>
            <a:pPr algn="just"/>
            <a:r>
              <a:rPr lang="es-ES" dirty="0"/>
              <a:t>reconocer la unicidad del proceso de recuperación de cada persona </a:t>
            </a:r>
          </a:p>
          <a:p>
            <a:pPr algn="just"/>
            <a:r>
              <a:rPr lang="es-ES" dirty="0"/>
              <a:t>respetar las posiciones sociales únicas, incluidas las creencias y prácticas culturales y espirituales de los compañeros</a:t>
            </a:r>
            <a:r>
              <a:rPr lang="en-GB" dirty="0"/>
              <a:t>.</a:t>
            </a:r>
            <a:endParaRPr lang="x-none" dirty="0"/>
          </a:p>
          <a:p>
            <a:pPr algn="just"/>
            <a:endParaRPr lang="x-none" dirty="0"/>
          </a:p>
          <a:p>
            <a:pPr algn="just"/>
            <a:endParaRPr lang="x-none" dirty="0"/>
          </a:p>
        </p:txBody>
      </p:sp>
      <p:sp>
        <p:nvSpPr>
          <p:cNvPr id="2" name="Title 1">
            <a:extLst>
              <a:ext uri="{FF2B5EF4-FFF2-40B4-BE49-F238E27FC236}">
                <a16:creationId xmlns:a16="http://schemas.microsoft.com/office/drawing/2014/main" id="{97BD4892-7EE1-4629-8360-C9E889ED34C5}"/>
              </a:ext>
            </a:extLst>
          </p:cNvPr>
          <p:cNvSpPr>
            <a:spLocks noGrp="1"/>
          </p:cNvSpPr>
          <p:nvPr>
            <p:ph type="title"/>
          </p:nvPr>
        </p:nvSpPr>
        <p:spPr>
          <a:xfrm>
            <a:off x="410954" y="506412"/>
            <a:ext cx="11513568" cy="407988"/>
          </a:xfrm>
        </p:spPr>
        <p:txBody>
          <a:bodyPr/>
          <a:lstStyle/>
          <a:p>
            <a:r>
              <a:rPr lang="en-US" dirty="0"/>
              <a:t>8. </a:t>
            </a:r>
            <a:r>
              <a:rPr lang="es-ES" dirty="0"/>
              <a:t>Competencias de los profesionales de apoyo entre iguales - 2</a:t>
            </a:r>
            <a:endParaRPr lang="x-none" dirty="0"/>
          </a:p>
        </p:txBody>
      </p:sp>
    </p:spTree>
    <p:extLst>
      <p:ext uri="{BB962C8B-B14F-4D97-AF65-F5344CB8AC3E}">
        <p14:creationId xmlns:p14="http://schemas.microsoft.com/office/powerpoint/2010/main" val="407315407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0812BF-2EC5-42F0-9572-C5326D3AA299}"/>
              </a:ext>
            </a:extLst>
          </p:cNvPr>
          <p:cNvSpPr>
            <a:spLocks noGrp="1"/>
          </p:cNvSpPr>
          <p:nvPr>
            <p:ph sz="quarter" idx="14"/>
          </p:nvPr>
        </p:nvSpPr>
        <p:spPr/>
        <p:txBody>
          <a:bodyPr>
            <a:normAutofit/>
          </a:bodyPr>
          <a:lstStyle/>
          <a:p>
            <a:pPr algn="just"/>
            <a:r>
              <a:rPr lang="es-ES" b="1" dirty="0"/>
              <a:t>5: Los profesionales de apoyo entre iguales acompañan en la planificación de la recuperación </a:t>
            </a:r>
            <a:endParaRPr lang="es-ES" dirty="0"/>
          </a:p>
          <a:p>
            <a:pPr algn="just"/>
            <a:r>
              <a:rPr lang="es-ES" dirty="0"/>
              <a:t>ayudar a otras personas a coger las riendas de sus vidas</a:t>
            </a:r>
            <a:r>
              <a:rPr lang="en-GB" dirty="0"/>
              <a:t>.</a:t>
            </a:r>
          </a:p>
          <a:p>
            <a:pPr algn="just"/>
            <a:r>
              <a:rPr lang="es-ES" dirty="0"/>
              <a:t>ayuda a las personas a establecer y lograr objetivos relacionados con su hogar, su trabajo, la comunidad y su salud. </a:t>
            </a:r>
            <a:endParaRPr lang="en-GB" dirty="0"/>
          </a:p>
          <a:p>
            <a:pPr marL="0" indent="0" algn="just">
              <a:buNone/>
            </a:pPr>
            <a:endParaRPr lang="en-US" dirty="0"/>
          </a:p>
          <a:p>
            <a:pPr marL="0" indent="0" algn="just">
              <a:buNone/>
            </a:pPr>
            <a:r>
              <a:rPr lang="es-ES" b="1" dirty="0"/>
              <a:t>Función 6: Los profesionales de apoyo entre iguales conectan con recursos, servicios y otros apoyos </a:t>
            </a:r>
            <a:endParaRPr lang="es-ES" dirty="0"/>
          </a:p>
          <a:p>
            <a:pPr algn="just"/>
            <a:r>
              <a:rPr lang="es-ES" dirty="0"/>
              <a:t>dotarse de recursos, servicios y otros apoyos que necesiten para su recuperación</a:t>
            </a:r>
          </a:p>
          <a:p>
            <a:pPr algn="just"/>
            <a:r>
              <a:rPr lang="es-ES" dirty="0"/>
              <a:t>es esencial que los profesionales de apoyo entre iguales tengan conocimiento de los recursos disponibles en su comunidad y de los recursos en línea</a:t>
            </a:r>
            <a:r>
              <a:rPr lang="en-GB" dirty="0"/>
              <a:t>. </a:t>
            </a:r>
          </a:p>
          <a:p>
            <a:pPr lvl="1" algn="just"/>
            <a:endParaRPr lang="x-none" dirty="0"/>
          </a:p>
          <a:p>
            <a:pPr algn="just"/>
            <a:endParaRPr lang="x-none" dirty="0"/>
          </a:p>
        </p:txBody>
      </p:sp>
      <p:sp>
        <p:nvSpPr>
          <p:cNvPr id="2" name="Title 1">
            <a:extLst>
              <a:ext uri="{FF2B5EF4-FFF2-40B4-BE49-F238E27FC236}">
                <a16:creationId xmlns:a16="http://schemas.microsoft.com/office/drawing/2014/main" id="{259191D7-8129-4414-A321-F914260D7354}"/>
              </a:ext>
            </a:extLst>
          </p:cNvPr>
          <p:cNvSpPr>
            <a:spLocks noGrp="1"/>
          </p:cNvSpPr>
          <p:nvPr>
            <p:ph type="title"/>
          </p:nvPr>
        </p:nvSpPr>
        <p:spPr>
          <a:xfrm>
            <a:off x="410954" y="506412"/>
            <a:ext cx="11326956" cy="445310"/>
          </a:xfrm>
        </p:spPr>
        <p:txBody>
          <a:bodyPr/>
          <a:lstStyle/>
          <a:p>
            <a:r>
              <a:rPr lang="en-US" dirty="0"/>
              <a:t>8. </a:t>
            </a:r>
            <a:r>
              <a:rPr lang="es-ES" dirty="0"/>
              <a:t>Competencias de los profesionales de apoyo entre iguales - 3</a:t>
            </a:r>
            <a:endParaRPr lang="x-none" dirty="0"/>
          </a:p>
        </p:txBody>
      </p:sp>
    </p:spTree>
    <p:extLst>
      <p:ext uri="{BB962C8B-B14F-4D97-AF65-F5344CB8AC3E}">
        <p14:creationId xmlns:p14="http://schemas.microsoft.com/office/powerpoint/2010/main" val="313027850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8231C1-C103-44B5-A7E8-2C4B34AA0D98}"/>
              </a:ext>
            </a:extLst>
          </p:cNvPr>
          <p:cNvSpPr>
            <a:spLocks noGrp="1"/>
          </p:cNvSpPr>
          <p:nvPr>
            <p:ph sz="quarter" idx="14"/>
          </p:nvPr>
        </p:nvSpPr>
        <p:spPr/>
        <p:txBody>
          <a:bodyPr/>
          <a:lstStyle/>
          <a:p>
            <a:pPr marL="0" indent="0" algn="just">
              <a:buNone/>
            </a:pPr>
            <a:r>
              <a:rPr lang="es-ES" sz="2000" b="1" dirty="0"/>
              <a:t>Función 7: Los profesionales de apoyo entre iguales proporcionan información sobre habilidades relacionadas con la salud, el bienestar y la recuperación </a:t>
            </a:r>
            <a:endParaRPr lang="es-ES" sz="2000" dirty="0"/>
          </a:p>
          <a:p>
            <a:pPr algn="just"/>
            <a:r>
              <a:rPr lang="es-ES" sz="2000" dirty="0"/>
              <a:t>los profesionales de apoyo entre iguales tienen conocimientos, habilidades y experiencias para ofrecer a otros en su recuperación y que el proceso de recuperación a menudo implica aprendizaje y crecimiento</a:t>
            </a:r>
            <a:r>
              <a:rPr lang="en-GB" sz="2000" dirty="0"/>
              <a:t>. </a:t>
            </a:r>
          </a:p>
          <a:p>
            <a:pPr algn="just"/>
            <a:endParaRPr lang="en-US" sz="2000" dirty="0"/>
          </a:p>
          <a:p>
            <a:pPr marL="0" indent="0" algn="just">
              <a:buNone/>
            </a:pPr>
            <a:r>
              <a:rPr lang="es-ES" sz="2000" b="1" dirty="0"/>
              <a:t>Función 8: Los profesionales de apoyo entre iguales ayudan a los compañeros que lo reciben a gestionar las crisis </a:t>
            </a:r>
            <a:endParaRPr lang="es-ES" sz="2000" dirty="0"/>
          </a:p>
          <a:p>
            <a:pPr algn="just"/>
            <a:r>
              <a:rPr lang="es-ES" sz="2000" dirty="0"/>
              <a:t>gestionar situaciones de malestar intenso y velar para garantizar la seguridad y el bienestar tanto propios como de los demás</a:t>
            </a:r>
            <a:r>
              <a:rPr lang="en-GB" sz="2000" dirty="0"/>
              <a:t>. </a:t>
            </a:r>
          </a:p>
          <a:p>
            <a:pPr algn="just"/>
            <a:r>
              <a:rPr lang="es-ES" sz="2000" dirty="0"/>
              <a:t>importante crear un espacio seguro y tratar de tranquilizar a la persona alterada</a:t>
            </a:r>
            <a:endParaRPr lang="x-none" sz="2000" dirty="0"/>
          </a:p>
        </p:txBody>
      </p:sp>
      <p:sp>
        <p:nvSpPr>
          <p:cNvPr id="2" name="Title 1">
            <a:extLst>
              <a:ext uri="{FF2B5EF4-FFF2-40B4-BE49-F238E27FC236}">
                <a16:creationId xmlns:a16="http://schemas.microsoft.com/office/drawing/2014/main" id="{BE727DCA-5FA0-4A1F-9D47-5182A56A1476}"/>
              </a:ext>
            </a:extLst>
          </p:cNvPr>
          <p:cNvSpPr>
            <a:spLocks noGrp="1"/>
          </p:cNvSpPr>
          <p:nvPr>
            <p:ph type="title"/>
          </p:nvPr>
        </p:nvSpPr>
        <p:spPr>
          <a:xfrm>
            <a:off x="410954" y="506412"/>
            <a:ext cx="11420262" cy="445310"/>
          </a:xfrm>
        </p:spPr>
        <p:txBody>
          <a:bodyPr/>
          <a:lstStyle/>
          <a:p>
            <a:r>
              <a:rPr lang="en-US" dirty="0"/>
              <a:t>8. </a:t>
            </a:r>
            <a:r>
              <a:rPr lang="es-ES" dirty="0"/>
              <a:t>Competencias de los profesionales de apoyo entre iguales - 4</a:t>
            </a:r>
            <a:endParaRPr lang="x-none" dirty="0"/>
          </a:p>
        </p:txBody>
      </p:sp>
    </p:spTree>
    <p:extLst>
      <p:ext uri="{BB962C8B-B14F-4D97-AF65-F5344CB8AC3E}">
        <p14:creationId xmlns:p14="http://schemas.microsoft.com/office/powerpoint/2010/main" val="38760399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208B81-208C-4D5F-9CED-DEDA9496230C}"/>
              </a:ext>
            </a:extLst>
          </p:cNvPr>
          <p:cNvSpPr>
            <a:spLocks noGrp="1"/>
          </p:cNvSpPr>
          <p:nvPr>
            <p:ph sz="quarter" idx="14"/>
          </p:nvPr>
        </p:nvSpPr>
        <p:spPr/>
        <p:txBody>
          <a:bodyPr/>
          <a:lstStyle/>
          <a:p>
            <a:pPr marL="0" indent="0">
              <a:buNone/>
            </a:pPr>
            <a:r>
              <a:rPr lang="es-ES" b="1" dirty="0"/>
              <a:t>Función 9: Los profesionales de apoyo entre iguales valoran la comunicación </a:t>
            </a:r>
            <a:endParaRPr lang="es-ES" dirty="0"/>
          </a:p>
          <a:p>
            <a:r>
              <a:rPr lang="es-ES" dirty="0"/>
              <a:t>utilizar un lenguaje centrado en las personas y orientado en la recuperación y habilidades de escucha activa</a:t>
            </a:r>
            <a:r>
              <a:rPr lang="en-GB" dirty="0"/>
              <a:t>. </a:t>
            </a:r>
          </a:p>
          <a:p>
            <a:r>
              <a:rPr lang="es-ES" dirty="0"/>
              <a:t>esto mejorará el entendimiento mutuo y creará un lenguaje compartido</a:t>
            </a:r>
            <a:r>
              <a:rPr lang="en-GB" dirty="0"/>
              <a:t>.</a:t>
            </a:r>
          </a:p>
          <a:p>
            <a:pPr marL="0" indent="0">
              <a:buNone/>
            </a:pPr>
            <a:endParaRPr lang="en-US" dirty="0"/>
          </a:p>
          <a:p>
            <a:pPr marL="0" indent="0">
              <a:buNone/>
            </a:pPr>
            <a:r>
              <a:rPr lang="es-ES" b="1" dirty="0"/>
              <a:t>Función 10: Los profesionales de apoyo entre iguales valoran la colaboración y el trabajo en equipo </a:t>
            </a:r>
            <a:endParaRPr lang="es-ES" dirty="0"/>
          </a:p>
          <a:p>
            <a:r>
              <a:rPr lang="es-ES" dirty="0"/>
              <a:t>habilidades organizativas en términos de implicar a los profesionales y de movilizar esfuerzos de los servicios sociales y de salud mental para satisfacer las necesidades de sus compañeros</a:t>
            </a:r>
            <a:r>
              <a:rPr lang="en-GB" dirty="0"/>
              <a:t>. </a:t>
            </a:r>
          </a:p>
          <a:p>
            <a:r>
              <a:rPr lang="es-ES" dirty="0"/>
              <a:t>implicar a familiares de los compañeros y otros posibles profesionales de apoyo. </a:t>
            </a:r>
          </a:p>
          <a:p>
            <a:r>
              <a:rPr lang="en-GB" dirty="0"/>
              <a:t>.</a:t>
            </a:r>
            <a:endParaRPr lang="x-none" dirty="0"/>
          </a:p>
          <a:p>
            <a:endParaRPr lang="x-none" dirty="0"/>
          </a:p>
          <a:p>
            <a:endParaRPr lang="x-none" dirty="0"/>
          </a:p>
        </p:txBody>
      </p:sp>
      <p:sp>
        <p:nvSpPr>
          <p:cNvPr id="2" name="Title 1">
            <a:extLst>
              <a:ext uri="{FF2B5EF4-FFF2-40B4-BE49-F238E27FC236}">
                <a16:creationId xmlns:a16="http://schemas.microsoft.com/office/drawing/2014/main" id="{37562D5A-7008-4D3B-BB31-BA07CD7A6E50}"/>
              </a:ext>
            </a:extLst>
          </p:cNvPr>
          <p:cNvSpPr>
            <a:spLocks noGrp="1"/>
          </p:cNvSpPr>
          <p:nvPr>
            <p:ph type="title"/>
          </p:nvPr>
        </p:nvSpPr>
        <p:spPr>
          <a:xfrm>
            <a:off x="410954" y="506412"/>
            <a:ext cx="11569552" cy="445310"/>
          </a:xfrm>
        </p:spPr>
        <p:txBody>
          <a:bodyPr/>
          <a:lstStyle/>
          <a:p>
            <a:r>
              <a:rPr lang="en-US" dirty="0"/>
              <a:t>8. </a:t>
            </a:r>
            <a:r>
              <a:rPr lang="es-ES" dirty="0"/>
              <a:t>Competencias de los profesionales de apoyo entre iguales - 5 </a:t>
            </a:r>
            <a:endParaRPr lang="x-none" dirty="0"/>
          </a:p>
        </p:txBody>
      </p:sp>
    </p:spTree>
    <p:extLst>
      <p:ext uri="{BB962C8B-B14F-4D97-AF65-F5344CB8AC3E}">
        <p14:creationId xmlns:p14="http://schemas.microsoft.com/office/powerpoint/2010/main" val="27756492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749124-50D8-46A1-87C5-417240DC15B6}"/>
              </a:ext>
            </a:extLst>
          </p:cNvPr>
          <p:cNvSpPr>
            <a:spLocks noGrp="1"/>
          </p:cNvSpPr>
          <p:nvPr>
            <p:ph sz="quarter" idx="14"/>
          </p:nvPr>
        </p:nvSpPr>
        <p:spPr/>
        <p:txBody>
          <a:bodyPr/>
          <a:lstStyle/>
          <a:p>
            <a:pPr marL="0" indent="0">
              <a:buNone/>
            </a:pPr>
            <a:r>
              <a:rPr lang="es-ES" b="1" dirty="0"/>
              <a:t>Función 11: Los profesionales de apoyo entre iguales fomentan el liderazgo y la defensa </a:t>
            </a:r>
            <a:endParaRPr lang="es-ES" dirty="0"/>
          </a:p>
          <a:p>
            <a:r>
              <a:rPr lang="es-ES" dirty="0"/>
              <a:t>Adquirir liderazgo dentro de los servicios sociales y de salud mental</a:t>
            </a:r>
            <a:r>
              <a:rPr lang="en-GB" dirty="0"/>
              <a:t> </a:t>
            </a:r>
          </a:p>
          <a:p>
            <a:pPr lvl="3"/>
            <a:r>
              <a:rPr lang="es-ES" dirty="0"/>
              <a:t>con el fin de avanzar hacia un abordaje basado en la recuperación</a:t>
            </a:r>
            <a:r>
              <a:rPr lang="en-GB" dirty="0"/>
              <a:t>. </a:t>
            </a:r>
          </a:p>
          <a:p>
            <a:pPr lvl="3"/>
            <a:r>
              <a:rPr lang="es-ES" dirty="0"/>
              <a:t>defensa de los derechos humanos de otros compañeros. </a:t>
            </a:r>
          </a:p>
          <a:p>
            <a:pPr lvl="1"/>
            <a:endParaRPr lang="en-US" dirty="0"/>
          </a:p>
          <a:p>
            <a:pPr marL="0" indent="0">
              <a:buNone/>
            </a:pPr>
            <a:r>
              <a:rPr lang="es-ES" b="1" dirty="0"/>
              <a:t>Función 12: Los profesionales de apoyo entre iguales fomentan el crecimiento y el desarrollo </a:t>
            </a:r>
            <a:endParaRPr lang="es-ES" dirty="0"/>
          </a:p>
          <a:p>
            <a:r>
              <a:rPr lang="es-ES" dirty="0"/>
              <a:t>aumentar el éxito y la satisfacción de los profesionales de apoyo entre iguales</a:t>
            </a:r>
            <a:r>
              <a:rPr lang="en-GB" dirty="0"/>
              <a:t>. </a:t>
            </a:r>
          </a:p>
          <a:p>
            <a:r>
              <a:rPr lang="es-ES" dirty="0"/>
              <a:t>crear una estructura de apoyo entre compañeros y prestar supervisión</a:t>
            </a:r>
            <a:endParaRPr lang="x-none" dirty="0"/>
          </a:p>
          <a:p>
            <a:endParaRPr lang="x-none" dirty="0"/>
          </a:p>
        </p:txBody>
      </p:sp>
      <p:sp>
        <p:nvSpPr>
          <p:cNvPr id="2" name="Title 1">
            <a:extLst>
              <a:ext uri="{FF2B5EF4-FFF2-40B4-BE49-F238E27FC236}">
                <a16:creationId xmlns:a16="http://schemas.microsoft.com/office/drawing/2014/main" id="{1854A405-F51D-47E9-B215-7BCAAE9B35F8}"/>
              </a:ext>
            </a:extLst>
          </p:cNvPr>
          <p:cNvSpPr>
            <a:spLocks noGrp="1"/>
          </p:cNvSpPr>
          <p:nvPr>
            <p:ph type="title"/>
          </p:nvPr>
        </p:nvSpPr>
        <p:spPr>
          <a:xfrm>
            <a:off x="410954" y="506412"/>
            <a:ext cx="11476246" cy="463972"/>
          </a:xfrm>
        </p:spPr>
        <p:txBody>
          <a:bodyPr/>
          <a:lstStyle/>
          <a:p>
            <a:r>
              <a:rPr lang="en-US" dirty="0"/>
              <a:t>8. </a:t>
            </a:r>
            <a:r>
              <a:rPr lang="es-ES" dirty="0"/>
              <a:t>Competencias de los profesionales de apoyo entre iguales - 6 </a:t>
            </a:r>
            <a:endParaRPr lang="x-none" dirty="0"/>
          </a:p>
        </p:txBody>
      </p:sp>
    </p:spTree>
    <p:extLst>
      <p:ext uri="{BB962C8B-B14F-4D97-AF65-F5344CB8AC3E}">
        <p14:creationId xmlns:p14="http://schemas.microsoft.com/office/powerpoint/2010/main" val="189844096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39CDC-951A-4259-9050-823FC13E61B9}"/>
              </a:ext>
            </a:extLst>
          </p:cNvPr>
          <p:cNvSpPr>
            <a:spLocks noGrp="1"/>
          </p:cNvSpPr>
          <p:nvPr>
            <p:ph type="title"/>
          </p:nvPr>
        </p:nvSpPr>
        <p:spPr/>
        <p:txBody>
          <a:bodyPr/>
          <a:lstStyle/>
          <a:p>
            <a:pPr lvl="0"/>
            <a:r>
              <a:rPr lang="en-US" dirty="0"/>
              <a:t>9. </a:t>
            </a:r>
            <a:r>
              <a:rPr lang="es-ES" dirty="0"/>
              <a:t>Descripciones del trabajo</a:t>
            </a:r>
          </a:p>
        </p:txBody>
      </p:sp>
    </p:spTree>
    <p:extLst>
      <p:ext uri="{BB962C8B-B14F-4D97-AF65-F5344CB8AC3E}">
        <p14:creationId xmlns:p14="http://schemas.microsoft.com/office/powerpoint/2010/main" val="396160691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337928-815B-4CEC-AD68-F11D3152B745}"/>
              </a:ext>
            </a:extLst>
          </p:cNvPr>
          <p:cNvSpPr>
            <a:spLocks noGrp="1"/>
          </p:cNvSpPr>
          <p:nvPr>
            <p:ph sz="quarter" idx="14"/>
          </p:nvPr>
        </p:nvSpPr>
        <p:spPr/>
        <p:txBody>
          <a:bodyPr/>
          <a:lstStyle/>
          <a:p>
            <a:r>
              <a:rPr lang="es-ES" dirty="0"/>
              <a:t>La descripción del trabajo debería recoger de manera precisa las tareas y funciones previstas </a:t>
            </a:r>
          </a:p>
          <a:p>
            <a:r>
              <a:rPr lang="es-ES" dirty="0"/>
              <a:t>Además de para su propia información, de esta manera se comunica claramente cuáles son (y cuáles no son) las funciones de los profesionales de apoyo entre iguales</a:t>
            </a:r>
            <a:r>
              <a:rPr lang="en-GB" dirty="0"/>
              <a:t>. </a:t>
            </a:r>
          </a:p>
          <a:p>
            <a:r>
              <a:rPr lang="es-ES" dirty="0"/>
              <a:t>Sin una descripción clara del trabajo, otros colegas pueden no tomarse en serio a los profesionales de apoyo entre iguales </a:t>
            </a:r>
            <a:r>
              <a:rPr lang="en-GB" dirty="0"/>
              <a:t>. </a:t>
            </a:r>
            <a:endParaRPr lang="x-none" dirty="0"/>
          </a:p>
          <a:p>
            <a:r>
              <a:rPr lang="es-ES" dirty="0"/>
              <a:t>Puede incluir las responsabilidades y las obligaciones nucleares del lugar de trabajo, así como las calificaciones y competencias preferidas en el candidato ideal</a:t>
            </a:r>
            <a:r>
              <a:rPr lang="en-GB" dirty="0"/>
              <a:t>.</a:t>
            </a:r>
          </a:p>
          <a:p>
            <a:endParaRPr lang="en-GB" dirty="0"/>
          </a:p>
          <a:p>
            <a:r>
              <a:rPr lang="es-ES" b="1" dirty="0"/>
              <a:t>Ejemplo de una descripción de trabajo como </a:t>
            </a:r>
            <a:r>
              <a:rPr lang="es-ES" dirty="0"/>
              <a:t>profesional de apoyo entre iguales</a:t>
            </a:r>
            <a:r>
              <a:rPr lang="es-ES" b="1" dirty="0"/>
              <a:t> </a:t>
            </a:r>
            <a:r>
              <a:rPr lang="en-GB" b="1" dirty="0"/>
              <a:t>(</a:t>
            </a:r>
            <a:r>
              <a:rPr lang="en-GB" b="1" dirty="0">
                <a:hlinkClick r:id="rId3" action="ppaction://hlinkfile" tooltip="Legere,  #231"/>
              </a:rPr>
              <a:t>39</a:t>
            </a:r>
            <a:r>
              <a:rPr lang="en-GB" b="1" dirty="0"/>
              <a:t>)</a:t>
            </a:r>
          </a:p>
          <a:p>
            <a:endParaRPr lang="x-none" dirty="0"/>
          </a:p>
        </p:txBody>
      </p:sp>
      <p:sp>
        <p:nvSpPr>
          <p:cNvPr id="2" name="Title 1">
            <a:extLst>
              <a:ext uri="{FF2B5EF4-FFF2-40B4-BE49-F238E27FC236}">
                <a16:creationId xmlns:a16="http://schemas.microsoft.com/office/drawing/2014/main" id="{919005BD-8CFB-4BFD-8B68-2E5F599EA702}"/>
              </a:ext>
            </a:extLst>
          </p:cNvPr>
          <p:cNvSpPr>
            <a:spLocks noGrp="1"/>
          </p:cNvSpPr>
          <p:nvPr>
            <p:ph type="title"/>
          </p:nvPr>
        </p:nvSpPr>
        <p:spPr/>
        <p:txBody>
          <a:bodyPr/>
          <a:lstStyle/>
          <a:p>
            <a:pPr lvl="0"/>
            <a:r>
              <a:rPr lang="en-US" dirty="0"/>
              <a:t>9. </a:t>
            </a:r>
            <a:r>
              <a:rPr lang="es-ES" dirty="0"/>
              <a:t>Descripciones del trabajo - 1 </a:t>
            </a:r>
          </a:p>
        </p:txBody>
      </p:sp>
    </p:spTree>
    <p:extLst>
      <p:ext uri="{BB962C8B-B14F-4D97-AF65-F5344CB8AC3E}">
        <p14:creationId xmlns:p14="http://schemas.microsoft.com/office/powerpoint/2010/main" val="383577755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005BD-8CFB-4BFD-8B68-2E5F599EA702}"/>
              </a:ext>
            </a:extLst>
          </p:cNvPr>
          <p:cNvSpPr>
            <a:spLocks noGrp="1"/>
          </p:cNvSpPr>
          <p:nvPr>
            <p:ph type="title"/>
          </p:nvPr>
        </p:nvSpPr>
        <p:spPr/>
        <p:txBody>
          <a:bodyPr/>
          <a:lstStyle/>
          <a:p>
            <a:pPr lvl="0"/>
            <a:r>
              <a:rPr lang="en-US" dirty="0"/>
              <a:t>9. </a:t>
            </a:r>
            <a:r>
              <a:rPr lang="es-ES" dirty="0"/>
              <a:t>Descripciones del trabajo - 2</a:t>
            </a:r>
          </a:p>
        </p:txBody>
      </p:sp>
      <p:graphicFrame>
        <p:nvGraphicFramePr>
          <p:cNvPr id="6" name="Content Placeholder 3">
            <a:extLst>
              <a:ext uri="{FF2B5EF4-FFF2-40B4-BE49-F238E27FC236}">
                <a16:creationId xmlns:a16="http://schemas.microsoft.com/office/drawing/2014/main" id="{39E63FFB-E913-41A0-A7C8-2E51D4822C80}"/>
              </a:ext>
            </a:extLst>
          </p:cNvPr>
          <p:cNvGraphicFramePr>
            <a:graphicFrameLocks noGrp="1"/>
          </p:cNvGraphicFramePr>
          <p:nvPr>
            <p:ph sz="quarter" idx="14"/>
            <p:extLst>
              <p:ext uri="{D42A27DB-BD31-4B8C-83A1-F6EECF244321}">
                <p14:modId xmlns:p14="http://schemas.microsoft.com/office/powerpoint/2010/main" val="1909572789"/>
              </p:ext>
            </p:extLst>
          </p:nvPr>
        </p:nvGraphicFramePr>
        <p:xfrm>
          <a:off x="839754" y="1131228"/>
          <a:ext cx="10450287" cy="4344065"/>
        </p:xfrm>
        <a:graphic>
          <a:graphicData uri="http://schemas.openxmlformats.org/drawingml/2006/table">
            <a:tbl>
              <a:tblPr firstRow="1" firstCol="1" bandRow="1"/>
              <a:tblGrid>
                <a:gridCol w="10450287">
                  <a:extLst>
                    <a:ext uri="{9D8B030D-6E8A-4147-A177-3AD203B41FA5}">
                      <a16:colId xmlns:a16="http://schemas.microsoft.com/office/drawing/2014/main" val="3534208535"/>
                    </a:ext>
                  </a:extLst>
                </a:gridCol>
              </a:tblGrid>
              <a:tr h="4344065">
                <a:tc>
                  <a:txBody>
                    <a:bodyPr/>
                    <a:lstStyle/>
                    <a:p>
                      <a:pPr algn="just"/>
                      <a:r>
                        <a:rPr lang="es-ES" sz="1800" b="1" kern="1200" dirty="0">
                          <a:solidFill>
                            <a:schemeClr val="tx1"/>
                          </a:solidFill>
                          <a:effectLst/>
                          <a:latin typeface="+mn-lt"/>
                          <a:ea typeface="+mn-ea"/>
                          <a:cs typeface="+mn-cs"/>
                        </a:rPr>
                        <a:t>DESCRIPCIÓN DEL PUESTO DE TRABAJO </a:t>
                      </a:r>
                      <a:endParaRPr lang="es-ES" sz="1800" kern="1200" dirty="0">
                        <a:solidFill>
                          <a:schemeClr val="tx1"/>
                        </a:solidFill>
                        <a:effectLst/>
                        <a:latin typeface="+mn-lt"/>
                        <a:ea typeface="+mn-ea"/>
                        <a:cs typeface="+mn-cs"/>
                      </a:endParaRPr>
                    </a:p>
                    <a:p>
                      <a:pPr algn="just"/>
                      <a:r>
                        <a:rPr lang="es-ES" sz="1800" b="1" kern="1200" dirty="0">
                          <a:solidFill>
                            <a:schemeClr val="tx1"/>
                          </a:solidFill>
                          <a:effectLst/>
                          <a:latin typeface="+mn-lt"/>
                          <a:ea typeface="+mn-ea"/>
                          <a:cs typeface="+mn-cs"/>
                        </a:rPr>
                        <a:t>Título del puesto de trabajo:</a:t>
                      </a:r>
                      <a:r>
                        <a:rPr lang="es-ES" sz="1800" kern="1200" dirty="0">
                          <a:solidFill>
                            <a:schemeClr val="tx1"/>
                          </a:solidFill>
                          <a:effectLst/>
                          <a:latin typeface="+mn-lt"/>
                          <a:ea typeface="+mn-ea"/>
                          <a:cs typeface="+mn-cs"/>
                        </a:rPr>
                        <a:t> Profesional de apoyo entre iguales</a:t>
                      </a:r>
                    </a:p>
                    <a:p>
                      <a:pPr algn="just"/>
                      <a:r>
                        <a:rPr lang="es-ES" sz="1800" b="1" kern="1200" dirty="0">
                          <a:solidFill>
                            <a:schemeClr val="tx1"/>
                          </a:solidFill>
                          <a:effectLst/>
                          <a:latin typeface="+mn-lt"/>
                          <a:ea typeface="+mn-ea"/>
                          <a:cs typeface="+mn-cs"/>
                        </a:rPr>
                        <a:t>Departamento</a:t>
                      </a:r>
                      <a:r>
                        <a:rPr lang="es-ES" sz="1800" kern="1200" dirty="0">
                          <a:solidFill>
                            <a:schemeClr val="tx1"/>
                          </a:solidFill>
                          <a:effectLst/>
                          <a:latin typeface="+mn-lt"/>
                          <a:ea typeface="+mn-ea"/>
                          <a:cs typeface="+mn-cs"/>
                        </a:rPr>
                        <a:t>: Departamento de adultos – Programa de salud mental </a:t>
                      </a:r>
                    </a:p>
                    <a:p>
                      <a:pPr algn="just"/>
                      <a:r>
                        <a:rPr lang="es-ES" sz="1800" b="1" kern="1200" dirty="0">
                          <a:solidFill>
                            <a:schemeClr val="tx1"/>
                          </a:solidFill>
                          <a:effectLst/>
                          <a:latin typeface="+mn-lt"/>
                          <a:ea typeface="+mn-ea"/>
                          <a:cs typeface="+mn-cs"/>
                        </a:rPr>
                        <a:t>Rinde cuentas a</a:t>
                      </a:r>
                      <a:r>
                        <a:rPr lang="es-ES" sz="1800" kern="1200" dirty="0">
                          <a:solidFill>
                            <a:schemeClr val="tx1"/>
                          </a:solidFill>
                          <a:effectLst/>
                          <a:latin typeface="+mn-lt"/>
                          <a:ea typeface="+mn-ea"/>
                          <a:cs typeface="+mn-cs"/>
                        </a:rPr>
                        <a:t>: Especialista en apoyo entre iguales </a:t>
                      </a:r>
                    </a:p>
                    <a:p>
                      <a:pPr algn="just"/>
                      <a:r>
                        <a:rPr lang="es-ES" sz="1800" b="1" kern="1200" dirty="0">
                          <a:solidFill>
                            <a:schemeClr val="tx1"/>
                          </a:solidFill>
                          <a:effectLst/>
                          <a:latin typeface="+mn-lt"/>
                          <a:ea typeface="+mn-ea"/>
                          <a:cs typeface="+mn-cs"/>
                        </a:rPr>
                        <a:t>Responsable ante</a:t>
                      </a:r>
                      <a:r>
                        <a:rPr lang="es-ES" sz="1800" kern="1200" dirty="0">
                          <a:solidFill>
                            <a:schemeClr val="tx1"/>
                          </a:solidFill>
                          <a:effectLst/>
                          <a:latin typeface="+mn-lt"/>
                          <a:ea typeface="+mn-ea"/>
                          <a:cs typeface="+mn-cs"/>
                        </a:rPr>
                        <a:t>: Ayudante de dirección </a:t>
                      </a:r>
                    </a:p>
                    <a:p>
                      <a:pPr algn="just"/>
                      <a:r>
                        <a:rPr lang="es-ES" sz="1800" b="1" kern="1200" dirty="0">
                          <a:solidFill>
                            <a:schemeClr val="tx1"/>
                          </a:solidFill>
                          <a:effectLst/>
                          <a:latin typeface="+mn-lt"/>
                          <a:ea typeface="+mn-ea"/>
                          <a:cs typeface="+mn-cs"/>
                        </a:rPr>
                        <a:t>Ubicación base inicial</a:t>
                      </a:r>
                      <a:r>
                        <a:rPr lang="es-ES" sz="1800" kern="1200" dirty="0">
                          <a:solidFill>
                            <a:schemeClr val="tx1"/>
                          </a:solidFill>
                          <a:effectLst/>
                          <a:latin typeface="+mn-lt"/>
                          <a:ea typeface="+mn-ea"/>
                          <a:cs typeface="+mn-cs"/>
                        </a:rPr>
                        <a:t>: Centro ambulatorio de salud mental </a:t>
                      </a:r>
                    </a:p>
                    <a:p>
                      <a:pPr algn="just"/>
                      <a:r>
                        <a:rPr lang="es-ES" sz="1800" b="1" kern="1200" dirty="0">
                          <a:solidFill>
                            <a:schemeClr val="tx1"/>
                          </a:solidFill>
                          <a:effectLst/>
                          <a:latin typeface="+mn-lt"/>
                          <a:ea typeface="+mn-ea"/>
                          <a:cs typeface="+mn-cs"/>
                        </a:rPr>
                        <a:t>Tipo de contrato</a:t>
                      </a:r>
                      <a:r>
                        <a:rPr lang="es-ES" sz="1800" kern="1200" dirty="0">
                          <a:solidFill>
                            <a:schemeClr val="tx1"/>
                          </a:solidFill>
                          <a:effectLst/>
                          <a:latin typeface="+mn-lt"/>
                          <a:ea typeface="+mn-ea"/>
                          <a:cs typeface="+mn-cs"/>
                        </a:rPr>
                        <a:t>: Indefinido </a:t>
                      </a:r>
                    </a:p>
                    <a:p>
                      <a:pPr algn="just"/>
                      <a:r>
                        <a:rPr lang="es-ES" sz="1800" b="1" kern="1200" dirty="0">
                          <a:solidFill>
                            <a:schemeClr val="tx1"/>
                          </a:solidFill>
                          <a:effectLst/>
                          <a:latin typeface="+mn-lt"/>
                          <a:ea typeface="+mn-ea"/>
                          <a:cs typeface="+mn-cs"/>
                        </a:rPr>
                        <a:t>Horas</a:t>
                      </a:r>
                      <a:r>
                        <a:rPr lang="es-ES" sz="1800" kern="1200" dirty="0">
                          <a:solidFill>
                            <a:schemeClr val="tx1"/>
                          </a:solidFill>
                          <a:effectLst/>
                          <a:latin typeface="+mn-lt"/>
                          <a:ea typeface="+mn-ea"/>
                          <a:cs typeface="+mn-cs"/>
                        </a:rPr>
                        <a:t>: 25 h semanales </a:t>
                      </a:r>
                    </a:p>
                    <a:p>
                      <a:pPr algn="just"/>
                      <a:r>
                        <a:rPr lang="es-ES" sz="1800" kern="1200" dirty="0">
                          <a:solidFill>
                            <a:schemeClr val="tx1"/>
                          </a:solidFill>
                          <a:effectLst/>
                          <a:latin typeface="+mn-lt"/>
                          <a:ea typeface="+mn-ea"/>
                          <a:cs typeface="+mn-cs"/>
                        </a:rPr>
                        <a:t> </a:t>
                      </a:r>
                    </a:p>
                    <a:p>
                      <a:pPr algn="just"/>
                      <a:r>
                        <a:rPr lang="es-ES" sz="1800" b="1" i="0" kern="1200" dirty="0">
                          <a:solidFill>
                            <a:schemeClr val="tx1"/>
                          </a:solidFill>
                          <a:effectLst/>
                          <a:latin typeface="+mn-lt"/>
                          <a:ea typeface="+mn-ea"/>
                          <a:cs typeface="+mn-cs"/>
                        </a:rPr>
                        <a:t>Objetivos del trabajo </a:t>
                      </a:r>
                      <a:endParaRPr lang="es-ES" sz="1800" b="1" i="1" kern="1200" dirty="0">
                        <a:solidFill>
                          <a:schemeClr val="tx1"/>
                        </a:solidFill>
                        <a:effectLst/>
                        <a:latin typeface="+mn-lt"/>
                        <a:ea typeface="+mn-ea"/>
                        <a:cs typeface="+mn-cs"/>
                      </a:endParaRPr>
                    </a:p>
                    <a:p>
                      <a:pPr algn="just"/>
                      <a:r>
                        <a:rPr lang="es-ES" sz="1800" kern="1200" dirty="0">
                          <a:solidFill>
                            <a:schemeClr val="tx1"/>
                          </a:solidFill>
                          <a:effectLst/>
                          <a:latin typeface="+mn-lt"/>
                          <a:ea typeface="+mn-ea"/>
                          <a:cs typeface="+mn-cs"/>
                        </a:rPr>
                        <a:t>Dado que la persona ha sido usuaria de los servicios sociales y de salud mental, el trabajo a desarrollar como profesional de apoyo entre iguales es aprovechar esas experiencias y defender las necesidades y los derechos de otras personas usuarias de los servicios y ayudarlas proporcionándoles oportunidades para encaminar su propio proceso de recuperación. Entre los objetivos principales figuran: </a:t>
                      </a:r>
                    </a:p>
                    <a:p>
                      <a:pPr marL="0" marR="0" algn="just">
                        <a:spcBef>
                          <a:spcPts val="0"/>
                        </a:spcBef>
                        <a:spcAft>
                          <a:spcPts val="1000"/>
                        </a:spcAft>
                      </a:pPr>
                      <a:endParaRPr lang="x-none" sz="1600" dirty="0">
                        <a:solidFill>
                          <a:srgbClr val="000000"/>
                        </a:solidFill>
                        <a:effectLst/>
                        <a:latin typeface="+mn-lt"/>
                        <a:ea typeface="SimSun" panose="02010600030101010101" pitchFamily="2" charset="-122"/>
                        <a:cs typeface="Arial" panose="020B0604020202020204" pitchFamily="34" charset="0"/>
                      </a:endParaRPr>
                    </a:p>
                  </a:txBody>
                  <a:tcPr marL="60572" marR="60572" marT="0" marB="0">
                    <a:lnL>
                      <a:noFill/>
                    </a:lnL>
                    <a:lnR>
                      <a:noFill/>
                    </a:lnR>
                    <a:lnT>
                      <a:noFill/>
                    </a:lnT>
                    <a:lnB>
                      <a:noFill/>
                    </a:lnB>
                    <a:solidFill>
                      <a:srgbClr val="D2EEFC"/>
                    </a:solidFill>
                  </a:tcPr>
                </a:tc>
                <a:extLst>
                  <a:ext uri="{0D108BD9-81ED-4DB2-BD59-A6C34878D82A}">
                    <a16:rowId xmlns:a16="http://schemas.microsoft.com/office/drawing/2014/main" val="835481296"/>
                  </a:ext>
                </a:extLst>
              </a:tr>
            </a:tbl>
          </a:graphicData>
        </a:graphic>
      </p:graphicFrame>
    </p:spTree>
    <p:extLst>
      <p:ext uri="{BB962C8B-B14F-4D97-AF65-F5344CB8AC3E}">
        <p14:creationId xmlns:p14="http://schemas.microsoft.com/office/powerpoint/2010/main" val="1899145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D61B2-6027-41C1-B9D1-ACD09FCBD1CB}"/>
              </a:ext>
            </a:extLst>
          </p:cNvPr>
          <p:cNvSpPr>
            <a:spLocks noGrp="1"/>
          </p:cNvSpPr>
          <p:nvPr>
            <p:ph type="title"/>
          </p:nvPr>
        </p:nvSpPr>
        <p:spPr/>
        <p:txBody>
          <a:bodyPr/>
          <a:lstStyle/>
          <a:p>
            <a:pPr lvl="0"/>
            <a:r>
              <a:rPr lang="en-GB" dirty="0"/>
              <a:t>1. </a:t>
            </a:r>
            <a:r>
              <a:rPr lang="es-ES" dirty="0"/>
              <a:t>Introducción</a:t>
            </a:r>
          </a:p>
        </p:txBody>
      </p:sp>
    </p:spTree>
    <p:extLst>
      <p:ext uri="{BB962C8B-B14F-4D97-AF65-F5344CB8AC3E}">
        <p14:creationId xmlns:p14="http://schemas.microsoft.com/office/powerpoint/2010/main" val="394594879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005BD-8CFB-4BFD-8B68-2E5F599EA702}"/>
              </a:ext>
            </a:extLst>
          </p:cNvPr>
          <p:cNvSpPr>
            <a:spLocks noGrp="1"/>
          </p:cNvSpPr>
          <p:nvPr>
            <p:ph type="title"/>
          </p:nvPr>
        </p:nvSpPr>
        <p:spPr/>
        <p:txBody>
          <a:bodyPr/>
          <a:lstStyle/>
          <a:p>
            <a:pPr lvl="0"/>
            <a:r>
              <a:rPr lang="en-US" dirty="0"/>
              <a:t>9. </a:t>
            </a:r>
            <a:r>
              <a:rPr lang="es-ES" dirty="0"/>
              <a:t>Descripciones del trabajo - 3</a:t>
            </a:r>
          </a:p>
        </p:txBody>
      </p:sp>
      <p:graphicFrame>
        <p:nvGraphicFramePr>
          <p:cNvPr id="4" name="Content Placeholder 3">
            <a:extLst>
              <a:ext uri="{FF2B5EF4-FFF2-40B4-BE49-F238E27FC236}">
                <a16:creationId xmlns:a16="http://schemas.microsoft.com/office/drawing/2014/main" id="{39E63FFB-E913-41A0-A7C8-2E51D4822C80}"/>
              </a:ext>
            </a:extLst>
          </p:cNvPr>
          <p:cNvGraphicFramePr>
            <a:graphicFrameLocks/>
          </p:cNvGraphicFramePr>
          <p:nvPr>
            <p:extLst>
              <p:ext uri="{D42A27DB-BD31-4B8C-83A1-F6EECF244321}">
                <p14:modId xmlns:p14="http://schemas.microsoft.com/office/powerpoint/2010/main" val="3968775371"/>
              </p:ext>
            </p:extLst>
          </p:nvPr>
        </p:nvGraphicFramePr>
        <p:xfrm>
          <a:off x="541176" y="1131228"/>
          <a:ext cx="10954137" cy="4602480"/>
        </p:xfrm>
        <a:graphic>
          <a:graphicData uri="http://schemas.openxmlformats.org/drawingml/2006/table">
            <a:tbl>
              <a:tblPr firstRow="1" firstCol="1" bandRow="1"/>
              <a:tblGrid>
                <a:gridCol w="10954137">
                  <a:extLst>
                    <a:ext uri="{9D8B030D-6E8A-4147-A177-3AD203B41FA5}">
                      <a16:colId xmlns:a16="http://schemas.microsoft.com/office/drawing/2014/main" val="3534208535"/>
                    </a:ext>
                  </a:extLst>
                </a:gridCol>
              </a:tblGrid>
              <a:tr h="4344065">
                <a:tc>
                  <a:txBody>
                    <a:bodyPr/>
                    <a:lstStyle/>
                    <a:p>
                      <a:pPr marL="285750" lvl="0" indent="-285750" algn="just" fontAlgn="base">
                        <a:buFont typeface="Arial" panose="020B0604020202020204" pitchFamily="34" charset="0"/>
                        <a:buChar char="•"/>
                      </a:pPr>
                      <a:r>
                        <a:rPr lang="es-ES" sz="1600" u="none" strike="noStrike" kern="1200" dirty="0">
                          <a:solidFill>
                            <a:schemeClr val="tx1"/>
                          </a:solidFill>
                          <a:effectLst/>
                          <a:latin typeface="+mn-lt"/>
                          <a:ea typeface="+mn-ea"/>
                          <a:cs typeface="+mn-cs"/>
                        </a:rPr>
                        <a:t>Ayudar a las personas de manera individualizada ofreciéndoles formación en recuperación y extender la mano a los usuarios del centro ambulatorio de salud mental. </a:t>
                      </a:r>
                    </a:p>
                    <a:p>
                      <a:pPr marL="285750" lvl="0" indent="-285750" algn="just" fontAlgn="base">
                        <a:buFont typeface="Arial" panose="020B0604020202020204" pitchFamily="34" charset="0"/>
                        <a:buChar char="•"/>
                      </a:pPr>
                      <a:r>
                        <a:rPr lang="es-ES" sz="1600" u="none" strike="noStrike" kern="1200" dirty="0">
                          <a:solidFill>
                            <a:schemeClr val="tx1"/>
                          </a:solidFill>
                          <a:effectLst/>
                          <a:latin typeface="+mn-lt"/>
                          <a:ea typeface="+mn-ea"/>
                          <a:cs typeface="+mn-cs"/>
                        </a:rPr>
                        <a:t>Compartir experiencias personales sobre recuperación y establecer relaciones mutuas entre compañeros. </a:t>
                      </a:r>
                    </a:p>
                    <a:p>
                      <a:pPr marL="285750" lvl="0" indent="-285750" algn="just" fontAlgn="base">
                        <a:buFont typeface="Arial" panose="020B0604020202020204" pitchFamily="34" charset="0"/>
                        <a:buChar char="•"/>
                      </a:pPr>
                      <a:r>
                        <a:rPr lang="es-ES" sz="1600" u="none" strike="noStrike" kern="1200" dirty="0">
                          <a:solidFill>
                            <a:schemeClr val="tx1"/>
                          </a:solidFill>
                          <a:effectLst/>
                          <a:latin typeface="+mn-lt"/>
                          <a:ea typeface="+mn-ea"/>
                          <a:cs typeface="+mn-cs"/>
                        </a:rPr>
                        <a:t>Ayudar a las personas a descubrir las opciones de servicios disponibles tanto dentro como fuera del servicio. </a:t>
                      </a:r>
                    </a:p>
                    <a:p>
                      <a:pPr algn="just"/>
                      <a:r>
                        <a:rPr lang="es-ES" sz="1600" kern="1200" dirty="0">
                          <a:solidFill>
                            <a:schemeClr val="tx1"/>
                          </a:solidFill>
                          <a:effectLst/>
                          <a:latin typeface="+mn-lt"/>
                          <a:ea typeface="+mn-ea"/>
                          <a:cs typeface="+mn-cs"/>
                        </a:rPr>
                        <a:t> </a:t>
                      </a:r>
                    </a:p>
                    <a:p>
                      <a:pPr algn="just"/>
                      <a:r>
                        <a:rPr lang="es-ES" sz="1600" kern="1200" dirty="0">
                          <a:solidFill>
                            <a:schemeClr val="tx1"/>
                          </a:solidFill>
                          <a:effectLst/>
                          <a:latin typeface="+mn-lt"/>
                          <a:ea typeface="+mn-ea"/>
                          <a:cs typeface="+mn-cs"/>
                        </a:rPr>
                        <a:t> </a:t>
                      </a:r>
                      <a:r>
                        <a:rPr lang="es-ES" sz="1600" b="1" kern="1200" dirty="0">
                          <a:solidFill>
                            <a:schemeClr val="tx1"/>
                          </a:solidFill>
                          <a:effectLst/>
                          <a:latin typeface="+mn-lt"/>
                          <a:ea typeface="+mn-ea"/>
                          <a:cs typeface="+mn-cs"/>
                        </a:rPr>
                        <a:t>Responsabilidades principales</a:t>
                      </a:r>
                      <a:endParaRPr lang="es-ES" sz="1600" kern="1200" dirty="0">
                        <a:solidFill>
                          <a:schemeClr val="tx1"/>
                        </a:solidFill>
                        <a:effectLst/>
                        <a:latin typeface="+mn-lt"/>
                        <a:ea typeface="+mn-ea"/>
                        <a:cs typeface="+mn-cs"/>
                      </a:endParaRPr>
                    </a:p>
                    <a:p>
                      <a:pPr algn="just"/>
                      <a:r>
                        <a:rPr lang="es-ES" sz="1600" kern="1200" dirty="0">
                          <a:solidFill>
                            <a:schemeClr val="tx1"/>
                          </a:solidFill>
                          <a:effectLst/>
                          <a:latin typeface="+mn-lt"/>
                          <a:ea typeface="+mn-ea"/>
                          <a:cs typeface="+mn-cs"/>
                        </a:rPr>
                        <a:t> </a:t>
                      </a:r>
                    </a:p>
                    <a:p>
                      <a:pPr algn="just"/>
                      <a:r>
                        <a:rPr lang="es-ES" sz="1600" kern="1200" dirty="0">
                          <a:solidFill>
                            <a:schemeClr val="tx1"/>
                          </a:solidFill>
                          <a:effectLst/>
                          <a:latin typeface="+mn-lt"/>
                          <a:ea typeface="+mn-ea"/>
                          <a:cs typeface="+mn-cs"/>
                        </a:rPr>
                        <a:t>El profesional de apoyo entre iguales: </a:t>
                      </a:r>
                    </a:p>
                    <a:p>
                      <a:pPr algn="just"/>
                      <a:r>
                        <a:rPr lang="es-ES" sz="1600" kern="1200" dirty="0">
                          <a:solidFill>
                            <a:schemeClr val="tx1"/>
                          </a:solidFill>
                          <a:effectLst/>
                          <a:latin typeface="+mn-lt"/>
                          <a:ea typeface="+mn-ea"/>
                          <a:cs typeface="+mn-cs"/>
                        </a:rPr>
                        <a:t> </a:t>
                      </a:r>
                    </a:p>
                    <a:p>
                      <a:pPr marL="285750" lvl="0" indent="-285750" algn="just" fontAlgn="base">
                        <a:buFont typeface="Arial" panose="020B0604020202020204" pitchFamily="34" charset="0"/>
                        <a:buChar char="•"/>
                      </a:pPr>
                      <a:r>
                        <a:rPr lang="es-ES" sz="1600" u="none" strike="noStrike" kern="1200" dirty="0">
                          <a:solidFill>
                            <a:schemeClr val="tx1"/>
                          </a:solidFill>
                          <a:effectLst/>
                          <a:latin typeface="+mn-lt"/>
                          <a:ea typeface="+mn-ea"/>
                          <a:cs typeface="+mn-cs"/>
                        </a:rPr>
                        <a:t>debe ayudar en el proceso de orientación de las personas usuarias del servicio para inspirarles confianza y crear relaciones;</a:t>
                      </a:r>
                    </a:p>
                    <a:p>
                      <a:pPr marL="285750" lvl="0" indent="-285750" algn="just" fontAlgn="base">
                        <a:buFont typeface="Arial" panose="020B0604020202020204" pitchFamily="34" charset="0"/>
                        <a:buChar char="•"/>
                      </a:pPr>
                      <a:r>
                        <a:rPr lang="es-ES" sz="1600" u="none" strike="noStrike" kern="1200" dirty="0">
                          <a:solidFill>
                            <a:schemeClr val="tx1"/>
                          </a:solidFill>
                          <a:effectLst/>
                          <a:latin typeface="+mn-lt"/>
                          <a:ea typeface="+mn-ea"/>
                          <a:cs typeface="+mn-cs"/>
                        </a:rPr>
                        <a:t>debe apoyar a personas con malestar emocional escuchándolas y con su presencia, desplegando un abordaje sin juicios basado en la escucha activa y en interacciones positivas; </a:t>
                      </a:r>
                    </a:p>
                    <a:p>
                      <a:pPr marL="285750" lvl="0" indent="-285750" algn="just" fontAlgn="base">
                        <a:buFont typeface="Arial" panose="020B0604020202020204" pitchFamily="34" charset="0"/>
                        <a:buChar char="•"/>
                      </a:pPr>
                      <a:r>
                        <a:rPr lang="es-ES" sz="1600" u="none" strike="noStrike" kern="1200" dirty="0">
                          <a:solidFill>
                            <a:schemeClr val="tx1"/>
                          </a:solidFill>
                          <a:effectLst/>
                          <a:latin typeface="+mn-lt"/>
                          <a:ea typeface="+mn-ea"/>
                          <a:cs typeface="+mn-cs"/>
                        </a:rPr>
                        <a:t>debe ayudar en la formación sobre recuperación y la planificación del bienestar y debe conectar con estrategias de autoayuda a fin de alentar a las personas a adoptar un papel activo para </a:t>
                      </a:r>
                      <a:r>
                        <a:rPr lang="es-ES" sz="1600" u="none" strike="noStrike" kern="1200" dirty="0" err="1">
                          <a:solidFill>
                            <a:schemeClr val="tx1"/>
                          </a:solidFill>
                          <a:effectLst/>
                          <a:latin typeface="+mn-lt"/>
                          <a:ea typeface="+mn-ea"/>
                          <a:cs typeface="+mn-cs"/>
                        </a:rPr>
                        <a:t>autodirigir</a:t>
                      </a:r>
                      <a:r>
                        <a:rPr lang="es-ES" sz="1600" u="none" strike="noStrike" kern="1200" dirty="0">
                          <a:solidFill>
                            <a:schemeClr val="tx1"/>
                          </a:solidFill>
                          <a:effectLst/>
                          <a:latin typeface="+mn-lt"/>
                          <a:ea typeface="+mn-ea"/>
                          <a:cs typeface="+mn-cs"/>
                        </a:rPr>
                        <a:t> su propio proceso de recuperación; </a:t>
                      </a:r>
                    </a:p>
                    <a:p>
                      <a:pPr marL="285750" lvl="0" indent="-285750" algn="just" fontAlgn="base">
                        <a:buFont typeface="Arial" panose="020B0604020202020204" pitchFamily="34" charset="0"/>
                        <a:buChar char="•"/>
                      </a:pPr>
                      <a:r>
                        <a:rPr lang="es-ES" sz="1600" u="none" strike="noStrike" kern="1200" dirty="0">
                          <a:solidFill>
                            <a:schemeClr val="tx1"/>
                          </a:solidFill>
                          <a:effectLst/>
                          <a:latin typeface="+mn-lt"/>
                          <a:ea typeface="+mn-ea"/>
                          <a:cs typeface="+mn-cs"/>
                        </a:rPr>
                        <a:t>debe acompañar a las personas que lo soliciten para ayudarlas a acceder y a utilizar los recursos de la comunidad; </a:t>
                      </a:r>
                    </a:p>
                    <a:p>
                      <a:pPr marL="285750" lvl="0" indent="-285750" algn="just" fontAlgn="base">
                        <a:buFont typeface="Arial" panose="020B0604020202020204" pitchFamily="34" charset="0"/>
                        <a:buChar char="•"/>
                      </a:pPr>
                      <a:r>
                        <a:rPr lang="es-ES" sz="1600" u="none" strike="noStrike" kern="1200" dirty="0">
                          <a:solidFill>
                            <a:schemeClr val="tx1"/>
                          </a:solidFill>
                          <a:effectLst/>
                          <a:latin typeface="+mn-lt"/>
                          <a:ea typeface="+mn-ea"/>
                          <a:cs typeface="+mn-cs"/>
                        </a:rPr>
                        <a:t>debe mejorar la comprensión del equipo de las experiencias vividas y debe educar al personal sobre el proceso de recuperación y el papel nocivo que determinadas prácticas tradicionales pueden tener en este proceso; </a:t>
                      </a:r>
                    </a:p>
                    <a:p>
                      <a:pPr marL="285750" lvl="0" indent="-285750" algn="just" fontAlgn="base">
                        <a:buFont typeface="Arial" panose="020B0604020202020204" pitchFamily="34" charset="0"/>
                        <a:buChar char="•"/>
                      </a:pPr>
                      <a:r>
                        <a:rPr lang="es-ES" sz="1600" u="none" strike="noStrike" kern="1200" dirty="0">
                          <a:solidFill>
                            <a:schemeClr val="tx1"/>
                          </a:solidFill>
                          <a:effectLst/>
                          <a:latin typeface="+mn-lt"/>
                          <a:ea typeface="+mn-ea"/>
                          <a:cs typeface="+mn-cs"/>
                        </a:rPr>
                        <a:t>debe mejorar la comunicación entre las personas usuarias del servicio y los profesionales. </a:t>
                      </a:r>
                      <a:endParaRPr lang="es-ES" sz="1600" kern="1200" dirty="0">
                        <a:solidFill>
                          <a:schemeClr val="tx1"/>
                        </a:solidFill>
                        <a:effectLst/>
                        <a:latin typeface="+mn-lt"/>
                        <a:ea typeface="+mn-ea"/>
                        <a:cs typeface="+mn-cs"/>
                      </a:endParaRPr>
                    </a:p>
                    <a:p>
                      <a:pPr marL="0" marR="0" algn="just">
                        <a:spcBef>
                          <a:spcPts val="0"/>
                        </a:spcBef>
                        <a:spcAft>
                          <a:spcPts val="1000"/>
                        </a:spcAft>
                      </a:pPr>
                      <a:endParaRPr lang="x-none" sz="1400" dirty="0">
                        <a:solidFill>
                          <a:srgbClr val="000000"/>
                        </a:solidFill>
                        <a:effectLst/>
                        <a:latin typeface="+mn-lt"/>
                        <a:ea typeface="SimSun" panose="02010600030101010101" pitchFamily="2" charset="-122"/>
                        <a:cs typeface="Arial" panose="020B0604020202020204" pitchFamily="34" charset="0"/>
                      </a:endParaRPr>
                    </a:p>
                  </a:txBody>
                  <a:tcPr marL="60572" marR="60572" marT="0" marB="0">
                    <a:lnL>
                      <a:noFill/>
                    </a:lnL>
                    <a:lnR>
                      <a:noFill/>
                    </a:lnR>
                    <a:lnT>
                      <a:noFill/>
                    </a:lnT>
                    <a:lnB>
                      <a:noFill/>
                    </a:lnB>
                    <a:solidFill>
                      <a:srgbClr val="D2EEFC"/>
                    </a:solidFill>
                  </a:tcPr>
                </a:tc>
                <a:extLst>
                  <a:ext uri="{0D108BD9-81ED-4DB2-BD59-A6C34878D82A}">
                    <a16:rowId xmlns:a16="http://schemas.microsoft.com/office/drawing/2014/main" val="835481296"/>
                  </a:ext>
                </a:extLst>
              </a:tr>
            </a:tbl>
          </a:graphicData>
        </a:graphic>
      </p:graphicFrame>
    </p:spTree>
    <p:extLst>
      <p:ext uri="{BB962C8B-B14F-4D97-AF65-F5344CB8AC3E}">
        <p14:creationId xmlns:p14="http://schemas.microsoft.com/office/powerpoint/2010/main" val="317176999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005BD-8CFB-4BFD-8B68-2E5F599EA702}"/>
              </a:ext>
            </a:extLst>
          </p:cNvPr>
          <p:cNvSpPr>
            <a:spLocks noGrp="1"/>
          </p:cNvSpPr>
          <p:nvPr>
            <p:ph type="title"/>
          </p:nvPr>
        </p:nvSpPr>
        <p:spPr/>
        <p:txBody>
          <a:bodyPr/>
          <a:lstStyle/>
          <a:p>
            <a:pPr lvl="0"/>
            <a:r>
              <a:rPr lang="en-US" dirty="0"/>
              <a:t>9. </a:t>
            </a:r>
            <a:r>
              <a:rPr lang="es-ES" dirty="0"/>
              <a:t>Descripciones del trabajo - 4</a:t>
            </a:r>
          </a:p>
        </p:txBody>
      </p:sp>
      <p:graphicFrame>
        <p:nvGraphicFramePr>
          <p:cNvPr id="4" name="Content Placeholder 3">
            <a:extLst>
              <a:ext uri="{FF2B5EF4-FFF2-40B4-BE49-F238E27FC236}">
                <a16:creationId xmlns:a16="http://schemas.microsoft.com/office/drawing/2014/main" id="{39E63FFB-E913-41A0-A7C8-2E51D4822C80}"/>
              </a:ext>
            </a:extLst>
          </p:cNvPr>
          <p:cNvGraphicFramePr>
            <a:graphicFrameLocks/>
          </p:cNvGraphicFramePr>
          <p:nvPr>
            <p:extLst>
              <p:ext uri="{D42A27DB-BD31-4B8C-83A1-F6EECF244321}">
                <p14:modId xmlns:p14="http://schemas.microsoft.com/office/powerpoint/2010/main" val="601574485"/>
              </p:ext>
            </p:extLst>
          </p:nvPr>
        </p:nvGraphicFramePr>
        <p:xfrm>
          <a:off x="541176" y="1131228"/>
          <a:ext cx="10954137" cy="4344065"/>
        </p:xfrm>
        <a:graphic>
          <a:graphicData uri="http://schemas.openxmlformats.org/drawingml/2006/table">
            <a:tbl>
              <a:tblPr firstRow="1" firstCol="1" bandRow="1"/>
              <a:tblGrid>
                <a:gridCol w="10954137">
                  <a:extLst>
                    <a:ext uri="{9D8B030D-6E8A-4147-A177-3AD203B41FA5}">
                      <a16:colId xmlns:a16="http://schemas.microsoft.com/office/drawing/2014/main" val="3534208535"/>
                    </a:ext>
                  </a:extLst>
                </a:gridCol>
              </a:tblGrid>
              <a:tr h="4344065">
                <a:tc>
                  <a:txBody>
                    <a:bodyPr/>
                    <a:lstStyle/>
                    <a:p>
                      <a:r>
                        <a:rPr lang="es-ES" sz="1800" b="1" i="0" kern="1200" dirty="0">
                          <a:solidFill>
                            <a:schemeClr val="tx1"/>
                          </a:solidFill>
                          <a:effectLst/>
                          <a:latin typeface="+mn-lt"/>
                          <a:ea typeface="+mn-ea"/>
                          <a:cs typeface="+mn-cs"/>
                        </a:rPr>
                        <a:t>Calificaciones y competencias  </a:t>
                      </a:r>
                      <a:endParaRPr lang="es-ES" sz="1800" b="1" i="1" kern="1200" dirty="0">
                        <a:solidFill>
                          <a:schemeClr val="tx1"/>
                        </a:solidFill>
                        <a:effectLst/>
                        <a:latin typeface="+mn-lt"/>
                        <a:ea typeface="+mn-ea"/>
                        <a:cs typeface="+mn-cs"/>
                      </a:endParaRPr>
                    </a:p>
                    <a:p>
                      <a:r>
                        <a:rPr lang="es-ES" sz="1800" kern="1200" dirty="0">
                          <a:solidFill>
                            <a:schemeClr val="tx1"/>
                          </a:solidFill>
                          <a:effectLst/>
                          <a:latin typeface="+mn-lt"/>
                          <a:ea typeface="+mn-ea"/>
                          <a:cs typeface="+mn-cs"/>
                        </a:rPr>
                        <a:t> </a:t>
                      </a:r>
                    </a:p>
                    <a:p>
                      <a:r>
                        <a:rPr lang="es-ES" sz="1800" kern="1200" dirty="0">
                          <a:solidFill>
                            <a:schemeClr val="tx1"/>
                          </a:solidFill>
                          <a:effectLst/>
                          <a:latin typeface="+mn-lt"/>
                          <a:ea typeface="+mn-ea"/>
                          <a:cs typeface="+mn-cs"/>
                        </a:rPr>
                        <a:t>El candidato elegido debe encontrarse en estado de recuperación y debe ser usuario actual o antiguo de los servicios sociales o de salud mental, capaz de entender a otras personas usuarias actualmente. Además, la persona: </a:t>
                      </a:r>
                    </a:p>
                    <a:p>
                      <a:r>
                        <a:rPr lang="es-ES" sz="1800" kern="1200" dirty="0">
                          <a:solidFill>
                            <a:schemeClr val="tx1"/>
                          </a:solidFill>
                          <a:effectLst/>
                          <a:latin typeface="+mn-lt"/>
                          <a:ea typeface="+mn-ea"/>
                          <a:cs typeface="+mn-cs"/>
                        </a:rPr>
                        <a:t> </a:t>
                      </a:r>
                    </a:p>
                    <a:p>
                      <a:pPr marL="285750" lvl="0" indent="-285750" fontAlgn="base">
                        <a:buFont typeface="Arial" panose="020B0604020202020204" pitchFamily="34" charset="0"/>
                        <a:buChar char="•"/>
                      </a:pPr>
                      <a:r>
                        <a:rPr lang="es-ES" sz="1800" u="none" strike="noStrike" kern="1200" dirty="0">
                          <a:solidFill>
                            <a:schemeClr val="tx1"/>
                          </a:solidFill>
                          <a:effectLst/>
                          <a:latin typeface="+mn-lt"/>
                          <a:ea typeface="+mn-ea"/>
                          <a:cs typeface="+mn-cs"/>
                        </a:rPr>
                        <a:t>debe tener más de 18 años; </a:t>
                      </a:r>
                    </a:p>
                    <a:p>
                      <a:pPr marL="285750" lvl="0" indent="-285750" fontAlgn="base">
                        <a:buFont typeface="Arial" panose="020B0604020202020204" pitchFamily="34" charset="0"/>
                        <a:buChar char="•"/>
                      </a:pPr>
                      <a:r>
                        <a:rPr lang="es-ES" sz="1800" u="none" strike="noStrike" kern="1200" dirty="0">
                          <a:solidFill>
                            <a:schemeClr val="tx1"/>
                          </a:solidFill>
                          <a:effectLst/>
                          <a:latin typeface="+mn-lt"/>
                          <a:ea typeface="+mn-ea"/>
                          <a:cs typeface="+mn-cs"/>
                        </a:rPr>
                        <a:t>debe tener experiencia vivida con los servicios de salud mental y/o malestar emocional; </a:t>
                      </a:r>
                    </a:p>
                    <a:p>
                      <a:pPr marL="285750" lvl="0" indent="-285750" fontAlgn="base">
                        <a:buFont typeface="Arial" panose="020B0604020202020204" pitchFamily="34" charset="0"/>
                        <a:buChar char="•"/>
                      </a:pPr>
                      <a:r>
                        <a:rPr lang="es-ES" sz="1800" u="none" strike="noStrike" kern="1200" dirty="0">
                          <a:solidFill>
                            <a:schemeClr val="tx1"/>
                          </a:solidFill>
                          <a:effectLst/>
                          <a:latin typeface="+mn-lt"/>
                          <a:ea typeface="+mn-ea"/>
                          <a:cs typeface="+mn-cs"/>
                        </a:rPr>
                        <a:t>debe ser capaz de explicar su experiencia vivida de tal manera que ayude, capacite e infunda esperanzas; </a:t>
                      </a:r>
                    </a:p>
                    <a:p>
                      <a:pPr marL="285750" lvl="0" indent="-285750" fontAlgn="base">
                        <a:buFont typeface="Arial" panose="020B0604020202020204" pitchFamily="34" charset="0"/>
                        <a:buChar char="•"/>
                      </a:pPr>
                      <a:r>
                        <a:rPr lang="es-ES" sz="1800" u="none" strike="noStrike" kern="1200" dirty="0">
                          <a:solidFill>
                            <a:schemeClr val="tx1"/>
                          </a:solidFill>
                          <a:effectLst/>
                          <a:latin typeface="+mn-lt"/>
                          <a:ea typeface="+mn-ea"/>
                          <a:cs typeface="+mn-cs"/>
                        </a:rPr>
                        <a:t>debe ser capaz de escuchar con empatía y ayudar a otras personas a descubrir sus propias soluciones; </a:t>
                      </a:r>
                    </a:p>
                    <a:p>
                      <a:pPr marL="285750" lvl="0" indent="-285750" fontAlgn="base">
                        <a:buFont typeface="Arial" panose="020B0604020202020204" pitchFamily="34" charset="0"/>
                        <a:buChar char="•"/>
                      </a:pPr>
                      <a:r>
                        <a:rPr lang="es-ES" sz="1800" u="none" strike="noStrike" kern="1200" dirty="0">
                          <a:solidFill>
                            <a:schemeClr val="tx1"/>
                          </a:solidFill>
                          <a:effectLst/>
                          <a:latin typeface="+mn-lt"/>
                          <a:ea typeface="+mn-ea"/>
                          <a:cs typeface="+mn-cs"/>
                        </a:rPr>
                        <a:t>debe ser capaz de trabajar de manera independiente; </a:t>
                      </a:r>
                    </a:p>
                    <a:p>
                      <a:pPr marL="285750" lvl="0" indent="-285750" fontAlgn="base">
                        <a:buFont typeface="Arial" panose="020B0604020202020204" pitchFamily="34" charset="0"/>
                        <a:buChar char="•"/>
                      </a:pPr>
                      <a:r>
                        <a:rPr lang="es-ES" sz="1800" u="none" strike="noStrike" kern="1200" dirty="0">
                          <a:solidFill>
                            <a:schemeClr val="tx1"/>
                          </a:solidFill>
                          <a:effectLst/>
                          <a:latin typeface="+mn-lt"/>
                          <a:ea typeface="+mn-ea"/>
                          <a:cs typeface="+mn-cs"/>
                        </a:rPr>
                        <a:t>debe ser capaz de ayudar al desarrollo de una cultura de la recuperación; </a:t>
                      </a:r>
                    </a:p>
                    <a:p>
                      <a:pPr marL="285750" lvl="0" indent="-285750" fontAlgn="base">
                        <a:buFont typeface="Arial" panose="020B0604020202020204" pitchFamily="34" charset="0"/>
                        <a:buChar char="•"/>
                      </a:pPr>
                      <a:r>
                        <a:rPr lang="es-ES" sz="1800" u="none" strike="noStrike" kern="1200" dirty="0">
                          <a:solidFill>
                            <a:schemeClr val="tx1"/>
                          </a:solidFill>
                          <a:effectLst/>
                          <a:latin typeface="+mn-lt"/>
                          <a:ea typeface="+mn-ea"/>
                          <a:cs typeface="+mn-cs"/>
                        </a:rPr>
                        <a:t>debe tener conocimiento de los recursos comunitarios para sus compañeros y de los recursos alternativos para facilitar la integración en la comunidad.  </a:t>
                      </a:r>
                    </a:p>
                    <a:p>
                      <a:pPr marL="0" marR="0" algn="just">
                        <a:spcBef>
                          <a:spcPts val="0"/>
                        </a:spcBef>
                        <a:spcAft>
                          <a:spcPts val="1000"/>
                        </a:spcAft>
                      </a:pPr>
                      <a:endParaRPr lang="x-none" sz="1400" dirty="0">
                        <a:solidFill>
                          <a:srgbClr val="000000"/>
                        </a:solidFill>
                        <a:effectLst/>
                        <a:latin typeface="+mn-lt"/>
                        <a:ea typeface="SimSun" panose="02010600030101010101" pitchFamily="2" charset="-122"/>
                        <a:cs typeface="Arial" panose="020B0604020202020204" pitchFamily="34" charset="0"/>
                      </a:endParaRPr>
                    </a:p>
                  </a:txBody>
                  <a:tcPr marL="60572" marR="60572" marT="0" marB="0">
                    <a:lnL>
                      <a:noFill/>
                    </a:lnL>
                    <a:lnR>
                      <a:noFill/>
                    </a:lnR>
                    <a:lnT>
                      <a:noFill/>
                    </a:lnT>
                    <a:lnB>
                      <a:noFill/>
                    </a:lnB>
                    <a:solidFill>
                      <a:srgbClr val="D2EEFC"/>
                    </a:solidFill>
                  </a:tcPr>
                </a:tc>
                <a:extLst>
                  <a:ext uri="{0D108BD9-81ED-4DB2-BD59-A6C34878D82A}">
                    <a16:rowId xmlns:a16="http://schemas.microsoft.com/office/drawing/2014/main" val="835481296"/>
                  </a:ext>
                </a:extLst>
              </a:tr>
            </a:tbl>
          </a:graphicData>
        </a:graphic>
      </p:graphicFrame>
    </p:spTree>
    <p:extLst>
      <p:ext uri="{BB962C8B-B14F-4D97-AF65-F5344CB8AC3E}">
        <p14:creationId xmlns:p14="http://schemas.microsoft.com/office/powerpoint/2010/main" val="287366647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12EDB-35DD-4F47-B573-F32340A6B473}"/>
              </a:ext>
            </a:extLst>
          </p:cNvPr>
          <p:cNvSpPr>
            <a:spLocks noGrp="1"/>
          </p:cNvSpPr>
          <p:nvPr>
            <p:ph type="title"/>
          </p:nvPr>
        </p:nvSpPr>
        <p:spPr>
          <a:xfrm>
            <a:off x="507206" y="2313945"/>
            <a:ext cx="11081414" cy="597205"/>
          </a:xfrm>
        </p:spPr>
        <p:txBody>
          <a:bodyPr/>
          <a:lstStyle/>
          <a:p>
            <a:pPr lvl="0"/>
            <a:r>
              <a:rPr lang="en-GB" dirty="0"/>
              <a:t>10. </a:t>
            </a:r>
            <a:r>
              <a:rPr lang="es-ES" dirty="0"/>
              <a:t>Entrevista y contratación de profesionales de apoyo entre iguales</a:t>
            </a:r>
          </a:p>
        </p:txBody>
      </p:sp>
    </p:spTree>
    <p:extLst>
      <p:ext uri="{BB962C8B-B14F-4D97-AF65-F5344CB8AC3E}">
        <p14:creationId xmlns:p14="http://schemas.microsoft.com/office/powerpoint/2010/main" val="59177372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483C9C-35D8-4534-BAE4-EE10233F8821}"/>
              </a:ext>
            </a:extLst>
          </p:cNvPr>
          <p:cNvSpPr>
            <a:spLocks noGrp="1"/>
          </p:cNvSpPr>
          <p:nvPr>
            <p:ph sz="quarter" idx="14"/>
          </p:nvPr>
        </p:nvSpPr>
        <p:spPr>
          <a:xfrm>
            <a:off x="507195" y="1194317"/>
            <a:ext cx="11174412" cy="4816871"/>
          </a:xfrm>
        </p:spPr>
        <p:txBody>
          <a:bodyPr>
            <a:normAutofit fontScale="85000" lnSpcReduction="20000"/>
          </a:bodyPr>
          <a:lstStyle/>
          <a:p>
            <a:pPr algn="just"/>
            <a:r>
              <a:rPr lang="es-ES" dirty="0"/>
              <a:t>Determinar cuán bien el candidato a profesional de apoyo entre iguales es capaz de describir la relevancia de su experiencia vivida para ayudar a otras personas</a:t>
            </a:r>
            <a:r>
              <a:rPr lang="en-GB" dirty="0"/>
              <a:t>. </a:t>
            </a:r>
          </a:p>
          <a:p>
            <a:pPr algn="just"/>
            <a:r>
              <a:rPr lang="es-ES" dirty="0"/>
              <a:t>No se trata de una entrevista sobre la naturaleza del diagnóstico personal que ha recibido, ni sobre su historial de tratamientos o el malestar experimentado</a:t>
            </a:r>
            <a:r>
              <a:rPr lang="en-GB" dirty="0"/>
              <a:t>. </a:t>
            </a:r>
          </a:p>
          <a:p>
            <a:pPr algn="just"/>
            <a:r>
              <a:rPr lang="es-ES" dirty="0"/>
              <a:t>En algunos países, preguntar sobre discapacidades es ilegal; por ello, es necesario observar las leyes de cada país durante este proceso.</a:t>
            </a:r>
          </a:p>
          <a:p>
            <a:pPr algn="just"/>
            <a:r>
              <a:rPr lang="es-ES" dirty="0"/>
              <a:t>Es fundamental que los candidatos tengan experiencia en los servicios de salud mental y/o malestar emocional y mental y hayan hecho su propio recorrido hacia la recuperación</a:t>
            </a:r>
            <a:r>
              <a:rPr lang="es-ES" i="1" dirty="0"/>
              <a:t>. </a:t>
            </a:r>
            <a:r>
              <a:rPr lang="en-GB" dirty="0"/>
              <a:t> </a:t>
            </a:r>
            <a:endParaRPr lang="x-none" dirty="0"/>
          </a:p>
          <a:p>
            <a:pPr algn="just"/>
            <a:r>
              <a:rPr lang="es-ES" dirty="0"/>
              <a:t>Puede haber muy pocas personas con las calificaciones y la experiencia necesarias en la zona. puede haber muy pocas personas con las calificaciones y la experiencia necesarias en la zona. </a:t>
            </a:r>
          </a:p>
          <a:p>
            <a:pPr algn="just"/>
            <a:r>
              <a:rPr lang="es-ES" dirty="0"/>
              <a:t>Es fundamental incluir a una persona que busque ayuda de un compañero, o bien a una comisión de este tipo de personas, al proceso de entrevista</a:t>
            </a:r>
            <a:r>
              <a:rPr lang="en-GB" dirty="0"/>
              <a:t>. </a:t>
            </a:r>
          </a:p>
          <a:p>
            <a:pPr algn="just"/>
            <a:r>
              <a:rPr lang="es-ES" dirty="0"/>
              <a:t>Las preguntas de la entrevista pueden invitar a los candidatos a profesionales de apoyo entre iguales a explicar cómo su experiencia, sus habilidades y/o sus conocimientos pueden ayudar a otras personas en su recuperación.</a:t>
            </a:r>
            <a:r>
              <a:rPr lang="en-GB" dirty="0"/>
              <a:t>.</a:t>
            </a:r>
            <a:endParaRPr lang="x-none" dirty="0"/>
          </a:p>
          <a:p>
            <a:pPr algn="just"/>
            <a:endParaRPr lang="x-none" dirty="0"/>
          </a:p>
        </p:txBody>
      </p:sp>
      <p:sp>
        <p:nvSpPr>
          <p:cNvPr id="2" name="Title 1">
            <a:extLst>
              <a:ext uri="{FF2B5EF4-FFF2-40B4-BE49-F238E27FC236}">
                <a16:creationId xmlns:a16="http://schemas.microsoft.com/office/drawing/2014/main" id="{B90063F0-3916-4CC1-97A7-BAE7CA33F14C}"/>
              </a:ext>
            </a:extLst>
          </p:cNvPr>
          <p:cNvSpPr>
            <a:spLocks noGrp="1"/>
          </p:cNvSpPr>
          <p:nvPr>
            <p:ph type="title"/>
          </p:nvPr>
        </p:nvSpPr>
        <p:spPr>
          <a:xfrm>
            <a:off x="410953" y="506412"/>
            <a:ext cx="11513569" cy="445310"/>
          </a:xfrm>
        </p:spPr>
        <p:txBody>
          <a:bodyPr/>
          <a:lstStyle/>
          <a:p>
            <a:pPr lvl="0"/>
            <a:r>
              <a:rPr lang="en-GB" sz="2700" dirty="0"/>
              <a:t>10. </a:t>
            </a:r>
            <a:r>
              <a:rPr lang="es-ES" sz="2700" dirty="0"/>
              <a:t>Entrevista y contratación de profesionales de apoyo entre iguales - 1</a:t>
            </a:r>
          </a:p>
        </p:txBody>
      </p:sp>
    </p:spTree>
    <p:extLst>
      <p:ext uri="{BB962C8B-B14F-4D97-AF65-F5344CB8AC3E}">
        <p14:creationId xmlns:p14="http://schemas.microsoft.com/office/powerpoint/2010/main" val="126808068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0B9BB2-5F9C-425E-84CF-44C2B6220A67}"/>
              </a:ext>
            </a:extLst>
          </p:cNvPr>
          <p:cNvSpPr>
            <a:spLocks noGrp="1"/>
          </p:cNvSpPr>
          <p:nvPr>
            <p:ph sz="quarter" idx="14"/>
          </p:nvPr>
        </p:nvSpPr>
        <p:spPr>
          <a:xfrm>
            <a:off x="507195" y="1203158"/>
            <a:ext cx="11174412" cy="4808030"/>
          </a:xfrm>
        </p:spPr>
        <p:txBody>
          <a:bodyPr>
            <a:noAutofit/>
          </a:bodyPr>
          <a:lstStyle/>
          <a:p>
            <a:pPr algn="just"/>
            <a:r>
              <a:rPr lang="es-ES" sz="2000" dirty="0"/>
              <a:t>Algunas preguntas de ejemplo para la entrevista pueden ser: </a:t>
            </a:r>
          </a:p>
          <a:p>
            <a:pPr lvl="1" algn="just" fontAlgn="base"/>
            <a:r>
              <a:rPr lang="es-ES" dirty="0"/>
              <a:t>¿Qué te inspiró a solicitar el trabajo de profesional de apoyo entre iguales? </a:t>
            </a:r>
          </a:p>
          <a:p>
            <a:pPr lvl="1" algn="just" fontAlgn="base"/>
            <a:r>
              <a:rPr lang="es-ES" dirty="0"/>
              <a:t>¿Puedes darme algún ejemplo de cómo harías servir tus fortalezas/habilidades y tu vivencia personal para ayudar a las personas con las que trabajarías? </a:t>
            </a:r>
          </a:p>
          <a:p>
            <a:pPr lvl="1" algn="just" fontAlgn="base"/>
            <a:r>
              <a:rPr lang="es-ES" dirty="0"/>
              <a:t>¿Qué has aprendido de tu propia experiencia del malestar mental y la recuperación que creas que podría ser útil para tu trabajo aquí? </a:t>
            </a:r>
          </a:p>
          <a:p>
            <a:pPr lvl="1" algn="just" fontAlgn="base"/>
            <a:r>
              <a:rPr lang="es-ES" dirty="0"/>
              <a:t>¿Cómo podrían ayudar tu experiencia y tus habilidades a fomentar la no discriminación y la igualdad en tu trabajo? </a:t>
            </a:r>
          </a:p>
          <a:p>
            <a:pPr lvl="1" algn="just" fontAlgn="base"/>
            <a:r>
              <a:rPr lang="es-ES" dirty="0"/>
              <a:t>¿Por qué crees que el apoyo entre iguales es beneficioso para las personas con discapacidades psicosociales, intelectuales o cognitivas?</a:t>
            </a:r>
          </a:p>
          <a:p>
            <a:pPr lvl="1" algn="just" fontAlgn="base"/>
            <a:r>
              <a:rPr lang="es-ES" dirty="0"/>
              <a:t>Si uno de tus compañeros se siente resignado con su situación y desesperanzado, ¿cómo lo ayudarías? </a:t>
            </a:r>
          </a:p>
          <a:p>
            <a:pPr lvl="1" algn="just"/>
            <a:r>
              <a:rPr lang="es-ES" dirty="0"/>
              <a:t>¿Tienes experiencia previa en algún ámbito similar al apoyo entre iguales</a:t>
            </a:r>
            <a:endParaRPr lang="x-none" dirty="0"/>
          </a:p>
        </p:txBody>
      </p:sp>
      <p:sp>
        <p:nvSpPr>
          <p:cNvPr id="2" name="Title 1">
            <a:extLst>
              <a:ext uri="{FF2B5EF4-FFF2-40B4-BE49-F238E27FC236}">
                <a16:creationId xmlns:a16="http://schemas.microsoft.com/office/drawing/2014/main" id="{FA7F8169-62F9-4EFE-96D7-991AE3D9BF0D}"/>
              </a:ext>
            </a:extLst>
          </p:cNvPr>
          <p:cNvSpPr>
            <a:spLocks noGrp="1"/>
          </p:cNvSpPr>
          <p:nvPr>
            <p:ph type="title"/>
          </p:nvPr>
        </p:nvSpPr>
        <p:spPr>
          <a:xfrm>
            <a:off x="410954" y="506412"/>
            <a:ext cx="11289634" cy="389327"/>
          </a:xfrm>
        </p:spPr>
        <p:txBody>
          <a:bodyPr/>
          <a:lstStyle/>
          <a:p>
            <a:r>
              <a:rPr lang="en-GB" sz="2700" dirty="0"/>
              <a:t>10. </a:t>
            </a:r>
            <a:r>
              <a:rPr lang="es-ES" sz="2700" dirty="0"/>
              <a:t>Entrevista y contratación de profesionales de apoyo entre iguales - 2</a:t>
            </a:r>
            <a:endParaRPr lang="x-none" sz="2700" dirty="0"/>
          </a:p>
        </p:txBody>
      </p:sp>
    </p:spTree>
    <p:extLst>
      <p:ext uri="{BB962C8B-B14F-4D97-AF65-F5344CB8AC3E}">
        <p14:creationId xmlns:p14="http://schemas.microsoft.com/office/powerpoint/2010/main" val="72210364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447F27-BE3D-4666-ABC7-07099AC9CDFF}"/>
              </a:ext>
            </a:extLst>
          </p:cNvPr>
          <p:cNvSpPr>
            <a:spLocks noGrp="1"/>
          </p:cNvSpPr>
          <p:nvPr>
            <p:ph sz="quarter" idx="14"/>
          </p:nvPr>
        </p:nvSpPr>
        <p:spPr>
          <a:xfrm>
            <a:off x="507195" y="1231641"/>
            <a:ext cx="11174412" cy="4779547"/>
          </a:xfrm>
        </p:spPr>
        <p:txBody>
          <a:bodyPr>
            <a:normAutofit fontScale="85000" lnSpcReduction="20000"/>
          </a:bodyPr>
          <a:lstStyle/>
          <a:p>
            <a:pPr algn="just"/>
            <a:r>
              <a:rPr lang="es-ES" dirty="0"/>
              <a:t>La falta de candidatos para el puesto de trabajo puede hacer caer en la tentación de pasar algún miembro del personal al papel de profesional de apoyo entre iguales, de contratar a un candidato que no encaje con el trabajo ofrecido o de bajar los criterios de contratación</a:t>
            </a:r>
            <a:r>
              <a:rPr lang="en-GB" dirty="0"/>
              <a:t>. </a:t>
            </a:r>
          </a:p>
          <a:p>
            <a:pPr algn="just"/>
            <a:r>
              <a:rPr lang="es-ES" dirty="0"/>
              <a:t>Es fundamental identificar a las personas idóneas para este trabajo, personas que se regirán por los valores del apoyo entre iguales como el respeto, la igualdad, la reciprocidad, la empatía y la recuperación.</a:t>
            </a:r>
            <a:r>
              <a:rPr lang="en-GB" dirty="0"/>
              <a:t>. </a:t>
            </a:r>
          </a:p>
          <a:p>
            <a:pPr algn="just"/>
            <a:r>
              <a:rPr lang="es-ES" dirty="0"/>
              <a:t>La formación y el apoyo continuado son sumamente útiles para todos los profesionales de apoyo entre iguales y deberían ser prerrequisitos para los nuevos profesionales contratados </a:t>
            </a:r>
            <a:r>
              <a:rPr lang="en-GB" dirty="0"/>
              <a:t>. </a:t>
            </a:r>
          </a:p>
          <a:p>
            <a:pPr lvl="3" algn="just"/>
            <a:r>
              <a:rPr lang="es-ES" dirty="0"/>
              <a:t>Esto no quiere decir que los profesionales de apoyo entre iguales recién incorporados a esta función sean de menos ayuda u obtengan menos resultados que las personas con experiencia previa. </a:t>
            </a:r>
          </a:p>
          <a:p>
            <a:pPr lvl="3" algn="just"/>
            <a:r>
              <a:rPr lang="es-ES" dirty="0"/>
              <a:t>Significa que se deberán tener en consideración otros aspectos para la entrevista, el proceso de selección y los requisitos de formación</a:t>
            </a:r>
            <a:r>
              <a:rPr lang="en-GB" dirty="0"/>
              <a:t>. </a:t>
            </a:r>
          </a:p>
          <a:p>
            <a:pPr algn="just"/>
            <a:r>
              <a:rPr lang="es-ES" dirty="0"/>
              <a:t>Cuando se incorporan profesionales de apoyo entre iguales por primera vez en un servicio, es preferible contratar a más de uno, si los recursos lo permiten</a:t>
            </a:r>
            <a:r>
              <a:rPr lang="en-GB" dirty="0"/>
              <a:t>.</a:t>
            </a:r>
          </a:p>
          <a:p>
            <a:pPr algn="just"/>
            <a:r>
              <a:rPr lang="es-ES" dirty="0"/>
              <a:t>Esto ayudará a evitar el fenómeno de la deriva del profesional y el aislamiento de la persona que desarrolla esta tarea</a:t>
            </a:r>
            <a:r>
              <a:rPr lang="en-GB" dirty="0"/>
              <a:t>.</a:t>
            </a:r>
            <a:endParaRPr lang="x-none" dirty="0"/>
          </a:p>
          <a:p>
            <a:pPr algn="just"/>
            <a:endParaRPr lang="x-none" dirty="0"/>
          </a:p>
          <a:p>
            <a:pPr algn="just"/>
            <a:endParaRPr lang="x-none" dirty="0"/>
          </a:p>
        </p:txBody>
      </p:sp>
      <p:sp>
        <p:nvSpPr>
          <p:cNvPr id="2" name="Title 1">
            <a:extLst>
              <a:ext uri="{FF2B5EF4-FFF2-40B4-BE49-F238E27FC236}">
                <a16:creationId xmlns:a16="http://schemas.microsoft.com/office/drawing/2014/main" id="{520243D0-6813-48F6-B9B6-A70CF1515011}"/>
              </a:ext>
            </a:extLst>
          </p:cNvPr>
          <p:cNvSpPr>
            <a:spLocks noGrp="1"/>
          </p:cNvSpPr>
          <p:nvPr>
            <p:ph type="title"/>
          </p:nvPr>
        </p:nvSpPr>
        <p:spPr>
          <a:xfrm>
            <a:off x="410954" y="506412"/>
            <a:ext cx="11781046" cy="501294"/>
          </a:xfrm>
        </p:spPr>
        <p:txBody>
          <a:bodyPr/>
          <a:lstStyle/>
          <a:p>
            <a:r>
              <a:rPr lang="en-GB" sz="2700" dirty="0"/>
              <a:t>10. </a:t>
            </a:r>
            <a:r>
              <a:rPr lang="es-ES" sz="2700" dirty="0"/>
              <a:t>Entrevista y contratación de profesionales de apoyo entre iguales - 3</a:t>
            </a:r>
            <a:endParaRPr lang="x-none" sz="2700" dirty="0"/>
          </a:p>
        </p:txBody>
      </p:sp>
    </p:spTree>
    <p:extLst>
      <p:ext uri="{BB962C8B-B14F-4D97-AF65-F5344CB8AC3E}">
        <p14:creationId xmlns:p14="http://schemas.microsoft.com/office/powerpoint/2010/main" val="363144196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9E63FFB-E913-41A0-A7C8-2E51D4822C80}"/>
              </a:ext>
            </a:extLst>
          </p:cNvPr>
          <p:cNvGraphicFramePr>
            <a:graphicFrameLocks noGrp="1"/>
          </p:cNvGraphicFramePr>
          <p:nvPr>
            <p:ph sz="quarter" idx="14"/>
            <p:extLst>
              <p:ext uri="{D42A27DB-BD31-4B8C-83A1-F6EECF244321}">
                <p14:modId xmlns:p14="http://schemas.microsoft.com/office/powerpoint/2010/main" val="2338446680"/>
              </p:ext>
            </p:extLst>
          </p:nvPr>
        </p:nvGraphicFramePr>
        <p:xfrm>
          <a:off x="506413" y="1131228"/>
          <a:ext cx="11173851" cy="4851400"/>
        </p:xfrm>
        <a:graphic>
          <a:graphicData uri="http://schemas.openxmlformats.org/drawingml/2006/table">
            <a:tbl>
              <a:tblPr firstRow="1" firstCol="1" bandRow="1"/>
              <a:tblGrid>
                <a:gridCol w="11173851">
                  <a:extLst>
                    <a:ext uri="{9D8B030D-6E8A-4147-A177-3AD203B41FA5}">
                      <a16:colId xmlns:a16="http://schemas.microsoft.com/office/drawing/2014/main" val="3534208535"/>
                    </a:ext>
                  </a:extLst>
                </a:gridCol>
              </a:tblGrid>
              <a:tr h="4344065">
                <a:tc>
                  <a:txBody>
                    <a:bodyPr/>
                    <a:lstStyle/>
                    <a:p>
                      <a:pPr marL="0" marR="0" algn="just">
                        <a:spcBef>
                          <a:spcPts val="0"/>
                        </a:spcBef>
                        <a:spcAft>
                          <a:spcPts val="1000"/>
                        </a:spcAft>
                      </a:pPr>
                      <a:r>
                        <a:rPr lang="es-ES" sz="1600" b="1" dirty="0">
                          <a:effectLst/>
                          <a:latin typeface="+mn-lt"/>
                          <a:ea typeface="SimSun" panose="02010600030101010101" pitchFamily="2" charset="-122"/>
                          <a:cs typeface="Calibri" panose="020F0502020204030204" pitchFamily="34" charset="0"/>
                        </a:rPr>
                        <a:t>Proyecto TOPSIDE oportunidades de formación para profesionales de apoyo entre iguales con discapacidad intelectual en Europa </a:t>
                      </a:r>
                    </a:p>
                    <a:p>
                      <a:pPr algn="just"/>
                      <a:r>
                        <a:rPr lang="es-ES" sz="1400" kern="1200" dirty="0">
                          <a:solidFill>
                            <a:schemeClr val="tx1"/>
                          </a:solidFill>
                          <a:effectLst/>
                          <a:latin typeface="+mn-lt"/>
                          <a:ea typeface="+mn-ea"/>
                          <a:cs typeface="+mn-cs"/>
                        </a:rPr>
                        <a:t>TOPSIDE es un proyecto de Inclusión Europeo destinado a desarrollar el apoyo entre iguales y la formación de profesionales como nuevos componentes de la educación adulta informal para personas con discapacidades intelectuales. Dado que el acceso a la formación y la educación adulta formal o informal puede ser limitado para las personas con discapacidades intelectuales, la formación y el apoyo por parte de iguales pone el foco en ayudarlas a desarrollar capacidades importantes en las áreas de la toma de decisiones para que puedan tomar el control de sus vidas y desarrollar su papel como ciudadanos activos. </a:t>
                      </a:r>
                    </a:p>
                    <a:p>
                      <a:pPr algn="just"/>
                      <a:r>
                        <a:rPr lang="es-ES" sz="1400" kern="1200" dirty="0">
                          <a:solidFill>
                            <a:schemeClr val="tx1"/>
                          </a:solidFill>
                          <a:effectLst/>
                          <a:latin typeface="+mn-lt"/>
                          <a:ea typeface="+mn-ea"/>
                          <a:cs typeface="+mn-cs"/>
                        </a:rPr>
                        <a:t> </a:t>
                      </a:r>
                    </a:p>
                    <a:p>
                      <a:pPr algn="just"/>
                      <a:r>
                        <a:rPr lang="es-ES" sz="1400" kern="1200" dirty="0">
                          <a:solidFill>
                            <a:schemeClr val="tx1"/>
                          </a:solidFill>
                          <a:effectLst/>
                          <a:latin typeface="+mn-lt"/>
                          <a:ea typeface="+mn-ea"/>
                          <a:cs typeface="+mn-cs"/>
                        </a:rPr>
                        <a:t>A través del programa de formación, los profesionales de apoyo entre iguales aprenden a mejorar su comunicación, a ayudar a otras personas del modo adecuado y a empatizar con los demás. Los profesionales de apoyo entre iguales aprenden también a relacionar sus experiencias vividas con el apoyo a iguales y a utilizar estos ejemplos y su propio aprendizaje para ayudar a otras personas. Además, la formación explora los distintos valores que puede adoptar el profesional de apoyo entre iguales: inclusión, pensamiento centrado en las personas, buena vida, funciones valoradas y ciudadanía en el seno de la comunidad. </a:t>
                      </a:r>
                    </a:p>
                    <a:p>
                      <a:pPr algn="just"/>
                      <a:r>
                        <a:rPr lang="es-ES" sz="1400" kern="1200" dirty="0">
                          <a:solidFill>
                            <a:schemeClr val="tx1"/>
                          </a:solidFill>
                          <a:effectLst/>
                          <a:latin typeface="+mn-lt"/>
                          <a:ea typeface="+mn-ea"/>
                          <a:cs typeface="+mn-cs"/>
                        </a:rPr>
                        <a:t> </a:t>
                      </a:r>
                    </a:p>
                    <a:p>
                      <a:pPr algn="just"/>
                      <a:r>
                        <a:rPr lang="es-ES" sz="1400" kern="1200" dirty="0">
                          <a:solidFill>
                            <a:schemeClr val="tx1"/>
                          </a:solidFill>
                          <a:effectLst/>
                          <a:latin typeface="+mn-lt"/>
                          <a:ea typeface="+mn-ea"/>
                          <a:cs typeface="+mn-cs"/>
                        </a:rPr>
                        <a:t>Los profesionales pueden ayudar a otras personas que no ven esas oportunidades por sí mismas abriéndoles los ojos a toda la gama de posibilidades. La formación se ha diseñado de tal manera que todas las habilidades recogidas en el programa están arraigadas en la realidad y se basan en situaciones de la vida real. Las habilidades que se van adquiriendo y reforzando de manera progresiva se dividen en tres categorías: </a:t>
                      </a:r>
                    </a:p>
                    <a:p>
                      <a:pPr algn="just"/>
                      <a:r>
                        <a:rPr lang="es-ES" sz="1400" kern="1200" dirty="0">
                          <a:solidFill>
                            <a:schemeClr val="tx1"/>
                          </a:solidFill>
                          <a:effectLst/>
                          <a:latin typeface="+mn-lt"/>
                          <a:ea typeface="+mn-ea"/>
                          <a:cs typeface="+mn-cs"/>
                        </a:rPr>
                        <a:t> </a:t>
                      </a:r>
                    </a:p>
                    <a:p>
                      <a:pPr marL="285750" lvl="0" indent="-285750" algn="just" fontAlgn="base">
                        <a:buFont typeface="Arial" panose="020B0604020202020204" pitchFamily="34" charset="0"/>
                        <a:buChar char="•"/>
                      </a:pPr>
                      <a:r>
                        <a:rPr lang="es-ES" sz="1400" u="none" strike="noStrike" kern="1200" dirty="0">
                          <a:solidFill>
                            <a:schemeClr val="tx1"/>
                          </a:solidFill>
                          <a:effectLst/>
                          <a:latin typeface="+mn-lt"/>
                          <a:ea typeface="+mn-ea"/>
                          <a:cs typeface="+mn-cs"/>
                        </a:rPr>
                        <a:t>habilidades entre iguales, que incluyen la comunicación, la reacción y la empatía en un intercambio en grupo o individualizado; </a:t>
                      </a:r>
                    </a:p>
                    <a:p>
                      <a:pPr marL="285750" lvl="0" indent="-285750" algn="just" fontAlgn="base">
                        <a:buFont typeface="Arial" panose="020B0604020202020204" pitchFamily="34" charset="0"/>
                        <a:buChar char="•"/>
                      </a:pPr>
                      <a:r>
                        <a:rPr lang="es-ES" sz="1400" u="none" strike="noStrike" kern="1200" dirty="0">
                          <a:solidFill>
                            <a:schemeClr val="tx1"/>
                          </a:solidFill>
                          <a:effectLst/>
                          <a:latin typeface="+mn-lt"/>
                          <a:ea typeface="+mn-ea"/>
                          <a:cs typeface="+mn-cs"/>
                        </a:rPr>
                        <a:t>habilidades y valores inclusivos, como la inclusión, el pensamiento centrado en las personas, los roles sociales valorados y ser un ciudadano de una comunidad; </a:t>
                      </a:r>
                    </a:p>
                    <a:p>
                      <a:pPr marL="285750" lvl="0" indent="-285750" algn="just" fontAlgn="base">
                        <a:buFont typeface="Arial" panose="020B0604020202020204" pitchFamily="34" charset="0"/>
                        <a:buChar char="•"/>
                      </a:pPr>
                      <a:r>
                        <a:rPr lang="es-ES" sz="1400" u="none" strike="noStrike" kern="1200" dirty="0">
                          <a:solidFill>
                            <a:schemeClr val="tx1"/>
                          </a:solidFill>
                          <a:effectLst/>
                          <a:latin typeface="+mn-lt"/>
                          <a:ea typeface="+mn-ea"/>
                          <a:cs typeface="+mn-cs"/>
                        </a:rPr>
                        <a:t>habilidades pragmáticas que cubren experiencias de diversas esferas de la vida y de la calidad de vida en relación con la inclusión (por ejemplo, el propio hogar, derechos, trabajo y vida social). </a:t>
                      </a:r>
                    </a:p>
                  </a:txBody>
                  <a:tcPr marL="60572" marR="60572" marT="0" marB="0">
                    <a:lnL>
                      <a:noFill/>
                    </a:lnL>
                    <a:lnR>
                      <a:noFill/>
                    </a:lnR>
                    <a:lnT>
                      <a:noFill/>
                    </a:lnT>
                    <a:lnB>
                      <a:noFill/>
                    </a:lnB>
                    <a:solidFill>
                      <a:srgbClr val="D2EEFC"/>
                    </a:solidFill>
                  </a:tcPr>
                </a:tc>
                <a:extLst>
                  <a:ext uri="{0D108BD9-81ED-4DB2-BD59-A6C34878D82A}">
                    <a16:rowId xmlns:a16="http://schemas.microsoft.com/office/drawing/2014/main" val="835481296"/>
                  </a:ext>
                </a:extLst>
              </a:tr>
            </a:tbl>
          </a:graphicData>
        </a:graphic>
      </p:graphicFrame>
      <p:sp>
        <p:nvSpPr>
          <p:cNvPr id="2" name="Title 1">
            <a:extLst>
              <a:ext uri="{FF2B5EF4-FFF2-40B4-BE49-F238E27FC236}">
                <a16:creationId xmlns:a16="http://schemas.microsoft.com/office/drawing/2014/main" id="{F5C85F8C-EF59-46E0-BAAF-E7B4DD47A40F}"/>
              </a:ext>
            </a:extLst>
          </p:cNvPr>
          <p:cNvSpPr>
            <a:spLocks noGrp="1"/>
          </p:cNvSpPr>
          <p:nvPr>
            <p:ph type="title"/>
          </p:nvPr>
        </p:nvSpPr>
        <p:spPr>
          <a:xfrm>
            <a:off x="410954" y="506412"/>
            <a:ext cx="11569552" cy="426649"/>
          </a:xfrm>
        </p:spPr>
        <p:txBody>
          <a:bodyPr/>
          <a:lstStyle/>
          <a:p>
            <a:r>
              <a:rPr lang="en-GB" sz="2700" dirty="0"/>
              <a:t>10. </a:t>
            </a:r>
            <a:r>
              <a:rPr lang="es-ES" sz="2700" dirty="0"/>
              <a:t>Entrevista y contratación de profesionales de apoyo entre iguales - 4</a:t>
            </a:r>
            <a:endParaRPr lang="x-none" sz="2700" dirty="0"/>
          </a:p>
        </p:txBody>
      </p:sp>
    </p:spTree>
    <p:extLst>
      <p:ext uri="{BB962C8B-B14F-4D97-AF65-F5344CB8AC3E}">
        <p14:creationId xmlns:p14="http://schemas.microsoft.com/office/powerpoint/2010/main" val="323727466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8108B-F0A6-4AA8-BBC6-07F032BAD50B}"/>
              </a:ext>
            </a:extLst>
          </p:cNvPr>
          <p:cNvSpPr>
            <a:spLocks noGrp="1"/>
          </p:cNvSpPr>
          <p:nvPr>
            <p:ph type="title"/>
          </p:nvPr>
        </p:nvSpPr>
        <p:spPr/>
        <p:txBody>
          <a:bodyPr/>
          <a:lstStyle/>
          <a:p>
            <a:pPr lvl="0"/>
            <a:r>
              <a:rPr lang="en-GB" dirty="0"/>
              <a:t>11. </a:t>
            </a:r>
            <a:r>
              <a:rPr lang="es-ES" dirty="0"/>
              <a:t>Condiciones de trabajo </a:t>
            </a:r>
          </a:p>
        </p:txBody>
      </p:sp>
    </p:spTree>
    <p:extLst>
      <p:ext uri="{BB962C8B-B14F-4D97-AF65-F5344CB8AC3E}">
        <p14:creationId xmlns:p14="http://schemas.microsoft.com/office/powerpoint/2010/main" val="396110599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6DEAF079-C501-F54A-8571-2C27AAEA6C20}"/>
              </a:ext>
            </a:extLst>
          </p:cNvPr>
          <p:cNvSpPr>
            <a:spLocks noGrp="1"/>
          </p:cNvSpPr>
          <p:nvPr>
            <p:ph type="body" sz="quarter" idx="13"/>
          </p:nvPr>
        </p:nvSpPr>
        <p:spPr/>
        <p:txBody>
          <a:bodyPr/>
          <a:lstStyle/>
          <a:p>
            <a:r>
              <a:rPr lang="es-ES" dirty="0"/>
              <a:t>Baremos salariales</a:t>
            </a:r>
          </a:p>
        </p:txBody>
      </p:sp>
      <p:sp>
        <p:nvSpPr>
          <p:cNvPr id="3" name="Content Placeholder 2">
            <a:extLst>
              <a:ext uri="{FF2B5EF4-FFF2-40B4-BE49-F238E27FC236}">
                <a16:creationId xmlns:a16="http://schemas.microsoft.com/office/drawing/2014/main" id="{CB85DEC4-3AC8-4959-A9B7-6DE0ED4BF318}"/>
              </a:ext>
            </a:extLst>
          </p:cNvPr>
          <p:cNvSpPr>
            <a:spLocks noGrp="1"/>
          </p:cNvSpPr>
          <p:nvPr>
            <p:ph sz="quarter" idx="14"/>
          </p:nvPr>
        </p:nvSpPr>
        <p:spPr/>
        <p:txBody>
          <a:bodyPr/>
          <a:lstStyle/>
          <a:p>
            <a:pPr algn="just"/>
            <a:r>
              <a:rPr lang="es-ES" dirty="0"/>
              <a:t>Los profesionales de apoyo entre iguales pueden desarrollar un trabajo asalariado o voluntario</a:t>
            </a:r>
            <a:r>
              <a:rPr lang="en-GB" dirty="0"/>
              <a:t>: </a:t>
            </a:r>
          </a:p>
          <a:p>
            <a:pPr lvl="2" algn="just"/>
            <a:r>
              <a:rPr lang="es-ES" sz="2200" dirty="0"/>
              <a:t>Una vez establecidas los baremos salariales, puede ser difícil modificarlos, por lo que es importante reflexionar bien sobre cuál se asignará a los profesionales de apoyo entre iguales</a:t>
            </a:r>
            <a:r>
              <a:rPr lang="en-GB" sz="2200" dirty="0"/>
              <a:t>. </a:t>
            </a:r>
          </a:p>
          <a:p>
            <a:pPr lvl="2" algn="just"/>
            <a:r>
              <a:rPr lang="es-ES" sz="2200" dirty="0"/>
              <a:t>La cantidad de personas con experiencia vivida y estén dispuestas a hacer trabajo de profesionales de apoyo entre iguales y lo hagan bien puede ser reducida.</a:t>
            </a:r>
            <a:endParaRPr lang="en-GB" sz="2200" dirty="0"/>
          </a:p>
          <a:p>
            <a:pPr lvl="2" algn="just"/>
            <a:r>
              <a:rPr lang="es-ES" sz="2200" dirty="0"/>
              <a:t>Por eso es importante establecer una remuneración que refleje que se trata de un trabajo especializado</a:t>
            </a:r>
            <a:r>
              <a:rPr lang="en-GB" sz="2200" dirty="0"/>
              <a:t>. </a:t>
            </a:r>
          </a:p>
          <a:p>
            <a:pPr lvl="2" algn="just"/>
            <a:r>
              <a:rPr lang="es-ES" sz="2200" dirty="0"/>
              <a:t>Fijar una franja salarial baja, sobre todo en comparación con el resto del personal asalariado, puede transmitir el mensaje negativo</a:t>
            </a:r>
            <a:r>
              <a:rPr lang="en-GB" sz="2200" dirty="0"/>
              <a:t>.</a:t>
            </a:r>
            <a:endParaRPr lang="x-none" sz="2200" dirty="0"/>
          </a:p>
        </p:txBody>
      </p:sp>
      <p:sp>
        <p:nvSpPr>
          <p:cNvPr id="2" name="Title 1">
            <a:extLst>
              <a:ext uri="{FF2B5EF4-FFF2-40B4-BE49-F238E27FC236}">
                <a16:creationId xmlns:a16="http://schemas.microsoft.com/office/drawing/2014/main" id="{A5834D05-E504-4F09-BF05-7AD5BB8C5FE2}"/>
              </a:ext>
            </a:extLst>
          </p:cNvPr>
          <p:cNvSpPr>
            <a:spLocks noGrp="1"/>
          </p:cNvSpPr>
          <p:nvPr>
            <p:ph type="title"/>
          </p:nvPr>
        </p:nvSpPr>
        <p:spPr/>
        <p:txBody>
          <a:bodyPr/>
          <a:lstStyle/>
          <a:p>
            <a:pPr lvl="0"/>
            <a:r>
              <a:rPr lang="en-GB" dirty="0"/>
              <a:t>11. </a:t>
            </a:r>
            <a:r>
              <a:rPr lang="es-ES" dirty="0"/>
              <a:t>Condiciones de trabajo - 1</a:t>
            </a:r>
          </a:p>
        </p:txBody>
      </p:sp>
    </p:spTree>
    <p:extLst>
      <p:ext uri="{BB962C8B-B14F-4D97-AF65-F5344CB8AC3E}">
        <p14:creationId xmlns:p14="http://schemas.microsoft.com/office/powerpoint/2010/main" val="337824780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15D93D0F-783D-B547-AB06-EB9306D640F4}"/>
              </a:ext>
            </a:extLst>
          </p:cNvPr>
          <p:cNvSpPr>
            <a:spLocks noGrp="1"/>
          </p:cNvSpPr>
          <p:nvPr>
            <p:ph type="body" sz="quarter" idx="13"/>
          </p:nvPr>
        </p:nvSpPr>
        <p:spPr/>
        <p:txBody>
          <a:bodyPr/>
          <a:lstStyle/>
          <a:p>
            <a:r>
              <a:rPr lang="es-ES" dirty="0"/>
              <a:t>Baremos salariales</a:t>
            </a:r>
          </a:p>
        </p:txBody>
      </p:sp>
      <p:sp>
        <p:nvSpPr>
          <p:cNvPr id="3" name="Content Placeholder 2">
            <a:extLst>
              <a:ext uri="{FF2B5EF4-FFF2-40B4-BE49-F238E27FC236}">
                <a16:creationId xmlns:a16="http://schemas.microsoft.com/office/drawing/2014/main" id="{C7D6E9AA-8AAE-4A4E-B6E0-521F07006A74}"/>
              </a:ext>
            </a:extLst>
          </p:cNvPr>
          <p:cNvSpPr>
            <a:spLocks noGrp="1"/>
          </p:cNvSpPr>
          <p:nvPr>
            <p:ph sz="quarter" idx="14"/>
          </p:nvPr>
        </p:nvSpPr>
        <p:spPr/>
        <p:txBody>
          <a:bodyPr/>
          <a:lstStyle/>
          <a:p>
            <a:pPr algn="just"/>
            <a:r>
              <a:rPr lang="es-ES" dirty="0"/>
              <a:t>En algunos países, pagar a los profesionales de apoyo entre iguales puede poner en riesgo los posibles subsidios sociales que estén recibiendo</a:t>
            </a:r>
            <a:r>
              <a:rPr lang="en-GB" dirty="0"/>
              <a:t>. </a:t>
            </a:r>
          </a:p>
          <a:p>
            <a:pPr algn="just"/>
            <a:r>
              <a:rPr lang="es-ES" dirty="0"/>
              <a:t>Es importante asegurarse de que los salarios sean suficientes y no comporten una pérdida de ingresos para la persona contratada</a:t>
            </a:r>
            <a:r>
              <a:rPr lang="en-GB" dirty="0"/>
              <a:t>. </a:t>
            </a:r>
          </a:p>
          <a:p>
            <a:pPr lvl="3" algn="just"/>
            <a:r>
              <a:rPr lang="es-ES" sz="2400" dirty="0"/>
              <a:t>Los legisladores del país también deberían tener en cuenta esta circunstancia</a:t>
            </a:r>
            <a:r>
              <a:rPr lang="en-GB" sz="2200" dirty="0"/>
              <a:t>.</a:t>
            </a:r>
          </a:p>
          <a:p>
            <a:pPr algn="just"/>
            <a:r>
              <a:rPr lang="es-ES" dirty="0"/>
              <a:t>Hay que tener presente es si el salario puede conllevar un desequilibrio de poder en una relación de iguales entre compañeros</a:t>
            </a:r>
            <a:r>
              <a:rPr lang="en-GB" dirty="0"/>
              <a:t>. </a:t>
            </a:r>
          </a:p>
          <a:p>
            <a:pPr algn="just"/>
            <a:r>
              <a:rPr lang="es-ES" dirty="0"/>
              <a:t>El que una persona reciba remuneración y la otra no puede dificultar percibir la relación como igualitaria</a:t>
            </a:r>
            <a:r>
              <a:rPr lang="en-GB" dirty="0"/>
              <a:t>.</a:t>
            </a:r>
            <a:endParaRPr lang="x-none" dirty="0"/>
          </a:p>
        </p:txBody>
      </p:sp>
      <p:sp>
        <p:nvSpPr>
          <p:cNvPr id="2" name="Title 1">
            <a:extLst>
              <a:ext uri="{FF2B5EF4-FFF2-40B4-BE49-F238E27FC236}">
                <a16:creationId xmlns:a16="http://schemas.microsoft.com/office/drawing/2014/main" id="{4C6A9FC9-5706-4DD1-95C5-68E530ED46B1}"/>
              </a:ext>
            </a:extLst>
          </p:cNvPr>
          <p:cNvSpPr>
            <a:spLocks noGrp="1"/>
          </p:cNvSpPr>
          <p:nvPr>
            <p:ph type="title"/>
          </p:nvPr>
        </p:nvSpPr>
        <p:spPr/>
        <p:txBody>
          <a:bodyPr/>
          <a:lstStyle/>
          <a:p>
            <a:pPr lvl="0"/>
            <a:r>
              <a:rPr lang="en-GB" dirty="0"/>
              <a:t>11. </a:t>
            </a:r>
            <a:r>
              <a:rPr lang="es-ES" dirty="0"/>
              <a:t>Condiciones de trabajo - 2</a:t>
            </a:r>
          </a:p>
        </p:txBody>
      </p:sp>
    </p:spTree>
    <p:extLst>
      <p:ext uri="{BB962C8B-B14F-4D97-AF65-F5344CB8AC3E}">
        <p14:creationId xmlns:p14="http://schemas.microsoft.com/office/powerpoint/2010/main" val="2355721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F69FB0-BD53-48CF-B42C-37F8DE472E53}"/>
              </a:ext>
            </a:extLst>
          </p:cNvPr>
          <p:cNvSpPr>
            <a:spLocks noGrp="1"/>
          </p:cNvSpPr>
          <p:nvPr>
            <p:ph sz="quarter" idx="14"/>
          </p:nvPr>
        </p:nvSpPr>
        <p:spPr/>
        <p:txBody>
          <a:bodyPr/>
          <a:lstStyle/>
          <a:p>
            <a:pPr algn="just"/>
            <a:r>
              <a:rPr lang="es-ES" dirty="0"/>
              <a:t>El objetivo de este módulo es que sirva de orientación sobre cómo ofrecer y reforzar el apoyo entre iguales para las personas con discapacidad psicosocial, intelectual o cognitiva</a:t>
            </a:r>
            <a:r>
              <a:rPr lang="en-GB" dirty="0"/>
              <a:t>. </a:t>
            </a:r>
          </a:p>
          <a:p>
            <a:pPr algn="just"/>
            <a:r>
              <a:rPr lang="es-ES" dirty="0"/>
              <a:t>Se centra en ofrecer apoyo individualizado «en persona» </a:t>
            </a:r>
            <a:r>
              <a:rPr lang="en-GB" dirty="0"/>
              <a:t>. </a:t>
            </a:r>
          </a:p>
          <a:p>
            <a:pPr algn="just"/>
            <a:r>
              <a:rPr lang="es-ES" dirty="0"/>
              <a:t>El apoyo individualizado entre iguales está más establecido en el ámbito de la salud mental que entre personas con discapacidades intelectuales o cognitivas</a:t>
            </a:r>
            <a:r>
              <a:rPr lang="en-GB" dirty="0"/>
              <a:t>. </a:t>
            </a:r>
          </a:p>
          <a:p>
            <a:pPr algn="just"/>
            <a:r>
              <a:rPr lang="es-ES" dirty="0"/>
              <a:t>Sin embargo, este tipo de apoyo también es válido para personas con discapacidades intelectuales o cognitivas</a:t>
            </a:r>
            <a:r>
              <a:rPr lang="en-GB" dirty="0"/>
              <a:t>.</a:t>
            </a:r>
            <a:endParaRPr lang="x-none" dirty="0"/>
          </a:p>
          <a:p>
            <a:pPr algn="just"/>
            <a:endParaRPr lang="x-none" dirty="0"/>
          </a:p>
        </p:txBody>
      </p:sp>
      <p:sp>
        <p:nvSpPr>
          <p:cNvPr id="2" name="Title 1">
            <a:extLst>
              <a:ext uri="{FF2B5EF4-FFF2-40B4-BE49-F238E27FC236}">
                <a16:creationId xmlns:a16="http://schemas.microsoft.com/office/drawing/2014/main" id="{BB850772-CE2B-4FCB-BECC-3AAB7C543DE1}"/>
              </a:ext>
            </a:extLst>
          </p:cNvPr>
          <p:cNvSpPr>
            <a:spLocks noGrp="1"/>
          </p:cNvSpPr>
          <p:nvPr>
            <p:ph type="title"/>
          </p:nvPr>
        </p:nvSpPr>
        <p:spPr/>
        <p:txBody>
          <a:bodyPr/>
          <a:lstStyle/>
          <a:p>
            <a:pPr lvl="0"/>
            <a:r>
              <a:rPr lang="en-GB" dirty="0"/>
              <a:t>1. </a:t>
            </a:r>
            <a:r>
              <a:rPr lang="es-ES" dirty="0"/>
              <a:t>Introducción - 1</a:t>
            </a:r>
          </a:p>
        </p:txBody>
      </p:sp>
    </p:spTree>
    <p:extLst>
      <p:ext uri="{BB962C8B-B14F-4D97-AF65-F5344CB8AC3E}">
        <p14:creationId xmlns:p14="http://schemas.microsoft.com/office/powerpoint/2010/main" val="280108630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4257510A-9521-7B44-897C-1E00D798B314}"/>
              </a:ext>
            </a:extLst>
          </p:cNvPr>
          <p:cNvSpPr>
            <a:spLocks noGrp="1"/>
          </p:cNvSpPr>
          <p:nvPr>
            <p:ph type="body" sz="quarter" idx="13"/>
          </p:nvPr>
        </p:nvSpPr>
        <p:spPr/>
        <p:txBody>
          <a:bodyPr/>
          <a:lstStyle/>
          <a:p>
            <a:r>
              <a:rPr lang="es-ES" dirty="0"/>
              <a:t>Mentoría y supervisión </a:t>
            </a:r>
            <a:endParaRPr lang="en-US" dirty="0"/>
          </a:p>
        </p:txBody>
      </p:sp>
      <p:sp>
        <p:nvSpPr>
          <p:cNvPr id="3" name="Content Placeholder 2">
            <a:extLst>
              <a:ext uri="{FF2B5EF4-FFF2-40B4-BE49-F238E27FC236}">
                <a16:creationId xmlns:a16="http://schemas.microsoft.com/office/drawing/2014/main" id="{FFB60A49-68CA-4728-9A3B-84A2996A1612}"/>
              </a:ext>
            </a:extLst>
          </p:cNvPr>
          <p:cNvSpPr>
            <a:spLocks noGrp="1"/>
          </p:cNvSpPr>
          <p:nvPr>
            <p:ph sz="quarter" idx="14"/>
          </p:nvPr>
        </p:nvSpPr>
        <p:spPr/>
        <p:txBody>
          <a:bodyPr>
            <a:normAutofit fontScale="92500"/>
          </a:bodyPr>
          <a:lstStyle/>
          <a:p>
            <a:pPr algn="just"/>
            <a:r>
              <a:rPr lang="es-ES" dirty="0"/>
              <a:t>La prestación de </a:t>
            </a:r>
            <a:r>
              <a:rPr lang="es-ES" dirty="0" err="1"/>
              <a:t>mentoría</a:t>
            </a:r>
            <a:r>
              <a:rPr lang="es-ES" dirty="0"/>
              <a:t> y supervisión es uno de los elementos más importantes para apuntalar la función de apoyo entre iguales</a:t>
            </a:r>
            <a:r>
              <a:rPr lang="en-GB" dirty="0"/>
              <a:t>. </a:t>
            </a:r>
          </a:p>
          <a:p>
            <a:pPr algn="just"/>
            <a:r>
              <a:rPr lang="es-ES" dirty="0"/>
              <a:t>Es fundamental contar con el apoyo de un supervisor que crea en el apoyo entre iguales y los cuidados orientados a la recuperación</a:t>
            </a:r>
            <a:r>
              <a:rPr lang="en-GB" dirty="0"/>
              <a:t>. </a:t>
            </a:r>
          </a:p>
          <a:p>
            <a:pPr algn="just"/>
            <a:r>
              <a:rPr lang="es-ES" dirty="0"/>
              <a:t>De manera ideal, el supervisor de un profesional de apoyo entre iguales debe ser alguien que haya desarrollado también tareas de profesional en el pasado</a:t>
            </a:r>
            <a:r>
              <a:rPr lang="en-GB" dirty="0"/>
              <a:t>. </a:t>
            </a:r>
          </a:p>
          <a:p>
            <a:pPr algn="just"/>
            <a:r>
              <a:rPr lang="es-ES" dirty="0"/>
              <a:t>Otra opción es ponerse en contacto con organizaciones locales de apoyo entre iguales para recibir formación o supervisión complementarias.</a:t>
            </a:r>
            <a:endParaRPr lang="en-GB" dirty="0"/>
          </a:p>
          <a:p>
            <a:r>
              <a:rPr lang="es-ES" dirty="0"/>
              <a:t>Se pueden utilizar tecnologías de comunicación sencillas, como llamadas telefónicas o </a:t>
            </a:r>
            <a:r>
              <a:rPr lang="es-ES" dirty="0" err="1"/>
              <a:t>videollamadas</a:t>
            </a:r>
            <a:r>
              <a:rPr lang="es-ES" dirty="0"/>
              <a:t> para proporcionar apoyo a los profesionales que vivan en zonas geográficamente aisladas.  </a:t>
            </a:r>
          </a:p>
          <a:p>
            <a:pPr algn="just"/>
            <a:r>
              <a:rPr lang="es-ES" dirty="0"/>
              <a:t>Cualquier supervisor eficiente debería ser capaz de proporcionar una supervisión orientada a las tareas </a:t>
            </a:r>
            <a:r>
              <a:rPr lang="en-GB" dirty="0"/>
              <a:t>. </a:t>
            </a:r>
            <a:endParaRPr lang="x-none" dirty="0"/>
          </a:p>
          <a:p>
            <a:pPr algn="just"/>
            <a:endParaRPr lang="x-none" dirty="0"/>
          </a:p>
        </p:txBody>
      </p:sp>
      <p:sp>
        <p:nvSpPr>
          <p:cNvPr id="2" name="Title 1">
            <a:extLst>
              <a:ext uri="{FF2B5EF4-FFF2-40B4-BE49-F238E27FC236}">
                <a16:creationId xmlns:a16="http://schemas.microsoft.com/office/drawing/2014/main" id="{BEF5EBFC-724F-4B37-9E1D-D119E5C19BFF}"/>
              </a:ext>
            </a:extLst>
          </p:cNvPr>
          <p:cNvSpPr>
            <a:spLocks noGrp="1"/>
          </p:cNvSpPr>
          <p:nvPr>
            <p:ph type="title"/>
          </p:nvPr>
        </p:nvSpPr>
        <p:spPr/>
        <p:txBody>
          <a:bodyPr/>
          <a:lstStyle/>
          <a:p>
            <a:pPr lvl="0"/>
            <a:r>
              <a:rPr lang="en-GB" dirty="0"/>
              <a:t>11. </a:t>
            </a:r>
            <a:r>
              <a:rPr lang="es-ES" dirty="0"/>
              <a:t>Condiciones de trabajo - 3</a:t>
            </a:r>
            <a:endParaRPr lang="x-none" dirty="0"/>
          </a:p>
        </p:txBody>
      </p:sp>
    </p:spTree>
    <p:extLst>
      <p:ext uri="{BB962C8B-B14F-4D97-AF65-F5344CB8AC3E}">
        <p14:creationId xmlns:p14="http://schemas.microsoft.com/office/powerpoint/2010/main" val="33232278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975409FD-7EE7-A64B-89A8-5CB9BE711150}"/>
              </a:ext>
            </a:extLst>
          </p:cNvPr>
          <p:cNvSpPr>
            <a:spLocks noGrp="1"/>
          </p:cNvSpPr>
          <p:nvPr>
            <p:ph type="body" sz="quarter" idx="13"/>
          </p:nvPr>
        </p:nvSpPr>
        <p:spPr/>
        <p:txBody>
          <a:bodyPr/>
          <a:lstStyle/>
          <a:p>
            <a:r>
              <a:rPr lang="en-GB" dirty="0"/>
              <a:t> </a:t>
            </a:r>
            <a:r>
              <a:rPr lang="es-ES" dirty="0" err="1"/>
              <a:t>Mentoría</a:t>
            </a:r>
            <a:r>
              <a:rPr lang="es-ES" dirty="0"/>
              <a:t> y supervisión </a:t>
            </a:r>
            <a:endParaRPr lang="en-US" dirty="0"/>
          </a:p>
        </p:txBody>
      </p:sp>
      <p:graphicFrame>
        <p:nvGraphicFramePr>
          <p:cNvPr id="4" name="Content Placeholder 3">
            <a:extLst>
              <a:ext uri="{FF2B5EF4-FFF2-40B4-BE49-F238E27FC236}">
                <a16:creationId xmlns:a16="http://schemas.microsoft.com/office/drawing/2014/main" id="{04863F3E-2F1E-4F1D-A9E7-2CC74E69C208}"/>
              </a:ext>
            </a:extLst>
          </p:cNvPr>
          <p:cNvGraphicFramePr>
            <a:graphicFrameLocks noGrp="1"/>
          </p:cNvGraphicFramePr>
          <p:nvPr>
            <p:ph sz="quarter" idx="14"/>
            <p:extLst>
              <p:ext uri="{D42A27DB-BD31-4B8C-83A1-F6EECF244321}">
                <p14:modId xmlns:p14="http://schemas.microsoft.com/office/powerpoint/2010/main" val="3579122742"/>
              </p:ext>
            </p:extLst>
          </p:nvPr>
        </p:nvGraphicFramePr>
        <p:xfrm>
          <a:off x="506413" y="1399006"/>
          <a:ext cx="11173905" cy="4303967"/>
        </p:xfrm>
        <a:graphic>
          <a:graphicData uri="http://schemas.openxmlformats.org/drawingml/2006/table">
            <a:tbl>
              <a:tblPr firstRow="1" firstCol="1" bandRow="1"/>
              <a:tblGrid>
                <a:gridCol w="11173905">
                  <a:extLst>
                    <a:ext uri="{9D8B030D-6E8A-4147-A177-3AD203B41FA5}">
                      <a16:colId xmlns:a16="http://schemas.microsoft.com/office/drawing/2014/main" val="1667186196"/>
                    </a:ext>
                  </a:extLst>
                </a:gridCol>
              </a:tblGrid>
              <a:tr h="4055310">
                <a:tc>
                  <a:txBody>
                    <a:bodyPr/>
                    <a:lstStyle/>
                    <a:p>
                      <a:pPr marL="0" marR="0" algn="just">
                        <a:lnSpc>
                          <a:spcPct val="113000"/>
                        </a:lnSpc>
                        <a:spcBef>
                          <a:spcPts val="0"/>
                        </a:spcBef>
                        <a:spcAft>
                          <a:spcPts val="1000"/>
                        </a:spcAft>
                      </a:pPr>
                      <a:r>
                        <a:rPr lang="es-ES" sz="1600" b="1" dirty="0" err="1">
                          <a:effectLst/>
                          <a:latin typeface="+mn-lt"/>
                          <a:ea typeface="SimSun" panose="02010600030101010101" pitchFamily="2" charset="-122"/>
                          <a:cs typeface="Calibri" panose="020F0502020204030204" pitchFamily="34" charset="0"/>
                        </a:rPr>
                        <a:t>Chinmay</a:t>
                      </a:r>
                      <a:r>
                        <a:rPr lang="es-ES" sz="1600" b="1" dirty="0">
                          <a:effectLst/>
                          <a:latin typeface="+mn-lt"/>
                          <a:ea typeface="SimSun" panose="02010600030101010101" pitchFamily="2" charset="-122"/>
                          <a:cs typeface="Calibri" panose="020F0502020204030204" pitchFamily="34" charset="0"/>
                        </a:rPr>
                        <a:t> </a:t>
                      </a:r>
                      <a:r>
                        <a:rPr lang="es-ES" sz="1600" b="1" dirty="0" err="1">
                          <a:effectLst/>
                          <a:latin typeface="+mn-lt"/>
                          <a:ea typeface="SimSun" panose="02010600030101010101" pitchFamily="2" charset="-122"/>
                          <a:cs typeface="Calibri" panose="020F0502020204030204" pitchFamily="34" charset="0"/>
                        </a:rPr>
                        <a:t>Shah</a:t>
                      </a:r>
                      <a:r>
                        <a:rPr lang="es-ES" sz="1600" b="1" dirty="0">
                          <a:effectLst/>
                          <a:latin typeface="+mn-lt"/>
                          <a:ea typeface="SimSun" panose="02010600030101010101" pitchFamily="2" charset="-122"/>
                          <a:cs typeface="Calibri" panose="020F0502020204030204" pitchFamily="34" charset="0"/>
                        </a:rPr>
                        <a:t>, profesional de apoyo entre iguales voluntario, sobre el hecho de recibir apoyo para continuar adelante </a:t>
                      </a:r>
                    </a:p>
                    <a:p>
                      <a:pPr algn="just"/>
                      <a:r>
                        <a:rPr lang="es-ES" sz="1600" kern="1200" dirty="0">
                          <a:solidFill>
                            <a:schemeClr val="tx1"/>
                          </a:solidFill>
                          <a:effectLst/>
                          <a:latin typeface="+mn-lt"/>
                          <a:ea typeface="+mn-ea"/>
                          <a:cs typeface="+mn-cs"/>
                        </a:rPr>
                        <a:t>Como parte del proyecto </a:t>
                      </a:r>
                      <a:r>
                        <a:rPr lang="es-ES" sz="1600" kern="1200" dirty="0" err="1">
                          <a:solidFill>
                            <a:schemeClr val="tx1"/>
                          </a:solidFill>
                          <a:effectLst/>
                          <a:latin typeface="+mn-lt"/>
                          <a:ea typeface="+mn-ea"/>
                          <a:cs typeface="+mn-cs"/>
                        </a:rPr>
                        <a:t>QualityRights</a:t>
                      </a:r>
                      <a:r>
                        <a:rPr lang="es-ES" sz="1600" kern="1200" dirty="0">
                          <a:solidFill>
                            <a:schemeClr val="tx1"/>
                          </a:solidFill>
                          <a:effectLst/>
                          <a:latin typeface="+mn-lt"/>
                          <a:ea typeface="+mn-ea"/>
                          <a:cs typeface="+mn-cs"/>
                        </a:rPr>
                        <a:t> en </a:t>
                      </a:r>
                      <a:r>
                        <a:rPr lang="es-ES" sz="1600" kern="1200" dirty="0" err="1">
                          <a:solidFill>
                            <a:schemeClr val="tx1"/>
                          </a:solidFill>
                          <a:effectLst/>
                          <a:latin typeface="+mn-lt"/>
                          <a:ea typeface="+mn-ea"/>
                          <a:cs typeface="+mn-cs"/>
                        </a:rPr>
                        <a:t>Gujarat</a:t>
                      </a:r>
                      <a:r>
                        <a:rPr lang="es-ES" sz="1600" kern="1200" dirty="0">
                          <a:solidFill>
                            <a:schemeClr val="tx1"/>
                          </a:solidFill>
                          <a:effectLst/>
                          <a:latin typeface="+mn-lt"/>
                          <a:ea typeface="+mn-ea"/>
                          <a:cs typeface="+mn-cs"/>
                        </a:rPr>
                        <a:t>, India, se han reclutado y formado profesionales de apoyo entre iguales de manera voluntaria en cada uno de los servicios. El papel de los profesionales voluntarios es proporcionar apoyo y consejos a otras personas usuarias de los servicios. Eso puede implicar, por ejemplo, ayudarlas a desarrollar y poner en práctica sus planes de recuperación, informarlas sobre sus derechos y asegurarse de que se respetan.</a:t>
                      </a:r>
                    </a:p>
                    <a:p>
                      <a:pPr algn="just"/>
                      <a:r>
                        <a:rPr lang="es-ES" sz="1600" kern="1200" dirty="0">
                          <a:solidFill>
                            <a:schemeClr val="tx1"/>
                          </a:solidFill>
                          <a:effectLst/>
                          <a:latin typeface="+mn-lt"/>
                          <a:ea typeface="+mn-ea"/>
                          <a:cs typeface="+mn-cs"/>
                        </a:rPr>
                        <a:t> </a:t>
                      </a:r>
                    </a:p>
                    <a:p>
                      <a:pPr algn="just"/>
                      <a:r>
                        <a:rPr lang="es-ES" sz="1600" kern="1200" dirty="0" err="1">
                          <a:solidFill>
                            <a:schemeClr val="tx1"/>
                          </a:solidFill>
                          <a:effectLst/>
                          <a:latin typeface="+mn-lt"/>
                          <a:ea typeface="+mn-ea"/>
                          <a:cs typeface="+mn-cs"/>
                        </a:rPr>
                        <a:t>Chinmay</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Shah</a:t>
                      </a:r>
                      <a:r>
                        <a:rPr lang="es-ES" sz="1600" kern="1200" dirty="0">
                          <a:solidFill>
                            <a:schemeClr val="tx1"/>
                          </a:solidFill>
                          <a:effectLst/>
                          <a:latin typeface="+mn-lt"/>
                          <a:ea typeface="+mn-ea"/>
                          <a:cs typeface="+mn-cs"/>
                        </a:rPr>
                        <a:t>, que trabaja como profesional voluntario, ha recibido formación de </a:t>
                      </a:r>
                      <a:r>
                        <a:rPr lang="es-ES" sz="1600" kern="1200" dirty="0" err="1">
                          <a:solidFill>
                            <a:schemeClr val="tx1"/>
                          </a:solidFill>
                          <a:effectLst/>
                          <a:latin typeface="+mn-lt"/>
                          <a:ea typeface="+mn-ea"/>
                          <a:cs typeface="+mn-cs"/>
                        </a:rPr>
                        <a:t>Vinodh</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Macwana</a:t>
                      </a:r>
                      <a:r>
                        <a:rPr lang="es-ES" sz="1600" kern="1200" dirty="0">
                          <a:solidFill>
                            <a:schemeClr val="tx1"/>
                          </a:solidFill>
                          <a:effectLst/>
                          <a:latin typeface="+mn-lt"/>
                          <a:ea typeface="+mn-ea"/>
                          <a:cs typeface="+mn-cs"/>
                        </a:rPr>
                        <a:t>, asistente de personal en el hospital de salud mental de </a:t>
                      </a:r>
                      <a:r>
                        <a:rPr lang="es-ES" sz="1600" kern="1200" dirty="0" err="1">
                          <a:solidFill>
                            <a:schemeClr val="tx1"/>
                          </a:solidFill>
                          <a:effectLst/>
                          <a:latin typeface="+mn-lt"/>
                          <a:ea typeface="+mn-ea"/>
                          <a:cs typeface="+mn-cs"/>
                        </a:rPr>
                        <a:t>Ahmedabad</a:t>
                      </a:r>
                      <a:r>
                        <a:rPr lang="es-ES" sz="1600" kern="1200" dirty="0">
                          <a:solidFill>
                            <a:schemeClr val="tx1"/>
                          </a:solidFill>
                          <a:effectLst/>
                          <a:latin typeface="+mn-lt"/>
                          <a:ea typeface="+mn-ea"/>
                          <a:cs typeface="+mn-cs"/>
                        </a:rPr>
                        <a:t>. Esto le ha ayudado a crecer y desarrollar su papel como profesional de apoyo entre iguales de manera voluntaria. Explica: </a:t>
                      </a:r>
                    </a:p>
                    <a:p>
                      <a:pPr algn="just"/>
                      <a:r>
                        <a:rPr lang="es-ES" sz="1600" kern="1200" dirty="0">
                          <a:solidFill>
                            <a:schemeClr val="tx1"/>
                          </a:solidFill>
                          <a:effectLst/>
                          <a:latin typeface="+mn-lt"/>
                          <a:ea typeface="+mn-ea"/>
                          <a:cs typeface="+mn-cs"/>
                        </a:rPr>
                        <a:t> </a:t>
                      </a:r>
                    </a:p>
                    <a:p>
                      <a:pPr algn="just"/>
                      <a:r>
                        <a:rPr lang="es-ES" sz="1600" i="1" kern="1200" dirty="0">
                          <a:solidFill>
                            <a:schemeClr val="tx1"/>
                          </a:solidFill>
                          <a:effectLst/>
                          <a:latin typeface="+mn-lt"/>
                          <a:ea typeface="+mn-ea"/>
                          <a:cs typeface="+mn-cs"/>
                        </a:rPr>
                        <a:t>«Tengo sensación de apoyo cuando me reúno con </a:t>
                      </a:r>
                      <a:r>
                        <a:rPr lang="es-ES" sz="1600" i="1" kern="1200" dirty="0" err="1">
                          <a:solidFill>
                            <a:schemeClr val="tx1"/>
                          </a:solidFill>
                          <a:effectLst/>
                          <a:latin typeface="+mn-lt"/>
                          <a:ea typeface="+mn-ea"/>
                          <a:cs typeface="+mn-cs"/>
                        </a:rPr>
                        <a:t>Vinodh</a:t>
                      </a:r>
                      <a:r>
                        <a:rPr lang="es-ES" sz="1600" i="1" kern="1200" dirty="0">
                          <a:solidFill>
                            <a:schemeClr val="tx1"/>
                          </a:solidFill>
                          <a:effectLst/>
                          <a:latin typeface="+mn-lt"/>
                          <a:ea typeface="+mn-ea"/>
                          <a:cs typeface="+mn-cs"/>
                        </a:rPr>
                        <a:t> </a:t>
                      </a:r>
                      <a:r>
                        <a:rPr lang="es-ES" sz="1600" i="1" kern="1200" dirty="0" err="1">
                          <a:solidFill>
                            <a:schemeClr val="tx1"/>
                          </a:solidFill>
                          <a:effectLst/>
                          <a:latin typeface="+mn-lt"/>
                          <a:ea typeface="+mn-ea"/>
                          <a:cs typeface="+mn-cs"/>
                        </a:rPr>
                        <a:t>Bhai</a:t>
                      </a:r>
                      <a:r>
                        <a:rPr lang="es-ES" sz="1600" i="1" kern="1200" dirty="0">
                          <a:solidFill>
                            <a:schemeClr val="tx1"/>
                          </a:solidFill>
                          <a:effectLst/>
                          <a:latin typeface="+mn-lt"/>
                          <a:ea typeface="+mn-ea"/>
                          <a:cs typeface="+mn-cs"/>
                        </a:rPr>
                        <a:t>. Nos da confianza para implicarnos con las personas usuarias del servicio y nos motiva a ser eficientes, pero sin transmitirnos presión. Quedamos con él cada mañana antes de empezar a trabajar y siempre tiene una sonrisa para nosotros. También nos invita a recurrir a él siempre que lo necesitemos. Este proceso de </a:t>
                      </a:r>
                      <a:r>
                        <a:rPr lang="es-ES" sz="1600" i="1" kern="1200" dirty="0" err="1">
                          <a:solidFill>
                            <a:schemeClr val="tx1"/>
                          </a:solidFill>
                          <a:effectLst/>
                          <a:latin typeface="+mn-lt"/>
                          <a:ea typeface="+mn-ea"/>
                          <a:cs typeface="+mn-cs"/>
                        </a:rPr>
                        <a:t>mentoría</a:t>
                      </a:r>
                      <a:r>
                        <a:rPr lang="es-ES" sz="1600" i="1" kern="1200" dirty="0">
                          <a:solidFill>
                            <a:schemeClr val="tx1"/>
                          </a:solidFill>
                          <a:effectLst/>
                          <a:latin typeface="+mn-lt"/>
                          <a:ea typeface="+mn-ea"/>
                          <a:cs typeface="+mn-cs"/>
                        </a:rPr>
                        <a:t> periódico nos ayuda a desarrollar nuestras capacidades como profesionales de apoyo entre iguales. Mejoramos nuestra manera de trabajar haciendo lluvias de ideas y hablando de los problemas con nuestro mentor, partiendo siempre de la base de que nuestras sugerencias no solo se escuchan, sino que se implementan.»</a:t>
                      </a:r>
                      <a:r>
                        <a:rPr lang="es-ES" sz="1600" kern="1200" dirty="0">
                          <a:solidFill>
                            <a:schemeClr val="tx1"/>
                          </a:solidFill>
                          <a:effectLst/>
                          <a:latin typeface="+mn-lt"/>
                          <a:ea typeface="+mn-ea"/>
                          <a:cs typeface="+mn-cs"/>
                        </a:rPr>
                        <a:t>  </a:t>
                      </a:r>
                    </a:p>
                    <a:p>
                      <a:pPr marL="0" marR="0" algn="just">
                        <a:spcBef>
                          <a:spcPts val="0"/>
                        </a:spcBef>
                        <a:spcAft>
                          <a:spcPts val="0"/>
                        </a:spcAft>
                      </a:pPr>
                      <a:endParaRPr lang="x-none" sz="1600" dirty="0">
                        <a:effectLst/>
                        <a:latin typeface="+mn-lt"/>
                        <a:ea typeface="SimSun" panose="02010600030101010101" pitchFamily="2" charset="-122"/>
                        <a:cs typeface="Calibri" panose="020F0502020204030204" pitchFamily="34" charset="0"/>
                      </a:endParaRPr>
                    </a:p>
                  </a:txBody>
                  <a:tcPr marL="76600" marR="76600" marT="0" marB="0">
                    <a:lnL>
                      <a:noFill/>
                    </a:lnL>
                    <a:lnR>
                      <a:noFill/>
                    </a:lnR>
                    <a:lnT>
                      <a:noFill/>
                    </a:lnT>
                    <a:lnB>
                      <a:noFill/>
                    </a:lnB>
                    <a:solidFill>
                      <a:srgbClr val="D2EEFC"/>
                    </a:solidFill>
                  </a:tcPr>
                </a:tc>
                <a:extLst>
                  <a:ext uri="{0D108BD9-81ED-4DB2-BD59-A6C34878D82A}">
                    <a16:rowId xmlns:a16="http://schemas.microsoft.com/office/drawing/2014/main" val="85665942"/>
                  </a:ext>
                </a:extLst>
              </a:tr>
            </a:tbl>
          </a:graphicData>
        </a:graphic>
      </p:graphicFrame>
      <p:sp>
        <p:nvSpPr>
          <p:cNvPr id="2" name="Title 1">
            <a:extLst>
              <a:ext uri="{FF2B5EF4-FFF2-40B4-BE49-F238E27FC236}">
                <a16:creationId xmlns:a16="http://schemas.microsoft.com/office/drawing/2014/main" id="{76EA670A-A5B8-4060-A12C-DD47F0F4F689}"/>
              </a:ext>
            </a:extLst>
          </p:cNvPr>
          <p:cNvSpPr>
            <a:spLocks noGrp="1"/>
          </p:cNvSpPr>
          <p:nvPr>
            <p:ph type="title"/>
          </p:nvPr>
        </p:nvSpPr>
        <p:spPr/>
        <p:txBody>
          <a:bodyPr/>
          <a:lstStyle/>
          <a:p>
            <a:pPr lvl="0"/>
            <a:r>
              <a:rPr lang="en-GB" dirty="0"/>
              <a:t>11. </a:t>
            </a:r>
            <a:r>
              <a:rPr lang="es-ES" dirty="0"/>
              <a:t>Condiciones de trabajo - 4</a:t>
            </a:r>
          </a:p>
        </p:txBody>
      </p:sp>
    </p:spTree>
    <p:extLst>
      <p:ext uri="{BB962C8B-B14F-4D97-AF65-F5344CB8AC3E}">
        <p14:creationId xmlns:p14="http://schemas.microsoft.com/office/powerpoint/2010/main" val="254586527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0278ADCD-21FD-EA43-9E43-EE651DB14A12}"/>
              </a:ext>
            </a:extLst>
          </p:cNvPr>
          <p:cNvSpPr>
            <a:spLocks noGrp="1"/>
          </p:cNvSpPr>
          <p:nvPr>
            <p:ph type="body" sz="quarter" idx="13"/>
          </p:nvPr>
        </p:nvSpPr>
        <p:spPr/>
        <p:txBody>
          <a:bodyPr/>
          <a:lstStyle/>
          <a:p>
            <a:r>
              <a:rPr lang="en-GB" dirty="0"/>
              <a:t> </a:t>
            </a:r>
            <a:r>
              <a:rPr lang="es-ES" dirty="0"/>
              <a:t>Evaluación de resultados </a:t>
            </a:r>
            <a:endParaRPr lang="en-US" dirty="0"/>
          </a:p>
        </p:txBody>
      </p:sp>
      <p:sp>
        <p:nvSpPr>
          <p:cNvPr id="3" name="Content Placeholder 2">
            <a:extLst>
              <a:ext uri="{FF2B5EF4-FFF2-40B4-BE49-F238E27FC236}">
                <a16:creationId xmlns:a16="http://schemas.microsoft.com/office/drawing/2014/main" id="{28BB58B0-05FF-43F9-AA55-3B6BBA8166A3}"/>
              </a:ext>
            </a:extLst>
          </p:cNvPr>
          <p:cNvSpPr>
            <a:spLocks noGrp="1"/>
          </p:cNvSpPr>
          <p:nvPr>
            <p:ph sz="quarter" idx="14"/>
          </p:nvPr>
        </p:nvSpPr>
        <p:spPr/>
        <p:txBody>
          <a:bodyPr/>
          <a:lstStyle/>
          <a:p>
            <a:pPr algn="just"/>
            <a:r>
              <a:rPr lang="es-ES" dirty="0"/>
              <a:t>Se espera que los profesionales de apoyo entre iguales satisfagan los requisitos del trabajo. </a:t>
            </a:r>
            <a:r>
              <a:rPr lang="en-US" dirty="0"/>
              <a:t>.</a:t>
            </a:r>
          </a:p>
          <a:p>
            <a:pPr algn="just"/>
            <a:r>
              <a:rPr lang="es-ES" dirty="0"/>
              <a:t>Se ha tener en cuenta que pueden necesitar flexibilidad y comprensión si han de coger una baja, ya que pueden experimentar situaciones complicadas con su propia salud mental y su bienestar</a:t>
            </a:r>
            <a:r>
              <a:rPr lang="en-US" dirty="0"/>
              <a:t>. </a:t>
            </a:r>
          </a:p>
          <a:p>
            <a:pPr algn="just"/>
            <a:r>
              <a:rPr lang="es-ES" dirty="0"/>
              <a:t>Las evaluaciones regulares de resultados proporcionan una buena oportunidad tanto para los supervisores como para los profesionales para hablar sobre el trabajo, sobre cualquier aspecto que les preocupe o sobre qué va bien</a:t>
            </a:r>
            <a:r>
              <a:rPr lang="en-US" dirty="0"/>
              <a:t>. </a:t>
            </a:r>
          </a:p>
          <a:p>
            <a:pPr algn="just"/>
            <a:r>
              <a:rPr lang="es-ES" dirty="0"/>
              <a:t>Las evaluaciones de resultados no deben servir para introducir cambios contrarios a los valores nucleares del apoyo entre iguales</a:t>
            </a:r>
            <a:r>
              <a:rPr lang="en-US" dirty="0"/>
              <a:t>.</a:t>
            </a:r>
          </a:p>
        </p:txBody>
      </p:sp>
      <p:sp>
        <p:nvSpPr>
          <p:cNvPr id="2" name="Title 1">
            <a:extLst>
              <a:ext uri="{FF2B5EF4-FFF2-40B4-BE49-F238E27FC236}">
                <a16:creationId xmlns:a16="http://schemas.microsoft.com/office/drawing/2014/main" id="{54628519-7BE6-41C8-B58C-F10B53722F91}"/>
              </a:ext>
            </a:extLst>
          </p:cNvPr>
          <p:cNvSpPr>
            <a:spLocks noGrp="1"/>
          </p:cNvSpPr>
          <p:nvPr>
            <p:ph type="title"/>
          </p:nvPr>
        </p:nvSpPr>
        <p:spPr/>
        <p:txBody>
          <a:bodyPr/>
          <a:lstStyle/>
          <a:p>
            <a:pPr lvl="0"/>
            <a:r>
              <a:rPr lang="en-GB" dirty="0"/>
              <a:t>11. </a:t>
            </a:r>
            <a:r>
              <a:rPr lang="es-ES" dirty="0"/>
              <a:t>Condiciones de trabajo - 5</a:t>
            </a:r>
          </a:p>
        </p:txBody>
      </p:sp>
    </p:spTree>
    <p:extLst>
      <p:ext uri="{BB962C8B-B14F-4D97-AF65-F5344CB8AC3E}">
        <p14:creationId xmlns:p14="http://schemas.microsoft.com/office/powerpoint/2010/main" val="143802489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621B4-63A1-4E74-AA6F-4B513D65DBE5}"/>
              </a:ext>
            </a:extLst>
          </p:cNvPr>
          <p:cNvSpPr>
            <a:spLocks noGrp="1"/>
          </p:cNvSpPr>
          <p:nvPr>
            <p:ph type="title"/>
          </p:nvPr>
        </p:nvSpPr>
        <p:spPr>
          <a:xfrm>
            <a:off x="507206" y="2313946"/>
            <a:ext cx="11137398" cy="522560"/>
          </a:xfrm>
        </p:spPr>
        <p:txBody>
          <a:bodyPr/>
          <a:lstStyle/>
          <a:p>
            <a:pPr lvl="0"/>
            <a:r>
              <a:rPr lang="en-GB" dirty="0"/>
              <a:t>12. </a:t>
            </a:r>
            <a:r>
              <a:rPr lang="es-ES" dirty="0"/>
              <a:t>Los profesionales de apoyo entre iguales en los servicios sociales y de salud mental</a:t>
            </a:r>
          </a:p>
        </p:txBody>
      </p:sp>
    </p:spTree>
    <p:extLst>
      <p:ext uri="{BB962C8B-B14F-4D97-AF65-F5344CB8AC3E}">
        <p14:creationId xmlns:p14="http://schemas.microsoft.com/office/powerpoint/2010/main" val="293541491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299828-85A8-482D-A284-6D02B3D10651}"/>
              </a:ext>
            </a:extLst>
          </p:cNvPr>
          <p:cNvSpPr>
            <a:spLocks noGrp="1"/>
          </p:cNvSpPr>
          <p:nvPr>
            <p:ph sz="quarter" idx="14"/>
          </p:nvPr>
        </p:nvSpPr>
        <p:spPr/>
        <p:txBody>
          <a:bodyPr>
            <a:normAutofit fontScale="92500"/>
          </a:bodyPr>
          <a:lstStyle/>
          <a:p>
            <a:pPr algn="just"/>
            <a:r>
              <a:rPr lang="es-ES" dirty="0"/>
              <a:t>Puede costar convencer al personal de los servicios sociales y de salud mental que el apoyo entre iguales es una parte esencial del servicio</a:t>
            </a:r>
            <a:r>
              <a:rPr lang="en-GB" dirty="0"/>
              <a:t>. </a:t>
            </a:r>
          </a:p>
          <a:p>
            <a:pPr algn="just"/>
            <a:r>
              <a:rPr lang="es-ES" dirty="0"/>
              <a:t>El apoyo entre iguales debe entenderse como la prestación de un servicio enriquecedor con el fin de integrarlo correctamente en el servicio</a:t>
            </a:r>
            <a:r>
              <a:rPr lang="en-GB" dirty="0"/>
              <a:t>. </a:t>
            </a:r>
          </a:p>
          <a:p>
            <a:pPr algn="just"/>
            <a:r>
              <a:rPr lang="es-ES" dirty="0"/>
              <a:t>Los profesionales de apoyo entre iguales son útiles para ayudar a las personas usuarias del servicio </a:t>
            </a:r>
          </a:p>
          <a:p>
            <a:pPr lvl="2" algn="just"/>
            <a:r>
              <a:rPr lang="es-ES" dirty="0"/>
              <a:t>Eso  implica «hacer acto de presencia» y escuchar, ayudar a las personas a tomar sus propias decisiones sobre lo que conlleva la recuperación para ellas, o defenderlas</a:t>
            </a:r>
            <a:r>
              <a:rPr lang="en-GB" dirty="0"/>
              <a:t>. </a:t>
            </a:r>
          </a:p>
          <a:p>
            <a:pPr algn="just"/>
            <a:r>
              <a:rPr lang="es-ES" dirty="0"/>
              <a:t>Puede haber discrepancias en el abordaje, cuando los deseos y las preferencias de las personas usuarias de los servicios difieren de los del servicio social o de salud mental</a:t>
            </a:r>
            <a:r>
              <a:rPr lang="en-GB" dirty="0"/>
              <a:t>. </a:t>
            </a:r>
          </a:p>
          <a:p>
            <a:pPr algn="just"/>
            <a:r>
              <a:rPr lang="es-ES" dirty="0"/>
              <a:t>Eso no significa que los profesionales de apoyo entre iguales y los miembros del personal estén, por la misma esencia de sus funciones, enfrentados entre ellos</a:t>
            </a:r>
            <a:r>
              <a:rPr lang="en-GB" dirty="0"/>
              <a:t>. </a:t>
            </a:r>
            <a:endParaRPr lang="x-none" dirty="0"/>
          </a:p>
          <a:p>
            <a:pPr algn="just"/>
            <a:endParaRPr lang="x-none" dirty="0"/>
          </a:p>
          <a:p>
            <a:pPr algn="just"/>
            <a:endParaRPr lang="x-none" dirty="0"/>
          </a:p>
        </p:txBody>
      </p:sp>
      <p:sp>
        <p:nvSpPr>
          <p:cNvPr id="2" name="Title 1">
            <a:extLst>
              <a:ext uri="{FF2B5EF4-FFF2-40B4-BE49-F238E27FC236}">
                <a16:creationId xmlns:a16="http://schemas.microsoft.com/office/drawing/2014/main" id="{D44A4C04-9741-41AD-9017-23ADBB364C77}"/>
              </a:ext>
            </a:extLst>
          </p:cNvPr>
          <p:cNvSpPr>
            <a:spLocks noGrp="1"/>
          </p:cNvSpPr>
          <p:nvPr>
            <p:ph type="title"/>
          </p:nvPr>
        </p:nvSpPr>
        <p:spPr>
          <a:xfrm>
            <a:off x="410953" y="506412"/>
            <a:ext cx="11308295" cy="426649"/>
          </a:xfrm>
        </p:spPr>
        <p:txBody>
          <a:bodyPr/>
          <a:lstStyle/>
          <a:p>
            <a:pPr lvl="0"/>
            <a:r>
              <a:rPr lang="en-GB" sz="2700" dirty="0"/>
              <a:t>12. </a:t>
            </a:r>
            <a:r>
              <a:rPr lang="es-ES" sz="2700" dirty="0"/>
              <a:t>Los profesionales de apoyo entre iguales en los servicios sociales y de salud mental - 1</a:t>
            </a:r>
          </a:p>
        </p:txBody>
      </p:sp>
    </p:spTree>
    <p:extLst>
      <p:ext uri="{BB962C8B-B14F-4D97-AF65-F5344CB8AC3E}">
        <p14:creationId xmlns:p14="http://schemas.microsoft.com/office/powerpoint/2010/main" val="361401186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211E9B-26BA-4D69-9998-0650F556D20A}"/>
              </a:ext>
            </a:extLst>
          </p:cNvPr>
          <p:cNvSpPr>
            <a:spLocks noGrp="1"/>
          </p:cNvSpPr>
          <p:nvPr>
            <p:ph sz="quarter" idx="14"/>
          </p:nvPr>
        </p:nvSpPr>
        <p:spPr>
          <a:xfrm>
            <a:off x="507195" y="1679510"/>
            <a:ext cx="11174412" cy="4331678"/>
          </a:xfrm>
        </p:spPr>
        <p:txBody>
          <a:bodyPr/>
          <a:lstStyle/>
          <a:p>
            <a:pPr algn="just"/>
            <a:r>
              <a:rPr lang="es-ES" dirty="0"/>
              <a:t>Hay muchas maneras de contratar profesionales de apoyo entre iguales en el contexto de los servicios</a:t>
            </a:r>
            <a:r>
              <a:rPr lang="en-GB" dirty="0"/>
              <a:t>. </a:t>
            </a:r>
          </a:p>
          <a:p>
            <a:pPr algn="just"/>
            <a:r>
              <a:rPr lang="es-ES" dirty="0"/>
              <a:t>La manera óptima de proporcionar apoyo entre iguales es contratar una organización independiente dirigida por iguales que sea externa al servicio pero que pueda establecer una colaboración estrecha. </a:t>
            </a:r>
          </a:p>
          <a:p>
            <a:pPr algn="just"/>
            <a:r>
              <a:rPr lang="es-ES" dirty="0"/>
              <a:t>La independencia del profesional de apoyo entre iguales del servicio se mantiene y se evitan conflictos de interés</a:t>
            </a:r>
            <a:r>
              <a:rPr lang="en-GB" dirty="0"/>
              <a:t>. </a:t>
            </a:r>
            <a:endParaRPr lang="x-none" dirty="0"/>
          </a:p>
        </p:txBody>
      </p:sp>
      <p:sp>
        <p:nvSpPr>
          <p:cNvPr id="5" name="Title 1">
            <a:extLst>
              <a:ext uri="{FF2B5EF4-FFF2-40B4-BE49-F238E27FC236}">
                <a16:creationId xmlns:a16="http://schemas.microsoft.com/office/drawing/2014/main" id="{D44A4C04-9741-41AD-9017-23ADBB364C77}"/>
              </a:ext>
            </a:extLst>
          </p:cNvPr>
          <p:cNvSpPr>
            <a:spLocks noGrp="1"/>
          </p:cNvSpPr>
          <p:nvPr>
            <p:ph type="title"/>
          </p:nvPr>
        </p:nvSpPr>
        <p:spPr>
          <a:xfrm>
            <a:off x="410953" y="506412"/>
            <a:ext cx="11308295" cy="426649"/>
          </a:xfrm>
        </p:spPr>
        <p:txBody>
          <a:bodyPr/>
          <a:lstStyle/>
          <a:p>
            <a:pPr lvl="0"/>
            <a:r>
              <a:rPr lang="en-GB" sz="2700" dirty="0"/>
              <a:t>12. </a:t>
            </a:r>
            <a:r>
              <a:rPr lang="es-ES" sz="2700" dirty="0"/>
              <a:t>Los profesionales de apoyo entre iguales en los servicios sociales y de salud mental - 2</a:t>
            </a:r>
          </a:p>
        </p:txBody>
      </p:sp>
    </p:spTree>
    <p:extLst>
      <p:ext uri="{BB962C8B-B14F-4D97-AF65-F5344CB8AC3E}">
        <p14:creationId xmlns:p14="http://schemas.microsoft.com/office/powerpoint/2010/main" val="152172794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985488D-4BA6-4C68-8B5E-0572CAFE2CB1}"/>
              </a:ext>
            </a:extLst>
          </p:cNvPr>
          <p:cNvGraphicFramePr>
            <a:graphicFrameLocks noGrp="1"/>
          </p:cNvGraphicFramePr>
          <p:nvPr>
            <p:ph sz="quarter" idx="14"/>
            <p:extLst>
              <p:ext uri="{D42A27DB-BD31-4B8C-83A1-F6EECF244321}">
                <p14:modId xmlns:p14="http://schemas.microsoft.com/office/powerpoint/2010/main" val="1944523365"/>
              </p:ext>
            </p:extLst>
          </p:nvPr>
        </p:nvGraphicFramePr>
        <p:xfrm>
          <a:off x="634482" y="1492898"/>
          <a:ext cx="11045748" cy="4064254"/>
        </p:xfrm>
        <a:graphic>
          <a:graphicData uri="http://schemas.openxmlformats.org/drawingml/2006/table">
            <a:tbl>
              <a:tblPr firstRow="1" firstCol="1" bandRow="1"/>
              <a:tblGrid>
                <a:gridCol w="11045748">
                  <a:extLst>
                    <a:ext uri="{9D8B030D-6E8A-4147-A177-3AD203B41FA5}">
                      <a16:colId xmlns:a16="http://schemas.microsoft.com/office/drawing/2014/main" val="4001357149"/>
                    </a:ext>
                  </a:extLst>
                </a:gridCol>
              </a:tblGrid>
              <a:tr h="3729852">
                <a:tc>
                  <a:txBody>
                    <a:bodyPr/>
                    <a:lstStyle/>
                    <a:p>
                      <a:pPr marL="0" marR="0" algn="just">
                        <a:lnSpc>
                          <a:spcPct val="113000"/>
                        </a:lnSpc>
                        <a:spcBef>
                          <a:spcPts val="0"/>
                        </a:spcBef>
                        <a:spcAft>
                          <a:spcPts val="1200"/>
                        </a:spcAft>
                      </a:pPr>
                      <a:r>
                        <a:rPr lang="es-ES" sz="1800" b="1" i="0" kern="1200" dirty="0">
                          <a:solidFill>
                            <a:schemeClr val="tx1"/>
                          </a:solidFill>
                          <a:effectLst/>
                          <a:latin typeface="+mn-lt"/>
                          <a:ea typeface="+mn-ea"/>
                          <a:cs typeface="+mn-cs"/>
                        </a:rPr>
                        <a:t>Cita: Kevin </a:t>
                      </a:r>
                      <a:r>
                        <a:rPr lang="es-ES" sz="1800" b="1" i="0" kern="1200" dirty="0" err="1">
                          <a:solidFill>
                            <a:schemeClr val="tx1"/>
                          </a:solidFill>
                          <a:effectLst/>
                          <a:latin typeface="+mn-lt"/>
                          <a:ea typeface="+mn-ea"/>
                          <a:cs typeface="+mn-cs"/>
                        </a:rPr>
                        <a:t>Huckshorn</a:t>
                      </a:r>
                      <a:r>
                        <a:rPr lang="es-ES" sz="1800" b="1" i="0" kern="1200" dirty="0">
                          <a:solidFill>
                            <a:schemeClr val="tx1"/>
                          </a:solidFill>
                          <a:effectLst/>
                          <a:latin typeface="+mn-lt"/>
                          <a:ea typeface="+mn-ea"/>
                          <a:cs typeface="+mn-cs"/>
                        </a:rPr>
                        <a:t>, director del Departamento de Sustancias y Salud Mental, Servicios Sanitarios y Sociales de Delaware (EE.UU.), sobre el poder del apoyo entre iguales</a:t>
                      </a:r>
                    </a:p>
                    <a:p>
                      <a:pPr algn="just"/>
                      <a:r>
                        <a:rPr lang="es-ES" sz="1800" i="1" kern="1200" dirty="0">
                          <a:solidFill>
                            <a:schemeClr val="tx1"/>
                          </a:solidFill>
                          <a:effectLst/>
                          <a:latin typeface="+mn-lt"/>
                          <a:ea typeface="+mn-ea"/>
                          <a:cs typeface="+mn-cs"/>
                        </a:rPr>
                        <a:t>«En mi humilde opinión, el poder del apoyo entre iguales, tanto en entornos hospitalarios como de salud mental, es más significativo y valioso que cualquier otra práctica basada en evidencias que yo haya visto. Yo, con la orientación de </a:t>
                      </a:r>
                      <a:r>
                        <a:rPr lang="es-ES" sz="1800" i="1" kern="1200" dirty="0" err="1">
                          <a:solidFill>
                            <a:schemeClr val="tx1"/>
                          </a:solidFill>
                          <a:effectLst/>
                          <a:latin typeface="+mn-lt"/>
                          <a:ea typeface="+mn-ea"/>
                          <a:cs typeface="+mn-cs"/>
                        </a:rPr>
                        <a:t>Gayle</a:t>
                      </a:r>
                      <a:r>
                        <a:rPr lang="es-ES" sz="1800" i="1" kern="1200" dirty="0">
                          <a:solidFill>
                            <a:schemeClr val="tx1"/>
                          </a:solidFill>
                          <a:effectLst/>
                          <a:latin typeface="+mn-lt"/>
                          <a:ea typeface="+mn-ea"/>
                          <a:cs typeface="+mn-cs"/>
                        </a:rPr>
                        <a:t> </a:t>
                      </a:r>
                      <a:r>
                        <a:rPr lang="es-ES" sz="1800" i="1" kern="1200" dirty="0" err="1">
                          <a:solidFill>
                            <a:schemeClr val="tx1"/>
                          </a:solidFill>
                          <a:effectLst/>
                          <a:latin typeface="+mn-lt"/>
                          <a:ea typeface="+mn-ea"/>
                          <a:cs typeface="+mn-cs"/>
                        </a:rPr>
                        <a:t>Bluebird</a:t>
                      </a:r>
                      <a:r>
                        <a:rPr lang="es-ES" sz="1800" i="1" kern="1200" dirty="0">
                          <a:solidFill>
                            <a:schemeClr val="tx1"/>
                          </a:solidFill>
                          <a:effectLst/>
                          <a:latin typeface="+mn-lt"/>
                          <a:ea typeface="+mn-ea"/>
                          <a:cs typeface="+mn-cs"/>
                        </a:rPr>
                        <a:t>, empecé a integrar a profesionales de apoyo entre iguales</a:t>
                      </a:r>
                      <a:r>
                        <a:rPr lang="es-ES" sz="1800" kern="1200" dirty="0">
                          <a:solidFill>
                            <a:schemeClr val="tx1"/>
                          </a:solidFill>
                          <a:effectLst/>
                          <a:latin typeface="+mn-lt"/>
                          <a:ea typeface="+mn-ea"/>
                          <a:cs typeface="+mn-cs"/>
                        </a:rPr>
                        <a:t> </a:t>
                      </a:r>
                      <a:r>
                        <a:rPr lang="es-ES" sz="1800" i="1" kern="1200" dirty="0">
                          <a:solidFill>
                            <a:schemeClr val="tx1"/>
                          </a:solidFill>
                          <a:effectLst/>
                          <a:latin typeface="+mn-lt"/>
                          <a:ea typeface="+mn-ea"/>
                          <a:cs typeface="+mn-cs"/>
                        </a:rPr>
                        <a:t>en entornos de trabajo de salud mental en 1991. Y, desde entonces, en todos los ámbitos de trabajo, el personal de los profesionales de apoyo entre iguales ha "hecho magia".  </a:t>
                      </a:r>
                      <a:endParaRPr lang="es-ES" sz="1800" kern="1200" dirty="0">
                        <a:solidFill>
                          <a:schemeClr val="tx1"/>
                        </a:solidFill>
                        <a:effectLst/>
                        <a:latin typeface="+mn-lt"/>
                        <a:ea typeface="+mn-ea"/>
                        <a:cs typeface="+mn-cs"/>
                      </a:endParaRPr>
                    </a:p>
                    <a:p>
                      <a:pPr algn="just"/>
                      <a:r>
                        <a:rPr lang="es-ES" sz="1800" i="1" kern="1200" dirty="0">
                          <a:solidFill>
                            <a:schemeClr val="tx1"/>
                          </a:solidFill>
                          <a:effectLst/>
                          <a:latin typeface="+mn-lt"/>
                          <a:ea typeface="+mn-ea"/>
                          <a:cs typeface="+mn-cs"/>
                        </a:rPr>
                        <a:t> </a:t>
                      </a:r>
                      <a:endParaRPr lang="es-ES" sz="1800" kern="1200" dirty="0">
                        <a:solidFill>
                          <a:schemeClr val="tx1"/>
                        </a:solidFill>
                        <a:effectLst/>
                        <a:latin typeface="+mn-lt"/>
                        <a:ea typeface="+mn-ea"/>
                        <a:cs typeface="+mn-cs"/>
                      </a:endParaRPr>
                    </a:p>
                    <a:p>
                      <a:pPr algn="just"/>
                      <a:r>
                        <a:rPr lang="es-ES" sz="1800" i="1" kern="1200" dirty="0">
                          <a:solidFill>
                            <a:schemeClr val="tx1"/>
                          </a:solidFill>
                          <a:effectLst/>
                          <a:latin typeface="+mn-lt"/>
                          <a:ea typeface="+mn-ea"/>
                          <a:cs typeface="+mn-cs"/>
                        </a:rPr>
                        <a:t>Las habilidades innatas de los profesionales de apoyo entre iguales son legendarias, en mi experiencia personal. Y en estos momentos creo firmemente que al menos el 50% del sistema de profesionales de salud mental debería estar integrado por profesionales de apoyo entre iguales si queremos llegar a un sistema de cuidados verdaderamente orientado a la recuperación, informado sobre los traumas, y que cumpla con la Ley de discapacidad de EE.UU., un sistema en el que las personas con enfermedades mentales graves puedan encontrar la esperanza, el coraje y la energía necesarios para recuperar sus vidas de una manera significativa para ellas». </a:t>
                      </a:r>
                      <a:endParaRPr lang="x-none" sz="2000" dirty="0">
                        <a:effectLst/>
                        <a:latin typeface="+mn-lt"/>
                        <a:ea typeface="SimSun" panose="02010600030101010101" pitchFamily="2" charset="-122"/>
                        <a:cs typeface="Calibri" panose="020F0502020204030204" pitchFamily="34" charset="0"/>
                      </a:endParaRPr>
                    </a:p>
                  </a:txBody>
                  <a:tcPr marL="75463" marR="75463" marT="0" marB="0">
                    <a:lnL>
                      <a:noFill/>
                    </a:lnL>
                    <a:lnR>
                      <a:noFill/>
                    </a:lnR>
                    <a:lnT>
                      <a:noFill/>
                    </a:lnT>
                    <a:lnB>
                      <a:noFill/>
                    </a:lnB>
                    <a:solidFill>
                      <a:srgbClr val="D2EEFC"/>
                    </a:solidFill>
                  </a:tcPr>
                </a:tc>
                <a:extLst>
                  <a:ext uri="{0D108BD9-81ED-4DB2-BD59-A6C34878D82A}">
                    <a16:rowId xmlns:a16="http://schemas.microsoft.com/office/drawing/2014/main" val="391179414"/>
                  </a:ext>
                </a:extLst>
              </a:tr>
            </a:tbl>
          </a:graphicData>
        </a:graphic>
      </p:graphicFrame>
      <p:sp>
        <p:nvSpPr>
          <p:cNvPr id="5" name="Title 1">
            <a:extLst>
              <a:ext uri="{FF2B5EF4-FFF2-40B4-BE49-F238E27FC236}">
                <a16:creationId xmlns:a16="http://schemas.microsoft.com/office/drawing/2014/main" id="{D44A4C04-9741-41AD-9017-23ADBB364C77}"/>
              </a:ext>
            </a:extLst>
          </p:cNvPr>
          <p:cNvSpPr>
            <a:spLocks noGrp="1"/>
          </p:cNvSpPr>
          <p:nvPr>
            <p:ph type="title"/>
          </p:nvPr>
        </p:nvSpPr>
        <p:spPr>
          <a:xfrm>
            <a:off x="410953" y="506412"/>
            <a:ext cx="11308295" cy="426649"/>
          </a:xfrm>
        </p:spPr>
        <p:txBody>
          <a:bodyPr/>
          <a:lstStyle/>
          <a:p>
            <a:pPr lvl="0"/>
            <a:r>
              <a:rPr lang="en-GB" sz="2700" dirty="0"/>
              <a:t>12. </a:t>
            </a:r>
            <a:r>
              <a:rPr lang="es-ES" sz="2700" dirty="0"/>
              <a:t>Los profesionales de apoyo entre iguales en los servicios sociales y de salud mental - 3</a:t>
            </a:r>
          </a:p>
        </p:txBody>
      </p:sp>
    </p:spTree>
    <p:extLst>
      <p:ext uri="{BB962C8B-B14F-4D97-AF65-F5344CB8AC3E}">
        <p14:creationId xmlns:p14="http://schemas.microsoft.com/office/powerpoint/2010/main" val="397628101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EEE1B037-87FB-E84A-9A8F-2ED5FFC1D20E}"/>
              </a:ext>
            </a:extLst>
          </p:cNvPr>
          <p:cNvSpPr>
            <a:spLocks noGrp="1"/>
          </p:cNvSpPr>
          <p:nvPr>
            <p:ph type="body" sz="quarter" idx="13"/>
          </p:nvPr>
        </p:nvSpPr>
        <p:spPr>
          <a:xfrm>
            <a:off x="488546" y="1357161"/>
            <a:ext cx="11174400" cy="360000"/>
          </a:xfrm>
        </p:spPr>
        <p:txBody>
          <a:bodyPr/>
          <a:lstStyle/>
          <a:p>
            <a:r>
              <a:rPr lang="es-ES" dirty="0"/>
              <a:t>Creación de una cultura de apoyo entre iguales  </a:t>
            </a:r>
          </a:p>
        </p:txBody>
      </p:sp>
      <p:sp>
        <p:nvSpPr>
          <p:cNvPr id="3" name="Content Placeholder 2">
            <a:extLst>
              <a:ext uri="{FF2B5EF4-FFF2-40B4-BE49-F238E27FC236}">
                <a16:creationId xmlns:a16="http://schemas.microsoft.com/office/drawing/2014/main" id="{038CD5E3-C311-4462-9FC1-D942CC3C63A1}"/>
              </a:ext>
            </a:extLst>
          </p:cNvPr>
          <p:cNvSpPr>
            <a:spLocks noGrp="1"/>
          </p:cNvSpPr>
          <p:nvPr>
            <p:ph sz="quarter" idx="14"/>
          </p:nvPr>
        </p:nvSpPr>
        <p:spPr>
          <a:xfrm>
            <a:off x="507195" y="1922106"/>
            <a:ext cx="11174412" cy="4089082"/>
          </a:xfrm>
        </p:spPr>
        <p:txBody>
          <a:bodyPr/>
          <a:lstStyle/>
          <a:p>
            <a:r>
              <a:rPr lang="es-ES" dirty="0"/>
              <a:t>La introducción de los profesionales de apoyo entre iguales en los servicios sociales y de salud mental puede requerir tiempo para permitir la transición</a:t>
            </a:r>
            <a:r>
              <a:rPr lang="en-GB" dirty="0"/>
              <a:t>. </a:t>
            </a:r>
          </a:p>
          <a:p>
            <a:pPr marL="0" indent="0">
              <a:buNone/>
            </a:pPr>
            <a:r>
              <a:rPr lang="es-ES" i="1" dirty="0"/>
              <a:t>«El apoyo entre iguales funciona mejor cuando los profesionales de apoyo entre iguales</a:t>
            </a:r>
            <a:r>
              <a:rPr lang="es-ES" dirty="0"/>
              <a:t> </a:t>
            </a:r>
            <a:r>
              <a:rPr lang="es-ES" i="1" dirty="0"/>
              <a:t>operan en contextos ya con un compromiso con los valores y los principios de recuperación. Los profesionales mejoran enormemente este compromiso con la recuperación; sin embargo, esta función no debería utilizarse para introducir la recuperación en contextos donde no existe ya un compromiso con los valores de la recuperación». </a:t>
            </a:r>
            <a:endParaRPr lang="x-none" dirty="0"/>
          </a:p>
        </p:txBody>
      </p:sp>
      <p:sp>
        <p:nvSpPr>
          <p:cNvPr id="7" name="Title 1">
            <a:extLst>
              <a:ext uri="{FF2B5EF4-FFF2-40B4-BE49-F238E27FC236}">
                <a16:creationId xmlns:a16="http://schemas.microsoft.com/office/drawing/2014/main" id="{D44A4C04-9741-41AD-9017-23ADBB364C77}"/>
              </a:ext>
            </a:extLst>
          </p:cNvPr>
          <p:cNvSpPr>
            <a:spLocks noGrp="1"/>
          </p:cNvSpPr>
          <p:nvPr>
            <p:ph type="title"/>
          </p:nvPr>
        </p:nvSpPr>
        <p:spPr>
          <a:xfrm>
            <a:off x="410953" y="506412"/>
            <a:ext cx="11308295" cy="426649"/>
          </a:xfrm>
        </p:spPr>
        <p:txBody>
          <a:bodyPr/>
          <a:lstStyle/>
          <a:p>
            <a:pPr lvl="0"/>
            <a:r>
              <a:rPr lang="en-GB" sz="2700" dirty="0"/>
              <a:t>12. </a:t>
            </a:r>
            <a:r>
              <a:rPr lang="es-ES" sz="2700" dirty="0"/>
              <a:t>Los profesionales de apoyo entre iguales en los servicios sociales y de salud mental - 4</a:t>
            </a:r>
          </a:p>
        </p:txBody>
      </p:sp>
    </p:spTree>
    <p:extLst>
      <p:ext uri="{BB962C8B-B14F-4D97-AF65-F5344CB8AC3E}">
        <p14:creationId xmlns:p14="http://schemas.microsoft.com/office/powerpoint/2010/main" val="41223358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ED0A2000-9DE3-0048-B4D4-B758FFB36EA8}"/>
              </a:ext>
            </a:extLst>
          </p:cNvPr>
          <p:cNvSpPr>
            <a:spLocks noGrp="1"/>
          </p:cNvSpPr>
          <p:nvPr>
            <p:ph type="body" sz="quarter" idx="13"/>
          </p:nvPr>
        </p:nvSpPr>
        <p:spPr>
          <a:xfrm>
            <a:off x="488546" y="1357161"/>
            <a:ext cx="11174400" cy="360000"/>
          </a:xfrm>
        </p:spPr>
        <p:txBody>
          <a:bodyPr/>
          <a:lstStyle/>
          <a:p>
            <a:r>
              <a:rPr lang="es-ES" dirty="0"/>
              <a:t>Creación de una cultura de apoyo entre iguales  </a:t>
            </a:r>
          </a:p>
        </p:txBody>
      </p:sp>
      <p:sp>
        <p:nvSpPr>
          <p:cNvPr id="3" name="Content Placeholder 2">
            <a:extLst>
              <a:ext uri="{FF2B5EF4-FFF2-40B4-BE49-F238E27FC236}">
                <a16:creationId xmlns:a16="http://schemas.microsoft.com/office/drawing/2014/main" id="{E11D3CF1-B2F8-4F80-8CA4-79F966E2A826}"/>
              </a:ext>
            </a:extLst>
          </p:cNvPr>
          <p:cNvSpPr>
            <a:spLocks noGrp="1"/>
          </p:cNvSpPr>
          <p:nvPr>
            <p:ph sz="quarter" idx="14"/>
          </p:nvPr>
        </p:nvSpPr>
        <p:spPr>
          <a:xfrm>
            <a:off x="507195" y="1772816"/>
            <a:ext cx="11174412" cy="4238372"/>
          </a:xfrm>
        </p:spPr>
        <p:txBody>
          <a:bodyPr/>
          <a:lstStyle/>
          <a:p>
            <a:pPr algn="just"/>
            <a:endParaRPr lang="en-GB" dirty="0"/>
          </a:p>
          <a:p>
            <a:pPr algn="just"/>
            <a:r>
              <a:rPr lang="es-ES" dirty="0"/>
              <a:t>Invertir tiempo en introducir los cuidados orientados a la recuperación antes de integrar los papeles de apoyo entre iguales en los servicios sociales y de salud mental es fundamental</a:t>
            </a:r>
            <a:r>
              <a:rPr lang="en-GB" dirty="0"/>
              <a:t>. </a:t>
            </a:r>
          </a:p>
          <a:p>
            <a:pPr algn="just"/>
            <a:r>
              <a:rPr lang="es-ES" dirty="0"/>
              <a:t>Ayudar a otros iguales a entender qué significa la recuperación para ellos. </a:t>
            </a:r>
          </a:p>
          <a:p>
            <a:pPr lvl="2" algn="just"/>
            <a:r>
              <a:rPr lang="es-ES" sz="2200" dirty="0"/>
              <a:t>Si un servicio social o de salud mental no se adhiere a los cuidados orientados a la recuperación, socavará el trabajo de los profesionales</a:t>
            </a:r>
            <a:endParaRPr lang="x-none" sz="2200" dirty="0"/>
          </a:p>
        </p:txBody>
      </p:sp>
      <p:sp>
        <p:nvSpPr>
          <p:cNvPr id="7" name="Title 1">
            <a:extLst>
              <a:ext uri="{FF2B5EF4-FFF2-40B4-BE49-F238E27FC236}">
                <a16:creationId xmlns:a16="http://schemas.microsoft.com/office/drawing/2014/main" id="{D44A4C04-9741-41AD-9017-23ADBB364C77}"/>
              </a:ext>
            </a:extLst>
          </p:cNvPr>
          <p:cNvSpPr>
            <a:spLocks noGrp="1"/>
          </p:cNvSpPr>
          <p:nvPr>
            <p:ph type="title"/>
          </p:nvPr>
        </p:nvSpPr>
        <p:spPr>
          <a:xfrm>
            <a:off x="410953" y="506412"/>
            <a:ext cx="11308295" cy="426649"/>
          </a:xfrm>
        </p:spPr>
        <p:txBody>
          <a:bodyPr/>
          <a:lstStyle/>
          <a:p>
            <a:pPr lvl="0"/>
            <a:r>
              <a:rPr lang="en-GB" sz="2700" dirty="0"/>
              <a:t>12. </a:t>
            </a:r>
            <a:r>
              <a:rPr lang="es-ES" sz="2700" dirty="0"/>
              <a:t>Los profesionales de apoyo entre iguales en los servicios sociales y de salud mental - 5</a:t>
            </a:r>
          </a:p>
        </p:txBody>
      </p:sp>
    </p:spTree>
    <p:extLst>
      <p:ext uri="{BB962C8B-B14F-4D97-AF65-F5344CB8AC3E}">
        <p14:creationId xmlns:p14="http://schemas.microsoft.com/office/powerpoint/2010/main" val="372990894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26B7C170-1C81-9743-8BFC-443EBF8F1E80}"/>
              </a:ext>
            </a:extLst>
          </p:cNvPr>
          <p:cNvSpPr>
            <a:spLocks noGrp="1"/>
          </p:cNvSpPr>
          <p:nvPr>
            <p:ph type="body" sz="quarter" idx="13"/>
          </p:nvPr>
        </p:nvSpPr>
        <p:spPr>
          <a:xfrm>
            <a:off x="488546" y="1357161"/>
            <a:ext cx="11174400" cy="360000"/>
          </a:xfrm>
        </p:spPr>
        <p:txBody>
          <a:bodyPr/>
          <a:lstStyle/>
          <a:p>
            <a:r>
              <a:rPr lang="es-ES" dirty="0"/>
              <a:t>Creación de una cultura de apoyo entre iguales  </a:t>
            </a:r>
          </a:p>
        </p:txBody>
      </p:sp>
      <p:sp>
        <p:nvSpPr>
          <p:cNvPr id="3" name="Content Placeholder 2">
            <a:extLst>
              <a:ext uri="{FF2B5EF4-FFF2-40B4-BE49-F238E27FC236}">
                <a16:creationId xmlns:a16="http://schemas.microsoft.com/office/drawing/2014/main" id="{B2D7A80F-A4FA-46E1-9DAD-25831B3CE7AB}"/>
              </a:ext>
            </a:extLst>
          </p:cNvPr>
          <p:cNvSpPr>
            <a:spLocks noGrp="1"/>
          </p:cNvSpPr>
          <p:nvPr>
            <p:ph sz="quarter" idx="14"/>
          </p:nvPr>
        </p:nvSpPr>
        <p:spPr>
          <a:xfrm>
            <a:off x="507195" y="1791478"/>
            <a:ext cx="11174412" cy="4219710"/>
          </a:xfrm>
        </p:spPr>
        <p:txBody>
          <a:bodyPr>
            <a:normAutofit/>
          </a:bodyPr>
          <a:lstStyle/>
          <a:p>
            <a:pPr algn="just"/>
            <a:r>
              <a:rPr lang="es-ES" dirty="0"/>
              <a:t>Crear una cultura de apoyo entre iguales es un proceso en curso consistente en poner los principios de recuperación en práctica. </a:t>
            </a:r>
            <a:r>
              <a:rPr lang="en-GB" dirty="0"/>
              <a:t>. </a:t>
            </a:r>
          </a:p>
          <a:p>
            <a:pPr algn="just"/>
            <a:r>
              <a:rPr lang="es-ES" dirty="0"/>
              <a:t>La aceptación del liderazgo, el reconocimiento oficial, la formación de personal y la </a:t>
            </a:r>
            <a:r>
              <a:rPr lang="es-ES" dirty="0" err="1"/>
              <a:t>mentoría</a:t>
            </a:r>
            <a:r>
              <a:rPr lang="es-ES" dirty="0"/>
              <a:t> y la supervisión efectiva son todos factores importantes</a:t>
            </a:r>
            <a:r>
              <a:rPr lang="en-GB" dirty="0"/>
              <a:t>. </a:t>
            </a:r>
          </a:p>
          <a:p>
            <a:pPr algn="just"/>
            <a:r>
              <a:rPr lang="es-ES" dirty="0"/>
              <a:t>Los profesionales de apoyo entre iguales deben sentirse seguros y capacitados para poder ofrecer un acompañamiento eficaz a las demás personas. </a:t>
            </a:r>
            <a:endParaRPr lang="x-none" dirty="0"/>
          </a:p>
          <a:p>
            <a:pPr algn="just"/>
            <a:r>
              <a:rPr lang="es-ES" dirty="0"/>
              <a:t>Los profesionales de los servicios sociales o de salud mental no deberían asumir que incorporar profesionales de apoyo entre iguales conllevará hacer cambios mágicos en el sistema.</a:t>
            </a:r>
            <a:r>
              <a:rPr lang="en-GB" dirty="0"/>
              <a:t> </a:t>
            </a:r>
          </a:p>
          <a:p>
            <a:pPr algn="just"/>
            <a:r>
              <a:rPr lang="es-ES" dirty="0"/>
              <a:t>El cambio fundamental en la estructura del sistema se da al adoptar un abordaje verdaderamente orientado a la recuperación</a:t>
            </a:r>
            <a:r>
              <a:rPr lang="en-GB" dirty="0"/>
              <a:t>.</a:t>
            </a:r>
            <a:endParaRPr lang="x-none" dirty="0"/>
          </a:p>
        </p:txBody>
      </p:sp>
      <p:sp>
        <p:nvSpPr>
          <p:cNvPr id="7" name="Title 1">
            <a:extLst>
              <a:ext uri="{FF2B5EF4-FFF2-40B4-BE49-F238E27FC236}">
                <a16:creationId xmlns:a16="http://schemas.microsoft.com/office/drawing/2014/main" id="{D44A4C04-9741-41AD-9017-23ADBB364C77}"/>
              </a:ext>
            </a:extLst>
          </p:cNvPr>
          <p:cNvSpPr>
            <a:spLocks noGrp="1"/>
          </p:cNvSpPr>
          <p:nvPr>
            <p:ph type="title"/>
          </p:nvPr>
        </p:nvSpPr>
        <p:spPr>
          <a:xfrm>
            <a:off x="410953" y="506412"/>
            <a:ext cx="11308295" cy="426649"/>
          </a:xfrm>
        </p:spPr>
        <p:txBody>
          <a:bodyPr/>
          <a:lstStyle/>
          <a:p>
            <a:pPr lvl="0"/>
            <a:r>
              <a:rPr lang="en-GB" sz="2700" dirty="0"/>
              <a:t>12. </a:t>
            </a:r>
            <a:r>
              <a:rPr lang="es-ES" sz="2700" dirty="0"/>
              <a:t>Los profesionales de apoyo entre iguales en los servicios sociales y de salud mental - 6</a:t>
            </a:r>
          </a:p>
        </p:txBody>
      </p:sp>
    </p:spTree>
    <p:extLst>
      <p:ext uri="{BB962C8B-B14F-4D97-AF65-F5344CB8AC3E}">
        <p14:creationId xmlns:p14="http://schemas.microsoft.com/office/powerpoint/2010/main" val="3937658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66235E-D803-4454-AEE1-983A7234E69C}"/>
              </a:ext>
            </a:extLst>
          </p:cNvPr>
          <p:cNvSpPr>
            <a:spLocks noGrp="1"/>
          </p:cNvSpPr>
          <p:nvPr>
            <p:ph sz="quarter" idx="14"/>
          </p:nvPr>
        </p:nvSpPr>
        <p:spPr/>
        <p:txBody>
          <a:bodyPr/>
          <a:lstStyle/>
          <a:p>
            <a:pPr algn="just"/>
            <a:r>
              <a:rPr lang="es-ES" dirty="0"/>
              <a:t>Son varias las organizaciones que pueden proporcionar apoyo entre iguales</a:t>
            </a:r>
            <a:r>
              <a:rPr lang="en-GB" dirty="0"/>
              <a:t>. </a:t>
            </a:r>
          </a:p>
          <a:p>
            <a:pPr algn="just"/>
            <a:r>
              <a:rPr lang="es-ES" dirty="0"/>
              <a:t>Recurrir a organizaciones independientes dirigidas por iguales para prestar estos servicios puede resultar de un enorme valor, ya que pueden ayudar a las personas a establecer conexiones </a:t>
            </a:r>
            <a:r>
              <a:rPr lang="en-GB" dirty="0"/>
              <a:t>. </a:t>
            </a:r>
          </a:p>
          <a:p>
            <a:pPr algn="just"/>
            <a:r>
              <a:rPr lang="es-ES" dirty="0"/>
              <a:t>Las personas tienen la posibilidad de establecer relaciones naturales con aquellas personas que eligen de su propio entorno</a:t>
            </a:r>
            <a:r>
              <a:rPr lang="en-GB" dirty="0"/>
              <a:t>. </a:t>
            </a:r>
            <a:endParaRPr lang="x-none" dirty="0"/>
          </a:p>
        </p:txBody>
      </p:sp>
      <p:sp>
        <p:nvSpPr>
          <p:cNvPr id="2" name="Title 1">
            <a:extLst>
              <a:ext uri="{FF2B5EF4-FFF2-40B4-BE49-F238E27FC236}">
                <a16:creationId xmlns:a16="http://schemas.microsoft.com/office/drawing/2014/main" id="{EF21995C-6775-4FDE-851D-AF0B9320AC0B}"/>
              </a:ext>
            </a:extLst>
          </p:cNvPr>
          <p:cNvSpPr>
            <a:spLocks noGrp="1"/>
          </p:cNvSpPr>
          <p:nvPr>
            <p:ph type="title"/>
          </p:nvPr>
        </p:nvSpPr>
        <p:spPr/>
        <p:txBody>
          <a:bodyPr/>
          <a:lstStyle/>
          <a:p>
            <a:r>
              <a:rPr lang="en-GB" dirty="0"/>
              <a:t>1. </a:t>
            </a:r>
            <a:r>
              <a:rPr lang="es-ES" dirty="0"/>
              <a:t>Introducción - 2</a:t>
            </a:r>
            <a:endParaRPr lang="x-none" dirty="0"/>
          </a:p>
        </p:txBody>
      </p:sp>
    </p:spTree>
    <p:extLst>
      <p:ext uri="{BB962C8B-B14F-4D97-AF65-F5344CB8AC3E}">
        <p14:creationId xmlns:p14="http://schemas.microsoft.com/office/powerpoint/2010/main" val="418257962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E59EB14D-B749-D945-9BCC-313A31FC7A15}"/>
              </a:ext>
            </a:extLst>
          </p:cNvPr>
          <p:cNvSpPr>
            <a:spLocks noGrp="1"/>
          </p:cNvSpPr>
          <p:nvPr>
            <p:ph type="body" sz="quarter" idx="13"/>
          </p:nvPr>
        </p:nvSpPr>
        <p:spPr>
          <a:xfrm>
            <a:off x="488546" y="1357161"/>
            <a:ext cx="11174400" cy="360000"/>
          </a:xfrm>
        </p:spPr>
        <p:txBody>
          <a:bodyPr/>
          <a:lstStyle/>
          <a:p>
            <a:r>
              <a:rPr lang="es-ES" dirty="0"/>
              <a:t>Creación de una cultura de apoyo entre iguales  </a:t>
            </a:r>
          </a:p>
        </p:txBody>
      </p:sp>
      <p:sp>
        <p:nvSpPr>
          <p:cNvPr id="3" name="Content Placeholder 2">
            <a:extLst>
              <a:ext uri="{FF2B5EF4-FFF2-40B4-BE49-F238E27FC236}">
                <a16:creationId xmlns:a16="http://schemas.microsoft.com/office/drawing/2014/main" id="{BD36B4D5-72AB-4AE8-BADE-813658A8824C}"/>
              </a:ext>
            </a:extLst>
          </p:cNvPr>
          <p:cNvSpPr>
            <a:spLocks noGrp="1"/>
          </p:cNvSpPr>
          <p:nvPr>
            <p:ph sz="quarter" idx="14"/>
          </p:nvPr>
        </p:nvSpPr>
        <p:spPr>
          <a:xfrm>
            <a:off x="507195" y="1791478"/>
            <a:ext cx="11174412" cy="4219710"/>
          </a:xfrm>
        </p:spPr>
        <p:txBody>
          <a:bodyPr/>
          <a:lstStyle/>
          <a:p>
            <a:pPr algn="just"/>
            <a:r>
              <a:rPr lang="es-ES" dirty="0"/>
              <a:t>Convencer al personal de administración y a otros departamentos del servicio para que defiendan el apoyo entre iguales y asuman un rol de liderazgo en la transición y la implementación </a:t>
            </a:r>
            <a:r>
              <a:rPr lang="en-GB" dirty="0"/>
              <a:t>. </a:t>
            </a:r>
          </a:p>
          <a:p>
            <a:pPr algn="just"/>
            <a:r>
              <a:rPr lang="es-ES" dirty="0"/>
              <a:t>Estos miembros del personal pueden defender la inclusión de los profesionales </a:t>
            </a:r>
            <a:r>
              <a:rPr lang="en-GB" dirty="0"/>
              <a:t>. </a:t>
            </a:r>
          </a:p>
          <a:p>
            <a:pPr algn="just"/>
            <a:r>
              <a:rPr lang="es-ES" dirty="0"/>
              <a:t>También pueden ayudar a garantizar que el apoyo entre iguales continúe siendo una prioridad en el servicio</a:t>
            </a:r>
            <a:r>
              <a:rPr lang="en-GB" dirty="0"/>
              <a:t>.</a:t>
            </a:r>
          </a:p>
          <a:p>
            <a:pPr algn="just"/>
            <a:r>
              <a:rPr lang="es-ES" dirty="0"/>
              <a:t>Ofrecer a los profesionales unas condiciones laborales buenas en general dentro del servicio puede reducir el riesgo de agotamiento y la erosión de la rotación</a:t>
            </a:r>
            <a:r>
              <a:rPr lang="en-GB" dirty="0"/>
              <a:t>.</a:t>
            </a:r>
            <a:endParaRPr lang="x-none" dirty="0"/>
          </a:p>
        </p:txBody>
      </p:sp>
      <p:sp>
        <p:nvSpPr>
          <p:cNvPr id="7" name="Title 1">
            <a:extLst>
              <a:ext uri="{FF2B5EF4-FFF2-40B4-BE49-F238E27FC236}">
                <a16:creationId xmlns:a16="http://schemas.microsoft.com/office/drawing/2014/main" id="{D44A4C04-9741-41AD-9017-23ADBB364C77}"/>
              </a:ext>
            </a:extLst>
          </p:cNvPr>
          <p:cNvSpPr>
            <a:spLocks noGrp="1"/>
          </p:cNvSpPr>
          <p:nvPr>
            <p:ph type="title"/>
          </p:nvPr>
        </p:nvSpPr>
        <p:spPr>
          <a:xfrm>
            <a:off x="410953" y="506412"/>
            <a:ext cx="11308295" cy="426649"/>
          </a:xfrm>
        </p:spPr>
        <p:txBody>
          <a:bodyPr/>
          <a:lstStyle/>
          <a:p>
            <a:pPr lvl="0"/>
            <a:r>
              <a:rPr lang="en-GB" sz="2700" dirty="0"/>
              <a:t>12. </a:t>
            </a:r>
            <a:r>
              <a:rPr lang="es-ES" sz="2700" dirty="0"/>
              <a:t>Los profesionales de apoyo entre iguales en los servicios sociales y de salud mental - 7</a:t>
            </a:r>
          </a:p>
        </p:txBody>
      </p:sp>
    </p:spTree>
    <p:extLst>
      <p:ext uri="{BB962C8B-B14F-4D97-AF65-F5344CB8AC3E}">
        <p14:creationId xmlns:p14="http://schemas.microsoft.com/office/powerpoint/2010/main" val="240862998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2D639A78-AE08-994D-ACB1-C626D28C7657}"/>
              </a:ext>
            </a:extLst>
          </p:cNvPr>
          <p:cNvSpPr>
            <a:spLocks noGrp="1"/>
          </p:cNvSpPr>
          <p:nvPr>
            <p:ph type="body" sz="quarter" idx="13"/>
          </p:nvPr>
        </p:nvSpPr>
        <p:spPr>
          <a:xfrm>
            <a:off x="525868" y="1357161"/>
            <a:ext cx="11174400" cy="360000"/>
          </a:xfrm>
        </p:spPr>
        <p:txBody>
          <a:bodyPr/>
          <a:lstStyle/>
          <a:p>
            <a:r>
              <a:rPr lang="es-ES" dirty="0"/>
              <a:t>Informar a todo el personal e incluirlo en las conversaciones </a:t>
            </a:r>
            <a:r>
              <a:rPr lang="en-GB" dirty="0"/>
              <a:t> </a:t>
            </a:r>
            <a:endParaRPr lang="x-none"/>
          </a:p>
        </p:txBody>
      </p:sp>
      <p:sp>
        <p:nvSpPr>
          <p:cNvPr id="3" name="Content Placeholder 2">
            <a:extLst>
              <a:ext uri="{FF2B5EF4-FFF2-40B4-BE49-F238E27FC236}">
                <a16:creationId xmlns:a16="http://schemas.microsoft.com/office/drawing/2014/main" id="{13B1D652-FDB6-48C7-9B08-3C3E215C3BFD}"/>
              </a:ext>
            </a:extLst>
          </p:cNvPr>
          <p:cNvSpPr>
            <a:spLocks noGrp="1"/>
          </p:cNvSpPr>
          <p:nvPr>
            <p:ph sz="quarter" idx="14"/>
          </p:nvPr>
        </p:nvSpPr>
        <p:spPr>
          <a:xfrm>
            <a:off x="507195" y="1940766"/>
            <a:ext cx="11174412" cy="4070421"/>
          </a:xfrm>
        </p:spPr>
        <p:txBody>
          <a:bodyPr/>
          <a:lstStyle/>
          <a:p>
            <a:pPr algn="just"/>
            <a:r>
              <a:rPr lang="es-ES" dirty="0"/>
              <a:t>Todo el personal del servicio debe estar preparado de antemano para superar la resistencia dentro del servicio para contratar a profesionales de apoyo entre iguales</a:t>
            </a:r>
            <a:r>
              <a:rPr lang="en-GB" dirty="0"/>
              <a:t>. </a:t>
            </a:r>
          </a:p>
          <a:p>
            <a:pPr algn="just"/>
            <a:r>
              <a:rPr lang="es-ES" dirty="0"/>
              <a:t>El personal puede tener dudas sobre el riesgo potencial de recaída entre los profesionales y sobre si serán capaces de gestionar las exigencias de su trabajo</a:t>
            </a:r>
            <a:r>
              <a:rPr lang="en-GB" dirty="0"/>
              <a:t>. </a:t>
            </a:r>
          </a:p>
          <a:p>
            <a:pPr algn="just"/>
            <a:r>
              <a:rPr lang="es-ES" dirty="0"/>
              <a:t>El personal también puede poner en duda las competencias de los profesionales, ya que algunos pueden no tener diplomas o grados</a:t>
            </a:r>
            <a:r>
              <a:rPr lang="en-GB" dirty="0"/>
              <a:t>. </a:t>
            </a:r>
          </a:p>
          <a:p>
            <a:pPr algn="just"/>
            <a:r>
              <a:rPr lang="es-ES" dirty="0"/>
              <a:t>La incorporación de profesionales de apoyo entre iguales puede preocupar al personal si considera que pueden acabar reemplazando su trabajo total o parcialmente </a:t>
            </a:r>
            <a:r>
              <a:rPr lang="en-GB" dirty="0"/>
              <a:t>. </a:t>
            </a:r>
            <a:endParaRPr lang="x-none" dirty="0"/>
          </a:p>
        </p:txBody>
      </p:sp>
      <p:sp>
        <p:nvSpPr>
          <p:cNvPr id="7" name="Title 1">
            <a:extLst>
              <a:ext uri="{FF2B5EF4-FFF2-40B4-BE49-F238E27FC236}">
                <a16:creationId xmlns:a16="http://schemas.microsoft.com/office/drawing/2014/main" id="{D44A4C04-9741-41AD-9017-23ADBB364C77}"/>
              </a:ext>
            </a:extLst>
          </p:cNvPr>
          <p:cNvSpPr>
            <a:spLocks noGrp="1"/>
          </p:cNvSpPr>
          <p:nvPr>
            <p:ph type="title"/>
          </p:nvPr>
        </p:nvSpPr>
        <p:spPr>
          <a:xfrm>
            <a:off x="410953" y="506412"/>
            <a:ext cx="11308295" cy="426649"/>
          </a:xfrm>
        </p:spPr>
        <p:txBody>
          <a:bodyPr/>
          <a:lstStyle/>
          <a:p>
            <a:pPr lvl="0"/>
            <a:r>
              <a:rPr lang="en-GB" sz="2700" dirty="0"/>
              <a:t>12. </a:t>
            </a:r>
            <a:r>
              <a:rPr lang="es-ES" sz="2700" dirty="0"/>
              <a:t>Los profesionales de apoyo entre iguales en los servicios sociales y de salud mental - 8</a:t>
            </a:r>
          </a:p>
        </p:txBody>
      </p:sp>
    </p:spTree>
    <p:extLst>
      <p:ext uri="{BB962C8B-B14F-4D97-AF65-F5344CB8AC3E}">
        <p14:creationId xmlns:p14="http://schemas.microsoft.com/office/powerpoint/2010/main" val="306949285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69145F94-E5F7-2741-BC9D-1BA706223C3E}"/>
              </a:ext>
            </a:extLst>
          </p:cNvPr>
          <p:cNvSpPr>
            <a:spLocks noGrp="1"/>
          </p:cNvSpPr>
          <p:nvPr>
            <p:ph type="body" sz="quarter" idx="13"/>
          </p:nvPr>
        </p:nvSpPr>
        <p:spPr>
          <a:xfrm>
            <a:off x="507207" y="1375822"/>
            <a:ext cx="11174400" cy="360000"/>
          </a:xfrm>
        </p:spPr>
        <p:txBody>
          <a:bodyPr/>
          <a:lstStyle/>
          <a:p>
            <a:r>
              <a:rPr lang="es-ES" dirty="0"/>
              <a:t>Informar a todo el personal e incluirlo en las conversaciones </a:t>
            </a:r>
            <a:endParaRPr lang="es-ES" i="1" dirty="0"/>
          </a:p>
        </p:txBody>
      </p:sp>
      <p:sp>
        <p:nvSpPr>
          <p:cNvPr id="3" name="Content Placeholder 2">
            <a:extLst>
              <a:ext uri="{FF2B5EF4-FFF2-40B4-BE49-F238E27FC236}">
                <a16:creationId xmlns:a16="http://schemas.microsoft.com/office/drawing/2014/main" id="{4DD83DBC-0E8C-4564-BDC0-B8B2F6A3E3BB}"/>
              </a:ext>
            </a:extLst>
          </p:cNvPr>
          <p:cNvSpPr>
            <a:spLocks noGrp="1"/>
          </p:cNvSpPr>
          <p:nvPr>
            <p:ph sz="quarter" idx="14"/>
          </p:nvPr>
        </p:nvSpPr>
        <p:spPr>
          <a:xfrm>
            <a:off x="507195" y="1847460"/>
            <a:ext cx="11174412" cy="4163727"/>
          </a:xfrm>
        </p:spPr>
        <p:txBody>
          <a:bodyPr>
            <a:normAutofit/>
          </a:bodyPr>
          <a:lstStyle/>
          <a:p>
            <a:pPr algn="just"/>
            <a:r>
              <a:rPr lang="es-ES" dirty="0"/>
              <a:t>Es sumamente importante crear un entorno en el que el personal ya contratado se sienta cómodo expresando su opinión</a:t>
            </a:r>
            <a:r>
              <a:rPr lang="en-GB" dirty="0"/>
              <a:t>. </a:t>
            </a:r>
          </a:p>
          <a:p>
            <a:pPr algn="just"/>
            <a:r>
              <a:rPr lang="es-ES" dirty="0"/>
              <a:t>Tomarse tiempo para escuchar cualquier inquietud del personal y para tratarla y reaccionar de manera adecuada </a:t>
            </a:r>
            <a:r>
              <a:rPr lang="en-GB" dirty="0"/>
              <a:t>. </a:t>
            </a:r>
          </a:p>
          <a:p>
            <a:pPr algn="just"/>
            <a:r>
              <a:rPr lang="es-ES" dirty="0"/>
              <a:t>Explicar al personal los beneficios previstos de contar con profesionales de apoyo entre iguales, los aspectos de confidencialidad y ética y cómo se integrarán en el servicio.</a:t>
            </a:r>
            <a:endParaRPr lang="x-none" dirty="0"/>
          </a:p>
          <a:p>
            <a:pPr algn="just"/>
            <a:r>
              <a:rPr lang="es-ES" dirty="0"/>
              <a:t>Mantener las vías de comunicación abiertas durante las reuniones habituales</a:t>
            </a:r>
            <a:r>
              <a:rPr lang="en-GB" dirty="0"/>
              <a:t>.</a:t>
            </a:r>
          </a:p>
          <a:p>
            <a:pPr algn="just"/>
            <a:r>
              <a:rPr lang="es-ES" dirty="0"/>
              <a:t>Incentivar la apertura y un planteamiento participativo en la resolución de problemas para aliviar cualquier preocupación o angustia </a:t>
            </a:r>
            <a:r>
              <a:rPr lang="en-GB" dirty="0"/>
              <a:t>.</a:t>
            </a:r>
            <a:endParaRPr lang="x-none" dirty="0"/>
          </a:p>
          <a:p>
            <a:pPr algn="just"/>
            <a:endParaRPr lang="x-none" dirty="0"/>
          </a:p>
        </p:txBody>
      </p:sp>
      <p:sp>
        <p:nvSpPr>
          <p:cNvPr id="7" name="Title 1">
            <a:extLst>
              <a:ext uri="{FF2B5EF4-FFF2-40B4-BE49-F238E27FC236}">
                <a16:creationId xmlns:a16="http://schemas.microsoft.com/office/drawing/2014/main" id="{D44A4C04-9741-41AD-9017-23ADBB364C77}"/>
              </a:ext>
            </a:extLst>
          </p:cNvPr>
          <p:cNvSpPr>
            <a:spLocks noGrp="1"/>
          </p:cNvSpPr>
          <p:nvPr>
            <p:ph type="title"/>
          </p:nvPr>
        </p:nvSpPr>
        <p:spPr>
          <a:xfrm>
            <a:off x="410953" y="506412"/>
            <a:ext cx="11308295" cy="426649"/>
          </a:xfrm>
        </p:spPr>
        <p:txBody>
          <a:bodyPr/>
          <a:lstStyle/>
          <a:p>
            <a:pPr lvl="0"/>
            <a:r>
              <a:rPr lang="en-GB" sz="2700" dirty="0"/>
              <a:t>12. </a:t>
            </a:r>
            <a:r>
              <a:rPr lang="es-ES" sz="2700" dirty="0"/>
              <a:t>Los profesionales de apoyo entre iguales en los servicios sociales y de salud mental - 9</a:t>
            </a:r>
          </a:p>
        </p:txBody>
      </p:sp>
    </p:spTree>
    <p:extLst>
      <p:ext uri="{BB962C8B-B14F-4D97-AF65-F5344CB8AC3E}">
        <p14:creationId xmlns:p14="http://schemas.microsoft.com/office/powerpoint/2010/main" val="294682027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87663522-B8EC-3A49-9E19-EC774C18A891}"/>
              </a:ext>
            </a:extLst>
          </p:cNvPr>
          <p:cNvSpPr>
            <a:spLocks noGrp="1"/>
          </p:cNvSpPr>
          <p:nvPr>
            <p:ph type="body" sz="quarter" idx="13"/>
          </p:nvPr>
        </p:nvSpPr>
        <p:spPr>
          <a:xfrm>
            <a:off x="507207" y="1338500"/>
            <a:ext cx="11174400" cy="360000"/>
          </a:xfrm>
        </p:spPr>
        <p:txBody>
          <a:bodyPr/>
          <a:lstStyle/>
          <a:p>
            <a:r>
              <a:rPr lang="es-ES" dirty="0"/>
              <a:t>Formación y conciencia política</a:t>
            </a:r>
            <a:r>
              <a:rPr lang="es-ES" i="1" dirty="0"/>
              <a:t>  </a:t>
            </a:r>
          </a:p>
        </p:txBody>
      </p:sp>
      <p:sp>
        <p:nvSpPr>
          <p:cNvPr id="3" name="Content Placeholder 2">
            <a:extLst>
              <a:ext uri="{FF2B5EF4-FFF2-40B4-BE49-F238E27FC236}">
                <a16:creationId xmlns:a16="http://schemas.microsoft.com/office/drawing/2014/main" id="{3B069571-6B54-4AE5-9AA9-13F0126ABE4B}"/>
              </a:ext>
            </a:extLst>
          </p:cNvPr>
          <p:cNvSpPr>
            <a:spLocks noGrp="1"/>
          </p:cNvSpPr>
          <p:nvPr>
            <p:ph sz="quarter" idx="14"/>
          </p:nvPr>
        </p:nvSpPr>
        <p:spPr>
          <a:xfrm>
            <a:off x="507195" y="1810138"/>
            <a:ext cx="11174412" cy="4201049"/>
          </a:xfrm>
        </p:spPr>
        <p:txBody>
          <a:bodyPr>
            <a:noAutofit/>
          </a:bodyPr>
          <a:lstStyle/>
          <a:p>
            <a:pPr algn="just"/>
            <a:r>
              <a:rPr lang="es-ES" sz="2000" dirty="0"/>
              <a:t>Contar con políticas por escrito, declaraciones de intenciones y valores del servicio que se alineen con el abordaje basado en la recuperación</a:t>
            </a:r>
            <a:r>
              <a:rPr lang="en-GB" sz="2000" dirty="0"/>
              <a:t>. </a:t>
            </a:r>
          </a:p>
          <a:p>
            <a:pPr algn="just"/>
            <a:r>
              <a:rPr lang="es-ES" sz="2000" dirty="0"/>
              <a:t>Implicar al personal en el proceso de esbozar estas políticas y declaraciones</a:t>
            </a:r>
            <a:r>
              <a:rPr lang="en-GB" sz="2000" dirty="0"/>
              <a:t>. </a:t>
            </a:r>
          </a:p>
          <a:p>
            <a:pPr lvl="3" algn="just"/>
            <a:r>
              <a:rPr lang="es-ES" dirty="0"/>
              <a:t>Eso permitirá a las personas comprometerse con las nuevas instrucciones introducidas e incluso hacérselas suyas</a:t>
            </a:r>
            <a:r>
              <a:rPr lang="en-GB" dirty="0"/>
              <a:t>.</a:t>
            </a:r>
          </a:p>
          <a:p>
            <a:pPr lvl="0" algn="just"/>
            <a:r>
              <a:rPr lang="es-ES" sz="2000" dirty="0"/>
              <a:t>Complementar los cambios de políticas con formación sobre los derechos humanos y la recuperación </a:t>
            </a:r>
            <a:r>
              <a:rPr lang="en-GB" sz="2000" dirty="0"/>
              <a:t>. </a:t>
            </a:r>
          </a:p>
          <a:p>
            <a:pPr lvl="0" algn="just"/>
            <a:r>
              <a:rPr lang="es-ES" sz="2000" dirty="0"/>
              <a:t>Idealmente, se debería ofrecer a los miembros del personal la oportunidad de visitar servicios donde se practique el abordaje orientado a la recuperación </a:t>
            </a:r>
            <a:r>
              <a:rPr lang="en-GB" sz="2000" dirty="0"/>
              <a:t>. </a:t>
            </a:r>
          </a:p>
          <a:p>
            <a:pPr lvl="0" algn="just"/>
            <a:r>
              <a:rPr lang="es-ES" sz="2000" dirty="0"/>
              <a:t>Hacer charlas y eventos donde se hable y se enfaticen los cuidados orientados a la recuperación puede ser informativo para el personal y puede reforzar el compromiso del servicio con el abordaje basado en la recuperación y el apoyo entre iguales</a:t>
            </a:r>
            <a:r>
              <a:rPr lang="en-GB" sz="2000" dirty="0"/>
              <a:t>.</a:t>
            </a:r>
            <a:endParaRPr lang="x-none" sz="2000" dirty="0"/>
          </a:p>
        </p:txBody>
      </p:sp>
      <p:sp>
        <p:nvSpPr>
          <p:cNvPr id="7" name="Title 1">
            <a:extLst>
              <a:ext uri="{FF2B5EF4-FFF2-40B4-BE49-F238E27FC236}">
                <a16:creationId xmlns:a16="http://schemas.microsoft.com/office/drawing/2014/main" id="{D44A4C04-9741-41AD-9017-23ADBB364C77}"/>
              </a:ext>
            </a:extLst>
          </p:cNvPr>
          <p:cNvSpPr>
            <a:spLocks noGrp="1"/>
          </p:cNvSpPr>
          <p:nvPr>
            <p:ph type="title"/>
          </p:nvPr>
        </p:nvSpPr>
        <p:spPr>
          <a:xfrm>
            <a:off x="410953" y="506412"/>
            <a:ext cx="11308295" cy="426649"/>
          </a:xfrm>
        </p:spPr>
        <p:txBody>
          <a:bodyPr/>
          <a:lstStyle/>
          <a:p>
            <a:pPr lvl="0"/>
            <a:r>
              <a:rPr lang="en-GB" sz="2700" dirty="0"/>
              <a:t>12. </a:t>
            </a:r>
            <a:r>
              <a:rPr lang="es-ES" sz="2700" dirty="0"/>
              <a:t>Los profesionales de apoyo entre iguales en los servicios sociales y de salud mental - 10</a:t>
            </a:r>
          </a:p>
        </p:txBody>
      </p:sp>
    </p:spTree>
    <p:extLst>
      <p:ext uri="{BB962C8B-B14F-4D97-AF65-F5344CB8AC3E}">
        <p14:creationId xmlns:p14="http://schemas.microsoft.com/office/powerpoint/2010/main" val="419189921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68FED6E5-770B-D34C-9655-83082B24C7A8}"/>
              </a:ext>
            </a:extLst>
          </p:cNvPr>
          <p:cNvSpPr>
            <a:spLocks noGrp="1"/>
          </p:cNvSpPr>
          <p:nvPr>
            <p:ph type="body" sz="quarter" idx="13"/>
          </p:nvPr>
        </p:nvSpPr>
        <p:spPr>
          <a:xfrm>
            <a:off x="469884" y="1357161"/>
            <a:ext cx="11174400" cy="360000"/>
          </a:xfrm>
        </p:spPr>
        <p:txBody>
          <a:bodyPr/>
          <a:lstStyle/>
          <a:p>
            <a:r>
              <a:rPr lang="es-ES" dirty="0"/>
              <a:t>Apoyo a los profesionales de apoyo entre iguales en los servicios </a:t>
            </a:r>
            <a:endParaRPr lang="en-GB" dirty="0"/>
          </a:p>
        </p:txBody>
      </p:sp>
      <p:sp>
        <p:nvSpPr>
          <p:cNvPr id="3" name="Content Placeholder 2">
            <a:extLst>
              <a:ext uri="{FF2B5EF4-FFF2-40B4-BE49-F238E27FC236}">
                <a16:creationId xmlns:a16="http://schemas.microsoft.com/office/drawing/2014/main" id="{4ED9B7F2-37F8-4227-94E8-037BF762E20C}"/>
              </a:ext>
            </a:extLst>
          </p:cNvPr>
          <p:cNvSpPr>
            <a:spLocks noGrp="1"/>
          </p:cNvSpPr>
          <p:nvPr>
            <p:ph sz="quarter" idx="14"/>
          </p:nvPr>
        </p:nvSpPr>
        <p:spPr>
          <a:xfrm>
            <a:off x="507195" y="1735494"/>
            <a:ext cx="11174412" cy="4275694"/>
          </a:xfrm>
        </p:spPr>
        <p:txBody>
          <a:bodyPr/>
          <a:lstStyle/>
          <a:p>
            <a:pPr marL="0" indent="0">
              <a:buNone/>
            </a:pPr>
            <a:r>
              <a:rPr lang="en-US" b="1" dirty="0"/>
              <a:t>1. </a:t>
            </a:r>
            <a:r>
              <a:rPr lang="es-ES" b="1" dirty="0"/>
              <a:t>Reuniones de equipo</a:t>
            </a:r>
            <a:r>
              <a:rPr lang="en-US" b="1" dirty="0"/>
              <a:t>: </a:t>
            </a:r>
          </a:p>
          <a:p>
            <a:pPr lvl="0"/>
            <a:r>
              <a:rPr lang="es-ES" dirty="0"/>
              <a:t>Los profesionales de apoyo entre iguales deberían participar en reuniones con otros miembros del personal</a:t>
            </a:r>
            <a:r>
              <a:rPr lang="en-US" dirty="0"/>
              <a:t>.</a:t>
            </a:r>
          </a:p>
          <a:p>
            <a:pPr lvl="0"/>
            <a:r>
              <a:rPr lang="es-ES" dirty="0"/>
              <a:t>Del mismo modo que es importante la invitación a asistir a las reuniones de equipo, también lo es la necesidad de respetar los valores del apoyo entre iguales</a:t>
            </a:r>
            <a:r>
              <a:rPr lang="en-US" dirty="0"/>
              <a:t>. </a:t>
            </a:r>
          </a:p>
          <a:p>
            <a:pPr lvl="0"/>
            <a:r>
              <a:rPr lang="es-ES" dirty="0"/>
              <a:t>No se debe presionar a los profesionales de apoyo entre iguales a que revelen detalles privados que un igual haya podido compartir con ellos</a:t>
            </a:r>
            <a:r>
              <a:rPr lang="en-US" dirty="0"/>
              <a:t>. </a:t>
            </a:r>
          </a:p>
          <a:p>
            <a:r>
              <a:rPr lang="es-ES" dirty="0"/>
              <a:t>Es importante proteger la función única del profesional de apoyo entre iguales. </a:t>
            </a:r>
          </a:p>
          <a:p>
            <a:pPr marL="0" lvl="0" indent="0">
              <a:buNone/>
            </a:pPr>
            <a:endParaRPr lang="x-none" dirty="0"/>
          </a:p>
        </p:txBody>
      </p:sp>
      <p:sp>
        <p:nvSpPr>
          <p:cNvPr id="7" name="Title 1">
            <a:extLst>
              <a:ext uri="{FF2B5EF4-FFF2-40B4-BE49-F238E27FC236}">
                <a16:creationId xmlns:a16="http://schemas.microsoft.com/office/drawing/2014/main" id="{D44A4C04-9741-41AD-9017-23ADBB364C77}"/>
              </a:ext>
            </a:extLst>
          </p:cNvPr>
          <p:cNvSpPr>
            <a:spLocks noGrp="1"/>
          </p:cNvSpPr>
          <p:nvPr>
            <p:ph type="title"/>
          </p:nvPr>
        </p:nvSpPr>
        <p:spPr>
          <a:xfrm>
            <a:off x="410953" y="506412"/>
            <a:ext cx="11308295" cy="426649"/>
          </a:xfrm>
        </p:spPr>
        <p:txBody>
          <a:bodyPr/>
          <a:lstStyle/>
          <a:p>
            <a:pPr lvl="0"/>
            <a:r>
              <a:rPr lang="en-GB" sz="2700" dirty="0"/>
              <a:t>12. </a:t>
            </a:r>
            <a:r>
              <a:rPr lang="es-ES" sz="2700" dirty="0"/>
              <a:t>Los profesionales de apoyo entre iguales en los servicios sociales y de salud mental - 11</a:t>
            </a:r>
          </a:p>
        </p:txBody>
      </p:sp>
    </p:spTree>
    <p:extLst>
      <p:ext uri="{BB962C8B-B14F-4D97-AF65-F5344CB8AC3E}">
        <p14:creationId xmlns:p14="http://schemas.microsoft.com/office/powerpoint/2010/main" val="317119562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B3B7FF33-6197-E14E-B0A3-424CA44C78C8}"/>
              </a:ext>
            </a:extLst>
          </p:cNvPr>
          <p:cNvSpPr>
            <a:spLocks noGrp="1"/>
          </p:cNvSpPr>
          <p:nvPr>
            <p:ph type="body" sz="quarter" idx="13"/>
          </p:nvPr>
        </p:nvSpPr>
        <p:spPr>
          <a:xfrm>
            <a:off x="488546" y="1338500"/>
            <a:ext cx="11174400" cy="360000"/>
          </a:xfrm>
        </p:spPr>
        <p:txBody>
          <a:bodyPr/>
          <a:lstStyle/>
          <a:p>
            <a:r>
              <a:rPr lang="es-ES" dirty="0"/>
              <a:t>Apoyo a los profesionales de apoyo entre iguales en los servicios </a:t>
            </a:r>
            <a:endParaRPr lang="en-GB" dirty="0"/>
          </a:p>
        </p:txBody>
      </p:sp>
      <p:sp>
        <p:nvSpPr>
          <p:cNvPr id="3" name="Content Placeholder 2">
            <a:extLst>
              <a:ext uri="{FF2B5EF4-FFF2-40B4-BE49-F238E27FC236}">
                <a16:creationId xmlns:a16="http://schemas.microsoft.com/office/drawing/2014/main" id="{4459EA58-4E81-4EAD-8254-B87F271C9C3D}"/>
              </a:ext>
            </a:extLst>
          </p:cNvPr>
          <p:cNvSpPr>
            <a:spLocks noGrp="1"/>
          </p:cNvSpPr>
          <p:nvPr>
            <p:ph sz="quarter" idx="14"/>
          </p:nvPr>
        </p:nvSpPr>
        <p:spPr>
          <a:xfrm>
            <a:off x="507195" y="1772816"/>
            <a:ext cx="11174412" cy="4238372"/>
          </a:xfrm>
        </p:spPr>
        <p:txBody>
          <a:bodyPr>
            <a:normAutofit/>
          </a:bodyPr>
          <a:lstStyle/>
          <a:p>
            <a:pPr marL="0" lvl="0" indent="0" algn="just">
              <a:buNone/>
            </a:pPr>
            <a:r>
              <a:rPr lang="en-US" b="1" dirty="0"/>
              <a:t>2. </a:t>
            </a:r>
            <a:r>
              <a:rPr lang="es-ES" b="1" dirty="0"/>
              <a:t>Horario laboral</a:t>
            </a:r>
            <a:r>
              <a:rPr lang="en-US" b="1" dirty="0"/>
              <a:t>: </a:t>
            </a:r>
          </a:p>
          <a:p>
            <a:pPr algn="just"/>
            <a:r>
              <a:rPr lang="es-ES" dirty="0"/>
              <a:t>Los profesionales de apoyo entre iguales pueden trabajar a jornada completa o media jornada, en función de su situación</a:t>
            </a:r>
            <a:r>
              <a:rPr lang="en-US" dirty="0"/>
              <a:t>. </a:t>
            </a:r>
          </a:p>
          <a:p>
            <a:pPr algn="just"/>
            <a:r>
              <a:rPr lang="es-ES" dirty="0"/>
              <a:t>Ayudar a personas que atraviesan experiencias difíciles, trabajar en un entorno en que el apoyo entre iguales es nuevo y tener que justificar continuamente las funciones de los profesionales de apoyo entre iguales o ser el único profesional que trabaja en el servicio puede ser emocionalmente y físicamente agotador</a:t>
            </a:r>
            <a:r>
              <a:rPr lang="en-US" dirty="0"/>
              <a:t>.</a:t>
            </a:r>
          </a:p>
          <a:p>
            <a:pPr algn="just"/>
            <a:r>
              <a:rPr lang="es-ES" dirty="0"/>
              <a:t>Contar con un equipo de profesionales de apoyo entre iguales puede ser de ayuda </a:t>
            </a:r>
            <a:r>
              <a:rPr lang="en-US" dirty="0"/>
              <a:t>.</a:t>
            </a:r>
            <a:endParaRPr lang="x-none" dirty="0"/>
          </a:p>
        </p:txBody>
      </p:sp>
      <p:sp>
        <p:nvSpPr>
          <p:cNvPr id="7" name="Title 1">
            <a:extLst>
              <a:ext uri="{FF2B5EF4-FFF2-40B4-BE49-F238E27FC236}">
                <a16:creationId xmlns:a16="http://schemas.microsoft.com/office/drawing/2014/main" id="{D44A4C04-9741-41AD-9017-23ADBB364C77}"/>
              </a:ext>
            </a:extLst>
          </p:cNvPr>
          <p:cNvSpPr>
            <a:spLocks noGrp="1"/>
          </p:cNvSpPr>
          <p:nvPr>
            <p:ph type="title"/>
          </p:nvPr>
        </p:nvSpPr>
        <p:spPr>
          <a:xfrm>
            <a:off x="410953" y="506412"/>
            <a:ext cx="11308295" cy="426649"/>
          </a:xfrm>
        </p:spPr>
        <p:txBody>
          <a:bodyPr/>
          <a:lstStyle/>
          <a:p>
            <a:pPr lvl="0"/>
            <a:r>
              <a:rPr lang="en-GB" sz="2700" dirty="0"/>
              <a:t>12. </a:t>
            </a:r>
            <a:r>
              <a:rPr lang="es-ES" sz="2700" dirty="0"/>
              <a:t>Los profesionales de apoyo entre iguales en los servicios sociales y de salud mental - 12</a:t>
            </a:r>
          </a:p>
        </p:txBody>
      </p:sp>
    </p:spTree>
    <p:extLst>
      <p:ext uri="{BB962C8B-B14F-4D97-AF65-F5344CB8AC3E}">
        <p14:creationId xmlns:p14="http://schemas.microsoft.com/office/powerpoint/2010/main" val="100090455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1D9BB92-567B-3B4D-8E72-524073E79934}"/>
              </a:ext>
            </a:extLst>
          </p:cNvPr>
          <p:cNvSpPr>
            <a:spLocks noGrp="1"/>
          </p:cNvSpPr>
          <p:nvPr>
            <p:ph type="body" sz="quarter" idx="13"/>
          </p:nvPr>
        </p:nvSpPr>
        <p:spPr>
          <a:xfrm>
            <a:off x="488546" y="1357161"/>
            <a:ext cx="11174400" cy="360000"/>
          </a:xfrm>
        </p:spPr>
        <p:txBody>
          <a:bodyPr/>
          <a:lstStyle/>
          <a:p>
            <a:r>
              <a:rPr lang="es-ES" dirty="0"/>
              <a:t>Apoyo a los profesionales de apoyo entre iguales en los servicios </a:t>
            </a:r>
            <a:endParaRPr lang="en-GB" dirty="0"/>
          </a:p>
        </p:txBody>
      </p:sp>
      <p:sp>
        <p:nvSpPr>
          <p:cNvPr id="3" name="Content Placeholder 2">
            <a:extLst>
              <a:ext uri="{FF2B5EF4-FFF2-40B4-BE49-F238E27FC236}">
                <a16:creationId xmlns:a16="http://schemas.microsoft.com/office/drawing/2014/main" id="{6CBAA4C1-F482-4EE4-BBAA-544F504A47A7}"/>
              </a:ext>
            </a:extLst>
          </p:cNvPr>
          <p:cNvSpPr>
            <a:spLocks noGrp="1"/>
          </p:cNvSpPr>
          <p:nvPr>
            <p:ph sz="quarter" idx="14"/>
          </p:nvPr>
        </p:nvSpPr>
        <p:spPr>
          <a:xfrm>
            <a:off x="507195" y="1903444"/>
            <a:ext cx="11174412" cy="4107743"/>
          </a:xfrm>
        </p:spPr>
        <p:txBody>
          <a:bodyPr>
            <a:normAutofit fontScale="92500"/>
          </a:bodyPr>
          <a:lstStyle/>
          <a:p>
            <a:pPr marL="0" lvl="0" indent="0" algn="just">
              <a:buNone/>
            </a:pPr>
            <a:r>
              <a:rPr lang="en-US" sz="2000" b="1" dirty="0"/>
              <a:t>3. </a:t>
            </a:r>
            <a:r>
              <a:rPr lang="es-ES" sz="2000" b="1" dirty="0"/>
              <a:t>Formación especializada</a:t>
            </a:r>
            <a:r>
              <a:rPr lang="en-US" sz="2000" b="1" dirty="0"/>
              <a:t>:</a:t>
            </a:r>
          </a:p>
          <a:p>
            <a:pPr algn="just"/>
            <a:r>
              <a:rPr lang="es-ES" sz="2000" dirty="0"/>
              <a:t>Los profesionales de apoyo entre iguales pueden beneficiarse de formación especializada </a:t>
            </a:r>
            <a:r>
              <a:rPr lang="en-US" sz="2000" dirty="0"/>
              <a:t>.</a:t>
            </a:r>
          </a:p>
          <a:p>
            <a:pPr lvl="0" algn="just"/>
            <a:r>
              <a:rPr lang="es-ES" sz="2000" dirty="0"/>
              <a:t>Por ejemplo: necesidades de poblaciones concretas, temas avanzados o sugerencias de ejercicios de ayuda, les ayudará a apoyar mejor a sus iguales y a profundizar en sus habilidades y conocimientos.</a:t>
            </a:r>
            <a:r>
              <a:rPr lang="es-ES" sz="2000" b="1" dirty="0"/>
              <a:t> </a:t>
            </a:r>
            <a:endParaRPr lang="en-US" sz="2000" dirty="0"/>
          </a:p>
          <a:p>
            <a:pPr marL="0" lvl="0" indent="0" algn="just">
              <a:buNone/>
            </a:pPr>
            <a:r>
              <a:rPr lang="en-US" sz="2000" b="1" dirty="0"/>
              <a:t>4. </a:t>
            </a:r>
            <a:r>
              <a:rPr lang="es-ES" sz="2000" b="1" dirty="0"/>
              <a:t>Educación continua</a:t>
            </a:r>
            <a:r>
              <a:rPr lang="en-US" sz="2000" b="1" dirty="0"/>
              <a:t>:</a:t>
            </a:r>
          </a:p>
          <a:p>
            <a:pPr algn="just"/>
            <a:r>
              <a:rPr lang="es-ES" sz="2000" dirty="0"/>
              <a:t>Conviene poner al alcance de los profesionales de apoyo entre iguales oportunidades de formación continua.</a:t>
            </a:r>
          </a:p>
          <a:p>
            <a:pPr algn="just"/>
            <a:r>
              <a:rPr lang="es-ES" sz="2000" dirty="0"/>
              <a:t>Estas oportunidades pueden adquirir la forma de reuniones o cursos especializados entre iguales en línea y/o cursos con otros profesionales de la zona.</a:t>
            </a:r>
            <a:r>
              <a:rPr lang="en-US" sz="2000" dirty="0"/>
              <a:t>. </a:t>
            </a:r>
          </a:p>
          <a:p>
            <a:pPr algn="just"/>
            <a:r>
              <a:rPr lang="es-ES" sz="2000" dirty="0"/>
              <a:t>A medida que la función del profesional de apoyo entre iguales se desarrolla en los países, es útil pensar en ofrecerle oportunidades de desarrollo profesional para avanzar en su profesión</a:t>
            </a:r>
            <a:r>
              <a:rPr lang="en-US" sz="2000" dirty="0"/>
              <a:t>.</a:t>
            </a:r>
            <a:endParaRPr lang="x-none" sz="2000" dirty="0"/>
          </a:p>
          <a:p>
            <a:pPr algn="just"/>
            <a:endParaRPr lang="x-none" sz="2000" dirty="0"/>
          </a:p>
        </p:txBody>
      </p:sp>
      <p:sp>
        <p:nvSpPr>
          <p:cNvPr id="7" name="Title 1">
            <a:extLst>
              <a:ext uri="{FF2B5EF4-FFF2-40B4-BE49-F238E27FC236}">
                <a16:creationId xmlns:a16="http://schemas.microsoft.com/office/drawing/2014/main" id="{D44A4C04-9741-41AD-9017-23ADBB364C77}"/>
              </a:ext>
            </a:extLst>
          </p:cNvPr>
          <p:cNvSpPr>
            <a:spLocks noGrp="1"/>
          </p:cNvSpPr>
          <p:nvPr>
            <p:ph type="title"/>
          </p:nvPr>
        </p:nvSpPr>
        <p:spPr>
          <a:xfrm>
            <a:off x="410953" y="506412"/>
            <a:ext cx="11308295" cy="426649"/>
          </a:xfrm>
        </p:spPr>
        <p:txBody>
          <a:bodyPr/>
          <a:lstStyle/>
          <a:p>
            <a:pPr lvl="0"/>
            <a:r>
              <a:rPr lang="en-GB" sz="2700" dirty="0"/>
              <a:t>12. </a:t>
            </a:r>
            <a:r>
              <a:rPr lang="es-ES" sz="2700" dirty="0"/>
              <a:t>Los profesionales de apoyo entre iguales en los servicios sociales y de salud mental - 13</a:t>
            </a:r>
          </a:p>
        </p:txBody>
      </p:sp>
    </p:spTree>
    <p:extLst>
      <p:ext uri="{BB962C8B-B14F-4D97-AF65-F5344CB8AC3E}">
        <p14:creationId xmlns:p14="http://schemas.microsoft.com/office/powerpoint/2010/main" val="23253896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6AFE14C0-BE9D-1B47-A141-068E28E39A88}"/>
              </a:ext>
            </a:extLst>
          </p:cNvPr>
          <p:cNvSpPr>
            <a:spLocks noGrp="1"/>
          </p:cNvSpPr>
          <p:nvPr>
            <p:ph type="body" sz="quarter" idx="13"/>
          </p:nvPr>
        </p:nvSpPr>
        <p:spPr>
          <a:xfrm>
            <a:off x="469884" y="1319838"/>
            <a:ext cx="11174400" cy="360000"/>
          </a:xfrm>
        </p:spPr>
        <p:txBody>
          <a:bodyPr/>
          <a:lstStyle/>
          <a:p>
            <a:r>
              <a:rPr lang="es-ES" dirty="0"/>
              <a:t>Buen uso y uso erróneo de los profesionales de apoyo entre iguales </a:t>
            </a:r>
            <a:endParaRPr lang="en-US" dirty="0"/>
          </a:p>
        </p:txBody>
      </p:sp>
      <p:sp>
        <p:nvSpPr>
          <p:cNvPr id="3" name="Content Placeholder 2">
            <a:extLst>
              <a:ext uri="{FF2B5EF4-FFF2-40B4-BE49-F238E27FC236}">
                <a16:creationId xmlns:a16="http://schemas.microsoft.com/office/drawing/2014/main" id="{BDB0332D-07CE-4925-96B2-7527402F6156}"/>
              </a:ext>
            </a:extLst>
          </p:cNvPr>
          <p:cNvSpPr>
            <a:spLocks noGrp="1"/>
          </p:cNvSpPr>
          <p:nvPr>
            <p:ph sz="quarter" idx="14"/>
          </p:nvPr>
        </p:nvSpPr>
        <p:spPr>
          <a:xfrm>
            <a:off x="507195" y="1922106"/>
            <a:ext cx="11174412" cy="4089082"/>
          </a:xfrm>
        </p:spPr>
        <p:txBody>
          <a:bodyPr/>
          <a:lstStyle/>
          <a:p>
            <a:pPr algn="just"/>
            <a:r>
              <a:rPr lang="es-ES" dirty="0"/>
              <a:t>El trabajo cotidiano de los profesionales de apoyo entre iguales puede variar y conviene que tengan flexibilidad </a:t>
            </a:r>
            <a:r>
              <a:rPr lang="en-GB" dirty="0"/>
              <a:t>. </a:t>
            </a:r>
          </a:p>
          <a:p>
            <a:pPr marL="0" indent="0" algn="just">
              <a:buNone/>
            </a:pPr>
            <a:r>
              <a:rPr lang="en-GB" b="1" dirty="0"/>
              <a:t>Traps to avoid: </a:t>
            </a:r>
            <a:endParaRPr lang="x-none" b="1" dirty="0"/>
          </a:p>
          <a:p>
            <a:pPr marL="457200" lvl="0" indent="-457200" algn="just">
              <a:buFont typeface="+mj-lt"/>
              <a:buAutoNum type="arabicPeriod"/>
            </a:pPr>
            <a:r>
              <a:rPr lang="es-ES" b="1" dirty="0"/>
              <a:t>Carga de trabajo</a:t>
            </a:r>
            <a:r>
              <a:rPr lang="en-GB" dirty="0"/>
              <a:t>: </a:t>
            </a:r>
            <a:r>
              <a:rPr lang="es-ES" dirty="0"/>
              <a:t>Un profesional de apoyo entre iguales tiene un conjunto único de habilidades y experiencias y no debería encargarse de llevar a cabo tareas rutinarias y sacar carga de trabajo que nadie más quiere hacer</a:t>
            </a:r>
            <a:r>
              <a:rPr lang="en-GB" dirty="0"/>
              <a:t>. </a:t>
            </a:r>
            <a:endParaRPr lang="en-US" dirty="0"/>
          </a:p>
          <a:p>
            <a:pPr marL="457200" lvl="0" indent="-457200" algn="just">
              <a:buFont typeface="+mj-lt"/>
              <a:buAutoNum type="arabicPeriod"/>
            </a:pPr>
            <a:r>
              <a:rPr lang="es-ES" b="1" dirty="0"/>
              <a:t>Lealtades mezcladas</a:t>
            </a:r>
            <a:r>
              <a:rPr lang="en-GB" dirty="0"/>
              <a:t>: </a:t>
            </a:r>
            <a:r>
              <a:rPr lang="es-ES" dirty="0"/>
              <a:t>Un profesional de apoyo entre iguales está comprometido primero y principalmente con la persona a la que ayuda</a:t>
            </a:r>
            <a:r>
              <a:rPr lang="en-GB" dirty="0"/>
              <a:t>. </a:t>
            </a:r>
            <a:endParaRPr lang="en-US" dirty="0"/>
          </a:p>
          <a:p>
            <a:pPr marL="457200" lvl="0" indent="-457200" algn="just">
              <a:buFont typeface="+mj-lt"/>
              <a:buAutoNum type="arabicPeriod"/>
            </a:pPr>
            <a:r>
              <a:rPr lang="es-ES" b="1" dirty="0"/>
              <a:t>Desequilibrio de poder</a:t>
            </a:r>
            <a:r>
              <a:rPr lang="en-GB" dirty="0"/>
              <a:t>: </a:t>
            </a:r>
            <a:r>
              <a:rPr lang="es-ES" dirty="0"/>
              <a:t>No hay que pedir al profesional de apoyo entre iguales que haga nada que aumente el desequilibrio de poder.</a:t>
            </a:r>
            <a:endParaRPr lang="x-none" dirty="0"/>
          </a:p>
        </p:txBody>
      </p:sp>
      <p:sp>
        <p:nvSpPr>
          <p:cNvPr id="7" name="Title 1">
            <a:extLst>
              <a:ext uri="{FF2B5EF4-FFF2-40B4-BE49-F238E27FC236}">
                <a16:creationId xmlns:a16="http://schemas.microsoft.com/office/drawing/2014/main" id="{D44A4C04-9741-41AD-9017-23ADBB364C77}"/>
              </a:ext>
            </a:extLst>
          </p:cNvPr>
          <p:cNvSpPr>
            <a:spLocks noGrp="1"/>
          </p:cNvSpPr>
          <p:nvPr>
            <p:ph type="title"/>
          </p:nvPr>
        </p:nvSpPr>
        <p:spPr>
          <a:xfrm>
            <a:off x="410953" y="506412"/>
            <a:ext cx="11308295" cy="426649"/>
          </a:xfrm>
        </p:spPr>
        <p:txBody>
          <a:bodyPr/>
          <a:lstStyle/>
          <a:p>
            <a:pPr lvl="0"/>
            <a:r>
              <a:rPr lang="en-GB" sz="2700" dirty="0"/>
              <a:t>12. </a:t>
            </a:r>
            <a:r>
              <a:rPr lang="es-ES" sz="2700" dirty="0"/>
              <a:t>Los profesionales de apoyo entre iguales en los servicios sociales y de salud mental - 14</a:t>
            </a:r>
          </a:p>
        </p:txBody>
      </p:sp>
    </p:spTree>
    <p:extLst>
      <p:ext uri="{BB962C8B-B14F-4D97-AF65-F5344CB8AC3E}">
        <p14:creationId xmlns:p14="http://schemas.microsoft.com/office/powerpoint/2010/main" val="119161061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EC2644A5-5062-8E44-8EF5-46055E32DEB6}"/>
              </a:ext>
            </a:extLst>
          </p:cNvPr>
          <p:cNvSpPr>
            <a:spLocks noGrp="1"/>
          </p:cNvSpPr>
          <p:nvPr>
            <p:ph type="body" sz="quarter" idx="13"/>
          </p:nvPr>
        </p:nvSpPr>
        <p:spPr>
          <a:xfrm>
            <a:off x="525868" y="1170548"/>
            <a:ext cx="11174400" cy="360000"/>
          </a:xfrm>
        </p:spPr>
        <p:txBody>
          <a:bodyPr/>
          <a:lstStyle/>
          <a:p>
            <a:r>
              <a:rPr lang="en-GB" dirty="0"/>
              <a:t> </a:t>
            </a:r>
            <a:r>
              <a:rPr lang="es-ES" dirty="0"/>
              <a:t>Buen uso y uso erróneo de los profesionales de apoyo entre iguales </a:t>
            </a:r>
            <a:endParaRPr lang="en-US" dirty="0"/>
          </a:p>
        </p:txBody>
      </p:sp>
      <p:graphicFrame>
        <p:nvGraphicFramePr>
          <p:cNvPr id="4" name="Content Placeholder 3">
            <a:extLst>
              <a:ext uri="{FF2B5EF4-FFF2-40B4-BE49-F238E27FC236}">
                <a16:creationId xmlns:a16="http://schemas.microsoft.com/office/drawing/2014/main" id="{E276AA6D-DBE6-41D8-A85D-C52262C7662E}"/>
              </a:ext>
            </a:extLst>
          </p:cNvPr>
          <p:cNvGraphicFramePr>
            <a:graphicFrameLocks noGrp="1"/>
          </p:cNvGraphicFramePr>
          <p:nvPr>
            <p:ph sz="quarter" idx="14"/>
            <p:extLst>
              <p:ext uri="{D42A27DB-BD31-4B8C-83A1-F6EECF244321}">
                <p14:modId xmlns:p14="http://schemas.microsoft.com/office/powerpoint/2010/main" val="1361797413"/>
              </p:ext>
            </p:extLst>
          </p:nvPr>
        </p:nvGraphicFramePr>
        <p:xfrm>
          <a:off x="522514" y="1796409"/>
          <a:ext cx="10786515" cy="3719020"/>
        </p:xfrm>
        <a:graphic>
          <a:graphicData uri="http://schemas.openxmlformats.org/drawingml/2006/table">
            <a:tbl>
              <a:tblPr firstRow="1" firstCol="1" bandRow="1">
                <a:tableStyleId>{2D5ABB26-0587-4C30-8999-92F81FD0307C}</a:tableStyleId>
              </a:tblPr>
              <a:tblGrid>
                <a:gridCol w="1854598">
                  <a:extLst>
                    <a:ext uri="{9D8B030D-6E8A-4147-A177-3AD203B41FA5}">
                      <a16:colId xmlns:a16="http://schemas.microsoft.com/office/drawing/2014/main" val="726314299"/>
                    </a:ext>
                  </a:extLst>
                </a:gridCol>
                <a:gridCol w="4007638">
                  <a:extLst>
                    <a:ext uri="{9D8B030D-6E8A-4147-A177-3AD203B41FA5}">
                      <a16:colId xmlns:a16="http://schemas.microsoft.com/office/drawing/2014/main" val="968844070"/>
                    </a:ext>
                  </a:extLst>
                </a:gridCol>
                <a:gridCol w="4924279">
                  <a:extLst>
                    <a:ext uri="{9D8B030D-6E8A-4147-A177-3AD203B41FA5}">
                      <a16:colId xmlns:a16="http://schemas.microsoft.com/office/drawing/2014/main" val="465870160"/>
                    </a:ext>
                  </a:extLst>
                </a:gridCol>
              </a:tblGrid>
              <a:tr h="179803">
                <a:tc>
                  <a:txBody>
                    <a:bodyPr/>
                    <a:lstStyle/>
                    <a:p>
                      <a:pPr marL="273685" indent="-6350" algn="ctr">
                        <a:lnSpc>
                          <a:spcPct val="107000"/>
                        </a:lnSpc>
                        <a:spcAft>
                          <a:spcPts val="0"/>
                        </a:spcAft>
                      </a:pPr>
                      <a:r>
                        <a:rPr lang="es-ES" sz="1600" b="1" dirty="0">
                          <a:solidFill>
                            <a:srgbClr val="FFFFFF"/>
                          </a:solidFill>
                          <a:effectLst/>
                          <a:latin typeface="Calibri"/>
                          <a:ea typeface="Calibri"/>
                          <a:cs typeface="Arial"/>
                        </a:rPr>
                        <a:t>Tema 1 </a:t>
                      </a:r>
                      <a:endParaRPr lang="es-ES" sz="1600" dirty="0">
                        <a:solidFill>
                          <a:srgbClr val="000000"/>
                        </a:solidFill>
                        <a:effectLst/>
                        <a:latin typeface="Calibri"/>
                        <a:ea typeface="Calibri"/>
                        <a:cs typeface="Arial"/>
                      </a:endParaRPr>
                    </a:p>
                  </a:txBody>
                  <a:tcPr marL="67945" marR="45085" marT="298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274320" indent="-6350" algn="ctr">
                        <a:lnSpc>
                          <a:spcPct val="107000"/>
                        </a:lnSpc>
                        <a:spcAft>
                          <a:spcPts val="0"/>
                        </a:spcAft>
                      </a:pPr>
                      <a:r>
                        <a:rPr lang="es-ES" sz="1600" b="1">
                          <a:solidFill>
                            <a:srgbClr val="FFFFFF"/>
                          </a:solidFill>
                          <a:effectLst/>
                          <a:latin typeface="Calibri"/>
                          <a:ea typeface="Calibri"/>
                          <a:cs typeface="Arial"/>
                        </a:rPr>
                        <a:t>Coherente con la función de profesional de apoyo entre iguales  </a:t>
                      </a:r>
                      <a:endParaRPr lang="es-ES" sz="1600">
                        <a:solidFill>
                          <a:srgbClr val="000000"/>
                        </a:solidFill>
                        <a:effectLst/>
                        <a:latin typeface="Calibri"/>
                        <a:ea typeface="Calibri"/>
                        <a:cs typeface="Arial"/>
                      </a:endParaRPr>
                    </a:p>
                  </a:txBody>
                  <a:tcPr marL="67945" marR="45085" marT="298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274955" indent="-6350" algn="ctr">
                        <a:lnSpc>
                          <a:spcPct val="107000"/>
                        </a:lnSpc>
                        <a:spcAft>
                          <a:spcPts val="0"/>
                        </a:spcAft>
                      </a:pPr>
                      <a:r>
                        <a:rPr lang="es-ES" sz="1600" b="1" dirty="0">
                          <a:solidFill>
                            <a:srgbClr val="FFFFFF"/>
                          </a:solidFill>
                          <a:effectLst/>
                          <a:latin typeface="Calibri"/>
                          <a:ea typeface="Calibri"/>
                          <a:cs typeface="Arial"/>
                        </a:rPr>
                        <a:t>No coherente con la función de profesional de apoyo entre iguales  </a:t>
                      </a:r>
                      <a:endParaRPr lang="es-ES" sz="1600" dirty="0">
                        <a:solidFill>
                          <a:srgbClr val="000000"/>
                        </a:solidFill>
                        <a:effectLst/>
                        <a:latin typeface="Calibri"/>
                        <a:ea typeface="Calibri"/>
                        <a:cs typeface="Arial"/>
                      </a:endParaRPr>
                    </a:p>
                  </a:txBody>
                  <a:tcPr marL="67945" marR="45085" marT="298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81346954"/>
                  </a:ext>
                </a:extLst>
              </a:tr>
              <a:tr h="719212">
                <a:tc>
                  <a:txBody>
                    <a:bodyPr/>
                    <a:lstStyle/>
                    <a:p>
                      <a:pPr marL="6350" marR="24130" indent="-6350" algn="ctr">
                        <a:lnSpc>
                          <a:spcPct val="107000"/>
                        </a:lnSpc>
                        <a:spcAft>
                          <a:spcPts val="0"/>
                        </a:spcAft>
                      </a:pPr>
                      <a:r>
                        <a:rPr lang="es-ES" sz="1300" b="1">
                          <a:solidFill>
                            <a:srgbClr val="000000"/>
                          </a:solidFill>
                          <a:effectLst/>
                          <a:latin typeface="Calibri"/>
                          <a:ea typeface="Calibri"/>
                          <a:cs typeface="Arial"/>
                        </a:rPr>
                        <a:t>Medicación </a:t>
                      </a:r>
                      <a:endParaRPr lang="es-ES" sz="1300">
                        <a:solidFill>
                          <a:srgbClr val="000000"/>
                        </a:solidFill>
                        <a:effectLst/>
                        <a:latin typeface="Calibri"/>
                        <a:ea typeface="Calibri"/>
                        <a:cs typeface="Arial"/>
                      </a:endParaRPr>
                    </a:p>
                  </a:txBody>
                  <a:tcPr marL="67945" marR="45085" marT="298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6350" indent="-6350" algn="l">
                        <a:lnSpc>
                          <a:spcPct val="107000"/>
                        </a:lnSpc>
                        <a:spcAft>
                          <a:spcPts val="0"/>
                        </a:spcAft>
                      </a:pPr>
                      <a:r>
                        <a:rPr lang="es-ES" sz="1300">
                          <a:solidFill>
                            <a:srgbClr val="000000"/>
                          </a:solidFill>
                          <a:effectLst/>
                          <a:latin typeface="Calibri"/>
                          <a:ea typeface="Calibri"/>
                          <a:cs typeface="Arial"/>
                        </a:rPr>
                        <a:t>Ayudar a un igual a comunicar inquietudes u opiniones sobre la medicación; ayudar a un igual a reunir información sobre la medicación.  </a:t>
                      </a:r>
                    </a:p>
                  </a:txBody>
                  <a:tcPr marL="67945" marR="45085" marT="298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 marR="14605" indent="-6350" algn="l">
                        <a:lnSpc>
                          <a:spcPct val="107000"/>
                        </a:lnSpc>
                        <a:spcAft>
                          <a:spcPts val="0"/>
                        </a:spcAft>
                      </a:pPr>
                      <a:r>
                        <a:rPr lang="es-ES" sz="1300" dirty="0">
                          <a:solidFill>
                            <a:srgbClr val="000000"/>
                          </a:solidFill>
                          <a:effectLst/>
                          <a:latin typeface="Calibri"/>
                          <a:ea typeface="Calibri"/>
                          <a:cs typeface="Arial"/>
                        </a:rPr>
                        <a:t>Administrar medicación; informar a los miembros del personal de si los iguales se están tomando o no la medicación; fomentar la adhesión al tratamiento si la persona ha expresado reservas o preocupaciones. </a:t>
                      </a:r>
                    </a:p>
                  </a:txBody>
                  <a:tcPr marL="67945" marR="45085" marT="298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16755887"/>
                  </a:ext>
                </a:extLst>
              </a:tr>
              <a:tr h="935105">
                <a:tc>
                  <a:txBody>
                    <a:bodyPr/>
                    <a:lstStyle/>
                    <a:p>
                      <a:pPr marL="6350" marR="26035" indent="-6350" algn="ctr">
                        <a:lnSpc>
                          <a:spcPct val="107000"/>
                        </a:lnSpc>
                        <a:spcAft>
                          <a:spcPts val="0"/>
                        </a:spcAft>
                      </a:pPr>
                      <a:r>
                        <a:rPr lang="es-ES" sz="1300" b="1">
                          <a:solidFill>
                            <a:srgbClr val="000000"/>
                          </a:solidFill>
                          <a:effectLst/>
                          <a:latin typeface="Calibri"/>
                          <a:ea typeface="Calibri"/>
                          <a:cs typeface="Arial"/>
                        </a:rPr>
                        <a:t> Planes de tratamiento </a:t>
                      </a:r>
                      <a:endParaRPr lang="es-ES" sz="1300">
                        <a:solidFill>
                          <a:srgbClr val="000000"/>
                        </a:solidFill>
                        <a:effectLst/>
                        <a:latin typeface="Calibri"/>
                        <a:ea typeface="Calibri"/>
                        <a:cs typeface="Arial"/>
                      </a:endParaRPr>
                    </a:p>
                  </a:txBody>
                  <a:tcPr marL="67945" marR="45085" marT="298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6350" indent="-6350" algn="l">
                        <a:lnSpc>
                          <a:spcPct val="107000"/>
                        </a:lnSpc>
                        <a:spcAft>
                          <a:spcPts val="0"/>
                        </a:spcAft>
                      </a:pPr>
                      <a:r>
                        <a:rPr lang="es-ES" sz="1300" dirty="0">
                          <a:solidFill>
                            <a:srgbClr val="000000"/>
                          </a:solidFill>
                          <a:effectLst/>
                          <a:latin typeface="Calibri"/>
                          <a:ea typeface="Calibri"/>
                          <a:cs typeface="Arial"/>
                        </a:rPr>
                        <a:t>Ayudar a una persona a hacer oír su voz durante el proceso de planificación de su tratamiento; facilitar la finalización de una directiva previa y defender objetivos coherentes con la promoción de la recuperación. </a:t>
                      </a:r>
                    </a:p>
                  </a:txBody>
                  <a:tcPr marL="67945" marR="45085" marT="298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 indent="-6350" algn="l">
                        <a:lnSpc>
                          <a:spcPct val="107000"/>
                        </a:lnSpc>
                        <a:spcAft>
                          <a:spcPts val="0"/>
                        </a:spcAft>
                      </a:pPr>
                      <a:r>
                        <a:rPr lang="es-ES" sz="1300">
                          <a:solidFill>
                            <a:srgbClr val="000000"/>
                          </a:solidFill>
                          <a:effectLst/>
                          <a:latin typeface="Calibri"/>
                          <a:ea typeface="Calibri"/>
                          <a:cs typeface="Arial"/>
                        </a:rPr>
                        <a:t>Redactar un plan de tratamiento; redactar informes de progresos sobre los objetivos del tratamiento para otros miembros del personal.  </a:t>
                      </a:r>
                    </a:p>
                  </a:txBody>
                  <a:tcPr marL="67945" marR="45085" marT="298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4541603"/>
                  </a:ext>
                </a:extLst>
              </a:tr>
              <a:tr h="576562">
                <a:tc>
                  <a:txBody>
                    <a:bodyPr/>
                    <a:lstStyle/>
                    <a:p>
                      <a:pPr marL="6350" marR="24130" indent="-6350" algn="ctr">
                        <a:lnSpc>
                          <a:spcPct val="107000"/>
                        </a:lnSpc>
                        <a:spcAft>
                          <a:spcPts val="0"/>
                        </a:spcAft>
                      </a:pPr>
                      <a:r>
                        <a:rPr lang="es-ES" sz="1300" b="1">
                          <a:solidFill>
                            <a:srgbClr val="000000"/>
                          </a:solidFill>
                          <a:effectLst/>
                          <a:latin typeface="Calibri"/>
                          <a:ea typeface="Calibri"/>
                          <a:cs typeface="Arial"/>
                        </a:rPr>
                        <a:t>Búsqueda de vivienda</a:t>
                      </a:r>
                      <a:endParaRPr lang="es-ES" sz="1300">
                        <a:solidFill>
                          <a:srgbClr val="000000"/>
                        </a:solidFill>
                        <a:effectLst/>
                        <a:latin typeface="Calibri"/>
                        <a:ea typeface="Calibri"/>
                        <a:cs typeface="Arial"/>
                      </a:endParaRPr>
                    </a:p>
                  </a:txBody>
                  <a:tcPr marL="67945" marR="45085" marT="298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6350" indent="-6350" algn="l">
                        <a:lnSpc>
                          <a:spcPct val="107000"/>
                        </a:lnSpc>
                        <a:spcAft>
                          <a:spcPts val="0"/>
                        </a:spcAft>
                      </a:pPr>
                      <a:r>
                        <a:rPr lang="es-ES" sz="1300">
                          <a:solidFill>
                            <a:srgbClr val="000000"/>
                          </a:solidFill>
                          <a:effectLst/>
                          <a:latin typeface="Calibri"/>
                          <a:ea typeface="Calibri"/>
                          <a:cs typeface="Arial"/>
                        </a:rPr>
                        <a:t>Ayudar a un igual a buscar vivienda si lo ha pedido; compartir la experiencia personal con la búsqueda de una vivienda. </a:t>
                      </a:r>
                    </a:p>
                  </a:txBody>
                  <a:tcPr marL="67945" marR="45085" marT="298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 indent="-6350" algn="l">
                        <a:lnSpc>
                          <a:spcPct val="107000"/>
                        </a:lnSpc>
                        <a:spcAft>
                          <a:spcPts val="0"/>
                        </a:spcAft>
                      </a:pPr>
                      <a:r>
                        <a:rPr lang="es-ES" sz="1300">
                          <a:solidFill>
                            <a:srgbClr val="000000"/>
                          </a:solidFill>
                          <a:effectLst/>
                          <a:latin typeface="Calibri"/>
                          <a:ea typeface="Calibri"/>
                          <a:cs typeface="Arial"/>
                        </a:rPr>
                        <a:t>Centrarse solo en la búsqueda de una vivienda porque figura en el plan de tratamiento o porque un miembro del personal ha indicado al profesional de apoyo entre iguales que se centre en la búsqueda de una vivienda para un igual concreto.  </a:t>
                      </a:r>
                    </a:p>
                  </a:txBody>
                  <a:tcPr marL="67945" marR="45085" marT="298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80777504"/>
                  </a:ext>
                </a:extLst>
              </a:tr>
              <a:tr h="633719">
                <a:tc>
                  <a:txBody>
                    <a:bodyPr/>
                    <a:lstStyle/>
                    <a:p>
                      <a:pPr marL="6350" marR="27940" indent="-6350" algn="ctr">
                        <a:lnSpc>
                          <a:spcPct val="107000"/>
                        </a:lnSpc>
                        <a:spcAft>
                          <a:spcPts val="0"/>
                        </a:spcAft>
                      </a:pPr>
                      <a:r>
                        <a:rPr lang="es-ES" sz="1300" b="1">
                          <a:solidFill>
                            <a:srgbClr val="000000"/>
                          </a:solidFill>
                          <a:effectLst/>
                          <a:latin typeface="Calibri"/>
                          <a:ea typeface="Calibri"/>
                          <a:cs typeface="Arial"/>
                        </a:rPr>
                        <a:t>Contestar al teléfono </a:t>
                      </a:r>
                      <a:endParaRPr lang="es-ES" sz="1300">
                        <a:solidFill>
                          <a:srgbClr val="000000"/>
                        </a:solidFill>
                        <a:effectLst/>
                        <a:latin typeface="Calibri"/>
                        <a:ea typeface="Calibri"/>
                        <a:cs typeface="Arial"/>
                      </a:endParaRPr>
                    </a:p>
                  </a:txBody>
                  <a:tcPr marL="67945" marR="45085" marT="298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6350" marR="100965" indent="-6350" algn="l">
                        <a:lnSpc>
                          <a:spcPct val="107000"/>
                        </a:lnSpc>
                        <a:spcAft>
                          <a:spcPts val="0"/>
                        </a:spcAft>
                      </a:pPr>
                      <a:r>
                        <a:rPr lang="es-ES" sz="1300">
                          <a:solidFill>
                            <a:srgbClr val="000000"/>
                          </a:solidFill>
                          <a:effectLst/>
                          <a:latin typeface="Calibri"/>
                          <a:ea typeface="Calibri"/>
                          <a:cs typeface="Arial"/>
                        </a:rPr>
                        <a:t>Ayudar esporádicamente en la oficina; responder a la línea telefónica de asistencia entre iguales. </a:t>
                      </a:r>
                    </a:p>
                  </a:txBody>
                  <a:tcPr marL="67945" marR="45085" marT="298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 indent="-6350" algn="l">
                        <a:lnSpc>
                          <a:spcPct val="107000"/>
                        </a:lnSpc>
                        <a:spcAft>
                          <a:spcPts val="0"/>
                        </a:spcAft>
                      </a:pPr>
                      <a:r>
                        <a:rPr lang="es-ES" sz="1300" dirty="0">
                          <a:solidFill>
                            <a:srgbClr val="000000"/>
                          </a:solidFill>
                          <a:effectLst/>
                          <a:latin typeface="Calibri"/>
                          <a:ea typeface="Calibri"/>
                          <a:cs typeface="Arial"/>
                        </a:rPr>
                        <a:t>Contestar de manera rutinaria al teléfono porque ningún otro miembro del personal lo quiere hacer; tener que evaluar el nivel de las crisis por teléfono y transferir las llamadas a otros miembros del personal.  </a:t>
                      </a:r>
                    </a:p>
                  </a:txBody>
                  <a:tcPr marL="67945" marR="45085" marT="298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9423835"/>
                  </a:ext>
                </a:extLst>
              </a:tr>
            </a:tbl>
          </a:graphicData>
        </a:graphic>
      </p:graphicFrame>
      <p:sp>
        <p:nvSpPr>
          <p:cNvPr id="7" name="Title 1">
            <a:extLst>
              <a:ext uri="{FF2B5EF4-FFF2-40B4-BE49-F238E27FC236}">
                <a16:creationId xmlns:a16="http://schemas.microsoft.com/office/drawing/2014/main" id="{D44A4C04-9741-41AD-9017-23ADBB364C77}"/>
              </a:ext>
            </a:extLst>
          </p:cNvPr>
          <p:cNvSpPr>
            <a:spLocks noGrp="1"/>
          </p:cNvSpPr>
          <p:nvPr>
            <p:ph type="title"/>
          </p:nvPr>
        </p:nvSpPr>
        <p:spPr>
          <a:xfrm>
            <a:off x="410953" y="282477"/>
            <a:ext cx="11308295" cy="426649"/>
          </a:xfrm>
        </p:spPr>
        <p:txBody>
          <a:bodyPr/>
          <a:lstStyle/>
          <a:p>
            <a:pPr lvl="0"/>
            <a:r>
              <a:rPr lang="en-GB" sz="2700" dirty="0"/>
              <a:t>12. </a:t>
            </a:r>
            <a:r>
              <a:rPr lang="es-ES" sz="2700" dirty="0"/>
              <a:t>Los profesionales de apoyo entre iguales en los servicios sociales y de salud mental - 15</a:t>
            </a:r>
          </a:p>
        </p:txBody>
      </p:sp>
    </p:spTree>
    <p:extLst>
      <p:ext uri="{BB962C8B-B14F-4D97-AF65-F5344CB8AC3E}">
        <p14:creationId xmlns:p14="http://schemas.microsoft.com/office/powerpoint/2010/main" val="59630374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1BF98292-00CE-5D46-AECE-6CBD3AB1FDF1}"/>
              </a:ext>
            </a:extLst>
          </p:cNvPr>
          <p:cNvSpPr>
            <a:spLocks noGrp="1"/>
          </p:cNvSpPr>
          <p:nvPr>
            <p:ph type="body" sz="quarter" idx="13"/>
          </p:nvPr>
        </p:nvSpPr>
        <p:spPr>
          <a:xfrm>
            <a:off x="469884" y="1357161"/>
            <a:ext cx="11174400" cy="360000"/>
          </a:xfrm>
        </p:spPr>
        <p:txBody>
          <a:bodyPr/>
          <a:lstStyle/>
          <a:p>
            <a:r>
              <a:rPr lang="es-ES" dirty="0"/>
              <a:t>Discrepancias</a:t>
            </a:r>
          </a:p>
        </p:txBody>
      </p:sp>
      <p:sp>
        <p:nvSpPr>
          <p:cNvPr id="3" name="Content Placeholder 2">
            <a:extLst>
              <a:ext uri="{FF2B5EF4-FFF2-40B4-BE49-F238E27FC236}">
                <a16:creationId xmlns:a16="http://schemas.microsoft.com/office/drawing/2014/main" id="{81102A05-148E-4F38-ABCB-B96EB81A07B6}"/>
              </a:ext>
            </a:extLst>
          </p:cNvPr>
          <p:cNvSpPr>
            <a:spLocks noGrp="1"/>
          </p:cNvSpPr>
          <p:nvPr>
            <p:ph sz="quarter" idx="14"/>
          </p:nvPr>
        </p:nvSpPr>
        <p:spPr>
          <a:xfrm>
            <a:off x="507195" y="1810138"/>
            <a:ext cx="11174412" cy="4201049"/>
          </a:xfrm>
        </p:spPr>
        <p:txBody>
          <a:bodyPr/>
          <a:lstStyle/>
          <a:p>
            <a:r>
              <a:rPr lang="es-ES" dirty="0"/>
              <a:t>Pueden surgir discrepancias entre los profesionales de apoyo entre iguales y las prácticas del servicio </a:t>
            </a:r>
            <a:r>
              <a:rPr lang="en-GB" dirty="0"/>
              <a:t>. </a:t>
            </a:r>
          </a:p>
          <a:p>
            <a:r>
              <a:rPr lang="es-ES" dirty="0"/>
              <a:t>Incluso en esta situación, el profesional de apoyo entre iguales debería ser capaz de continuar defendiendo a la persona a la que ayuda sin miedo a repercusiones</a:t>
            </a:r>
            <a:r>
              <a:rPr lang="en-GB" dirty="0"/>
              <a:t>. </a:t>
            </a:r>
            <a:endParaRPr lang="x-none" dirty="0"/>
          </a:p>
          <a:p>
            <a:endParaRPr lang="x-none" dirty="0"/>
          </a:p>
        </p:txBody>
      </p:sp>
      <p:sp>
        <p:nvSpPr>
          <p:cNvPr id="7" name="Title 1">
            <a:extLst>
              <a:ext uri="{FF2B5EF4-FFF2-40B4-BE49-F238E27FC236}">
                <a16:creationId xmlns:a16="http://schemas.microsoft.com/office/drawing/2014/main" id="{D44A4C04-9741-41AD-9017-23ADBB364C77}"/>
              </a:ext>
            </a:extLst>
          </p:cNvPr>
          <p:cNvSpPr>
            <a:spLocks noGrp="1"/>
          </p:cNvSpPr>
          <p:nvPr>
            <p:ph type="title"/>
          </p:nvPr>
        </p:nvSpPr>
        <p:spPr>
          <a:xfrm>
            <a:off x="410953" y="506412"/>
            <a:ext cx="11308295" cy="426649"/>
          </a:xfrm>
        </p:spPr>
        <p:txBody>
          <a:bodyPr/>
          <a:lstStyle/>
          <a:p>
            <a:pPr lvl="0"/>
            <a:r>
              <a:rPr lang="en-GB" sz="2700" dirty="0"/>
              <a:t>12. </a:t>
            </a:r>
            <a:r>
              <a:rPr lang="es-ES" sz="2700" dirty="0"/>
              <a:t>Los profesionales de apoyo entre iguales en los servicios sociales y de salud mental - 16</a:t>
            </a:r>
          </a:p>
        </p:txBody>
      </p:sp>
    </p:spTree>
    <p:extLst>
      <p:ext uri="{BB962C8B-B14F-4D97-AF65-F5344CB8AC3E}">
        <p14:creationId xmlns:p14="http://schemas.microsoft.com/office/powerpoint/2010/main" val="340732849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SHAPETYPE" val="Source"/>
</p:tagLst>
</file>

<file path=ppt/tags/tag3.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SHAPETYPE" val="Classification"/>
</p:tagLst>
</file>

<file path=ppt/theme/theme1.xml><?xml version="1.0" encoding="utf-8"?>
<a:theme xmlns:a="http://schemas.openxmlformats.org/drawingml/2006/main" name="LPB">
  <a:themeElements>
    <a:clrScheme name="Lonza colour theme Orange">
      <a:dk1>
        <a:srgbClr val="000000"/>
      </a:dk1>
      <a:lt1>
        <a:srgbClr val="FFFFFF"/>
      </a:lt1>
      <a:dk2>
        <a:srgbClr val="EE7439"/>
      </a:dk2>
      <a:lt2>
        <a:srgbClr val="7F7F7F"/>
      </a:lt2>
      <a:accent1>
        <a:srgbClr val="183F5A"/>
      </a:accent1>
      <a:accent2>
        <a:srgbClr val="007AC0"/>
      </a:accent2>
      <a:accent3>
        <a:srgbClr val="F4AD00"/>
      </a:accent3>
      <a:accent4>
        <a:srgbClr val="8096A4"/>
      </a:accent4>
      <a:accent5>
        <a:srgbClr val="73B6DC"/>
      </a:accent5>
      <a:accent6>
        <a:srgbClr val="F9D273"/>
      </a:accent6>
      <a:hlink>
        <a:srgbClr val="0563C1"/>
      </a:hlink>
      <a:folHlink>
        <a:srgbClr val="954F72"/>
      </a:folHlink>
    </a:clrScheme>
    <a:fontScheme name="Lonza font theme">
      <a:majorFont>
        <a:latin typeface="Century Gothic"/>
        <a:ea typeface="Arial Unicode MS"/>
        <a:cs typeface="Arial Unicode MS"/>
      </a:majorFont>
      <a:minorFont>
        <a:latin typeface="Calibri Light"/>
        <a:ea typeface="Arial Unicode MS"/>
        <a:cs typeface="Arial Unicode MS"/>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t"/>
      <a:lstStyle>
        <a:defPPr algn="l">
          <a:defRPr sz="15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gn="l">
          <a:defRPr dirty="0">
            <a:solidFill>
              <a:schemeClr val="tx1"/>
            </a:solidFill>
          </a:defRPr>
        </a:defPPr>
      </a:lstStyle>
    </a:txDef>
  </a:objectDefaults>
  <a:extraClrSchemeLst/>
  <a:extLst>
    <a:ext uri="{05A4C25C-085E-4340-85A3-A5531E510DB2}">
      <thm15:themeFamily xmlns:thm15="http://schemas.microsoft.com/office/thememl/2012/main" name="TEMPLATE WHO PPT" id="{E2228241-3BEA-3843-838B-7F5DBA8F7E90}" vid="{0C4EC57B-1905-C64E-B6FC-1A29D42359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Lonza colour theme Orange">
    <a:dk1>
      <a:srgbClr val="000000"/>
    </a:dk1>
    <a:lt1>
      <a:srgbClr val="FFFFFF"/>
    </a:lt1>
    <a:dk2>
      <a:srgbClr val="EE7439"/>
    </a:dk2>
    <a:lt2>
      <a:srgbClr val="7F7F7F"/>
    </a:lt2>
    <a:accent1>
      <a:srgbClr val="183F5A"/>
    </a:accent1>
    <a:accent2>
      <a:srgbClr val="007AC0"/>
    </a:accent2>
    <a:accent3>
      <a:srgbClr val="F4AD00"/>
    </a:accent3>
    <a:accent4>
      <a:srgbClr val="8096A4"/>
    </a:accent4>
    <a:accent5>
      <a:srgbClr val="73B6DC"/>
    </a:accent5>
    <a:accent6>
      <a:srgbClr val="F9D273"/>
    </a:accent6>
    <a:hlink>
      <a:srgbClr val="0563C1"/>
    </a:hlink>
    <a:folHlink>
      <a:srgbClr val="954F72"/>
    </a:folHlink>
  </a:clrScheme>
</a:themeOverride>
</file>

<file path=ppt/theme/themeOverride2.xml><?xml version="1.0" encoding="utf-8"?>
<a:themeOverride xmlns:a="http://schemas.openxmlformats.org/drawingml/2006/main">
  <a:clrScheme name="Lonza colour theme Orange">
    <a:dk1>
      <a:srgbClr val="000000"/>
    </a:dk1>
    <a:lt1>
      <a:srgbClr val="FFFFFF"/>
    </a:lt1>
    <a:dk2>
      <a:srgbClr val="EE7439"/>
    </a:dk2>
    <a:lt2>
      <a:srgbClr val="7F7F7F"/>
    </a:lt2>
    <a:accent1>
      <a:srgbClr val="183F5A"/>
    </a:accent1>
    <a:accent2>
      <a:srgbClr val="007AC0"/>
    </a:accent2>
    <a:accent3>
      <a:srgbClr val="F4AD00"/>
    </a:accent3>
    <a:accent4>
      <a:srgbClr val="8096A4"/>
    </a:accent4>
    <a:accent5>
      <a:srgbClr val="73B6DC"/>
    </a:accent5>
    <a:accent6>
      <a:srgbClr val="F9D273"/>
    </a:accent6>
    <a:hlink>
      <a:srgbClr val="0563C1"/>
    </a:hlink>
    <a:folHlink>
      <a:srgbClr val="954F72"/>
    </a:folHlink>
  </a:clrScheme>
</a:themeOverride>
</file>

<file path=ppt/theme/themeOverride3.xml><?xml version="1.0" encoding="utf-8"?>
<a:themeOverride xmlns:a="http://schemas.openxmlformats.org/drawingml/2006/main">
  <a:clrScheme name="Lonza colour theme Orange">
    <a:dk1>
      <a:srgbClr val="000000"/>
    </a:dk1>
    <a:lt1>
      <a:srgbClr val="FFFFFF"/>
    </a:lt1>
    <a:dk2>
      <a:srgbClr val="EE7439"/>
    </a:dk2>
    <a:lt2>
      <a:srgbClr val="7F7F7F"/>
    </a:lt2>
    <a:accent1>
      <a:srgbClr val="183F5A"/>
    </a:accent1>
    <a:accent2>
      <a:srgbClr val="007AC0"/>
    </a:accent2>
    <a:accent3>
      <a:srgbClr val="F4AD00"/>
    </a:accent3>
    <a:accent4>
      <a:srgbClr val="8096A4"/>
    </a:accent4>
    <a:accent5>
      <a:srgbClr val="73B6DC"/>
    </a:accent5>
    <a:accent6>
      <a:srgbClr val="F9D273"/>
    </a:accent6>
    <a:hlink>
      <a:srgbClr val="0563C1"/>
    </a:hlink>
    <a:folHlink>
      <a:srgbClr val="954F72"/>
    </a:folHlink>
  </a:clrScheme>
</a:themeOverride>
</file>

<file path=ppt/theme/themeOverride4.xml><?xml version="1.0" encoding="utf-8"?>
<a:themeOverride xmlns:a="http://schemas.openxmlformats.org/drawingml/2006/main">
  <a:clrScheme name="Lonza colour theme Orange">
    <a:dk1>
      <a:srgbClr val="000000"/>
    </a:dk1>
    <a:lt1>
      <a:srgbClr val="FFFFFF"/>
    </a:lt1>
    <a:dk2>
      <a:srgbClr val="EE7439"/>
    </a:dk2>
    <a:lt2>
      <a:srgbClr val="7F7F7F"/>
    </a:lt2>
    <a:accent1>
      <a:srgbClr val="183F5A"/>
    </a:accent1>
    <a:accent2>
      <a:srgbClr val="007AC0"/>
    </a:accent2>
    <a:accent3>
      <a:srgbClr val="F4AD00"/>
    </a:accent3>
    <a:accent4>
      <a:srgbClr val="8096A4"/>
    </a:accent4>
    <a:accent5>
      <a:srgbClr val="73B6DC"/>
    </a:accent5>
    <a:accent6>
      <a:srgbClr val="F9D273"/>
    </a:accent6>
    <a:hlink>
      <a:srgbClr val="0563C1"/>
    </a:hlink>
    <a:folHlink>
      <a:srgbClr val="954F72"/>
    </a:folHlink>
  </a:clrScheme>
</a:themeOverride>
</file>

<file path=ppt/theme/themeOverride5.xml><?xml version="1.0" encoding="utf-8"?>
<a:themeOverride xmlns:a="http://schemas.openxmlformats.org/drawingml/2006/main">
  <a:clrScheme name="Lonza colour theme Orange">
    <a:dk1>
      <a:srgbClr val="000000"/>
    </a:dk1>
    <a:lt1>
      <a:srgbClr val="FFFFFF"/>
    </a:lt1>
    <a:dk2>
      <a:srgbClr val="EE7439"/>
    </a:dk2>
    <a:lt2>
      <a:srgbClr val="7F7F7F"/>
    </a:lt2>
    <a:accent1>
      <a:srgbClr val="183F5A"/>
    </a:accent1>
    <a:accent2>
      <a:srgbClr val="007AC0"/>
    </a:accent2>
    <a:accent3>
      <a:srgbClr val="F4AD00"/>
    </a:accent3>
    <a:accent4>
      <a:srgbClr val="8096A4"/>
    </a:accent4>
    <a:accent5>
      <a:srgbClr val="73B6DC"/>
    </a:accent5>
    <a:accent6>
      <a:srgbClr val="F9D273"/>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6225</TotalTime>
  <Words>27544</Words>
  <Application>Microsoft Office PowerPoint</Application>
  <PresentationFormat>Pantalla panoràmica</PresentationFormat>
  <Paragraphs>1426</Paragraphs>
  <Slides>111</Slides>
  <Notes>111</Notes>
  <HiddenSlides>0</HiddenSlides>
  <MMClips>0</MMClips>
  <ScaleCrop>false</ScaleCrop>
  <HeadingPairs>
    <vt:vector size="8" baseType="variant">
      <vt:variant>
        <vt:lpstr>Tipus de lletra utilitzats</vt:lpstr>
      </vt:variant>
      <vt:variant>
        <vt:i4>7</vt:i4>
      </vt:variant>
      <vt:variant>
        <vt:lpstr>Tema</vt:lpstr>
      </vt:variant>
      <vt:variant>
        <vt:i4>1</vt:i4>
      </vt:variant>
      <vt:variant>
        <vt:lpstr>Servidors OLE incrustats</vt:lpstr>
      </vt:variant>
      <vt:variant>
        <vt:i4>1</vt:i4>
      </vt:variant>
      <vt:variant>
        <vt:lpstr>Títols de les diapositives</vt:lpstr>
      </vt:variant>
      <vt:variant>
        <vt:i4>111</vt:i4>
      </vt:variant>
    </vt:vector>
  </HeadingPairs>
  <TitlesOfParts>
    <vt:vector size="120" baseType="lpstr">
      <vt:lpstr>AdvOTaad6c8ab</vt:lpstr>
      <vt:lpstr>Arial</vt:lpstr>
      <vt:lpstr>Calibri</vt:lpstr>
      <vt:lpstr>Calibri Light</vt:lpstr>
      <vt:lpstr>Century Gothic</vt:lpstr>
      <vt:lpstr>Symbol</vt:lpstr>
      <vt:lpstr>Wingdings</vt:lpstr>
      <vt:lpstr>LPB</vt:lpstr>
      <vt:lpstr>think-cell Slide</vt:lpstr>
      <vt:lpstr>Presentació del PowerPoint</vt:lpstr>
      <vt:lpstr>Presentació del PowerPoint</vt:lpstr>
      <vt:lpstr>OMS QualityRights: objetivos y propósitos</vt:lpstr>
      <vt:lpstr>Nota preliminar sobre el lenguaje - 1</vt:lpstr>
      <vt:lpstr>Nota preliminar sobre el lenguaje - 2</vt:lpstr>
      <vt:lpstr>Temas del módulo</vt:lpstr>
      <vt:lpstr>1. Introducción</vt:lpstr>
      <vt:lpstr>1. Introducción - 1</vt:lpstr>
      <vt:lpstr>1. Introducción - 2</vt:lpstr>
      <vt:lpstr>2. ¿Qué es el apoyo individualizado entre iguales?</vt:lpstr>
      <vt:lpstr>2. ¿Qué es el apoyo individualizado entre iguales? - 1  </vt:lpstr>
      <vt:lpstr>2. ¿Qué es el apoyo individualizado entre iguales? - 2</vt:lpstr>
      <vt:lpstr>2. ¿Qué es el apoyo individualizado entre iguales? - 3</vt:lpstr>
      <vt:lpstr>2. ¿Qué es el apoyo individualizado entre iguales? - 4</vt:lpstr>
      <vt:lpstr>2. ¿Qué es el apoyo individualizado entre iguales? - 5</vt:lpstr>
      <vt:lpstr>2. ¿Qué es el apoyo individualizado entre iguales? - 6</vt:lpstr>
      <vt:lpstr>3. Valores del apoyo individualizado entre iguales </vt:lpstr>
      <vt:lpstr>3. Valores del apoyo individualizado entre iguales - 1 </vt:lpstr>
      <vt:lpstr>3. Valores del apoyo individualizado entre iguales - 2</vt:lpstr>
      <vt:lpstr>3. Valores del apoyo individualizado entre iguales - 3</vt:lpstr>
      <vt:lpstr>3. Valores del apoyo individualizado entre iguales - 4</vt:lpstr>
      <vt:lpstr>3. Valores del apoyo individualizado entre iguales - 5</vt:lpstr>
      <vt:lpstr>4. Beneficios del apoyo individualizado entre iguales</vt:lpstr>
      <vt:lpstr>4. Beneficios del apoyo individualizado entre iguales - 1</vt:lpstr>
      <vt:lpstr>4. Beneficios del apoyo individualizado entre iguales - 2</vt:lpstr>
      <vt:lpstr>4. Beneficios del apoyo individualizado entre iguales - 3</vt:lpstr>
      <vt:lpstr>4. Beneficios del apoyo individualizado entre iguales - 4</vt:lpstr>
      <vt:lpstr>4. Beneficios del apoyo individualizado entre iguales - 5</vt:lpstr>
      <vt:lpstr>4. Beneficios del apoyo individualizado entre iguales - 6</vt:lpstr>
      <vt:lpstr>4. Beneficios del apoyo individualizado entre iguales - 7</vt:lpstr>
      <vt:lpstr>4. Beneficios del apoyo individualizado entre iguales - 8</vt:lpstr>
      <vt:lpstr>4. Beneficios del apoyo individualizado entre iguales - 9</vt:lpstr>
      <vt:lpstr>5. Falsas ideas sobre el apoyo entre iguales </vt:lpstr>
      <vt:lpstr>5. Falsas ideas sobre el apoyo entre iguales - 1 </vt:lpstr>
      <vt:lpstr>5. Falsas ideas sobre el apoyo entre iguales - 2</vt:lpstr>
      <vt:lpstr>5. Falsas ideas sobre el apoyo entre iguales - 3</vt:lpstr>
      <vt:lpstr>5. Falsas ideas sobre el apoyo entre iguales - 4</vt:lpstr>
      <vt:lpstr>6. De la ética en la práctica</vt:lpstr>
      <vt:lpstr>6. De la ética en la práctica - 1</vt:lpstr>
      <vt:lpstr>6. De la ética en la práctica - 2</vt:lpstr>
      <vt:lpstr>6. De la ética en la práctica - 3</vt:lpstr>
      <vt:lpstr>6. De la ética en la práctica - 4</vt:lpstr>
      <vt:lpstr>6. De la ética en la práctica - 5</vt:lpstr>
      <vt:lpstr>6. De la ética en la práctica - 6</vt:lpstr>
      <vt:lpstr>6. De la ética en la práctica - 7</vt:lpstr>
      <vt:lpstr>6. De la ética en la práctica - 8</vt:lpstr>
      <vt:lpstr>6. De la ética en la práctica - 9</vt:lpstr>
      <vt:lpstr>6. De la ética en la práctica - 10</vt:lpstr>
      <vt:lpstr>6. De la ética en la práctica - 11</vt:lpstr>
      <vt:lpstr>6. De la ética en la práctica - 12</vt:lpstr>
      <vt:lpstr>6. De la ética en la práctica - 13</vt:lpstr>
      <vt:lpstr>6. De la ética en la práctica - 14</vt:lpstr>
      <vt:lpstr>7. Lenguaje</vt:lpstr>
      <vt:lpstr>7. Lenguaje - 1 </vt:lpstr>
      <vt:lpstr>7. Lenguaje - 2</vt:lpstr>
      <vt:lpstr>7. Lenguaje - 3</vt:lpstr>
      <vt:lpstr>7. Lenguaje - 4</vt:lpstr>
      <vt:lpstr>7. Lenguaje - 5</vt:lpstr>
      <vt:lpstr>7. Lenguaje - 6</vt:lpstr>
      <vt:lpstr>8. Competencias de los profesionales de apoyo entre iguales</vt:lpstr>
      <vt:lpstr>8. Competencias de los profesionales de apoyo entre iguales - 1</vt:lpstr>
      <vt:lpstr>8. Competencias de los profesionales de apoyo entre iguales - 2</vt:lpstr>
      <vt:lpstr>8. Competencias de los profesionales de apoyo entre iguales - 3</vt:lpstr>
      <vt:lpstr>8. Competencias de los profesionales de apoyo entre iguales - 4</vt:lpstr>
      <vt:lpstr>8. Competencias de los profesionales de apoyo entre iguales - 5 </vt:lpstr>
      <vt:lpstr>8. Competencias de los profesionales de apoyo entre iguales - 6 </vt:lpstr>
      <vt:lpstr>9. Descripciones del trabajo</vt:lpstr>
      <vt:lpstr>9. Descripciones del trabajo - 1 </vt:lpstr>
      <vt:lpstr>9. Descripciones del trabajo - 2</vt:lpstr>
      <vt:lpstr>9. Descripciones del trabajo - 3</vt:lpstr>
      <vt:lpstr>9. Descripciones del trabajo - 4</vt:lpstr>
      <vt:lpstr>10. Entrevista y contratación de profesionales de apoyo entre iguales</vt:lpstr>
      <vt:lpstr>10. Entrevista y contratación de profesionales de apoyo entre iguales - 1</vt:lpstr>
      <vt:lpstr>10. Entrevista y contratación de profesionales de apoyo entre iguales - 2</vt:lpstr>
      <vt:lpstr>10. Entrevista y contratación de profesionales de apoyo entre iguales - 3</vt:lpstr>
      <vt:lpstr>10. Entrevista y contratación de profesionales de apoyo entre iguales - 4</vt:lpstr>
      <vt:lpstr>11. Condiciones de trabajo </vt:lpstr>
      <vt:lpstr>11. Condiciones de trabajo - 1</vt:lpstr>
      <vt:lpstr>11. Condiciones de trabajo - 2</vt:lpstr>
      <vt:lpstr>11. Condiciones de trabajo - 3</vt:lpstr>
      <vt:lpstr>11. Condiciones de trabajo - 4</vt:lpstr>
      <vt:lpstr>11. Condiciones de trabajo - 5</vt:lpstr>
      <vt:lpstr>12. Los profesionales de apoyo entre iguales en los servicios sociales y de salud mental</vt:lpstr>
      <vt:lpstr>12. Los profesionales de apoyo entre iguales en los servicios sociales y de salud mental - 1</vt:lpstr>
      <vt:lpstr>12. Los profesionales de apoyo entre iguales en los servicios sociales y de salud mental - 2</vt:lpstr>
      <vt:lpstr>12. Los profesionales de apoyo entre iguales en los servicios sociales y de salud mental - 3</vt:lpstr>
      <vt:lpstr>12. Los profesionales de apoyo entre iguales en los servicios sociales y de salud mental - 4</vt:lpstr>
      <vt:lpstr>12. Los profesionales de apoyo entre iguales en los servicios sociales y de salud mental - 5</vt:lpstr>
      <vt:lpstr>12. Los profesionales de apoyo entre iguales en los servicios sociales y de salud mental - 6</vt:lpstr>
      <vt:lpstr>12. Los profesionales de apoyo entre iguales en los servicios sociales y de salud mental - 7</vt:lpstr>
      <vt:lpstr>12. Los profesionales de apoyo entre iguales en los servicios sociales y de salud mental - 8</vt:lpstr>
      <vt:lpstr>12. Los profesionales de apoyo entre iguales en los servicios sociales y de salud mental - 9</vt:lpstr>
      <vt:lpstr>12. Los profesionales de apoyo entre iguales en los servicios sociales y de salud mental - 10</vt:lpstr>
      <vt:lpstr>12. Los profesionales de apoyo entre iguales en los servicios sociales y de salud mental - 11</vt:lpstr>
      <vt:lpstr>12. Los profesionales de apoyo entre iguales en los servicios sociales y de salud mental - 12</vt:lpstr>
      <vt:lpstr>12. Los profesionales de apoyo entre iguales en los servicios sociales y de salud mental - 13</vt:lpstr>
      <vt:lpstr>12. Los profesionales de apoyo entre iguales en los servicios sociales y de salud mental - 14</vt:lpstr>
      <vt:lpstr>12. Los profesionales de apoyo entre iguales en los servicios sociales y de salud mental - 15</vt:lpstr>
      <vt:lpstr>12. Los profesionales de apoyo entre iguales en los servicios sociales y de salud mental - 16</vt:lpstr>
      <vt:lpstr>12. Los profesionales de apoyo entre iguales en los servicios sociales y de salud mental - 17</vt:lpstr>
      <vt:lpstr>12. Los profesionales de apoyo entre iguales en los servicios sociales y de salud mental - 18</vt:lpstr>
      <vt:lpstr>12. Los profesionales de apoyo entre iguales en los servicios sociales y de salud mental - 19</vt:lpstr>
      <vt:lpstr>12. Los profesionales de apoyo entre iguales en los servicios sociales y de salud mental - 20</vt:lpstr>
      <vt:lpstr>12. Los profesionales de apoyo entre iguales en los servicios sociales y de salud mental - 21</vt:lpstr>
      <vt:lpstr>12. Los profesionales de apoyo entre iguales en los servicios sociales y de salud mental - 22</vt:lpstr>
      <vt:lpstr>12. Los profesionales de apoyo entre iguales en los servicios sociales y de salud mental - 23</vt:lpstr>
      <vt:lpstr>12. Los profesionales de apoyo entre iguales en los servicios sociales y de salud mental - 24</vt:lpstr>
      <vt:lpstr>12. Los profesionales de apoyo entre iguales en los servicios sociales y de salud mental - 25</vt:lpstr>
      <vt:lpstr>12. Los profesionales de apoyo entre iguales en los servicios sociales y de salud mental - 26</vt:lpstr>
      <vt:lpstr>12. Los profesionales de apoyo entre iguales en los servicios sociales y de salud mental - 27</vt:lpstr>
      <vt:lpstr>Reconocimientos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QualityRights Initiative training</dc:title>
  <dc:creator>David Bramley</dc:creator>
  <cp:lastModifiedBy>Maria José Velasco</cp:lastModifiedBy>
  <cp:revision>403</cp:revision>
  <cp:lastPrinted>2019-10-27T14:04:31Z</cp:lastPrinted>
  <dcterms:created xsi:type="dcterms:W3CDTF">2019-02-25T14:53:03Z</dcterms:created>
  <dcterms:modified xsi:type="dcterms:W3CDTF">2023-03-27T20:45:27Z</dcterms:modified>
</cp:coreProperties>
</file>