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ags/tag1.xml" ContentType="application/vnd.openxmlformats-officedocument.presentationml.tags+xml"/>
  <Override PartName="/ppt/theme/themeOverride3.xml" ContentType="application/vnd.openxmlformats-officedocument.themeOverride+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4"/>
  </p:notesMasterIdLst>
  <p:sldIdLst>
    <p:sldId id="532" r:id="rId2"/>
    <p:sldId id="533" r:id="rId3"/>
    <p:sldId id="564" r:id="rId4"/>
    <p:sldId id="565" r:id="rId5"/>
    <p:sldId id="566" r:id="rId6"/>
    <p:sldId id="528" r:id="rId7"/>
    <p:sldId id="527" r:id="rId8"/>
    <p:sldId id="408" r:id="rId9"/>
    <p:sldId id="289" r:id="rId10"/>
    <p:sldId id="409" r:id="rId11"/>
    <p:sldId id="529" r:id="rId12"/>
    <p:sldId id="442" r:id="rId13"/>
    <p:sldId id="444" r:id="rId14"/>
    <p:sldId id="445" r:id="rId15"/>
    <p:sldId id="446" r:id="rId16"/>
    <p:sldId id="450" r:id="rId17"/>
    <p:sldId id="451" r:id="rId18"/>
    <p:sldId id="453" r:id="rId19"/>
    <p:sldId id="454" r:id="rId20"/>
    <p:sldId id="455" r:id="rId21"/>
    <p:sldId id="456" r:id="rId22"/>
    <p:sldId id="457" r:id="rId23"/>
    <p:sldId id="458" r:id="rId24"/>
    <p:sldId id="459" r:id="rId25"/>
    <p:sldId id="460" r:id="rId26"/>
    <p:sldId id="461" r:id="rId27"/>
    <p:sldId id="462" r:id="rId28"/>
    <p:sldId id="463" r:id="rId29"/>
    <p:sldId id="464" r:id="rId30"/>
    <p:sldId id="465" r:id="rId31"/>
    <p:sldId id="466" r:id="rId32"/>
    <p:sldId id="467" r:id="rId33"/>
    <p:sldId id="468" r:id="rId34"/>
    <p:sldId id="469" r:id="rId35"/>
    <p:sldId id="470" r:id="rId36"/>
    <p:sldId id="471" r:id="rId37"/>
    <p:sldId id="557" r:id="rId38"/>
    <p:sldId id="472" r:id="rId39"/>
    <p:sldId id="474" r:id="rId40"/>
    <p:sldId id="476" r:id="rId41"/>
    <p:sldId id="477" r:id="rId42"/>
    <p:sldId id="478" r:id="rId43"/>
    <p:sldId id="479" r:id="rId44"/>
    <p:sldId id="484" r:id="rId45"/>
    <p:sldId id="485" r:id="rId46"/>
    <p:sldId id="486" r:id="rId47"/>
    <p:sldId id="487" r:id="rId48"/>
    <p:sldId id="488" r:id="rId49"/>
    <p:sldId id="489" r:id="rId50"/>
    <p:sldId id="490" r:id="rId51"/>
    <p:sldId id="491" r:id="rId52"/>
    <p:sldId id="492" r:id="rId53"/>
    <p:sldId id="493" r:id="rId54"/>
    <p:sldId id="494" r:id="rId55"/>
    <p:sldId id="495" r:id="rId56"/>
    <p:sldId id="480" r:id="rId57"/>
    <p:sldId id="530" r:id="rId58"/>
    <p:sldId id="481" r:id="rId59"/>
    <p:sldId id="496" r:id="rId60"/>
    <p:sldId id="497" r:id="rId61"/>
    <p:sldId id="498" r:id="rId62"/>
    <p:sldId id="499" r:id="rId63"/>
    <p:sldId id="500" r:id="rId64"/>
    <p:sldId id="501" r:id="rId65"/>
    <p:sldId id="502" r:id="rId66"/>
    <p:sldId id="503" r:id="rId67"/>
    <p:sldId id="504" r:id="rId68"/>
    <p:sldId id="505" r:id="rId69"/>
    <p:sldId id="506" r:id="rId70"/>
    <p:sldId id="507" r:id="rId71"/>
    <p:sldId id="512" r:id="rId72"/>
    <p:sldId id="513" r:id="rId73"/>
    <p:sldId id="514" r:id="rId74"/>
    <p:sldId id="515" r:id="rId75"/>
    <p:sldId id="516" r:id="rId76"/>
    <p:sldId id="517" r:id="rId77"/>
    <p:sldId id="518" r:id="rId78"/>
    <p:sldId id="519" r:id="rId79"/>
    <p:sldId id="563" r:id="rId80"/>
    <p:sldId id="520" r:id="rId81"/>
    <p:sldId id="521" r:id="rId82"/>
    <p:sldId id="523" r:id="rId83"/>
    <p:sldId id="524" r:id="rId84"/>
    <p:sldId id="525" r:id="rId85"/>
    <p:sldId id="526" r:id="rId86"/>
    <p:sldId id="256" r:id="rId87"/>
    <p:sldId id="537" r:id="rId88"/>
    <p:sldId id="538" r:id="rId89"/>
    <p:sldId id="539" r:id="rId90"/>
    <p:sldId id="540" r:id="rId91"/>
    <p:sldId id="541" r:id="rId92"/>
    <p:sldId id="542" r:id="rId93"/>
    <p:sldId id="543" r:id="rId94"/>
    <p:sldId id="544" r:id="rId95"/>
    <p:sldId id="545" r:id="rId96"/>
    <p:sldId id="546" r:id="rId97"/>
    <p:sldId id="547" r:id="rId98"/>
    <p:sldId id="548" r:id="rId99"/>
    <p:sldId id="549" r:id="rId100"/>
    <p:sldId id="550" r:id="rId101"/>
    <p:sldId id="551" r:id="rId102"/>
    <p:sldId id="552" r:id="rId103"/>
    <p:sldId id="553" r:id="rId104"/>
    <p:sldId id="554" r:id="rId105"/>
    <p:sldId id="555" r:id="rId106"/>
    <p:sldId id="556" r:id="rId107"/>
    <p:sldId id="558" r:id="rId108"/>
    <p:sldId id="560" r:id="rId109"/>
    <p:sldId id="559" r:id="rId110"/>
    <p:sldId id="561" r:id="rId111"/>
    <p:sldId id="562" r:id="rId112"/>
    <p:sldId id="413" r:id="rId113"/>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91" autoAdjust="0"/>
    <p:restoredTop sz="95827" autoAdjust="0"/>
  </p:normalViewPr>
  <p:slideViewPr>
    <p:cSldViewPr snapToGrid="0" showGuides="1">
      <p:cViewPr varScale="1">
        <p:scale>
          <a:sx n="110" d="100"/>
          <a:sy n="110" d="100"/>
        </p:scale>
        <p:origin x="168" y="108"/>
      </p:cViewPr>
      <p:guideLst>
        <p:guide orient="horz" pos="2160"/>
        <p:guide pos="3840"/>
      </p:guideLst>
    </p:cSldViewPr>
  </p:slideViewPr>
  <p:outlineViewPr>
    <p:cViewPr>
      <p:scale>
        <a:sx n="33" d="100"/>
        <a:sy n="33" d="100"/>
      </p:scale>
      <p:origin x="0" y="-4590"/>
    </p:cViewPr>
  </p:outlineViewPr>
  <p:notesTextViewPr>
    <p:cViewPr>
      <p:scale>
        <a:sx n="1" d="1"/>
        <a:sy n="1" d="1"/>
      </p:scale>
      <p:origin x="0" y="0"/>
    </p:cViewPr>
  </p:notesTextViewPr>
  <p:sorterViewPr>
    <p:cViewPr>
      <p:scale>
        <a:sx n="100" d="100"/>
        <a:sy n="100" d="100"/>
      </p:scale>
      <p:origin x="0" y="-1308"/>
    </p:cViewPr>
  </p:sorterViewPr>
  <p:notesViewPr>
    <p:cSldViewPr snapToGrid="0" showGuides="1">
      <p:cViewPr varScale="1">
        <p:scale>
          <a:sx n="85" d="100"/>
          <a:sy n="85" d="100"/>
        </p:scale>
        <p:origin x="3928"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3C542-222A-405D-94A7-4886307F2D31}" type="datetimeFigureOut">
              <a:rPr lang="x-none" smtClean="0"/>
              <a:t>24/4/2023</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5B9E1D-7BB2-4B83-BB15-79E642ABEF23}" type="slidenum">
              <a:rPr lang="x-none" smtClean="0"/>
              <a:t>‹#›</a:t>
            </a:fld>
            <a:endParaRPr lang="x-none"/>
          </a:p>
        </p:txBody>
      </p:sp>
    </p:spTree>
    <p:extLst>
      <p:ext uri="{BB962C8B-B14F-4D97-AF65-F5344CB8AC3E}">
        <p14:creationId xmlns:p14="http://schemas.microsoft.com/office/powerpoint/2010/main" val="3376122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100.xml"/><Relationship Id="rId1" Type="http://schemas.openxmlformats.org/officeDocument/2006/relationships/notesMaster" Target="../notesMasters/notesMaster1.xml"/><Relationship Id="rId4" Type="http://schemas.openxmlformats.org/officeDocument/2006/relationships/hyperlink" Target="http://www.intervoiceonline.org/" TargetMode="External"/></Relationships>
</file>

<file path=ppt/notesSlides/_rels/notesSlide101.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101.xml"/><Relationship Id="rId1" Type="http://schemas.openxmlformats.org/officeDocument/2006/relationships/notesMaster" Target="../notesMasters/notesMaster1.xml"/><Relationship Id="rId4" Type="http://schemas.openxmlformats.org/officeDocument/2006/relationships/hyperlink" Target="http://www.intervoiceonline.org/" TargetMode="External"/></Relationships>
</file>

<file path=ppt/notesSlides/_rels/notesSlide102.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102.xml"/><Relationship Id="rId1" Type="http://schemas.openxmlformats.org/officeDocument/2006/relationships/notesMaster" Target="../notesMasters/notesMaster1.xml"/><Relationship Id="rId4" Type="http://schemas.openxmlformats.org/officeDocument/2006/relationships/hyperlink" Target="http://www.intervoiceonline.org/" TargetMode="External"/></Relationships>
</file>

<file path=ppt/notesSlides/_rels/notesSlide103.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103.xml"/><Relationship Id="rId1" Type="http://schemas.openxmlformats.org/officeDocument/2006/relationships/notesMaster" Target="../notesMasters/notesMaster1.xml"/><Relationship Id="rId4" Type="http://schemas.openxmlformats.org/officeDocument/2006/relationships/hyperlink" Target="http://www.intervoiceonline.org/" TargetMode="External"/></Relationships>
</file>

<file path=ppt/notesSlides/_rels/notesSlide104.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104.xml"/><Relationship Id="rId1" Type="http://schemas.openxmlformats.org/officeDocument/2006/relationships/notesMaster" Target="../notesMasters/notesMaster1.xml"/><Relationship Id="rId4" Type="http://schemas.openxmlformats.org/officeDocument/2006/relationships/hyperlink" Target="http://www.intervoiceonline.org/" TargetMode="External"/></Relationships>
</file>

<file path=ppt/notesSlides/_rels/notesSlide105.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105.xml"/><Relationship Id="rId1" Type="http://schemas.openxmlformats.org/officeDocument/2006/relationships/notesMaster" Target="../notesMasters/notesMaster1.xml"/><Relationship Id="rId4" Type="http://schemas.openxmlformats.org/officeDocument/2006/relationships/hyperlink" Target="http://www.intervoiceonline.org/" TargetMode="External"/></Relationships>
</file>

<file path=ppt/notesSlides/_rels/notesSlide106.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106.xml"/><Relationship Id="rId1" Type="http://schemas.openxmlformats.org/officeDocument/2006/relationships/notesMaster" Target="../notesMasters/notesMaster1.xml"/><Relationship Id="rId4" Type="http://schemas.openxmlformats.org/officeDocument/2006/relationships/hyperlink" Target="http://www.intervoiceonline.org/" TargetMode="External"/></Relationships>
</file>

<file path=ppt/notesSlides/_rels/notesSlide107.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107.xml"/><Relationship Id="rId1" Type="http://schemas.openxmlformats.org/officeDocument/2006/relationships/notesMaster" Target="../notesMasters/notesMaster1.xml"/><Relationship Id="rId4" Type="http://schemas.openxmlformats.org/officeDocument/2006/relationships/hyperlink" Target="http://www.intervoiceonline.org/" TargetMode="External"/></Relationships>
</file>

<file path=ppt/notesSlides/_rels/notesSlide108.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108.xml"/><Relationship Id="rId1" Type="http://schemas.openxmlformats.org/officeDocument/2006/relationships/notesMaster" Target="../notesMasters/notesMaster1.xml"/><Relationship Id="rId4" Type="http://schemas.openxmlformats.org/officeDocument/2006/relationships/hyperlink" Target="http://www.intervoiceonline.org/" TargetMode="External"/></Relationships>
</file>

<file path=ppt/notesSlides/_rels/notesSlide109.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109.xml"/><Relationship Id="rId1" Type="http://schemas.openxmlformats.org/officeDocument/2006/relationships/notesMaster" Target="../notesMasters/notesMaster1.xml"/><Relationship Id="rId4" Type="http://schemas.openxmlformats.org/officeDocument/2006/relationships/hyperlink" Target="http://www.intervoiceonline.org/"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110.xml"/><Relationship Id="rId1" Type="http://schemas.openxmlformats.org/officeDocument/2006/relationships/notesMaster" Target="../notesMasters/notesMaster1.xml"/><Relationship Id="rId4" Type="http://schemas.openxmlformats.org/officeDocument/2006/relationships/hyperlink" Target="http://www.intervoiceonline.org/" TargetMode="External"/></Relationships>
</file>

<file path=ppt/notesSlides/_rels/notesSlide111.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111.xml"/><Relationship Id="rId1" Type="http://schemas.openxmlformats.org/officeDocument/2006/relationships/notesMaster" Target="../notesMasters/notesMaster1.xml"/><Relationship Id="rId4" Type="http://schemas.openxmlformats.org/officeDocument/2006/relationships/hyperlink" Target="http://www.intervoiceonline.org/" TargetMode="Externa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www.intervoiceonline.org/" TargetMode="External"/><Relationship Id="rId4" Type="http://schemas.openxmlformats.org/officeDocument/2006/relationships/hyperlink" Target="http://www.normal-difference.org/?page_id=15"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globalmentalhealth.org/sites/default/files/docs/PANUSP%20Cape%20Town%20Declaration%2010.2011.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uspkenya.or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_ENREF_7"/><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peoplefirst.org.uk/about"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_ENREF_8"/><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_ENREF_9"/><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www.dementiaallianceinternational.org/"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_ENREF_10"/><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www.peer-support.eu/about-the-project/"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_ENREF_11"/><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_ENREF_12"/></Relationships>
</file>

<file path=ppt/notesSlides/_rels/notesSlide27.xml.rels><?xml version="1.0" encoding="UTF-8" standalone="yes"?>
<Relationships xmlns="http://schemas.openxmlformats.org/package/2006/relationships"><Relationship Id="rId3" Type="http://schemas.openxmlformats.org/officeDocument/2006/relationships/hyperlink" Target="#_ENREF_13"/><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www.specialolympics.org/Sections/What_We_Do/What_We_Do.aspx"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thealtruist.org/about-us/"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restaurantlereflet.fr/"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_ENREF_18"/><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_ENREF_19"/><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www.alzheimer.or.jp/"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_ENREF_20"/><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_ENREF_20"/><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_ENREF_22"/><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_ENREF_22"/><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_ENREF_23"/><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_ENREF_24"/><Relationship Id="rId2" Type="http://schemas.openxmlformats.org/officeDocument/2006/relationships/slide" Target="../slides/slide49.xml"/><Relationship Id="rId1" Type="http://schemas.openxmlformats.org/officeDocument/2006/relationships/notesMaster" Target="../notesMasters/notesMaster1.xml"/><Relationship Id="rId5" Type="http://schemas.openxmlformats.org/officeDocument/2006/relationships/hyperlink" Target="#_ENREF_26"/><Relationship Id="rId4" Type="http://schemas.openxmlformats.org/officeDocument/2006/relationships/hyperlink" Target="#_ENREF_25"/></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_ENREF_27"/><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_ENREF_31"/><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_ENREF_32"/><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_ENREF_28"/><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_ENREF_31"/><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_ENREF_31"/><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_ENREF_31"/><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_ENREF_33"/><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_ENREF_34"/><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autisticadvocacy.org/"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_ENREF_35"/><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3" Type="http://schemas.openxmlformats.org/officeDocument/2006/relationships/hyperlink" Target="#_ENREF_35"/><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_ENREF_1"/><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_ENREF_2"/></Relationships>
</file>

<file path=ppt/notesSlides/_rels/notesSlide80.xml.rels><?xml version="1.0" encoding="UTF-8" standalone="yes"?>
<Relationships xmlns="http://schemas.openxmlformats.org/package/2006/relationships"><Relationship Id="rId3" Type="http://schemas.openxmlformats.org/officeDocument/2006/relationships/hyperlink" Target="http://www.cbmuk.org.uk/wp-content/uploads/2016/04/MU21187-CBM-Annual-Report-accessible.pdf" TargetMode="External"/><Relationship Id="rId2" Type="http://schemas.openxmlformats.org/officeDocument/2006/relationships/slide" Target="../slides/slide80.xml"/><Relationship Id="rId1" Type="http://schemas.openxmlformats.org/officeDocument/2006/relationships/notesMaster" Target="../notesMasters/notesMaster1.xml"/><Relationship Id="rId4" Type="http://schemas.openxmlformats.org/officeDocument/2006/relationships/hyperlink" Target="http://www.mindfreedomireland.com/index.php/annual-reports" TargetMode="Externa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3" Type="http://schemas.openxmlformats.org/officeDocument/2006/relationships/hyperlink" Target="#_ENREF_35"/><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86.xml"/><Relationship Id="rId1" Type="http://schemas.openxmlformats.org/officeDocument/2006/relationships/notesMaster" Target="../notesMasters/notesMaster1.xml"/><Relationship Id="rId4" Type="http://schemas.openxmlformats.org/officeDocument/2006/relationships/hyperlink" Target="http://www.intervoiceonline.org/" TargetMode="External"/></Relationships>
</file>

<file path=ppt/notesSlides/_rels/notesSlide87.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87.xml"/><Relationship Id="rId1" Type="http://schemas.openxmlformats.org/officeDocument/2006/relationships/notesMaster" Target="../notesMasters/notesMaster1.xml"/><Relationship Id="rId4" Type="http://schemas.openxmlformats.org/officeDocument/2006/relationships/hyperlink" Target="http://www.intervoiceonline.org/" TargetMode="External"/></Relationships>
</file>

<file path=ppt/notesSlides/_rels/notesSlide88.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88.xml"/><Relationship Id="rId1" Type="http://schemas.openxmlformats.org/officeDocument/2006/relationships/notesMaster" Target="../notesMasters/notesMaster1.xml"/><Relationship Id="rId4" Type="http://schemas.openxmlformats.org/officeDocument/2006/relationships/hyperlink" Target="http://www.intervoiceonline.org/" TargetMode="External"/></Relationships>
</file>

<file path=ppt/notesSlides/_rels/notesSlide89.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89.xml"/><Relationship Id="rId1" Type="http://schemas.openxmlformats.org/officeDocument/2006/relationships/notesMaster" Target="../notesMasters/notesMaster1.xml"/><Relationship Id="rId4" Type="http://schemas.openxmlformats.org/officeDocument/2006/relationships/hyperlink" Target="http://www.intervoiceonline.org/"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_ENREF_3"/><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www.wnyil.org/Mental-Health-PEER-Connection/" TargetMode="External"/><Relationship Id="rId5" Type="http://schemas.openxmlformats.org/officeDocument/2006/relationships/hyperlink" Target="https://youtu.be/fv9jbKFANZc" TargetMode="External"/><Relationship Id="rId4" Type="http://schemas.openxmlformats.org/officeDocument/2006/relationships/hyperlink" Target="#_ENREF_4"/></Relationships>
</file>

<file path=ppt/notesSlides/_rels/notesSlide90.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90.xml"/><Relationship Id="rId1" Type="http://schemas.openxmlformats.org/officeDocument/2006/relationships/notesMaster" Target="../notesMasters/notesMaster1.xml"/><Relationship Id="rId4" Type="http://schemas.openxmlformats.org/officeDocument/2006/relationships/hyperlink" Target="http://www.intervoiceonline.org/" TargetMode="External"/></Relationships>
</file>

<file path=ppt/notesSlides/_rels/notesSlide91.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91.xml"/><Relationship Id="rId1" Type="http://schemas.openxmlformats.org/officeDocument/2006/relationships/notesMaster" Target="../notesMasters/notesMaster1.xml"/><Relationship Id="rId4" Type="http://schemas.openxmlformats.org/officeDocument/2006/relationships/hyperlink" Target="http://www.intervoiceonline.org/" TargetMode="External"/></Relationships>
</file>

<file path=ppt/notesSlides/_rels/notesSlide92.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92.xml"/><Relationship Id="rId1" Type="http://schemas.openxmlformats.org/officeDocument/2006/relationships/notesMaster" Target="../notesMasters/notesMaster1.xml"/><Relationship Id="rId4" Type="http://schemas.openxmlformats.org/officeDocument/2006/relationships/hyperlink" Target="http://www.intervoiceonline.org/" TargetMode="External"/></Relationships>
</file>

<file path=ppt/notesSlides/_rels/notesSlide93.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93.xml"/><Relationship Id="rId1" Type="http://schemas.openxmlformats.org/officeDocument/2006/relationships/notesMaster" Target="../notesMasters/notesMaster1.xml"/><Relationship Id="rId4" Type="http://schemas.openxmlformats.org/officeDocument/2006/relationships/hyperlink" Target="http://www.intervoiceonline.org/" TargetMode="External"/></Relationships>
</file>

<file path=ppt/notesSlides/_rels/notesSlide94.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94.xml"/><Relationship Id="rId1" Type="http://schemas.openxmlformats.org/officeDocument/2006/relationships/notesMaster" Target="../notesMasters/notesMaster1.xml"/><Relationship Id="rId4" Type="http://schemas.openxmlformats.org/officeDocument/2006/relationships/hyperlink" Target="http://www.intervoiceonline.org/" TargetMode="External"/></Relationships>
</file>

<file path=ppt/notesSlides/_rels/notesSlide95.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95.xml"/><Relationship Id="rId1" Type="http://schemas.openxmlformats.org/officeDocument/2006/relationships/notesMaster" Target="../notesMasters/notesMaster1.xml"/><Relationship Id="rId4" Type="http://schemas.openxmlformats.org/officeDocument/2006/relationships/hyperlink" Target="http://www.intervoiceonline.org/" TargetMode="External"/></Relationships>
</file>

<file path=ppt/notesSlides/_rels/notesSlide96.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96.xml"/><Relationship Id="rId1" Type="http://schemas.openxmlformats.org/officeDocument/2006/relationships/notesMaster" Target="../notesMasters/notesMaster1.xml"/><Relationship Id="rId4" Type="http://schemas.openxmlformats.org/officeDocument/2006/relationships/hyperlink" Target="http://www.intervoiceonline.org/" TargetMode="External"/></Relationships>
</file>

<file path=ppt/notesSlides/_rels/notesSlide97.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97.xml"/><Relationship Id="rId1" Type="http://schemas.openxmlformats.org/officeDocument/2006/relationships/notesMaster" Target="../notesMasters/notesMaster1.xml"/><Relationship Id="rId4" Type="http://schemas.openxmlformats.org/officeDocument/2006/relationships/hyperlink" Target="http://www.intervoiceonline.org/" TargetMode="External"/></Relationships>
</file>

<file path=ppt/notesSlides/_rels/notesSlide98.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98.xml"/><Relationship Id="rId1" Type="http://schemas.openxmlformats.org/officeDocument/2006/relationships/notesMaster" Target="../notesMasters/notesMaster1.xml"/><Relationship Id="rId4" Type="http://schemas.openxmlformats.org/officeDocument/2006/relationships/hyperlink" Target="http://www.intervoiceonline.org/" TargetMode="External"/></Relationships>
</file>

<file path=ppt/notesSlides/_rels/notesSlide99.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99.xml"/><Relationship Id="rId1" Type="http://schemas.openxmlformats.org/officeDocument/2006/relationships/notesMaster" Target="../notesMasters/notesMaster1.xml"/><Relationship Id="rId4" Type="http://schemas.openxmlformats.org/officeDocument/2006/relationships/hyperlink" Target="http://www.intervoiceonline.or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5B9E1D-7BB2-4B83-BB15-79E642ABEF23}" type="slidenum">
              <a:rPr lang="x-none" smtClean="0"/>
              <a:t>1</a:t>
            </a:fld>
            <a:endParaRPr lang="x-none"/>
          </a:p>
        </p:txBody>
      </p:sp>
    </p:spTree>
    <p:extLst>
      <p:ext uri="{BB962C8B-B14F-4D97-AF65-F5344CB8AC3E}">
        <p14:creationId xmlns:p14="http://schemas.microsoft.com/office/powerpoint/2010/main" val="2129431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263525"/>
            <a:ext cx="3225800" cy="1814513"/>
          </a:xfrm>
        </p:spPr>
      </p:sp>
      <p:sp>
        <p:nvSpPr>
          <p:cNvPr id="3" name="Notes Placeholder 2"/>
          <p:cNvSpPr>
            <a:spLocks noGrp="1"/>
          </p:cNvSpPr>
          <p:nvPr>
            <p:ph type="body" idx="1"/>
          </p:nvPr>
        </p:nvSpPr>
        <p:spPr>
          <a:xfrm>
            <a:off x="685800" y="2698359"/>
            <a:ext cx="5486400" cy="5795010"/>
          </a:xfrm>
        </p:spPr>
        <p:txBody>
          <a:bodyPr/>
          <a:lstStyle/>
          <a:p>
            <a:pPr marR="0" lvl="0">
              <a:spcBef>
                <a:spcPts val="0"/>
              </a:spcBef>
              <a:spcAft>
                <a:spcPts val="600"/>
              </a:spcAft>
              <a:buSzPts val="1600"/>
            </a:pPr>
            <a:r>
              <a:rPr lang="en-GB" sz="1800" b="1" dirty="0">
                <a:solidFill>
                  <a:srgbClr val="4F81BD"/>
                </a:solidFill>
                <a:latin typeface="Calibri" panose="020F0502020204030204" pitchFamily="34" charset="0"/>
                <a:ea typeface="SimSun" panose="02010600030101010101" pitchFamily="2" charset="-122"/>
                <a:cs typeface="Arial" panose="020B0604020202020204" pitchFamily="34" charset="0"/>
              </a:rPr>
              <a:t>Setting up a civil society organization</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457200" marR="0" indent="-457200" algn="just">
              <a:spcBef>
                <a:spcPts val="0"/>
              </a:spcBef>
              <a:spcAft>
                <a:spcPts val="600"/>
              </a:spcAft>
            </a:pPr>
            <a:r>
              <a:rPr lang="en-GB" b="1" dirty="0">
                <a:solidFill>
                  <a:srgbClr val="002060"/>
                </a:solidFill>
                <a:latin typeface="Calibri" panose="020F0502020204030204" pitchFamily="34" charset="0"/>
                <a:ea typeface="SimSun" panose="02010600030101010101" pitchFamily="2" charset="-122"/>
                <a:cs typeface="Arial" panose="020B0604020202020204" pitchFamily="34" charset="0"/>
              </a:rPr>
              <a:t>Understanding the need for the organization</a:t>
            </a:r>
            <a:endParaRPr lang="x-none" dirty="0">
              <a:solidFill>
                <a:srgbClr val="00206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motivation for forming a civil society organization will generally stem from people identifying an unmet need that they believe should be addressed.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This unmet need may be something that has been identified from the personal experience of an individual or group of individuals with psychosocial, intellectual or cognitive disabilities, a group of family members and/or alternatively  practitioners who have recognized the importance of addressing human rights in mental health and disability-related areas.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specific motivation driving the organization’s initial formation will inform the organization’s vision and objectives.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Once there is clarity about the vision and purpose of the organization, it becomes possible to assess the degree to which it differs from other organizations in the community and to offer something new. </a:t>
            </a:r>
          </a:p>
          <a:p>
            <a:pPr marL="628650" lvl="1"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This could be in the form of a different service being provided or even a different perspective or method for championing human rights. </a:t>
            </a:r>
          </a:p>
          <a:p>
            <a:pPr marL="171450" indent="-171450" algn="just">
              <a:buFont typeface="Arial" panose="020B0604020202020204" pitchFamily="34" charset="0"/>
              <a:buChar char="•"/>
            </a:pP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lvl="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It is also useful to consider whether the organization should be set-up as a stand-alone body or whether it could potentially be a branch of an established civil society organization that wishes to incorporate work on the human rights of persons with psychosocial, intellectual or cognitive disabilities and their families and/or care partners into its agenda. </a:t>
            </a:r>
            <a:endParaRPr lang="en-US"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E5FEED-3F11-4018-8801-9319A9A00358}"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108987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3525" y="223838"/>
            <a:ext cx="1165225" cy="655637"/>
          </a:xfrm>
        </p:spPr>
      </p:sp>
      <p:sp>
        <p:nvSpPr>
          <p:cNvPr id="3" name="Notes Placeholder 2"/>
          <p:cNvSpPr>
            <a:spLocks noGrp="1"/>
          </p:cNvSpPr>
          <p:nvPr>
            <p:ph type="body" idx="1"/>
          </p:nvPr>
        </p:nvSpPr>
        <p:spPr>
          <a:xfrm>
            <a:off x="332573" y="1091724"/>
            <a:ext cx="6091088" cy="6452076"/>
          </a:xfrm>
          <a:solidFill>
            <a:schemeClr val="accent1">
              <a:lumMod val="20000"/>
              <a:lumOff val="80000"/>
            </a:schemeClr>
          </a:solidFill>
        </p:spPr>
        <p:txBody>
          <a:bodyPr/>
          <a:lstStyle/>
          <a:p>
            <a:pPr algn="just"/>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1</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Normal Difference Mental Health, Kenya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Identifying the need for a civil society organization and setting it up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Normal Difference Mental Health Kenya (NDMHK),  #263">
                  <a:extLst>
                    <a:ext uri="{A12FA001-AC4F-418D-AE19-62706E023703}">
                      <ahyp:hlinkClr xmlns:ahyp="http://schemas.microsoft.com/office/drawing/2018/hyperlinkcolor" val="tx"/>
                    </a:ext>
                  </a:extLst>
                </a:hlinkClick>
              </a:rPr>
              <a:t>5</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Until recently, there have been no public mental health services in the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and Kisumu slum areas in Kenya. Respecting, empowering and initiating support for people suffering from trauma and emotional distress has been identified as a critical need to improve the well-being of many people in Kenya – especially in view of the trauma inflicted by the post-election violence of 2007 and 2008.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Persons who have experienced trauma need a safe and healing place in their community where they have the opportunity to cope and to overcome traumatic experiences. The organization Normal Difference Mental Health in Kenya has provided this place by offering a drop-in centre that includes self-help groups, counselling, support and creative activities. The goal is to give people a chance to find positive and empowering ways to deal with their concerns, regain strength and self-confidence, and live self-determined lives in their communities. This is particularly challenging given rising poverty levels.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project was initiated in February 2009 when a group of four people in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one of the many ghettos in Nairobi, founded the community-based self-help organization Normal Difference Mental Health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In August 2009 the Normal Difference Mental Health idea spread to Kisumu, Kenya’s third biggest city situated near Lake Victoria.</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By integrating local African beliefs into supportive services, Normal Difference Mental Health seeks to promote healing and well-being by addressing individual experiences of trauma and distress that often require special attention and intervention. The organization recognizes that from an African point of view these issues can be caused by a variety of factors – including traumatic events in the past (e.g. loss of job, death of a loved one, abuse), witchcraft, ancestral spirits, drug abuse, disease (e.g. cerebral malaria) and genealogically passed trauma.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October 2009,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the International Hearing Voices Network gave Normal Difference Mental Health membership status at its annual meeting in Maastricht, Netherlands.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about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see: </a:t>
            </a:r>
            <a:r>
              <a:rPr lang="en-GB"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http://www.intervoiceonline.org</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13DD5433-70DE-46E9-A271-879C79CF7BE4}" type="slidenum">
              <a:rPr lang="x-none" smtClean="0"/>
              <a:t>100</a:t>
            </a:fld>
            <a:endParaRPr lang="x-none"/>
          </a:p>
        </p:txBody>
      </p:sp>
    </p:spTree>
    <p:extLst>
      <p:ext uri="{BB962C8B-B14F-4D97-AF65-F5344CB8AC3E}">
        <p14:creationId xmlns:p14="http://schemas.microsoft.com/office/powerpoint/2010/main" val="182763859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3525" y="223838"/>
            <a:ext cx="1165225" cy="655637"/>
          </a:xfrm>
        </p:spPr>
      </p:sp>
      <p:sp>
        <p:nvSpPr>
          <p:cNvPr id="3" name="Notes Placeholder 2"/>
          <p:cNvSpPr>
            <a:spLocks noGrp="1"/>
          </p:cNvSpPr>
          <p:nvPr>
            <p:ph type="body" idx="1"/>
          </p:nvPr>
        </p:nvSpPr>
        <p:spPr>
          <a:xfrm>
            <a:off x="332573" y="1091724"/>
            <a:ext cx="6091088" cy="6452076"/>
          </a:xfrm>
          <a:solidFill>
            <a:schemeClr val="accent1">
              <a:lumMod val="20000"/>
              <a:lumOff val="80000"/>
            </a:schemeClr>
          </a:solidFill>
        </p:spPr>
        <p:txBody>
          <a:bodyPr/>
          <a:lstStyle/>
          <a:p>
            <a:pPr algn="just"/>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1</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Normal Difference Mental Health, Kenya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Identifying the need for a civil society organization and setting it up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Normal Difference Mental Health Kenya (NDMHK),  #263">
                  <a:extLst>
                    <a:ext uri="{A12FA001-AC4F-418D-AE19-62706E023703}">
                      <ahyp:hlinkClr xmlns:ahyp="http://schemas.microsoft.com/office/drawing/2018/hyperlinkcolor" val="tx"/>
                    </a:ext>
                  </a:extLst>
                </a:hlinkClick>
              </a:rPr>
              <a:t>5</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Until recently, there have been no public mental health services in the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and Kisumu slum areas in Kenya. Respecting, empowering and initiating support for people suffering from trauma and emotional distress has been identified as a critical need to improve the well-being of many people in Kenya – especially in view of the trauma inflicted by the post-election violence of 2007 and 2008.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Persons who have experienced trauma need a safe and healing place in their community where they have the opportunity to cope and to overcome traumatic experiences. The organization Normal Difference Mental Health in Kenya has provided this place by offering a drop-in centre that includes self-help groups, counselling, support and creative activities. The goal is to give people a chance to find positive and empowering ways to deal with their concerns, regain strength and self-confidence, and live self-determined lives in their communities. This is particularly challenging given rising poverty levels.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project was initiated in February 2009 when a group of four people in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one of the many ghettos in Nairobi, founded the community-based self-help organization Normal Difference Mental Health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In August 2009 the Normal Difference Mental Health idea spread to Kisumu, Kenya’s third biggest city situated near Lake Victoria.</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By integrating local African beliefs into supportive services, Normal Difference Mental Health seeks to promote healing and well-being by addressing individual experiences of trauma and distress that often require special attention and intervention. The organization recognizes that from an African point of view these issues can be caused by a variety of factors – including traumatic events in the past (e.g. loss of job, death of a loved one, abuse), witchcraft, ancestral spirits, drug abuse, disease (e.g. cerebral malaria) and genealogically passed trauma.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October 2009,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the International Hearing Voices Network gave Normal Difference Mental Health membership status at its annual meeting in Maastricht, Netherlands.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about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see: </a:t>
            </a:r>
            <a:r>
              <a:rPr lang="en-GB"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http://www.intervoiceonline.org</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13DD5433-70DE-46E9-A271-879C79CF7BE4}" type="slidenum">
              <a:rPr lang="x-none" smtClean="0"/>
              <a:t>101</a:t>
            </a:fld>
            <a:endParaRPr lang="x-none"/>
          </a:p>
        </p:txBody>
      </p:sp>
    </p:spTree>
    <p:extLst>
      <p:ext uri="{BB962C8B-B14F-4D97-AF65-F5344CB8AC3E}">
        <p14:creationId xmlns:p14="http://schemas.microsoft.com/office/powerpoint/2010/main" val="182763859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3525" y="223838"/>
            <a:ext cx="1165225" cy="655637"/>
          </a:xfrm>
        </p:spPr>
      </p:sp>
      <p:sp>
        <p:nvSpPr>
          <p:cNvPr id="3" name="Notes Placeholder 2"/>
          <p:cNvSpPr>
            <a:spLocks noGrp="1"/>
          </p:cNvSpPr>
          <p:nvPr>
            <p:ph type="body" idx="1"/>
          </p:nvPr>
        </p:nvSpPr>
        <p:spPr>
          <a:xfrm>
            <a:off x="332573" y="1091724"/>
            <a:ext cx="6091088" cy="6452076"/>
          </a:xfrm>
          <a:solidFill>
            <a:schemeClr val="accent1">
              <a:lumMod val="20000"/>
              <a:lumOff val="80000"/>
            </a:schemeClr>
          </a:solidFill>
        </p:spPr>
        <p:txBody>
          <a:bodyPr/>
          <a:lstStyle/>
          <a:p>
            <a:pPr algn="just"/>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1</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Normal Difference Mental Health, Kenya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Identifying the need for a civil society organization and setting it up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Normal Difference Mental Health Kenya (NDMHK),  #263">
                  <a:extLst>
                    <a:ext uri="{A12FA001-AC4F-418D-AE19-62706E023703}">
                      <ahyp:hlinkClr xmlns:ahyp="http://schemas.microsoft.com/office/drawing/2018/hyperlinkcolor" val="tx"/>
                    </a:ext>
                  </a:extLst>
                </a:hlinkClick>
              </a:rPr>
              <a:t>5</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Until recently, there have been no public mental health services in the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and Kisumu slum areas in Kenya. Respecting, empowering and initiating support for people suffering from trauma and emotional distress has been identified as a critical need to improve the well-being of many people in Kenya – especially in view of the trauma inflicted by the post-election violence of 2007 and 2008.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Persons who have experienced trauma need a safe and healing place in their community where they have the opportunity to cope and to overcome traumatic experiences. The organization Normal Difference Mental Health in Kenya has provided this place by offering a drop-in centre that includes self-help groups, counselling, support and creative activities. The goal is to give people a chance to find positive and empowering ways to deal with their concerns, regain strength and self-confidence, and live self-determined lives in their communities. This is particularly challenging given rising poverty levels.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project was initiated in February 2009 when a group of four people in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one of the many ghettos in Nairobi, founded the community-based self-help organization Normal Difference Mental Health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In August 2009 the Normal Difference Mental Health idea spread to Kisumu, Kenya’s third biggest city situated near Lake Victoria.</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By integrating local African beliefs into supportive services, Normal Difference Mental Health seeks to promote healing and well-being by addressing individual experiences of trauma and distress that often require special attention and intervention. The organization recognizes that from an African point of view these issues can be caused by a variety of factors – including traumatic events in the past (e.g. loss of job, death of a loved one, abuse), witchcraft, ancestral spirits, drug abuse, disease (e.g. cerebral malaria) and genealogically passed trauma.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October 2009,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the International Hearing Voices Network gave Normal Difference Mental Health membership status at its annual meeting in Maastricht, Netherlands.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about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see: </a:t>
            </a:r>
            <a:r>
              <a:rPr lang="en-GB"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http://www.intervoiceonline.org</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13DD5433-70DE-46E9-A271-879C79CF7BE4}" type="slidenum">
              <a:rPr lang="x-none" smtClean="0"/>
              <a:t>102</a:t>
            </a:fld>
            <a:endParaRPr lang="x-none"/>
          </a:p>
        </p:txBody>
      </p:sp>
    </p:spTree>
    <p:extLst>
      <p:ext uri="{BB962C8B-B14F-4D97-AF65-F5344CB8AC3E}">
        <p14:creationId xmlns:p14="http://schemas.microsoft.com/office/powerpoint/2010/main" val="182763859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3525" y="223838"/>
            <a:ext cx="1165225" cy="655637"/>
          </a:xfrm>
        </p:spPr>
      </p:sp>
      <p:sp>
        <p:nvSpPr>
          <p:cNvPr id="3" name="Notes Placeholder 2"/>
          <p:cNvSpPr>
            <a:spLocks noGrp="1"/>
          </p:cNvSpPr>
          <p:nvPr>
            <p:ph type="body" idx="1"/>
          </p:nvPr>
        </p:nvSpPr>
        <p:spPr>
          <a:xfrm>
            <a:off x="332573" y="1091724"/>
            <a:ext cx="6091088" cy="6452076"/>
          </a:xfrm>
          <a:solidFill>
            <a:schemeClr val="accent1">
              <a:lumMod val="20000"/>
              <a:lumOff val="80000"/>
            </a:schemeClr>
          </a:solidFill>
        </p:spPr>
        <p:txBody>
          <a:bodyPr/>
          <a:lstStyle/>
          <a:p>
            <a:pPr algn="just"/>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1</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Normal Difference Mental Health, Kenya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Identifying the need for a civil society organization and setting it up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Normal Difference Mental Health Kenya (NDMHK),  #263">
                  <a:extLst>
                    <a:ext uri="{A12FA001-AC4F-418D-AE19-62706E023703}">
                      <ahyp:hlinkClr xmlns:ahyp="http://schemas.microsoft.com/office/drawing/2018/hyperlinkcolor" val="tx"/>
                    </a:ext>
                  </a:extLst>
                </a:hlinkClick>
              </a:rPr>
              <a:t>5</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Until recently, there have been no public mental health services in the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and Kisumu slum areas in Kenya. Respecting, empowering and initiating support for people suffering from trauma and emotional distress has been identified as a critical need to improve the well-being of many people in Kenya – especially in view of the trauma inflicted by the post-election violence of 2007 and 2008.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Persons who have experienced trauma need a safe and healing place in their community where they have the opportunity to cope and to overcome traumatic experiences. The organization Normal Difference Mental Health in Kenya has provided this place by offering a drop-in centre that includes self-help groups, counselling, support and creative activities. The goal is to give people a chance to find positive and empowering ways to deal with their concerns, regain strength and self-confidence, and live self-determined lives in their communities. This is particularly challenging given rising poverty levels.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project was initiated in February 2009 when a group of four people in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one of the many ghettos in Nairobi, founded the community-based self-help organization Normal Difference Mental Health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In August 2009 the Normal Difference Mental Health idea spread to Kisumu, Kenya’s third biggest city situated near Lake Victoria.</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By integrating local African beliefs into supportive services, Normal Difference Mental Health seeks to promote healing and well-being by addressing individual experiences of trauma and distress that often require special attention and intervention. The organization recognizes that from an African point of view these issues can be caused by a variety of factors – including traumatic events in the past (e.g. loss of job, death of a loved one, abuse), witchcraft, ancestral spirits, drug abuse, disease (e.g. cerebral malaria) and genealogically passed trauma.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October 2009,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the International Hearing Voices Network gave Normal Difference Mental Health membership status at its annual meeting in Maastricht, Netherlands.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about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see: </a:t>
            </a:r>
            <a:r>
              <a:rPr lang="en-GB"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http://www.intervoiceonline.org</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13DD5433-70DE-46E9-A271-879C79CF7BE4}" type="slidenum">
              <a:rPr lang="x-none" smtClean="0"/>
              <a:t>103</a:t>
            </a:fld>
            <a:endParaRPr lang="x-none"/>
          </a:p>
        </p:txBody>
      </p:sp>
    </p:spTree>
    <p:extLst>
      <p:ext uri="{BB962C8B-B14F-4D97-AF65-F5344CB8AC3E}">
        <p14:creationId xmlns:p14="http://schemas.microsoft.com/office/powerpoint/2010/main" val="182763859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3525" y="223838"/>
            <a:ext cx="1165225" cy="655637"/>
          </a:xfrm>
        </p:spPr>
      </p:sp>
      <p:sp>
        <p:nvSpPr>
          <p:cNvPr id="3" name="Notes Placeholder 2"/>
          <p:cNvSpPr>
            <a:spLocks noGrp="1"/>
          </p:cNvSpPr>
          <p:nvPr>
            <p:ph type="body" idx="1"/>
          </p:nvPr>
        </p:nvSpPr>
        <p:spPr>
          <a:xfrm>
            <a:off x="332573" y="1091724"/>
            <a:ext cx="6091088" cy="6452076"/>
          </a:xfrm>
          <a:solidFill>
            <a:schemeClr val="accent1">
              <a:lumMod val="20000"/>
              <a:lumOff val="80000"/>
            </a:schemeClr>
          </a:solidFill>
        </p:spPr>
        <p:txBody>
          <a:bodyPr/>
          <a:lstStyle/>
          <a:p>
            <a:pPr algn="just"/>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1</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Normal Difference Mental Health, Kenya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Identifying the need for a civil society organization and setting it up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Normal Difference Mental Health Kenya (NDMHK),  #263">
                  <a:extLst>
                    <a:ext uri="{A12FA001-AC4F-418D-AE19-62706E023703}">
                      <ahyp:hlinkClr xmlns:ahyp="http://schemas.microsoft.com/office/drawing/2018/hyperlinkcolor" val="tx"/>
                    </a:ext>
                  </a:extLst>
                </a:hlinkClick>
              </a:rPr>
              <a:t>5</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Until recently, there have been no public mental health services in the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and Kisumu slum areas in Kenya. Respecting, empowering and initiating support for people suffering from trauma and emotional distress has been identified as a critical need to improve the well-being of many people in Kenya – especially in view of the trauma inflicted by the post-election violence of 2007 and 2008.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Persons who have experienced trauma need a safe and healing place in their community where they have the opportunity to cope and to overcome traumatic experiences. The organization Normal Difference Mental Health in Kenya has provided this place by offering a drop-in centre that includes self-help groups, counselling, support and creative activities. The goal is to give people a chance to find positive and empowering ways to deal with their concerns, regain strength and self-confidence, and live self-determined lives in their communities. This is particularly challenging given rising poverty levels.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project was initiated in February 2009 when a group of four people in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one of the many ghettos in Nairobi, founded the community-based self-help organization Normal Difference Mental Health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In August 2009 the Normal Difference Mental Health idea spread to Kisumu, Kenya’s third biggest city situated near Lake Victoria.</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By integrating local African beliefs into supportive services, Normal Difference Mental Health seeks to promote healing and well-being by addressing individual experiences of trauma and distress that often require special attention and intervention. The organization recognizes that from an African point of view these issues can be caused by a variety of factors – including traumatic events in the past (e.g. loss of job, death of a loved one, abuse), witchcraft, ancestral spirits, drug abuse, disease (e.g. cerebral malaria) and genealogically passed trauma.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October 2009,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the International Hearing Voices Network gave Normal Difference Mental Health membership status at its annual meeting in Maastricht, Netherlands.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about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see: </a:t>
            </a:r>
            <a:r>
              <a:rPr lang="en-GB"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http://www.intervoiceonline.org</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13DD5433-70DE-46E9-A271-879C79CF7BE4}" type="slidenum">
              <a:rPr lang="x-none" smtClean="0"/>
              <a:t>104</a:t>
            </a:fld>
            <a:endParaRPr lang="x-none"/>
          </a:p>
        </p:txBody>
      </p:sp>
    </p:spTree>
    <p:extLst>
      <p:ext uri="{BB962C8B-B14F-4D97-AF65-F5344CB8AC3E}">
        <p14:creationId xmlns:p14="http://schemas.microsoft.com/office/powerpoint/2010/main" val="182763859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3525" y="223838"/>
            <a:ext cx="1165225" cy="655637"/>
          </a:xfrm>
        </p:spPr>
      </p:sp>
      <p:sp>
        <p:nvSpPr>
          <p:cNvPr id="3" name="Notes Placeholder 2"/>
          <p:cNvSpPr>
            <a:spLocks noGrp="1"/>
          </p:cNvSpPr>
          <p:nvPr>
            <p:ph type="body" idx="1"/>
          </p:nvPr>
        </p:nvSpPr>
        <p:spPr>
          <a:xfrm>
            <a:off x="332573" y="1091724"/>
            <a:ext cx="6091088" cy="6452076"/>
          </a:xfrm>
          <a:solidFill>
            <a:schemeClr val="accent1">
              <a:lumMod val="20000"/>
              <a:lumOff val="80000"/>
            </a:schemeClr>
          </a:solidFill>
        </p:spPr>
        <p:txBody>
          <a:bodyPr/>
          <a:lstStyle/>
          <a:p>
            <a:pPr algn="just"/>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1</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Normal Difference Mental Health, Kenya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Identifying the need for a civil society organization and setting it up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Normal Difference Mental Health Kenya (NDMHK),  #263">
                  <a:extLst>
                    <a:ext uri="{A12FA001-AC4F-418D-AE19-62706E023703}">
                      <ahyp:hlinkClr xmlns:ahyp="http://schemas.microsoft.com/office/drawing/2018/hyperlinkcolor" val="tx"/>
                    </a:ext>
                  </a:extLst>
                </a:hlinkClick>
              </a:rPr>
              <a:t>5</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Until recently, there have been no public mental health services in the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and Kisumu slum areas in Kenya. Respecting, empowering and initiating support for people suffering from trauma and emotional distress has been identified as a critical need to improve the well-being of many people in Kenya – especially in view of the trauma inflicted by the post-election violence of 2007 and 2008.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Persons who have experienced trauma need a safe and healing place in their community where they have the opportunity to cope and to overcome traumatic experiences. The organization Normal Difference Mental Health in Kenya has provided this place by offering a drop-in centre that includes self-help groups, counselling, support and creative activities. The goal is to give people a chance to find positive and empowering ways to deal with their concerns, regain strength and self-confidence, and live self-determined lives in their communities. This is particularly challenging given rising poverty levels.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project was initiated in February 2009 when a group of four people in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one of the many ghettos in Nairobi, founded the community-based self-help organization Normal Difference Mental Health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In August 2009 the Normal Difference Mental Health idea spread to Kisumu, Kenya’s third biggest city situated near Lake Victoria.</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By integrating local African beliefs into supportive services, Normal Difference Mental Health seeks to promote healing and well-being by addressing individual experiences of trauma and distress that often require special attention and intervention. The organization recognizes that from an African point of view these issues can be caused by a variety of factors – including traumatic events in the past (e.g. loss of job, death of a loved one, abuse), witchcraft, ancestral spirits, drug abuse, disease (e.g. cerebral malaria) and genealogically passed trauma.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October 2009,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the International Hearing Voices Network gave Normal Difference Mental Health membership status at its annual meeting in Maastricht, Netherlands.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about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see: </a:t>
            </a:r>
            <a:r>
              <a:rPr lang="en-GB"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http://www.intervoiceonline.org</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13DD5433-70DE-46E9-A271-879C79CF7BE4}" type="slidenum">
              <a:rPr lang="x-none" smtClean="0"/>
              <a:t>105</a:t>
            </a:fld>
            <a:endParaRPr lang="x-none"/>
          </a:p>
        </p:txBody>
      </p:sp>
    </p:spTree>
    <p:extLst>
      <p:ext uri="{BB962C8B-B14F-4D97-AF65-F5344CB8AC3E}">
        <p14:creationId xmlns:p14="http://schemas.microsoft.com/office/powerpoint/2010/main" val="182763859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3525" y="223838"/>
            <a:ext cx="1165225" cy="655637"/>
          </a:xfrm>
        </p:spPr>
      </p:sp>
      <p:sp>
        <p:nvSpPr>
          <p:cNvPr id="3" name="Notes Placeholder 2"/>
          <p:cNvSpPr>
            <a:spLocks noGrp="1"/>
          </p:cNvSpPr>
          <p:nvPr>
            <p:ph type="body" idx="1"/>
          </p:nvPr>
        </p:nvSpPr>
        <p:spPr>
          <a:xfrm>
            <a:off x="332573" y="1091724"/>
            <a:ext cx="6091088" cy="6452076"/>
          </a:xfrm>
          <a:solidFill>
            <a:schemeClr val="accent1">
              <a:lumMod val="20000"/>
              <a:lumOff val="80000"/>
            </a:schemeClr>
          </a:solidFill>
        </p:spPr>
        <p:txBody>
          <a:bodyPr/>
          <a:lstStyle/>
          <a:p>
            <a:pPr algn="just"/>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1</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Normal Difference Mental Health, Kenya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Identifying the need for a civil society organization and setting it up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Normal Difference Mental Health Kenya (NDMHK),  #263">
                  <a:extLst>
                    <a:ext uri="{A12FA001-AC4F-418D-AE19-62706E023703}">
                      <ahyp:hlinkClr xmlns:ahyp="http://schemas.microsoft.com/office/drawing/2018/hyperlinkcolor" val="tx"/>
                    </a:ext>
                  </a:extLst>
                </a:hlinkClick>
              </a:rPr>
              <a:t>5</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Until recently, there have been no public mental health services in the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and Kisumu slum areas in Kenya. Respecting, empowering and initiating support for people suffering from trauma and emotional distress has been identified as a critical need to improve the well-being of many people in Kenya – especially in view of the trauma inflicted by the post-election violence of 2007 and 2008.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Persons who have experienced trauma need a safe and healing place in their community where they have the opportunity to cope and to overcome traumatic experiences. The organization Normal Difference Mental Health in Kenya has provided this place by offering a drop-in centre that includes self-help groups, counselling, support and creative activities. The goal is to give people a chance to find positive and empowering ways to deal with their concerns, regain strength and self-confidence, and live self-determined lives in their communities. This is particularly challenging given rising poverty levels.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project was initiated in February 2009 when a group of four people in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one of the many ghettos in Nairobi, founded the community-based self-help organization Normal Difference Mental Health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In August 2009 the Normal Difference Mental Health idea spread to Kisumu, Kenya’s third biggest city situated near Lake Victoria.</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By integrating local African beliefs into supportive services, Normal Difference Mental Health seeks to promote healing and well-being by addressing individual experiences of trauma and distress that often require special attention and intervention. The organization recognizes that from an African point of view these issues can be caused by a variety of factors – including traumatic events in the past (e.g. loss of job, death of a loved one, abuse), witchcraft, ancestral spirits, drug abuse, disease (e.g. cerebral malaria) and genealogically passed trauma.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October 2009,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the International Hearing Voices Network gave Normal Difference Mental Health membership status at its annual meeting in Maastricht, Netherlands.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about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see: </a:t>
            </a:r>
            <a:r>
              <a:rPr lang="en-GB"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http://www.intervoiceonline.org</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13DD5433-70DE-46E9-A271-879C79CF7BE4}" type="slidenum">
              <a:rPr lang="x-none" smtClean="0"/>
              <a:t>106</a:t>
            </a:fld>
            <a:endParaRPr lang="x-none"/>
          </a:p>
        </p:txBody>
      </p:sp>
    </p:spTree>
    <p:extLst>
      <p:ext uri="{BB962C8B-B14F-4D97-AF65-F5344CB8AC3E}">
        <p14:creationId xmlns:p14="http://schemas.microsoft.com/office/powerpoint/2010/main" val="182763859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3525" y="223838"/>
            <a:ext cx="1165225" cy="655637"/>
          </a:xfrm>
        </p:spPr>
      </p:sp>
      <p:sp>
        <p:nvSpPr>
          <p:cNvPr id="3" name="Notes Placeholder 2"/>
          <p:cNvSpPr>
            <a:spLocks noGrp="1"/>
          </p:cNvSpPr>
          <p:nvPr>
            <p:ph type="body" idx="1"/>
          </p:nvPr>
        </p:nvSpPr>
        <p:spPr>
          <a:xfrm>
            <a:off x="332573" y="1091724"/>
            <a:ext cx="6091088" cy="6452076"/>
          </a:xfrm>
          <a:solidFill>
            <a:schemeClr val="accent1">
              <a:lumMod val="20000"/>
              <a:lumOff val="80000"/>
            </a:schemeClr>
          </a:solidFill>
        </p:spPr>
        <p:txBody>
          <a:bodyPr/>
          <a:lstStyle/>
          <a:p>
            <a:pPr algn="just"/>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1</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Normal Difference Mental Health, Kenya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Identifying the need for a civil society organization and setting it up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Normal Difference Mental Health Kenya (NDMHK),  #263">
                  <a:extLst>
                    <a:ext uri="{A12FA001-AC4F-418D-AE19-62706E023703}">
                      <ahyp:hlinkClr xmlns:ahyp="http://schemas.microsoft.com/office/drawing/2018/hyperlinkcolor" val="tx"/>
                    </a:ext>
                  </a:extLst>
                </a:hlinkClick>
              </a:rPr>
              <a:t>5</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Until recently, there have been no public mental health services in the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and Kisumu slum areas in Kenya. Respecting, empowering and initiating support for people suffering from trauma and emotional distress has been identified as a critical need to improve the well-being of many people in Kenya – especially in view of the trauma inflicted by the post-election violence of 2007 and 2008.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Persons who have experienced trauma need a safe and healing place in their community where they have the opportunity to cope and to overcome traumatic experiences. The organization Normal Difference Mental Health in Kenya has provided this place by offering a drop-in centre that includes self-help groups, counselling, support and creative activities. The goal is to give people a chance to find positive and empowering ways to deal with their concerns, regain strength and self-confidence, and live self-determined lives in their communities. This is particularly challenging given rising poverty levels.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project was initiated in February 2009 when a group of four people in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one of the many ghettos in Nairobi, founded the community-based self-help organization Normal Difference Mental Health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In August 2009 the Normal Difference Mental Health idea spread to Kisumu, Kenya’s third biggest city situated near Lake Victoria.</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By integrating local African beliefs into supportive services, Normal Difference Mental Health seeks to promote healing and well-being by addressing individual experiences of trauma and distress that often require special attention and intervention. The organization recognizes that from an African point of view these issues can be caused by a variety of factors – including traumatic events in the past (e.g. loss of job, death of a loved one, abuse), witchcraft, ancestral spirits, drug abuse, disease (e.g. cerebral malaria) and genealogically passed trauma.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October 2009,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the International Hearing Voices Network gave Normal Difference Mental Health membership status at its annual meeting in Maastricht, Netherlands.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about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see: </a:t>
            </a:r>
            <a:r>
              <a:rPr lang="en-GB"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http://www.intervoiceonline.org</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13DD5433-70DE-46E9-A271-879C79CF7BE4}" type="slidenum">
              <a:rPr lang="x-none" smtClean="0"/>
              <a:t>107</a:t>
            </a:fld>
            <a:endParaRPr lang="x-none"/>
          </a:p>
        </p:txBody>
      </p:sp>
    </p:spTree>
    <p:extLst>
      <p:ext uri="{BB962C8B-B14F-4D97-AF65-F5344CB8AC3E}">
        <p14:creationId xmlns:p14="http://schemas.microsoft.com/office/powerpoint/2010/main" val="182763859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3525" y="223838"/>
            <a:ext cx="1165225" cy="655637"/>
          </a:xfrm>
        </p:spPr>
      </p:sp>
      <p:sp>
        <p:nvSpPr>
          <p:cNvPr id="3" name="Notes Placeholder 2"/>
          <p:cNvSpPr>
            <a:spLocks noGrp="1"/>
          </p:cNvSpPr>
          <p:nvPr>
            <p:ph type="body" idx="1"/>
          </p:nvPr>
        </p:nvSpPr>
        <p:spPr>
          <a:xfrm>
            <a:off x="332573" y="1091724"/>
            <a:ext cx="6091088" cy="6452076"/>
          </a:xfrm>
          <a:solidFill>
            <a:schemeClr val="accent1">
              <a:lumMod val="20000"/>
              <a:lumOff val="80000"/>
            </a:schemeClr>
          </a:solidFill>
        </p:spPr>
        <p:txBody>
          <a:bodyPr/>
          <a:lstStyle/>
          <a:p>
            <a:pPr algn="just"/>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1</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Normal Difference Mental Health, Kenya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Identifying the need for a civil society organization and setting it up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Normal Difference Mental Health Kenya (NDMHK),  #263">
                  <a:extLst>
                    <a:ext uri="{A12FA001-AC4F-418D-AE19-62706E023703}">
                      <ahyp:hlinkClr xmlns:ahyp="http://schemas.microsoft.com/office/drawing/2018/hyperlinkcolor" val="tx"/>
                    </a:ext>
                  </a:extLst>
                </a:hlinkClick>
              </a:rPr>
              <a:t>5</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Until recently, there have been no public mental health services in the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and Kisumu slum areas in Kenya. Respecting, empowering and initiating support for people suffering from trauma and emotional distress has been identified as a critical need to improve the well-being of many people in Kenya – especially in view of the trauma inflicted by the post-election violence of 2007 and 2008.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Persons who have experienced trauma need a safe and healing place in their community where they have the opportunity to cope and to overcome traumatic experiences. The organization Normal Difference Mental Health in Kenya has provided this place by offering a drop-in centre that includes self-help groups, counselling, support and creative activities. The goal is to give people a chance to find positive and empowering ways to deal with their concerns, regain strength and self-confidence, and live self-determined lives in their communities. This is particularly challenging given rising poverty levels.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project was initiated in February 2009 when a group of four people in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one of the many ghettos in Nairobi, founded the community-based self-help organization Normal Difference Mental Health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In August 2009 the Normal Difference Mental Health idea spread to Kisumu, Kenya’s third biggest city situated near Lake Victoria.</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By integrating local African beliefs into supportive services, Normal Difference Mental Health seeks to promote healing and well-being by addressing individual experiences of trauma and distress that often require special attention and intervention. The organization recognizes that from an African point of view these issues can be caused by a variety of factors – including traumatic events in the past (e.g. loss of job, death of a loved one, abuse), witchcraft, ancestral spirits, drug abuse, disease (e.g. cerebral malaria) and genealogically passed trauma.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October 2009,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the International Hearing Voices Network gave Normal Difference Mental Health membership status at its annual meeting in Maastricht, Netherlands.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about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see: </a:t>
            </a:r>
            <a:r>
              <a:rPr lang="en-GB"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http://www.intervoiceonline.org</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13DD5433-70DE-46E9-A271-879C79CF7BE4}" type="slidenum">
              <a:rPr lang="x-none" smtClean="0"/>
              <a:t>108</a:t>
            </a:fld>
            <a:endParaRPr lang="x-none"/>
          </a:p>
        </p:txBody>
      </p:sp>
    </p:spTree>
    <p:extLst>
      <p:ext uri="{BB962C8B-B14F-4D97-AF65-F5344CB8AC3E}">
        <p14:creationId xmlns:p14="http://schemas.microsoft.com/office/powerpoint/2010/main" val="182763859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3525" y="223838"/>
            <a:ext cx="1165225" cy="655637"/>
          </a:xfrm>
        </p:spPr>
      </p:sp>
      <p:sp>
        <p:nvSpPr>
          <p:cNvPr id="3" name="Notes Placeholder 2"/>
          <p:cNvSpPr>
            <a:spLocks noGrp="1"/>
          </p:cNvSpPr>
          <p:nvPr>
            <p:ph type="body" idx="1"/>
          </p:nvPr>
        </p:nvSpPr>
        <p:spPr>
          <a:xfrm>
            <a:off x="332573" y="1091724"/>
            <a:ext cx="6091088" cy="6452076"/>
          </a:xfrm>
          <a:solidFill>
            <a:schemeClr val="accent1">
              <a:lumMod val="20000"/>
              <a:lumOff val="80000"/>
            </a:schemeClr>
          </a:solidFill>
        </p:spPr>
        <p:txBody>
          <a:bodyPr/>
          <a:lstStyle/>
          <a:p>
            <a:pPr algn="just"/>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1</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Normal Difference Mental Health, Kenya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Identifying the need for a civil society organization and setting it up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Normal Difference Mental Health Kenya (NDMHK),  #263">
                  <a:extLst>
                    <a:ext uri="{A12FA001-AC4F-418D-AE19-62706E023703}">
                      <ahyp:hlinkClr xmlns:ahyp="http://schemas.microsoft.com/office/drawing/2018/hyperlinkcolor" val="tx"/>
                    </a:ext>
                  </a:extLst>
                </a:hlinkClick>
              </a:rPr>
              <a:t>5</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Until recently, there have been no public mental health services in the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and Kisumu slum areas in Kenya. Respecting, empowering and initiating support for people suffering from trauma and emotional distress has been identified as a critical need to improve the well-being of many people in Kenya – especially in view of the trauma inflicted by the post-election violence of 2007 and 2008.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Persons who have experienced trauma need a safe and healing place in their community where they have the opportunity to cope and to overcome traumatic experiences. The organization Normal Difference Mental Health in Kenya has provided this place by offering a drop-in centre that includes self-help groups, counselling, support and creative activities. The goal is to give people a chance to find positive and empowering ways to deal with their concerns, regain strength and self-confidence, and live self-determined lives in their communities. This is particularly challenging given rising poverty levels.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project was initiated in February 2009 when a group of four people in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one of the many ghettos in Nairobi, founded the community-based self-help organization Normal Difference Mental Health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In August 2009 the Normal Difference Mental Health idea spread to Kisumu, Kenya’s third biggest city situated near Lake Victoria.</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By integrating local African beliefs into supportive services, Normal Difference Mental Health seeks to promote healing and well-being by addressing individual experiences of trauma and distress that often require special attention and intervention. The organization recognizes that from an African point of view these issues can be caused by a variety of factors – including traumatic events in the past (e.g. loss of job, death of a loved one, abuse), witchcraft, ancestral spirits, drug abuse, disease (e.g. cerebral malaria) and genealogically passed trauma.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October 2009,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the International Hearing Voices Network gave Normal Difference Mental Health membership status at its annual meeting in Maastricht, Netherlands.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about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see: </a:t>
            </a:r>
            <a:r>
              <a:rPr lang="en-GB"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http://www.intervoiceonline.org</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13DD5433-70DE-46E9-A271-879C79CF7BE4}" type="slidenum">
              <a:rPr lang="x-none" smtClean="0"/>
              <a:t>109</a:t>
            </a:fld>
            <a:endParaRPr lang="x-none"/>
          </a:p>
        </p:txBody>
      </p:sp>
    </p:spTree>
    <p:extLst>
      <p:ext uri="{BB962C8B-B14F-4D97-AF65-F5344CB8AC3E}">
        <p14:creationId xmlns:p14="http://schemas.microsoft.com/office/powerpoint/2010/main" val="1827638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4438" y="720725"/>
            <a:ext cx="4676775" cy="2632075"/>
          </a:xfrm>
        </p:spPr>
      </p:sp>
      <p:sp>
        <p:nvSpPr>
          <p:cNvPr id="3" name="Notes Placeholder 2"/>
          <p:cNvSpPr>
            <a:spLocks noGrp="1"/>
          </p:cNvSpPr>
          <p:nvPr>
            <p:ph type="body" idx="1"/>
          </p:nvPr>
        </p:nvSpPr>
        <p:spPr>
          <a:xfrm>
            <a:off x="685800" y="3352800"/>
            <a:ext cx="5486400" cy="4648200"/>
          </a:xfrm>
        </p:spPr>
        <p:txBody>
          <a:bodyPr/>
          <a:lstStyle/>
          <a:p>
            <a:pPr marR="0" lvl="0">
              <a:spcBef>
                <a:spcPts val="0"/>
              </a:spcBef>
              <a:spcAft>
                <a:spcPts val="600"/>
              </a:spcAft>
              <a:buSzPts val="1600"/>
            </a:pPr>
            <a:endParaRPr lang="en-GB" sz="1800" b="1"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fontAlgn="t"/>
            <a:r>
              <a:rPr lang="en-GB" dirty="0"/>
              <a:t>This video tells the story of how a group of people came together, grew and facilitated change: </a:t>
            </a:r>
            <a:r>
              <a:rPr lang="en-GB" u="sng" dirty="0"/>
              <a:t>https://</a:t>
            </a:r>
            <a:r>
              <a:rPr lang="en-GB" u="sng" dirty="0" err="1"/>
              <a:t>youtu.be</a:t>
            </a:r>
            <a:r>
              <a:rPr lang="en-GB" u="sng" dirty="0"/>
              <a:t>/bGb70PoiXDk </a:t>
            </a:r>
            <a:r>
              <a:rPr lang="en-GB" dirty="0"/>
              <a:t>“This is the Story of a Civil Rights Movement”, Inclusion BC, Canada (3:43).(accessed on 9 April 2019)</a:t>
            </a:r>
          </a:p>
          <a:p>
            <a:pPr marR="0" lvl="0">
              <a:spcBef>
                <a:spcPts val="0"/>
              </a:spcBef>
              <a:spcAft>
                <a:spcPts val="600"/>
              </a:spcAft>
              <a:buSzPts val="1600"/>
            </a:pP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E5FEED-3F11-4018-8801-9319A9A00358}"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272402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3525" y="223838"/>
            <a:ext cx="1165225" cy="655637"/>
          </a:xfrm>
        </p:spPr>
      </p:sp>
      <p:sp>
        <p:nvSpPr>
          <p:cNvPr id="3" name="Notes Placeholder 2"/>
          <p:cNvSpPr>
            <a:spLocks noGrp="1"/>
          </p:cNvSpPr>
          <p:nvPr>
            <p:ph type="body" idx="1"/>
          </p:nvPr>
        </p:nvSpPr>
        <p:spPr>
          <a:xfrm>
            <a:off x="332573" y="1091724"/>
            <a:ext cx="6091088" cy="6452076"/>
          </a:xfrm>
          <a:solidFill>
            <a:schemeClr val="accent1">
              <a:lumMod val="20000"/>
              <a:lumOff val="80000"/>
            </a:schemeClr>
          </a:solidFill>
        </p:spPr>
        <p:txBody>
          <a:bodyPr/>
          <a:lstStyle/>
          <a:p>
            <a:pPr algn="just"/>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1</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Normal Difference Mental Health, Kenya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Identifying the need for a civil society organization and setting it up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Normal Difference Mental Health Kenya (NDMHK),  #263">
                  <a:extLst>
                    <a:ext uri="{A12FA001-AC4F-418D-AE19-62706E023703}">
                      <ahyp:hlinkClr xmlns:ahyp="http://schemas.microsoft.com/office/drawing/2018/hyperlinkcolor" val="tx"/>
                    </a:ext>
                  </a:extLst>
                </a:hlinkClick>
              </a:rPr>
              <a:t>5</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Until recently, there have been no public mental health services in the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and Kisumu slum areas in Kenya. Respecting, empowering and initiating support for people suffering from trauma and emotional distress has been identified as a critical need to improve the well-being of many people in Kenya – especially in view of the trauma inflicted by the post-election violence of 2007 and 2008.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Persons who have experienced trauma need a safe and healing place in their community where they have the opportunity to cope and to overcome traumatic experiences. The organization Normal Difference Mental Health in Kenya has provided this place by offering a drop-in centre that includes self-help groups, counselling, support and creative activities. The goal is to give people a chance to find positive and empowering ways to deal with their concerns, regain strength and self-confidence, and live self-determined lives in their communities. This is particularly challenging given rising poverty levels.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project was initiated in February 2009 when a group of four people in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one of the many ghettos in Nairobi, founded the community-based self-help organization Normal Difference Mental Health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In August 2009 the Normal Difference Mental Health idea spread to Kisumu, Kenya’s third biggest city situated near Lake Victoria.</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By integrating local African beliefs into supportive services, Normal Difference Mental Health seeks to promote healing and well-being by addressing individual experiences of trauma and distress that often require special attention and intervention. The organization recognizes that from an African point of view these issues can be caused by a variety of factors – including traumatic events in the past (e.g. loss of job, death of a loved one, abuse), witchcraft, ancestral spirits, drug abuse, disease (e.g. cerebral malaria) and genealogically passed trauma.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October 2009,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the International Hearing Voices Network gave Normal Difference Mental Health membership status at its annual meeting in Maastricht, Netherlands.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about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see: </a:t>
            </a:r>
            <a:r>
              <a:rPr lang="en-GB"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http://www.intervoiceonline.org</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13DD5433-70DE-46E9-A271-879C79CF7BE4}" type="slidenum">
              <a:rPr lang="x-none" smtClean="0"/>
              <a:t>110</a:t>
            </a:fld>
            <a:endParaRPr lang="x-none"/>
          </a:p>
        </p:txBody>
      </p:sp>
    </p:spTree>
    <p:extLst>
      <p:ext uri="{BB962C8B-B14F-4D97-AF65-F5344CB8AC3E}">
        <p14:creationId xmlns:p14="http://schemas.microsoft.com/office/powerpoint/2010/main" val="182763859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3525" y="223838"/>
            <a:ext cx="1165225" cy="655637"/>
          </a:xfrm>
        </p:spPr>
      </p:sp>
      <p:sp>
        <p:nvSpPr>
          <p:cNvPr id="3" name="Notes Placeholder 2"/>
          <p:cNvSpPr>
            <a:spLocks noGrp="1"/>
          </p:cNvSpPr>
          <p:nvPr>
            <p:ph type="body" idx="1"/>
          </p:nvPr>
        </p:nvSpPr>
        <p:spPr>
          <a:xfrm>
            <a:off x="332573" y="1091724"/>
            <a:ext cx="6091088" cy="6452076"/>
          </a:xfrm>
          <a:solidFill>
            <a:schemeClr val="accent1">
              <a:lumMod val="20000"/>
              <a:lumOff val="80000"/>
            </a:schemeClr>
          </a:solidFill>
        </p:spPr>
        <p:txBody>
          <a:bodyPr/>
          <a:lstStyle/>
          <a:p>
            <a:pPr algn="just"/>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1</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Normal Difference Mental Health, Kenya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Identifying the need for a civil society organization and setting it up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Normal Difference Mental Health Kenya (NDMHK),  #263">
                  <a:extLst>
                    <a:ext uri="{A12FA001-AC4F-418D-AE19-62706E023703}">
                      <ahyp:hlinkClr xmlns:ahyp="http://schemas.microsoft.com/office/drawing/2018/hyperlinkcolor" val="tx"/>
                    </a:ext>
                  </a:extLst>
                </a:hlinkClick>
              </a:rPr>
              <a:t>5</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Until recently, there have been no public mental health services in the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and Kisumu slum areas in Kenya. Respecting, empowering and initiating support for people suffering from trauma and emotional distress has been identified as a critical need to improve the well-being of many people in Kenya – especially in view of the trauma inflicted by the post-election violence of 2007 and 2008.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Persons who have experienced trauma need a safe and healing place in their community where they have the opportunity to cope and to overcome traumatic experiences. The organization Normal Difference Mental Health in Kenya has provided this place by offering a drop-in centre that includes self-help groups, counselling, support and creative activities. The goal is to give people a chance to find positive and empowering ways to deal with their concerns, regain strength and self-confidence, and live self-determined lives in their communities. This is particularly challenging given rising poverty levels.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project was initiated in February 2009 when a group of four people in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one of the many ghettos in Nairobi, founded the community-based self-help organization Normal Difference Mental Health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In August 2009 the Normal Difference Mental Health idea spread to Kisumu, Kenya’s third biggest city situated near Lake Victoria.</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By integrating local African beliefs into supportive services, Normal Difference Mental Health seeks to promote healing and well-being by addressing individual experiences of trauma and distress that often require special attention and intervention. The organization recognizes that from an African point of view these issues can be caused by a variety of factors – including traumatic events in the past (e.g. loss of job, death of a loved one, abuse), witchcraft, ancestral spirits, drug abuse, disease (e.g. cerebral malaria) and genealogically passed trauma.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October 2009,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the International Hearing Voices Network gave Normal Difference Mental Health membership status at its annual meeting in Maastricht, Netherlands.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about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see: </a:t>
            </a:r>
            <a:r>
              <a:rPr lang="en-GB"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http://www.intervoiceonline.org</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13DD5433-70DE-46E9-A271-879C79CF7BE4}" type="slidenum">
              <a:rPr lang="x-none" smtClean="0"/>
              <a:t>111</a:t>
            </a:fld>
            <a:endParaRPr lang="x-none"/>
          </a:p>
        </p:txBody>
      </p:sp>
    </p:spTree>
    <p:extLst>
      <p:ext uri="{BB962C8B-B14F-4D97-AF65-F5344CB8AC3E}">
        <p14:creationId xmlns:p14="http://schemas.microsoft.com/office/powerpoint/2010/main" val="182763859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600A8A-902E-430E-A833-453AE05FDB61}" type="slidenum">
              <a:rPr lang="en-GB" smtClean="0"/>
              <a:t>112</a:t>
            </a:fld>
            <a:endParaRPr lang="en-GB"/>
          </a:p>
        </p:txBody>
      </p:sp>
      <p:sp>
        <p:nvSpPr>
          <p:cNvPr id="6" name="Notes Placeholder 2">
            <a:extLst>
              <a:ext uri="{FF2B5EF4-FFF2-40B4-BE49-F238E27FC236}">
                <a16:creationId xmlns:a16="http://schemas.microsoft.com/office/drawing/2014/main" id="{4BD25D5B-73A5-2842-86C2-9B71C3D49B1C}"/>
              </a:ext>
            </a:extLst>
          </p:cNvPr>
          <p:cNvSpPr txBox="1">
            <a:spLocks/>
          </p:cNvSpPr>
          <p:nvPr/>
        </p:nvSpPr>
        <p:spPr>
          <a:xfrm>
            <a:off x="295852" y="269142"/>
            <a:ext cx="5862577" cy="9428585"/>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100" b="1"/>
              <a:t>Conceptualization </a:t>
            </a:r>
          </a:p>
          <a:p>
            <a:r>
              <a:rPr lang="en-US" sz="1100"/>
              <a:t>Michelle Funk (Coordinator) and Natalie Drew Bold (Technical Officer) Mental Health Policy and Service Development, Department of Mental Health and Substance Abuse (WHO, Geneva)</a:t>
            </a:r>
          </a:p>
          <a:p>
            <a:endParaRPr lang="en-US" sz="1100"/>
          </a:p>
          <a:p>
            <a:r>
              <a:rPr lang="en-US" sz="1100" b="1"/>
              <a:t>Writing and editorial team</a:t>
            </a:r>
          </a:p>
          <a:p>
            <a:r>
              <a:rPr lang="en-US" sz="1100"/>
              <a:t>Dr Michelle Funk, (WHO, Geneva), Natalie Drew Bold (WHO, Geneva); Marie Baudel, Université de Nantes, France</a:t>
            </a:r>
          </a:p>
          <a:p>
            <a:endParaRPr lang="en-US" sz="1100"/>
          </a:p>
          <a:p>
            <a:r>
              <a:rPr lang="en-US" sz="1100" b="1"/>
              <a:t>Key international experts</a:t>
            </a:r>
          </a:p>
          <a:p>
            <a:r>
              <a:rPr lang="en-US" sz="1100"/>
              <a:t>Celia Brown, MindFreedom International, (United States of America); Mauro Giovanni Carta, Università degli studi di Cagliari (Italy); Yeni Rosa Damayanti, Indonesia Mental Health Association (Indonesia); Sera Davidow, Western Mass Recovery Learning Community (United Sates of America); Catalina Devandas Aguilar, UN Special Rapporteur on the rights of persons with disabilities (Switzerland); Julian Eaton, CBM International and London School of Hygiene and Tropical Medicine (United Kingdom); Salam Gómez, World Network of Users and Survivors of Psychiatry (Colombia); Gemma Hunting, International Consultant (Germany); Diane Kingston, International HIV/AIDS Alliance (United Kingdom); Itzhak Levav, Department of Community Mental Health, University of Haifa (Israel); Peter McGovern, Modum Bad (Norway); David McGrath, International consultant (Australia); Tina Minkowitz, Center for the Human Rights of Users and Survivors of Psychiatry (United Sates of America); Peter Mittler, Dementia Alliance International (United Kingdom); Maria Francesca Moro, Columbia University (United Sates of America), ; Fiona Morrissey, Disability Law Research Consultant (Ireland); Michael Njenga, Users and Survivors of Psychiatry in Kenya (Kenya); David W. Oaks, Aciu Insitute, LLC (United States of America); Soumitra Pathare, Centre for Mental Health Law and Policy, Indian Law Society (India); Dainius Pūras, Special Rapporteur on the right of everyone to the enjoyment of the highest attainable standard of health (Switzerland); Jolijn Santegoeds, World Network of Users and Survivors of Psychiatry (the Netherlands); Sashi Sashidharan, University of Glasgow (United Kingdom); Gregory Smith, International consultant, (United States of America); Kate Swaffer, Dementia International Alliance(Australia); Carmen Valle, CBM International (Thailand); Alberto Vásquez Encalada, Office of the UN Special Rapporteur on the rights of persons with disabilities (Switzerland)</a:t>
            </a:r>
          </a:p>
          <a:p>
            <a:endParaRPr lang="en-US" sz="1100"/>
          </a:p>
          <a:p>
            <a:r>
              <a:rPr lang="en-US" sz="1100" b="1"/>
              <a:t>Contributions</a:t>
            </a:r>
          </a:p>
          <a:p>
            <a:r>
              <a:rPr lang="en-US" sz="1100">
                <a:solidFill>
                  <a:schemeClr val="accent2"/>
                </a:solidFill>
              </a:rPr>
              <a:t>Technical reviewers</a:t>
            </a:r>
          </a:p>
          <a:p>
            <a:r>
              <a:rPr lang="en-US" sz="1100"/>
              <a:t>Abu Bakar Abdul Kadir, Hospital Permai (Malaysia); Robinah Nakanwagi Alambuya, Pan African Network of People with Psychosocial Disabilities. (Uganda); Anna Arstein-Kerslake, Melbourne Law School, University of Melbourne (Australia); Lori Ashcraft, Resilience Inc. (United States of America); Rod Astbury, Western Australia Association for Mental Health (Australia); Joseph Atukunda, Heartsounds, Uganda (Uganda); David Axworthy, Western Australian Mental Health Commission (Australia); Simon Vasseur Bacle, EPSM Lille Metropole, WHO Collaborating Centre, Lille (France); Sam Badege, National Organization of Users and Survivors of Psychiatry in Rwanda (Rwanda); Amrit Bakhshy, Schizophrenia Awareness Association (India); Anja Baumann, Action Mental Health Germany (Germany); Jerome Bickenbach, University of Lucerne (Switzerland); Jean-Sébastien Blanc, Association for the Prevention of Torture (Switzerland); Pat Bracken, Independent Consultant Psychiatrist (Ireland); Simon Bradstreet, University of Glasgow (United Kingdom); Claudia Pellegrini Braga, University of São Paulo (Brazil); Rio de Janeiro Public </a:t>
            </a:r>
            <a:r>
              <a:rPr lang="lt-LT" sz="1100"/>
              <a:t>Prosecutor's Office (Brazil); Patricia Brogna, National School of Occupational Therapy, (Argentina); Celia Brown, MindFreedom International, (United States of America); Kimberly Budnick, Head Start Teacher/Early Childhood Educator (United States of America); Janice Cambri, Psychosocial Disability Inclusive Philippines (Philippines); Aleisha Carroll, CBM Australia (Australia); Mauro Giovanni Carta, Università degli studi di Cagliari (Italy); Chauhan Ajay, State Mental Health Authority, Gujarat, (India); Facundo Chavez Penillas, Office of the United Nations High Commissioner for Human Rights (Switzerland); Daniel Chisholm, WHO Regional Office for Europe (Denmark); </a:t>
            </a:r>
            <a:endParaRPr lang="en-US" sz="1100" dirty="0"/>
          </a:p>
        </p:txBody>
      </p:sp>
    </p:spTree>
    <p:extLst>
      <p:ext uri="{BB962C8B-B14F-4D97-AF65-F5344CB8AC3E}">
        <p14:creationId xmlns:p14="http://schemas.microsoft.com/office/powerpoint/2010/main" val="1926778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6700" y="139700"/>
            <a:ext cx="4057650" cy="2282825"/>
          </a:xfrm>
        </p:spPr>
      </p:sp>
      <p:sp>
        <p:nvSpPr>
          <p:cNvPr id="3" name="Notes Placeholder 2"/>
          <p:cNvSpPr>
            <a:spLocks noGrp="1"/>
          </p:cNvSpPr>
          <p:nvPr>
            <p:ph type="body" idx="1"/>
          </p:nvPr>
        </p:nvSpPr>
        <p:spPr>
          <a:xfrm>
            <a:off x="685800" y="2560320"/>
            <a:ext cx="5486400" cy="5440680"/>
          </a:xfrm>
        </p:spPr>
        <p:txBody>
          <a:bodyPr/>
          <a:lstStyle/>
          <a:p>
            <a:pPr marL="457200" marR="0" indent="-457200" algn="just">
              <a:spcBef>
                <a:spcPts val="0"/>
              </a:spcBef>
              <a:spcAft>
                <a:spcPts val="0"/>
              </a:spcAft>
            </a:pPr>
            <a:r>
              <a:rPr lang="en-GB" b="1" dirty="0">
                <a:solidFill>
                  <a:srgbClr val="002060"/>
                </a:solidFill>
                <a:latin typeface="Calibri" panose="020F0502020204030204" pitchFamily="34" charset="0"/>
                <a:ea typeface="SimSun" panose="02010600030101010101" pitchFamily="2" charset="-122"/>
                <a:cs typeface="Arial" panose="020B0604020202020204" pitchFamily="34" charset="0"/>
              </a:rPr>
              <a:t>Determining who are the members of the organization</a:t>
            </a:r>
            <a:endParaRPr lang="x-none" dirty="0">
              <a:solidFill>
                <a:srgbClr val="00206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The people whom the organization is intended to benefit, as well as those who can become members, should be clearly defined from the outset.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Depending on the purpose of the group, membership may be open to all people with lived experience, families and care partners, practitioners and supporters, or it could alternatively restricted to only one of these groups.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spcAft>
                <a:spcPts val="600"/>
              </a:spcAft>
              <a:buFont typeface="Arial" panose="020B0604020202020204" pitchFamily="34" charset="0"/>
              <a:buChar char="•"/>
            </a:pPr>
            <a:r>
              <a:rPr lang="en-GB" dirty="0">
                <a:latin typeface="Calibri" panose="020F0502020204030204" pitchFamily="34" charset="0"/>
                <a:ea typeface="Calibri" panose="020F0502020204030204" pitchFamily="34" charset="0"/>
              </a:rPr>
              <a:t>When membership is based solely on the wish to promote and advocate for a cause that is common to people with psychosocial, intellectual or cognitive disabilities, family members, care partners and others, the focus may be on attracting a wide membership.</a:t>
            </a:r>
          </a:p>
          <a:p>
            <a:pPr marL="171450" lvl="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On the other hand, self-representation and leadership of people with disabilities is crucial in any civil society organization working for the rights of people with disabilities; this is particularly important with respect to people with psychosocial, intellectual or cognitive disabilities who have experienced others speaking for them and about them both in their personal lives as well as politically. </a:t>
            </a:r>
          </a:p>
          <a:p>
            <a:pPr marL="171450" lvl="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Therefore, people with psychosocial, intellectual or cognitive disabilities may find the need to organize and advocate in a separate</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 organization.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lvl="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As an organization evolves over time, so might its vision, objectives and actions, which in turn will have implications for the group’s membership. </a:t>
            </a:r>
          </a:p>
          <a:p>
            <a:pPr marL="171450" lvl="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An organization’s success depends on the need to be flexible and motivating in order to ensure high commitment and engagement of the organization’s members. </a:t>
            </a:r>
          </a:p>
          <a:p>
            <a:pPr marL="171450" lvl="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Members play a critical role in promoting and sustaining an organization, as well as in carrying out the activities to meet its goals and objectives.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spcAft>
                <a:spcPts val="600"/>
              </a:spcAft>
              <a:buFont typeface="Arial" panose="020B0604020202020204" pitchFamily="34" charset="0"/>
              <a:buChar char="•"/>
            </a:pPr>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12</a:t>
            </a:fld>
            <a:endParaRPr lang="x-none"/>
          </a:p>
        </p:txBody>
      </p:sp>
    </p:spTree>
    <p:extLst>
      <p:ext uri="{BB962C8B-B14F-4D97-AF65-F5344CB8AC3E}">
        <p14:creationId xmlns:p14="http://schemas.microsoft.com/office/powerpoint/2010/main" val="739058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920750"/>
            <a:ext cx="5499100" cy="3092450"/>
          </a:xfrm>
        </p:spPr>
      </p:sp>
      <p:sp>
        <p:nvSpPr>
          <p:cNvPr id="3" name="Notes Placeholder 2"/>
          <p:cNvSpPr>
            <a:spLocks noGrp="1"/>
          </p:cNvSpPr>
          <p:nvPr>
            <p:ph type="body" idx="1"/>
          </p:nvPr>
        </p:nvSpPr>
        <p:spPr>
          <a:xfrm>
            <a:off x="584200" y="4366260"/>
            <a:ext cx="5486400" cy="3703320"/>
          </a:xfrm>
          <a:noFill/>
        </p:spPr>
        <p:txBody>
          <a:bodyPr/>
          <a:lstStyle/>
          <a:p>
            <a:pPr algn="just">
              <a:spcAft>
                <a:spcPts val="600"/>
              </a:spcAf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1</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Normal Difference Mental Health, Kenya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Identifying the need for a civil society organization and setting it up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Normal Difference Mental Health Kenya (NDMHK),  #263">
                  <a:extLst>
                    <a:ext uri="{A12FA001-AC4F-418D-AE19-62706E023703}">
                      <ahyp:hlinkClr xmlns:ahyp="http://schemas.microsoft.com/office/drawing/2018/hyperlinkcolor" val="tx"/>
                    </a:ext>
                  </a:extLst>
                </a:hlinkClick>
              </a:rPr>
              <a:t>5</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latin typeface="Calibri" panose="020F0502020204030204" pitchFamily="34" charset="0"/>
                <a:ea typeface="Calibri" panose="020F0502020204030204" pitchFamily="34" charset="0"/>
              </a:rPr>
              <a:t>Normal Difference Mental Health Kenya (NDMHK). About us [website]. Kenya: Normal Difference Mental Health Kenya. (</a:t>
            </a:r>
            <a:r>
              <a:rPr lang="en-GB"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http://www.normal-difference.org/?page_id=15</a:t>
            </a:r>
            <a:r>
              <a:rPr lang="en-GB" dirty="0">
                <a:latin typeface="Calibri" panose="020F0502020204030204" pitchFamily="34" charset="0"/>
                <a:ea typeface="Calibri" panose="020F0502020204030204" pitchFamily="34" charset="0"/>
              </a:rPr>
              <a:t>, accessed 15 February 2017).</a:t>
            </a:r>
            <a:endParaRPr lang="en-GB"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endParaRPr lang="en-GB"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about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see: </a:t>
            </a:r>
            <a:r>
              <a:rPr lang="en-GB"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5">
                  <a:extLst>
                    <a:ext uri="{A12FA001-AC4F-418D-AE19-62706E023703}">
                      <ahyp:hlinkClr xmlns:ahyp="http://schemas.microsoft.com/office/drawing/2018/hyperlinkcolor" val="tx"/>
                    </a:ext>
                  </a:extLst>
                </a:hlinkClick>
              </a:rPr>
              <a:t>http://www.intervoiceonline.org</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5">
                  <a:extLst>
                    <a:ext uri="{A12FA001-AC4F-418D-AE19-62706E023703}">
                      <ahyp:hlinkClr xmlns:ahyp="http://schemas.microsoft.com/office/drawing/2018/hyperlinkcolor" val="tx"/>
                    </a:ext>
                  </a:extLst>
                </a:hlinkClick>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13</a:t>
            </a:fld>
            <a:endParaRPr lang="x-none"/>
          </a:p>
        </p:txBody>
      </p:sp>
    </p:spTree>
    <p:extLst>
      <p:ext uri="{BB962C8B-B14F-4D97-AF65-F5344CB8AC3E}">
        <p14:creationId xmlns:p14="http://schemas.microsoft.com/office/powerpoint/2010/main" val="3254033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75" y="355600"/>
            <a:ext cx="4194175" cy="2359025"/>
          </a:xfrm>
        </p:spPr>
      </p:sp>
      <p:sp>
        <p:nvSpPr>
          <p:cNvPr id="3" name="Notes Placeholder 2"/>
          <p:cNvSpPr>
            <a:spLocks noGrp="1"/>
          </p:cNvSpPr>
          <p:nvPr>
            <p:ph type="body" idx="1"/>
          </p:nvPr>
        </p:nvSpPr>
        <p:spPr>
          <a:xfrm>
            <a:off x="431800" y="2946400"/>
            <a:ext cx="5740400" cy="5054600"/>
          </a:xfrm>
        </p:spPr>
        <p:txBody>
          <a:bodyPr/>
          <a:lstStyle/>
          <a:p>
            <a:pPr marL="457200" marR="0" indent="-457200" algn="just">
              <a:spcBef>
                <a:spcPts val="0"/>
              </a:spcBef>
              <a:spcAft>
                <a:spcPts val="600"/>
              </a:spcAft>
            </a:pPr>
            <a:r>
              <a:rPr lang="en-GB" sz="1300" b="1" dirty="0">
                <a:solidFill>
                  <a:srgbClr val="002060"/>
                </a:solidFill>
                <a:latin typeface="Calibri" panose="020F0502020204030204" pitchFamily="34" charset="0"/>
                <a:ea typeface="SimSun" panose="02010600030101010101" pitchFamily="2" charset="-122"/>
                <a:cs typeface="Arial" panose="020B0604020202020204" pitchFamily="34" charset="0"/>
              </a:rPr>
              <a:t>Defining core values and a vision</a:t>
            </a:r>
            <a:endParaRPr lang="x-none" sz="1300" dirty="0">
              <a:solidFill>
                <a:srgbClr val="00206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sz="1300" dirty="0">
                <a:solidFill>
                  <a:srgbClr val="000000"/>
                </a:solidFill>
                <a:latin typeface="Calibri" panose="020F0502020204030204" pitchFamily="34" charset="0"/>
                <a:ea typeface="SimSun" panose="02010600030101010101" pitchFamily="2" charset="-122"/>
                <a:cs typeface="Calibri" panose="020F0502020204030204" pitchFamily="34" charset="0"/>
              </a:rPr>
              <a:t>Defining and agreeing on a set of core values for the organization will provide the foundation that will guide the contribution of every member as well as the organization as a whole.</a:t>
            </a:r>
          </a:p>
          <a:p>
            <a:pPr marL="171450" indent="-171450" algn="just">
              <a:buFont typeface="Arial" panose="020B0604020202020204" pitchFamily="34" charset="0"/>
              <a:buChar char="•"/>
            </a:pPr>
            <a:r>
              <a:rPr lang="en-GB" sz="1300" dirty="0">
                <a:solidFill>
                  <a:srgbClr val="000000"/>
                </a:solidFill>
                <a:latin typeface="Calibri" panose="020F0502020204030204" pitchFamily="34" charset="0"/>
                <a:ea typeface="SimSun" panose="02010600030101010101" pitchFamily="2" charset="-122"/>
                <a:cs typeface="Calibri" panose="020F0502020204030204" pitchFamily="34" charset="0"/>
              </a:rPr>
              <a:t>The core v</a:t>
            </a:r>
            <a:r>
              <a:rPr lang="en-GB" sz="1300" dirty="0">
                <a:solidFill>
                  <a:srgbClr val="000000"/>
                </a:solidFill>
                <a:latin typeface="Calibri" panose="020F0502020204030204" pitchFamily="34" charset="0"/>
                <a:ea typeface="SimSun" panose="02010600030101010101" pitchFamily="2" charset="-122"/>
                <a:cs typeface="Arial" panose="020B0604020202020204" pitchFamily="34" charset="0"/>
              </a:rPr>
              <a:t>alues can be defined as beliefs, principles or standards that people feel are important and which govern the way they think and act. </a:t>
            </a:r>
          </a:p>
          <a:p>
            <a:pPr marL="171450" indent="-171450" algn="just">
              <a:buFont typeface="Arial" panose="020B0604020202020204" pitchFamily="34" charset="0"/>
              <a:buChar char="•"/>
            </a:pPr>
            <a:r>
              <a:rPr lang="en-GB" sz="1300" dirty="0">
                <a:solidFill>
                  <a:srgbClr val="000000"/>
                </a:solidFill>
                <a:latin typeface="Calibri" panose="020F0502020204030204" pitchFamily="34" charset="0"/>
                <a:ea typeface="SimSun" panose="02010600030101010101" pitchFamily="2" charset="-122"/>
                <a:cs typeface="Arial" panose="020B0604020202020204" pitchFamily="34" charset="0"/>
              </a:rPr>
              <a:t>They </a:t>
            </a:r>
            <a:r>
              <a:rPr lang="en-GB" sz="1300" dirty="0">
                <a:solidFill>
                  <a:srgbClr val="000000"/>
                </a:solidFill>
                <a:latin typeface="Calibri" panose="020F0502020204030204" pitchFamily="34" charset="0"/>
                <a:ea typeface="MS Gothic" panose="020B0609070205080204" pitchFamily="49" charset="-128"/>
                <a:cs typeface="Calibri" panose="020F0502020204030204" pitchFamily="34" charset="0"/>
              </a:rPr>
              <a:t>can include, but are not limited to, equality, respect, dignity, solidarity, trust, well-being, connectedness, shared understanding, recovery, self-determination, empowerment, hope, protection, compassion, diversity, inclusion, participation, open-mindedness and reliability. </a:t>
            </a:r>
          </a:p>
          <a:p>
            <a:pPr marL="171450" indent="-171450" algn="just">
              <a:buFont typeface="Arial" panose="020B0604020202020204" pitchFamily="34" charset="0"/>
              <a:buChar char="•"/>
            </a:pPr>
            <a:r>
              <a:rPr lang="en-GB" sz="1300" dirty="0">
                <a:solidFill>
                  <a:srgbClr val="000000"/>
                </a:solidFill>
                <a:latin typeface="Calibri" panose="020F0502020204030204" pitchFamily="34" charset="0"/>
                <a:ea typeface="SimSun" panose="02010600030101010101" pitchFamily="2" charset="-122"/>
                <a:cs typeface="Calibri" panose="020F0502020204030204" pitchFamily="34" charset="0"/>
              </a:rPr>
              <a:t>The agreed core set of values should be reflected in a vision statement that the organization establishes for itself. </a:t>
            </a:r>
            <a:endParaRPr lang="x-none" sz="13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sz="1300" dirty="0">
                <a:solidFill>
                  <a:srgbClr val="000000"/>
                </a:solidFill>
                <a:latin typeface="Calibri" panose="020F0502020204030204" pitchFamily="34" charset="0"/>
                <a:ea typeface="MS Gothic" panose="020B0609070205080204" pitchFamily="49" charset="-128"/>
                <a:cs typeface="Calibri" panose="020F0502020204030204" pitchFamily="34" charset="0"/>
              </a:rPr>
              <a:t>The vision sets high expectations for what the organization hopes to achieve and the overall outcomes that it is working towards. </a:t>
            </a:r>
          </a:p>
          <a:p>
            <a:pPr marL="171450" indent="-171450" algn="just">
              <a:buFont typeface="Arial" panose="020B0604020202020204" pitchFamily="34" charset="0"/>
              <a:buChar char="•"/>
            </a:pPr>
            <a:r>
              <a:rPr lang="en-GB" sz="1300" dirty="0">
                <a:solidFill>
                  <a:srgbClr val="000000"/>
                </a:solidFill>
                <a:latin typeface="Calibri" panose="020F0502020204030204" pitchFamily="34" charset="0"/>
                <a:ea typeface="MS Gothic" panose="020B0609070205080204" pitchFamily="49" charset="-128"/>
                <a:cs typeface="Calibri" panose="020F0502020204030204" pitchFamily="34" charset="0"/>
              </a:rPr>
              <a:t>The vision needs to be understood and shared by all members of the organization. </a:t>
            </a:r>
          </a:p>
          <a:p>
            <a:pPr marL="171450" indent="-171450" algn="just">
              <a:buFont typeface="Arial" panose="020B0604020202020204" pitchFamily="34" charset="0"/>
              <a:buChar char="•"/>
            </a:pPr>
            <a:r>
              <a:rPr lang="en-GB" sz="1300" dirty="0">
                <a:solidFill>
                  <a:srgbClr val="000000"/>
                </a:solidFill>
                <a:latin typeface="Calibri" panose="020F0502020204030204" pitchFamily="34" charset="0"/>
                <a:ea typeface="MS Gothic" panose="020B0609070205080204" pitchFamily="49" charset="-128"/>
                <a:cs typeface="Calibri" panose="020F0502020204030204" pitchFamily="34" charset="0"/>
              </a:rPr>
              <a:t>The vision should be broad enough to encompass a variety of perspectives, easy to communicate within and beyond the organization, and inspiring and uplifting in order to motivate all members to participate with a sense of ownership and commitment.</a:t>
            </a:r>
          </a:p>
          <a:p>
            <a:pPr marL="171450" indent="-171450" algn="just">
              <a:buFont typeface="Arial" panose="020B0604020202020204" pitchFamily="34" charset="0"/>
              <a:buChar char="•"/>
            </a:pPr>
            <a:r>
              <a:rPr lang="en-GB" sz="1300" dirty="0">
                <a:solidFill>
                  <a:srgbClr val="000000"/>
                </a:solidFill>
                <a:latin typeface="Calibri" panose="020F0502020204030204" pitchFamily="34" charset="0"/>
                <a:ea typeface="MS Gothic" panose="020B0609070205080204" pitchFamily="49" charset="-128"/>
                <a:cs typeface="Calibri" panose="020F0502020204030204" pitchFamily="34" charset="0"/>
              </a:rPr>
              <a:t>For example, an organization’s vision could be “</a:t>
            </a:r>
            <a:r>
              <a:rPr lang="en-GB" sz="1300" dirty="0">
                <a:solidFill>
                  <a:srgbClr val="000000"/>
                </a:solidFill>
                <a:latin typeface="Calibri" panose="020F0502020204030204" pitchFamily="34" charset="0"/>
                <a:ea typeface="SimSun" panose="02010600030101010101" pitchFamily="2" charset="-122"/>
                <a:cs typeface="Arial" panose="020B0604020202020204" pitchFamily="34" charset="0"/>
              </a:rPr>
              <a:t>A society where people with dementia have equal rights with others and can fully participate in society</a:t>
            </a:r>
            <a:r>
              <a:rPr lang="en-GB" sz="1300" dirty="0">
                <a:solidFill>
                  <a:srgbClr val="000000"/>
                </a:solidFill>
                <a:latin typeface="Calibri" panose="020F0502020204030204" pitchFamily="34" charset="0"/>
                <a:ea typeface="MS Gothic" panose="020B0609070205080204" pitchFamily="49" charset="-128"/>
                <a:cs typeface="Calibri" panose="020F0502020204030204" pitchFamily="34" charset="0"/>
              </a:rPr>
              <a:t>.”</a:t>
            </a:r>
            <a:endParaRPr lang="x-none" sz="13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sz="1300" dirty="0"/>
          </a:p>
        </p:txBody>
      </p:sp>
      <p:sp>
        <p:nvSpPr>
          <p:cNvPr id="4" name="Slide Number Placeholder 3"/>
          <p:cNvSpPr>
            <a:spLocks noGrp="1"/>
          </p:cNvSpPr>
          <p:nvPr>
            <p:ph type="sldNum" sz="quarter" idx="5"/>
          </p:nvPr>
        </p:nvSpPr>
        <p:spPr/>
        <p:txBody>
          <a:bodyPr/>
          <a:lstStyle/>
          <a:p>
            <a:fld id="{D35B9E1D-7BB2-4B83-BB15-79E642ABEF23}" type="slidenum">
              <a:rPr lang="x-none" smtClean="0"/>
              <a:t>14</a:t>
            </a:fld>
            <a:endParaRPr lang="x-none"/>
          </a:p>
        </p:txBody>
      </p:sp>
    </p:spTree>
    <p:extLst>
      <p:ext uri="{BB962C8B-B14F-4D97-AF65-F5344CB8AC3E}">
        <p14:creationId xmlns:p14="http://schemas.microsoft.com/office/powerpoint/2010/main" val="3871695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533400"/>
            <a:ext cx="5727700" cy="3222625"/>
          </a:xfrm>
        </p:spPr>
      </p:sp>
      <p:sp>
        <p:nvSpPr>
          <p:cNvPr id="3" name="Notes Placeholder 2"/>
          <p:cNvSpPr>
            <a:spLocks noGrp="1"/>
          </p:cNvSpPr>
          <p:nvPr>
            <p:ph type="body" idx="1"/>
          </p:nvPr>
        </p:nvSpPr>
        <p:spPr>
          <a:xfrm>
            <a:off x="685800" y="4572000"/>
            <a:ext cx="5486400" cy="3429000"/>
          </a:xfrm>
          <a:noFill/>
        </p:spPr>
        <p:txBody>
          <a:bodyPr/>
          <a:lstStyle/>
          <a:p>
            <a:pPr algn="just"/>
            <a:r>
              <a:rPr lang="en-US" sz="1000" b="1" dirty="0">
                <a:latin typeface="Calibri" panose="020F0502020204030204" pitchFamily="34" charset="0"/>
                <a:ea typeface="Calibri" panose="020F0502020204030204" pitchFamily="34" charset="0"/>
              </a:rPr>
              <a:t>HANDOUT 2</a:t>
            </a:r>
            <a:endParaRPr lang="en-GB" sz="1000" b="1" dirty="0">
              <a:latin typeface="Calibri" panose="020F0502020204030204" pitchFamily="34" charset="0"/>
              <a:ea typeface="Calibri" panose="020F0502020204030204" pitchFamily="34" charset="0"/>
            </a:endParaRPr>
          </a:p>
          <a:p>
            <a:pPr algn="just"/>
            <a:endParaRPr lang="en-GB" sz="1000" dirty="0">
              <a:latin typeface="Calibri" panose="020F0502020204030204" pitchFamily="34" charset="0"/>
              <a:ea typeface="Calibri" panose="020F0502020204030204" pitchFamily="34" charset="0"/>
            </a:endParaRPr>
          </a:p>
          <a:p>
            <a:pPr algn="just"/>
            <a:r>
              <a:rPr lang="en-GB" sz="1000" dirty="0">
                <a:latin typeface="Calibri" panose="020F0502020204030204" pitchFamily="34" charset="0"/>
                <a:ea typeface="Calibri" panose="020F0502020204030204" pitchFamily="34" charset="0"/>
              </a:rPr>
              <a:t>Pan African Network of People with Psychosocial Disabilities (PANUSP). Announcement, 27 October 2011, from an International Congress held in Cape Town, South Africa, 13–15 October 2011. (</a:t>
            </a:r>
            <a:r>
              <a:rPr lang="en-GB" sz="1000"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http://www.globalmentalhealth.org/sites/default/files/docs/PANUSP%20Cape%20Town%20Declaration%2010.2011.pdf</a:t>
            </a:r>
            <a:r>
              <a:rPr lang="en-GB" sz="1000" dirty="0">
                <a:latin typeface="Calibri" panose="020F0502020204030204" pitchFamily="34" charset="0"/>
                <a:ea typeface="Calibri" panose="020F0502020204030204" pitchFamily="34" charset="0"/>
              </a:rPr>
              <a:t>, accessed 13 July 2018).</a:t>
            </a:r>
            <a:endParaRPr lang="en-GB"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endParaRPr lang="en-GB"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sz="1000" dirty="0">
                <a:solidFill>
                  <a:srgbClr val="000000"/>
                </a:solidFill>
                <a:latin typeface="Calibri" panose="020F0502020204030204" pitchFamily="34" charset="0"/>
                <a:ea typeface="SimSun" panose="02010600030101010101" pitchFamily="2" charset="-122"/>
                <a:cs typeface="Arial" panose="020B0604020202020204" pitchFamily="34" charset="0"/>
              </a:rPr>
              <a:t>PANUSP is now formally known as PANPPD – Pan African Network of People with Psychosocial Disabilities</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15</a:t>
            </a:fld>
            <a:endParaRPr lang="x-none"/>
          </a:p>
        </p:txBody>
      </p:sp>
    </p:spTree>
    <p:extLst>
      <p:ext uri="{BB962C8B-B14F-4D97-AF65-F5344CB8AC3E}">
        <p14:creationId xmlns:p14="http://schemas.microsoft.com/office/powerpoint/2010/main" val="3750257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92100"/>
            <a:ext cx="5486400" cy="3086100"/>
          </a:xfrm>
        </p:spPr>
      </p:sp>
      <p:sp>
        <p:nvSpPr>
          <p:cNvPr id="3" name="Notes Placeholder 2"/>
          <p:cNvSpPr>
            <a:spLocks noGrp="1"/>
          </p:cNvSpPr>
          <p:nvPr>
            <p:ph type="body" idx="1"/>
          </p:nvPr>
        </p:nvSpPr>
        <p:spPr>
          <a:xfrm>
            <a:off x="685800" y="3733800"/>
            <a:ext cx="5486400" cy="4267200"/>
          </a:xfrm>
        </p:spPr>
        <p:txBody>
          <a:bodyPr/>
          <a:lstStyle/>
          <a:p>
            <a:pPr marL="457200" marR="0" indent="-457200" algn="just">
              <a:spcBef>
                <a:spcPts val="0"/>
              </a:spcBef>
              <a:spcAft>
                <a:spcPts val="0"/>
              </a:spcAft>
            </a:pPr>
            <a:r>
              <a:rPr lang="en-GB" b="1" dirty="0">
                <a:solidFill>
                  <a:srgbClr val="002060"/>
                </a:solidFill>
                <a:latin typeface="Calibri" panose="020F0502020204030204" pitchFamily="34" charset="0"/>
                <a:ea typeface="SimSun" panose="02010600030101010101" pitchFamily="2" charset="-122"/>
                <a:cs typeface="Arial" panose="020B0604020202020204" pitchFamily="34" charset="0"/>
              </a:rPr>
              <a:t>Focus areas and activities</a:t>
            </a:r>
            <a:endParaRPr lang="x-none" b="1" dirty="0">
              <a:solidFill>
                <a:srgbClr val="00206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Once the organization has defined its membership, core values and vision, the group can decide on the organization’s primary areas of focus and what activities will be carried out.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general, activities are the concrete answer to the question, “What does the civil society organization do?”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Activities should lead to tangible outcomes that support the organization’s vision and help it meet its objectives.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It is generally advisable for all members of the organization to help design and implement these activities in the spirit, and with the aim, of inclusiveness.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16</a:t>
            </a:fld>
            <a:endParaRPr lang="x-none"/>
          </a:p>
        </p:txBody>
      </p:sp>
    </p:spTree>
    <p:extLst>
      <p:ext uri="{BB962C8B-B14F-4D97-AF65-F5344CB8AC3E}">
        <p14:creationId xmlns:p14="http://schemas.microsoft.com/office/powerpoint/2010/main" val="2563862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4388" y="1063625"/>
            <a:ext cx="5707062" cy="3211513"/>
          </a:xfrm>
        </p:spPr>
      </p:sp>
      <p:sp>
        <p:nvSpPr>
          <p:cNvPr id="3" name="Notes Placeholder 2"/>
          <p:cNvSpPr>
            <a:spLocks noGrp="1"/>
          </p:cNvSpPr>
          <p:nvPr>
            <p:ph type="body" idx="1"/>
          </p:nvPr>
        </p:nvSpPr>
        <p:spPr>
          <a:xfrm>
            <a:off x="914400" y="4572000"/>
            <a:ext cx="5486400" cy="3509010"/>
          </a:xfrm>
          <a:noFill/>
        </p:spPr>
        <p:txBody>
          <a:bodyPr/>
          <a:lstStyle/>
          <a:p>
            <a:pPr algn="just">
              <a:spcAft>
                <a:spcPts val="600"/>
              </a:spcAf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3</a:t>
            </a:r>
          </a:p>
          <a:p>
            <a:pPr algn="just">
              <a:spcAft>
                <a:spcPts val="600"/>
              </a:spcAft>
            </a:pP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USP Kenya – advocating for rights and promoting community-based, peer-supported </a:t>
            </a:r>
            <a:r>
              <a:rPr lang="en-GB" b="1" u="sng" dirty="0">
                <a:solidFill>
                  <a:srgbClr val="000000"/>
                </a:solidFill>
                <a:latin typeface="Calibri" panose="020F0502020204030204" pitchFamily="34" charset="0"/>
                <a:ea typeface="SimSun" panose="02010600030101010101" pitchFamily="2" charset="-122"/>
                <a:cs typeface="Arial" panose="020B0604020202020204" pitchFamily="34" charset="0"/>
              </a:rPr>
              <a:t>recovery</a:t>
            </a:r>
            <a:r>
              <a:rPr lang="en-GB" sz="900" b="1"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Users and Survivors of Psychiatry Kenya (USP Kenya) is a civil society organization associated with the World Network of Users and Survivors of Psychiatry. It was established in 2009 and is run by and for persons with lived experience.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dirty="0">
                <a:solidFill>
                  <a:srgbClr val="000000"/>
                </a:solidFill>
                <a:latin typeface="Calibri" panose="020F0502020204030204" pitchFamily="34" charset="0"/>
                <a:ea typeface="Calibri" panose="020F0502020204030204" pitchFamily="34" charset="0"/>
                <a:cs typeface="Arial" panose="020B0604020202020204" pitchFamily="34" charset="0"/>
              </a:rPr>
              <a:t> </a:t>
            </a:r>
            <a:endParaRPr lang="x-none" dirty="0">
              <a:solidFill>
                <a:srgbClr val="1F497D"/>
              </a:solidFill>
              <a:latin typeface="Calibri" panose="020F0502020204030204" pitchFamily="34" charset="0"/>
              <a:ea typeface="Calibri" panose="020F0502020204030204" pitchFamily="34" charset="0"/>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To learn more, visit: </a:t>
            </a:r>
            <a:r>
              <a:rPr lang="en-GB" u="sng" dirty="0">
                <a:solidFill>
                  <a:srgbClr val="800080"/>
                </a:solidFill>
                <a:latin typeface="Calibri" panose="020F0502020204030204" pitchFamily="34" charset="0"/>
                <a:ea typeface="SimSun" panose="02010600030101010101" pitchFamily="2" charset="-122"/>
                <a:cs typeface="Arial" panose="020B0604020202020204" pitchFamily="34" charset="0"/>
                <a:hlinkClick r:id="rId3">
                  <a:extLst>
                    <a:ext uri="{A12FA001-AC4F-418D-AE19-62706E023703}">
                      <ahyp:hlinkClr xmlns:ahyp="http://schemas.microsoft.com/office/drawing/2018/hyperlinkcolor" val="tx"/>
                    </a:ext>
                  </a:extLst>
                </a:hlinkClick>
              </a:rPr>
              <a:t>http://www.uspkenya.org</a:t>
            </a:r>
            <a:r>
              <a:rPr lang="en-GB" u="sng"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D35B9E1D-7BB2-4B83-BB15-79E642ABEF23}" type="slidenum">
              <a:rPr lang="x-none" smtClean="0"/>
              <a:t>17</a:t>
            </a:fld>
            <a:endParaRPr lang="x-none"/>
          </a:p>
        </p:txBody>
      </p:sp>
    </p:spTree>
    <p:extLst>
      <p:ext uri="{BB962C8B-B14F-4D97-AF65-F5344CB8AC3E}">
        <p14:creationId xmlns:p14="http://schemas.microsoft.com/office/powerpoint/2010/main" val="1301813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1143000"/>
            <a:ext cx="5851525" cy="3292475"/>
          </a:xfrm>
        </p:spPr>
      </p:sp>
      <p:sp>
        <p:nvSpPr>
          <p:cNvPr id="3" name="Notes Placeholder 2"/>
          <p:cNvSpPr>
            <a:spLocks noGrp="1"/>
          </p:cNvSpPr>
          <p:nvPr>
            <p:ph type="body" idx="1"/>
          </p:nvPr>
        </p:nvSpPr>
        <p:spPr>
          <a:xfrm>
            <a:off x="685800" y="4709160"/>
            <a:ext cx="5486400" cy="3417570"/>
          </a:xfrm>
          <a:noFill/>
        </p:spPr>
        <p:txBody>
          <a:bodyPr/>
          <a:lstStyle/>
          <a:p>
            <a:pPr algn="just">
              <a:spcAft>
                <a:spcPts val="600"/>
              </a:spcAf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4</a:t>
            </a:r>
          </a:p>
          <a:p>
            <a:pPr algn="just">
              <a:spcAft>
                <a:spcPts val="600"/>
              </a:spcAft>
            </a:pPr>
            <a:endParaRPr lang="en-US"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US" b="1" dirty="0" err="1">
                <a:solidFill>
                  <a:srgbClr val="000000"/>
                </a:solidFill>
                <a:latin typeface="Calibri" panose="020F0502020204030204" pitchFamily="34" charset="0"/>
                <a:ea typeface="SimSun" panose="02010600030101010101" pitchFamily="2" charset="-122"/>
                <a:cs typeface="Arial" panose="020B0604020202020204" pitchFamily="34" charset="0"/>
              </a:rPr>
              <a:t>Northamptonshire</a:t>
            </a: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 People First – Making sure that the voices of people with learning difficulties are heard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 2018 #471">
                  <a:extLst>
                    <a:ext uri="{A12FA001-AC4F-418D-AE19-62706E023703}">
                      <ahyp:hlinkClr xmlns:ahyp="http://schemas.microsoft.com/office/drawing/2018/hyperlinkcolor" val="tx"/>
                    </a:ext>
                  </a:extLst>
                </a:hlinkClick>
              </a:rPr>
              <a:t>7</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t>
            </a:r>
          </a:p>
          <a:p>
            <a:pPr algn="just">
              <a:spcAft>
                <a:spcPts val="600"/>
              </a:spcAft>
            </a:pPr>
            <a:r>
              <a:rPr lang="en-US" dirty="0" err="1">
                <a:solidFill>
                  <a:srgbClr val="000000"/>
                </a:solidFill>
                <a:latin typeface="Calibri" panose="020F0502020204030204" pitchFamily="34" charset="0"/>
                <a:ea typeface="SimSun" panose="02010600030101010101" pitchFamily="2" charset="-122"/>
                <a:cs typeface="Arial" panose="020B0604020202020204" pitchFamily="34" charset="0"/>
              </a:rPr>
              <a:t>Northamptonshire</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People First [Website]. Kettering: </a:t>
            </a:r>
            <a:r>
              <a:rPr lang="en-US" dirty="0" err="1">
                <a:solidFill>
                  <a:srgbClr val="000000"/>
                </a:solidFill>
                <a:latin typeface="Calibri" panose="020F0502020204030204" pitchFamily="34" charset="0"/>
                <a:ea typeface="SimSun" panose="02010600030101010101" pitchFamily="2" charset="-122"/>
                <a:cs typeface="Arial" panose="020B0604020202020204" pitchFamily="34" charset="0"/>
              </a:rPr>
              <a:t>Northamptonshire</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People First; 2018.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rPr>
              <a:t>https://www.peoplefirst.org.uk/about</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accessed 12 March 2018).</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Bef>
                <a:spcPts val="600"/>
              </a:spcBef>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D35B9E1D-7BB2-4B83-BB15-79E642ABEF23}" type="slidenum">
              <a:rPr lang="x-none" smtClean="0"/>
              <a:t>18</a:t>
            </a:fld>
            <a:endParaRPr lang="x-none"/>
          </a:p>
        </p:txBody>
      </p:sp>
    </p:spTree>
    <p:extLst>
      <p:ext uri="{BB962C8B-B14F-4D97-AF65-F5344CB8AC3E}">
        <p14:creationId xmlns:p14="http://schemas.microsoft.com/office/powerpoint/2010/main" val="3846548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49225"/>
            <a:ext cx="3803650" cy="2139950"/>
          </a:xfrm>
        </p:spPr>
      </p:sp>
      <p:sp>
        <p:nvSpPr>
          <p:cNvPr id="3" name="Notes Placeholder 2"/>
          <p:cNvSpPr>
            <a:spLocks noGrp="1"/>
          </p:cNvSpPr>
          <p:nvPr>
            <p:ph type="body" idx="1"/>
          </p:nvPr>
        </p:nvSpPr>
        <p:spPr>
          <a:xfrm>
            <a:off x="241300" y="2616200"/>
            <a:ext cx="6248400" cy="6261100"/>
          </a:xfrm>
        </p:spPr>
        <p:txBody>
          <a:bodyPr/>
          <a:lstStyle/>
          <a:p>
            <a:pPr marL="0" marR="0" lvl="0" indent="0" algn="just"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200" b="1" u="sng" dirty="0"/>
              <a:t>Systemic advocacy and campaigns</a:t>
            </a:r>
            <a:r>
              <a:rPr lang="en-GB" sz="1200" dirty="0"/>
              <a:t>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activities that the organization undertakes may be broad or more focused. Below is a list of activities that can be undertaken by an advocacy organization. This is not an exhaustive list; it is intended to serve as a starting point that may be useful, depending on the organization’s vision and objectives.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b="1" u="sng" dirty="0">
                <a:solidFill>
                  <a:srgbClr val="000000"/>
                </a:solidFill>
                <a:latin typeface="Calibri" panose="020F0502020204030204" pitchFamily="34" charset="0"/>
                <a:ea typeface="SimSun" panose="02010600030101010101" pitchFamily="2" charset="-122"/>
                <a:cs typeface="Arial" panose="020B0604020202020204" pitchFamily="34" charset="0"/>
              </a:rPr>
              <a:t>Systemic advocacy and campaigns</a:t>
            </a:r>
          </a:p>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Systemic advocacy</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means advocating for change on a systemic level and can include: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indent="-171450" algn="jus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Promoting the rights of people with psychosocial, intellectual or cognitive disabilities.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171450">
              <a:spcBef>
                <a:spcPts val="60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Lobbying for law reform to eliminate substitute decision-making, coercive practices in mental health services, and other discriminatory legislation.</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171450">
              <a:spcBef>
                <a:spcPts val="60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Lobbying to promote in governmental policies, plans, laws and/or regulations a human rights-based approach to mental health, which respects each individual’s autonomy, self-knowledge and decision-making.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171450">
              <a:spcBef>
                <a:spcPts val="60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Advocating for better services and supports for people with psychosocial, intellectual or cognitive disabilities that have human rights at their core. </a:t>
            </a:r>
          </a:p>
          <a:p>
            <a:pPr marL="342900" marR="0" lvl="0" indent="-171450">
              <a:spcBef>
                <a:spcPts val="60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This can include services and supports that meet the needs of groups or segments of the population who often experience multiple forms of marginalization (e.g. women experiencing violence; lesbian, gay, bisexual, transgender, queer, and intersex individuals; people who experience substance use).</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171450">
              <a:spcBef>
                <a:spcPts val="60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Promoting different ways to understand distress and different care and support options and services.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Bef>
                <a:spcPts val="600"/>
              </a:spcBef>
              <a:buFont typeface="Arial" panose="020B0604020202020204" pitchFamily="34" charset="0"/>
              <a:buChar char="•"/>
            </a:pPr>
            <a:r>
              <a:rPr lang="en-GB" b="1" dirty="0">
                <a:solidFill>
                  <a:srgbClr val="000000"/>
                </a:solidFill>
                <a:latin typeface="Calibri" panose="020F0502020204030204" pitchFamily="34" charset="0"/>
                <a:ea typeface="SimSun" panose="02010600030101010101" pitchFamily="2" charset="-122"/>
                <a:cs typeface="Calibri" panose="020F0502020204030204" pitchFamily="34" charset="0"/>
              </a:rPr>
              <a:t>Advocacy campaigns </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refer to the implementation of activities designed to influence, challenge or change an existing situation, policy or law and are an important means through which systemic advocacy is implemented.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indent="-171450" algn="just">
              <a:spcBef>
                <a:spcPts val="600"/>
              </a:spcBef>
              <a:buFont typeface="Wingdings" panose="05000000000000000000" pitchFamily="2" charset="2"/>
              <a:buChar char="Ø"/>
            </a:pPr>
            <a:endParaRPr lang="en-GB" dirty="0">
              <a:solidFill>
                <a:srgbClr val="000000"/>
              </a:solidFill>
              <a:latin typeface="Calibri" panose="020F0502020204030204" pitchFamily="34" charset="0"/>
              <a:ea typeface="SimSun" panose="02010600030101010101" pitchFamily="2" charset="-122"/>
              <a:cs typeface="Calibri" panose="020F0502020204030204" pitchFamily="34" charset="0"/>
            </a:endParaRPr>
          </a:p>
          <a:p>
            <a:pPr marL="342900" indent="-171450" algn="just">
              <a:spcBef>
                <a:spcPts val="600"/>
              </a:spcBef>
              <a:buFont typeface="Wingdings" panose="05000000000000000000" pitchFamily="2" charset="2"/>
              <a:buChar char="Ø"/>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For more information on how to carry out an advocacy campaign, see the QualityRights module </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Advocacy for mental health, disability and human rights.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19</a:t>
            </a:fld>
            <a:endParaRPr lang="x-none"/>
          </a:p>
        </p:txBody>
      </p:sp>
    </p:spTree>
    <p:extLst>
      <p:ext uri="{BB962C8B-B14F-4D97-AF65-F5344CB8AC3E}">
        <p14:creationId xmlns:p14="http://schemas.microsoft.com/office/powerpoint/2010/main" val="960004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5B9E1D-7BB2-4B83-BB15-79E642ABEF23}" type="slidenum">
              <a:rPr lang="x-none" smtClean="0"/>
              <a:t>2</a:t>
            </a:fld>
            <a:endParaRPr lang="x-none"/>
          </a:p>
        </p:txBody>
      </p:sp>
    </p:spTree>
    <p:extLst>
      <p:ext uri="{BB962C8B-B14F-4D97-AF65-F5344CB8AC3E}">
        <p14:creationId xmlns:p14="http://schemas.microsoft.com/office/powerpoint/2010/main" val="23843810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317500"/>
            <a:ext cx="3721100" cy="2093913"/>
          </a:xfrm>
        </p:spPr>
      </p:sp>
      <p:sp>
        <p:nvSpPr>
          <p:cNvPr id="3" name="Notes Placeholder 2"/>
          <p:cNvSpPr>
            <a:spLocks noGrp="1"/>
          </p:cNvSpPr>
          <p:nvPr>
            <p:ph type="body" idx="1"/>
          </p:nvPr>
        </p:nvSpPr>
        <p:spPr>
          <a:xfrm>
            <a:off x="685800" y="3086100"/>
            <a:ext cx="5486400" cy="4914900"/>
          </a:xfrm>
          <a:noFill/>
        </p:spPr>
        <p:txBody>
          <a:bodyPr/>
          <a:lstStyle/>
          <a:p>
            <a:pPr algn="just">
              <a:spcAft>
                <a:spcPts val="600"/>
              </a:spcAf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5</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b="1" dirty="0" err="1">
                <a:solidFill>
                  <a:srgbClr val="000000"/>
                </a:solidFill>
                <a:latin typeface="Calibri" panose="020F0502020204030204" pitchFamily="34" charset="0"/>
                <a:ea typeface="SimSun" panose="02010600030101010101" pitchFamily="2" charset="-122"/>
                <a:cs typeface="Arial" panose="020B0604020202020204" pitchFamily="34" charset="0"/>
              </a:rPr>
              <a:t>Koshish</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Nepal, engages in systemic advocacy to promote the rights of people with psychosocial disabilities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 2015 #264">
                  <a:extLst>
                    <a:ext uri="{A12FA001-AC4F-418D-AE19-62706E023703}">
                      <ahyp:hlinkClr xmlns:ahyp="http://schemas.microsoft.com/office/drawing/2018/hyperlinkcolor" val="tx"/>
                    </a:ext>
                  </a:extLst>
                </a:hlinkClick>
              </a:rPr>
              <a:t>8</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20</a:t>
            </a:fld>
            <a:endParaRPr lang="x-none"/>
          </a:p>
        </p:txBody>
      </p:sp>
    </p:spTree>
    <p:extLst>
      <p:ext uri="{BB962C8B-B14F-4D97-AF65-F5344CB8AC3E}">
        <p14:creationId xmlns:p14="http://schemas.microsoft.com/office/powerpoint/2010/main" val="273369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5425" y="319088"/>
            <a:ext cx="3867150" cy="2174875"/>
          </a:xfrm>
        </p:spPr>
      </p:sp>
      <p:sp>
        <p:nvSpPr>
          <p:cNvPr id="3" name="Notes Placeholder 2"/>
          <p:cNvSpPr>
            <a:spLocks noGrp="1"/>
          </p:cNvSpPr>
          <p:nvPr>
            <p:ph type="body" idx="1"/>
          </p:nvPr>
        </p:nvSpPr>
        <p:spPr>
          <a:xfrm>
            <a:off x="241300" y="2768599"/>
            <a:ext cx="6350000" cy="5916613"/>
          </a:xfrm>
        </p:spPr>
        <p:txBody>
          <a:bodyPr/>
          <a:lstStyle/>
          <a:p>
            <a:pPr algn="just"/>
            <a:r>
              <a:rPr lang="en-GB" b="1" u="sng" dirty="0">
                <a:solidFill>
                  <a:srgbClr val="000000"/>
                </a:solidFill>
                <a:latin typeface="Calibri" panose="020F0502020204030204" pitchFamily="34" charset="0"/>
                <a:ea typeface="SimSun" panose="02010600030101010101" pitchFamily="2" charset="-122"/>
                <a:cs typeface="Arial" panose="020B0604020202020204" pitchFamily="34" charset="0"/>
              </a:rPr>
              <a:t>Individual advocacy for persons with psychosocial, intellectual or cognitive disabilities</a:t>
            </a:r>
            <a:endParaRPr lang="x-none" u="sng"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Sometimes people with psychosocial, intellectual or cognitive disabilities or their families and/or care partners can find it helpful to have advocates guide them through issues for which they wish to receive assistance. </a:t>
            </a:r>
          </a:p>
          <a:p>
            <a:pPr marL="171450" indent="-171450" algn="just">
              <a:buFont typeface="Arial" panose="020B0604020202020204" pitchFamily="34" charset="0"/>
              <a:buChar char="•"/>
            </a:pPr>
            <a:endParaRPr lang="en-GB"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Individual advocates are people with lived experience or specific expertise to help others work through issues that arise. This can include:</a:t>
            </a:r>
          </a:p>
          <a:p>
            <a:pPr marL="171450" indent="-171450" algn="just">
              <a:buFont typeface="Arial" panose="020B0604020202020204" pitchFamily="34" charset="0"/>
              <a:buChar char="•"/>
            </a:pP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28650" marR="0" lvl="1" indent="-171450">
              <a:spcBef>
                <a:spcPts val="0"/>
              </a:spcBef>
              <a:spcAft>
                <a:spcPts val="0"/>
              </a:spcAft>
              <a:buFont typeface="Arial" panose="020B0604020202020204" pitchFamily="34" charset="0"/>
              <a:buChar char="•"/>
            </a:pPr>
            <a:r>
              <a:rPr lang="en-US" b="1" dirty="0">
                <a:latin typeface="Calibri" panose="020F0502020204030204" pitchFamily="34" charset="0"/>
                <a:ea typeface="SimSun" panose="02010600030101010101" pitchFamily="2" charset="-122"/>
                <a:cs typeface="Times New Roman" panose="02020603050405020304" pitchFamily="18" charset="0"/>
              </a:rPr>
              <a:t>Providing information about rights and entitlements for people with disabilities and any chosen care partners they may have.</a:t>
            </a:r>
            <a:r>
              <a:rPr lang="en-US" dirty="0">
                <a:latin typeface="Calibri" panose="020F0502020204030204" pitchFamily="34" charset="0"/>
                <a:ea typeface="SimSun" panose="02010600030101010101" pitchFamily="2" charset="-122"/>
                <a:cs typeface="Times New Roman" panose="02020603050405020304" pitchFamily="18" charset="0"/>
              </a:rPr>
              <a:t> For instance, providing information on their human rights, legal or other issues (e.g. on what to do if one’s rights have been violated). This might be done in person, through helplines or through online communication.</a:t>
            </a:r>
          </a:p>
          <a:p>
            <a:pPr marL="628650" marR="0" lvl="1" indent="-171450">
              <a:spcBef>
                <a:spcPts val="0"/>
              </a:spcBef>
              <a:spcAft>
                <a:spcPts val="0"/>
              </a:spcAft>
              <a:buFont typeface="Arial" panose="020B0604020202020204" pitchFamily="34" charset="0"/>
              <a:buChar char="•"/>
            </a:pP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28650" marR="0" lvl="1" indent="-171450">
              <a:spcBef>
                <a:spcPts val="0"/>
              </a:spcBef>
              <a:spcAft>
                <a:spcPts val="0"/>
              </a:spcAft>
              <a:buFont typeface="Arial" panose="020B0604020202020204" pitchFamily="34" charset="0"/>
              <a:buChar char="•"/>
            </a:pPr>
            <a:r>
              <a:rPr lang="en-US" b="1" dirty="0">
                <a:latin typeface="Calibri" panose="020F0502020204030204" pitchFamily="34" charset="0"/>
                <a:ea typeface="SimSun" panose="02010600030101010101" pitchFamily="2" charset="-122"/>
                <a:cs typeface="Times New Roman" panose="02020603050405020304" pitchFamily="18" charset="0"/>
              </a:rPr>
              <a:t>Attending meetings with people.</a:t>
            </a:r>
            <a:r>
              <a:rPr lang="en-US" dirty="0">
                <a:latin typeface="Calibri" panose="020F0502020204030204" pitchFamily="34" charset="0"/>
                <a:ea typeface="SimSun" panose="02010600030101010101" pitchFamily="2" charset="-122"/>
                <a:cs typeface="Times New Roman" panose="02020603050405020304" pitchFamily="18" charset="0"/>
              </a:rPr>
              <a:t> For instance, providing support and guidance during doctors’ appointments, social security appointments and/or family meetings.</a:t>
            </a:r>
          </a:p>
          <a:p>
            <a:pPr marL="628650" marR="0" lvl="1" indent="-171450">
              <a:spcBef>
                <a:spcPts val="0"/>
              </a:spcBef>
              <a:spcAft>
                <a:spcPts val="0"/>
              </a:spcAft>
              <a:buFont typeface="Arial" panose="020B0604020202020204" pitchFamily="34" charset="0"/>
              <a:buChar char="•"/>
            </a:pP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28650" marR="0" lvl="1" indent="-171450">
              <a:spcBef>
                <a:spcPts val="0"/>
              </a:spcBef>
              <a:spcAft>
                <a:spcPts val="0"/>
              </a:spcAft>
              <a:buFont typeface="Arial" panose="020B0604020202020204" pitchFamily="34" charset="0"/>
              <a:buChar char="•"/>
            </a:pPr>
            <a:r>
              <a:rPr lang="en-US" b="1" dirty="0">
                <a:latin typeface="Calibri" panose="020F0502020204030204" pitchFamily="34" charset="0"/>
                <a:ea typeface="SimSun" panose="02010600030101010101" pitchFamily="2" charset="-122"/>
                <a:cs typeface="Times New Roman" panose="02020603050405020304" pitchFamily="18" charset="0"/>
              </a:rPr>
              <a:t>Facilitating communication</a:t>
            </a:r>
            <a:r>
              <a:rPr lang="en-US" dirty="0">
                <a:latin typeface="Calibri" panose="020F0502020204030204" pitchFamily="34" charset="0"/>
                <a:ea typeface="SimSun" panose="02010600030101010101" pitchFamily="2" charset="-122"/>
                <a:cs typeface="Times New Roman" panose="02020603050405020304" pitchFamily="18" charset="0"/>
              </a:rPr>
              <a:t> among people with psychosocial, intellectual or cognitive disabilities, families/care partners and relevant services (e.g. medical services, housing, education, or the criminal justice system) through letters, emails and meetings. This might include assisting people with letters of complaint.</a:t>
            </a:r>
          </a:p>
          <a:p>
            <a:pPr marL="628650" marR="0" lvl="1" indent="-171450">
              <a:spcBef>
                <a:spcPts val="0"/>
              </a:spcBef>
              <a:spcAft>
                <a:spcPts val="0"/>
              </a:spcAft>
              <a:buFont typeface="Arial" panose="020B0604020202020204" pitchFamily="34" charset="0"/>
              <a:buChar char="•"/>
            </a:pP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28650" marR="0" lvl="1" indent="-171450">
              <a:spcBef>
                <a:spcPts val="0"/>
              </a:spcBef>
              <a:spcAft>
                <a:spcPts val="0"/>
              </a:spcAft>
              <a:buFont typeface="Arial" panose="020B0604020202020204" pitchFamily="34" charset="0"/>
              <a:buChar char="•"/>
            </a:pPr>
            <a:r>
              <a:rPr lang="en-US" b="1" dirty="0">
                <a:latin typeface="Calibri" panose="020F0502020204030204" pitchFamily="34" charset="0"/>
                <a:ea typeface="SimSun" panose="02010600030101010101" pitchFamily="2" charset="-122"/>
                <a:cs typeface="Times New Roman" panose="02020603050405020304" pitchFamily="18" charset="0"/>
              </a:rPr>
              <a:t>Advocacy for release of people who have been admitted and/or treated involuntarily in mental health or social services. Actions may</a:t>
            </a:r>
            <a:r>
              <a:rPr lang="en-US" dirty="0">
                <a:latin typeface="Calibri" panose="020F0502020204030204" pitchFamily="34" charset="0"/>
                <a:ea typeface="SimSun" panose="02010600030101010101" pitchFamily="2" charset="-122"/>
                <a:cs typeface="Times New Roman" panose="02020603050405020304" pitchFamily="18" charset="0"/>
              </a:rPr>
              <a:t> include attending and supporting people during review hearings, help in obtaining legal assistance or assistance in accessing international human rights mechanisms, as well as direct advocacy for the person’s release. </a:t>
            </a:r>
          </a:p>
          <a:p>
            <a:pPr marL="628650" marR="0" lvl="1" indent="-171450">
              <a:spcBef>
                <a:spcPts val="0"/>
              </a:spcBef>
              <a:spcAft>
                <a:spcPts val="0"/>
              </a:spcAft>
              <a:buFont typeface="Arial" panose="020B0604020202020204" pitchFamily="34" charset="0"/>
              <a:buChar char="•"/>
            </a:pP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28650" marR="0" lvl="1" indent="-171450">
              <a:spcBef>
                <a:spcPts val="0"/>
              </a:spcBef>
              <a:spcAft>
                <a:spcPts val="0"/>
              </a:spcAft>
              <a:buFont typeface="Arial" panose="020B0604020202020204" pitchFamily="34" charset="0"/>
              <a:buChar char="•"/>
            </a:pPr>
            <a:r>
              <a:rPr lang="en-US" b="1" dirty="0">
                <a:latin typeface="Calibri" panose="020F0502020204030204" pitchFamily="34" charset="0"/>
                <a:ea typeface="SimSun" panose="02010600030101010101" pitchFamily="2" charset="-122"/>
                <a:cs typeface="Times New Roman" panose="02020603050405020304" pitchFamily="18" charset="0"/>
              </a:rPr>
              <a:t>Supporting people to self-advocate.</a:t>
            </a:r>
            <a:r>
              <a:rPr lang="en-US" dirty="0">
                <a:latin typeface="Calibri" panose="020F0502020204030204" pitchFamily="34" charset="0"/>
                <a:ea typeface="SimSun" panose="02010600030101010101" pitchFamily="2" charset="-122"/>
                <a:cs typeface="Times New Roman" panose="02020603050405020304" pitchFamily="18" charset="0"/>
              </a:rPr>
              <a:t> This includes capacity-building of people with psychosocial, intellectual or cognitive disabilities and their families and/or care partners to ask questions and self-advocate on issues that are important to them.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28650" lvl="1" indent="-171450">
              <a:buFont typeface="Arial" panose="020B0604020202020204" pitchFamily="34" charset="0"/>
              <a:buChar char="•"/>
            </a:pPr>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21</a:t>
            </a:fld>
            <a:endParaRPr lang="x-none"/>
          </a:p>
        </p:txBody>
      </p:sp>
    </p:spTree>
    <p:extLst>
      <p:ext uri="{BB962C8B-B14F-4D97-AF65-F5344CB8AC3E}">
        <p14:creationId xmlns:p14="http://schemas.microsoft.com/office/powerpoint/2010/main" val="36592296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75" y="241300"/>
            <a:ext cx="4086225" cy="2298700"/>
          </a:xfrm>
        </p:spPr>
      </p:sp>
      <p:sp>
        <p:nvSpPr>
          <p:cNvPr id="3" name="Notes Placeholder 2"/>
          <p:cNvSpPr>
            <a:spLocks noGrp="1"/>
          </p:cNvSpPr>
          <p:nvPr>
            <p:ph type="body" idx="1"/>
          </p:nvPr>
        </p:nvSpPr>
        <p:spPr>
          <a:xfrm>
            <a:off x="444500" y="2781300"/>
            <a:ext cx="5867400" cy="5391150"/>
          </a:xfrm>
        </p:spPr>
        <p:txBody>
          <a:bodyPr/>
          <a:lstStyle/>
          <a:p>
            <a:pPr algn="just">
              <a:spcAft>
                <a:spcPts val="600"/>
              </a:spcAft>
            </a:pPr>
            <a:r>
              <a:rPr lang="en-GB" b="1" u="sng" dirty="0">
                <a:solidFill>
                  <a:srgbClr val="000000"/>
                </a:solidFill>
                <a:latin typeface="Calibri" panose="020F0502020204030204" pitchFamily="34" charset="0"/>
                <a:ea typeface="SimSun" panose="02010600030101010101" pitchFamily="2" charset="-122"/>
                <a:cs typeface="Arial" panose="020B0604020202020204" pitchFamily="34" charset="0"/>
              </a:rPr>
              <a:t>Providing education and training</a:t>
            </a:r>
            <a:endParaRPr lang="x-none" u="sng"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Organizations may provide education and training programmes to different groups, including mental health and related practitioners, people with psychosocial, intellectual or cognitive disabilities, NGOs, policy-makers, and service providers.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Topics can include, but are not limited to: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28650" lvl="1" indent="-171450">
              <a:buFont typeface="Arial" panose="020B0604020202020204" pitchFamily="34" charset="0"/>
              <a:buChar char="•"/>
            </a:pPr>
            <a:r>
              <a:rPr lang="en-US" dirty="0">
                <a:latin typeface="Calibri" panose="020F0502020204030204" pitchFamily="34" charset="0"/>
                <a:ea typeface="SimSun" panose="02010600030101010101" pitchFamily="2" charset="-122"/>
                <a:cs typeface="Times New Roman" panose="02020603050405020304" pitchFamily="18" charset="0"/>
              </a:rPr>
              <a:t>Aligning policy, laws, services and practices with international human rights standards such as the Convention on the Rights of Persons with Disabilities (CRPD).</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28650" lvl="1" indent="-171450">
              <a:buFont typeface="Arial" panose="020B0604020202020204" pitchFamily="34" charset="0"/>
              <a:buChar char="•"/>
            </a:pPr>
            <a:r>
              <a:rPr lang="en-US" dirty="0">
                <a:latin typeface="Calibri" panose="020F0502020204030204" pitchFamily="34" charset="0"/>
                <a:ea typeface="SimSun" panose="02010600030101010101" pitchFamily="2" charset="-122"/>
                <a:cs typeface="Times New Roman" panose="02020603050405020304" pitchFamily="18" charset="0"/>
              </a:rPr>
              <a:t>Supported decision-making in mental health and social services (see QualityRights module </a:t>
            </a:r>
            <a:r>
              <a:rPr lang="en-US" i="1" dirty="0">
                <a:latin typeface="Calibri" panose="020F0502020204030204" pitchFamily="34" charset="0"/>
                <a:ea typeface="SimSun" panose="02010600030101010101" pitchFamily="2" charset="-122"/>
                <a:cs typeface="Times New Roman" panose="02020603050405020304" pitchFamily="18" charset="0"/>
              </a:rPr>
              <a:t>Supported decision-making and advance planning</a:t>
            </a:r>
            <a:r>
              <a:rPr lang="en-US" dirty="0">
                <a:latin typeface="Calibri" panose="020F0502020204030204" pitchFamily="34" charset="0"/>
                <a:ea typeface="SimSun" panose="02010600030101010101" pitchFamily="2" charset="-122"/>
                <a:cs typeface="Times New Roman" panose="02020603050405020304" pitchFamily="18" charset="0"/>
              </a:rPr>
              <a:t>).</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28650" lvl="1" indent="-171450">
              <a:buFont typeface="Arial" panose="020B0604020202020204" pitchFamily="34" charset="0"/>
              <a:buChar char="•"/>
            </a:pPr>
            <a:r>
              <a:rPr lang="en-US" dirty="0">
                <a:latin typeface="Calibri" panose="020F0502020204030204" pitchFamily="34" charset="0"/>
                <a:ea typeface="SimSun" panose="02010600030101010101" pitchFamily="2" charset="-122"/>
                <a:cs typeface="Times New Roman" panose="02020603050405020304" pitchFamily="18" charset="0"/>
              </a:rPr>
              <a:t>Realizing recovery-oriented care in mental health and social services (see </a:t>
            </a:r>
            <a:r>
              <a:rPr lang="en-US" dirty="0" err="1">
                <a:solidFill>
                  <a:srgbClr val="000000"/>
                </a:solidFill>
                <a:latin typeface="Calibri" panose="020F0502020204030204" pitchFamily="34" charset="0"/>
                <a:ea typeface="SimSun" panose="02010600030101010101" pitchFamily="2" charset="-122"/>
                <a:cs typeface="Times New Roman" panose="02020603050405020304" pitchFamily="18" charset="0"/>
              </a:rPr>
              <a:t>QualityRights</a:t>
            </a:r>
            <a:r>
              <a:rPr lang="en-US" dirty="0">
                <a:solidFill>
                  <a:srgbClr val="000000"/>
                </a:solidFill>
                <a:latin typeface="Calibri" panose="020F0502020204030204" pitchFamily="34" charset="0"/>
                <a:ea typeface="SimSun" panose="02010600030101010101" pitchFamily="2" charset="-122"/>
                <a:cs typeface="Times New Roman" panose="02020603050405020304" pitchFamily="18" charset="0"/>
              </a:rPr>
              <a:t> modules </a:t>
            </a:r>
            <a:r>
              <a:rPr lang="en-US"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Recovery and the right to health </a:t>
            </a:r>
            <a:r>
              <a:rPr lang="en-US" dirty="0">
                <a:solidFill>
                  <a:srgbClr val="000000"/>
                </a:solidFill>
                <a:latin typeface="Calibri" panose="020F0502020204030204" pitchFamily="34" charset="0"/>
                <a:ea typeface="SimSun" panose="02010600030101010101" pitchFamily="2" charset="-122"/>
                <a:cs typeface="Times New Roman" panose="02020603050405020304" pitchFamily="18" charset="0"/>
              </a:rPr>
              <a:t>and </a:t>
            </a:r>
            <a:r>
              <a:rPr lang="en-US"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Recovery practices for mental health and well-being</a:t>
            </a:r>
            <a:r>
              <a:rPr lang="en-US" dirty="0">
                <a:latin typeface="Calibri" panose="020F0502020204030204" pitchFamily="34" charset="0"/>
                <a:ea typeface="SimSun" panose="02010600030101010101" pitchFamily="2" charset="-122"/>
                <a:cs typeface="Times New Roman" panose="02020603050405020304" pitchFamily="18" charset="0"/>
              </a:rPr>
              <a:t>).</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28650" lvl="1" indent="-171450">
              <a:buFont typeface="Arial" panose="020B0604020202020204" pitchFamily="34" charset="0"/>
              <a:buChar char="•"/>
            </a:pPr>
            <a:r>
              <a:rPr lang="en-US" dirty="0">
                <a:latin typeface="Calibri" panose="020F0502020204030204" pitchFamily="34" charset="0"/>
                <a:ea typeface="SimSun" panose="02010600030101010101" pitchFamily="2" charset="-122"/>
                <a:cs typeface="Times New Roman" panose="02020603050405020304" pitchFamily="18" charset="0"/>
              </a:rPr>
              <a:t>Strategies to end seclusion and restraint (see QualityRights modules </a:t>
            </a:r>
            <a:r>
              <a:rPr lang="en-US" i="1" dirty="0">
                <a:latin typeface="Calibri" panose="020F0502020204030204" pitchFamily="34" charset="0"/>
                <a:ea typeface="SimSun" panose="02010600030101010101" pitchFamily="2" charset="-122"/>
                <a:cs typeface="Times New Roman" panose="02020603050405020304" pitchFamily="18" charset="0"/>
              </a:rPr>
              <a:t>Freedom from coercion, violence and abuse </a:t>
            </a:r>
            <a:r>
              <a:rPr lang="en-US" dirty="0">
                <a:latin typeface="Calibri" panose="020F0502020204030204" pitchFamily="34" charset="0"/>
                <a:ea typeface="SimSun" panose="02010600030101010101" pitchFamily="2" charset="-122"/>
                <a:cs typeface="Times New Roman" panose="02020603050405020304" pitchFamily="18" charset="0"/>
              </a:rPr>
              <a:t>and </a:t>
            </a:r>
            <a:r>
              <a:rPr lang="en-US" i="1" dirty="0">
                <a:latin typeface="Calibri" panose="020F0502020204030204" pitchFamily="34" charset="0"/>
                <a:ea typeface="SimSun" panose="02010600030101010101" pitchFamily="2" charset="-122"/>
                <a:cs typeface="Times New Roman" panose="02020603050405020304" pitchFamily="18" charset="0"/>
              </a:rPr>
              <a:t>Strategies to end seclusion and restraint</a:t>
            </a:r>
            <a:r>
              <a:rPr lang="en-US" dirty="0">
                <a:latin typeface="Calibri" panose="020F0502020204030204" pitchFamily="34" charset="0"/>
                <a:ea typeface="SimSun" panose="02010600030101010101" pitchFamily="2" charset="-122"/>
                <a:cs typeface="Times New Roman" panose="02020603050405020304" pitchFamily="18" charset="0"/>
              </a:rPr>
              <a:t>).</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28650" lvl="1" indent="-171450">
              <a:buFont typeface="Arial" panose="020B0604020202020204" pitchFamily="34" charset="0"/>
              <a:buChar char="•"/>
            </a:pPr>
            <a:r>
              <a:rPr lang="en-US" dirty="0">
                <a:latin typeface="Calibri" panose="020F0502020204030204" pitchFamily="34" charset="0"/>
                <a:ea typeface="SimSun" panose="02010600030101010101" pitchFamily="2" charset="-122"/>
                <a:cs typeface="Times New Roman" panose="02020603050405020304" pitchFamily="18" charset="0"/>
              </a:rPr>
              <a:t>Different ways to understand emotional distress, including suicidal thoughts, hearing voices, and other personal experiences.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28650" lvl="1" indent="-171450">
              <a:buFont typeface="Arial" panose="020B0604020202020204" pitchFamily="34" charset="0"/>
              <a:buChar char="•"/>
            </a:pPr>
            <a:r>
              <a:rPr lang="en-US" dirty="0">
                <a:latin typeface="Calibri" panose="020F0502020204030204" pitchFamily="34" charset="0"/>
                <a:ea typeface="SimSun" panose="02010600030101010101" pitchFamily="2" charset="-122"/>
                <a:cs typeface="Times New Roman" panose="02020603050405020304" pitchFamily="18" charset="0"/>
              </a:rPr>
              <a:t>The importance of addressing inclusion, diversity and non-discrimination. For example, this can include training in how to address gender-based violence or access barriers faced by populations experiencing multiple forms of marginalization and discrimination.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28650" lvl="1" indent="-171450">
              <a:buFont typeface="Arial" panose="020B0604020202020204" pitchFamily="34" charset="0"/>
              <a:buChar char="•"/>
            </a:pPr>
            <a:r>
              <a:rPr lang="en-US" dirty="0">
                <a:latin typeface="Calibri" panose="020F0502020204030204" pitchFamily="34" charset="0"/>
                <a:ea typeface="SimSun" panose="02010600030101010101" pitchFamily="2" charset="-122"/>
                <a:cs typeface="Times New Roman" panose="02020603050405020304" pitchFamily="18" charset="0"/>
              </a:rPr>
              <a:t>The use of respectful, non-medicalized and empowering language to overcome stigma and increase empowerment of people with psychosocial, intellectual or cognitive disabilities.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28650" lvl="1" indent="-171450">
              <a:buFont typeface="Arial" panose="020B0604020202020204" pitchFamily="34" charset="0"/>
              <a:buChar char="•"/>
            </a:pPr>
            <a:r>
              <a:rPr lang="en-US" dirty="0">
                <a:latin typeface="Calibri" panose="020F0502020204030204" pitchFamily="34" charset="0"/>
                <a:ea typeface="SimSun" panose="02010600030101010101" pitchFamily="2" charset="-122"/>
                <a:cs typeface="Times New Roman" panose="02020603050405020304" pitchFamily="18" charset="0"/>
              </a:rPr>
              <a:t>Organizing public speaking events or film screenings on these or other relevant topics.</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22</a:t>
            </a:fld>
            <a:endParaRPr lang="x-none"/>
          </a:p>
        </p:txBody>
      </p:sp>
    </p:spTree>
    <p:extLst>
      <p:ext uri="{BB962C8B-B14F-4D97-AF65-F5344CB8AC3E}">
        <p14:creationId xmlns:p14="http://schemas.microsoft.com/office/powerpoint/2010/main" val="3473851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50888"/>
            <a:ext cx="5486400" cy="3086100"/>
          </a:xfrm>
        </p:spPr>
      </p:sp>
      <p:sp>
        <p:nvSpPr>
          <p:cNvPr id="3" name="Notes Placeholder 2"/>
          <p:cNvSpPr>
            <a:spLocks noGrp="1"/>
          </p:cNvSpPr>
          <p:nvPr>
            <p:ph type="body" idx="1"/>
          </p:nvPr>
        </p:nvSpPr>
        <p:spPr>
          <a:xfrm>
            <a:off x="788670" y="4697413"/>
            <a:ext cx="5486400" cy="3486150"/>
          </a:xfrm>
          <a:noFill/>
        </p:spPr>
        <p:txBody>
          <a:bodyPr/>
          <a:lstStyle/>
          <a:p>
            <a:pPr algn="just">
              <a:spcAft>
                <a:spcPts val="600"/>
              </a:spcAf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6</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Dementia Alliance International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Support and advocacy by and for people with dementia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 2014/2015 #265">
                  <a:extLst>
                    <a:ext uri="{A12FA001-AC4F-418D-AE19-62706E023703}">
                      <ahyp:hlinkClr xmlns:ahyp="http://schemas.microsoft.com/office/drawing/2018/hyperlinkcolor" val="tx"/>
                    </a:ext>
                  </a:extLst>
                </a:hlinkClick>
              </a:rPr>
              <a:t>9</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p>
          <a:p>
            <a:pPr algn="just">
              <a:spcAft>
                <a:spcPts val="600"/>
              </a:spcAft>
            </a:pPr>
            <a:r>
              <a:rPr lang="en-GB" dirty="0">
                <a:latin typeface="Calibri" panose="020F0502020204030204" pitchFamily="34" charset="0"/>
                <a:ea typeface="Calibri" panose="020F0502020204030204" pitchFamily="34" charset="0"/>
              </a:rPr>
              <a:t>Dementia Alliance International [website]. Ankeny (IA): Dementia Alliance International (DAI); 2014/2015. (</a:t>
            </a:r>
            <a:r>
              <a:rPr lang="en-GB"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http://www.dementiaallianceinternational.org/</a:t>
            </a:r>
            <a:r>
              <a:rPr lang="en-GB" dirty="0">
                <a:latin typeface="Calibri" panose="020F0502020204030204" pitchFamily="34" charset="0"/>
                <a:ea typeface="Calibri" panose="020F0502020204030204" pitchFamily="34" charset="0"/>
              </a:rPr>
              <a:t>, accessed 15 February 2017).</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Dementia Alliance International (DAI) is a registered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nonprofit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organization whose membership is exclusively for people with a medically confirmed diagnosis of any type of dementia from all around the world. To learn more visit: </a:t>
            </a:r>
            <a:r>
              <a:rPr lang="en-US" u="sng"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http://www.dementiaallianceinternational.org/</a:t>
            </a:r>
            <a:r>
              <a:rPr lang="en-US" u="sng" dirty="0">
                <a:solidFill>
                  <a:srgbClr val="0000FF"/>
                </a:solidFill>
                <a:latin typeface="Calibri" panose="020F0502020204030204" pitchFamily="34" charset="0"/>
                <a:ea typeface="Times New Roman" panose="02020603050405020304" pitchFamily="18" charset="0"/>
                <a:cs typeface="Calibri" panose="020F050202020403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23</a:t>
            </a:fld>
            <a:endParaRPr lang="x-none"/>
          </a:p>
        </p:txBody>
      </p:sp>
    </p:spTree>
    <p:extLst>
      <p:ext uri="{BB962C8B-B14F-4D97-AF65-F5344CB8AC3E}">
        <p14:creationId xmlns:p14="http://schemas.microsoft.com/office/powerpoint/2010/main" val="37081621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419100"/>
            <a:ext cx="4937125" cy="2778125"/>
          </a:xfrm>
        </p:spPr>
      </p:sp>
      <p:sp>
        <p:nvSpPr>
          <p:cNvPr id="3" name="Notes Placeholder 2"/>
          <p:cNvSpPr>
            <a:spLocks noGrp="1"/>
          </p:cNvSpPr>
          <p:nvPr>
            <p:ph type="body" idx="1"/>
          </p:nvPr>
        </p:nvSpPr>
        <p:spPr>
          <a:xfrm>
            <a:off x="584200" y="3314700"/>
            <a:ext cx="5588000" cy="4686300"/>
          </a:xfrm>
        </p:spPr>
        <p:txBody>
          <a:bodyPr/>
          <a:lstStyle/>
          <a:p>
            <a:pPr algn="just"/>
            <a:r>
              <a:rPr lang="en-GB" b="1" u="sng" dirty="0">
                <a:solidFill>
                  <a:srgbClr val="000000"/>
                </a:solidFill>
                <a:latin typeface="Calibri" panose="020F0502020204030204" pitchFamily="34" charset="0"/>
                <a:ea typeface="SimSun" panose="02010600030101010101" pitchFamily="2" charset="-122"/>
                <a:cs typeface="Arial" panose="020B0604020202020204" pitchFamily="34" charset="0"/>
              </a:rPr>
              <a:t>Providing peer support </a:t>
            </a:r>
            <a:endParaRPr lang="x-none" u="sng"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1000"/>
              </a:spcAft>
              <a:buFont typeface="Arial" panose="020B0604020202020204" pitchFamily="34" charset="0"/>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Peer support provides a platform for people with psychosocial, intellectual or cognitive disabilities to connect with others who have been through similar experiences. </a:t>
            </a:r>
          </a:p>
          <a:p>
            <a:pPr marL="171450" indent="-171450" algn="just">
              <a:spcAft>
                <a:spcPts val="10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Peer support aims to support people on the issues they see as important for recovery in a way that is free from assumptions and judgement. </a:t>
            </a:r>
          </a:p>
          <a:p>
            <a:pPr marL="171450" indent="-171450" algn="just">
              <a:spcAft>
                <a:spcPts val="10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Peer supporters, who are experts by experience, are able to relate to, connect with and support individuals going through challenges in a unique way because of their experience.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10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Peer support can be provided in a variety of ways, including: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Peer support groups set up by and for people with lived experience or peer support groups for their families and/or care partners.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spcBef>
                <a:spcPts val="0"/>
              </a:spcBef>
              <a:spcAft>
                <a:spcPts val="100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Individualized one-to-one peer support to promote recovery, share experiences, or help with a range of individual needs provided to people with lived experience within different settings and organizations.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171450" indent="-171450" algn="just">
              <a:buFont typeface="Arial" panose="020B0604020202020204" pitchFamily="34" charset="0"/>
              <a:buChar char="•"/>
            </a:pPr>
            <a:endParaRPr lang="en-GB"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endParaRPr lang="en-GB"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on providing peer support, see the QualityRights modules </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One-to-one peer support by and for people with lived experience </a:t>
            </a:r>
            <a:r>
              <a:rPr lang="en-GB" i="0" dirty="0">
                <a:solidFill>
                  <a:srgbClr val="000000"/>
                </a:solidFill>
                <a:latin typeface="Calibri" panose="020F0502020204030204" pitchFamily="34" charset="0"/>
                <a:ea typeface="SimSun" panose="02010600030101010101" pitchFamily="2" charset="-122"/>
                <a:cs typeface="Arial" panose="020B0604020202020204" pitchFamily="34" charset="0"/>
              </a:rPr>
              <a:t>and</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 Peer support groups by and for people with lived experience.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24</a:t>
            </a:fld>
            <a:endParaRPr lang="x-none"/>
          </a:p>
        </p:txBody>
      </p:sp>
    </p:spTree>
    <p:extLst>
      <p:ext uri="{BB962C8B-B14F-4D97-AF65-F5344CB8AC3E}">
        <p14:creationId xmlns:p14="http://schemas.microsoft.com/office/powerpoint/2010/main" val="481274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2938" y="801688"/>
            <a:ext cx="5572125" cy="3135312"/>
          </a:xfrm>
        </p:spPr>
      </p:sp>
      <p:sp>
        <p:nvSpPr>
          <p:cNvPr id="3" name="Notes Placeholder 2"/>
          <p:cNvSpPr>
            <a:spLocks noGrp="1"/>
          </p:cNvSpPr>
          <p:nvPr>
            <p:ph type="body" idx="1"/>
          </p:nvPr>
        </p:nvSpPr>
        <p:spPr>
          <a:xfrm>
            <a:off x="685800" y="4812030"/>
            <a:ext cx="5486400" cy="3097530"/>
          </a:xfrm>
          <a:noFill/>
        </p:spPr>
        <p:txBody>
          <a:bodyPr/>
          <a:lstStyle/>
          <a:p>
            <a:pPr algn="just">
              <a:spcAft>
                <a:spcPts val="600"/>
              </a:spcAf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7</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Inclusion Europe: Project TOPSIDE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Training opportunities for peer supporters with intellectual disabilities in Europe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  #221">
                  <a:extLst>
                    <a:ext uri="{A12FA001-AC4F-418D-AE19-62706E023703}">
                      <ahyp:hlinkClr xmlns:ahyp="http://schemas.microsoft.com/office/drawing/2018/hyperlinkcolor" val="tx"/>
                    </a:ext>
                  </a:extLst>
                </a:hlinkClick>
              </a:rPr>
              <a:t>10</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TOPSIDE is an Inclusion Europe project aiming to develop peer support and peer training as new components in informal adult education for people with intellectual disabilities. </a:t>
            </a:r>
          </a:p>
          <a:p>
            <a:pPr algn="just">
              <a:spcAft>
                <a:spcPts val="600"/>
              </a:spcAft>
            </a:pPr>
            <a:r>
              <a:rPr lang="en-GB" dirty="0">
                <a:latin typeface="Calibri" panose="020F0502020204030204" pitchFamily="34" charset="0"/>
                <a:ea typeface="Calibri" panose="020F0502020204030204" pitchFamily="34" charset="0"/>
              </a:rPr>
              <a:t>TOPSIDE [website]. Brussels: Training Opportunities for Peer Supporters with Intellectual Disabilities in Europe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For more information, see: </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http://www.peer-support.eu/about-the-project/</a:t>
            </a:r>
            <a:r>
              <a:rPr lang="en-GB" u="sng" dirty="0">
                <a:solidFill>
                  <a:srgbClr val="0000FF"/>
                </a:solidFill>
                <a:latin typeface="Calibri" panose="020F0502020204030204" pitchFamily="34" charset="0"/>
                <a:ea typeface="SimSun" panose="02010600030101010101" pitchFamily="2" charset="-122"/>
                <a:cs typeface="Calibri" panose="020F050202020403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D35B9E1D-7BB2-4B83-BB15-79E642ABEF23}" type="slidenum">
              <a:rPr lang="x-none" smtClean="0"/>
              <a:t>25</a:t>
            </a:fld>
            <a:endParaRPr lang="x-none"/>
          </a:p>
        </p:txBody>
      </p:sp>
    </p:spTree>
    <p:extLst>
      <p:ext uri="{BB962C8B-B14F-4D97-AF65-F5344CB8AC3E}">
        <p14:creationId xmlns:p14="http://schemas.microsoft.com/office/powerpoint/2010/main" val="30056317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630238"/>
            <a:ext cx="5486400" cy="3086100"/>
          </a:xfrm>
        </p:spPr>
      </p:sp>
      <p:sp>
        <p:nvSpPr>
          <p:cNvPr id="3" name="Notes Placeholder 2"/>
          <p:cNvSpPr>
            <a:spLocks noGrp="1"/>
          </p:cNvSpPr>
          <p:nvPr>
            <p:ph type="body" idx="1"/>
          </p:nvPr>
        </p:nvSpPr>
        <p:spPr>
          <a:xfrm>
            <a:off x="571500" y="4013200"/>
            <a:ext cx="5689600" cy="4762500"/>
          </a:xfrm>
        </p:spPr>
        <p:txBody>
          <a:bodyPr/>
          <a:lstStyle/>
          <a:p>
            <a:pPr lvl="0" algn="just"/>
            <a:r>
              <a:rPr lang="en-GB" b="1" u="sng" dirty="0">
                <a:solidFill>
                  <a:srgbClr val="000000"/>
                </a:solidFill>
                <a:latin typeface="Calibri" panose="020F0502020204030204" pitchFamily="34" charset="0"/>
                <a:ea typeface="SimSun" panose="02010600030101010101" pitchFamily="2" charset="-122"/>
                <a:cs typeface="Arial" panose="020B0604020202020204" pitchFamily="34" charset="0"/>
              </a:rPr>
              <a:t>Promoting recreation, entertainment and spor</a:t>
            </a:r>
            <a:r>
              <a:rPr lang="en-GB" sz="1050" b="1" u="sng" dirty="0">
                <a:solidFill>
                  <a:srgbClr val="000000"/>
                </a:solidFill>
                <a:latin typeface="Calibri" panose="020F0502020204030204" pitchFamily="34" charset="0"/>
                <a:ea typeface="SimSun" panose="02010600030101010101" pitchFamily="2" charset="-122"/>
                <a:cs typeface="Arial" panose="020B0604020202020204" pitchFamily="34" charset="0"/>
              </a:rPr>
              <a:t>t</a:t>
            </a:r>
            <a:endParaRPr lang="x-none" u="sng"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lvl="0" algn="just"/>
            <a:r>
              <a:rPr lang="en-GB" sz="1050" b="1"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lvl="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Recreation, entertainment and sport can be powerful tools for reaching an organization’s goals and objectives. </a:t>
            </a:r>
          </a:p>
          <a:p>
            <a:pPr marL="171450" lvl="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instance, activities that can be carried out by organizations can include the creation of choirs, dance groups, actors’ societies and sports teams. </a:t>
            </a:r>
          </a:p>
          <a:p>
            <a:pPr marL="171450" lvl="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These events offer unique opportunities to promote human rights for people with psychosocial, intellectual or cognitive disabilities in a way that is non-traditional, fun and inclusive.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lvl="0" indent="-171450" algn="just">
              <a:spcAft>
                <a:spcPts val="600"/>
              </a:spcAft>
              <a:buFont typeface="Arial" panose="020B0604020202020204" pitchFamily="34" charset="0"/>
              <a:buChar char="•"/>
            </a:pPr>
            <a:endParaRPr lang="en-GB"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28650" lvl="1"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Sardinia (Italy), for example, there are two active associations run by people with psychosocial disabilities, that use sport and recreation as ways to advance the well-being and rights of people with disabilities and to reduce stigma and discrimination.</a:t>
            </a:r>
          </a:p>
          <a:p>
            <a:pPr marL="628650" lvl="1"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One promotes the practice of sailing for people with psychosocial disabilities </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Carta, 2014 #266">
                  <a:extLst>
                    <a:ext uri="{A12FA001-AC4F-418D-AE19-62706E023703}">
                      <ahyp:hlinkClr xmlns:ahyp="http://schemas.microsoft.com/office/drawing/2018/hyperlinkcolor" val="tx"/>
                    </a:ext>
                  </a:extLst>
                </a:hlinkClick>
              </a:rPr>
              <a:t>11</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p>
          <a:p>
            <a:pPr marL="628650" lvl="1"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other association undertakes trekking expeditions to promote well-being, provides guided treks for tourists throughout the island and conducts activities in schools to promote trekking among children and adolescents – a way also to address stigma among young people concerning mental health issues </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ction="ppaction://hlinkfile" tooltip="Carta, 2017 #267">
                  <a:extLst>
                    <a:ext uri="{A12FA001-AC4F-418D-AE19-62706E023703}">
                      <ahyp:hlinkClr xmlns:ahyp="http://schemas.microsoft.com/office/drawing/2018/hyperlinkcolor" val="tx"/>
                    </a:ext>
                  </a:extLst>
                </a:hlinkClick>
              </a:rPr>
              <a:t>12</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26</a:t>
            </a:fld>
            <a:endParaRPr lang="x-none"/>
          </a:p>
        </p:txBody>
      </p:sp>
    </p:spTree>
    <p:extLst>
      <p:ext uri="{BB962C8B-B14F-4D97-AF65-F5344CB8AC3E}">
        <p14:creationId xmlns:p14="http://schemas.microsoft.com/office/powerpoint/2010/main" val="1618633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1963" y="584200"/>
            <a:ext cx="5934075" cy="3338513"/>
          </a:xfrm>
        </p:spPr>
      </p:sp>
      <p:sp>
        <p:nvSpPr>
          <p:cNvPr id="3" name="Notes Placeholder 2"/>
          <p:cNvSpPr>
            <a:spLocks noGrp="1"/>
          </p:cNvSpPr>
          <p:nvPr>
            <p:ph type="body" idx="1"/>
          </p:nvPr>
        </p:nvSpPr>
        <p:spPr>
          <a:xfrm>
            <a:off x="685800" y="4161790"/>
            <a:ext cx="5486400" cy="3166110"/>
          </a:xfrm>
          <a:noFill/>
        </p:spPr>
        <p:txBody>
          <a:bodyPr/>
          <a:lstStyle/>
          <a:p>
            <a:pPr algn="just"/>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8</a:t>
            </a:r>
          </a:p>
          <a:p>
            <a:pPr algn="just"/>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Special Olympics uses sports to transform lives and perceptions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Special Olympics, 2017 #268">
                  <a:extLst>
                    <a:ext uri="{A12FA001-AC4F-418D-AE19-62706E023703}">
                      <ahyp:hlinkClr xmlns:ahyp="http://schemas.microsoft.com/office/drawing/2018/hyperlinkcolor" val="tx"/>
                    </a:ext>
                  </a:extLst>
                </a:hlinkClick>
              </a:rPr>
              <a:t>13</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Special Olympics is the world’s largest sports organization for people with intellectual disabilities and focuses on transforming lives through sport.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r>
              <a:rPr lang="en-GB" dirty="0">
                <a:latin typeface="Calibri" panose="020F0502020204030204" pitchFamily="34" charset="0"/>
                <a:ea typeface="Calibri" panose="020F0502020204030204" pitchFamily="34" charset="0"/>
              </a:rPr>
              <a:t>Special Olympics. What we do [website]. Washington (DC): Special Olympics; 2017. (</a:t>
            </a:r>
            <a:r>
              <a:rPr lang="en-GB"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http://www.specialolympics.org/Sections/What_We_Do/What_We_Do.aspx</a:t>
            </a:r>
            <a:r>
              <a:rPr lang="en-GB" dirty="0">
                <a:latin typeface="Calibri" panose="020F0502020204030204" pitchFamily="34" charset="0"/>
                <a:ea typeface="Calibri" panose="020F0502020204030204" pitchFamily="34" charset="0"/>
              </a:rPr>
              <a:t>, accessed 15 February 2017).</a:t>
            </a:r>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27</a:t>
            </a:fld>
            <a:endParaRPr lang="x-none"/>
          </a:p>
        </p:txBody>
      </p:sp>
    </p:spTree>
    <p:extLst>
      <p:ext uri="{BB962C8B-B14F-4D97-AF65-F5344CB8AC3E}">
        <p14:creationId xmlns:p14="http://schemas.microsoft.com/office/powerpoint/2010/main" val="18419318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u="sng" dirty="0">
                <a:solidFill>
                  <a:srgbClr val="000000"/>
                </a:solidFill>
                <a:latin typeface="Calibri" panose="020F0502020204030204" pitchFamily="34" charset="0"/>
                <a:ea typeface="SimSun" panose="02010600030101010101" pitchFamily="2" charset="-122"/>
                <a:cs typeface="Arial" panose="020B0604020202020204" pitchFamily="34" charset="0"/>
              </a:rPr>
              <a:t>Income-generation and livelihood activities</a:t>
            </a:r>
            <a:endParaRPr lang="x-none" u="sng"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Some organizations may have a goal or objective to support members or beneficiaries of programmes to become financially independent.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Income-generation and livelihood initiatives encourage opportunities to end the cycle of poverty and disability and also contribute to the inclusion of people with disabilities in their local communities.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Activities can be wide-ranging and will depend on the local context. </a:t>
            </a:r>
          </a:p>
          <a:p>
            <a:pPr marL="17145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They should include a broad spectrum of activities that build on people’s strengths and skills.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28</a:t>
            </a:fld>
            <a:endParaRPr lang="x-none"/>
          </a:p>
        </p:txBody>
      </p:sp>
    </p:spTree>
    <p:extLst>
      <p:ext uri="{BB962C8B-B14F-4D97-AF65-F5344CB8AC3E}">
        <p14:creationId xmlns:p14="http://schemas.microsoft.com/office/powerpoint/2010/main" val="37464104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973138"/>
            <a:ext cx="5486400" cy="3086100"/>
          </a:xfrm>
        </p:spPr>
      </p:sp>
      <p:sp>
        <p:nvSpPr>
          <p:cNvPr id="3" name="Notes Placeholder 2"/>
          <p:cNvSpPr>
            <a:spLocks noGrp="1"/>
          </p:cNvSpPr>
          <p:nvPr>
            <p:ph type="body" idx="1"/>
          </p:nvPr>
        </p:nvSpPr>
        <p:spPr>
          <a:xfrm>
            <a:off x="685800" y="4400550"/>
            <a:ext cx="5702300" cy="4032250"/>
          </a:xfrm>
        </p:spPr>
        <p:txBody>
          <a:bodyPr/>
          <a:lstStyle/>
          <a:p>
            <a:r>
              <a:rPr lang="en-US" b="1" dirty="0"/>
              <a:t>HANDOUT 9</a:t>
            </a:r>
          </a:p>
          <a:p>
            <a:endParaRPr lang="en-US" b="1" dirty="0"/>
          </a:p>
          <a:p>
            <a:r>
              <a:rPr lang="en-US" b="1" dirty="0"/>
              <a:t>The </a:t>
            </a:r>
            <a:r>
              <a:rPr lang="en-US" b="1" dirty="0" err="1"/>
              <a:t>Parivartan</a:t>
            </a:r>
            <a:r>
              <a:rPr lang="en-US" b="1" dirty="0"/>
              <a:t> Project, India</a:t>
            </a:r>
          </a:p>
          <a:p>
            <a:pPr marR="0" indent="7938">
              <a:lnSpc>
                <a:spcPct val="113000"/>
              </a:lnSpc>
              <a:spcBef>
                <a:spcPts val="0"/>
              </a:spcBef>
            </a:pPr>
            <a:r>
              <a:rPr lang="en-GB" dirty="0">
                <a:latin typeface="Calibri" panose="020F0502020204030204" pitchFamily="34" charset="0"/>
                <a:ea typeface="Calibri" panose="020F0502020204030204" pitchFamily="34" charset="0"/>
                <a:cs typeface="Calibri" panose="020F0502020204030204" pitchFamily="34" charset="0"/>
              </a:rPr>
              <a:t>Altruist. About us [website]. Ahmedabad: Altruist. (</a:t>
            </a:r>
            <a:r>
              <a:rPr lang="en-GB"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http://thealtruist.org/about-us/</a:t>
            </a:r>
            <a:r>
              <a:rPr lang="en-GB" dirty="0">
                <a:latin typeface="Calibri" panose="020F0502020204030204" pitchFamily="34" charset="0"/>
                <a:ea typeface="Calibri" panose="020F0502020204030204" pitchFamily="34" charset="0"/>
                <a:cs typeface="Calibri" panose="020F0502020204030204" pitchFamily="34" charset="0"/>
              </a:rPr>
              <a:t>, accessed 15 February 2017).</a:t>
            </a:r>
            <a:endParaRPr lang="x-none" dirty="0">
              <a:latin typeface="Calibri" panose="020F0502020204030204" pitchFamily="34" charset="0"/>
              <a:ea typeface="Calibri" panose="020F0502020204030204" pitchFamily="34" charset="0"/>
              <a:cs typeface="Arial" panose="020B0604020202020204" pitchFamily="34" charset="0"/>
            </a:endParaRPr>
          </a:p>
          <a:p>
            <a:pPr marL="450215" marR="0" indent="-450215">
              <a:lnSpc>
                <a:spcPct val="113000"/>
              </a:lnSpc>
              <a:spcBef>
                <a:spcPts val="0"/>
              </a:spcBef>
              <a:spcAft>
                <a:spcPts val="600"/>
              </a:spcAft>
            </a:pPr>
            <a:r>
              <a:rPr lang="en-GB" dirty="0" err="1">
                <a:latin typeface="Calibri" panose="020F0502020204030204" pitchFamily="34" charset="0"/>
                <a:ea typeface="Calibri" panose="020F0502020204030204" pitchFamily="34" charset="0"/>
                <a:cs typeface="Calibri" panose="020F0502020204030204" pitchFamily="34" charset="0"/>
              </a:rPr>
              <a:t>Hamlai</a:t>
            </a:r>
            <a:r>
              <a:rPr lang="en-GB" dirty="0">
                <a:latin typeface="Calibri" panose="020F0502020204030204" pitchFamily="34" charset="0"/>
                <a:ea typeface="Calibri" panose="020F0502020204030204" pitchFamily="34" charset="0"/>
                <a:cs typeface="Calibri" panose="020F0502020204030204" pitchFamily="34" charset="0"/>
              </a:rPr>
              <a:t> M. Personal communication. 2017.</a:t>
            </a:r>
            <a:endParaRPr lang="x-none" dirty="0">
              <a:latin typeface="Calibri" panose="020F0502020204030204" pitchFamily="34" charset="0"/>
              <a:ea typeface="Calibri" panose="020F0502020204030204" pitchFamily="34" charset="0"/>
              <a:cs typeface="Arial" panose="020B0604020202020204" pitchFamily="34" charset="0"/>
            </a:endParaRPr>
          </a:p>
          <a:p>
            <a:endParaRPr lang="en-US" dirty="0"/>
          </a:p>
          <a:p>
            <a:r>
              <a:rPr lang="en-GB" b="1" dirty="0">
                <a:latin typeface="Calibri" panose="020F0502020204030204" pitchFamily="34" charset="0"/>
                <a:ea typeface="SimSun" panose="02010600030101010101" pitchFamily="2" charset="-122"/>
                <a:cs typeface="Arial" panose="020B0604020202020204" pitchFamily="34" charset="0"/>
              </a:rPr>
              <a:t>Timothy’s story, Ghana</a:t>
            </a:r>
            <a:r>
              <a:rPr lang="en-GB" b="1" i="1" dirty="0">
                <a:latin typeface="Calibri" panose="020F0502020204030204" pitchFamily="34" charset="0"/>
                <a:ea typeface="SimSun" panose="02010600030101010101" pitchFamily="2" charset="-122"/>
                <a:cs typeface="Arial" panose="020B0604020202020204" pitchFamily="34" charset="0"/>
              </a:rPr>
              <a:t> </a:t>
            </a:r>
            <a:endParaRPr lang="en-US" dirty="0"/>
          </a:p>
          <a:p>
            <a:pPr algn="just"/>
            <a:r>
              <a:rPr lang="en-GB" dirty="0">
                <a:latin typeface="Calibri" panose="020F0502020204030204" pitchFamily="34" charset="0"/>
                <a:ea typeface="Calibri" panose="020F0502020204030204" pitchFamily="34" charset="0"/>
              </a:rPr>
              <a:t>Timothy https://</a:t>
            </a:r>
            <a:r>
              <a:rPr lang="en-GB" dirty="0" err="1">
                <a:latin typeface="Calibri" panose="020F0502020204030204" pitchFamily="34" charset="0"/>
                <a:ea typeface="Calibri" panose="020F0502020204030204" pitchFamily="34" charset="0"/>
              </a:rPr>
              <a:t>youtu.be</a:t>
            </a:r>
            <a:r>
              <a:rPr lang="en-GB" dirty="0">
                <a:latin typeface="Calibri" panose="020F0502020204030204" pitchFamily="34" charset="0"/>
                <a:ea typeface="Calibri" panose="020F0502020204030204" pitchFamily="34" charset="0"/>
              </a:rPr>
              <a:t>/</a:t>
            </a:r>
            <a:r>
              <a:rPr lang="en-GB" dirty="0" err="1">
                <a:latin typeface="Calibri" panose="020F0502020204030204" pitchFamily="34" charset="0"/>
                <a:ea typeface="Calibri" panose="020F0502020204030204" pitchFamily="34" charset="0"/>
              </a:rPr>
              <a:t>wVGEcXYFOLo</a:t>
            </a:r>
            <a:r>
              <a:rPr lang="en-GB" dirty="0">
                <a:latin typeface="Calibri" panose="020F0502020204030204" pitchFamily="34" charset="0"/>
                <a:ea typeface="Calibri" panose="020F0502020204030204" pitchFamily="34" charset="0"/>
              </a:rPr>
              <a:t> [video]. CBM Australia; 2017. (accessed 9 April 2019).</a:t>
            </a:r>
            <a:endParaRPr lang="en-GB"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US" dirty="0"/>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Los </a:t>
            </a:r>
            <a:r>
              <a:rPr lang="en-GB" b="1" dirty="0" err="1">
                <a:solidFill>
                  <a:srgbClr val="000000"/>
                </a:solidFill>
                <a:latin typeface="Calibri" panose="020F0502020204030204" pitchFamily="34" charset="0"/>
                <a:ea typeface="SimSun" panose="02010600030101010101" pitchFamily="2" charset="-122"/>
                <a:cs typeface="Arial" panose="020B0604020202020204" pitchFamily="34" charset="0"/>
              </a:rPr>
              <a:t>Perejiles</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 A group of friends run a business in Buenos Aires, </a:t>
            </a:r>
            <a:r>
              <a:rPr lang="en-GB" b="1" u="sng" dirty="0">
                <a:solidFill>
                  <a:srgbClr val="000000"/>
                </a:solidFill>
                <a:latin typeface="Calibri" panose="020F0502020204030204" pitchFamily="34" charset="0"/>
                <a:ea typeface="SimSun" panose="02010600030101010101" pitchFamily="2" charset="-122"/>
                <a:cs typeface="Arial" panose="020B0604020202020204" pitchFamily="34" charset="0"/>
              </a:rPr>
              <a:t>Argentina</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latin typeface="Calibri" panose="020F0502020204030204" pitchFamily="34" charset="0"/>
                <a:ea typeface="Calibri" panose="020F0502020204030204" pitchFamily="34" charset="0"/>
              </a:rPr>
              <a:t>Vasquez A. Personal communication. 2017.</a:t>
            </a:r>
            <a:endParaRPr lang="en-GB"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about the experience, see: </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rPr>
              <a:t>https://</a:t>
            </a:r>
            <a:r>
              <a:rPr lang="en-GB" u="sng" dirty="0" err="1">
                <a:solidFill>
                  <a:srgbClr val="000000"/>
                </a:solidFill>
                <a:latin typeface="Calibri" panose="020F0502020204030204" pitchFamily="34" charset="0"/>
                <a:ea typeface="SimSun" panose="02010600030101010101" pitchFamily="2" charset="-122"/>
                <a:cs typeface="Calibri" panose="020F0502020204030204" pitchFamily="34" charset="0"/>
              </a:rPr>
              <a:t>youtu.be</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rPr>
              <a:t>/k-ESm2LEyK0 </a:t>
            </a:r>
          </a:p>
          <a:p>
            <a:pPr algn="just"/>
            <a:endParaRPr lang="en-US" dirty="0"/>
          </a:p>
          <a:p>
            <a:pPr algn="just"/>
            <a:r>
              <a:rPr lang="en-GB" b="1" u="sng" dirty="0">
                <a:latin typeface="Calibri" panose="020F0502020204030204" pitchFamily="34" charset="0"/>
                <a:ea typeface="SimSun" panose="02010600030101010101" pitchFamily="2" charset="-122"/>
                <a:cs typeface="Calibri" panose="020F0502020204030204" pitchFamily="34" charset="0"/>
              </a:rPr>
              <a:t>Restaurant Le </a:t>
            </a:r>
            <a:r>
              <a:rPr lang="en-GB" b="1" u="sng" dirty="0" err="1">
                <a:latin typeface="Calibri" panose="020F0502020204030204" pitchFamily="34" charset="0"/>
                <a:ea typeface="SimSun" panose="02010600030101010101" pitchFamily="2" charset="-122"/>
                <a:cs typeface="Calibri" panose="020F0502020204030204" pitchFamily="34" charset="0"/>
              </a:rPr>
              <a:t>reflet</a:t>
            </a:r>
            <a:r>
              <a:rPr lang="en-GB" b="1" u="sng" dirty="0">
                <a:latin typeface="Calibri" panose="020F0502020204030204" pitchFamily="34" charset="0"/>
                <a:ea typeface="SimSun" panose="02010600030101010101" pitchFamily="2" charset="-122"/>
                <a:cs typeface="Calibri" panose="020F0502020204030204" pitchFamily="34" charset="0"/>
              </a:rPr>
              <a:t> </a:t>
            </a:r>
            <a:r>
              <a:rPr lang="en-GB" b="1" u="sng" dirty="0">
                <a:latin typeface="Calibri" panose="020F0502020204030204" pitchFamily="34" charset="0"/>
                <a:ea typeface="SimSun" panose="02010600030101010101" pitchFamily="2" charset="-122"/>
                <a:cs typeface="Calibri" panose="020F0502020204030204" pitchFamily="34" charset="0"/>
                <a:sym typeface="Symbol" panose="05050102010706020507" pitchFamily="18" charset="2"/>
              </a:rPr>
              <a:t></a:t>
            </a:r>
            <a:r>
              <a:rPr lang="en-GB" b="1" u="sng" dirty="0">
                <a:latin typeface="Calibri" panose="020F0502020204030204" pitchFamily="34" charset="0"/>
                <a:ea typeface="SimSun" panose="02010600030101010101" pitchFamily="2" charset="-122"/>
                <a:cs typeface="Calibri" panose="020F0502020204030204" pitchFamily="34" charset="0"/>
              </a:rPr>
              <a:t> a restaurant run by people with Down’s syndrome</a:t>
            </a:r>
            <a:endParaRPr lang="en-US" dirty="0"/>
          </a:p>
          <a:p>
            <a:pPr algn="just"/>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a:t>
            </a:r>
            <a:r>
              <a:rPr lang="en-US"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https://www.restaurantlereflet.fr</a:t>
            </a:r>
            <a:r>
              <a:rPr lang="en-US" u="sng" dirty="0">
                <a:solidFill>
                  <a:srgbClr val="0000FF"/>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29</a:t>
            </a:fld>
            <a:endParaRPr lang="x-none"/>
          </a:p>
        </p:txBody>
      </p:sp>
    </p:spTree>
    <p:extLst>
      <p:ext uri="{BB962C8B-B14F-4D97-AF65-F5344CB8AC3E}">
        <p14:creationId xmlns:p14="http://schemas.microsoft.com/office/powerpoint/2010/main" val="2788012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457200"/>
            <a:ext cx="5089525" cy="2862263"/>
          </a:xfrm>
        </p:spPr>
      </p:sp>
      <p:sp>
        <p:nvSpPr>
          <p:cNvPr id="3" name="Notes Placeholder 2"/>
          <p:cNvSpPr>
            <a:spLocks noGrp="1"/>
          </p:cNvSpPr>
          <p:nvPr>
            <p:ph type="body" idx="1"/>
          </p:nvPr>
        </p:nvSpPr>
        <p:spPr>
          <a:xfrm>
            <a:off x="394336" y="3330099"/>
            <a:ext cx="6069330" cy="5584507"/>
          </a:xfrm>
        </p:spPr>
        <p:txBody>
          <a:bodyPr/>
          <a:lstStyle/>
          <a:p>
            <a:r>
              <a:rPr lang="en-GB" sz="1000" b="1" dirty="0"/>
              <a:t>WHO QualityRights is WHOs global initiative to improve access to good quality mental health and social services and to promote the human rights of people with mental health conditions or psychosocial, intellectual or cognitive disabilities.  </a:t>
            </a:r>
          </a:p>
          <a:p>
            <a:r>
              <a:rPr lang="en-GB" sz="1000" b="1" dirty="0"/>
              <a:t>The initiative has 5 key objectives</a:t>
            </a:r>
            <a:r>
              <a:rPr lang="en-GB" altLang="fr-FR" sz="1000" b="1" dirty="0"/>
              <a:t>:</a:t>
            </a:r>
            <a:endParaRPr lang="en-GB" altLang="zh-CN" sz="1000" dirty="0">
              <a:solidFill>
                <a:srgbClr val="404040"/>
              </a:solidFill>
              <a:ea typeface="宋体" pitchFamily="2" charset="-122"/>
              <a:cs typeface="Calibri" pitchFamily="34" charset="0"/>
            </a:endParaRPr>
          </a:p>
          <a:p>
            <a:pPr marL="228600" indent="-228600">
              <a:buClr>
                <a:schemeClr val="tx1"/>
              </a:buClr>
              <a:buFont typeface="+mj-lt"/>
              <a:buAutoNum type="arabicPeriod"/>
            </a:pPr>
            <a:r>
              <a:rPr lang="en-US" altLang="zh-CN" sz="1000" b="1" dirty="0"/>
              <a:t>The first is to build capacity to understand and promote the rights of people with psychosocial, intellectual and cognitive disabilities  </a:t>
            </a:r>
            <a:r>
              <a:rPr lang="en-GB" sz="1000" b="1" dirty="0"/>
              <a:t>(among people with disabilities, families, practitioners, NGOs etc). </a:t>
            </a:r>
            <a:r>
              <a:rPr lang="en-US" altLang="zh-CN" sz="1000" b="1" dirty="0"/>
              <a:t>It's only through building knowledge and skills on human rights that we are going to be able to </a:t>
            </a:r>
            <a:r>
              <a:rPr lang="en-GB" altLang="zh-CN" sz="1000" b="1" dirty="0"/>
              <a:t>change attitudes and practices in a sustainable way.</a:t>
            </a:r>
            <a:endParaRPr lang="en-US" altLang="fr-FR" sz="1000" b="1" dirty="0"/>
          </a:p>
          <a:p>
            <a:pPr marL="628650" lvl="1" indent="-171450">
              <a:lnSpc>
                <a:spcPct val="80000"/>
              </a:lnSpc>
              <a:buClr>
                <a:schemeClr val="tx1"/>
              </a:buClr>
              <a:buFont typeface="Arial" panose="020B0604020202020204" pitchFamily="34" charset="0"/>
              <a:buChar char="•"/>
              <a:defRPr/>
            </a:pPr>
            <a:r>
              <a:rPr lang="en-GB" altLang="fr-FR" sz="1000" dirty="0"/>
              <a:t>People need to understand what their rights are so that they can claim them. </a:t>
            </a:r>
          </a:p>
          <a:p>
            <a:pPr marL="628650" lvl="1" indent="-171450">
              <a:lnSpc>
                <a:spcPct val="80000"/>
              </a:lnSpc>
              <a:buClr>
                <a:schemeClr val="tx1"/>
              </a:buClr>
              <a:buFont typeface="Arial" panose="020B0604020202020204" pitchFamily="34" charset="0"/>
              <a:buChar char="•"/>
              <a:defRPr/>
            </a:pPr>
            <a:r>
              <a:rPr lang="en-GB" altLang="fr-FR" sz="1000" dirty="0"/>
              <a:t>Family members and carers also need to understand these rights so that they too can respect them and also support their relatives in accessing rights.  </a:t>
            </a:r>
          </a:p>
          <a:p>
            <a:pPr marL="628650" lvl="1" indent="-171450">
              <a:lnSpc>
                <a:spcPct val="80000"/>
              </a:lnSpc>
              <a:buClr>
                <a:schemeClr val="tx1"/>
              </a:buClr>
              <a:buFont typeface="Arial" panose="020B0604020202020204" pitchFamily="34" charset="0"/>
              <a:buChar char="•"/>
              <a:defRPr/>
            </a:pPr>
            <a:r>
              <a:rPr lang="en-GB" altLang="fr-FR" sz="1000" dirty="0"/>
              <a:t>Health workers, social workers and professionals need to be aware of the rights of people with psychosocial, intellectual  and cognitive disabilities in order to change their attitudes and practices</a:t>
            </a:r>
            <a:endParaRPr lang="en-GB" sz="1000" dirty="0"/>
          </a:p>
          <a:p>
            <a:pPr marL="228600" indent="-228600">
              <a:lnSpc>
                <a:spcPct val="80000"/>
              </a:lnSpc>
              <a:buClr>
                <a:schemeClr val="tx1"/>
              </a:buClr>
              <a:buFont typeface="+mj-lt"/>
              <a:buAutoNum type="arabicPeriod"/>
            </a:pPr>
            <a:r>
              <a:rPr lang="en-US" altLang="zh-CN" sz="1000" b="1" dirty="0"/>
              <a:t>QualityRights also work with countries to improve the quality and human rights conditions in mental health and related services.  </a:t>
            </a:r>
          </a:p>
          <a:p>
            <a:pPr marL="628650" lvl="1" indent="-171450">
              <a:lnSpc>
                <a:spcPct val="80000"/>
              </a:lnSpc>
              <a:buClr>
                <a:schemeClr val="tx1"/>
              </a:buClr>
              <a:buFont typeface="Arial" panose="020B0604020202020204" pitchFamily="34" charset="0"/>
              <a:buChar char="•"/>
            </a:pPr>
            <a:r>
              <a:rPr lang="en-US" altLang="zh-CN" sz="1000" dirty="0"/>
              <a:t>QualityRights supports countries to assess  their mental health and social care services to determine the extent to which these uphold the rights of service users.  </a:t>
            </a:r>
          </a:p>
          <a:p>
            <a:pPr marL="628650" lvl="1" indent="-171450">
              <a:lnSpc>
                <a:spcPct val="80000"/>
              </a:lnSpc>
              <a:buClr>
                <a:schemeClr val="tx1"/>
              </a:buClr>
              <a:buFont typeface="Arial" panose="020B0604020202020204" pitchFamily="34" charset="0"/>
              <a:buChar char="•"/>
            </a:pPr>
            <a:r>
              <a:rPr lang="en-US" altLang="zh-CN" sz="1000" dirty="0"/>
              <a:t>QualityRights also supports countries to put in place plans to help transform services so that they promote human rights and recovery.</a:t>
            </a:r>
          </a:p>
          <a:p>
            <a:pPr marL="228600" indent="-228600">
              <a:lnSpc>
                <a:spcPct val="80000"/>
              </a:lnSpc>
              <a:buClr>
                <a:schemeClr val="tx1"/>
              </a:buClr>
              <a:buFont typeface="+mj-lt"/>
              <a:buAutoNum type="arabicPeriod"/>
            </a:pPr>
            <a:r>
              <a:rPr lang="en-US" altLang="zh-CN" sz="1000" b="1" dirty="0"/>
              <a:t>Another area is around creating  community based services and supports that respect and promote human rights.  </a:t>
            </a:r>
          </a:p>
          <a:p>
            <a:pPr marL="628650" lvl="1" indent="-171450">
              <a:lnSpc>
                <a:spcPct val="80000"/>
              </a:lnSpc>
              <a:buClr>
                <a:schemeClr val="tx1"/>
              </a:buClr>
              <a:buFont typeface="Arial" panose="020B0604020202020204" pitchFamily="34" charset="0"/>
              <a:buChar char="•"/>
            </a:pPr>
            <a:r>
              <a:rPr lang="en-US" altLang="zh-CN" sz="1000" dirty="0"/>
              <a:t>To end </a:t>
            </a:r>
            <a:r>
              <a:rPr lang="en-US" altLang="zh-CN" sz="1000" dirty="0" err="1"/>
              <a:t>institutionalisation</a:t>
            </a:r>
            <a:r>
              <a:rPr lang="en-US" altLang="zh-CN" sz="1000" dirty="0"/>
              <a:t> and promote community inclusion it is essential that countries put in place a full range of services that meet people’s needs and requirements.  However many of the services being provided in countries are outdated and fail to meet people’s requirements.  </a:t>
            </a:r>
          </a:p>
          <a:p>
            <a:pPr marL="628650" lvl="1" indent="-171450">
              <a:lnSpc>
                <a:spcPct val="80000"/>
              </a:lnSpc>
              <a:buClr>
                <a:schemeClr val="tx1"/>
              </a:buClr>
              <a:buFont typeface="Arial" panose="020B0604020202020204" pitchFamily="34" charset="0"/>
              <a:buChar char="•"/>
            </a:pPr>
            <a:r>
              <a:rPr lang="en-US" altLang="zh-CN" sz="1000" dirty="0"/>
              <a:t>QualityRights is providing guidance to countries on community based services and supports that are people </a:t>
            </a:r>
            <a:r>
              <a:rPr lang="en-US" altLang="zh-CN" sz="1000" dirty="0" err="1"/>
              <a:t>centred</a:t>
            </a:r>
            <a:r>
              <a:rPr lang="en-US" altLang="zh-CN" sz="1000" dirty="0"/>
              <a:t>, operate without coercion, respond to people’s needs and support recovery.</a:t>
            </a:r>
          </a:p>
          <a:p>
            <a:pPr marL="228600" indent="-228600">
              <a:lnSpc>
                <a:spcPct val="80000"/>
              </a:lnSpc>
              <a:buClr>
                <a:schemeClr val="tx1"/>
              </a:buClr>
              <a:buFont typeface="+mj-lt"/>
              <a:buAutoNum type="arabicPeriod"/>
            </a:pPr>
            <a:r>
              <a:rPr lang="en-US" altLang="zh-CN" sz="1000" b="1" dirty="0"/>
              <a:t>A 4th important area of work is to support the development of civil society movements in countries to conduct advocacy and influence policy making.  </a:t>
            </a:r>
          </a:p>
          <a:p>
            <a:pPr marL="685800" lvl="1" indent="-228600">
              <a:lnSpc>
                <a:spcPct val="80000"/>
              </a:lnSpc>
              <a:buClr>
                <a:schemeClr val="tx1"/>
              </a:buClr>
              <a:buFont typeface="Arial" panose="020B0604020202020204" pitchFamily="34" charset="0"/>
              <a:buChar char="•"/>
            </a:pPr>
            <a:r>
              <a:rPr lang="en-US" altLang="zh-CN" sz="1000" dirty="0"/>
              <a:t>This is about supporting people with psychosocial, intellectual and cognitive disabilities and their organizations to have a central role and strong voice in all decision making processes affecting them.</a:t>
            </a:r>
          </a:p>
          <a:p>
            <a:pPr marL="342832" indent="-342832">
              <a:buClr>
                <a:schemeClr val="tx1"/>
              </a:buClr>
              <a:buFont typeface="+mj-lt"/>
              <a:buAutoNum type="arabicPeriod"/>
            </a:pPr>
            <a:r>
              <a:rPr lang="en-GB" sz="1000" b="1" dirty="0"/>
              <a:t>And finally QualityRights works with countries to reform policy and law in line with international human rights standards.</a:t>
            </a:r>
            <a:r>
              <a:rPr lang="en-GB" altLang="fr-FR" sz="1000" b="1" dirty="0"/>
              <a:t> </a:t>
            </a:r>
          </a:p>
          <a:p>
            <a:pPr marL="628650" lvl="1" indent="-171450">
              <a:buClr>
                <a:schemeClr val="tx1"/>
              </a:buClr>
              <a:buFont typeface="Arial" panose="020B0604020202020204" pitchFamily="34" charset="0"/>
              <a:buChar char="•"/>
            </a:pPr>
            <a:r>
              <a:rPr lang="en-GB" altLang="fr-FR" sz="1000" dirty="0"/>
              <a:t>This provides an important mechanism in countries to stop violations, promote access to community mental health services, housing, education and employment and the full range of rights that people are entitled to.</a:t>
            </a:r>
            <a:endParaRPr lang="en-GB" sz="1000" dirty="0"/>
          </a:p>
          <a:p>
            <a:pPr>
              <a:defRPr/>
            </a:pPr>
            <a:r>
              <a:rPr lang="en-GB" sz="1000" b="1" dirty="0"/>
              <a:t>All of these actions are informed by the international human rights framework and in particular the UN Convention on the Rights of Persons with Disabilities.</a:t>
            </a:r>
            <a:r>
              <a:rPr lang="en-GB" sz="1000" dirty="0"/>
              <a:t> </a:t>
            </a:r>
          </a:p>
          <a:p>
            <a:pPr>
              <a:defRPr/>
            </a:pPr>
            <a:r>
              <a:rPr lang="en-GB" sz="1000" b="1" dirty="0"/>
              <a:t>In addition, QualityRights uses a participatory approach involving all stakeholders in order to meet each of its objectives. </a:t>
            </a:r>
          </a:p>
          <a:p>
            <a:pPr>
              <a:defRPr/>
            </a:pPr>
            <a:endParaRPr lang="en-GB" sz="1050" b="1" dirty="0"/>
          </a:p>
          <a:p>
            <a:pPr>
              <a:defRPr/>
            </a:pPr>
            <a:endParaRPr lang="en-GB" sz="1000" b="1" dirty="0"/>
          </a:p>
        </p:txBody>
      </p:sp>
      <p:sp>
        <p:nvSpPr>
          <p:cNvPr id="4" name="Slide Number Placeholder 3"/>
          <p:cNvSpPr>
            <a:spLocks noGrp="1"/>
          </p:cNvSpPr>
          <p:nvPr>
            <p:ph type="sldNum" sz="quarter" idx="5"/>
          </p:nvPr>
        </p:nvSpPr>
        <p:spPr/>
        <p:txBody>
          <a:bodyPr/>
          <a:lstStyle/>
          <a:p>
            <a:fld id="{91600A8A-902E-430E-A833-453AE05FDB61}" type="slidenum">
              <a:rPr lang="en-GB" smtClean="0"/>
              <a:t>3</a:t>
            </a:fld>
            <a:endParaRPr lang="en-GB"/>
          </a:p>
        </p:txBody>
      </p:sp>
    </p:spTree>
    <p:extLst>
      <p:ext uri="{BB962C8B-B14F-4D97-AF65-F5344CB8AC3E}">
        <p14:creationId xmlns:p14="http://schemas.microsoft.com/office/powerpoint/2010/main" val="25429058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1913" y="190500"/>
            <a:ext cx="3910012" cy="2200275"/>
          </a:xfrm>
        </p:spPr>
      </p:sp>
      <p:sp>
        <p:nvSpPr>
          <p:cNvPr id="3" name="Notes Placeholder 2"/>
          <p:cNvSpPr>
            <a:spLocks noGrp="1"/>
          </p:cNvSpPr>
          <p:nvPr>
            <p:ph type="body" idx="1"/>
          </p:nvPr>
        </p:nvSpPr>
        <p:spPr>
          <a:xfrm>
            <a:off x="508000" y="2768600"/>
            <a:ext cx="5880100" cy="5232400"/>
          </a:xfrm>
        </p:spPr>
        <p:txBody>
          <a:bodyPr/>
          <a:lstStyle/>
          <a:p>
            <a:pPr algn="just">
              <a:spcAft>
                <a:spcPts val="600"/>
              </a:spcAft>
            </a:pPr>
            <a:r>
              <a:rPr lang="en-GB" b="1" u="sng" dirty="0">
                <a:solidFill>
                  <a:srgbClr val="000000"/>
                </a:solidFill>
                <a:latin typeface="Calibri" panose="020F0502020204030204" pitchFamily="34" charset="0"/>
                <a:ea typeface="SimSun" panose="02010600030101010101" pitchFamily="2" charset="-122"/>
                <a:cs typeface="Arial" panose="020B0604020202020204" pitchFamily="34" charset="0"/>
              </a:rPr>
              <a:t>Advising the government and health services</a:t>
            </a:r>
            <a:endParaRPr lang="x-none" u="sng"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Civil society organizations can also play an important role as an advisors to government on policy, planning, legislation, services and other issues affecting them.</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The types of activities carried out can include:</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r>
              <a:rPr lang="en-US" dirty="0">
                <a:latin typeface="Calibri" panose="020F0502020204030204" pitchFamily="34" charset="0"/>
                <a:ea typeface="SimSun" panose="02010600030101010101" pitchFamily="2" charset="-122"/>
                <a:cs typeface="Calibri" panose="020F0502020204030204" pitchFamily="34" charset="0"/>
              </a:rPr>
              <a:t>Partnering with government for the development of policy, plans and laws related to the rights of people with </a:t>
            </a:r>
            <a:r>
              <a:rPr lang="en-US" dirty="0">
                <a:latin typeface="Calibri" panose="020F0502020204030204" pitchFamily="34" charset="0"/>
                <a:ea typeface="SimSun" panose="02010600030101010101" pitchFamily="2" charset="-122"/>
                <a:cs typeface="Times New Roman" panose="02020603050405020304" pitchFamily="18" charset="0"/>
              </a:rPr>
              <a:t>disabilities and implementation of the CRPD, including the transformation of mental health and social services and supports and the repeal of legislation authorizing coercive practices.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r>
              <a:rPr lang="en-US" dirty="0">
                <a:latin typeface="Calibri" panose="020F0502020204030204" pitchFamily="34" charset="0"/>
                <a:ea typeface="SimSun" panose="02010600030101010101" pitchFamily="2" charset="-122"/>
                <a:cs typeface="Calibri" panose="020F0502020204030204" pitchFamily="34" charset="0"/>
              </a:rPr>
              <a:t>Providing advice to government staff and/or mental health and related professionals on how to reform existing services and models of care for people with psychosocial, intellectual or cognitive disabilities and their families and/or care partners. This may include suggestions on how to improve the quality of care of services (e.g. teaching and learning alternative ways to think about people with disabilities, incorporating a recovery-oriented approach) or how to better protect the human rights of people using mental health and social services.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r>
              <a:rPr lang="en-US" dirty="0">
                <a:latin typeface="Calibri" panose="020F0502020204030204" pitchFamily="34" charset="0"/>
                <a:ea typeface="SimSun" panose="02010600030101010101" pitchFamily="2" charset="-122"/>
                <a:cs typeface="Times New Roman" panose="02020603050405020304" pitchFamily="18" charset="0"/>
              </a:rPr>
              <a:t>Promoting initiatives to the government highlighting the important work being carried out by people with psychosocial, intellectual or cognitive disabilities and work by others that people with disabilities endorse as good practice. For instance, showcasing to government officials projects being carried out in the local community and their impact (e.g. the benefits of peer support services), inviting government staff to visit the organization to observe first-hand the activities that are being put in place, or presenting the work of the organization at government-organized forums, meetings and conferences.</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30</a:t>
            </a:fld>
            <a:endParaRPr lang="x-none"/>
          </a:p>
        </p:txBody>
      </p:sp>
    </p:spTree>
    <p:extLst>
      <p:ext uri="{BB962C8B-B14F-4D97-AF65-F5344CB8AC3E}">
        <p14:creationId xmlns:p14="http://schemas.microsoft.com/office/powerpoint/2010/main" val="30168488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520700"/>
            <a:ext cx="6013450" cy="3382963"/>
          </a:xfrm>
        </p:spPr>
      </p:sp>
      <p:sp>
        <p:nvSpPr>
          <p:cNvPr id="3" name="Notes Placeholder 2"/>
          <p:cNvSpPr>
            <a:spLocks noGrp="1"/>
          </p:cNvSpPr>
          <p:nvPr>
            <p:ph type="body" idx="1"/>
          </p:nvPr>
        </p:nvSpPr>
        <p:spPr>
          <a:xfrm>
            <a:off x="685800" y="4823460"/>
            <a:ext cx="5486400" cy="3177540"/>
          </a:xfrm>
          <a:noFill/>
        </p:spPr>
        <p:txBody>
          <a:bodyPr/>
          <a:lstStyle/>
          <a:p>
            <a:pPr>
              <a:spcAft>
                <a:spcPts val="600"/>
              </a:spcAft>
            </a:pPr>
            <a:r>
              <a:rPr lang="en-US" b="1" dirty="0"/>
              <a:t>HANDOUT 10</a:t>
            </a:r>
          </a:p>
          <a:p>
            <a:pPr>
              <a:spcAft>
                <a:spcPts val="600"/>
              </a:spcAft>
            </a:pPr>
            <a:endParaRPr lang="en-US" dirty="0"/>
          </a:p>
          <a:p>
            <a:pPr>
              <a:spcAft>
                <a:spcPts val="600"/>
              </a:spcAft>
            </a:pPr>
            <a:r>
              <a:rPr lang="en-US" dirty="0"/>
              <a:t>Civil society in Peru has a major impact in influencing law reform to promote legal capacity (17)</a:t>
            </a:r>
          </a:p>
          <a:p>
            <a:pPr>
              <a:spcAft>
                <a:spcPts val="600"/>
              </a:spcAft>
            </a:pPr>
            <a:r>
              <a:rPr lang="en-US" dirty="0"/>
              <a:t> In 2018, Peru achieved a milestone reform in the recognition of the right to legal capacity of persons with disabilities. On 4 September 2018, the Peruvian government published the Legislative Decree No. 1384, which recognizes the full legal capacity of all persons with disabilities, abolishes guardianship for persons with disabilities, removes restrictions on their legal capacity (e.g. to marry or to make a will) and introduces different regimes for supported decision-making. </a:t>
            </a:r>
          </a:p>
          <a:p>
            <a:endParaRPr lang="en-US" dirty="0"/>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31</a:t>
            </a:fld>
            <a:endParaRPr lang="x-none"/>
          </a:p>
        </p:txBody>
      </p:sp>
    </p:spTree>
    <p:extLst>
      <p:ext uri="{BB962C8B-B14F-4D97-AF65-F5344CB8AC3E}">
        <p14:creationId xmlns:p14="http://schemas.microsoft.com/office/powerpoint/2010/main" val="17107813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330200"/>
            <a:ext cx="4575175" cy="2573338"/>
          </a:xfrm>
        </p:spPr>
      </p:sp>
      <p:sp>
        <p:nvSpPr>
          <p:cNvPr id="3" name="Notes Placeholder 2"/>
          <p:cNvSpPr>
            <a:spLocks noGrp="1"/>
          </p:cNvSpPr>
          <p:nvPr>
            <p:ph type="body" idx="1"/>
          </p:nvPr>
        </p:nvSpPr>
        <p:spPr>
          <a:xfrm>
            <a:off x="406400" y="3187700"/>
            <a:ext cx="5778500" cy="5168900"/>
          </a:xfrm>
        </p:spPr>
        <p:txBody>
          <a:bodyPr/>
          <a:lstStyle/>
          <a:p>
            <a:pPr algn="just">
              <a:spcAft>
                <a:spcPts val="600"/>
              </a:spcAft>
            </a:pPr>
            <a:r>
              <a:rPr lang="en-GB" b="1" u="sng" dirty="0">
                <a:solidFill>
                  <a:srgbClr val="000000"/>
                </a:solidFill>
                <a:latin typeface="Calibri" panose="020F0502020204030204" pitchFamily="34" charset="0"/>
                <a:ea typeface="SimSun" panose="02010600030101010101" pitchFamily="2" charset="-122"/>
                <a:cs typeface="Arial" panose="020B0604020202020204" pitchFamily="34" charset="0"/>
              </a:rPr>
              <a:t>Engaging with the international human rights system</a:t>
            </a:r>
            <a:endParaRPr lang="x-none" u="sng"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Civil society organizations can play a vital role in promoting human rights by engaging with the international human rights system.</a:t>
            </a:r>
          </a:p>
          <a:p>
            <a:pPr marL="171450" indent="-171450" algn="just">
              <a:spcAft>
                <a:spcPts val="600"/>
              </a:spcAft>
              <a:buFont typeface="Arial" panose="020B0604020202020204" pitchFamily="34" charset="0"/>
              <a:buChar char="•"/>
            </a:pPr>
            <a:endParaRPr lang="en-GB"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One key role played by organizations is to become involved in the work of human rights treaty monitoring bodies. Each United Nations convention has a treaty body that is responsible for overseeing the implementation of the convention for which it is responsible (See Annex 1 United Nations human rights instruments and corresponding treaty bodies).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endParaRPr lang="en-GB"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Governments that have ratified conventions agree to report every four to five years to the responsible treaty monitoring body on the steps that they have taken to implement the provisions of the convention. This is known as the state reporting mechanism. </a:t>
            </a:r>
          </a:p>
          <a:p>
            <a:pPr marL="171450" indent="-171450" algn="just">
              <a:spcAft>
                <a:spcPts val="600"/>
              </a:spcAft>
              <a:buFont typeface="Arial" panose="020B0604020202020204" pitchFamily="34" charset="0"/>
              <a:buChar char="•"/>
            </a:pPr>
            <a:endParaRPr lang="en-GB"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Similarly, civil society organizations can also submit reports (sometimes known as parallel reports) to the treaty monitoring body which reviews these reports along with those submitted by the government. </a:t>
            </a:r>
          </a:p>
          <a:p>
            <a:pPr marL="171450" indent="-171450" algn="just">
              <a:buFont typeface="Arial" panose="020B0604020202020204" pitchFamily="34" charset="0"/>
              <a:buChar char="•"/>
            </a:pPr>
            <a:endParaRPr lang="en-GB"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Based on the reports submitted by both the state and civil society, the treaty monitoring body will discuss the human rights situation with the government and subsequently issue its Concluding observations, which include recommendations on measures the government must take to improve its implementation of the convention or treaty.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32</a:t>
            </a:fld>
            <a:endParaRPr lang="x-none"/>
          </a:p>
        </p:txBody>
      </p:sp>
    </p:spTree>
    <p:extLst>
      <p:ext uri="{BB962C8B-B14F-4D97-AF65-F5344CB8AC3E}">
        <p14:creationId xmlns:p14="http://schemas.microsoft.com/office/powerpoint/2010/main" val="19595862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42900"/>
            <a:ext cx="5486400" cy="3086100"/>
          </a:xfrm>
        </p:spPr>
      </p:sp>
      <p:sp>
        <p:nvSpPr>
          <p:cNvPr id="3" name="Notes Placeholder 2"/>
          <p:cNvSpPr>
            <a:spLocks noGrp="1"/>
          </p:cNvSpPr>
          <p:nvPr>
            <p:ph type="body" idx="1"/>
          </p:nvPr>
        </p:nvSpPr>
        <p:spPr>
          <a:xfrm>
            <a:off x="469900" y="3848100"/>
            <a:ext cx="5702300" cy="4152900"/>
          </a:xfrm>
        </p:spPr>
        <p:txBody>
          <a:bodyPr/>
          <a:lstStyle/>
          <a:p>
            <a:pPr algn="just"/>
            <a:r>
              <a:rPr lang="en-US" b="1" u="sng" dirty="0">
                <a:solidFill>
                  <a:srgbClr val="000000"/>
                </a:solidFill>
                <a:latin typeface="Calibri" panose="020F0502020204030204" pitchFamily="34" charset="0"/>
                <a:ea typeface="SimSun" panose="02010600030101010101" pitchFamily="2" charset="-122"/>
                <a:cs typeface="Arial" panose="020B0604020202020204" pitchFamily="34" charset="0"/>
              </a:rPr>
              <a:t>Engaging with the international human rights system (2)</a:t>
            </a:r>
          </a:p>
          <a:p>
            <a:pPr algn="just"/>
            <a:endParaRPr lang="en-GB"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reports submitted by civil society organizations to the treaty monitoring body are important because they can offer a key opportunity to:</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SimSun" panose="02010600030101010101" pitchFamily="2" charset="-122"/>
                <a:cs typeface="Times New Roman" panose="02020603050405020304" pitchFamily="18" charset="0"/>
              </a:rPr>
              <a:t>Raise concerns and undertake advocacy at the international level.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SimSun" panose="02010600030101010101" pitchFamily="2" charset="-122"/>
                <a:cs typeface="Times New Roman" panose="02020603050405020304" pitchFamily="18" charset="0"/>
              </a:rPr>
              <a:t>Ensure that the treaty monitoring body is getting a full and accurate picture of the human rights situation in the country and not relying solely on the report(s) of the government.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SimSun" panose="02010600030101010101" pitchFamily="2" charset="-122"/>
                <a:cs typeface="Times New Roman" panose="02020603050405020304" pitchFamily="18" charset="0"/>
              </a:rPr>
              <a:t>Ensure that governments are being held accountable for issues that are important to the organization; thereby, creating increased pressure and a sense of urgency to address these issues.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SimSun" panose="02010600030101010101" pitchFamily="2" charset="-122"/>
                <a:cs typeface="Times New Roman" panose="02020603050405020304" pitchFamily="18" charset="0"/>
              </a:rPr>
              <a:t>Work in coalition with other organizations with similar focuses and concerns.</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33</a:t>
            </a:fld>
            <a:endParaRPr lang="x-none"/>
          </a:p>
        </p:txBody>
      </p:sp>
    </p:spTree>
    <p:extLst>
      <p:ext uri="{BB962C8B-B14F-4D97-AF65-F5344CB8AC3E}">
        <p14:creationId xmlns:p14="http://schemas.microsoft.com/office/powerpoint/2010/main" val="10941969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0200" y="482600"/>
            <a:ext cx="3924300" cy="2208213"/>
          </a:xfrm>
        </p:spPr>
      </p:sp>
      <p:sp>
        <p:nvSpPr>
          <p:cNvPr id="3" name="Notes Placeholder 2"/>
          <p:cNvSpPr>
            <a:spLocks noGrp="1"/>
          </p:cNvSpPr>
          <p:nvPr>
            <p:ph type="body" idx="1"/>
          </p:nvPr>
        </p:nvSpPr>
        <p:spPr>
          <a:xfrm>
            <a:off x="304800" y="3108960"/>
            <a:ext cx="5867400" cy="4892040"/>
          </a:xfrm>
        </p:spPr>
        <p:txBody>
          <a:bodyPr/>
          <a:lstStyle/>
          <a:p>
            <a:pPr algn="just"/>
            <a:r>
              <a:rPr lang="en-US" b="1" u="sng" dirty="0">
                <a:solidFill>
                  <a:srgbClr val="000000"/>
                </a:solidFill>
                <a:latin typeface="Calibri" panose="020F0502020204030204" pitchFamily="34" charset="0"/>
                <a:ea typeface="SimSun" panose="02010600030101010101" pitchFamily="2" charset="-122"/>
                <a:cs typeface="Arial" panose="020B0604020202020204" pitchFamily="34" charset="0"/>
              </a:rPr>
              <a:t>Engaging with the international human rights system (3)</a:t>
            </a:r>
          </a:p>
          <a:p>
            <a:pPr algn="just"/>
            <a:endParaRPr lang="en-GB"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Civil society organizations can also engage with another key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human rights mechanism within the United Nations system – the United Nations Human Rights Council. The council has its own state reporting mechanism known as the </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Universal periodic review</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which allows for the involvement of NGOs, DPOs and others.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Similar opportunities and mechanisms also exist within the regional human rights systems, including the African, Inter-American and European human rights mechanisms.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Civil society organizations can usefully engage with the CRPD national monitoring mechanisms. These mechanisms, which are required to be established by all countries that have ratified the CRPD, are independent national bodies tasked with supporting and monitoring the implementation of the convention. In many countries these mechanisms come under the functions of national human rights institutions, where these exist.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Civil society organizations can also engage with national preventive mechanisms (NPMs) established under the Optional Protocol to the United Nations Convention Against Torture. </a:t>
            </a:r>
          </a:p>
          <a:p>
            <a:pPr marL="628650" lvl="1"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NPMs are mandated to conduct regular visits to all types of settings where persons are deprived of liberty – such as hospitals, social care facilities, prisons and psychiatric institutions. </a:t>
            </a:r>
          </a:p>
          <a:p>
            <a:pPr marL="628650" lvl="1"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aim of these visits is to prevent torture or inhuman or degrading treatment or punishment. NPMs provide recommendations to improve the protection of people who are detained in these settings and can also have an input into law and policy reform processes and provide recommendations for reform.</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34</a:t>
            </a:fld>
            <a:endParaRPr lang="x-none"/>
          </a:p>
        </p:txBody>
      </p:sp>
    </p:spTree>
    <p:extLst>
      <p:ext uri="{BB962C8B-B14F-4D97-AF65-F5344CB8AC3E}">
        <p14:creationId xmlns:p14="http://schemas.microsoft.com/office/powerpoint/2010/main" val="37597291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330200" y="4025899"/>
            <a:ext cx="5842000" cy="4983189"/>
          </a:xfrm>
        </p:spPr>
        <p:txBody>
          <a:bodyPr/>
          <a:lstStyle/>
          <a:p>
            <a:pPr marL="457200" marR="0" indent="-457200" algn="just">
              <a:spcBef>
                <a:spcPts val="0"/>
              </a:spcBef>
              <a:spcAft>
                <a:spcPts val="0"/>
              </a:spcAft>
            </a:pPr>
            <a:r>
              <a:rPr lang="en-GB" b="1" dirty="0">
                <a:solidFill>
                  <a:srgbClr val="002060"/>
                </a:solidFill>
                <a:latin typeface="Calibri" panose="020F0502020204030204" pitchFamily="34" charset="0"/>
                <a:ea typeface="SimSun" panose="02010600030101010101" pitchFamily="2" charset="-122"/>
                <a:cs typeface="Arial" panose="020B0604020202020204" pitchFamily="34" charset="0"/>
              </a:rPr>
              <a:t>Networking and building relationships </a:t>
            </a:r>
            <a:endParaRPr lang="x-none" b="1" dirty="0">
              <a:solidFill>
                <a:srgbClr val="00206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Networking is the process of developing and maintaining relationships with a wide range of stakeholders.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Stakeholders are individuals or groups who have an interest in the organization or any influence on topics of importance for an organization.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This interest may be positive (they support the organization’s actions as it makes their life better or aligns with their own priorities) or negative (they do not support the organization’s actions or it conflicts with their priorities).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Networking may, for instance, involve key representatives from the organization attending relevant forums or meetings with other figures and organizations such as advocates, other NGOs or DPOs, human rights defenders, government departments responsible for health, disability and social services, and staff of mental health and social services</a:t>
            </a:r>
            <a:r>
              <a:rPr lang="en-GB" dirty="0">
                <a:solidFill>
                  <a:srgbClr val="000000"/>
                </a:solidFill>
                <a:latin typeface="Calibri" panose="020F0502020204030204" pitchFamily="34" charset="0"/>
                <a:ea typeface="MyriadPro-Regular"/>
                <a:cs typeface="Calibri" panose="020F050202020403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MyriadPro-Regular"/>
                <a:cs typeface="Calibri" panose="020F0502020204030204" pitchFamily="34" charset="0"/>
              </a:rPr>
              <a:t>The importance of networking to garner support for the organization’s activities should not be overlooked as the organization may struggle to succeed if isolated </a:t>
            </a:r>
            <a:r>
              <a:rPr lang="en-GB" i="1" dirty="0">
                <a:solidFill>
                  <a:srgbClr val="000000"/>
                </a:solidFill>
                <a:latin typeface="Calibri" panose="020F0502020204030204" pitchFamily="34" charset="0"/>
                <a:ea typeface="MyriadPro-Regular"/>
                <a:cs typeface="Calibri" panose="020F0502020204030204" pitchFamily="34" charset="0"/>
              </a:rPr>
              <a:t>(</a:t>
            </a:r>
            <a:r>
              <a:rPr lang="en-GB" i="1" dirty="0">
                <a:solidFill>
                  <a:srgbClr val="000000"/>
                </a:solidFill>
                <a:latin typeface="Calibri" panose="020F0502020204030204" pitchFamily="34" charset="0"/>
                <a:ea typeface="MyriadPro-Regular"/>
                <a:cs typeface="Calibri" panose="020F0502020204030204" pitchFamily="34" charset="0"/>
                <a:hlinkClick r:id="rId3" action="ppaction://hlinkfile" tooltip="Goodwin, 2007 #274">
                  <a:extLst>
                    <a:ext uri="{A12FA001-AC4F-418D-AE19-62706E023703}">
                      <ahyp:hlinkClr xmlns:ahyp="http://schemas.microsoft.com/office/drawing/2018/hyperlinkcolor" val="tx"/>
                    </a:ext>
                  </a:extLst>
                </a:hlinkClick>
              </a:rPr>
              <a:t>18</a:t>
            </a:r>
            <a:r>
              <a:rPr lang="en-GB" i="1" dirty="0">
                <a:solidFill>
                  <a:srgbClr val="000000"/>
                </a:solidFill>
                <a:latin typeface="Calibri" panose="020F0502020204030204" pitchFamily="34" charset="0"/>
                <a:ea typeface="MyriadPro-Regular"/>
                <a:cs typeface="Calibri" panose="020F0502020204030204" pitchFamily="34" charset="0"/>
              </a:rPr>
              <a:t>)</a:t>
            </a:r>
            <a:r>
              <a:rPr lang="en-GB" dirty="0">
                <a:solidFill>
                  <a:srgbClr val="000000"/>
                </a:solidFill>
                <a:latin typeface="Calibri" panose="020F0502020204030204" pitchFamily="34" charset="0"/>
                <a:ea typeface="MyriadPro-Regular"/>
                <a:cs typeface="Calibri" panose="020F0502020204030204" pitchFamily="34" charset="0"/>
              </a:rPr>
              <a:t>.</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Exchange and collaboration with other organizations can </a:t>
            </a:r>
            <a:r>
              <a:rPr lang="en-GB" dirty="0">
                <a:solidFill>
                  <a:srgbClr val="000000"/>
                </a:solidFill>
                <a:latin typeface="Calibri" panose="020F0502020204030204" pitchFamily="34" charset="0"/>
                <a:ea typeface="MyriadPro-Regular"/>
                <a:cs typeface="Calibri" panose="020F0502020204030204" pitchFamily="34" charset="0"/>
              </a:rPr>
              <a:t>contribute knowledge and expertise, increase resources and effectiveness, and help gain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stakeholder support for key actions of the organization</a:t>
            </a:r>
            <a:r>
              <a:rPr lang="en-GB" dirty="0">
                <a:solidFill>
                  <a:srgbClr val="000000"/>
                </a:solidFill>
                <a:latin typeface="Calibri" panose="020F0502020204030204" pitchFamily="34" charset="0"/>
                <a:ea typeface="MyriadPro-Regular"/>
                <a:cs typeface="Calibri" panose="020F050202020403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35</a:t>
            </a:fld>
            <a:endParaRPr lang="x-none"/>
          </a:p>
        </p:txBody>
      </p:sp>
    </p:spTree>
    <p:extLst>
      <p:ext uri="{BB962C8B-B14F-4D97-AF65-F5344CB8AC3E}">
        <p14:creationId xmlns:p14="http://schemas.microsoft.com/office/powerpoint/2010/main" val="22194838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noFill/>
        </p:spPr>
        <p:txBody>
          <a:bodyPr/>
          <a:lstStyle/>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Developing actions: 32nd International Conference of Alzheimer's Disease International, April 2017, Kyoto, Japan (Alzheimer's Disease International) </a:t>
            </a:r>
            <a:r>
              <a:rPr lang="en-GB" b="1"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b="1"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 2017 #472">
                  <a:extLst>
                    <a:ext uri="{A12FA001-AC4F-418D-AE19-62706E023703}">
                      <ahyp:hlinkClr xmlns:ahyp="http://schemas.microsoft.com/office/drawing/2018/hyperlinkcolor" val="tx"/>
                    </a:ext>
                  </a:extLst>
                </a:hlinkClick>
              </a:rPr>
              <a:t>19</a:t>
            </a:r>
            <a:r>
              <a:rPr lang="en-GB" b="1" i="1"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One example of action undertaken by associations, organizations and groups are meetings and conferences. Alzheimer's Disease International (ADI) and </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Alzheimer’s Association Japan (AAJ)</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hosted the 32nd International Conference of Alzheimer’s Disease International in Kyoto, Japan, in 2017. The conference was attended by 3000 delegates, including people with dementia, family care partners, researchers, professional carers, clinicians and staff and volunteers of Alzheimer associations from over 70 countries. The final message of this conference was “for governments everywhere to support the implementation of the WHO global action plan on dementia</a:t>
            </a:r>
            <a:r>
              <a:rPr lang="en-GB" dirty="0">
                <a:solidFill>
                  <a:srgbClr val="333333"/>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36</a:t>
            </a:fld>
            <a:endParaRPr lang="x-none"/>
          </a:p>
        </p:txBody>
      </p:sp>
    </p:spTree>
    <p:extLst>
      <p:ext uri="{BB962C8B-B14F-4D97-AF65-F5344CB8AC3E}">
        <p14:creationId xmlns:p14="http://schemas.microsoft.com/office/powerpoint/2010/main" val="5884903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0738" y="228600"/>
            <a:ext cx="4475162" cy="2517775"/>
          </a:xfrm>
        </p:spPr>
      </p:sp>
      <p:sp>
        <p:nvSpPr>
          <p:cNvPr id="3" name="Notes Placeholder 2"/>
          <p:cNvSpPr>
            <a:spLocks noGrp="1"/>
          </p:cNvSpPr>
          <p:nvPr>
            <p:ph type="body" idx="1"/>
          </p:nvPr>
        </p:nvSpPr>
        <p:spPr>
          <a:xfrm>
            <a:off x="292100" y="2971800"/>
            <a:ext cx="6299200" cy="5943600"/>
          </a:xfrm>
        </p:spPr>
        <p:txBody>
          <a:bodyPr/>
          <a:lstStyle/>
          <a:p>
            <a:pPr algn="just">
              <a:spcAft>
                <a:spcPts val="600"/>
              </a:spcAft>
            </a:pPr>
            <a:r>
              <a:rPr lang="en-GB" b="1" u="sng" dirty="0">
                <a:solidFill>
                  <a:srgbClr val="000000"/>
                </a:solidFill>
                <a:latin typeface="Calibri" panose="020F0502020204030204" pitchFamily="34" charset="0"/>
                <a:ea typeface="SimSun" panose="02010600030101010101" pitchFamily="2" charset="-122"/>
                <a:cs typeface="Arial" panose="020B0604020202020204" pitchFamily="34" charset="0"/>
              </a:rPr>
              <a:t>Stakeholder analysis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 stakeholder analysis can identify stakeholders that have a vested interest in the organization’s goal(s) and objectives, as well as stakeholders whose interests and priorities may conflict or even jeopardize the organization’s success.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Knowledge of both can be pursued strategically to advance the goals of the organization.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Particular attention must be given to people with psychosocial, intellectual or cognitive disabilities whose interests are directly affected by the actions of the organization.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They should have effective power to ensure that the organization is meeting their goals, interests and needs, and to make changes in structure and policy as needed.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Some examples of types of stakeholders include: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b="1" dirty="0">
                <a:latin typeface="Calibri" panose="020F0502020204030204" pitchFamily="34" charset="0"/>
                <a:ea typeface="SimSun" panose="02010600030101010101" pitchFamily="2" charset="-122"/>
                <a:cs typeface="Times New Roman" panose="02020603050405020304" pitchFamily="18" charset="0"/>
              </a:rPr>
              <a:t>Audiences:</a:t>
            </a:r>
            <a:r>
              <a:rPr lang="en-US" dirty="0">
                <a:latin typeface="Calibri" panose="020F0502020204030204" pitchFamily="34" charset="0"/>
                <a:ea typeface="SimSun" panose="02010600030101010101" pitchFamily="2" charset="-122"/>
                <a:cs typeface="Times New Roman" panose="02020603050405020304" pitchFamily="18" charset="0"/>
              </a:rPr>
              <a:t> This refers to the people or group the organization will be directed towards. There are two types of audiences: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GB" b="1" i="1" dirty="0">
                <a:latin typeface="Calibri" panose="020F0502020204030204" pitchFamily="34" charset="0"/>
                <a:ea typeface="Calibri" panose="020F0502020204030204" pitchFamily="34" charset="0"/>
                <a:cs typeface="Calibri" panose="020F0502020204030204" pitchFamily="34" charset="0"/>
              </a:rPr>
              <a:t>Primary audiences</a:t>
            </a:r>
            <a:r>
              <a:rPr lang="en-GB" dirty="0">
                <a:latin typeface="Calibri" panose="020F0502020204030204" pitchFamily="34" charset="0"/>
                <a:ea typeface="Calibri" panose="020F0502020204030204" pitchFamily="34" charset="0"/>
                <a:cs typeface="Calibri" panose="020F0502020204030204" pitchFamily="34" charset="0"/>
              </a:rPr>
              <a:t> are those people or institutions with influence to change the situation and further address the organization’s priorities. </a:t>
            </a:r>
            <a:endParaRPr lang="x-none" dirty="0">
              <a:latin typeface="Calibri" panose="020F050202020403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Wingdings" panose="05000000000000000000" pitchFamily="2" charset="2"/>
              <a:buChar char=""/>
            </a:pPr>
            <a:r>
              <a:rPr lang="en-GB" b="1" i="1" dirty="0">
                <a:latin typeface="Calibri" panose="020F0502020204030204" pitchFamily="34" charset="0"/>
                <a:ea typeface="Calibri" panose="020F0502020204030204" pitchFamily="34" charset="0"/>
                <a:cs typeface="Calibri" panose="020F0502020204030204" pitchFamily="34" charset="0"/>
              </a:rPr>
              <a:t>Secondary audiences</a:t>
            </a:r>
            <a:r>
              <a:rPr lang="en-GB" i="1" dirty="0">
                <a:latin typeface="Calibri" panose="020F0502020204030204" pitchFamily="34" charset="0"/>
                <a:ea typeface="Calibri" panose="020F0502020204030204" pitchFamily="34" charset="0"/>
                <a:cs typeface="Calibri" panose="020F0502020204030204" pitchFamily="34" charset="0"/>
              </a:rPr>
              <a:t> </a:t>
            </a:r>
            <a:r>
              <a:rPr lang="en-GB" dirty="0">
                <a:latin typeface="Calibri" panose="020F0502020204030204" pitchFamily="34" charset="0"/>
                <a:ea typeface="Calibri" panose="020F0502020204030204" pitchFamily="34" charset="0"/>
                <a:cs typeface="Calibri" panose="020F0502020204030204" pitchFamily="34" charset="0"/>
              </a:rPr>
              <a:t>are those people who exert pressure on primary audiences to make a decision.</a:t>
            </a:r>
            <a:endParaRPr lang="x-none" dirty="0">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b="1" dirty="0">
                <a:latin typeface="Calibri" panose="020F0502020204030204" pitchFamily="34" charset="0"/>
                <a:ea typeface="SimSun" panose="02010600030101010101" pitchFamily="2" charset="-122"/>
                <a:cs typeface="Times New Roman" panose="02020603050405020304" pitchFamily="18" charset="0"/>
              </a:rPr>
              <a:t>Beneficiaries: </a:t>
            </a:r>
            <a:r>
              <a:rPr lang="en-US" dirty="0">
                <a:latin typeface="Calibri" panose="020F0502020204030204" pitchFamily="34" charset="0"/>
                <a:ea typeface="SimSun" panose="02010600030101010101" pitchFamily="2" charset="-122"/>
                <a:cs typeface="Times New Roman" panose="02020603050405020304" pitchFamily="18" charset="0"/>
              </a:rPr>
              <a:t>Those people who will benefit from the organization.</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r>
              <a:rPr lang="en-US" b="1" dirty="0">
                <a:latin typeface="Calibri" panose="020F0502020204030204" pitchFamily="34" charset="0"/>
                <a:ea typeface="SimSun" panose="02010600030101010101" pitchFamily="2" charset="-122"/>
                <a:cs typeface="Times New Roman" panose="02020603050405020304" pitchFamily="18" charset="0"/>
              </a:rPr>
              <a:t>Potential partners: </a:t>
            </a:r>
            <a:r>
              <a:rPr lang="en-US" dirty="0">
                <a:latin typeface="Calibri" panose="020F0502020204030204" pitchFamily="34" charset="0"/>
                <a:ea typeface="SimSun" panose="02010600030101010101" pitchFamily="2" charset="-122"/>
                <a:cs typeface="Times New Roman" panose="02020603050405020304" pitchFamily="18" charset="0"/>
              </a:rPr>
              <a:t>Other advocates who may be able to assist in carrying out the organization’s activities and objectives.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primary audiences or targets for the advocacy actions of an organization will be often policy-makers, officials or others that have the power to influence change. </a:t>
            </a:r>
          </a:p>
          <a:p>
            <a:pPr marL="17145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When primary targets cannot be engaged or influenced, it is still possible to have an impact by influencing secondary audiences/targets instead. </a:t>
            </a:r>
          </a:p>
          <a:p>
            <a:pPr marL="17145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secondary targets can then, in turn, influence primary audiences/targets. </a:t>
            </a:r>
          </a:p>
          <a:p>
            <a:pPr marL="17145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It is always more effective to be specific in identifying targets – e.g. a person, newspaper, department or committee, rather than “the public” or “the government” which are too general to be targets </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 2011 #275">
                  <a:extLst>
                    <a:ext uri="{A12FA001-AC4F-418D-AE19-62706E023703}">
                      <ahyp:hlinkClr xmlns:ahyp="http://schemas.microsoft.com/office/drawing/2018/hyperlinkcolor" val="tx"/>
                    </a:ext>
                  </a:extLst>
                </a:hlinkClick>
              </a:rPr>
              <a:t>20</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buFont typeface="Arial" panose="020B0604020202020204" pitchFamily="34" charset="0"/>
              <a:buChar char="•"/>
            </a:pPr>
            <a:r>
              <a:rPr lang="en-US" dirty="0"/>
              <a:t>(See Handout 11: Examples of types of audiences, beneficiaries and/or partners)</a:t>
            </a: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37</a:t>
            </a:fld>
            <a:endParaRPr lang="x-none"/>
          </a:p>
        </p:txBody>
      </p:sp>
    </p:spTree>
    <p:extLst>
      <p:ext uri="{BB962C8B-B14F-4D97-AF65-F5344CB8AC3E}">
        <p14:creationId xmlns:p14="http://schemas.microsoft.com/office/powerpoint/2010/main" val="38547986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0738" y="228600"/>
            <a:ext cx="4475162" cy="2517775"/>
          </a:xfrm>
        </p:spPr>
      </p:sp>
      <p:sp>
        <p:nvSpPr>
          <p:cNvPr id="3" name="Notes Placeholder 2"/>
          <p:cNvSpPr>
            <a:spLocks noGrp="1"/>
          </p:cNvSpPr>
          <p:nvPr>
            <p:ph type="body" idx="1"/>
          </p:nvPr>
        </p:nvSpPr>
        <p:spPr>
          <a:xfrm>
            <a:off x="292100" y="2971800"/>
            <a:ext cx="6299200" cy="5943600"/>
          </a:xfrm>
        </p:spPr>
        <p:txBody>
          <a:bodyPr/>
          <a:lstStyle/>
          <a:p>
            <a:pPr algn="just">
              <a:spcAft>
                <a:spcPts val="600"/>
              </a:spcAft>
            </a:pPr>
            <a:r>
              <a:rPr lang="en-GB" b="1" u="sng" dirty="0">
                <a:solidFill>
                  <a:srgbClr val="000000"/>
                </a:solidFill>
                <a:latin typeface="Calibri" panose="020F0502020204030204" pitchFamily="34" charset="0"/>
                <a:ea typeface="SimSun" panose="02010600030101010101" pitchFamily="2" charset="-122"/>
                <a:cs typeface="Arial" panose="020B0604020202020204" pitchFamily="34" charset="0"/>
              </a:rPr>
              <a:t>Stakeholder analysis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 stakeholder analysis can identify stakeholders that have a vested interest in the organization’s goal(s) and objectives, as well as stakeholders whose interests and priorities may conflict or even jeopardize the organization’s success.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Knowledge of both can be pursued strategically to advance the goals of the organization.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Particular attention must be given to people with psychosocial, intellectual or cognitive disabilities whose interests are directly affected by the actions of the organization.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They should have effective power to ensure that the organization is meeting their goals, interests and needs, and to make changes in structure and policy as needed.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Some examples of types of stakeholders include: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b="1" dirty="0">
                <a:latin typeface="Calibri" panose="020F0502020204030204" pitchFamily="34" charset="0"/>
                <a:ea typeface="SimSun" panose="02010600030101010101" pitchFamily="2" charset="-122"/>
                <a:cs typeface="Times New Roman" panose="02020603050405020304" pitchFamily="18" charset="0"/>
              </a:rPr>
              <a:t>Audiences:</a:t>
            </a:r>
            <a:r>
              <a:rPr lang="en-US" dirty="0">
                <a:latin typeface="Calibri" panose="020F0502020204030204" pitchFamily="34" charset="0"/>
                <a:ea typeface="SimSun" panose="02010600030101010101" pitchFamily="2" charset="-122"/>
                <a:cs typeface="Times New Roman" panose="02020603050405020304" pitchFamily="18" charset="0"/>
              </a:rPr>
              <a:t> This refers to the people or group the organization will be directed towards. There are two types of audiences: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GB" b="1" i="1" dirty="0">
                <a:latin typeface="Calibri" panose="020F0502020204030204" pitchFamily="34" charset="0"/>
                <a:ea typeface="Calibri" panose="020F0502020204030204" pitchFamily="34" charset="0"/>
                <a:cs typeface="Calibri" panose="020F0502020204030204" pitchFamily="34" charset="0"/>
              </a:rPr>
              <a:t>Primary audiences</a:t>
            </a:r>
            <a:r>
              <a:rPr lang="en-GB" dirty="0">
                <a:latin typeface="Calibri" panose="020F0502020204030204" pitchFamily="34" charset="0"/>
                <a:ea typeface="Calibri" panose="020F0502020204030204" pitchFamily="34" charset="0"/>
                <a:cs typeface="Calibri" panose="020F0502020204030204" pitchFamily="34" charset="0"/>
              </a:rPr>
              <a:t> are those people or institutions with influence to change the situation and further address the organization’s priorities. </a:t>
            </a:r>
            <a:endParaRPr lang="x-none" dirty="0">
              <a:latin typeface="Calibri" panose="020F050202020403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Wingdings" panose="05000000000000000000" pitchFamily="2" charset="2"/>
              <a:buChar char=""/>
            </a:pPr>
            <a:r>
              <a:rPr lang="en-GB" b="1" i="1" dirty="0">
                <a:latin typeface="Calibri" panose="020F0502020204030204" pitchFamily="34" charset="0"/>
                <a:ea typeface="Calibri" panose="020F0502020204030204" pitchFamily="34" charset="0"/>
                <a:cs typeface="Calibri" panose="020F0502020204030204" pitchFamily="34" charset="0"/>
              </a:rPr>
              <a:t>Secondary audiences</a:t>
            </a:r>
            <a:r>
              <a:rPr lang="en-GB" i="1" dirty="0">
                <a:latin typeface="Calibri" panose="020F0502020204030204" pitchFamily="34" charset="0"/>
                <a:ea typeface="Calibri" panose="020F0502020204030204" pitchFamily="34" charset="0"/>
                <a:cs typeface="Calibri" panose="020F0502020204030204" pitchFamily="34" charset="0"/>
              </a:rPr>
              <a:t> </a:t>
            </a:r>
            <a:r>
              <a:rPr lang="en-GB" dirty="0">
                <a:latin typeface="Calibri" panose="020F0502020204030204" pitchFamily="34" charset="0"/>
                <a:ea typeface="Calibri" panose="020F0502020204030204" pitchFamily="34" charset="0"/>
                <a:cs typeface="Calibri" panose="020F0502020204030204" pitchFamily="34" charset="0"/>
              </a:rPr>
              <a:t>are those people who exert pressure on primary audiences to make a decision.</a:t>
            </a:r>
            <a:endParaRPr lang="x-none" dirty="0">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b="1" dirty="0">
                <a:latin typeface="Calibri" panose="020F0502020204030204" pitchFamily="34" charset="0"/>
                <a:ea typeface="SimSun" panose="02010600030101010101" pitchFamily="2" charset="-122"/>
                <a:cs typeface="Times New Roman" panose="02020603050405020304" pitchFamily="18" charset="0"/>
              </a:rPr>
              <a:t>Beneficiaries: </a:t>
            </a:r>
            <a:r>
              <a:rPr lang="en-US" dirty="0">
                <a:latin typeface="Calibri" panose="020F0502020204030204" pitchFamily="34" charset="0"/>
                <a:ea typeface="SimSun" panose="02010600030101010101" pitchFamily="2" charset="-122"/>
                <a:cs typeface="Times New Roman" panose="02020603050405020304" pitchFamily="18" charset="0"/>
              </a:rPr>
              <a:t>Those people who will benefit from the organization.</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r>
              <a:rPr lang="en-US" b="1" dirty="0">
                <a:latin typeface="Calibri" panose="020F0502020204030204" pitchFamily="34" charset="0"/>
                <a:ea typeface="SimSun" panose="02010600030101010101" pitchFamily="2" charset="-122"/>
                <a:cs typeface="Times New Roman" panose="02020603050405020304" pitchFamily="18" charset="0"/>
              </a:rPr>
              <a:t>Potential partners: </a:t>
            </a:r>
            <a:r>
              <a:rPr lang="en-US" dirty="0">
                <a:latin typeface="Calibri" panose="020F0502020204030204" pitchFamily="34" charset="0"/>
                <a:ea typeface="SimSun" panose="02010600030101010101" pitchFamily="2" charset="-122"/>
                <a:cs typeface="Times New Roman" panose="02020603050405020304" pitchFamily="18" charset="0"/>
              </a:rPr>
              <a:t>Other advocates who may be able to assist in carrying out the organization’s activities and objectives.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primary audiences or targets for the advocacy actions of an organization will be often policy-makers, officials or others that have the power to influence change. </a:t>
            </a:r>
          </a:p>
          <a:p>
            <a:pPr marL="17145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When primary targets cannot be engaged or influenced, it is still possible to have an impact by influencing secondary audiences/targets instead. </a:t>
            </a:r>
          </a:p>
          <a:p>
            <a:pPr marL="17145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secondary targets can then, in turn, influence primary audiences/targets. </a:t>
            </a:r>
          </a:p>
          <a:p>
            <a:pPr marL="17145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It is always more effective to be specific in identifying targets – e.g. a person, newspaper, department or committee, rather than “the public” or “the government” which are too general to be targets </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 2011 #275">
                  <a:extLst>
                    <a:ext uri="{A12FA001-AC4F-418D-AE19-62706E023703}">
                      <ahyp:hlinkClr xmlns:ahyp="http://schemas.microsoft.com/office/drawing/2018/hyperlinkcolor" val="tx"/>
                    </a:ext>
                  </a:extLst>
                </a:hlinkClick>
              </a:rPr>
              <a:t>20</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buFont typeface="Arial" panose="020B0604020202020204" pitchFamily="34" charset="0"/>
              <a:buChar char="•"/>
            </a:pPr>
            <a:r>
              <a:rPr lang="en-US" dirty="0"/>
              <a:t>(See Handout 11: Examples of types of audiences, beneficiaries and/or partners)</a:t>
            </a: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38</a:t>
            </a:fld>
            <a:endParaRPr lang="x-none"/>
          </a:p>
        </p:txBody>
      </p:sp>
    </p:spTree>
    <p:extLst>
      <p:ext uri="{BB962C8B-B14F-4D97-AF65-F5344CB8AC3E}">
        <p14:creationId xmlns:p14="http://schemas.microsoft.com/office/powerpoint/2010/main" val="38547986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0638" y="412750"/>
            <a:ext cx="4275137" cy="2405063"/>
          </a:xfrm>
        </p:spPr>
      </p:sp>
      <p:sp>
        <p:nvSpPr>
          <p:cNvPr id="3" name="Notes Placeholder 2"/>
          <p:cNvSpPr>
            <a:spLocks noGrp="1"/>
          </p:cNvSpPr>
          <p:nvPr>
            <p:ph type="body" idx="1"/>
          </p:nvPr>
        </p:nvSpPr>
        <p:spPr>
          <a:xfrm>
            <a:off x="480060" y="2927667"/>
            <a:ext cx="5909310" cy="5757545"/>
          </a:xfrm>
        </p:spPr>
        <p:txBody>
          <a:bodyPr/>
          <a:lstStyle/>
          <a:p>
            <a:pPr algn="just"/>
            <a:r>
              <a:rPr lang="en-GB" b="1" u="sng" dirty="0">
                <a:solidFill>
                  <a:srgbClr val="000000"/>
                </a:solidFill>
                <a:latin typeface="Calibri" panose="020F0502020204030204" pitchFamily="34" charset="0"/>
                <a:ea typeface="SimSun" panose="02010600030101010101" pitchFamily="2" charset="-122"/>
                <a:cs typeface="Arial" panose="020B0604020202020204" pitchFamily="34" charset="0"/>
              </a:rPr>
              <a:t>Engaging stakeholders</a:t>
            </a:r>
            <a:endParaRPr lang="x-none" u="sng"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Promoting an organization and spreading awareness of what it offers can raise interest and support from stakeholders and the broader community.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Some ways to engage all relevant stakeholders (including DPOs, NGOs, policy-makers, health workers, interested community members and those being served by the organization) are to: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2286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Provide regular updates about progress.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514350" marR="0" lvl="0" indent="-2286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Actively seek input and feedback to improve the organization while identifying which stakeholders/groups may require improved engagement.</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514350" marR="0" lvl="0" indent="-2286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Respond promptly to any concerns raised.</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514350" marR="0" lvl="0" indent="-2286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Identify champions or advocates within the community who will promote the organization.</a:t>
            </a:r>
          </a:p>
          <a:p>
            <a:pPr marL="171450" indent="-171450" algn="just">
              <a:spcAft>
                <a:spcPts val="10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promoting one’s organization it may become apparent that some people or organizations working in similar areas may have competing interests and, for that reason, may not wish to support the organization and may even take action that undermines the organization’s goals and objectives.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Reasons for this may include: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00050" marR="0" lvl="0" indent="-228600">
              <a:spcBef>
                <a:spcPts val="0"/>
              </a:spcBef>
              <a:spcAft>
                <a:spcPts val="60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Some professional associations may fear that the organization’s actions may have a negative impact on the power, prestige, privileges or resources they have.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400050" marR="0" lvl="0" indent="-228600">
              <a:spcBef>
                <a:spcPts val="0"/>
              </a:spcBef>
              <a:spcAft>
                <a:spcPts val="60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In other cases, some may see the organization as competition and therefore be unwilling to promote or endorse it among their members and networks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400050" marR="0" lvl="0" indent="-2286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Calibri" panose="020F0502020204030204" pitchFamily="34" charset="0"/>
              </a:rPr>
              <a:t>The stigma and discrimination associated with psychosocial, intellectual or cognitive disabilities may result in some organizations or individuals not wanting to associate with or support organizations run by and for persons with disabilities.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514350" marR="0" lvl="0" indent="-228600">
              <a:spcBef>
                <a:spcPts val="0"/>
              </a:spcBef>
              <a:spcAft>
                <a:spcPts val="0"/>
              </a:spcAft>
              <a:buFont typeface="Wingdings" panose="05000000000000000000" pitchFamily="2" charset="2"/>
              <a:buChar char="Ø"/>
            </a:pP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39</a:t>
            </a:fld>
            <a:endParaRPr lang="x-none"/>
          </a:p>
        </p:txBody>
      </p:sp>
    </p:spTree>
    <p:extLst>
      <p:ext uri="{BB962C8B-B14F-4D97-AF65-F5344CB8AC3E}">
        <p14:creationId xmlns:p14="http://schemas.microsoft.com/office/powerpoint/2010/main" val="3641756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2350" y="366713"/>
            <a:ext cx="4813300" cy="2706687"/>
          </a:xfrm>
        </p:spPr>
      </p:sp>
      <p:sp>
        <p:nvSpPr>
          <p:cNvPr id="3" name="Notes Placeholder 2"/>
          <p:cNvSpPr>
            <a:spLocks noGrp="1"/>
          </p:cNvSpPr>
          <p:nvPr>
            <p:ph type="body" idx="1"/>
          </p:nvPr>
        </p:nvSpPr>
        <p:spPr>
          <a:xfrm>
            <a:off x="465798" y="3073083"/>
            <a:ext cx="6129474" cy="5869606"/>
          </a:xfrm>
        </p:spPr>
        <p:txBody>
          <a:bodyPr/>
          <a:lstStyle/>
          <a:p>
            <a:r>
              <a:rPr lang="en-US" b="1" dirty="0"/>
              <a:t>Preliminary note on language</a:t>
            </a:r>
          </a:p>
          <a:p>
            <a:endParaRPr lang="en-US" dirty="0"/>
          </a:p>
          <a:p>
            <a:pPr marL="171450" indent="-171450">
              <a:buFont typeface="Arial" panose="020B0604020202020204" pitchFamily="34" charset="0"/>
              <a:buChar char="•"/>
            </a:pPr>
            <a:r>
              <a:rPr lang="en-US" dirty="0"/>
              <a:t>We acknowledge that language and terminology reflects the evolving conceptualization of disability and that different terms will be used by different people across different contexts over time. </a:t>
            </a:r>
          </a:p>
          <a:p>
            <a:pPr marL="628650" lvl="1" indent="-171450">
              <a:buFont typeface="Arial" panose="020B0604020202020204" pitchFamily="34" charset="0"/>
              <a:buChar char="•"/>
            </a:pPr>
            <a:r>
              <a:rPr lang="en-US" dirty="0"/>
              <a:t>People must be able to decide on the vocabulary, idioms and descriptions of their experience, situation or distress. </a:t>
            </a:r>
          </a:p>
          <a:p>
            <a:pPr marL="628650" lvl="1" indent="-171450">
              <a:buFont typeface="Arial" panose="020B0604020202020204" pitchFamily="34" charset="0"/>
              <a:buChar char="•"/>
            </a:pPr>
            <a:r>
              <a:rPr lang="en-US" dirty="0"/>
              <a:t>For example, in relation to the field of mental health, some people use terms such as “people with a psychiatric diagnosis”, “people with mental disorders” or “mental illnesses”, “people with mental health conditions”, “consumers”, “service users” or “psychiatric survivors”. </a:t>
            </a:r>
          </a:p>
          <a:p>
            <a:pPr marL="628650" lvl="1" indent="-171450">
              <a:buFont typeface="Arial" panose="020B0604020202020204" pitchFamily="34" charset="0"/>
              <a:buChar char="•"/>
            </a:pPr>
            <a:r>
              <a:rPr lang="en-US" dirty="0"/>
              <a:t>Others find some or all these terms stigmatizing or use different expressions to refer to their emotions, experiences or distress. </a:t>
            </a:r>
          </a:p>
          <a:p>
            <a:pPr marL="628650" lvl="1" indent="-171450">
              <a:buFont typeface="Arial" panose="020B0604020202020204" pitchFamily="34" charset="0"/>
              <a:buChar char="•"/>
            </a:pPr>
            <a:r>
              <a:rPr lang="en-US" dirty="0"/>
              <a:t>Similarly, intellectual disability is referred to using different terms in different contexts including, for example, “learning disabilities” or “disorders of intellectual development” or “learning difficulties”.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term “psychosocial disability” has been adopted to include people who have received a mental health-related diagnosis or who self-identify with this term.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terms “cognitive disability” and “intellectual disability” are designed to cover people who have received a diagnosis specifically related to their cognitive or intellectual function including, but not limited to, dementia and autism.</a:t>
            </a:r>
          </a:p>
          <a:p>
            <a:endParaRPr lang="en-US" dirty="0"/>
          </a:p>
          <a:p>
            <a:pPr marL="171450" indent="-171450">
              <a:buFont typeface="Arial" panose="020B0604020202020204" pitchFamily="34" charset="0"/>
              <a:buChar char="•"/>
            </a:pPr>
            <a:r>
              <a:rPr lang="en-US" dirty="0"/>
              <a:t>The use of the term “disability” is important in this context because it highlights the significant barriers that hinder the full and effective participation in society of people with actual or perceived impairments and the fact that they are protected under the CRPD. </a:t>
            </a:r>
          </a:p>
          <a:p>
            <a:pPr marL="628650" lvl="1" indent="-171450">
              <a:buFont typeface="Arial" panose="020B0604020202020204" pitchFamily="34" charset="0"/>
              <a:buChar char="•"/>
            </a:pPr>
            <a:r>
              <a:rPr lang="en-US" dirty="0"/>
              <a:t>The use of the term “disability” in this context does not imply that people have an impairment or a disorder. </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4</a:t>
            </a:fld>
            <a:endParaRPr lang="en-GB"/>
          </a:p>
        </p:txBody>
      </p:sp>
    </p:spTree>
    <p:extLst>
      <p:ext uri="{BB962C8B-B14F-4D97-AF65-F5344CB8AC3E}">
        <p14:creationId xmlns:p14="http://schemas.microsoft.com/office/powerpoint/2010/main" val="566093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1788" y="317500"/>
            <a:ext cx="3452812" cy="1943100"/>
          </a:xfrm>
        </p:spPr>
      </p:sp>
      <p:sp>
        <p:nvSpPr>
          <p:cNvPr id="3" name="Notes Placeholder 2"/>
          <p:cNvSpPr>
            <a:spLocks noGrp="1"/>
          </p:cNvSpPr>
          <p:nvPr>
            <p:ph type="body" idx="1"/>
          </p:nvPr>
        </p:nvSpPr>
        <p:spPr>
          <a:xfrm>
            <a:off x="431800" y="2349500"/>
            <a:ext cx="6007100" cy="5664200"/>
          </a:xfrm>
        </p:spPr>
        <p:txBody>
          <a:bodyPr/>
          <a:lstStyle/>
          <a:p>
            <a:pPr marL="457200" marR="0" indent="-457200" algn="just">
              <a:spcBef>
                <a:spcPts val="0"/>
              </a:spcBef>
              <a:spcAft>
                <a:spcPts val="0"/>
              </a:spcAft>
            </a:pPr>
            <a:r>
              <a:rPr lang="en-GB" b="1" dirty="0">
                <a:solidFill>
                  <a:srgbClr val="002060"/>
                </a:solidFill>
                <a:latin typeface="Calibri" panose="020F0502020204030204" pitchFamily="34" charset="0"/>
                <a:ea typeface="SimSun" panose="02010600030101010101" pitchFamily="2" charset="-122"/>
                <a:cs typeface="Arial" panose="020B0604020202020204" pitchFamily="34" charset="0"/>
              </a:rPr>
              <a:t>Organizational structure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221E1F"/>
                </a:solidFill>
                <a:latin typeface="Calibri" panose="020F0502020204030204" pitchFamily="34" charset="0"/>
                <a:ea typeface="SimSun" panose="02010600030101010101" pitchFamily="2" charset="-122"/>
                <a:cs typeface="Calibri" panose="020F0502020204030204" pitchFamily="34" charset="0"/>
              </a:rPr>
              <a:t>It will be important to consider how the organization should be structured; agreeing on these structural elements will enable the organization’s operations to run more smoothly.</a:t>
            </a:r>
            <a:r>
              <a:rPr lang="en-GB" b="1" dirty="0">
                <a:solidFill>
                  <a:srgbClr val="221E1F"/>
                </a:solidFill>
                <a:latin typeface="Calibri" panose="020F0502020204030204" pitchFamily="34" charset="0"/>
                <a:ea typeface="SimSun" panose="02010600030101010101" pitchFamily="2" charset="-122"/>
                <a:cs typeface="Calibri" panose="020F0502020204030204" pitchFamily="34" charset="0"/>
              </a:rPr>
              <a:t> </a:t>
            </a:r>
          </a:p>
          <a:p>
            <a:pPr marL="171450" indent="-171450" algn="just">
              <a:spcAft>
                <a:spcPts val="600"/>
              </a:spcAft>
              <a:buFont typeface="Arial" panose="020B0604020202020204" pitchFamily="34" charset="0"/>
              <a:buChar char="•"/>
            </a:pPr>
            <a:r>
              <a:rPr lang="en-GB" dirty="0">
                <a:solidFill>
                  <a:srgbClr val="221E1F"/>
                </a:solidFill>
                <a:latin typeface="Calibri" panose="020F0502020204030204" pitchFamily="34" charset="0"/>
                <a:ea typeface="SimSun" panose="02010600030101010101" pitchFamily="2" charset="-122"/>
                <a:cs typeface="Calibri" panose="020F0502020204030204" pitchFamily="34" charset="0"/>
              </a:rPr>
              <a:t>Organizations can be formal or informal in structure and both models have benefits.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Key questions to consider</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when determining and setting up the organizational structure include:</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228600">
              <a:spcBef>
                <a:spcPts val="0"/>
              </a:spcBef>
              <a:spcAft>
                <a:spcPts val="0"/>
              </a:spcAft>
              <a:buFont typeface="Wingdings" panose="05000000000000000000" pitchFamily="2" charset="2"/>
              <a:buChar char="Ø"/>
            </a:pPr>
            <a:r>
              <a:rPr lang="en-US" b="1" dirty="0">
                <a:latin typeface="Calibri" panose="020F0502020204030204" pitchFamily="34" charset="0"/>
                <a:ea typeface="SimSun" panose="02010600030101010101" pitchFamily="2" charset="-122"/>
                <a:cs typeface="Times New Roman" panose="02020603050405020304" pitchFamily="18" charset="0"/>
              </a:rPr>
              <a:t>What size will it be? </a:t>
            </a:r>
            <a:r>
              <a:rPr lang="en-US" dirty="0">
                <a:latin typeface="Calibri" panose="020F0502020204030204" pitchFamily="34" charset="0"/>
                <a:ea typeface="SimSun" panose="02010600030101010101" pitchFamily="2" charset="-122"/>
                <a:cs typeface="Times New Roman" panose="02020603050405020304" pitchFamily="18" charset="0"/>
              </a:rPr>
              <a:t>Initially, the organization may be an informal gathering of people who have heard about it by word of mouth. The size of the organization may vary but, whatever the size, its effectiveness depends on how it operates. Generally, a small, compact organization has a more family-like or “friendship group” atmosphere, while a large organization usually requires a more structured format and members who have skills that are suited for its purpose. Organizations aiming to expand their membership need to consider strategies to disseminate information about their existence.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514350" marR="0" lvl="0" indent="-228600">
              <a:spcBef>
                <a:spcPts val="0"/>
              </a:spcBef>
              <a:spcAft>
                <a:spcPts val="0"/>
              </a:spcAft>
              <a:buFont typeface="Wingdings" panose="05000000000000000000" pitchFamily="2" charset="2"/>
              <a:buChar char="Ø"/>
            </a:pPr>
            <a:endParaRPr lang="en-US" b="1" dirty="0">
              <a:latin typeface="Calibri" panose="020F0502020204030204" pitchFamily="34" charset="0"/>
              <a:ea typeface="SimSun" panose="02010600030101010101" pitchFamily="2" charset="-122"/>
              <a:cs typeface="Calibri" panose="020F0502020204030204" pitchFamily="34" charset="0"/>
            </a:endParaRPr>
          </a:p>
          <a:p>
            <a:pPr marL="514350" marR="0" lvl="0" indent="-228600">
              <a:spcBef>
                <a:spcPts val="0"/>
              </a:spcBef>
              <a:spcAft>
                <a:spcPts val="0"/>
              </a:spcAft>
              <a:buFont typeface="Wingdings" panose="05000000000000000000" pitchFamily="2" charset="2"/>
              <a:buChar char="Ø"/>
            </a:pPr>
            <a:r>
              <a:rPr lang="en-US" b="1" dirty="0">
                <a:latin typeface="Calibri" panose="020F0502020204030204" pitchFamily="34" charset="0"/>
                <a:ea typeface="SimSun" panose="02010600030101010101" pitchFamily="2" charset="-122"/>
                <a:cs typeface="Calibri" panose="020F0502020204030204" pitchFamily="34" charset="0"/>
              </a:rPr>
              <a:t>Will it be</a:t>
            </a:r>
            <a:r>
              <a:rPr lang="en-US" dirty="0">
                <a:latin typeface="Calibri" panose="020F0502020204030204" pitchFamily="34" charset="0"/>
                <a:ea typeface="SimSun" panose="02010600030101010101" pitchFamily="2" charset="-122"/>
                <a:cs typeface="Calibri" panose="020F0502020204030204" pitchFamily="34" charset="0"/>
              </a:rPr>
              <a:t> </a:t>
            </a:r>
            <a:r>
              <a:rPr lang="en-US" b="1" dirty="0">
                <a:latin typeface="Calibri" panose="020F0502020204030204" pitchFamily="34" charset="0"/>
                <a:ea typeface="SimSun" panose="02010600030101010101" pitchFamily="2" charset="-122"/>
                <a:cs typeface="Calibri" panose="020F0502020204030204" pitchFamily="34" charset="0"/>
              </a:rPr>
              <a:t>formal or informal?</a:t>
            </a:r>
            <a:r>
              <a:rPr lang="en-US" dirty="0">
                <a:latin typeface="Calibri" panose="020F0502020204030204" pitchFamily="34" charset="0"/>
                <a:ea typeface="SimSun" panose="02010600030101010101" pitchFamily="2" charset="-122"/>
                <a:cs typeface="Calibri" panose="020F0502020204030204" pitchFamily="34" charset="0"/>
              </a:rPr>
              <a:t> Informal organizations generally have less hierarchy and bureaucracy, allowing members to get involved in multiple facets of the organization and allowing people to take on varying and dynamic roles. Another advantage is that they allow for more flexibility in planning and implementing activities. Formal organizations typically have more delineated roles and responsibilities within their structure, which tend to be hierarchical in nature. This type of structure can lead to more efficient decision-making and implementation of activities, particularly in larger organizations. However, both formal and informal organizations can have an efficient decision-making process so long as they have a structure that aligns with their vision and objectives.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514350" marR="0" lvl="0" indent="-228600">
              <a:spcBef>
                <a:spcPts val="0"/>
              </a:spcBef>
              <a:spcAft>
                <a:spcPts val="0"/>
              </a:spcAft>
              <a:buFont typeface="Wingdings" panose="05000000000000000000" pitchFamily="2" charset="2"/>
              <a:buChar char="Ø"/>
            </a:pPr>
            <a:endParaRPr lang="en-US" b="1" dirty="0">
              <a:latin typeface="Calibri" panose="020F0502020204030204" pitchFamily="34" charset="0"/>
              <a:ea typeface="SimSun" panose="02010600030101010101" pitchFamily="2" charset="-122"/>
              <a:cs typeface="Calibri" panose="020F0502020204030204" pitchFamily="34" charset="0"/>
            </a:endParaRPr>
          </a:p>
          <a:p>
            <a:pPr marL="514350" marR="0" lvl="0" indent="-228600">
              <a:spcBef>
                <a:spcPts val="0"/>
              </a:spcBef>
              <a:spcAft>
                <a:spcPts val="0"/>
              </a:spcAft>
              <a:buFont typeface="Wingdings" panose="05000000000000000000" pitchFamily="2" charset="2"/>
              <a:buChar char="Ø"/>
            </a:pPr>
            <a:r>
              <a:rPr lang="en-US" b="1" dirty="0">
                <a:latin typeface="Calibri" panose="020F0502020204030204" pitchFamily="34" charset="0"/>
                <a:ea typeface="SimSun" panose="02010600030101010101" pitchFamily="2" charset="-122"/>
                <a:cs typeface="Calibri" panose="020F0502020204030204" pitchFamily="34" charset="0"/>
              </a:rPr>
              <a:t>Will it be open or closed?</a:t>
            </a:r>
            <a:r>
              <a:rPr lang="en-US" dirty="0">
                <a:latin typeface="Calibri" panose="020F0502020204030204" pitchFamily="34" charset="0"/>
                <a:ea typeface="SimSun" panose="02010600030101010101" pitchFamily="2" charset="-122"/>
                <a:cs typeface="Calibri" panose="020F0502020204030204" pitchFamily="34" charset="0"/>
              </a:rPr>
              <a:t> In an open organization, membership is open to everyone. However, in a closed group, membership may be restricted. There may also be criteria that one has to meet before being eligible to join.</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40</a:t>
            </a:fld>
            <a:endParaRPr lang="x-none"/>
          </a:p>
        </p:txBody>
      </p:sp>
    </p:spTree>
    <p:extLst>
      <p:ext uri="{BB962C8B-B14F-4D97-AF65-F5344CB8AC3E}">
        <p14:creationId xmlns:p14="http://schemas.microsoft.com/office/powerpoint/2010/main" val="6429711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9925" y="100013"/>
            <a:ext cx="2978150" cy="1676400"/>
          </a:xfrm>
        </p:spPr>
      </p:sp>
      <p:sp>
        <p:nvSpPr>
          <p:cNvPr id="3" name="Notes Placeholder 2"/>
          <p:cNvSpPr>
            <a:spLocks noGrp="1"/>
          </p:cNvSpPr>
          <p:nvPr>
            <p:ph type="body" idx="1"/>
          </p:nvPr>
        </p:nvSpPr>
        <p:spPr>
          <a:xfrm>
            <a:off x="127000" y="1955800"/>
            <a:ext cx="6464300" cy="6045199"/>
          </a:xfrm>
        </p:spPr>
        <p:txBody>
          <a:bodyPr/>
          <a:lstStyle/>
          <a:p>
            <a:pPr marL="0" marR="0" indent="0" algn="l">
              <a:spcBef>
                <a:spcPts val="0"/>
              </a:spcBef>
              <a:spcAft>
                <a:spcPts val="1000"/>
              </a:spcAft>
              <a:buNone/>
            </a:pPr>
            <a:r>
              <a:rPr lang="en-GB" sz="1200" b="1"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Legal issues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Legal issues need to be taken into consideration when setting up a new organization. Sometimes, depending on the context, legal structures, issues or policy can act as a barrier, particularly if the process to set up an organization formally is expensive or complex.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However, it is also possible that having formal legal status may facilitate the work of the organization – e.g. by opening up funding possibilities, and through establishing credibility and standing as an official organization.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following questions can help one to make decisions about whether or not to establish the organization as a legal entity: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228600">
              <a:spcBef>
                <a:spcPts val="0"/>
              </a:spcBef>
              <a:spcAft>
                <a:spcPts val="0"/>
              </a:spcAft>
              <a:buFont typeface="Wingdings" panose="05000000000000000000" pitchFamily="2" charset="2"/>
              <a:buChar char="Ø"/>
              <a:tabLst>
                <a:tab pos="228600" algn="l"/>
              </a:tabLst>
            </a:pPr>
            <a:r>
              <a:rPr lang="en-US" dirty="0">
                <a:latin typeface="Calibri" panose="020F0502020204030204" pitchFamily="34" charset="0"/>
                <a:ea typeface="SimSun" panose="02010600030101010101" pitchFamily="2" charset="-122"/>
                <a:cs typeface="Times New Roman" panose="02020603050405020304" pitchFamily="18" charset="0"/>
              </a:rPr>
              <a:t>What laws and regulations have to be followed when setting up a formal organization (or will it be an informal organization)?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228600">
              <a:spcBef>
                <a:spcPts val="0"/>
              </a:spcBef>
              <a:spcAft>
                <a:spcPts val="0"/>
              </a:spcAft>
              <a:buFont typeface="Wingdings" panose="05000000000000000000" pitchFamily="2" charset="2"/>
              <a:buChar char="Ø"/>
              <a:tabLst>
                <a:tab pos="228600" algn="l"/>
              </a:tabLst>
            </a:pPr>
            <a:r>
              <a:rPr lang="en-US" dirty="0">
                <a:latin typeface="Calibri" panose="020F0502020204030204" pitchFamily="34" charset="0"/>
                <a:ea typeface="SimSun" panose="02010600030101010101" pitchFamily="2" charset="-122"/>
                <a:cs typeface="Times New Roman" panose="02020603050405020304" pitchFamily="18" charset="0"/>
              </a:rPr>
              <a:t>What will be the internal management structure? Will there be a board of directors or shareholders, and what are the duties that flow from this? What internal documentation is required?</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228600">
              <a:spcBef>
                <a:spcPts val="0"/>
              </a:spcBef>
              <a:spcAft>
                <a:spcPts val="0"/>
              </a:spcAft>
              <a:buFont typeface="Wingdings" panose="05000000000000000000" pitchFamily="2" charset="2"/>
              <a:buChar char="Ø"/>
              <a:tabLst>
                <a:tab pos="228600" algn="l"/>
              </a:tabLst>
            </a:pPr>
            <a:r>
              <a:rPr lang="en-US" dirty="0">
                <a:latin typeface="Calibri" panose="020F0502020204030204" pitchFamily="34" charset="0"/>
                <a:ea typeface="SimSun" panose="02010600030101010101" pitchFamily="2" charset="-122"/>
                <a:cs typeface="Times New Roman" panose="02020603050405020304" pitchFamily="18" charset="0"/>
              </a:rPr>
              <a:t>What types of legal or governmental partnerships can the organization explore?</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228600">
              <a:spcBef>
                <a:spcPts val="0"/>
              </a:spcBef>
              <a:spcAft>
                <a:spcPts val="0"/>
              </a:spcAft>
              <a:buFont typeface="Wingdings" panose="05000000000000000000" pitchFamily="2" charset="2"/>
              <a:buChar char="Ø"/>
              <a:tabLst>
                <a:tab pos="228600" algn="l"/>
              </a:tabLst>
            </a:pPr>
            <a:r>
              <a:rPr lang="en-US" dirty="0">
                <a:latin typeface="Calibri" panose="020F0502020204030204" pitchFamily="34" charset="0"/>
                <a:ea typeface="SimSun" panose="02010600030101010101" pitchFamily="2" charset="-122"/>
                <a:cs typeface="Times New Roman" panose="02020603050405020304" pitchFamily="18" charset="0"/>
              </a:rPr>
              <a:t>Broadly, will creating a separate legal entity benefit or restrict the work of the organization? For instance, will it limit the personal liability of members? Will it allow the organization to attend official events? Will it add significant costs to operate the organization as a separate legal entity? Will the organization be bound by local laws or its own constitution/board, which may limit the running of the organization?</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228600">
              <a:spcBef>
                <a:spcPts val="0"/>
              </a:spcBef>
              <a:spcAft>
                <a:spcPts val="0"/>
              </a:spcAft>
              <a:buFont typeface="Wingdings" panose="05000000000000000000" pitchFamily="2" charset="2"/>
              <a:buChar char="Ø"/>
              <a:tabLst>
                <a:tab pos="228600" algn="l"/>
              </a:tabLst>
            </a:pPr>
            <a:r>
              <a:rPr lang="en-US" dirty="0">
                <a:latin typeface="Calibri" panose="020F0502020204030204" pitchFamily="34" charset="0"/>
                <a:ea typeface="SimSun" panose="02010600030101010101" pitchFamily="2" charset="-122"/>
                <a:cs typeface="Times New Roman" panose="02020603050405020304" pitchFamily="18" charset="0"/>
              </a:rPr>
              <a:t>What are the organization’s liabilities? How will people be protected in the event that incidents may occur, particularly within the target group?</a:t>
            </a:r>
            <a:r>
              <a:rPr lang="en-US" baseline="30000" dirty="0">
                <a:latin typeface="Calibri" panose="020F0502020204030204" pitchFamily="34" charset="0"/>
                <a:ea typeface="SimSun" panose="02010600030101010101" pitchFamily="2" charset="-122"/>
                <a:cs typeface="Times New Roman" panose="02020603050405020304" pitchFamily="18" charset="0"/>
              </a:rPr>
              <a:t> </a:t>
            </a:r>
            <a:r>
              <a:rPr lang="en-US" dirty="0">
                <a:latin typeface="Calibri" panose="020F0502020204030204" pitchFamily="34" charset="0"/>
                <a:ea typeface="SimSun" panose="02010600030101010101" pitchFamily="2" charset="-122"/>
                <a:cs typeface="Times New Roman" panose="02020603050405020304" pitchFamily="18" charset="0"/>
              </a:rPr>
              <a:t>What type(s) of insurance are required?</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228600">
              <a:spcBef>
                <a:spcPts val="0"/>
              </a:spcBef>
              <a:spcAft>
                <a:spcPts val="0"/>
              </a:spcAft>
              <a:buFont typeface="Wingdings" panose="05000000000000000000" pitchFamily="2" charset="2"/>
              <a:buChar char="Ø"/>
              <a:tabLst>
                <a:tab pos="228600" algn="l"/>
              </a:tabLst>
            </a:pPr>
            <a:r>
              <a:rPr lang="en-US" dirty="0">
                <a:latin typeface="Calibri" panose="020F0502020204030204" pitchFamily="34" charset="0"/>
                <a:ea typeface="SimSun" panose="02010600030101010101" pitchFamily="2" charset="-122"/>
                <a:cs typeface="Times New Roman" panose="02020603050405020304" pitchFamily="18" charset="0"/>
              </a:rPr>
              <a:t>Is the organization supported by an existing NGO or other service and, if so, is it covered/bound under that NGO’s or service’s respective policies?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228600">
              <a:spcBef>
                <a:spcPts val="0"/>
              </a:spcBef>
              <a:spcAft>
                <a:spcPts val="0"/>
              </a:spcAft>
              <a:buFont typeface="Wingdings" panose="05000000000000000000" pitchFamily="2" charset="2"/>
              <a:buChar char="Ø"/>
              <a:tabLst>
                <a:tab pos="228600" algn="l"/>
              </a:tabLst>
            </a:pPr>
            <a:r>
              <a:rPr lang="en-US" dirty="0">
                <a:latin typeface="Calibri" panose="020F0502020204030204" pitchFamily="34" charset="0"/>
                <a:ea typeface="SimSun" panose="02010600030101010101" pitchFamily="2" charset="-122"/>
                <a:cs typeface="Times New Roman" panose="02020603050405020304" pitchFamily="18" charset="0"/>
              </a:rPr>
              <a:t>What are the organization’s financial needs? Will it be beneficial to open a bank account? Will formal reporting be required? How does the organization intend to invest any funds? Can the organization work with lawyers or accountants to do so in accordance with official regulations?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228600">
              <a:spcBef>
                <a:spcPts val="0"/>
              </a:spcBef>
              <a:spcAft>
                <a:spcPts val="0"/>
              </a:spcAft>
              <a:buFont typeface="Wingdings" panose="05000000000000000000" pitchFamily="2" charset="2"/>
              <a:buChar char="Ø"/>
              <a:tabLst>
                <a:tab pos="228600" algn="l"/>
              </a:tabLst>
            </a:pPr>
            <a:r>
              <a:rPr lang="en-US" dirty="0">
                <a:latin typeface="Calibri" panose="020F0502020204030204" pitchFamily="34" charset="0"/>
                <a:ea typeface="SimSun" panose="02010600030101010101" pitchFamily="2" charset="-122"/>
                <a:cs typeface="Times New Roman" panose="02020603050405020304" pitchFamily="18" charset="0"/>
              </a:rPr>
              <a:t>What are the organization’s taxation liabilities? Are there any available taxation concessions based on the legal status of the organization?</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41</a:t>
            </a:fld>
            <a:endParaRPr lang="x-none"/>
          </a:p>
        </p:txBody>
      </p:sp>
    </p:spTree>
    <p:extLst>
      <p:ext uri="{BB962C8B-B14F-4D97-AF65-F5344CB8AC3E}">
        <p14:creationId xmlns:p14="http://schemas.microsoft.com/office/powerpoint/2010/main" val="16661035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a:lstStyle/>
          <a:p>
            <a:pPr marL="0" marR="0" indent="0" algn="l">
              <a:spcBef>
                <a:spcPts val="0"/>
              </a:spcBef>
              <a:spcAft>
                <a:spcPts val="1000"/>
              </a:spcAft>
              <a:buNone/>
            </a:pPr>
            <a:r>
              <a:rPr lang="en-GB" sz="1200" b="1"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Legal issues (cont’d)</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Legal issues and structures will vary from country to country and, in some cases, at the regional, state or local levels.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It is imperative to consult local legislation or persons who can advise on legal issues to ensure that the organization operates in accordance with the law.</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It may be difficult to find the legal advice or assistance needed to navigate these questions, particularly if the organization has limited resources. Concerns about legal formalities required when setting up organizations should not stop people with psychosocial, intellectual or cognitive disabilities from engaging in activities for which a formal organization is not necessary. </a:t>
            </a:r>
          </a:p>
          <a:p>
            <a:pPr marL="628650" lvl="1"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instance it is not necessary to be a part of an organization in order to engage with political or other activities, and people with disabilities have the right to express themselves and to participate in decision-making processes on all matters affecting them.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42</a:t>
            </a:fld>
            <a:endParaRPr lang="x-none"/>
          </a:p>
        </p:txBody>
      </p:sp>
    </p:spTree>
    <p:extLst>
      <p:ext uri="{BB962C8B-B14F-4D97-AF65-F5344CB8AC3E}">
        <p14:creationId xmlns:p14="http://schemas.microsoft.com/office/powerpoint/2010/main" val="26424775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93888" y="279400"/>
            <a:ext cx="3387725" cy="1906588"/>
          </a:xfrm>
        </p:spPr>
      </p:sp>
      <p:sp>
        <p:nvSpPr>
          <p:cNvPr id="3" name="Notes Placeholder 2"/>
          <p:cNvSpPr>
            <a:spLocks noGrp="1"/>
          </p:cNvSpPr>
          <p:nvPr>
            <p:ph type="body" idx="1"/>
          </p:nvPr>
        </p:nvSpPr>
        <p:spPr>
          <a:xfrm>
            <a:off x="279400" y="2503170"/>
            <a:ext cx="6134100" cy="5688330"/>
          </a:xfrm>
        </p:spPr>
        <p:txBody>
          <a:bodyPr/>
          <a:lstStyle/>
          <a:p>
            <a:pPr marL="0" indent="0">
              <a:buNone/>
            </a:pPr>
            <a:r>
              <a:rPr lang="en-US" sz="1200" b="1" dirty="0">
                <a:solidFill>
                  <a:schemeClr val="accent1">
                    <a:lumMod val="75000"/>
                  </a:schemeClr>
                </a:solidFill>
              </a:rPr>
              <a:t>Policies and procedures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Sound governance of the organization is important and, to achieve this, clear policies, procedures and guiding documents need to be defined.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Ethical guidelines are an important frame for describing the organization’s core values and standards.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When appropriate, the organization should review and learn from the organizational policies and procedures of other similar groups and organizations according to the local context and purpose of the organization.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Ethical issues might include: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00050" marR="0" lvl="0" indent="-2286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Who can speak for the organization and would any prior consultation with the membership be needed?</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400050" marR="0" lvl="0" indent="-2286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How will the organization make decisions about policy, procedures and day-to-day activities?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400050" marR="0" lvl="0" indent="-2286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If the organization includes non-disabled staff or supporters, how does the organization ensure that people with disabilities have effective power to set policy and oversee the day-to-day operations?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400050" marR="0" lvl="0" indent="-2286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How will the organization deal with conflicts between members about policy or procedures within the organization?</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400050" marR="0" lvl="0" indent="-2286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How will the organization deal with any potential allegations of discrimination, abuse or violence among members of the organization?</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400050" marR="0" lvl="0" indent="-2286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What aspects of the organization’s work will be public and what aspects will be kept confidential? What are members’ and staff obligations with respect to confidentiality? (With respect to formal organizations, are there legal obligations relating to confidentiality and/or public disclosure that might impede the organization’s work or conflict with its values? If so, how will this conflict be addressed?)</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400050" marR="0" lvl="0" indent="-2286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Will the organization restrict its sources of funding (e.g. not accepting money from pharmaceutical, tobacco or armaments companies)?</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43</a:t>
            </a:fld>
            <a:endParaRPr lang="x-none"/>
          </a:p>
        </p:txBody>
      </p:sp>
    </p:spTree>
    <p:extLst>
      <p:ext uri="{BB962C8B-B14F-4D97-AF65-F5344CB8AC3E}">
        <p14:creationId xmlns:p14="http://schemas.microsoft.com/office/powerpoint/2010/main" val="9917873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200" b="1" dirty="0">
                <a:solidFill>
                  <a:schemeClr val="accent1">
                    <a:lumMod val="75000"/>
                  </a:schemeClr>
                </a:solidFill>
              </a:rPr>
              <a:t>Policies and procedures (cont’d)</a:t>
            </a:r>
          </a:p>
          <a:p>
            <a:pPr algn="just"/>
            <a:endParaRPr lang="en-GB" dirty="0">
              <a:solidFill>
                <a:srgbClr val="000000"/>
              </a:solidFill>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When the organization grows, some additional written policies and procedures may include </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3" action="ppaction://hlinkfile" tooltip="Centre of Excellence in Peer Support Mental Health, 2013 #291">
                  <a:extLst>
                    <a:ext uri="{A12FA001-AC4F-418D-AE19-62706E023703}">
                      <ahyp:hlinkClr xmlns:ahyp="http://schemas.microsoft.com/office/drawing/2018/hyperlinkcolor" val="tx"/>
                    </a:ext>
                  </a:extLst>
                </a:hlinkClick>
              </a:rPr>
              <a:t>22</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28650" marR="0" lvl="0" indent="-3429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Volunteer procedures and support</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28650" marR="0" lvl="0" indent="-3429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Occupational health and safety regulations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28650" marR="0" lvl="0" indent="-3429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Logistical procedures, such as running meetings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28650" marR="0" lvl="0" indent="-3429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Budget and cash handling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28650" marR="0" lvl="0" indent="-3429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Conflict of interest.</a:t>
            </a:r>
            <a:endParaRPr lang="x-none" dirty="0">
              <a:latin typeface="Calibri" panose="020F0502020204030204" pitchFamily="34" charset="0"/>
              <a:ea typeface="SimSun" panose="02010600030101010101" pitchFamily="2" charset="-122"/>
              <a:cs typeface="Times New Roman" panose="02020603050405020304" pitchFamily="18"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Documentation should be regularly checked and updated, particularly whenever any substantial change occurs within the organization. </a:t>
            </a:r>
          </a:p>
          <a:p>
            <a:pPr marL="17145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For instance, employing a paid worker may require submitting paperwork to relevant government departments.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44</a:t>
            </a:fld>
            <a:endParaRPr lang="x-none"/>
          </a:p>
        </p:txBody>
      </p:sp>
    </p:spTree>
    <p:extLst>
      <p:ext uri="{BB962C8B-B14F-4D97-AF65-F5344CB8AC3E}">
        <p14:creationId xmlns:p14="http://schemas.microsoft.com/office/powerpoint/2010/main" val="17968334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8000" y="444500"/>
            <a:ext cx="3724275" cy="2095500"/>
          </a:xfrm>
        </p:spPr>
      </p:sp>
      <p:sp>
        <p:nvSpPr>
          <p:cNvPr id="3" name="Notes Placeholder 2"/>
          <p:cNvSpPr>
            <a:spLocks noGrp="1"/>
          </p:cNvSpPr>
          <p:nvPr>
            <p:ph type="body" idx="1"/>
          </p:nvPr>
        </p:nvSpPr>
        <p:spPr>
          <a:xfrm>
            <a:off x="355600" y="2870200"/>
            <a:ext cx="6197600" cy="5956300"/>
          </a:xfrm>
        </p:spPr>
        <p:txBody>
          <a:bodyPr/>
          <a:lstStyle/>
          <a:p>
            <a:pPr marL="457200" marR="0" indent="-457200" algn="just">
              <a:spcBef>
                <a:spcPts val="0"/>
              </a:spcBef>
              <a:spcAft>
                <a:spcPts val="600"/>
              </a:spcAft>
            </a:pPr>
            <a:r>
              <a:rPr lang="en-GB" b="1" dirty="0">
                <a:solidFill>
                  <a:srgbClr val="002060"/>
                </a:solidFill>
                <a:latin typeface="Calibri" panose="020F0502020204030204" pitchFamily="34" charset="0"/>
                <a:ea typeface="SimSun" panose="02010600030101010101" pitchFamily="2" charset="-122"/>
                <a:cs typeface="Arial" panose="020B0604020202020204" pitchFamily="34" charset="0"/>
              </a:rPr>
              <a:t>Financial issues, including budget and funding </a:t>
            </a:r>
            <a:endParaRPr lang="x-none" b="1" dirty="0">
              <a:solidFill>
                <a:srgbClr val="00206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Procuring and managing funds for activities and other operations is a pressing issue for new civil society organizations.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As the organization develops its goal(s), objectives and activities, it is helpful to keep in mind that the type and extent of activities that the organization can implement will depend on available resources.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Understanding budgets and funding issues will help determine what is realistic and what is beyond reach.</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Resources may be so limited that even securing a venue or space for meetings can be difficult.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Overcoming barriers such as this often takes a degree of creativity, but organizations can do a great deal with limited funds.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Organizations of people with psychosocial, intellectual or cognitive disabilities with limited or no financial resources have met in public places such as parks or cafeterias, or in a village square.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Reaching out to various stakeholders (e.g. faith-based organizations, local council offices, health services spaces, local market spaces, and existing NGOs or civil society organizations) to see whether they might be willing to share a space can offer a solution to this challenge.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Social media and web hosting are available for free, and Internet access may be free in spaces such as public libraries.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Drawing upon and utilizing existing resources in the community can enable organizations with limited resources to grow and develop.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There are advantages and disadvantages to operating with limited funds; it allows for greater independence and allows the organization to concentrate on substantive work rather than fundraising, but it can also isolate groups and limit the scope of activities.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Ensuring transparency of finances and accountability of leadership with regard to the budget is key to the sustainability of the organization.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45</a:t>
            </a:fld>
            <a:endParaRPr lang="x-none"/>
          </a:p>
        </p:txBody>
      </p:sp>
    </p:spTree>
    <p:extLst>
      <p:ext uri="{BB962C8B-B14F-4D97-AF65-F5344CB8AC3E}">
        <p14:creationId xmlns:p14="http://schemas.microsoft.com/office/powerpoint/2010/main" val="10873799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355600"/>
            <a:ext cx="3740150" cy="2105025"/>
          </a:xfrm>
        </p:spPr>
      </p:sp>
      <p:sp>
        <p:nvSpPr>
          <p:cNvPr id="3" name="Notes Placeholder 2"/>
          <p:cNvSpPr>
            <a:spLocks noGrp="1"/>
          </p:cNvSpPr>
          <p:nvPr>
            <p:ph type="body" idx="1"/>
          </p:nvPr>
        </p:nvSpPr>
        <p:spPr>
          <a:xfrm>
            <a:off x="596900" y="2908300"/>
            <a:ext cx="5575300" cy="5092700"/>
          </a:xfrm>
        </p:spPr>
        <p:txBody>
          <a:bodyPr/>
          <a:lstStyle/>
          <a:p>
            <a:pPr algn="just">
              <a:spcAft>
                <a:spcPts val="600"/>
              </a:spcAft>
            </a:pPr>
            <a:r>
              <a:rPr lang="en-GB" b="1" u="sng" dirty="0">
                <a:solidFill>
                  <a:srgbClr val="000000"/>
                </a:solidFill>
                <a:latin typeface="Calibri" panose="020F0502020204030204" pitchFamily="34" charset="0"/>
                <a:ea typeface="SimSun" panose="02010600030101010101" pitchFamily="2" charset="-122"/>
                <a:cs typeface="Calibri" panose="020F0502020204030204" pitchFamily="34" charset="0"/>
              </a:rPr>
              <a:t>Budgets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Planning the annual budget is a very important part of setting up a civil society organization, regardless of its membership composition, size or organizational structure.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The budget should cover all the costs necessary for the functioning of the organization and its activities.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The organization needs to be transparent about its financial management and should share financial information with members. Reporting on financial issues may also be done as part of the overall monitoring/reporting process (see sections on </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Monitoring and evaluation </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and </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Reporting).</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Depending on the organization’s activities, some of the costs may include </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3" action="ppaction://hlinkfile" tooltip="Centre of Excellence in Peer Support Mental Health, 2013 #291">
                  <a:extLst>
                    <a:ext uri="{A12FA001-AC4F-418D-AE19-62706E023703}">
                      <ahyp:hlinkClr xmlns:ahyp="http://schemas.microsoft.com/office/drawing/2018/hyperlinkcolor" val="tx"/>
                    </a:ext>
                  </a:extLst>
                </a:hlinkClick>
              </a:rPr>
              <a:t>22</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85800" lvl="1" indent="-228600">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Set-up costs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85800" lvl="1" indent="-228600">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Administrative needs (e.g. computers, software, telephones and telephone services, stationery, printing costs, postage, and other supplies and materials)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85800" lvl="1" indent="-228600">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Training and education</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85800" lvl="1" indent="-228600">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Wages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85800" lvl="1" indent="-228600">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Promotional costs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85800" lvl="1" indent="-228600">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Costs related to activities and events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85800" lvl="1" indent="-228600">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Travel</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85800" lvl="1" indent="-228600">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Room hire</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85800" lvl="1" indent="-228600">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Operational costs (e.g. insurance, human resources and fiscal costs).</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46</a:t>
            </a:fld>
            <a:endParaRPr lang="x-none"/>
          </a:p>
        </p:txBody>
      </p:sp>
    </p:spTree>
    <p:extLst>
      <p:ext uri="{BB962C8B-B14F-4D97-AF65-F5344CB8AC3E}">
        <p14:creationId xmlns:p14="http://schemas.microsoft.com/office/powerpoint/2010/main" val="42524857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a:lstStyle/>
          <a:p>
            <a:pPr algn="just"/>
            <a:r>
              <a:rPr lang="en-GB" sz="1400" b="1" u="sng" dirty="0">
                <a:solidFill>
                  <a:srgbClr val="000000"/>
                </a:solidFill>
                <a:latin typeface="Calibri" panose="020F0502020204030204" pitchFamily="34" charset="0"/>
                <a:ea typeface="SimSun" panose="02010600030101010101" pitchFamily="2" charset="-122"/>
                <a:cs typeface="Arial" panose="020B0604020202020204" pitchFamily="34" charset="0"/>
              </a:rPr>
              <a:t>Budgets (2)</a:t>
            </a:r>
          </a:p>
          <a:p>
            <a:pPr algn="just"/>
            <a:endPar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Budgets should be reviewed annually and should be used as the basis for creating a new budget for the following year. </a:t>
            </a:r>
          </a:p>
          <a:p>
            <a:pPr marL="171450" indent="-171450" algn="jus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During this review, some helpful questions to ask include:</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28650" marR="0" lvl="0" indent="-17145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Were there enough funds to keep the group running?</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628650" marR="0" lvl="0" indent="-17145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Will new activities be undertaken? </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628650" marR="0" lvl="0" indent="-17145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Will more people be hired?</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628650" marR="0" lvl="0" indent="-17145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Are more funds necessary for the upcoming year? </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algn="just"/>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Note also that some banking systems provide bank accounts for NGOs or DPOs, so this can be a way to reduce or eliminate additional costs.</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47</a:t>
            </a:fld>
            <a:endParaRPr lang="x-none"/>
          </a:p>
        </p:txBody>
      </p:sp>
    </p:spTree>
    <p:extLst>
      <p:ext uri="{BB962C8B-B14F-4D97-AF65-F5344CB8AC3E}">
        <p14:creationId xmlns:p14="http://schemas.microsoft.com/office/powerpoint/2010/main" val="30917600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9525" y="458788"/>
            <a:ext cx="4297363" cy="2417762"/>
          </a:xfrm>
        </p:spPr>
      </p:sp>
      <p:sp>
        <p:nvSpPr>
          <p:cNvPr id="3" name="Notes Placeholder 2"/>
          <p:cNvSpPr>
            <a:spLocks noGrp="1"/>
          </p:cNvSpPr>
          <p:nvPr>
            <p:ph type="body" idx="1"/>
          </p:nvPr>
        </p:nvSpPr>
        <p:spPr>
          <a:xfrm>
            <a:off x="685800" y="3358663"/>
            <a:ext cx="5626100" cy="5326550"/>
          </a:xfrm>
        </p:spPr>
        <p:txBody>
          <a:bodyPr/>
          <a:lstStyle/>
          <a:p>
            <a:pPr algn="just"/>
            <a:r>
              <a:rPr lang="en-GB" b="1" u="sng" dirty="0">
                <a:solidFill>
                  <a:srgbClr val="000000"/>
                </a:solidFill>
                <a:latin typeface="Calibri" panose="020F0502020204030204" pitchFamily="34" charset="0"/>
                <a:ea typeface="SimSun" panose="02010600030101010101" pitchFamily="2" charset="-122"/>
                <a:cs typeface="Arial" panose="020B0604020202020204" pitchFamily="34" charset="0"/>
              </a:rPr>
              <a:t>Funding (1)</a:t>
            </a:r>
            <a:endParaRPr lang="en-GB" u="sng"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Funding for activities can enhance the ability of the organization to achieve its objectives.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It is important to have a clear strategy and understanding of where funding will come from and how it will be allocated within the organization.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addition, specific requirements for funding sources need to be noted as they can have an impact on how and what activities are carried out.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instance, funding received from a donor with specific interests in certain activities will shape how the organization can use the funds received.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contrast, funding from donors without specific interests can allow for more flexibility in working procedures and activities.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It is advisable to ensure transparency when accepting and acknowledging funding sources and to ensure that there are no conflicts of interest, as these can diminish an organization’s integrity and credibility</a:t>
            </a:r>
            <a:r>
              <a:rPr lang="en-GB" baseline="30000" dirty="0">
                <a:solidFill>
                  <a:srgbClr val="000000"/>
                </a:solidFill>
                <a:latin typeface="Calibri" panose="020F0502020204030204" pitchFamily="34" charset="0"/>
                <a:ea typeface="SimSun" panose="02010600030101010101" pitchFamily="2" charset="-122"/>
                <a:cs typeface="Calibri" panose="020F0502020204030204" pitchFamily="34" charset="0"/>
              </a:rPr>
              <a:t> </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3" action="ppaction://hlinkfile" tooltip="Community Tool Box, 2014 #279">
                  <a:extLst>
                    <a:ext uri="{A12FA001-AC4F-418D-AE19-62706E023703}">
                      <ahyp:hlinkClr xmlns:ahyp="http://schemas.microsoft.com/office/drawing/2018/hyperlinkcolor" val="tx"/>
                    </a:ext>
                  </a:extLst>
                </a:hlinkClick>
              </a:rPr>
              <a:t>23</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Funding can be obtained from a variety of sources, and organizations should be creative with the types of donations (monetary or in-kind) they solicit, given their relationships, partnerships and connections with the community. </a:t>
            </a:r>
          </a:p>
          <a:p>
            <a:pPr marL="171450" indent="-171450" algn="just">
              <a:buFont typeface="Arial" panose="020B0604020202020204" pitchFamily="34" charset="0"/>
              <a:buChar char="•"/>
            </a:pPr>
            <a:endParaRPr lang="en-GB"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endParaRPr lang="en-GB"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48</a:t>
            </a:fld>
            <a:endParaRPr lang="x-none"/>
          </a:p>
        </p:txBody>
      </p:sp>
    </p:spTree>
    <p:extLst>
      <p:ext uri="{BB962C8B-B14F-4D97-AF65-F5344CB8AC3E}">
        <p14:creationId xmlns:p14="http://schemas.microsoft.com/office/powerpoint/2010/main" val="17774124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86075" y="101600"/>
            <a:ext cx="1085850" cy="611188"/>
          </a:xfrm>
        </p:spPr>
      </p:sp>
      <p:sp>
        <p:nvSpPr>
          <p:cNvPr id="3" name="Notes Placeholder 2"/>
          <p:cNvSpPr>
            <a:spLocks noGrp="1"/>
          </p:cNvSpPr>
          <p:nvPr>
            <p:ph type="body" idx="1"/>
          </p:nvPr>
        </p:nvSpPr>
        <p:spPr>
          <a:xfrm>
            <a:off x="139700" y="712788"/>
            <a:ext cx="6489700" cy="8113712"/>
          </a:xfrm>
        </p:spPr>
        <p:txBody>
          <a:bodyPr/>
          <a:lstStyle/>
          <a:p>
            <a:pPr marR="0" lvl="0">
              <a:spcBef>
                <a:spcPts val="0"/>
              </a:spcBef>
              <a:spcAft>
                <a:spcPts val="600"/>
              </a:spcAft>
            </a:pPr>
            <a:r>
              <a:rPr lang="en-US" sz="1000" b="1" u="sng" dirty="0">
                <a:latin typeface="Calibri" panose="020F0502020204030204" pitchFamily="34" charset="0"/>
                <a:ea typeface="SimSun" panose="02010600030101010101" pitchFamily="2" charset="-122"/>
                <a:cs typeface="Times New Roman" panose="02020603050405020304" pitchFamily="18" charset="0"/>
              </a:rPr>
              <a:t>Funding (2)</a:t>
            </a:r>
          </a:p>
          <a:p>
            <a:r>
              <a:rPr lang="en-GB" sz="1000" dirty="0">
                <a:solidFill>
                  <a:srgbClr val="000000"/>
                </a:solidFill>
                <a:latin typeface="Calibri" panose="020F0502020204030204" pitchFamily="34" charset="0"/>
                <a:ea typeface="SimSun" panose="02010600030101010101" pitchFamily="2" charset="-122"/>
                <a:cs typeface="Arial" panose="020B0604020202020204" pitchFamily="34" charset="0"/>
              </a:rPr>
              <a:t>Some potential sources of funding are as follows: </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R="0" lvl="0">
              <a:spcBef>
                <a:spcPts val="0"/>
              </a:spcBef>
              <a:spcAft>
                <a:spcPts val="0"/>
              </a:spcAft>
            </a:pPr>
            <a:endParaRPr lang="en-US" sz="1000" b="1" dirty="0">
              <a:latin typeface="Calibri" panose="020F0502020204030204" pitchFamily="34" charset="0"/>
              <a:ea typeface="SimSun" panose="02010600030101010101" pitchFamily="2" charset="-122"/>
              <a:cs typeface="Times New Roman" panose="02020603050405020304" pitchFamily="18" charset="0"/>
            </a:endParaRPr>
          </a:p>
          <a:p>
            <a:pPr marL="228600" marR="0" lvl="0" indent="-228600">
              <a:spcBef>
                <a:spcPts val="0"/>
              </a:spcBef>
              <a:spcAft>
                <a:spcPts val="0"/>
              </a:spcAft>
              <a:buFont typeface="Symbol" panose="05050102010706020507" pitchFamily="18" charset="2"/>
              <a:buChar char=""/>
            </a:pPr>
            <a:r>
              <a:rPr lang="en-US" sz="1000" b="1" dirty="0">
                <a:latin typeface="Calibri" panose="020F0502020204030204" pitchFamily="34" charset="0"/>
                <a:ea typeface="SimSun" panose="02010600030101010101" pitchFamily="2" charset="-122"/>
                <a:cs typeface="Times New Roman" panose="02020603050405020304" pitchFamily="18" charset="0"/>
              </a:rPr>
              <a:t>In-kind donations, such as supplies and refreshments, from local businesses:</a:t>
            </a:r>
            <a:r>
              <a:rPr lang="en-US" sz="1000" dirty="0">
                <a:latin typeface="Calibri" panose="020F0502020204030204" pitchFamily="34" charset="0"/>
                <a:ea typeface="SimSun" panose="02010600030101010101" pitchFamily="2" charset="-122"/>
                <a:cs typeface="Times New Roman" panose="02020603050405020304" pitchFamily="18" charset="0"/>
              </a:rPr>
              <a:t> Soliciting in-kind donations is a great way to cut costs and develop relationships with local organizations and establishments, such as stores and businesses. Often, many of the needed smaller items (e.g. office supplies, refreshments, paper products etc.) can come from in-kind donations.</a:t>
            </a:r>
            <a:r>
              <a:rPr lang="en-US" sz="1000" baseline="30000" dirty="0">
                <a:latin typeface="Calibri" panose="020F0502020204030204" pitchFamily="34" charset="0"/>
                <a:ea typeface="SimSun" panose="02010600030101010101" pitchFamily="2" charset="-122"/>
                <a:cs typeface="Calibri" panose="020F0502020204030204" pitchFamily="34" charset="0"/>
              </a:rPr>
              <a:t> </a:t>
            </a:r>
            <a:endParaRPr lang="x-none" sz="1000" dirty="0">
              <a:latin typeface="Calibri" panose="020F0502020204030204" pitchFamily="34" charset="0"/>
              <a:ea typeface="SimSun" panose="02010600030101010101" pitchFamily="2" charset="-122"/>
              <a:cs typeface="Times New Roman" panose="02020603050405020304" pitchFamily="18" charset="0"/>
            </a:endParaRPr>
          </a:p>
          <a:p>
            <a:pPr marL="228600" marR="0" lvl="0" indent="-228600">
              <a:spcBef>
                <a:spcPts val="0"/>
              </a:spcBef>
              <a:spcAft>
                <a:spcPts val="0"/>
              </a:spcAft>
              <a:buFont typeface="Symbol" panose="05050102010706020507" pitchFamily="18" charset="2"/>
              <a:buChar char=""/>
            </a:pPr>
            <a:r>
              <a:rPr lang="en-US" sz="1000" b="1" dirty="0">
                <a:latin typeface="Calibri" panose="020F0502020204030204" pitchFamily="34" charset="0"/>
                <a:ea typeface="SimSun" panose="02010600030101010101" pitchFamily="2" charset="-122"/>
                <a:cs typeface="Calibri" panose="020F0502020204030204" pitchFamily="34" charset="0"/>
              </a:rPr>
              <a:t>Crowd-funding:</a:t>
            </a:r>
            <a:r>
              <a:rPr lang="en-US" sz="1000" dirty="0">
                <a:latin typeface="Calibri" panose="020F0502020204030204" pitchFamily="34" charset="0"/>
                <a:ea typeface="SimSun" panose="02010600030101010101" pitchFamily="2" charset="-122"/>
                <a:cs typeface="Calibri" panose="020F0502020204030204" pitchFamily="34" charset="0"/>
              </a:rPr>
              <a:t> Use of the Internet, particularly social media platforms, can have a big impact on securing independent funding for social and community-oriented initiatives. Crowd-funding is the practice of funding an organization or a project by raising money from a large number of people through Internet-mediated registries (e.g. </a:t>
            </a:r>
            <a:r>
              <a:rPr lang="en-US" sz="1000" dirty="0" err="1">
                <a:latin typeface="Calibri" panose="020F0502020204030204" pitchFamily="34" charset="0"/>
                <a:ea typeface="SimSun" panose="02010600030101010101" pitchFamily="2" charset="-122"/>
                <a:cs typeface="Calibri" panose="020F0502020204030204" pitchFamily="34" charset="0"/>
              </a:rPr>
              <a:t>CauseVox</a:t>
            </a:r>
            <a:r>
              <a:rPr lang="en-US" sz="1000" dirty="0">
                <a:latin typeface="Calibri" panose="020F0502020204030204" pitchFamily="34" charset="0"/>
                <a:ea typeface="SimSun" panose="02010600030101010101" pitchFamily="2" charset="-122"/>
                <a:cs typeface="Calibri" panose="020F0502020204030204" pitchFamily="34" charset="0"/>
              </a:rPr>
              <a:t>). This strategy can reach a large audience in a short period of time </a:t>
            </a:r>
            <a:r>
              <a:rPr lang="en-US" sz="1000" i="1" dirty="0">
                <a:latin typeface="Calibri" panose="020F0502020204030204" pitchFamily="34" charset="0"/>
                <a:ea typeface="SimSun" panose="02010600030101010101" pitchFamily="2" charset="-122"/>
                <a:cs typeface="Calibri" panose="020F0502020204030204" pitchFamily="34" charset="0"/>
              </a:rPr>
              <a:t>(</a:t>
            </a:r>
            <a:r>
              <a:rPr lang="en-US" sz="1000" i="1" dirty="0">
                <a:latin typeface="Calibri" panose="020F0502020204030204" pitchFamily="34" charset="0"/>
                <a:ea typeface="SimSun" panose="02010600030101010101" pitchFamily="2" charset="-122"/>
                <a:cs typeface="Calibri" panose="020F0502020204030204" pitchFamily="34" charset="0"/>
                <a:hlinkClick r:id="rId3" action="ppaction://hlinkfile" tooltip="Garecht, 2016 #280"/>
              </a:rPr>
              <a:t>24</a:t>
            </a:r>
            <a:r>
              <a:rPr lang="en-US" sz="1000" i="1" dirty="0">
                <a:latin typeface="Calibri" panose="020F0502020204030204" pitchFamily="34" charset="0"/>
                <a:ea typeface="SimSun" panose="02010600030101010101" pitchFamily="2" charset="-122"/>
                <a:cs typeface="Calibri" panose="020F0502020204030204" pitchFamily="34" charset="0"/>
              </a:rPr>
              <a:t>)</a:t>
            </a:r>
            <a:r>
              <a:rPr lang="en-US" sz="1000" dirty="0">
                <a:latin typeface="Calibri" panose="020F0502020204030204" pitchFamily="34" charset="0"/>
                <a:ea typeface="SimSun" panose="02010600030101010101" pitchFamily="2" charset="-122"/>
                <a:cs typeface="Calibri" panose="020F0502020204030204" pitchFamily="34" charset="0"/>
              </a:rPr>
              <a:t>. </a:t>
            </a:r>
            <a:endParaRPr lang="x-none" sz="1000" dirty="0">
              <a:latin typeface="Calibri" panose="020F0502020204030204" pitchFamily="34" charset="0"/>
              <a:ea typeface="SimSun" panose="02010600030101010101" pitchFamily="2" charset="-122"/>
              <a:cs typeface="Times New Roman" panose="02020603050405020304" pitchFamily="18" charset="0"/>
            </a:endParaRPr>
          </a:p>
          <a:p>
            <a:pPr marL="228600" marR="0" lvl="0" indent="-228600">
              <a:spcBef>
                <a:spcPts val="0"/>
              </a:spcBef>
              <a:spcAft>
                <a:spcPts val="0"/>
              </a:spcAft>
              <a:buFont typeface="Symbol" panose="05050102010706020507" pitchFamily="18" charset="2"/>
              <a:buChar char=""/>
            </a:pPr>
            <a:r>
              <a:rPr lang="en-US" sz="1000" b="1" dirty="0">
                <a:latin typeface="Calibri" panose="020F0502020204030204" pitchFamily="34" charset="0"/>
                <a:ea typeface="SimSun" panose="02010600030101010101" pitchFamily="2" charset="-122"/>
                <a:cs typeface="Times New Roman" panose="02020603050405020304" pitchFamily="18" charset="0"/>
              </a:rPr>
              <a:t>Subscriptions and/or donations from members:</a:t>
            </a:r>
            <a:r>
              <a:rPr lang="en-US" sz="1000" dirty="0">
                <a:latin typeface="Calibri" panose="020F0502020204030204" pitchFamily="34" charset="0"/>
                <a:ea typeface="SimSun" panose="02010600030101010101" pitchFamily="2" charset="-122"/>
                <a:cs typeface="Times New Roman" panose="02020603050405020304" pitchFamily="18" charset="0"/>
              </a:rPr>
              <a:t> After the organization has proven that it can deliver and its popularity begins to increase, it could be appropriate to impose a manageable subscription fee for members, or to solicit donations from them. This is often difficult when the organization is first being created because there is little guarantee that the money will be put to good use; however, after the organization becomes more established, people tend to be more amenable to this idea.</a:t>
            </a:r>
            <a:endParaRPr lang="x-none" sz="1000" dirty="0">
              <a:latin typeface="Calibri" panose="020F0502020204030204" pitchFamily="34" charset="0"/>
              <a:ea typeface="SimSun" panose="02010600030101010101" pitchFamily="2" charset="-122"/>
              <a:cs typeface="Times New Roman" panose="02020603050405020304" pitchFamily="18" charset="0"/>
            </a:endParaRPr>
          </a:p>
          <a:p>
            <a:pPr marL="228600" marR="0" lvl="0" indent="-228600">
              <a:spcBef>
                <a:spcPts val="0"/>
              </a:spcBef>
              <a:spcAft>
                <a:spcPts val="600"/>
              </a:spcAft>
              <a:buFont typeface="Symbol" panose="05050102010706020507" pitchFamily="18" charset="2"/>
              <a:buChar char=""/>
            </a:pPr>
            <a:r>
              <a:rPr lang="en-US" sz="1000" b="1" dirty="0">
                <a:latin typeface="Calibri" panose="020F0502020204030204" pitchFamily="34" charset="0"/>
                <a:ea typeface="SimSun" panose="02010600030101010101" pitchFamily="2" charset="-122"/>
                <a:cs typeface="Calibri" panose="020F0502020204030204" pitchFamily="34" charset="0"/>
              </a:rPr>
              <a:t>Benevolent grants from foundations and other organizations:</a:t>
            </a:r>
            <a:r>
              <a:rPr lang="en-US" sz="1000" dirty="0">
                <a:latin typeface="Calibri" panose="020F0502020204030204" pitchFamily="34" charset="0"/>
                <a:ea typeface="SimSun" panose="02010600030101010101" pitchFamily="2" charset="-122"/>
                <a:cs typeface="Calibri" panose="020F0502020204030204" pitchFamily="34" charset="0"/>
              </a:rPr>
              <a:t> These grants are for specified purposes that align with the organization’s goals and objectives. They can come from groups that include </a:t>
            </a:r>
            <a:r>
              <a:rPr lang="en-US" sz="1000" i="1" dirty="0">
                <a:latin typeface="Calibri" panose="020F0502020204030204" pitchFamily="34" charset="0"/>
                <a:ea typeface="SimSun" panose="02010600030101010101" pitchFamily="2" charset="-122"/>
                <a:cs typeface="Calibri" panose="020F0502020204030204" pitchFamily="34" charset="0"/>
              </a:rPr>
              <a:t>(</a:t>
            </a:r>
            <a:r>
              <a:rPr lang="en-US" sz="1000" i="1" dirty="0">
                <a:latin typeface="Calibri" panose="020F0502020204030204" pitchFamily="34" charset="0"/>
                <a:ea typeface="SimSun" panose="02010600030101010101" pitchFamily="2" charset="-122"/>
                <a:cs typeface="Calibri" panose="020F0502020204030204" pitchFamily="34" charset="0"/>
                <a:hlinkClick r:id="rId4" action="ppaction://hlinkfile" tooltip=", 2010 #15"/>
              </a:rPr>
              <a:t>25</a:t>
            </a:r>
            <a:r>
              <a:rPr lang="en-US" sz="1000" i="1" dirty="0">
                <a:latin typeface="Calibri" panose="020F0502020204030204" pitchFamily="34" charset="0"/>
                <a:ea typeface="SimSun" panose="02010600030101010101" pitchFamily="2" charset="-122"/>
                <a:cs typeface="Calibri" panose="020F0502020204030204" pitchFamily="34" charset="0"/>
              </a:rPr>
              <a:t>)</a:t>
            </a:r>
            <a:r>
              <a:rPr lang="en-US" sz="1000" dirty="0">
                <a:latin typeface="Calibri" panose="020F0502020204030204" pitchFamily="34" charset="0"/>
                <a:ea typeface="SimSun" panose="02010600030101010101" pitchFamily="2" charset="-122"/>
                <a:cs typeface="Calibri" panose="020F0502020204030204" pitchFamily="34" charset="0"/>
              </a:rPr>
              <a:t>:</a:t>
            </a:r>
            <a:endParaRPr lang="x-none" sz="1000" dirty="0">
              <a:latin typeface="Calibri" panose="020F0502020204030204" pitchFamily="34" charset="0"/>
              <a:ea typeface="SimSun" panose="02010600030101010101" pitchFamily="2" charset="-122"/>
              <a:cs typeface="Times New Roman" panose="02020603050405020304" pitchFamily="18" charset="0"/>
            </a:endParaRPr>
          </a:p>
          <a:p>
            <a:pPr marL="571500" marR="0" lvl="1" indent="-285750">
              <a:spcBef>
                <a:spcPts val="0"/>
              </a:spcBef>
              <a:spcAft>
                <a:spcPts val="0"/>
              </a:spcAft>
              <a:buFont typeface="Wingdings" panose="05000000000000000000" pitchFamily="2" charset="2"/>
              <a:buChar char=""/>
            </a:pPr>
            <a:r>
              <a:rPr lang="en-GB" sz="1000" dirty="0">
                <a:latin typeface="Calibri" panose="020F0502020204030204" pitchFamily="34" charset="0"/>
                <a:ea typeface="Calibri" panose="020F0502020204030204" pitchFamily="34" charset="0"/>
                <a:cs typeface="Calibri" panose="020F0502020204030204" pitchFamily="34" charset="0"/>
              </a:rPr>
              <a:t>Bilateral organizations or government agencies that provide development aid (mainly funding) from a single country and that are accountable to the government and parliament of that country.</a:t>
            </a:r>
            <a:endParaRPr lang="x-none" sz="1000" dirty="0">
              <a:latin typeface="Calibri" panose="020F0502020204030204" pitchFamily="34" charset="0"/>
              <a:ea typeface="Calibri" panose="020F0502020204030204" pitchFamily="34" charset="0"/>
              <a:cs typeface="Arial" panose="020B0604020202020204" pitchFamily="34" charset="0"/>
            </a:endParaRPr>
          </a:p>
          <a:p>
            <a:pPr marL="571500" marR="0" lvl="1" indent="-285750">
              <a:spcBef>
                <a:spcPts val="0"/>
              </a:spcBef>
              <a:spcAft>
                <a:spcPts val="0"/>
              </a:spcAft>
              <a:buFont typeface="Wingdings" panose="05000000000000000000" pitchFamily="2" charset="2"/>
              <a:buChar char=""/>
            </a:pPr>
            <a:r>
              <a:rPr lang="en-GB" sz="1000" dirty="0">
                <a:latin typeface="Calibri" panose="020F0502020204030204" pitchFamily="34" charset="0"/>
                <a:ea typeface="Calibri" panose="020F0502020204030204" pitchFamily="34" charset="0"/>
                <a:cs typeface="Calibri" panose="020F0502020204030204" pitchFamily="34" charset="0"/>
              </a:rPr>
              <a:t>Multilateral organizations including all United Nations agencies, The World Bank, and regional development banks such as the Asia Development Bank, the Africa Development Bank and the Inter-American Development Bank. These are agencies established by intergovernmental agreements and use pooled donations from different countries’ governmental and nongovernmental sources to provide technical and/or financial assistance to recipient countries.</a:t>
            </a:r>
            <a:endParaRPr lang="x-none" sz="1000" dirty="0">
              <a:latin typeface="Calibri" panose="020F0502020204030204" pitchFamily="34" charset="0"/>
              <a:ea typeface="Calibri" panose="020F0502020204030204" pitchFamily="34" charset="0"/>
              <a:cs typeface="Arial" panose="020B0604020202020204" pitchFamily="34" charset="0"/>
            </a:endParaRPr>
          </a:p>
          <a:p>
            <a:pPr marL="571500" marR="0" lvl="1" indent="-285750">
              <a:spcBef>
                <a:spcPts val="0"/>
              </a:spcBef>
              <a:spcAft>
                <a:spcPts val="0"/>
              </a:spcAft>
              <a:buFont typeface="Wingdings" panose="05000000000000000000" pitchFamily="2" charset="2"/>
              <a:buChar char=""/>
            </a:pPr>
            <a:r>
              <a:rPr lang="en-GB" sz="1000" dirty="0">
                <a:latin typeface="Calibri" panose="020F0502020204030204" pitchFamily="34" charset="0"/>
                <a:ea typeface="Calibri" panose="020F0502020204030204" pitchFamily="34" charset="0"/>
                <a:cs typeface="Calibri" panose="020F0502020204030204" pitchFamily="34" charset="0"/>
              </a:rPr>
              <a:t>The European Commission, which technically is a multilateral organization although its funding and operating procedures most closely resemble those of bilateral organizations.</a:t>
            </a:r>
            <a:endParaRPr lang="x-none" sz="1000" dirty="0">
              <a:latin typeface="Calibri" panose="020F0502020204030204" pitchFamily="34" charset="0"/>
              <a:ea typeface="Calibri" panose="020F0502020204030204" pitchFamily="34" charset="0"/>
              <a:cs typeface="Arial" panose="020B0604020202020204" pitchFamily="34" charset="0"/>
            </a:endParaRPr>
          </a:p>
          <a:p>
            <a:pPr marL="571500" marR="0" lvl="1" indent="-285750">
              <a:spcBef>
                <a:spcPts val="0"/>
              </a:spcBef>
              <a:spcAft>
                <a:spcPts val="0"/>
              </a:spcAft>
              <a:buFont typeface="Wingdings" panose="05000000000000000000" pitchFamily="2" charset="2"/>
              <a:buChar char=""/>
            </a:pPr>
            <a:r>
              <a:rPr lang="en-GB" sz="1000" dirty="0">
                <a:latin typeface="Calibri" panose="020F0502020204030204" pitchFamily="34" charset="0"/>
                <a:ea typeface="Calibri" panose="020F0502020204030204" pitchFamily="34" charset="0"/>
                <a:cs typeface="Calibri" panose="020F0502020204030204" pitchFamily="34" charset="0"/>
              </a:rPr>
              <a:t>Global </a:t>
            </a:r>
            <a:r>
              <a:rPr lang="en-GB" sz="1000" dirty="0" err="1">
                <a:latin typeface="Calibri" panose="020F0502020204030204" pitchFamily="34" charset="0"/>
                <a:ea typeface="Calibri" panose="020F0502020204030204" pitchFamily="34" charset="0"/>
                <a:cs typeface="Calibri" panose="020F0502020204030204" pitchFamily="34" charset="0"/>
              </a:rPr>
              <a:t>public</a:t>
            </a:r>
            <a:r>
              <a:rPr lang="en-GB" sz="1000" dirty="0" err="1">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en-GB" sz="1000" dirty="0" err="1">
                <a:latin typeface="Calibri" panose="020F0502020204030204" pitchFamily="34" charset="0"/>
                <a:ea typeface="Calibri" panose="020F0502020204030204" pitchFamily="34" charset="0"/>
                <a:cs typeface="Calibri" panose="020F0502020204030204" pitchFamily="34" charset="0"/>
              </a:rPr>
              <a:t>private</a:t>
            </a:r>
            <a:r>
              <a:rPr lang="en-GB" sz="1000" dirty="0">
                <a:latin typeface="Calibri" panose="020F0502020204030204" pitchFamily="34" charset="0"/>
                <a:ea typeface="Calibri" panose="020F0502020204030204" pitchFamily="34" charset="0"/>
                <a:cs typeface="Calibri" panose="020F0502020204030204" pitchFamily="34" charset="0"/>
              </a:rPr>
              <a:t> partnerships, such as the Global Fund for AIDS, Tuberculosis and Malaria.</a:t>
            </a:r>
            <a:endParaRPr lang="x-none" sz="1000" dirty="0">
              <a:latin typeface="Calibri" panose="020F0502020204030204" pitchFamily="34" charset="0"/>
              <a:ea typeface="Calibri" panose="020F0502020204030204" pitchFamily="34" charset="0"/>
              <a:cs typeface="Arial" panose="020B0604020202020204" pitchFamily="34" charset="0"/>
            </a:endParaRPr>
          </a:p>
          <a:p>
            <a:pPr marL="571500" marR="0" lvl="1" indent="-285750">
              <a:spcBef>
                <a:spcPts val="0"/>
              </a:spcBef>
              <a:spcAft>
                <a:spcPts val="600"/>
              </a:spcAft>
              <a:buFont typeface="Wingdings" panose="05000000000000000000" pitchFamily="2" charset="2"/>
              <a:buChar char=""/>
            </a:pPr>
            <a:r>
              <a:rPr lang="en-GB" sz="1000" dirty="0">
                <a:latin typeface="Calibri" panose="020F0502020204030204" pitchFamily="34" charset="0"/>
                <a:ea typeface="Calibri" panose="020F0502020204030204" pitchFamily="34" charset="0"/>
                <a:cs typeface="Calibri" panose="020F0502020204030204" pitchFamily="34" charset="0"/>
              </a:rPr>
              <a:t>Private foundations (international and national) that focus specifically on providing financial support to DPOs, such as the Disability Rights Fund.</a:t>
            </a:r>
            <a:endParaRPr lang="x-none" sz="1000" dirty="0">
              <a:latin typeface="Calibri" panose="020F0502020204030204" pitchFamily="34" charset="0"/>
              <a:ea typeface="Calibri" panose="020F0502020204030204" pitchFamily="34" charset="0"/>
              <a:cs typeface="Arial" panose="020B0604020202020204" pitchFamily="34" charset="0"/>
            </a:endParaRPr>
          </a:p>
          <a:p>
            <a:pPr marL="228600" marR="0" lvl="0" indent="-228600">
              <a:spcBef>
                <a:spcPts val="0"/>
              </a:spcBef>
              <a:spcAft>
                <a:spcPts val="0"/>
              </a:spcAft>
              <a:buFont typeface="Symbol" panose="05050102010706020507" pitchFamily="18" charset="2"/>
              <a:buChar char=""/>
              <a:tabLst>
                <a:tab pos="228600" algn="l"/>
              </a:tabLst>
            </a:pPr>
            <a:r>
              <a:rPr lang="en-US" sz="1000" b="1" dirty="0">
                <a:latin typeface="Calibri" panose="020F0502020204030204" pitchFamily="34" charset="0"/>
                <a:ea typeface="SimSun" panose="02010600030101010101" pitchFamily="2" charset="-122"/>
                <a:cs typeface="Times New Roman" panose="02020603050405020304" pitchFamily="18" charset="0"/>
              </a:rPr>
              <a:t>Government projects:</a:t>
            </a:r>
            <a:r>
              <a:rPr lang="en-US" sz="1000" dirty="0">
                <a:latin typeface="Calibri" panose="020F0502020204030204" pitchFamily="34" charset="0"/>
                <a:ea typeface="SimSun" panose="02010600030101010101" pitchFamily="2" charset="-122"/>
                <a:cs typeface="Times New Roman" panose="02020603050405020304" pitchFamily="18" charset="0"/>
              </a:rPr>
              <a:t> The government may want to contract the organization to deliver services when these align with national priorities. For instance, a government that has reformed its national law or policy to align with the CRPD may contract the services of an organization to build capacity on the rights of persons with disabilities among key national actors and stakeholders. </a:t>
            </a:r>
            <a:endParaRPr lang="x-none" sz="1000" dirty="0">
              <a:latin typeface="Calibri" panose="020F0502020204030204" pitchFamily="34" charset="0"/>
              <a:ea typeface="SimSun" panose="02010600030101010101" pitchFamily="2" charset="-122"/>
              <a:cs typeface="Times New Roman" panose="02020603050405020304" pitchFamily="18" charset="0"/>
            </a:endParaRPr>
          </a:p>
          <a:p>
            <a:pPr marL="228600" marR="0" lvl="0" indent="-228600">
              <a:spcBef>
                <a:spcPts val="0"/>
              </a:spcBef>
              <a:spcAft>
                <a:spcPts val="0"/>
              </a:spcAft>
              <a:buFont typeface="Symbol" panose="05050102010706020507" pitchFamily="18" charset="2"/>
              <a:buChar char=""/>
              <a:tabLst>
                <a:tab pos="228600" algn="l"/>
              </a:tabLst>
            </a:pPr>
            <a:r>
              <a:rPr lang="en-US" sz="1000" b="1" dirty="0">
                <a:latin typeface="Calibri" panose="020F0502020204030204" pitchFamily="34" charset="0"/>
                <a:ea typeface="SimSun" panose="02010600030101010101" pitchFamily="2" charset="-122"/>
                <a:cs typeface="Times New Roman" panose="02020603050405020304" pitchFamily="18" charset="0"/>
              </a:rPr>
              <a:t>Charitable and religious organizations:</a:t>
            </a:r>
            <a:r>
              <a:rPr lang="en-US" sz="1000" dirty="0">
                <a:latin typeface="Calibri" panose="020F0502020204030204" pitchFamily="34" charset="0"/>
                <a:ea typeface="SimSun" panose="02010600030101010101" pitchFamily="2" charset="-122"/>
                <a:cs typeface="Times New Roman" panose="02020603050405020304" pitchFamily="18" charset="0"/>
              </a:rPr>
              <a:t> Both of these types of organizations are generally amenable to helping and supporting groups who experience marginalization. An organization that champions the rights of people with psychosocial, intellectual or cognitive disabilities or that provides psychosocial support is well suited to partner with charitable or religious organizations. </a:t>
            </a:r>
            <a:endParaRPr lang="x-none" sz="1000" dirty="0">
              <a:latin typeface="Calibri" panose="020F0502020204030204" pitchFamily="34" charset="0"/>
              <a:ea typeface="SimSun" panose="02010600030101010101" pitchFamily="2" charset="-122"/>
              <a:cs typeface="Times New Roman" panose="02020603050405020304" pitchFamily="18" charset="0"/>
            </a:endParaRPr>
          </a:p>
          <a:p>
            <a:pPr marL="228600" indent="-228600">
              <a:buFont typeface="Symbol" panose="05050102010706020507" pitchFamily="18" charset="2"/>
              <a:buChar char=""/>
              <a:tabLst>
                <a:tab pos="228600" algn="l"/>
              </a:tabLst>
            </a:pPr>
            <a:r>
              <a:rPr lang="en-US" sz="1000" b="1" dirty="0">
                <a:latin typeface="Calibri" panose="020F0502020204030204" pitchFamily="34" charset="0"/>
                <a:ea typeface="SimSun" panose="02010600030101010101" pitchFamily="2" charset="-122"/>
                <a:cs typeface="Times New Roman" panose="02020603050405020304" pitchFamily="18" charset="0"/>
              </a:rPr>
              <a:t>Sponsors:</a:t>
            </a:r>
            <a:r>
              <a:rPr lang="en-US" sz="1000" dirty="0">
                <a:latin typeface="Calibri" panose="020F0502020204030204" pitchFamily="34" charset="0"/>
                <a:ea typeface="SimSun" panose="02010600030101010101" pitchFamily="2" charset="-122"/>
                <a:cs typeface="Times New Roman" panose="02020603050405020304" pitchFamily="18" charset="0"/>
              </a:rPr>
              <a:t> Sponsors may provide assistance or advice in a variety of areas, including providing equipment, technical, management or legal support and publicity. Sponsors can also offer grants or in-kind donations for such things as snacks, social outings and excursions. A civil society organization may receive support from a sponsor, but it is advisable that the organization continues to function autonomously to avoid potential conflicts of interest. </a:t>
            </a:r>
            <a:endParaRPr lang="x-none" sz="1000" dirty="0">
              <a:latin typeface="Calibri" panose="020F0502020204030204" pitchFamily="34" charset="0"/>
              <a:ea typeface="SimSun" panose="02010600030101010101" pitchFamily="2" charset="-122"/>
              <a:cs typeface="Times New Roman" panose="02020603050405020304" pitchFamily="18" charset="0"/>
            </a:endParaRPr>
          </a:p>
          <a:p>
            <a:pPr marL="228600" indent="-228600">
              <a:buFont typeface="Symbol" panose="05050102010706020507" pitchFamily="18" charset="2"/>
              <a:buChar char=""/>
              <a:tabLst>
                <a:tab pos="228600" algn="l"/>
              </a:tabLst>
            </a:pPr>
            <a:r>
              <a:rPr lang="en-US" sz="1000" b="1" dirty="0">
                <a:latin typeface="Calibri" panose="020F0502020204030204" pitchFamily="34" charset="0"/>
                <a:ea typeface="SimSun" panose="02010600030101010101" pitchFamily="2" charset="-122"/>
                <a:cs typeface="Times New Roman" panose="02020603050405020304" pitchFamily="18" charset="0"/>
              </a:rPr>
              <a:t>Businesses and industry: </a:t>
            </a:r>
            <a:r>
              <a:rPr lang="en-US" sz="1000" dirty="0">
                <a:latin typeface="Calibri" panose="020F0502020204030204" pitchFamily="34" charset="0"/>
                <a:ea typeface="SimSun" panose="02010600030101010101" pitchFamily="2" charset="-122"/>
                <a:cs typeface="Times New Roman" panose="02020603050405020304" pitchFamily="18" charset="0"/>
              </a:rPr>
              <a:t>Resources from the private sector can often be very helpful in allowing the organization to carry out its planned activities. Private-sector funding can come from a variety of sources, including foundations, corporations and individual donors. If the organization does partner with or acquire funds from a business or an industry, it is important to be sure that there is no conflict of interest between the organization and that business, particularly with regard to the pharmaceutical, tobacco and arms industries (</a:t>
            </a:r>
            <a:r>
              <a:rPr lang="en-US" sz="1000" dirty="0">
                <a:latin typeface="Calibri" panose="020F0502020204030204" pitchFamily="34" charset="0"/>
                <a:ea typeface="SimSun" panose="02010600030101010101" pitchFamily="2" charset="-122"/>
                <a:cs typeface="Times New Roman" panose="02020603050405020304" pitchFamily="18" charset="0"/>
                <a:hlinkClick r:id="rId5" action="ppaction://hlinkfile" tooltip=",  #283"/>
              </a:rPr>
              <a:t>26</a:t>
            </a:r>
            <a:r>
              <a:rPr lang="en-US" sz="1000" dirty="0">
                <a:latin typeface="Calibri" panose="020F0502020204030204" pitchFamily="34" charset="0"/>
                <a:ea typeface="SimSun" panose="02010600030101010101" pitchFamily="2" charset="-122"/>
                <a:cs typeface="Times New Roman" panose="02020603050405020304" pitchFamily="18" charset="0"/>
              </a:rPr>
              <a:t>).</a:t>
            </a:r>
            <a:endParaRPr lang="x-none" sz="1000" dirty="0">
              <a:latin typeface="Calibri" panose="020F0502020204030204" pitchFamily="34" charset="0"/>
              <a:ea typeface="SimSun" panose="02010600030101010101" pitchFamily="2" charset="-122"/>
              <a:cs typeface="Times New Roman" panose="02020603050405020304" pitchFamily="18" charset="0"/>
            </a:endParaRPr>
          </a:p>
          <a:p>
            <a:pPr marL="228600" indent="-228600">
              <a:buFont typeface="Symbol" panose="05050102010706020507" pitchFamily="18" charset="2"/>
              <a:buChar char=""/>
              <a:tabLst>
                <a:tab pos="228600" algn="l"/>
              </a:tabLst>
            </a:pPr>
            <a:r>
              <a:rPr lang="en-US" sz="1000" b="1" dirty="0">
                <a:latin typeface="Calibri" panose="020F0502020204030204" pitchFamily="34" charset="0"/>
                <a:ea typeface="SimSun" panose="02010600030101010101" pitchFamily="2" charset="-122"/>
                <a:cs typeface="Times New Roman" panose="02020603050405020304" pitchFamily="18" charset="0"/>
              </a:rPr>
              <a:t>Other fundraising activities: </a:t>
            </a:r>
            <a:r>
              <a:rPr lang="en-US" sz="1000" dirty="0">
                <a:latin typeface="Calibri" panose="020F0502020204030204" pitchFamily="34" charset="0"/>
                <a:ea typeface="SimSun" panose="02010600030101010101" pitchFamily="2" charset="-122"/>
                <a:cs typeface="Times New Roman" panose="02020603050405020304" pitchFamily="18" charset="0"/>
              </a:rPr>
              <a:t>These will vary according to the resources available to the organization, the cultural context and the target audience. Some common activities include music or theatre shows; auctioning of services such as dance lessons, sewing classes, or sports instruction; “cooking-for-a-cause” or raffle or lottery evenings with fees for participation; and more. </a:t>
            </a:r>
            <a:endParaRPr lang="x-none" sz="1000" dirty="0">
              <a:latin typeface="Calibri" panose="020F0502020204030204" pitchFamily="34" charset="0"/>
              <a:ea typeface="SimSun" panose="02010600030101010101" pitchFamily="2" charset="-122"/>
              <a:cs typeface="Times New Roman" panose="02020603050405020304" pitchFamily="18" charset="0"/>
            </a:endParaRPr>
          </a:p>
          <a:p>
            <a:endParaRPr lang="x-none" sz="1000" dirty="0"/>
          </a:p>
        </p:txBody>
      </p:sp>
      <p:sp>
        <p:nvSpPr>
          <p:cNvPr id="4" name="Slide Number Placeholder 3"/>
          <p:cNvSpPr>
            <a:spLocks noGrp="1"/>
          </p:cNvSpPr>
          <p:nvPr>
            <p:ph type="sldNum" sz="quarter" idx="5"/>
          </p:nvPr>
        </p:nvSpPr>
        <p:spPr/>
        <p:txBody>
          <a:bodyPr/>
          <a:lstStyle/>
          <a:p>
            <a:fld id="{D35B9E1D-7BB2-4B83-BB15-79E642ABEF23}" type="slidenum">
              <a:rPr lang="x-none" smtClean="0"/>
              <a:t>49</a:t>
            </a:fld>
            <a:endParaRPr lang="x-none"/>
          </a:p>
        </p:txBody>
      </p:sp>
    </p:spTree>
    <p:extLst>
      <p:ext uri="{BB962C8B-B14F-4D97-AF65-F5344CB8AC3E}">
        <p14:creationId xmlns:p14="http://schemas.microsoft.com/office/powerpoint/2010/main" val="149030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457200"/>
            <a:ext cx="5087937" cy="2862263"/>
          </a:xfrm>
        </p:spPr>
      </p:sp>
      <p:sp>
        <p:nvSpPr>
          <p:cNvPr id="3" name="Notes Placeholder 2"/>
          <p:cNvSpPr>
            <a:spLocks noGrp="1"/>
          </p:cNvSpPr>
          <p:nvPr>
            <p:ph type="body" idx="1"/>
          </p:nvPr>
        </p:nvSpPr>
        <p:spPr>
          <a:xfrm>
            <a:off x="685006" y="3319463"/>
            <a:ext cx="5878506" cy="5623226"/>
          </a:xfrm>
        </p:spPr>
        <p:txBody>
          <a:bodyPr/>
          <a:lstStyle/>
          <a:p>
            <a:pPr marL="171450" indent="-171450">
              <a:buFont typeface="Arial" panose="020B0604020202020204" pitchFamily="34" charset="0"/>
              <a:buChar char="•"/>
            </a:pPr>
            <a:r>
              <a:rPr lang="en-US" dirty="0"/>
              <a:t>We use the terms “people who are using” or “who have previously used” mental health and related services to refer to people who do not necessarily identify as having a disability but who have a variety of experiences applicable to this training.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addition, the use of the term “mental health and social services” in these modules refers to a wide range of services currently being provided by countries including, for example, community mental health </a:t>
            </a:r>
            <a:r>
              <a:rPr lang="en-US" dirty="0" err="1"/>
              <a:t>centres</a:t>
            </a:r>
            <a:r>
              <a:rPr lang="en-US" dirty="0"/>
              <a:t>, primary care clinics, outpatient services, psychiatric hospitals, psychiatric wards in general hospitals, rehabilitation </a:t>
            </a:r>
            <a:r>
              <a:rPr lang="en-US" dirty="0" err="1"/>
              <a:t>centres</a:t>
            </a:r>
            <a:r>
              <a:rPr lang="en-US" dirty="0"/>
              <a:t>, traditional healers, day care </a:t>
            </a:r>
            <a:r>
              <a:rPr lang="en-US" dirty="0" err="1"/>
              <a:t>centres</a:t>
            </a:r>
            <a:r>
              <a:rPr lang="en-US" dirty="0"/>
              <a:t>, homes for older people, and other “group” homes, as well as home-based services and services and supports offering alternatives to traditional mental health or social services, provided by a wide range of health and social care providers within public, private and nongovernmental sectors.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terminology adopted in this document has been selected for the sake of inclusiveness. </a:t>
            </a:r>
          </a:p>
          <a:p>
            <a:pPr marL="628650" lvl="1" indent="-171450">
              <a:buFont typeface="Arial" panose="020B0604020202020204" pitchFamily="34" charset="0"/>
              <a:buChar char="•"/>
            </a:pPr>
            <a:r>
              <a:rPr lang="en-US" dirty="0"/>
              <a:t>It is an individual choice to self-identify with certain expressions or concepts, but human rights still apply to everyone, everywhere. </a:t>
            </a:r>
          </a:p>
          <a:p>
            <a:pPr marL="628650" lvl="1" indent="-171450">
              <a:buFont typeface="Arial" panose="020B0604020202020204" pitchFamily="34" charset="0"/>
              <a:buChar char="•"/>
            </a:pPr>
            <a:r>
              <a:rPr lang="en-US" dirty="0"/>
              <a:t>Above all, a diagnosis or disability should never define a person. </a:t>
            </a:r>
          </a:p>
          <a:p>
            <a:pPr marL="628650" lvl="1" indent="-171450">
              <a:buFont typeface="Arial" panose="020B0604020202020204" pitchFamily="34" charset="0"/>
              <a:buChar char="•"/>
            </a:pPr>
            <a:r>
              <a:rPr lang="en-US" dirty="0"/>
              <a:t>We are all individuals, with a unique social context, personality, autonomy, dreams, goals and aspirations and relationships with others.</a:t>
            </a: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5</a:t>
            </a:fld>
            <a:endParaRPr lang="en-GB"/>
          </a:p>
        </p:txBody>
      </p:sp>
    </p:spTree>
    <p:extLst>
      <p:ext uri="{BB962C8B-B14F-4D97-AF65-F5344CB8AC3E}">
        <p14:creationId xmlns:p14="http://schemas.microsoft.com/office/powerpoint/2010/main" val="36817908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09575"/>
            <a:ext cx="5486400" cy="3086100"/>
          </a:xfrm>
        </p:spPr>
      </p:sp>
      <p:sp>
        <p:nvSpPr>
          <p:cNvPr id="3" name="Notes Placeholder 2"/>
          <p:cNvSpPr>
            <a:spLocks noGrp="1"/>
          </p:cNvSpPr>
          <p:nvPr>
            <p:ph type="body" idx="1"/>
          </p:nvPr>
        </p:nvSpPr>
        <p:spPr>
          <a:xfrm>
            <a:off x="581025" y="3895725"/>
            <a:ext cx="5591175" cy="4105275"/>
          </a:xfrm>
        </p:spPr>
        <p:txBody>
          <a:bodyPr/>
          <a:lstStyle/>
          <a:p>
            <a:pPr>
              <a:spcAft>
                <a:spcPts val="600"/>
              </a:spcAft>
            </a:pPr>
            <a:endParaRPr lang="en-US" b="1" u="sng" dirty="0"/>
          </a:p>
          <a:p>
            <a:pPr>
              <a:spcAft>
                <a:spcPts val="600"/>
              </a:spcAft>
            </a:pPr>
            <a:r>
              <a:rPr lang="en-US" b="1" u="sng" dirty="0"/>
              <a:t>Funding (3)</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If the organization needs to complete a formal application for additional funding, the group will need to explain how the additional funding will contribute to expected achievements and outcomes.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this context, the organization should describe its current activities and what it has achieved so far (see section </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Monitoring and evaluation</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completing a funding application, it is useful to reference current research which supports the need for, and effectiveness of, the activities being implemented by the organization.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example, there is a growing body of evidence suggesting the benefits of providing peer support services and having people with psychosocial, intellectual or cognitive disabilities lead advocacy actions </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 2013 #225">
                  <a:extLst>
                    <a:ext uri="{A12FA001-AC4F-418D-AE19-62706E023703}">
                      <ahyp:hlinkClr xmlns:ahyp="http://schemas.microsoft.com/office/drawing/2018/hyperlinkcolor" val="tx"/>
                    </a:ext>
                  </a:extLst>
                </a:hlinkClick>
              </a:rPr>
              <a:t>27</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and advise government on the direction and evaluation of mental health and social services, policy and law.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Enlisting people who are skilled in grant writing or providing training to members of the organization who wish to take on this task can increase the likelihood of successful applications.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D35B9E1D-7BB2-4B83-BB15-79E642ABEF23}" type="slidenum">
              <a:rPr lang="x-none" smtClean="0"/>
              <a:t>50</a:t>
            </a:fld>
            <a:endParaRPr lang="x-none"/>
          </a:p>
        </p:txBody>
      </p:sp>
    </p:spTree>
    <p:extLst>
      <p:ext uri="{BB962C8B-B14F-4D97-AF65-F5344CB8AC3E}">
        <p14:creationId xmlns:p14="http://schemas.microsoft.com/office/powerpoint/2010/main" val="31976768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74663"/>
            <a:ext cx="5486400" cy="3086100"/>
          </a:xfrm>
        </p:spPr>
      </p:sp>
      <p:sp>
        <p:nvSpPr>
          <p:cNvPr id="3" name="Notes Placeholder 2"/>
          <p:cNvSpPr>
            <a:spLocks noGrp="1"/>
          </p:cNvSpPr>
          <p:nvPr>
            <p:ph type="body" idx="1"/>
          </p:nvPr>
        </p:nvSpPr>
        <p:spPr>
          <a:noFill/>
        </p:spPr>
        <p:txBody>
          <a:bodyPr/>
          <a:lstStyle/>
          <a:p>
            <a:r>
              <a:rPr lang="en-US" b="1" dirty="0"/>
              <a:t>HANDOUT 12</a:t>
            </a:r>
          </a:p>
          <a:p>
            <a:endParaRPr lang="en-US" b="1" dirty="0"/>
          </a:p>
          <a:p>
            <a:r>
              <a:rPr lang="en-US" b="1" dirty="0"/>
              <a:t>NOUSPR</a:t>
            </a:r>
          </a:p>
          <a:p>
            <a:r>
              <a:rPr lang="en-US" dirty="0" err="1"/>
              <a:t>Badege</a:t>
            </a:r>
            <a:r>
              <a:rPr lang="en-US" dirty="0"/>
              <a:t> S. Personal communication. 2016</a:t>
            </a:r>
            <a:r>
              <a:rPr lang="en-US" b="1" dirty="0"/>
              <a:t>.</a:t>
            </a:r>
          </a:p>
          <a:p>
            <a:endParaRPr lang="en-US" dirty="0"/>
          </a:p>
          <a:p>
            <a:r>
              <a:rPr lang="en-US" b="1" dirty="0" err="1"/>
              <a:t>Heartsounds</a:t>
            </a:r>
            <a:r>
              <a:rPr lang="en-US" b="1" dirty="0"/>
              <a:t> Uganda</a:t>
            </a:r>
          </a:p>
          <a:p>
            <a:r>
              <a:rPr lang="en-US" dirty="0" err="1"/>
              <a:t>Heartsounds</a:t>
            </a:r>
            <a:r>
              <a:rPr lang="en-US" dirty="0"/>
              <a:t>: About [Facebook page]. Kampala: </a:t>
            </a:r>
            <a:r>
              <a:rPr lang="en-US" dirty="0" err="1"/>
              <a:t>Heartsounds</a:t>
            </a:r>
            <a:r>
              <a:rPr lang="en-US" dirty="0"/>
              <a:t>. (https://www.facebook.com/pg/Heartsounds-Uganda-182799188438059/about/?ref=page_internal, accessed 24 February 2017).</a:t>
            </a:r>
          </a:p>
          <a:p>
            <a:r>
              <a:rPr lang="en-GB" dirty="0" err="1">
                <a:latin typeface="Calibri" panose="020F0502020204030204" pitchFamily="34" charset="0"/>
                <a:ea typeface="Calibri" panose="020F0502020204030204" pitchFamily="34" charset="0"/>
              </a:rPr>
              <a:t>Atukunda</a:t>
            </a:r>
            <a:r>
              <a:rPr lang="en-GB" dirty="0">
                <a:latin typeface="Calibri" panose="020F0502020204030204" pitchFamily="34" charset="0"/>
                <a:ea typeface="Calibri" panose="020F0502020204030204" pitchFamily="34" charset="0"/>
              </a:rPr>
              <a:t> J. Personal communication. 2015.</a:t>
            </a:r>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51</a:t>
            </a:fld>
            <a:endParaRPr lang="x-none"/>
          </a:p>
        </p:txBody>
      </p:sp>
    </p:spTree>
    <p:extLst>
      <p:ext uri="{BB962C8B-B14F-4D97-AF65-F5344CB8AC3E}">
        <p14:creationId xmlns:p14="http://schemas.microsoft.com/office/powerpoint/2010/main" val="26056862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a:lstStyle/>
          <a:p>
            <a:pPr algn="just"/>
            <a:r>
              <a:rPr lang="en-US" sz="1600" b="1" dirty="0">
                <a:solidFill>
                  <a:schemeClr val="accent1">
                    <a:lumMod val="60000"/>
                    <a:lumOff val="40000"/>
                  </a:schemeClr>
                </a:solidFill>
                <a:latin typeface="Calibri" panose="020F0502020204030204" pitchFamily="34" charset="0"/>
                <a:ea typeface="SimSun" panose="02010600030101010101" pitchFamily="2" charset="-122"/>
                <a:cs typeface="Arial" panose="020B0604020202020204" pitchFamily="34" charset="0"/>
              </a:rPr>
              <a:t>4. Day-to-day operations of the organization</a:t>
            </a:r>
            <a:endParaRPr lang="en-GB" sz="1600" b="1" dirty="0">
              <a:solidFill>
                <a:schemeClr val="accent1">
                  <a:lumMod val="60000"/>
                  <a:lumOff val="40000"/>
                </a:schemeClr>
              </a:solidFill>
              <a:latin typeface="Calibri" panose="020F0502020204030204" pitchFamily="34" charset="0"/>
              <a:ea typeface="SimSun" panose="02010600030101010101" pitchFamily="2" charset="-122"/>
              <a:cs typeface="Arial" panose="020B0604020202020204" pitchFamily="34" charset="0"/>
            </a:endParaRPr>
          </a:p>
          <a:p>
            <a:pPr algn="just"/>
            <a:endParaRPr lang="en-GB"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Once a civil society organization has been established, a new set of considerations enters into play and needs to be addressed in order to effectively manage the organization’s day-to-day operations – including:</a:t>
            </a:r>
          </a:p>
          <a:p>
            <a:pPr marL="628650" lvl="1"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leadership, </a:t>
            </a:r>
          </a:p>
          <a:p>
            <a:pPr marL="628650" lvl="1"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members’ responsibilities, </a:t>
            </a:r>
          </a:p>
          <a:p>
            <a:pPr marL="628650" lvl="1"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conducting meetings, </a:t>
            </a:r>
          </a:p>
          <a:p>
            <a:pPr marL="628650" lvl="1"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communication within the organization, </a:t>
            </a:r>
          </a:p>
          <a:p>
            <a:pPr marL="628650" lvl="1"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and effective promotion to build and strengthen the organization and its activities.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52</a:t>
            </a:fld>
            <a:endParaRPr lang="x-none"/>
          </a:p>
        </p:txBody>
      </p:sp>
    </p:spTree>
    <p:extLst>
      <p:ext uri="{BB962C8B-B14F-4D97-AF65-F5344CB8AC3E}">
        <p14:creationId xmlns:p14="http://schemas.microsoft.com/office/powerpoint/2010/main" val="17280699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406400"/>
            <a:ext cx="4152900" cy="2336800"/>
          </a:xfrm>
        </p:spPr>
      </p:sp>
      <p:sp>
        <p:nvSpPr>
          <p:cNvPr id="3" name="Notes Placeholder 2"/>
          <p:cNvSpPr>
            <a:spLocks noGrp="1"/>
          </p:cNvSpPr>
          <p:nvPr>
            <p:ph type="body" idx="1"/>
          </p:nvPr>
        </p:nvSpPr>
        <p:spPr>
          <a:xfrm>
            <a:off x="420914" y="2994660"/>
            <a:ext cx="5751286" cy="5006340"/>
          </a:xfrm>
        </p:spPr>
        <p:txBody>
          <a:bodyPr/>
          <a:lstStyle/>
          <a:p>
            <a:pPr marL="457200" marR="0" indent="-457200" algn="just">
              <a:spcBef>
                <a:spcPts val="0"/>
              </a:spcBef>
              <a:spcAft>
                <a:spcPts val="0"/>
              </a:spcAft>
            </a:pPr>
            <a:r>
              <a:rPr lang="en-GB" b="1" dirty="0">
                <a:solidFill>
                  <a:srgbClr val="002060"/>
                </a:solidFill>
                <a:latin typeface="Calibri" panose="020F0502020204030204" pitchFamily="34" charset="0"/>
                <a:ea typeface="SimSun" panose="02010600030101010101" pitchFamily="2" charset="-122"/>
                <a:cs typeface="Arial" panose="020B0604020202020204" pitchFamily="34" charset="0"/>
              </a:rPr>
              <a:t>Leadership </a:t>
            </a:r>
            <a:endParaRPr lang="x-none" dirty="0">
              <a:solidFill>
                <a:srgbClr val="00206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221E1F"/>
                </a:solidFill>
                <a:latin typeface="Calibri" panose="020F0502020204030204" pitchFamily="34" charset="0"/>
                <a:ea typeface="SimSun" panose="02010600030101010101" pitchFamily="2" charset="-122"/>
                <a:cs typeface="Calibri" panose="020F0502020204030204" pitchFamily="34" charset="0"/>
              </a:rPr>
              <a:t>Effective leaders contribute to an organization’s success. Leadership should be sensitive to social and cultural factors such as relevant community, cultural and gender norms. </a:t>
            </a:r>
          </a:p>
          <a:p>
            <a:pPr marL="628650" lvl="1" indent="-171450" algn="just">
              <a:spcAft>
                <a:spcPts val="600"/>
              </a:spcAft>
              <a:buFont typeface="Arial" panose="020B0604020202020204" pitchFamily="34" charset="0"/>
              <a:buChar char="•"/>
            </a:pPr>
            <a:r>
              <a:rPr lang="en-GB" dirty="0">
                <a:solidFill>
                  <a:srgbClr val="221E1F"/>
                </a:solidFill>
                <a:latin typeface="Calibri" panose="020F0502020204030204" pitchFamily="34" charset="0"/>
                <a:ea typeface="SimSun" panose="02010600030101010101" pitchFamily="2" charset="-122"/>
                <a:cs typeface="Calibri" panose="020F0502020204030204" pitchFamily="34" charset="0"/>
              </a:rPr>
              <a:t>For instance, some organizations may implement activities that are appropriate only for women (or may even be composed only of women) or have branches that are targeted specifically toward young people.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221E1F"/>
                </a:solidFill>
                <a:latin typeface="Calibri" panose="020F0502020204030204" pitchFamily="34" charset="0"/>
                <a:ea typeface="SimSun" panose="02010600030101010101" pitchFamily="2" charset="-122"/>
                <a:cs typeface="Calibri" panose="020F0502020204030204" pitchFamily="34" charset="0"/>
              </a:rPr>
              <a:t>Leadership of the organization is important and should be discussed with all members, as should the leadership structure – e.g. whether it is formal or informal and the types of rules and procedures governing the organization and its activities.</a:t>
            </a:r>
          </a:p>
          <a:p>
            <a:pPr marL="171450" indent="-171450" algn="just">
              <a:spcAft>
                <a:spcPts val="600"/>
              </a:spcAft>
              <a:buFont typeface="Arial" panose="020B0604020202020204" pitchFamily="34" charset="0"/>
              <a:buChar char="•"/>
            </a:pPr>
            <a:r>
              <a:rPr lang="en-GB" dirty="0">
                <a:solidFill>
                  <a:srgbClr val="221E1F"/>
                </a:solidFill>
                <a:latin typeface="Calibri" panose="020F0502020204030204" pitchFamily="34" charset="0"/>
                <a:ea typeface="SimSun" panose="02010600030101010101" pitchFamily="2" charset="-122"/>
                <a:cs typeface="Calibri" panose="020F0502020204030204" pitchFamily="34" charset="0"/>
              </a:rPr>
              <a:t>While the organization is still being established, someone may already be acting in the role of group leader. </a:t>
            </a:r>
          </a:p>
          <a:p>
            <a:pPr marL="171450" indent="-171450" algn="just">
              <a:spcAft>
                <a:spcPts val="600"/>
              </a:spcAft>
              <a:buFont typeface="Arial" panose="020B0604020202020204" pitchFamily="34" charset="0"/>
              <a:buChar char="•"/>
            </a:pPr>
            <a:r>
              <a:rPr lang="en-GB" dirty="0">
                <a:solidFill>
                  <a:srgbClr val="221E1F"/>
                </a:solidFill>
                <a:latin typeface="Calibri" panose="020F0502020204030204" pitchFamily="34" charset="0"/>
                <a:ea typeface="SimSun" panose="02010600030101010101" pitchFamily="2" charset="-122"/>
                <a:cs typeface="Calibri" panose="020F0502020204030204" pitchFamily="34" charset="0"/>
              </a:rPr>
              <a:t>This may be because the person is the founder of the organization or because the person is taking on important responsibilities. </a:t>
            </a:r>
          </a:p>
          <a:p>
            <a:pPr marL="171450" indent="-171450" algn="just">
              <a:spcAft>
                <a:spcPts val="600"/>
              </a:spcAft>
              <a:buFont typeface="Arial" panose="020B0604020202020204" pitchFamily="34" charset="0"/>
              <a:buChar char="•"/>
            </a:pPr>
            <a:r>
              <a:rPr lang="en-GB" dirty="0">
                <a:solidFill>
                  <a:srgbClr val="221E1F"/>
                </a:solidFill>
                <a:latin typeface="Calibri" panose="020F0502020204030204" pitchFamily="34" charset="0"/>
                <a:ea typeface="SimSun" panose="02010600030101010101" pitchFamily="2" charset="-122"/>
                <a:cs typeface="Calibri" panose="020F0502020204030204" pitchFamily="34" charset="0"/>
              </a:rPr>
              <a:t>Subsequently, it may be decided to rotate the leadership among different group members, or to elect one member as the leader to make the process more democratic. </a:t>
            </a:r>
          </a:p>
          <a:p>
            <a:pPr marL="171450" indent="-171450" algn="just">
              <a:spcAft>
                <a:spcPts val="600"/>
              </a:spcAft>
              <a:buFont typeface="Arial" panose="020B0604020202020204" pitchFamily="34" charset="0"/>
              <a:buChar char="•"/>
            </a:pPr>
            <a:r>
              <a:rPr lang="en-GB" dirty="0">
                <a:solidFill>
                  <a:srgbClr val="221E1F"/>
                </a:solidFill>
                <a:latin typeface="Calibri" panose="020F0502020204030204" pitchFamily="34" charset="0"/>
                <a:ea typeface="SimSun" panose="02010600030101010101" pitchFamily="2" charset="-122"/>
                <a:cs typeface="Calibri" panose="020F0502020204030204" pitchFamily="34" charset="0"/>
              </a:rPr>
              <a:t>Even if all members are considered equal within the group and there is no official leader, one or several people may take on more responsibilities or exercise more power than others – e.g. when organizing meetings or activities. </a:t>
            </a:r>
          </a:p>
          <a:p>
            <a:pPr marL="171450" indent="-171450" algn="just">
              <a:buFont typeface="Arial" panose="020B0604020202020204" pitchFamily="34" charset="0"/>
              <a:buChar char="•"/>
            </a:pPr>
            <a:r>
              <a:rPr lang="en-GB" dirty="0">
                <a:solidFill>
                  <a:srgbClr val="221E1F"/>
                </a:solidFill>
                <a:latin typeface="Calibri" panose="020F0502020204030204" pitchFamily="34" charset="0"/>
                <a:ea typeface="SimSun" panose="02010600030101010101" pitchFamily="2" charset="-122"/>
                <a:cs typeface="Calibri" panose="020F0502020204030204" pitchFamily="34" charset="0"/>
              </a:rPr>
              <a:t>Regardless of whether the organization is formal or informal, some type of leadership structure needs to be established in order for the organization to function effectively.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53</a:t>
            </a:fld>
            <a:endParaRPr lang="x-none"/>
          </a:p>
        </p:txBody>
      </p:sp>
    </p:spTree>
    <p:extLst>
      <p:ext uri="{BB962C8B-B14F-4D97-AF65-F5344CB8AC3E}">
        <p14:creationId xmlns:p14="http://schemas.microsoft.com/office/powerpoint/2010/main" val="27701612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5763" y="304800"/>
            <a:ext cx="3941762" cy="2217738"/>
          </a:xfrm>
        </p:spPr>
      </p:sp>
      <p:sp>
        <p:nvSpPr>
          <p:cNvPr id="3" name="Notes Placeholder 2"/>
          <p:cNvSpPr>
            <a:spLocks noGrp="1"/>
          </p:cNvSpPr>
          <p:nvPr>
            <p:ph type="body" idx="1"/>
          </p:nvPr>
        </p:nvSpPr>
        <p:spPr>
          <a:xfrm>
            <a:off x="406399" y="2640330"/>
            <a:ext cx="6275755" cy="6198870"/>
          </a:xfrm>
        </p:spPr>
        <p:txBody>
          <a:bodyPr/>
          <a:lstStyle/>
          <a:p>
            <a:pPr marL="457200" marR="0" indent="-457200" algn="just">
              <a:spcBef>
                <a:spcPts val="0"/>
              </a:spcBef>
              <a:spcAft>
                <a:spcPts val="600"/>
              </a:spcAft>
            </a:pPr>
            <a:r>
              <a:rPr lang="en-GB" sz="1400" b="1" dirty="0">
                <a:solidFill>
                  <a:srgbClr val="002060"/>
                </a:solidFill>
                <a:latin typeface="Calibri" panose="020F0502020204030204" pitchFamily="34" charset="0"/>
                <a:ea typeface="SimSun" panose="02010600030101010101" pitchFamily="2" charset="-122"/>
                <a:cs typeface="Arial" panose="020B0604020202020204" pitchFamily="34" charset="0"/>
              </a:rPr>
              <a:t>Sharing responsibilities</a:t>
            </a:r>
            <a:endParaRPr lang="x-none" sz="1400" dirty="0">
              <a:solidFill>
                <a:srgbClr val="00206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Many organizations are run by their members voluntarily, and many rely on volunteers to drive and implement core activities.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Policies on managing and working with volunteers should be clarified while the group is setting up the organization (see section 3 on </a:t>
            </a:r>
            <a:r>
              <a:rPr lang="en-GB" sz="1400" i="1" dirty="0">
                <a:solidFill>
                  <a:srgbClr val="000000"/>
                </a:solidFill>
                <a:latin typeface="Calibri" panose="020F0502020204030204" pitchFamily="34" charset="0"/>
                <a:ea typeface="SimSun" panose="02010600030101010101" pitchFamily="2" charset="-122"/>
                <a:cs typeface="Calibri" panose="020F0502020204030204" pitchFamily="34" charset="0"/>
              </a:rPr>
              <a:t>Policies and procedures</a:t>
            </a: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Regardless of policy or organizational structure, the idea of “sharing responsibilities” will be important for any organization as this creates a sense of collective ownership and is often important for the daily operations of an organization.</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Shared responsibilities among members may include:</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8580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Acquiring, setting up, and cleaning up meeting spaces.</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68580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Writing and disseminating the agenda and meeting invitations.</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68580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Taking minutes – these should not be a complete narrative, but rather be limited to including important decisions that are made.</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68580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Chairing and facilitating meetings.</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68580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Organizing projects and activities.</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68580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Collecting and sharing relevant information.</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68580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Promoting the organization.</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68580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Treasurer and book-keeping responsibilities.</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68580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Speaking for the organization, representing the organization at external meetings or events.</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Bef>
                <a:spcPts val="600"/>
              </a:spcBef>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Members will bring different experiences and skills to the group, and therefore specific members may be more suited to particular tasks.</a:t>
            </a:r>
          </a:p>
          <a:p>
            <a:pPr marL="171450" indent="-171450" algn="just">
              <a:spcBef>
                <a:spcPts val="600"/>
              </a:spcBef>
              <a:buFont typeface="Arial" panose="020B0604020202020204" pitchFamily="34" charset="0"/>
              <a:buChar char="•"/>
            </a:pPr>
            <a:r>
              <a:rPr lang="en-GB" sz="1400" dirty="0">
                <a:solidFill>
                  <a:srgbClr val="000000"/>
                </a:solidFill>
                <a:latin typeface="Calibri" panose="020F0502020204030204" pitchFamily="34" charset="0"/>
                <a:ea typeface="MyriadPro-Regular"/>
                <a:cs typeface="Calibri" panose="020F0502020204030204" pitchFamily="34" charset="0"/>
              </a:rPr>
              <a:t>As the organization evolves and grows, it may be helpful to divide responsibility between different committees which can manage different areas of responsibility – such as accounting, funding, events, communications and human resources.</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54</a:t>
            </a:fld>
            <a:endParaRPr lang="x-none"/>
          </a:p>
        </p:txBody>
      </p:sp>
    </p:spTree>
    <p:extLst>
      <p:ext uri="{BB962C8B-B14F-4D97-AF65-F5344CB8AC3E}">
        <p14:creationId xmlns:p14="http://schemas.microsoft.com/office/powerpoint/2010/main" val="16860689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0288" y="504825"/>
            <a:ext cx="4384675" cy="2466975"/>
          </a:xfrm>
        </p:spPr>
      </p:sp>
      <p:sp>
        <p:nvSpPr>
          <p:cNvPr id="3" name="Notes Placeholder 2"/>
          <p:cNvSpPr>
            <a:spLocks noGrp="1"/>
          </p:cNvSpPr>
          <p:nvPr>
            <p:ph type="body" idx="1"/>
          </p:nvPr>
        </p:nvSpPr>
        <p:spPr>
          <a:xfrm>
            <a:off x="685799" y="3268979"/>
            <a:ext cx="5802923" cy="5681589"/>
          </a:xfrm>
        </p:spPr>
        <p:txBody>
          <a:bodyPr/>
          <a:lstStyle/>
          <a:p>
            <a:pPr marL="457200" marR="0" indent="-457200" algn="just">
              <a:spcBef>
                <a:spcPts val="0"/>
              </a:spcBef>
              <a:spcAft>
                <a:spcPts val="600"/>
              </a:spcAft>
            </a:pPr>
            <a:r>
              <a:rPr lang="en-GB" sz="1400" b="1"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Communicating with members of the organization </a:t>
            </a:r>
            <a:endParaRPr lang="x-none" sz="1400"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Regular communication with members regarding activities, forums, events and meetings is essential to running an effective organization.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The organization should designate a responsible person or team for communication of information and should identify the different means through which communication should take place.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For instance, some organizations may prefer communicating via text messaging while others may prefer telephone calls. However some may prefer to avoid communicating via telephone altogether for reasons such as lack of access.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Other methods of communication include email, social media platforms and simple word-of-mouth. Depending on the group’s preferences and constraints, members will have to decide carefully what is the best means of communicating with one another.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Encouraging attendance of members at meetings can be challenging and a lot of work and follow-up is required to encourage high levels of attendance.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It can be helpful to send reminders to members that the meeting is due to take place, remind them of the time and place, and share the agenda prior to the meeting in order to encourage attendance.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It is also important to check with members – particularly those who may not be attending – on potential barriers to their attendance (e.g. time of day, need for child care, transport, location).</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55</a:t>
            </a:fld>
            <a:endParaRPr lang="x-none"/>
          </a:p>
        </p:txBody>
      </p:sp>
    </p:spTree>
    <p:extLst>
      <p:ext uri="{BB962C8B-B14F-4D97-AF65-F5344CB8AC3E}">
        <p14:creationId xmlns:p14="http://schemas.microsoft.com/office/powerpoint/2010/main" val="20002002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95438" y="439738"/>
            <a:ext cx="4033837" cy="2270125"/>
          </a:xfrm>
        </p:spPr>
      </p:sp>
      <p:sp>
        <p:nvSpPr>
          <p:cNvPr id="3" name="Notes Placeholder 2"/>
          <p:cNvSpPr>
            <a:spLocks noGrp="1"/>
          </p:cNvSpPr>
          <p:nvPr>
            <p:ph type="body" idx="1"/>
          </p:nvPr>
        </p:nvSpPr>
        <p:spPr>
          <a:xfrm>
            <a:off x="685800" y="3394710"/>
            <a:ext cx="5486400" cy="4606290"/>
          </a:xfrm>
        </p:spPr>
        <p:txBody>
          <a:bodyPr/>
          <a:lstStyle/>
          <a:p>
            <a:pPr marL="457200" marR="0" indent="-457200" algn="just">
              <a:spcBef>
                <a:spcPts val="0"/>
              </a:spcBef>
              <a:spcAft>
                <a:spcPts val="600"/>
              </a:spcAft>
            </a:pPr>
            <a:r>
              <a:rPr lang="en-GB" sz="1400" b="1" dirty="0">
                <a:solidFill>
                  <a:srgbClr val="002060"/>
                </a:solidFill>
                <a:latin typeface="Calibri" panose="020F0502020204030204" pitchFamily="34" charset="0"/>
                <a:ea typeface="SimSun" panose="02010600030101010101" pitchFamily="2" charset="-122"/>
                <a:cs typeface="Arial" panose="020B0604020202020204" pitchFamily="34" charset="0"/>
              </a:rPr>
              <a:t>Running meetings</a:t>
            </a:r>
            <a:endParaRPr lang="x-none" sz="1400" dirty="0">
              <a:solidFill>
                <a:srgbClr val="00206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The frequency, style (e.g. formal or informal) and content of meetings will depend on the organization’s structure and, most importantly, its goals.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In general, meetings are an effective way of sharing important information within the group and deciding on key organizational issues and actions – such as:…</a:t>
            </a:r>
          </a:p>
          <a:p>
            <a:pPr marL="628650" lvl="1"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setting or reviewing ground rules for conducting day-to-day operations ….</a:t>
            </a:r>
          </a:p>
          <a:p>
            <a:pPr marL="628650" lvl="1"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or planning advocacy events and activities. </a:t>
            </a: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56</a:t>
            </a:fld>
            <a:endParaRPr lang="x-none"/>
          </a:p>
        </p:txBody>
      </p:sp>
    </p:spTree>
    <p:extLst>
      <p:ext uri="{BB962C8B-B14F-4D97-AF65-F5344CB8AC3E}">
        <p14:creationId xmlns:p14="http://schemas.microsoft.com/office/powerpoint/2010/main" val="27154758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5588" y="200025"/>
            <a:ext cx="3348037" cy="1884363"/>
          </a:xfrm>
        </p:spPr>
      </p:sp>
      <p:sp>
        <p:nvSpPr>
          <p:cNvPr id="3" name="Notes Placeholder 2"/>
          <p:cNvSpPr>
            <a:spLocks noGrp="1"/>
          </p:cNvSpPr>
          <p:nvPr>
            <p:ph type="body" idx="1"/>
          </p:nvPr>
        </p:nvSpPr>
        <p:spPr>
          <a:xfrm>
            <a:off x="685800" y="2409092"/>
            <a:ext cx="5486400" cy="5591908"/>
          </a:xfrm>
        </p:spPr>
        <p: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US" sz="1400" dirty="0"/>
              <a:t>Important considerations when running meetings include:</a:t>
            </a:r>
          </a:p>
          <a:p>
            <a:pPr algn="just">
              <a:spcAft>
                <a:spcPts val="600"/>
              </a:spcAft>
            </a:pPr>
            <a:endParaRPr lang="en-GB" sz="1400" b="1" u="sng"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sz="1400" b="1" u="sng" dirty="0">
                <a:solidFill>
                  <a:srgbClr val="000000"/>
                </a:solidFill>
                <a:latin typeface="Calibri" panose="020F0502020204030204" pitchFamily="34" charset="0"/>
                <a:ea typeface="SimSun" panose="02010600030101010101" pitchFamily="2" charset="-122"/>
                <a:cs typeface="Arial" panose="020B0604020202020204" pitchFamily="34" charset="0"/>
              </a:rPr>
              <a:t>Meeting preparation</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Adequate planning ensures that meetings are well organized and efficient:</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171450">
              <a:spcBef>
                <a:spcPts val="0"/>
              </a:spcBef>
              <a:spcAft>
                <a:spcPts val="0"/>
              </a:spcAft>
              <a:buFont typeface="Wingdings" panose="05000000000000000000" pitchFamily="2" charset="2"/>
              <a:buChar char="Ø"/>
            </a:pPr>
            <a:r>
              <a:rPr lang="en-US" sz="1400" b="1" dirty="0">
                <a:latin typeface="Calibri" panose="020F0502020204030204" pitchFamily="34" charset="0"/>
                <a:ea typeface="SimSun" panose="02010600030101010101" pitchFamily="2" charset="-122"/>
                <a:cs typeface="Times New Roman" panose="02020603050405020304" pitchFamily="18" charset="0"/>
              </a:rPr>
              <a:t>Agenda:</a:t>
            </a:r>
            <a:r>
              <a:rPr lang="en-US" sz="1400" dirty="0">
                <a:latin typeface="Calibri" panose="020F0502020204030204" pitchFamily="34" charset="0"/>
                <a:ea typeface="SimSun" panose="02010600030101010101" pitchFamily="2" charset="-122"/>
                <a:cs typeface="Times New Roman" panose="02020603050405020304" pitchFamily="18" charset="0"/>
              </a:rPr>
              <a:t> Preparing an agenda based on inputs from members can be helpful for running the meeting more smoothly. </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171450">
              <a:spcBef>
                <a:spcPts val="0"/>
              </a:spcBef>
              <a:spcAft>
                <a:spcPts val="0"/>
              </a:spcAft>
              <a:buFont typeface="Wingdings" panose="05000000000000000000" pitchFamily="2" charset="2"/>
              <a:buChar char="Ø"/>
            </a:pPr>
            <a:r>
              <a:rPr lang="en-US" sz="1400" b="1" dirty="0">
                <a:latin typeface="Calibri" panose="020F0502020204030204" pitchFamily="34" charset="0"/>
                <a:ea typeface="SimSun" panose="02010600030101010101" pitchFamily="2" charset="-122"/>
                <a:cs typeface="Times New Roman" panose="02020603050405020304" pitchFamily="18" charset="0"/>
              </a:rPr>
              <a:t>Place, date and time for the meeting:</a:t>
            </a:r>
            <a:r>
              <a:rPr lang="en-US" sz="1400" dirty="0">
                <a:latin typeface="Calibri" panose="020F0502020204030204" pitchFamily="34" charset="0"/>
                <a:ea typeface="SimSun" panose="02010600030101010101" pitchFamily="2" charset="-122"/>
                <a:cs typeface="Times New Roman" panose="02020603050405020304" pitchFamily="18" charset="0"/>
              </a:rPr>
              <a:t> The setting needs to be adapted to the meeting and should be convenient for members.</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171450">
              <a:spcBef>
                <a:spcPts val="0"/>
              </a:spcBef>
              <a:spcAft>
                <a:spcPts val="600"/>
              </a:spcAft>
              <a:buFont typeface="Wingdings" panose="05000000000000000000" pitchFamily="2" charset="2"/>
              <a:buChar char="Ø"/>
            </a:pPr>
            <a:r>
              <a:rPr lang="en-US" sz="1400" b="1" dirty="0">
                <a:latin typeface="Calibri" panose="020F0502020204030204" pitchFamily="34" charset="0"/>
                <a:ea typeface="SimSun" panose="02010600030101010101" pitchFamily="2" charset="-122"/>
                <a:cs typeface="Times New Roman" panose="02020603050405020304" pitchFamily="18" charset="0"/>
              </a:rPr>
              <a:t>Supplies and refreshments: </a:t>
            </a:r>
            <a:r>
              <a:rPr lang="en-US" sz="1400" dirty="0">
                <a:latin typeface="Calibri" panose="020F0502020204030204" pitchFamily="34" charset="0"/>
                <a:ea typeface="SimSun" panose="02010600030101010101" pitchFamily="2" charset="-122"/>
                <a:cs typeface="Times New Roman" panose="02020603050405020304" pitchFamily="18" charset="0"/>
              </a:rPr>
              <a:t>For example,</a:t>
            </a:r>
            <a:r>
              <a:rPr lang="en-US" sz="1400" b="1" dirty="0">
                <a:latin typeface="Calibri" panose="020F0502020204030204" pitchFamily="34" charset="0"/>
                <a:ea typeface="SimSun" panose="02010600030101010101" pitchFamily="2" charset="-122"/>
                <a:cs typeface="Times New Roman" panose="02020603050405020304" pitchFamily="18" charset="0"/>
              </a:rPr>
              <a:t> </a:t>
            </a:r>
            <a:r>
              <a:rPr lang="en-US" sz="1400" dirty="0">
                <a:latin typeface="Calibri" panose="020F0502020204030204" pitchFamily="34" charset="0"/>
                <a:ea typeface="SimSun" panose="02010600030101010101" pitchFamily="2" charset="-122"/>
                <a:cs typeface="Times New Roman" panose="02020603050405020304" pitchFamily="18" charset="0"/>
              </a:rPr>
              <a:t>flipcharts, markers, pens, paper, nametags as well as food and drinks.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Meetings can also take place virtually. This online option may be particularly relevant if organizations are national, regional or international in scope, if members do not live near each other, if members prefer a virtual platform or if it is not feasible to convene in person. </a:t>
            </a:r>
          </a:p>
          <a:p>
            <a:pPr marL="171450" indent="-171450" algn="jus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A mix of face-to-face and virtual meetings is also an option to consider.</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57</a:t>
            </a:fld>
            <a:endParaRPr lang="x-none"/>
          </a:p>
        </p:txBody>
      </p:sp>
    </p:spTree>
    <p:extLst>
      <p:ext uri="{BB962C8B-B14F-4D97-AF65-F5344CB8AC3E}">
        <p14:creationId xmlns:p14="http://schemas.microsoft.com/office/powerpoint/2010/main" val="41954781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3188" y="422275"/>
            <a:ext cx="3840162" cy="2160588"/>
          </a:xfrm>
        </p:spPr>
      </p:sp>
      <p:sp>
        <p:nvSpPr>
          <p:cNvPr id="3" name="Notes Placeholder 2"/>
          <p:cNvSpPr>
            <a:spLocks noGrp="1"/>
          </p:cNvSpPr>
          <p:nvPr>
            <p:ph type="body" idx="1"/>
          </p:nvPr>
        </p:nvSpPr>
        <p:spPr>
          <a:xfrm>
            <a:off x="685800" y="2848707"/>
            <a:ext cx="5838092" cy="5873017"/>
          </a:xfrm>
        </p:spPr>
        <p:txBody>
          <a:bodyPr/>
          <a:lstStyle/>
          <a:p>
            <a:pPr algn="just">
              <a:spcAft>
                <a:spcPts val="600"/>
              </a:spcAft>
            </a:pPr>
            <a:r>
              <a:rPr lang="en-GB" sz="1400" b="1" u="sng" dirty="0">
                <a:solidFill>
                  <a:srgbClr val="000000"/>
                </a:solidFill>
                <a:latin typeface="Calibri" panose="020F0502020204030204" pitchFamily="34" charset="0"/>
                <a:ea typeface="SimSun" panose="02010600030101010101" pitchFamily="2" charset="-122"/>
                <a:cs typeface="Arial" panose="020B0604020202020204" pitchFamily="34" charset="0"/>
              </a:rPr>
              <a:t>Function of meetings</a:t>
            </a:r>
            <a:endParaRPr lang="x-none" sz="1400" u="sng"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In general, meetings offer opportunities for members to share ideas, concerns, successes, feedback, and relevant information; however, more specific functions of meetings will be determined by the group’s goal(s) and objectives. </a:t>
            </a:r>
          </a:p>
          <a:p>
            <a:pPr marL="628650" lvl="1"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For example, a working group dedicated to promoting human rights may use meetings as opportunities to plan key advocacy events and activities,….</a:t>
            </a:r>
          </a:p>
          <a:p>
            <a:pPr marL="628650" lvl="1"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…while organizations aimed at providing peer support services may use meetings as a way to liaise with members in the community who have benefited from, or are currently involved in, peer support services as a way to build the capacity of all members.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The function and purpose of meetings will vary from organization to organization and should be both specific and relevant to the work being carried out.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While some organizations may find it appropriate to share and disseminate important information relating to the priority issue, others may find it more useful to invest this time in planning activities and events, linking with other people, stakeholders, or organizations in the community, hosting guest speakers, or identifying existing community resources.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Regardless of the group’s purpose and activities, meetings offer the opportunity for members to share valuable input and to contribute to the overall work and vision of the organization.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58</a:t>
            </a:fld>
            <a:endParaRPr lang="x-none"/>
          </a:p>
        </p:txBody>
      </p:sp>
    </p:spTree>
    <p:extLst>
      <p:ext uri="{BB962C8B-B14F-4D97-AF65-F5344CB8AC3E}">
        <p14:creationId xmlns:p14="http://schemas.microsoft.com/office/powerpoint/2010/main" val="33593484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69888"/>
            <a:ext cx="5486400" cy="3086100"/>
          </a:xfrm>
        </p:spPr>
      </p:sp>
      <p:sp>
        <p:nvSpPr>
          <p:cNvPr id="3" name="Notes Placeholder 2"/>
          <p:cNvSpPr>
            <a:spLocks noGrp="1"/>
          </p:cNvSpPr>
          <p:nvPr>
            <p:ph type="body" idx="1"/>
          </p:nvPr>
        </p:nvSpPr>
        <p:spPr>
          <a:xfrm>
            <a:off x="685800" y="3833446"/>
            <a:ext cx="5486400" cy="4167554"/>
          </a:xfrm>
        </p:spPr>
        <p:txBody>
          <a:bodyPr/>
          <a:lstStyle/>
          <a:p>
            <a:pPr marL="457200" marR="0" indent="-457200" algn="just">
              <a:spcBef>
                <a:spcPts val="0"/>
              </a:spcBef>
              <a:spcAft>
                <a:spcPts val="0"/>
              </a:spcAft>
            </a:pPr>
            <a:r>
              <a:rPr lang="en-GB" sz="1400" b="1"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Privacy and confidentiality</a:t>
            </a:r>
            <a:endParaRPr lang="x-none" sz="1400"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endParaRPr>
          </a:p>
          <a:p>
            <a:pPr algn="just"/>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It is important to be thoughtful and careful about how the organization stores and uses private information – whether it is the personal information of members or information collected as part of research or advocacy (e.g. names, addresses</a:t>
            </a: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 feedback etc.). </a:t>
            </a:r>
          </a:p>
          <a:p>
            <a:pPr marL="171450" indent="-171450" algn="jus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This includes keeping email lists and contact details private. </a:t>
            </a:r>
          </a:p>
          <a:p>
            <a:pPr marL="171450" indent="-171450" algn="jus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Members or participants in certain activities or events may wish to keep their participation confidential, and this confidentiality needs to be respected and protected </a:t>
            </a:r>
            <a:r>
              <a:rPr lang="en-GB" sz="1400"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sz="1400"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  #286">
                  <a:extLst>
                    <a:ext uri="{A12FA001-AC4F-418D-AE19-62706E023703}">
                      <ahyp:hlinkClr xmlns:ahyp="http://schemas.microsoft.com/office/drawing/2018/hyperlinkcolor" val="tx"/>
                    </a:ext>
                  </a:extLst>
                </a:hlinkClick>
              </a:rPr>
              <a:t>31</a:t>
            </a:r>
            <a:r>
              <a:rPr lang="en-GB" sz="1400"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59</a:t>
            </a:fld>
            <a:endParaRPr lang="x-none"/>
          </a:p>
        </p:txBody>
      </p:sp>
    </p:spTree>
    <p:extLst>
      <p:ext uri="{BB962C8B-B14F-4D97-AF65-F5344CB8AC3E}">
        <p14:creationId xmlns:p14="http://schemas.microsoft.com/office/powerpoint/2010/main" val="2607757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solidFill>
                  <a:srgbClr val="4F81BD"/>
                </a:solidFill>
                <a:latin typeface="Calibri" panose="020F0502020204030204" pitchFamily="34" charset="0"/>
                <a:ea typeface="SimSun" panose="02010600030101010101" pitchFamily="2" charset="-122"/>
                <a:cs typeface="Arial" panose="020B0604020202020204" pitchFamily="34" charset="0"/>
              </a:rPr>
              <a:t>For the full list of references included in the notes pages of these slides please refer to the corresponding Module.</a:t>
            </a:r>
          </a:p>
          <a:p>
            <a:endParaRPr lang="x-none"/>
          </a:p>
        </p:txBody>
      </p:sp>
      <p:sp>
        <p:nvSpPr>
          <p:cNvPr id="4" name="Slide Number Placeholder 3"/>
          <p:cNvSpPr>
            <a:spLocks noGrp="1"/>
          </p:cNvSpPr>
          <p:nvPr>
            <p:ph type="sldNum" sz="quarter" idx="5"/>
          </p:nvPr>
        </p:nvSpPr>
        <p:spPr/>
        <p:txBody>
          <a:bodyPr/>
          <a:lstStyle/>
          <a:p>
            <a:fld id="{D35B9E1D-7BB2-4B83-BB15-79E642ABEF23}" type="slidenum">
              <a:rPr lang="x-none" smtClean="0"/>
              <a:t>6</a:t>
            </a:fld>
            <a:endParaRPr lang="x-none"/>
          </a:p>
        </p:txBody>
      </p:sp>
    </p:spTree>
    <p:extLst>
      <p:ext uri="{BB962C8B-B14F-4D97-AF65-F5344CB8AC3E}">
        <p14:creationId xmlns:p14="http://schemas.microsoft.com/office/powerpoint/2010/main" val="5803580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0688" y="344488"/>
            <a:ext cx="3332162" cy="1874837"/>
          </a:xfrm>
        </p:spPr>
      </p:sp>
      <p:sp>
        <p:nvSpPr>
          <p:cNvPr id="3" name="Notes Placeholder 2"/>
          <p:cNvSpPr>
            <a:spLocks noGrp="1"/>
          </p:cNvSpPr>
          <p:nvPr>
            <p:ph type="body" idx="1"/>
          </p:nvPr>
        </p:nvSpPr>
        <p:spPr>
          <a:xfrm>
            <a:off x="391885" y="2219325"/>
            <a:ext cx="6202345" cy="6580187"/>
          </a:xfrm>
        </p:spPr>
        <p:txBody>
          <a:bodyPr/>
          <a:lstStyle/>
          <a:p>
            <a:pPr marL="457200" marR="0" indent="-457200" algn="just">
              <a:spcBef>
                <a:spcPts val="0"/>
              </a:spcBef>
              <a:spcAft>
                <a:spcPts val="600"/>
              </a:spcAft>
            </a:pPr>
            <a:r>
              <a:rPr lang="en-GB" sz="1400" b="1"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Welcoming and engaging new members</a:t>
            </a:r>
            <a:endParaRPr lang="x-none" sz="1400"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New members should be welcomed and made to feel comfortable as part of the organization.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People contributing to the organization should be valued and encouraged. Sending a welcome letter and a certificate of membership can be a way to initiate new members and to let them know that their participation is valued.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It is also important to point out that people who have experienced discrimination or human rights violations may not feel confident about joining a group or may face social or structural barriers to joining.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It should be made clear from the outset that participation in activities is voluntary and that members can choose to leave the group or opt out of activities at any time.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Each member will have something unique to offer the organization.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How members are engaged in the organization should depend on the unique talents, experiences, skills and strengths that they bring, as well as on the nature of the activities being conducted. In order for members to make the greatest contribution it is important to link individual strengths and skills with specific activities. </a:t>
            </a:r>
          </a:p>
          <a:p>
            <a:pPr marL="628650" lvl="1"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For instance, members with strong writing skills will be good candidates for writing grant proposals or keeping meeting notes, members who are creative can take the lead on creating and designing promotional events or group activities, members with strong organizational skills may be a good fit to manage community events or activities, while members with specific experience or expertise related to a particular issue may develop materials or plans related to that issue.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60</a:t>
            </a:fld>
            <a:endParaRPr lang="x-none"/>
          </a:p>
        </p:txBody>
      </p:sp>
    </p:spTree>
    <p:extLst>
      <p:ext uri="{BB962C8B-B14F-4D97-AF65-F5344CB8AC3E}">
        <p14:creationId xmlns:p14="http://schemas.microsoft.com/office/powerpoint/2010/main" val="28106348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46063"/>
            <a:ext cx="5486400" cy="3086100"/>
          </a:xfrm>
        </p:spPr>
      </p:sp>
      <p:sp>
        <p:nvSpPr>
          <p:cNvPr id="3" name="Notes Placeholder 2"/>
          <p:cNvSpPr>
            <a:spLocks noGrp="1"/>
          </p:cNvSpPr>
          <p:nvPr>
            <p:ph type="body" idx="1"/>
          </p:nvPr>
        </p:nvSpPr>
        <p:spPr>
          <a:xfrm>
            <a:off x="703385" y="3631102"/>
            <a:ext cx="5486400" cy="4668837"/>
          </a:xfrm>
        </p:spPr>
        <p:txBody>
          <a:bodyPr/>
          <a:lstStyle/>
          <a:p>
            <a:pPr marL="457200" marR="0" indent="-457200" algn="just">
              <a:spcBef>
                <a:spcPts val="0"/>
              </a:spcBef>
              <a:spcAft>
                <a:spcPts val="600"/>
              </a:spcAft>
            </a:pPr>
            <a:r>
              <a:rPr lang="en-GB" sz="1400" b="1" dirty="0">
                <a:solidFill>
                  <a:srgbClr val="002060"/>
                </a:solidFill>
                <a:latin typeface="Calibri" panose="020F0502020204030204" pitchFamily="34" charset="0"/>
                <a:ea typeface="SimSun" panose="02010600030101010101" pitchFamily="2" charset="-122"/>
                <a:cs typeface="Arial" panose="020B0604020202020204" pitchFamily="34" charset="0"/>
              </a:rPr>
              <a:t>Promoting the organization</a:t>
            </a:r>
            <a:endParaRPr lang="x-none" sz="1400" dirty="0">
              <a:solidFill>
                <a:srgbClr val="00206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Promoting the organization is an important activity that will contribute to its overall growth and success.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The primary goal of promotion is to spread awareness of the group and share information about its goals and objectives with stakeholders, the target audience and the wider community.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By increasing the public’s knowledge of the organization and its activities, more support can be gained from the community, including stakeholders, persons of influence, and other organizations with similar interests.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While many dissemination strategies are listed below it may be preferable to focus on a few strategies in order to implement them effectively, rather than attempting to implement all of them.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61</a:t>
            </a:fld>
            <a:endParaRPr lang="x-none"/>
          </a:p>
        </p:txBody>
      </p:sp>
    </p:spTree>
    <p:extLst>
      <p:ext uri="{BB962C8B-B14F-4D97-AF65-F5344CB8AC3E}">
        <p14:creationId xmlns:p14="http://schemas.microsoft.com/office/powerpoint/2010/main" val="15885515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182563"/>
            <a:ext cx="3413125" cy="1920875"/>
          </a:xfrm>
        </p:spPr>
      </p:sp>
      <p:sp>
        <p:nvSpPr>
          <p:cNvPr id="3" name="Notes Placeholder 2"/>
          <p:cNvSpPr>
            <a:spLocks noGrp="1"/>
          </p:cNvSpPr>
          <p:nvPr>
            <p:ph type="body" idx="1"/>
          </p:nvPr>
        </p:nvSpPr>
        <p:spPr>
          <a:xfrm>
            <a:off x="493486" y="2286000"/>
            <a:ext cx="6212114" cy="5715000"/>
          </a:xfrm>
        </p:spPr>
        <p:txBody>
          <a:bodyPr/>
          <a:lstStyle/>
          <a:p>
            <a:pPr algn="just">
              <a:spcAft>
                <a:spcPts val="600"/>
              </a:spcAft>
            </a:pPr>
            <a:endParaRPr lang="en-GB" sz="1400" b="1"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400" b="1" u="sng" dirty="0">
                <a:latin typeface="Calibri" panose="020F0502020204030204" pitchFamily="34" charset="0"/>
                <a:ea typeface="SimSun" panose="02010600030101010101" pitchFamily="2" charset="-122"/>
                <a:cs typeface="Calibri" panose="020F0502020204030204" pitchFamily="34" charset="0"/>
              </a:rPr>
              <a:t>Official</a:t>
            </a:r>
            <a:r>
              <a:rPr lang="en-GB" sz="1400" b="1" u="sng" dirty="0">
                <a:latin typeface="Calibri" panose="020F0502020204030204" pitchFamily="34" charset="0"/>
                <a:ea typeface="SimSun" panose="02010600030101010101" pitchFamily="2" charset="-122"/>
                <a:cs typeface="Arial" panose="020B0604020202020204" pitchFamily="34" charset="0"/>
              </a:rPr>
              <a:t> launch or information session (1)</a:t>
            </a:r>
            <a:endParaRPr lang="x-none" sz="1400" u="sng"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An official launch can be a helpful </a:t>
            </a: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means to promote the organization.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A launch does not necessarily take place at the very beginning of an organization’s existence; it depends on whether and at what point the group decides that publicity is desirable.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When planning a launch, </a:t>
            </a: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it is useful to invite important stakeholders and to solicit media interest in the organization and the issue(s) it is addressing.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As for any meeting or event, it is helpful to plan ahead. Some questions that can aid the group’s planning include:</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85750" marR="0" lvl="0" indent="-228600">
              <a:spcBef>
                <a:spcPts val="0"/>
              </a:spcBef>
              <a:spcAft>
                <a:spcPts val="0"/>
              </a:spcAft>
              <a:buFont typeface="Wingdings" panose="05000000000000000000" pitchFamily="2" charset="2"/>
              <a:buChar char="Ø"/>
            </a:pPr>
            <a:r>
              <a:rPr lang="en-US" sz="1400" dirty="0">
                <a:solidFill>
                  <a:srgbClr val="292929"/>
                </a:solidFill>
                <a:latin typeface="Calibri" panose="020F0502020204030204" pitchFamily="34" charset="0"/>
                <a:ea typeface="SimSun" panose="02010600030101010101" pitchFamily="2" charset="-122"/>
                <a:cs typeface="Times New Roman" panose="02020603050405020304" pitchFamily="18" charset="0"/>
              </a:rPr>
              <a:t>What is </a:t>
            </a:r>
            <a:r>
              <a:rPr lang="en-US" sz="1400" dirty="0">
                <a:latin typeface="Calibri" panose="020F0502020204030204" pitchFamily="34" charset="0"/>
                <a:ea typeface="SimSun" panose="02010600030101010101" pitchFamily="2" charset="-122"/>
                <a:cs typeface="Times New Roman" panose="02020603050405020304" pitchFamily="18" charset="0"/>
              </a:rPr>
              <a:t>the purpose of the launch/session?</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285750" marR="0" lvl="0" indent="-2286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Where will it be located?</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285750" marR="0" lvl="0" indent="-2286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Who should attend, and what will make the event appealing to attract a large crowd (e.g. a high-profile guest speaker or food and drinks provided)?</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285750" marR="0" lvl="0" indent="-2286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Will the event be accessible to different population groups?</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285750" marR="0" lvl="0" indent="-2286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Will the organization require any materials or resources? If so, how will these be acquired? </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285750" marR="0" lvl="0" indent="-2286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What will take place at the event (i.e. agenda)?</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285750" marR="0" lvl="0" indent="-2286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Will the organization require </a:t>
            </a:r>
            <a:r>
              <a:rPr lang="en-US" sz="1400" dirty="0" err="1">
                <a:latin typeface="Calibri" panose="020F0502020204030204" pitchFamily="34" charset="0"/>
                <a:ea typeface="SimSun" panose="02010600030101010101" pitchFamily="2" charset="-122"/>
                <a:cs typeface="Times New Roman" panose="02020603050405020304" pitchFamily="18" charset="0"/>
              </a:rPr>
              <a:t>licences</a:t>
            </a:r>
            <a:r>
              <a:rPr lang="en-US" sz="1400" dirty="0">
                <a:latin typeface="Calibri" panose="020F0502020204030204" pitchFamily="34" charset="0"/>
                <a:ea typeface="SimSun" panose="02010600030101010101" pitchFamily="2" charset="-122"/>
                <a:cs typeface="Times New Roman" panose="02020603050405020304" pitchFamily="18" charset="0"/>
              </a:rPr>
              <a:t>, insurance or other sorts of permission to host the event or use the location? From whom, and how will the group attain these?</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285750" marR="0" lvl="0" indent="-2286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How will the event be promoted (e.g. reaching out to local or national media and involving them in advocacy/promotion of the event and the organization)?</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62</a:t>
            </a:fld>
            <a:endParaRPr lang="x-none"/>
          </a:p>
        </p:txBody>
      </p:sp>
    </p:spTree>
    <p:extLst>
      <p:ext uri="{BB962C8B-B14F-4D97-AF65-F5344CB8AC3E}">
        <p14:creationId xmlns:p14="http://schemas.microsoft.com/office/powerpoint/2010/main" val="190751407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23825"/>
            <a:ext cx="5486400" cy="3086100"/>
          </a:xfrm>
        </p:spPr>
      </p:sp>
      <p:sp>
        <p:nvSpPr>
          <p:cNvPr id="3" name="Notes Placeholder 2"/>
          <p:cNvSpPr>
            <a:spLocks noGrp="1"/>
          </p:cNvSpPr>
          <p:nvPr>
            <p:ph type="body" idx="1"/>
          </p:nvPr>
        </p:nvSpPr>
        <p:spPr>
          <a:xfrm>
            <a:off x="685800" y="3569677"/>
            <a:ext cx="5486400" cy="4431323"/>
          </a:xfrm>
        </p:spPr>
        <p:txBody>
          <a:bodyPr/>
          <a:lstStyle/>
          <a:p>
            <a:pPr>
              <a:spcAft>
                <a:spcPts val="600"/>
              </a:spcAft>
            </a:pPr>
            <a:r>
              <a:rPr lang="en-US" sz="1400" b="1" u="sng" dirty="0"/>
              <a:t>Official launch or information session (2)</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Additionally, finding and taking advantage of strategic opportunities to announce the creation of the organization to the public can help make the launch more successful.</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For instance, launches often receive more attention, and </a:t>
            </a: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therefore reach a wider audience, if they are paired with important calendar dates, events or announcements related to the organization’s goal(s) and objectives.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Examples of globally celebrated events include World Health Day (7 April), </a:t>
            </a: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International Day In Solidarity with Survivors of Torture (26 June), Mad Pride/Bastille Day (14 July), </a:t>
            </a: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World Alzheimer’s Day (21 September), </a:t>
            </a: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Psychiatric Survivors Week (5–10 October), </a:t>
            </a: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World Mental Health Day (10 October), </a:t>
            </a:r>
            <a:r>
              <a:rPr lang="en" sz="1400" dirty="0">
                <a:solidFill>
                  <a:srgbClr val="000000"/>
                </a:solidFill>
                <a:latin typeface="Calibri" panose="020F0502020204030204" pitchFamily="34" charset="0"/>
                <a:ea typeface="SimSun" panose="02010600030101010101" pitchFamily="2" charset="-122"/>
                <a:cs typeface="Calibri" panose="020F0502020204030204" pitchFamily="34" charset="0"/>
              </a:rPr>
              <a:t>International Day of Persons with Disabilities (3 December), </a:t>
            </a: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Human Rights Day (10 December) </a:t>
            </a:r>
            <a:r>
              <a:rPr lang="en" sz="1400" dirty="0">
                <a:solidFill>
                  <a:srgbClr val="000000"/>
                </a:solidFill>
                <a:latin typeface="Calibri" panose="020F0502020204030204" pitchFamily="34" charset="0"/>
                <a:ea typeface="SimSun" panose="02010600030101010101" pitchFamily="2" charset="-122"/>
                <a:cs typeface="Calibri" panose="020F0502020204030204" pitchFamily="34" charset="0"/>
              </a:rPr>
              <a:t>and Mad Pride Day </a:t>
            </a:r>
            <a:r>
              <a:rPr lang="en" sz="1400"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 sz="1400" i="1"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3" action="ppaction://hlinkfile" tooltip=", 2018 #473">
                  <a:extLst>
                    <a:ext uri="{A12FA001-AC4F-418D-AE19-62706E023703}">
                      <ahyp:hlinkClr xmlns:ahyp="http://schemas.microsoft.com/office/drawing/2018/hyperlinkcolor" val="tx"/>
                    </a:ext>
                  </a:extLst>
                </a:hlinkClick>
              </a:rPr>
              <a:t>32</a:t>
            </a:r>
            <a:r>
              <a:rPr lang="en" sz="1400"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 sz="1400" dirty="0">
                <a:solidFill>
                  <a:srgbClr val="000000"/>
                </a:solidFill>
                <a:latin typeface="Calibri" panose="020F0502020204030204" pitchFamily="34" charset="0"/>
                <a:ea typeface="SimSun" panose="02010600030101010101" pitchFamily="2" charset="-122"/>
                <a:cs typeface="Calibri" panose="020F0502020204030204" pitchFamily="34" charset="0"/>
              </a:rPr>
              <a:t>. </a:t>
            </a:r>
          </a:p>
          <a:p>
            <a:pPr marL="171450" indent="-171450" algn="just">
              <a:buFont typeface="Arial" panose="020B0604020202020204" pitchFamily="34" charset="0"/>
              <a:buChar char="•"/>
            </a:pPr>
            <a:r>
              <a:rPr lang="en" sz="1400" dirty="0">
                <a:solidFill>
                  <a:srgbClr val="000000"/>
                </a:solidFill>
                <a:latin typeface="Calibri" panose="020F0502020204030204" pitchFamily="34" charset="0"/>
                <a:ea typeface="SimSun" panose="02010600030101010101" pitchFamily="2" charset="-122"/>
                <a:cs typeface="Calibri" panose="020F0502020204030204" pitchFamily="34" charset="0"/>
              </a:rPr>
              <a:t>(Note that Mad Pride may be celebrated any time but is most often observed in the month of July, usually on or around 14 July).</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63</a:t>
            </a:fld>
            <a:endParaRPr lang="x-none"/>
          </a:p>
        </p:txBody>
      </p:sp>
    </p:spTree>
    <p:extLst>
      <p:ext uri="{BB962C8B-B14F-4D97-AF65-F5344CB8AC3E}">
        <p14:creationId xmlns:p14="http://schemas.microsoft.com/office/powerpoint/2010/main" val="31350200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28600"/>
            <a:ext cx="5486400" cy="3086100"/>
          </a:xfrm>
        </p:spPr>
      </p:sp>
      <p:sp>
        <p:nvSpPr>
          <p:cNvPr id="3" name="Notes Placeholder 2"/>
          <p:cNvSpPr>
            <a:spLocks noGrp="1"/>
          </p:cNvSpPr>
          <p:nvPr>
            <p:ph type="body" idx="1"/>
          </p:nvPr>
        </p:nvSpPr>
        <p:spPr>
          <a:xfrm>
            <a:off x="685800" y="3640015"/>
            <a:ext cx="5486400" cy="4360985"/>
          </a:xfrm>
          <a:noFill/>
        </p:spPr>
        <p:txBody>
          <a:bodyPr/>
          <a:lstStyle/>
          <a:p>
            <a:pPr algn="just">
              <a:spcAft>
                <a:spcPts val="600"/>
              </a:spcAft>
            </a:pPr>
            <a:r>
              <a:rPr lang="en-GB" sz="1400" b="1" dirty="0">
                <a:solidFill>
                  <a:srgbClr val="000000"/>
                </a:solidFill>
                <a:latin typeface="Calibri" panose="020F0502020204030204" pitchFamily="34" charset="0"/>
                <a:ea typeface="SimSun" panose="02010600030101010101" pitchFamily="2" charset="-122"/>
                <a:cs typeface="Arial" panose="020B0604020202020204" pitchFamily="34" charset="0"/>
              </a:rPr>
              <a:t>National Organization of Users and Survivors of Psychiatry (NOUSPR), Rwanda – launch on World Mental Health Day October 10 </a:t>
            </a: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Badege, 2016 #284">
                  <a:extLst>
                    <a:ext uri="{A12FA001-AC4F-418D-AE19-62706E023703}">
                      <ahyp:hlinkClr xmlns:ahyp="http://schemas.microsoft.com/office/drawing/2018/hyperlinkcolor" val="tx"/>
                    </a:ext>
                  </a:extLst>
                </a:hlinkClick>
              </a:rPr>
              <a:t>28</a:t>
            </a: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The launching of NOUSPR took place on World Mental Health Day (10 October). We wanted people to know that, apart from physical disabilities, there are “hidden disabilities” that are less prominent and not as easily recognized, such as emotional distress or mental health conditions. For the celebrations we invited DPOs, NGOs and government officials.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We chose a kite as a symbol of hope and reliance on people with psychosocial disabilities.</a:t>
            </a:r>
          </a:p>
          <a:p>
            <a:pPr algn="just"/>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The message, in summary, was “Like a kite in the air I am swayed to and from what you call a reality. I run through the strange world, my dreams are never true, I am going astray… so you say, but the string that connects me with my roots is strong … enough to keep me a human being. I need to keep being valued with trust and dignity.”</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sz="1400" b="1"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64</a:t>
            </a:fld>
            <a:endParaRPr lang="x-none"/>
          </a:p>
        </p:txBody>
      </p:sp>
    </p:spTree>
    <p:extLst>
      <p:ext uri="{BB962C8B-B14F-4D97-AF65-F5344CB8AC3E}">
        <p14:creationId xmlns:p14="http://schemas.microsoft.com/office/powerpoint/2010/main" val="32064742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28600"/>
            <a:ext cx="5486400" cy="3086100"/>
          </a:xfrm>
        </p:spPr>
      </p:sp>
      <p:sp>
        <p:nvSpPr>
          <p:cNvPr id="3" name="Notes Placeholder 2"/>
          <p:cNvSpPr>
            <a:spLocks noGrp="1"/>
          </p:cNvSpPr>
          <p:nvPr>
            <p:ph type="body" idx="1"/>
          </p:nvPr>
        </p:nvSpPr>
        <p:spPr>
          <a:xfrm>
            <a:off x="685800" y="3486151"/>
            <a:ext cx="5486400" cy="4686300"/>
          </a:xfrm>
        </p:spPr>
        <p:txBody>
          <a:bodyPr/>
          <a:lstStyle/>
          <a:p>
            <a:pPr algn="just">
              <a:spcAft>
                <a:spcPts val="600"/>
              </a:spcAft>
            </a:pPr>
            <a:r>
              <a:rPr lang="en-US" sz="1400" b="1" u="sng" dirty="0">
                <a:solidFill>
                  <a:srgbClr val="000000"/>
                </a:solidFill>
                <a:latin typeface="Calibri" panose="020F0502020204030204" pitchFamily="34" charset="0"/>
                <a:ea typeface="SimSun" panose="02010600030101010101" pitchFamily="2" charset="-122"/>
                <a:cs typeface="Arial" panose="020B0604020202020204" pitchFamily="34" charset="0"/>
              </a:rPr>
              <a:t>Official launch or information session (3)</a:t>
            </a:r>
            <a:endParaRPr lang="en-GB" sz="1400" u="sng"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Other activities can also be put in place to promote the organization on an ongoing basis.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Such activities include information sessions,</a:t>
            </a:r>
            <a:r>
              <a:rPr lang="en-GB" sz="1400" b="1" dirty="0">
                <a:solidFill>
                  <a:srgbClr val="221E1F"/>
                </a:solidFill>
                <a:latin typeface="Calibri" panose="020F0502020204030204" pitchFamily="34" charset="0"/>
                <a:ea typeface="SimSun" panose="02010600030101010101" pitchFamily="2" charset="-122"/>
                <a:cs typeface="Arial" panose="020B0604020202020204" pitchFamily="34" charset="0"/>
              </a:rPr>
              <a:t> </a:t>
            </a:r>
            <a:r>
              <a:rPr lang="en-GB" sz="1400" dirty="0">
                <a:solidFill>
                  <a:srgbClr val="221E1F"/>
                </a:solidFill>
                <a:latin typeface="Calibri" panose="020F0502020204030204" pitchFamily="34" charset="0"/>
                <a:ea typeface="SimSun" panose="02010600030101010101" pitchFamily="2" charset="-122"/>
                <a:cs typeface="Arial" panose="020B0604020202020204" pitchFamily="34" charset="0"/>
              </a:rPr>
              <a:t>expression of interest and membership forms,</a:t>
            </a:r>
            <a:r>
              <a:rPr lang="en-GB" sz="1400" b="1" dirty="0">
                <a:solidFill>
                  <a:srgbClr val="221E1F"/>
                </a:solidFill>
                <a:latin typeface="Calibri" panose="020F0502020204030204" pitchFamily="34" charset="0"/>
                <a:ea typeface="SimSun" panose="02010600030101010101" pitchFamily="2" charset="-122"/>
                <a:cs typeface="Arial" panose="020B0604020202020204" pitchFamily="34" charset="0"/>
              </a:rPr>
              <a:t> </a:t>
            </a:r>
            <a:r>
              <a:rPr lang="en-GB" sz="1400" dirty="0">
                <a:solidFill>
                  <a:srgbClr val="221E1F"/>
                </a:solidFill>
                <a:latin typeface="Calibri" panose="020F0502020204030204" pitchFamily="34" charset="0"/>
                <a:ea typeface="SimSun" panose="02010600030101010101" pitchFamily="2" charset="-122"/>
                <a:cs typeface="Arial" panose="020B0604020202020204" pitchFamily="34" charset="0"/>
              </a:rPr>
              <a:t>brochures and flyers, posters and notices (in mental health and related service areas in addition to</a:t>
            </a:r>
            <a:r>
              <a:rPr lang="en-GB" sz="1400" b="1" dirty="0">
                <a:solidFill>
                  <a:srgbClr val="221E1F"/>
                </a:solidFill>
                <a:latin typeface="Calibri" panose="020F0502020204030204" pitchFamily="34" charset="0"/>
                <a:ea typeface="SimSun" panose="02010600030101010101" pitchFamily="2" charset="-122"/>
                <a:cs typeface="Arial" panose="020B0604020202020204" pitchFamily="34" charset="0"/>
              </a:rPr>
              <a:t> </a:t>
            </a: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community venues)</a:t>
            </a:r>
            <a:r>
              <a:rPr lang="en-GB" sz="1400" dirty="0">
                <a:solidFill>
                  <a:srgbClr val="221E1F"/>
                </a:solidFill>
                <a:latin typeface="Calibri" panose="020F0502020204030204" pitchFamily="34" charset="0"/>
                <a:ea typeface="SimSun" panose="02010600030101010101" pitchFamily="2" charset="-122"/>
                <a:cs typeface="Arial" panose="020B0604020202020204" pitchFamily="34" charset="0"/>
              </a:rPr>
              <a:t>, newsletters</a:t>
            </a: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 national and local media outlets, websites and/or social media platforms.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These activities are described in more detail below.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65</a:t>
            </a:fld>
            <a:endParaRPr lang="x-none"/>
          </a:p>
        </p:txBody>
      </p:sp>
    </p:spTree>
    <p:extLst>
      <p:ext uri="{BB962C8B-B14F-4D97-AF65-F5344CB8AC3E}">
        <p14:creationId xmlns:p14="http://schemas.microsoft.com/office/powerpoint/2010/main" val="230938157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80988"/>
            <a:ext cx="5486400" cy="3086100"/>
          </a:xfrm>
        </p:spPr>
      </p:sp>
      <p:sp>
        <p:nvSpPr>
          <p:cNvPr id="3" name="Notes Placeholder 2"/>
          <p:cNvSpPr>
            <a:spLocks noGrp="1"/>
          </p:cNvSpPr>
          <p:nvPr>
            <p:ph type="body" idx="1"/>
          </p:nvPr>
        </p:nvSpPr>
        <p:spPr>
          <a:xfrm>
            <a:off x="685800" y="3622431"/>
            <a:ext cx="5486400" cy="4378569"/>
          </a:xfrm>
        </p:spPr>
        <p:txBody>
          <a:bodyPr/>
          <a:lstStyle/>
          <a:p>
            <a:pPr algn="just"/>
            <a:r>
              <a:rPr lang="en-GB" sz="1400" b="1" u="sng" dirty="0">
                <a:solidFill>
                  <a:srgbClr val="000000"/>
                </a:solidFill>
                <a:latin typeface="Calibri" panose="020F0502020204030204" pitchFamily="34" charset="0"/>
                <a:ea typeface="SimSun" panose="02010600030101010101" pitchFamily="2" charset="-122"/>
                <a:cs typeface="Arial" panose="020B0604020202020204" pitchFamily="34" charset="0"/>
              </a:rPr>
              <a:t>Expression of interest and membership forms </a:t>
            </a:r>
            <a:endParaRPr lang="x-none" sz="1400" u="sng"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sz="1400" b="1"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“Expression of interest” forms are used to identify people who are interested in taking part in the group or finding out more about it</a:t>
            </a:r>
            <a:r>
              <a:rPr lang="en-GB" sz="1400" baseline="30000" dirty="0">
                <a:solidFill>
                  <a:srgbClr val="000000"/>
                </a:solidFill>
                <a:latin typeface="Calibri" panose="020F0502020204030204" pitchFamily="34" charset="0"/>
                <a:ea typeface="SimSun" panose="02010600030101010101" pitchFamily="2" charset="-122"/>
                <a:cs typeface="Arial" panose="020B0604020202020204" pitchFamily="34" charset="0"/>
              </a:rPr>
              <a:t> </a:t>
            </a:r>
            <a:r>
              <a:rPr lang="en-GB" sz="1400"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sz="1400"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  #286">
                  <a:extLst>
                    <a:ext uri="{A12FA001-AC4F-418D-AE19-62706E023703}">
                      <ahyp:hlinkClr xmlns:ahyp="http://schemas.microsoft.com/office/drawing/2018/hyperlinkcolor" val="tx"/>
                    </a:ext>
                  </a:extLst>
                </a:hlinkClick>
              </a:rPr>
              <a:t>31</a:t>
            </a:r>
            <a:r>
              <a:rPr lang="en-GB" sz="1400"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“Membership forms” on the other hand, are applications to become a member of the organization.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These forms can have different formats depending on the organization.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These forms can also be included as a part of, or alongside, the organization’s brochure or newsletter, or can be disseminated at events and gatherings.</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Membership and expression of interest forms should provide space for:</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00050" marR="0" lvl="0" indent="-17145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People’s names</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400050" marR="0" lvl="0" indent="-17145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Preferred methods of communication (telephone, email, or mail)</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400050" marR="0" lvl="0" indent="-171450">
              <a:spcBef>
                <a:spcPts val="0"/>
              </a:spcBef>
              <a:spcAft>
                <a:spcPts val="0"/>
              </a:spcAft>
              <a:buFont typeface="Wingdings" panose="05000000000000000000" pitchFamily="2" charset="2"/>
              <a:buChar char="Ø"/>
            </a:pPr>
            <a:r>
              <a:rPr lang="en-US" sz="1400" dirty="0">
                <a:solidFill>
                  <a:srgbClr val="000000"/>
                </a:solidFill>
                <a:latin typeface="Calibri" panose="020F0502020204030204" pitchFamily="34" charset="0"/>
                <a:ea typeface="SimSun" panose="02010600030101010101" pitchFamily="2" charset="-122"/>
                <a:cs typeface="Calibri" panose="020F0502020204030204" pitchFamily="34" charset="0"/>
              </a:rPr>
              <a:t>Preferred methods of participation; </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400050" marR="0" lvl="0" indent="-171450">
              <a:spcBef>
                <a:spcPts val="0"/>
              </a:spcBef>
              <a:spcAft>
                <a:spcPts val="0"/>
              </a:spcAft>
              <a:buFont typeface="Wingdings" panose="05000000000000000000" pitchFamily="2" charset="2"/>
              <a:buChar char="Ø"/>
            </a:pPr>
            <a:r>
              <a:rPr lang="en-US" sz="1400" dirty="0">
                <a:solidFill>
                  <a:srgbClr val="000000"/>
                </a:solidFill>
                <a:latin typeface="Calibri" panose="020F0502020204030204" pitchFamily="34" charset="0"/>
                <a:ea typeface="SimSun" panose="02010600030101010101" pitchFamily="2" charset="-122"/>
                <a:cs typeface="Calibri" panose="020F0502020204030204" pitchFamily="34" charset="0"/>
              </a:rPr>
              <a:t>Details on how the form can be returned to the group. </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66</a:t>
            </a:fld>
            <a:endParaRPr lang="x-none"/>
          </a:p>
        </p:txBody>
      </p:sp>
    </p:spTree>
    <p:extLst>
      <p:ext uri="{BB962C8B-B14F-4D97-AF65-F5344CB8AC3E}">
        <p14:creationId xmlns:p14="http://schemas.microsoft.com/office/powerpoint/2010/main" val="229971380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28600"/>
            <a:ext cx="5486400" cy="3086100"/>
          </a:xfrm>
        </p:spPr>
      </p:sp>
      <p:sp>
        <p:nvSpPr>
          <p:cNvPr id="3" name="Notes Placeholder 2"/>
          <p:cNvSpPr>
            <a:spLocks noGrp="1"/>
          </p:cNvSpPr>
          <p:nvPr>
            <p:ph type="body" idx="1"/>
          </p:nvPr>
        </p:nvSpPr>
        <p:spPr>
          <a:xfrm>
            <a:off x="685800" y="3314699"/>
            <a:ext cx="5700486" cy="5370513"/>
          </a:xfrm>
        </p:spPr>
        <p:txBody>
          <a:bodyPr/>
          <a:lstStyle/>
          <a:p>
            <a:pPr algn="just">
              <a:spcAft>
                <a:spcPts val="600"/>
              </a:spcAft>
            </a:pPr>
            <a:r>
              <a:rPr lang="en-GB" sz="1400" b="1" u="sng" dirty="0">
                <a:solidFill>
                  <a:srgbClr val="262626"/>
                </a:solidFill>
                <a:latin typeface="Calibri" panose="020F0502020204030204" pitchFamily="34" charset="0"/>
                <a:ea typeface="SimSun" panose="02010600030101010101" pitchFamily="2" charset="-122"/>
                <a:cs typeface="Times New Roman" panose="02020603050405020304" pitchFamily="18" charset="0"/>
              </a:rPr>
              <a:t>Brochures and flyers (1)</a:t>
            </a:r>
            <a:endParaRPr lang="x-none" sz="1400" u="sng"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The organization may wish to inform the broader community about its activities and attract new members and support via brochures and/or flyers. </a:t>
            </a:r>
          </a:p>
          <a:p>
            <a:pPr algn="just">
              <a:spcAft>
                <a:spcPts val="600"/>
              </a:spcAft>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Before the group starts designing and writing this material, it is useful to ask the following questions </a:t>
            </a:r>
            <a:r>
              <a:rPr lang="en-GB" sz="1400"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sz="1400" i="1"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3" action="ppaction://hlinkfile" tooltip=",  #286">
                  <a:extLst>
                    <a:ext uri="{A12FA001-AC4F-418D-AE19-62706E023703}">
                      <ahyp:hlinkClr xmlns:ahyp="http://schemas.microsoft.com/office/drawing/2018/hyperlinkcolor" val="tx"/>
                    </a:ext>
                  </a:extLst>
                </a:hlinkClick>
              </a:rPr>
              <a:t>31</a:t>
            </a:r>
            <a:r>
              <a:rPr lang="en-GB" sz="1400"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What does the organization need to say? Try to keep it short and simple, including only the main points.</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spcBef>
                <a:spcPts val="0"/>
              </a:spcBef>
              <a:spcAft>
                <a:spcPts val="60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Who is it written for? It is important that the style and content is relevant to the target group(s), or group(s) that the organization is trying to engage. Consider the use of pictures and graphic representations for settings where literacy rates are low. Also consider accessibility – e.g. by using braille.</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spcBef>
                <a:spcPts val="0"/>
              </a:spcBef>
              <a:spcAft>
                <a:spcPts val="60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How should the brochure or flyer look? For instance, should it look professional, simple, welcoming etc.? Who will design it?</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spcBef>
                <a:spcPts val="0"/>
              </a:spcBef>
              <a:spcAft>
                <a:spcPts val="60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How will the organization get the flyer or brochure printed? How much will it cost? How many should be printed? What happens if the supply runs out?</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Where will it be distributed? Consider strategic locations to capture the target audience.</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67</a:t>
            </a:fld>
            <a:endParaRPr lang="x-none"/>
          </a:p>
        </p:txBody>
      </p:sp>
    </p:spTree>
    <p:extLst>
      <p:ext uri="{BB962C8B-B14F-4D97-AF65-F5344CB8AC3E}">
        <p14:creationId xmlns:p14="http://schemas.microsoft.com/office/powerpoint/2010/main" val="40275960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15913"/>
            <a:ext cx="5486400" cy="3086100"/>
          </a:xfrm>
        </p:spPr>
      </p:sp>
      <p:sp>
        <p:nvSpPr>
          <p:cNvPr id="3" name="Notes Placeholder 2"/>
          <p:cNvSpPr>
            <a:spLocks noGrp="1"/>
          </p:cNvSpPr>
          <p:nvPr>
            <p:ph type="body" idx="1"/>
          </p:nvPr>
        </p:nvSpPr>
        <p:spPr>
          <a:xfrm>
            <a:off x="527538" y="3552092"/>
            <a:ext cx="5644662" cy="4448908"/>
          </a:xfrm>
        </p:spPr>
        <p:txBody>
          <a:bodyPr/>
          <a:lstStyle/>
          <a:p>
            <a:pPr algn="just">
              <a:spcAft>
                <a:spcPts val="600"/>
              </a:spcAft>
            </a:pPr>
            <a:r>
              <a:rPr lang="en-GB" sz="1400" b="1" u="sng" dirty="0">
                <a:solidFill>
                  <a:srgbClr val="000000"/>
                </a:solidFill>
                <a:latin typeface="Calibri" panose="020F0502020204030204" pitchFamily="34" charset="0"/>
                <a:ea typeface="SimSun" panose="02010600030101010101" pitchFamily="2" charset="-122"/>
                <a:cs typeface="Arial" panose="020B0604020202020204" pitchFamily="34" charset="0"/>
              </a:rPr>
              <a:t>Brochures and flyers (2)</a:t>
            </a:r>
          </a:p>
          <a:p>
            <a:pPr algn="just">
              <a:spcAft>
                <a:spcPts val="600"/>
              </a:spcAft>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Information contained within the brochure or flyer may include: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Name and purpose of the organization.</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51435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Goals and objectives of the organization.</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51435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Type of organization (open or closed membership, etc.).</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51435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Meeting time(s) and place(s).</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51435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How to contact the organization.</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51435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Seeking information from the community on issues of concern and ideas to prioritize.</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68</a:t>
            </a:fld>
            <a:endParaRPr lang="x-none"/>
          </a:p>
        </p:txBody>
      </p:sp>
    </p:spTree>
    <p:extLst>
      <p:ext uri="{BB962C8B-B14F-4D97-AF65-F5344CB8AC3E}">
        <p14:creationId xmlns:p14="http://schemas.microsoft.com/office/powerpoint/2010/main" val="180438797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141288"/>
            <a:ext cx="4429125" cy="2492375"/>
          </a:xfrm>
        </p:spPr>
      </p:sp>
      <p:sp>
        <p:nvSpPr>
          <p:cNvPr id="3" name="Notes Placeholder 2"/>
          <p:cNvSpPr>
            <a:spLocks noGrp="1"/>
          </p:cNvSpPr>
          <p:nvPr>
            <p:ph type="body" idx="1"/>
          </p:nvPr>
        </p:nvSpPr>
        <p:spPr>
          <a:xfrm>
            <a:off x="566057" y="2971800"/>
            <a:ext cx="5606143" cy="5838092"/>
          </a:xfrm>
        </p:spPr>
        <p:txBody>
          <a:bodyPr/>
          <a:lstStyle/>
          <a:p>
            <a:pPr algn="just">
              <a:spcAft>
                <a:spcPts val="600"/>
              </a:spcAft>
            </a:pPr>
            <a:r>
              <a:rPr lang="en-GB" sz="1400" b="1" u="sng" dirty="0">
                <a:latin typeface="Calibri" panose="020F0502020204030204" pitchFamily="34" charset="0"/>
                <a:ea typeface="SimSun" panose="02010600030101010101" pitchFamily="2" charset="-122"/>
                <a:cs typeface="Times New Roman" panose="02020603050405020304" pitchFamily="18" charset="0"/>
              </a:rPr>
              <a:t>Posters and notices</a:t>
            </a:r>
            <a:endParaRPr lang="x-none" sz="1400" u="sng" dirty="0">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Posters and notices are a great way to advertise the group.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When creating posters and notices it is important to consider using designs and appropriate images to convey key messages that persuade and motivate the target audience to take action to engage in and support the organization.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Key messages should be positive, persuasive and relevant to the local culture and context. Some important questions to ask when creating posters and notices include:</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Who is the organization trying to reach? </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51435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What is the benefit of the group for potential members?</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51435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What does the organization want the audience to do? Some intended action items include attending a support group, signing up for the organization’s newsletter, visiting the organization’s headquarters, or engaging in advocacy actions.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As in the case of brochures and flyers, posters and notices should be placed and/or distributed in strategic locations in order for them to be most effective and accessible – e.g. in community and mental health and related service venues visited by the target groups (such as clinics, community centres, churches, libraries and social service agencies).</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69</a:t>
            </a:fld>
            <a:endParaRPr lang="x-none"/>
          </a:p>
        </p:txBody>
      </p:sp>
    </p:spTree>
    <p:extLst>
      <p:ext uri="{BB962C8B-B14F-4D97-AF65-F5344CB8AC3E}">
        <p14:creationId xmlns:p14="http://schemas.microsoft.com/office/powerpoint/2010/main" val="4099700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SzPts val="1600"/>
              <a:buFont typeface="+mj-lt"/>
              <a:buAutoNum type="arabicPeriod"/>
            </a:pP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Introduction</a:t>
            </a:r>
            <a:endParaRPr lang="x-none" b="1"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This guidance module aims to assist people with psychosocial, intellectual or cognitive disabilities, as well as their supporters, in setting up and operating a civil society organization to address issues and needs they have identified as relevant.</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Depending on their purpose, civil society organizations may consist solely of people with psychosocial, intellectual or cognitive disabilities or may have a variety of stakeholders.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This guidance module contains information and suggestions for structuring a civil society organization, designing its programmatic focus and day-to-day operations, and monitoring, evaluating and reporting progress.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7</a:t>
            </a:fld>
            <a:endParaRPr lang="x-none"/>
          </a:p>
        </p:txBody>
      </p:sp>
    </p:spTree>
    <p:extLst>
      <p:ext uri="{BB962C8B-B14F-4D97-AF65-F5344CB8AC3E}">
        <p14:creationId xmlns:p14="http://schemas.microsoft.com/office/powerpoint/2010/main" val="97623552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75" y="217488"/>
            <a:ext cx="4667250" cy="2625725"/>
          </a:xfrm>
        </p:spPr>
      </p:sp>
      <p:sp>
        <p:nvSpPr>
          <p:cNvPr id="3" name="Notes Placeholder 2"/>
          <p:cNvSpPr>
            <a:spLocks noGrp="1"/>
          </p:cNvSpPr>
          <p:nvPr>
            <p:ph type="body" idx="1"/>
          </p:nvPr>
        </p:nvSpPr>
        <p:spPr>
          <a:xfrm>
            <a:off x="1" y="2843213"/>
            <a:ext cx="6682154" cy="6083073"/>
          </a:xfrm>
        </p:spPr>
        <p:txBody>
          <a:bodyPr/>
          <a:lstStyle/>
          <a:p>
            <a:pPr algn="just">
              <a:spcAft>
                <a:spcPts val="600"/>
              </a:spcAft>
            </a:pPr>
            <a:r>
              <a:rPr lang="en-GB" sz="1400" b="1" u="sng" dirty="0">
                <a:solidFill>
                  <a:srgbClr val="262626"/>
                </a:solidFill>
                <a:latin typeface="Calibri" panose="020F0502020204030204" pitchFamily="34" charset="0"/>
                <a:ea typeface="SimSun" panose="02010600030101010101" pitchFamily="2" charset="-122"/>
                <a:cs typeface="Times New Roman" panose="02020603050405020304" pitchFamily="18" charset="0"/>
              </a:rPr>
              <a:t>Newsletters</a:t>
            </a:r>
            <a:r>
              <a:rPr lang="en-GB" sz="1400" b="1" dirty="0">
                <a:solidFill>
                  <a:srgbClr val="262626"/>
                </a:solidFill>
                <a:latin typeface="Calibri" panose="020F0502020204030204" pitchFamily="34" charset="0"/>
                <a:ea typeface="SimSun" panose="02010600030101010101" pitchFamily="2" charset="-122"/>
                <a:cs typeface="Times New Roman" panose="02020603050405020304" pitchFamily="18" charset="0"/>
              </a:rPr>
              <a:t>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Newsletters can be an effective strategy for reaching a large audience, as they are often easy to create and distribute. For instance, a short bulletin can be distributed via mail or email </a:t>
            </a:r>
            <a:r>
              <a:rPr lang="en-GB" sz="1400"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sz="1400"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  #286">
                  <a:extLst>
                    <a:ext uri="{A12FA001-AC4F-418D-AE19-62706E023703}">
                      <ahyp:hlinkClr xmlns:ahyp="http://schemas.microsoft.com/office/drawing/2018/hyperlinkcolor" val="tx"/>
                    </a:ext>
                  </a:extLst>
                </a:hlinkClick>
              </a:rPr>
              <a:t>31</a:t>
            </a:r>
            <a:r>
              <a:rPr lang="en-GB" sz="1400"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endPar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Content of the newsletter can include:</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800100" marR="0" lvl="1" indent="-342900">
              <a:spcBef>
                <a:spcPts val="0"/>
              </a:spcBef>
              <a:spcAft>
                <a:spcPts val="0"/>
              </a:spcAft>
              <a:buFont typeface="Wingdings" panose="05000000000000000000" pitchFamily="2" charset="2"/>
              <a:buChar char="Ø"/>
            </a:pPr>
            <a:r>
              <a:rPr lang="en-US" sz="1400" b="1" dirty="0">
                <a:solidFill>
                  <a:srgbClr val="221E1F"/>
                </a:solidFill>
                <a:latin typeface="Calibri" panose="020F0502020204030204" pitchFamily="34" charset="0"/>
                <a:ea typeface="SimSun" panose="02010600030101010101" pitchFamily="2" charset="-122"/>
                <a:cs typeface="Linotype Univers"/>
              </a:rPr>
              <a:t>Reports of events and meetings.</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800100" marR="0" lvl="1" indent="-342900">
              <a:spcBef>
                <a:spcPts val="0"/>
              </a:spcBef>
              <a:spcAft>
                <a:spcPts val="0"/>
              </a:spcAft>
              <a:buFont typeface="Wingdings" panose="05000000000000000000" pitchFamily="2" charset="2"/>
              <a:buChar char="Ø"/>
            </a:pPr>
            <a:r>
              <a:rPr lang="en-US" sz="1400" b="1" dirty="0">
                <a:solidFill>
                  <a:srgbClr val="221E1F"/>
                </a:solidFill>
                <a:latin typeface="Calibri" panose="020F0502020204030204" pitchFamily="34" charset="0"/>
                <a:ea typeface="SimSun" panose="02010600030101010101" pitchFamily="2" charset="-122"/>
                <a:cs typeface="Linotype Univers"/>
              </a:rPr>
              <a:t>A calendar of upcoming meetings and events.</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800100" marR="0" lvl="1" indent="-342900">
              <a:spcBef>
                <a:spcPts val="0"/>
              </a:spcBef>
              <a:spcAft>
                <a:spcPts val="0"/>
              </a:spcAft>
              <a:buFont typeface="Wingdings" panose="05000000000000000000" pitchFamily="2" charset="2"/>
              <a:buChar char="Ø"/>
            </a:pPr>
            <a:r>
              <a:rPr lang="en-US" sz="1400" b="1" dirty="0">
                <a:solidFill>
                  <a:srgbClr val="221E1F"/>
                </a:solidFill>
                <a:latin typeface="Calibri" panose="020F0502020204030204" pitchFamily="34" charset="0"/>
                <a:ea typeface="SimSun" panose="02010600030101010101" pitchFamily="2" charset="-122"/>
                <a:cs typeface="Linotype Univers"/>
              </a:rPr>
              <a:t>News relating to the individual members of the organization (with their permission).</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800100" marR="0" lvl="1" indent="-342900">
              <a:spcBef>
                <a:spcPts val="0"/>
              </a:spcBef>
              <a:spcAft>
                <a:spcPts val="0"/>
              </a:spcAft>
              <a:buFont typeface="Wingdings" panose="05000000000000000000" pitchFamily="2" charset="2"/>
              <a:buChar char="Ø"/>
            </a:pPr>
            <a:r>
              <a:rPr lang="fr-CH" sz="1400" b="1" dirty="0">
                <a:solidFill>
                  <a:srgbClr val="221E1F"/>
                </a:solidFill>
                <a:latin typeface="Calibri" panose="020F0502020204030204" pitchFamily="34" charset="0"/>
                <a:ea typeface="SimSun" panose="02010600030101010101" pitchFamily="2" charset="-122"/>
                <a:cs typeface="Linotype Univers"/>
              </a:rPr>
              <a:t>A</a:t>
            </a:r>
            <a:r>
              <a:rPr lang="fr-CH" sz="1400" b="1" dirty="0">
                <a:latin typeface="Calibri" panose="020F0502020204030204" pitchFamily="34" charset="0"/>
                <a:ea typeface="SimSun" panose="02010600030101010101" pitchFamily="2" charset="-122"/>
                <a:cs typeface="Calibri" panose="020F0502020204030204" pitchFamily="34" charset="0"/>
              </a:rPr>
              <a:t>rticles</a:t>
            </a:r>
            <a:r>
              <a:rPr lang="fr-CH" sz="1400" dirty="0">
                <a:latin typeface="Calibri" panose="020F0502020204030204" pitchFamily="34" charset="0"/>
                <a:ea typeface="SimSun" panose="02010600030101010101" pitchFamily="2" charset="-122"/>
                <a:cs typeface="Calibri" panose="020F0502020204030204" pitchFamily="34" charset="0"/>
              </a:rPr>
              <a:t>, opinions, reports of </a:t>
            </a:r>
            <a:r>
              <a:rPr lang="fr-CH" sz="1400" dirty="0" err="1">
                <a:latin typeface="Calibri" panose="020F0502020204030204" pitchFamily="34" charset="0"/>
                <a:ea typeface="SimSun" panose="02010600030101010101" pitchFamily="2" charset="-122"/>
                <a:cs typeface="Calibri" panose="020F0502020204030204" pitchFamily="34" charset="0"/>
              </a:rPr>
              <a:t>current</a:t>
            </a:r>
            <a:r>
              <a:rPr lang="fr-CH" sz="1400" dirty="0">
                <a:latin typeface="Calibri" panose="020F0502020204030204" pitchFamily="34" charset="0"/>
                <a:ea typeface="SimSun" panose="02010600030101010101" pitchFamily="2" charset="-122"/>
                <a:cs typeface="Calibri" panose="020F0502020204030204" pitchFamily="34" charset="0"/>
              </a:rPr>
              <a:t> </a:t>
            </a:r>
            <a:r>
              <a:rPr lang="fr-CH" sz="1400" dirty="0" err="1">
                <a:latin typeface="Calibri" panose="020F0502020204030204" pitchFamily="34" charset="0"/>
                <a:ea typeface="SimSun" panose="02010600030101010101" pitchFamily="2" charset="-122"/>
                <a:cs typeface="Calibri" panose="020F0502020204030204" pitchFamily="34" charset="0"/>
              </a:rPr>
              <a:t>debates</a:t>
            </a:r>
            <a:r>
              <a:rPr lang="fr-CH" sz="1400" dirty="0">
                <a:latin typeface="Calibri" panose="020F0502020204030204" pitchFamily="34" charset="0"/>
                <a:ea typeface="SimSun" panose="02010600030101010101" pitchFamily="2" charset="-122"/>
                <a:cs typeface="Calibri" panose="020F0502020204030204" pitchFamily="34" charset="0"/>
              </a:rPr>
              <a:t>, </a:t>
            </a:r>
            <a:r>
              <a:rPr lang="fr-CH" sz="1400" dirty="0" err="1">
                <a:latin typeface="Calibri" panose="020F0502020204030204" pitchFamily="34" charset="0"/>
                <a:ea typeface="SimSun" panose="02010600030101010101" pitchFamily="2" charset="-122"/>
                <a:cs typeface="Calibri" panose="020F0502020204030204" pitchFamily="34" charset="0"/>
              </a:rPr>
              <a:t>quotes</a:t>
            </a:r>
            <a:r>
              <a:rPr lang="fr-CH" sz="1400" dirty="0">
                <a:latin typeface="Calibri" panose="020F0502020204030204" pitchFamily="34" charset="0"/>
                <a:ea typeface="SimSun" panose="02010600030101010101" pitchFamily="2" charset="-122"/>
                <a:cs typeface="Calibri" panose="020F0502020204030204" pitchFamily="34" charset="0"/>
              </a:rPr>
              <a:t>, cartoons, photos etc.</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800100" marR="0" lvl="1" indent="-342900">
              <a:spcBef>
                <a:spcPts val="0"/>
              </a:spcBef>
              <a:spcAft>
                <a:spcPts val="60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Calibri" panose="020F0502020204030204" pitchFamily="34" charset="0"/>
              </a:rPr>
              <a:t>Members</a:t>
            </a:r>
            <a:r>
              <a:rPr lang="en-US" sz="1400" dirty="0">
                <a:latin typeface="Calibri" panose="020F0502020204030204" pitchFamily="34" charset="0"/>
                <a:ea typeface="SimSun" panose="02010600030101010101" pitchFamily="2" charset="-122"/>
                <a:cs typeface="Times New Roman" panose="02020603050405020304" pitchFamily="18" charset="0"/>
              </a:rPr>
              <a:t>’</a:t>
            </a:r>
            <a:r>
              <a:rPr lang="en-US" sz="1400" dirty="0">
                <a:latin typeface="Calibri" panose="020F0502020204030204" pitchFamily="34" charset="0"/>
                <a:ea typeface="SimSun" panose="02010600030101010101" pitchFamily="2" charset="-122"/>
                <a:cs typeface="Calibri" panose="020F0502020204030204" pitchFamily="34" charset="0"/>
              </a:rPr>
              <a:t> poetry, jokes, essays, thoughts, ideas, descriptions of personal experiences, art etc.</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171450" marR="0" lvl="0" indent="-171450">
              <a:spcBef>
                <a:spcPts val="0"/>
              </a:spcBef>
              <a:spcAft>
                <a:spcPts val="600"/>
              </a:spcAft>
              <a:buFont typeface="Arial" panose="020B0604020202020204" pitchFamily="34" charset="0"/>
              <a:buChar char="•"/>
            </a:pPr>
            <a:endPar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The tasks of writing the newsletter can be rotated among members and should follow </a:t>
            </a:r>
            <a:r>
              <a:rPr lang="en-GB" sz="1400" dirty="0">
                <a:latin typeface="Calibri" panose="020F0502020204030204" pitchFamily="34" charset="0"/>
                <a:ea typeface="SimSun" panose="02010600030101010101" pitchFamily="2" charset="-122"/>
                <a:cs typeface="Arial" panose="020B0604020202020204" pitchFamily="34" charset="0"/>
              </a:rPr>
              <a:t>some simple editorial rules. Examples may include: </a:t>
            </a:r>
            <a:endParaRPr lang="x-none" sz="1400" dirty="0">
              <a:latin typeface="Calibri" panose="020F0502020204030204" pitchFamily="34" charset="0"/>
              <a:ea typeface="SimSun" panose="02010600030101010101" pitchFamily="2" charset="-122"/>
              <a:cs typeface="Arial" panose="020B0604020202020204" pitchFamily="34" charset="0"/>
            </a:endParaRPr>
          </a:p>
          <a:p>
            <a:pPr marL="800100" marR="0" lvl="1"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Linotype Univers"/>
              </a:rPr>
              <a:t>Within the bounds of respectful discussion, open debate on issues of policy or other matters relevant to the organization will be encouraged.</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800100" marR="0" lvl="1"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Linotype Univers"/>
              </a:rPr>
              <a:t>Statements that could put the group at risk of legal action will be avoided or, if important to the organization’s work, the risks will be mitigated following legal advice.</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800100" marR="0" lvl="1"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Linotype Univers"/>
              </a:rPr>
              <a:t>Statements that in any way undermine the rights and dignity of people with disabilities will be rejected</a:t>
            </a:r>
            <a:r>
              <a:rPr lang="en-US" sz="1400" b="1" dirty="0">
                <a:latin typeface="Calibri" panose="020F0502020204030204" pitchFamily="34" charset="0"/>
                <a:ea typeface="SimSun" panose="02010600030101010101" pitchFamily="2" charset="-122"/>
                <a:cs typeface="Linotype Univers"/>
              </a:rPr>
              <a:t>.</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70</a:t>
            </a:fld>
            <a:endParaRPr lang="x-none"/>
          </a:p>
        </p:txBody>
      </p:sp>
    </p:spTree>
    <p:extLst>
      <p:ext uri="{BB962C8B-B14F-4D97-AF65-F5344CB8AC3E}">
        <p14:creationId xmlns:p14="http://schemas.microsoft.com/office/powerpoint/2010/main" val="1473119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28600"/>
            <a:ext cx="5486400" cy="3086100"/>
          </a:xfrm>
        </p:spPr>
      </p:sp>
      <p:sp>
        <p:nvSpPr>
          <p:cNvPr id="3" name="Notes Placeholder 2"/>
          <p:cNvSpPr>
            <a:spLocks noGrp="1"/>
          </p:cNvSpPr>
          <p:nvPr>
            <p:ph type="body" idx="1"/>
          </p:nvPr>
        </p:nvSpPr>
        <p:spPr>
          <a:xfrm>
            <a:off x="685799" y="3569677"/>
            <a:ext cx="5685971" cy="5115536"/>
          </a:xfrm>
        </p:spPr>
        <p:txBody>
          <a:bodyPr/>
          <a:lstStyle/>
          <a:p>
            <a:pPr algn="just"/>
            <a:r>
              <a:rPr lang="en-GB" sz="1400" b="1" u="sng" dirty="0">
                <a:solidFill>
                  <a:srgbClr val="000000"/>
                </a:solidFill>
                <a:latin typeface="Calibri" panose="020F0502020204030204" pitchFamily="34" charset="0"/>
                <a:ea typeface="SimSun" panose="02010600030101010101" pitchFamily="2" charset="-122"/>
                <a:cs typeface="Arial" panose="020B0604020202020204" pitchFamily="34" charset="0"/>
              </a:rPr>
              <a:t>Websites, blogs and social media platforms (1)</a:t>
            </a:r>
            <a:endParaRPr lang="x-none" sz="1400" u="sng"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sz="1400" b="1"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Websites, blogs and social media platforms such as Facebook, Twitter and LinkedIn can be effective ways to communicate with members and stakeholders and promote the organization.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The content can include the organization’s vision, objectives and activities, contact details, important news, regular updates and/or developments, upcoming events, campaigns, or </a:t>
            </a: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stories from members who wish to share successes or personal experiences.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Maintaining websites with up-to-date, well organized information can be used as a means of educating the public and decision-makers about the organization’s goal(s), objectives, activities and priority concerns.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In addition, websites can be used to conduct online polling of public attitudes to the organization’s priority concerns which in turn can provide useful information about policies or interventions which might be best suited to address those concerns. </a:t>
            </a:r>
          </a:p>
          <a:p>
            <a:pPr marL="171450" indent="-171450" algn="jus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This information can then become the basis for future activities </a:t>
            </a:r>
            <a:r>
              <a:rPr lang="en-GB" sz="1400"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sz="1400"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 2013 #287">
                  <a:extLst>
                    <a:ext uri="{A12FA001-AC4F-418D-AE19-62706E023703}">
                      <ahyp:hlinkClr xmlns:ahyp="http://schemas.microsoft.com/office/drawing/2018/hyperlinkcolor" val="tx"/>
                    </a:ext>
                  </a:extLst>
                </a:hlinkClick>
              </a:rPr>
              <a:t>33</a:t>
            </a:r>
            <a:r>
              <a:rPr lang="en-GB" sz="1400"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71</a:t>
            </a:fld>
            <a:endParaRPr lang="x-none"/>
          </a:p>
        </p:txBody>
      </p:sp>
    </p:spTree>
    <p:extLst>
      <p:ext uri="{BB962C8B-B14F-4D97-AF65-F5344CB8AC3E}">
        <p14:creationId xmlns:p14="http://schemas.microsoft.com/office/powerpoint/2010/main" val="134786051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280988"/>
            <a:ext cx="4937125" cy="2778125"/>
          </a:xfrm>
        </p:spPr>
      </p:sp>
      <p:sp>
        <p:nvSpPr>
          <p:cNvPr id="3" name="Notes Placeholder 2"/>
          <p:cNvSpPr>
            <a:spLocks noGrp="1"/>
          </p:cNvSpPr>
          <p:nvPr>
            <p:ph type="body" idx="1"/>
          </p:nvPr>
        </p:nvSpPr>
        <p:spPr>
          <a:xfrm>
            <a:off x="493486" y="3305909"/>
            <a:ext cx="5820228" cy="5068834"/>
          </a:xfrm>
        </p:spPr>
        <p:txBody>
          <a:bodyPr/>
          <a:lstStyle/>
          <a:p>
            <a:pPr>
              <a:spcAft>
                <a:spcPts val="600"/>
              </a:spcAft>
            </a:pPr>
            <a:r>
              <a:rPr lang="en-US" sz="1400" b="1" u="sng" dirty="0"/>
              <a:t>Websites, blogs and social media platforms (2)</a:t>
            </a:r>
          </a:p>
          <a:p>
            <a:pPr marL="171450" indent="-171450" algn="just">
              <a:spcAft>
                <a:spcPts val="600"/>
              </a:spcAft>
              <a:buFont typeface="Arial" panose="020B0604020202020204" pitchFamily="34" charset="0"/>
              <a:buChar char="•"/>
            </a:pPr>
            <a:r>
              <a:rPr lang="en-GB" sz="1400" dirty="0">
                <a:solidFill>
                  <a:srgbClr val="191919"/>
                </a:solidFill>
                <a:latin typeface="Calibri" panose="020F0502020204030204" pitchFamily="34" charset="0"/>
                <a:ea typeface="SimSun" panose="02010600030101010101" pitchFamily="2" charset="-122"/>
                <a:cs typeface="Calibri" panose="020F0502020204030204" pitchFamily="34" charset="0"/>
              </a:rPr>
              <a:t>The use of social media platforms has a number of benefits, including the low cost (sometimes even free of charge), the ability to deliver instantaneous messaging to target audiences, and the opportunity to monitor an organization’s activities and their effectiveness (e.g. via online polls, discussion forums, or feedback from the target group). </a:t>
            </a:r>
          </a:p>
          <a:p>
            <a:pPr marL="171450" indent="-171450" algn="just">
              <a:spcAft>
                <a:spcPts val="600"/>
              </a:spcAft>
              <a:buFont typeface="Arial" panose="020B0604020202020204" pitchFamily="34" charset="0"/>
              <a:buChar char="•"/>
            </a:pPr>
            <a:r>
              <a:rPr lang="en-GB" sz="1400" dirty="0">
                <a:solidFill>
                  <a:srgbClr val="191919"/>
                </a:solidFill>
                <a:latin typeface="Calibri" panose="020F0502020204030204" pitchFamily="34" charset="0"/>
                <a:ea typeface="SimSun" panose="02010600030101010101" pitchFamily="2" charset="-122"/>
                <a:cs typeface="Calibri" panose="020F0502020204030204" pitchFamily="34" charset="0"/>
              </a:rPr>
              <a:t>Different social media platforms will target different audiences, so research </a:t>
            </a: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into the demographics of platform users can help identify the best fit between the organization’s goals and the social media platform.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Some general strategies to keep in mind when using social media include (</a:t>
            </a: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3" action="ppaction://hlinkfile" tooltip="Davidson,  #288">
                  <a:extLst>
                    <a:ext uri="{A12FA001-AC4F-418D-AE19-62706E023703}">
                      <ahyp:hlinkClr xmlns:ahyp="http://schemas.microsoft.com/office/drawing/2018/hyperlinkcolor" val="tx"/>
                    </a:ext>
                  </a:extLst>
                </a:hlinkClick>
              </a:rPr>
              <a:t>34</a:t>
            </a: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85800" lvl="1" indent="-171450">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Selecting specific platforms which will not only be most effective but also manageable in terms of time and effort. </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685800" lvl="1" indent="-171450">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Posting only relevant content and ensuring that this content comes from credible, reliable sources. </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685800" lvl="1" indent="-171450">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Posting regularly. If an account is not updated regularly with new information it is likely that the audience will lose interest quickly. </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685800" lvl="1" indent="-171450">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Setting clear objectives for how the social media platform will be used (e.g. to share information about important events and/or engage broadly with a target audience on the priority issue, or both).</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72</a:t>
            </a:fld>
            <a:endParaRPr lang="x-none"/>
          </a:p>
        </p:txBody>
      </p:sp>
    </p:spTree>
    <p:extLst>
      <p:ext uri="{BB962C8B-B14F-4D97-AF65-F5344CB8AC3E}">
        <p14:creationId xmlns:p14="http://schemas.microsoft.com/office/powerpoint/2010/main" val="177564988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5613" y="623888"/>
            <a:ext cx="5946775" cy="3346450"/>
          </a:xfrm>
        </p:spPr>
      </p:sp>
      <p:sp>
        <p:nvSpPr>
          <p:cNvPr id="3" name="Notes Placeholder 2"/>
          <p:cNvSpPr>
            <a:spLocks noGrp="1"/>
          </p:cNvSpPr>
          <p:nvPr>
            <p:ph type="body" idx="1"/>
          </p:nvPr>
        </p:nvSpPr>
        <p:spPr/>
        <p:txBody>
          <a:bodyPr/>
          <a:lstStyle/>
          <a:p>
            <a:pPr algn="just"/>
            <a:r>
              <a:rPr lang="en-US" b="1" dirty="0">
                <a:solidFill>
                  <a:srgbClr val="000000"/>
                </a:solidFill>
                <a:latin typeface="Calibri" panose="020F0502020204030204" pitchFamily="34" charset="0"/>
                <a:ea typeface="SimSun" panose="02010600030101010101" pitchFamily="2" charset="-122"/>
                <a:cs typeface="Calibri" panose="020F0502020204030204" pitchFamily="34" charset="0"/>
              </a:rPr>
              <a:t>HANDOUT 13</a:t>
            </a:r>
            <a:endParaRPr lang="en-GB" b="1" dirty="0">
              <a:solidFill>
                <a:srgbClr val="000000"/>
              </a:solidFill>
              <a:latin typeface="Calibri" panose="020F0502020204030204" pitchFamily="34" charset="0"/>
              <a:ea typeface="SimSun" panose="02010600030101010101" pitchFamily="2" charset="-122"/>
              <a:cs typeface="Calibri" panose="020F0502020204030204" pitchFamily="34" charset="0"/>
            </a:endParaRPr>
          </a:p>
          <a:p>
            <a:pPr algn="just"/>
            <a:endParaRPr lang="en-GB" b="1" dirty="0">
              <a:solidFill>
                <a:srgbClr val="000000"/>
              </a:solidFill>
              <a:latin typeface="Calibri" panose="020F0502020204030204" pitchFamily="34" charset="0"/>
              <a:ea typeface="SimSun" panose="02010600030101010101" pitchFamily="2" charset="-122"/>
              <a:cs typeface="Calibri" panose="020F050202020403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Calibri" panose="020F0502020204030204" pitchFamily="34" charset="0"/>
              </a:rPr>
              <a:t>Autistic Self Advocacy Network </a:t>
            </a:r>
          </a:p>
          <a:p>
            <a:pPr algn="just"/>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For more information, see: </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3">
                  <a:extLst>
                    <a:ext uri="{A12FA001-AC4F-418D-AE19-62706E023703}">
                      <ahyp:hlinkClr xmlns:ahyp="http://schemas.microsoft.com/office/drawing/2018/hyperlinkcolor" val="tx"/>
                    </a:ext>
                  </a:extLst>
                </a:hlinkClick>
              </a:rPr>
              <a:t>http://autisticadvocacy.org/</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73</a:t>
            </a:fld>
            <a:endParaRPr lang="x-none"/>
          </a:p>
        </p:txBody>
      </p:sp>
    </p:spTree>
    <p:extLst>
      <p:ext uri="{BB962C8B-B14F-4D97-AF65-F5344CB8AC3E}">
        <p14:creationId xmlns:p14="http://schemas.microsoft.com/office/powerpoint/2010/main" val="1819737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15913"/>
            <a:ext cx="5486400" cy="3086100"/>
          </a:xfrm>
        </p:spPr>
      </p:sp>
      <p:sp>
        <p:nvSpPr>
          <p:cNvPr id="3" name="Notes Placeholder 2"/>
          <p:cNvSpPr>
            <a:spLocks noGrp="1"/>
          </p:cNvSpPr>
          <p:nvPr>
            <p:ph type="body" idx="1"/>
          </p:nvPr>
        </p:nvSpPr>
        <p:spPr>
          <a:xfrm>
            <a:off x="685800" y="3657600"/>
            <a:ext cx="5486400" cy="4343400"/>
          </a:xfrm>
        </p:spPr>
        <p:txBody>
          <a:bodyPr/>
          <a:lstStyle/>
          <a:p>
            <a:pPr>
              <a:spcAft>
                <a:spcPts val="600"/>
              </a:spcAft>
            </a:pPr>
            <a:r>
              <a:rPr lang="en-US" b="1" dirty="0">
                <a:solidFill>
                  <a:schemeClr val="accent1"/>
                </a:solidFill>
              </a:rPr>
              <a:t>5</a:t>
            </a:r>
            <a:r>
              <a:rPr lang="en-US" sz="1400" b="1" dirty="0">
                <a:solidFill>
                  <a:schemeClr val="accent1"/>
                </a:solidFill>
              </a:rPr>
              <a:t>. Monitoring, evaluation and reporting</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Monitoring refers to the routine tracking of key elements of the organization’s activities, while evaluation refers to a process of systematically assessing the value and effectiveness of an activity.</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Evaluation is essential for understanding whether the organization is having the impact that is anticipated.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Both monitoring and evaluation will also help to identify factors that are facilitating the organization’s goal(s) and objectives or acting as barriers to achieving them.</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The following slides show different aspects of an organization that should be monitored and evaluated.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b="1" dirty="0"/>
          </a:p>
        </p:txBody>
      </p:sp>
      <p:sp>
        <p:nvSpPr>
          <p:cNvPr id="4" name="Slide Number Placeholder 3"/>
          <p:cNvSpPr>
            <a:spLocks noGrp="1"/>
          </p:cNvSpPr>
          <p:nvPr>
            <p:ph type="sldNum" sz="quarter" idx="5"/>
          </p:nvPr>
        </p:nvSpPr>
        <p:spPr/>
        <p:txBody>
          <a:bodyPr/>
          <a:lstStyle/>
          <a:p>
            <a:fld id="{D35B9E1D-7BB2-4B83-BB15-79E642ABEF23}" type="slidenum">
              <a:rPr lang="x-none" smtClean="0"/>
              <a:t>74</a:t>
            </a:fld>
            <a:endParaRPr lang="x-none"/>
          </a:p>
        </p:txBody>
      </p:sp>
    </p:spTree>
    <p:extLst>
      <p:ext uri="{BB962C8B-B14F-4D97-AF65-F5344CB8AC3E}">
        <p14:creationId xmlns:p14="http://schemas.microsoft.com/office/powerpoint/2010/main" val="296689470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98450"/>
            <a:ext cx="5486400" cy="3086100"/>
          </a:xfrm>
        </p:spPr>
      </p:sp>
      <p:sp>
        <p:nvSpPr>
          <p:cNvPr id="3" name="Notes Placeholder 2"/>
          <p:cNvSpPr>
            <a:spLocks noGrp="1"/>
          </p:cNvSpPr>
          <p:nvPr>
            <p:ph type="body" idx="1"/>
          </p:nvPr>
        </p:nvSpPr>
        <p:spPr>
          <a:xfrm>
            <a:off x="685800" y="3903784"/>
            <a:ext cx="5486400" cy="4781429"/>
          </a:xfrm>
        </p:spPr>
        <p:txBody>
          <a:bodyPr/>
          <a:lstStyle/>
          <a:p>
            <a:pPr algn="just"/>
            <a:r>
              <a:rPr lang="en-GB" sz="1400" b="1" u="sng" dirty="0">
                <a:solidFill>
                  <a:srgbClr val="000000"/>
                </a:solidFill>
                <a:latin typeface="Calibri" panose="020F0502020204030204" pitchFamily="34" charset="0"/>
                <a:ea typeface="SimSun" panose="02010600030101010101" pitchFamily="2" charset="-122"/>
                <a:cs typeface="Arial" panose="020B0604020202020204" pitchFamily="34" charset="0"/>
              </a:rPr>
              <a:t>Overall functioning of the organization, its programmes and activities</a:t>
            </a:r>
            <a:endParaRPr lang="x-none" sz="1400" u="sng"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sz="1400" b="1"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It is useful to understand the overall functioning of the organization through monitoring, for instance, whether: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The planned activities have been completed.</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The time frames that were originally planned have been met. </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The human and financial resources used were available and sufficient to meet the organization’s needs. </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75</a:t>
            </a:fld>
            <a:endParaRPr lang="x-none"/>
          </a:p>
        </p:txBody>
      </p:sp>
    </p:spTree>
    <p:extLst>
      <p:ext uri="{BB962C8B-B14F-4D97-AF65-F5344CB8AC3E}">
        <p14:creationId xmlns:p14="http://schemas.microsoft.com/office/powerpoint/2010/main" val="159282402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4513" y="352425"/>
            <a:ext cx="5486400" cy="3086100"/>
          </a:xfrm>
        </p:spPr>
      </p:sp>
      <p:sp>
        <p:nvSpPr>
          <p:cNvPr id="3" name="Notes Placeholder 2"/>
          <p:cNvSpPr>
            <a:spLocks noGrp="1"/>
          </p:cNvSpPr>
          <p:nvPr>
            <p:ph type="body" idx="1"/>
          </p:nvPr>
        </p:nvSpPr>
        <p:spPr>
          <a:xfrm>
            <a:off x="685800" y="3763107"/>
            <a:ext cx="5486400" cy="5028467"/>
          </a:xfrm>
        </p:spPr>
        <p:txBody>
          <a:bodyPr/>
          <a:lstStyle/>
          <a:p>
            <a:pPr algn="just"/>
            <a:r>
              <a:rPr lang="en-GB" sz="1400" b="1" u="sng" dirty="0">
                <a:solidFill>
                  <a:srgbClr val="000000"/>
                </a:solidFill>
                <a:latin typeface="Calibri" panose="020F0502020204030204" pitchFamily="34" charset="0"/>
                <a:ea typeface="SimSun" panose="02010600030101010101" pitchFamily="2" charset="-122"/>
                <a:cs typeface="Arial" panose="020B0604020202020204" pitchFamily="34" charset="0"/>
              </a:rPr>
              <a:t>Participation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sz="1400" b="1"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The organization can track and record simple statistics in order to monitor the level of participation. Examples include:</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7150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Number of attendees.</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57150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Type of participants (e.g. people with disabilities, family, care partners, mental health and other practitioners, people across diverse social positions etc.).</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57150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Frequency of participation.</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57150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Length of time a person participates.</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57150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Satisfaction with membership and attendance.</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algn="just"/>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Monitoring participation will provide an understanding of the most popular activities, whether numbers are increasing or decreasing over time, who generally wants and is able to participate in the organization’s work, and whether target groups are participating as planned.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76</a:t>
            </a:fld>
            <a:endParaRPr lang="x-none"/>
          </a:p>
        </p:txBody>
      </p:sp>
    </p:spTree>
    <p:extLst>
      <p:ext uri="{BB962C8B-B14F-4D97-AF65-F5344CB8AC3E}">
        <p14:creationId xmlns:p14="http://schemas.microsoft.com/office/powerpoint/2010/main" val="22742966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3588" y="212725"/>
            <a:ext cx="2965450" cy="1668463"/>
          </a:xfrm>
        </p:spPr>
      </p:sp>
      <p:sp>
        <p:nvSpPr>
          <p:cNvPr id="3" name="Notes Placeholder 2"/>
          <p:cNvSpPr>
            <a:spLocks noGrp="1"/>
          </p:cNvSpPr>
          <p:nvPr>
            <p:ph type="body" idx="1"/>
          </p:nvPr>
        </p:nvSpPr>
        <p:spPr>
          <a:xfrm>
            <a:off x="293914" y="2081053"/>
            <a:ext cx="6270171" cy="6833553"/>
          </a:xfrm>
        </p:spPr>
        <p:txBody>
          <a:bodyPr/>
          <a:lstStyle/>
          <a:p>
            <a:pPr algn="just">
              <a:spcAft>
                <a:spcPts val="600"/>
              </a:spcAft>
            </a:pPr>
            <a:r>
              <a:rPr lang="en-GB" b="1" u="sng" dirty="0">
                <a:solidFill>
                  <a:srgbClr val="000000"/>
                </a:solidFill>
                <a:latin typeface="Calibri" panose="020F0502020204030204" pitchFamily="34" charset="0"/>
                <a:ea typeface="SimSun" panose="02010600030101010101" pitchFamily="2" charset="-122"/>
                <a:cs typeface="Arial" panose="020B0604020202020204" pitchFamily="34" charset="0"/>
              </a:rPr>
              <a:t>Impact of the organization’s work</a:t>
            </a:r>
            <a:endParaRPr lang="x-none" u="sng"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In general, it is important to be clear about what the organization wishes to achieve and to continually collect information and evidence to track progress – for instance, by recording group activities and obtaining internal and external evaluations of these activities (e.g. what worked versus what did not work). Evaluation methods can take many different forms – including surveys, focus groups and individual structured interviews.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Case study and photo essays can also be used to collect qualitative data and document outcomes.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The evaluation method selected should depend on the objectives of the actions, activities, services or programmes implemented and the feasibility of collecting and analysing these data.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It should be emphasized that, in general, organizational activities are expected to produce changes in knowledge, attitudes and behaviour and/or an improvement in well-being, quality of life or empowerment at the individual level, or changes in policy and legislation at systemic levels.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Consequently, careful evaluation of each of the activities is required to ensure that the organization is having its desired and intended impact. For example, when an organization conducts advocacy actions to eliminate discrimination against people with psychosocial, intellectual or cognitive disabilities, it is helpful to understand – for each service, programme or action that the organization has initiated – the degree to which people have participated, the impact of the initiative on knowledge, attitudes and/or practices, and/or the overall impact of the action on the well-being of the target group (i.e. did it benefit them in the intended way or did it benefit some more than others?)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It is also important to identify strategies and mechanisms to integrate evaluation results into the organization’s functioning in order to achieve meaningful improvements.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Sometimes donors will require a more formal evaluation of an organization and its activities, functions and processes, as well its impact and outcome measures relating to the programmes or services that are in place. For instance, donors may wish to see an analysis of the organization’s finances, including budgeting allocations and what specific funds and funding sources the group may need in the future.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If such reporting is required, completing these evaluations in a timely and accurate manner will be important for the organization’s overall success (see section on </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Reporting</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77</a:t>
            </a:fld>
            <a:endParaRPr lang="x-none"/>
          </a:p>
        </p:txBody>
      </p:sp>
    </p:spTree>
    <p:extLst>
      <p:ext uri="{BB962C8B-B14F-4D97-AF65-F5344CB8AC3E}">
        <p14:creationId xmlns:p14="http://schemas.microsoft.com/office/powerpoint/2010/main" val="195721600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0863" y="268288"/>
            <a:ext cx="3546475" cy="1995487"/>
          </a:xfrm>
        </p:spPr>
      </p:sp>
      <p:sp>
        <p:nvSpPr>
          <p:cNvPr id="3" name="Notes Placeholder 2"/>
          <p:cNvSpPr>
            <a:spLocks noGrp="1"/>
          </p:cNvSpPr>
          <p:nvPr>
            <p:ph type="body" idx="1"/>
          </p:nvPr>
        </p:nvSpPr>
        <p:spPr>
          <a:xfrm>
            <a:off x="319314" y="2264229"/>
            <a:ext cx="6081486" cy="6141217"/>
          </a:xfrm>
        </p:spPr>
        <p:txBody>
          <a:bodyPr/>
          <a:lstStyle/>
          <a:p>
            <a:pPr marL="457200" marR="0" indent="-457200" algn="just">
              <a:spcBef>
                <a:spcPts val="0"/>
              </a:spcBef>
              <a:spcAft>
                <a:spcPts val="600"/>
              </a:spcAft>
            </a:pPr>
            <a:r>
              <a:rPr lang="en-GB" b="1" u="none" dirty="0">
                <a:solidFill>
                  <a:srgbClr val="002060"/>
                </a:solidFill>
                <a:latin typeface="Calibri" panose="020F0502020204030204" pitchFamily="34" charset="0"/>
                <a:ea typeface="SimSun" panose="02010600030101010101" pitchFamily="2" charset="-122"/>
                <a:cs typeface="Times New Roman" panose="02020603050405020304" pitchFamily="18" charset="0"/>
              </a:rPr>
              <a:t>Reporting</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a:latin typeface="Calibri" panose="020F0502020204030204" pitchFamily="34" charset="0"/>
                <a:ea typeface="SimSun" panose="02010600030101010101" pitchFamily="2" charset="-122"/>
                <a:cs typeface="Arial" panose="020B0604020202020204" pitchFamily="34" charset="0"/>
                <a:hlinkClick r:id="rId3" action="ppaction://hlinkfile" tooltip=", 1999 #292">
                  <a:extLst>
                    <a:ext uri="{A12FA001-AC4F-418D-AE19-62706E023703}">
                      <ahyp:hlinkClr xmlns:ahyp="http://schemas.microsoft.com/office/drawing/2018/hyperlinkcolor" val="tx"/>
                    </a:ext>
                  </a:extLst>
                </a:hlinkClick>
              </a:rPr>
              <a:t>35</a:t>
            </a:r>
            <a:r>
              <a:rPr lang="en-GB" b="1" dirty="0">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Reporting to funders, partners and others who are likely to help the organization is important if the organization wants their continued support. Evaluation should form the basis of these reports.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If the organization has received funding from a government or benevolent grant scheme, then there may also be specific requirements in reporting that need to be met.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This might include reporting on: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2286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Achievement of agreed milestones and progress in implementing the objectives of the organization.</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514350" marR="0" lvl="0" indent="-2286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Stories of successes (or challenges).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514350" marR="0" lvl="0" indent="-2286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Budget income and expenditure and links with expected outputs (including audit report where relevant).</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514350" marR="0" lvl="0" indent="-2286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Number of people engaged within a predetermined time frame.</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514350" marR="0" lvl="0" indent="-2286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Recruitment of new members or volunteers.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Bef>
                <a:spcPts val="600"/>
              </a:spcBef>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It is essential that all reports are completed as required and are aimed at the needs and interests of the target audience. </a:t>
            </a:r>
          </a:p>
          <a:p>
            <a:pPr marL="171450" indent="-171450" algn="just">
              <a:spcBef>
                <a:spcPts val="600"/>
              </a:spcBef>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example, a report to a funder would need to include a summary of how funds were used; a report to an advocacy target needs to emphasise advocacy messages; a report to members needs to report against planned priorities for the year. </a:t>
            </a:r>
          </a:p>
          <a:p>
            <a:pPr marL="171450" indent="-171450" algn="just">
              <a:spcBef>
                <a:spcPts val="600"/>
              </a:spcBef>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It is usually more efficient to produce a single report that needs to fulfil all these purposes.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Bef>
                <a:spcPts val="600"/>
              </a:spcBef>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Ongoing communication with donors and other supporters is necessary. </a:t>
            </a:r>
          </a:p>
          <a:p>
            <a:pPr marL="171450" indent="-171450" algn="just">
              <a:spcBef>
                <a:spcPts val="600"/>
              </a:spcBef>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It is critical to inform funding bodies as early as possible of any potential setbacks or challenges with regard to timely reporting in order not to jeopardize the organization’s ongoing funding or endorsement.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78</a:t>
            </a:fld>
            <a:endParaRPr lang="x-none"/>
          </a:p>
        </p:txBody>
      </p:sp>
    </p:spTree>
    <p:extLst>
      <p:ext uri="{BB962C8B-B14F-4D97-AF65-F5344CB8AC3E}">
        <p14:creationId xmlns:p14="http://schemas.microsoft.com/office/powerpoint/2010/main" val="50033525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0863" y="268288"/>
            <a:ext cx="3546475" cy="1995487"/>
          </a:xfrm>
        </p:spPr>
      </p:sp>
      <p:sp>
        <p:nvSpPr>
          <p:cNvPr id="3" name="Notes Placeholder 2"/>
          <p:cNvSpPr>
            <a:spLocks noGrp="1"/>
          </p:cNvSpPr>
          <p:nvPr>
            <p:ph type="body" idx="1"/>
          </p:nvPr>
        </p:nvSpPr>
        <p:spPr>
          <a:xfrm>
            <a:off x="319314" y="2264229"/>
            <a:ext cx="6081486" cy="6141217"/>
          </a:xfrm>
        </p:spPr>
        <p:txBody>
          <a:bodyPr/>
          <a:lstStyle/>
          <a:p>
            <a:pPr marL="457200" marR="0" indent="-457200" algn="just">
              <a:spcBef>
                <a:spcPts val="0"/>
              </a:spcBef>
              <a:spcAft>
                <a:spcPts val="600"/>
              </a:spcAft>
            </a:pPr>
            <a:r>
              <a:rPr lang="en-GB" b="1" u="none" dirty="0">
                <a:solidFill>
                  <a:srgbClr val="002060"/>
                </a:solidFill>
                <a:latin typeface="Calibri" panose="020F0502020204030204" pitchFamily="34" charset="0"/>
                <a:ea typeface="SimSun" panose="02010600030101010101" pitchFamily="2" charset="-122"/>
                <a:cs typeface="Times New Roman" panose="02020603050405020304" pitchFamily="18" charset="0"/>
              </a:rPr>
              <a:t>Reporting</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a:latin typeface="Calibri" panose="020F0502020204030204" pitchFamily="34" charset="0"/>
                <a:ea typeface="SimSun" panose="02010600030101010101" pitchFamily="2" charset="-122"/>
                <a:cs typeface="Arial" panose="020B0604020202020204" pitchFamily="34" charset="0"/>
                <a:hlinkClick r:id="rId3" action="ppaction://hlinkfile" tooltip=", 1999 #292">
                  <a:extLst>
                    <a:ext uri="{A12FA001-AC4F-418D-AE19-62706E023703}">
                      <ahyp:hlinkClr xmlns:ahyp="http://schemas.microsoft.com/office/drawing/2018/hyperlinkcolor" val="tx"/>
                    </a:ext>
                  </a:extLst>
                </a:hlinkClick>
              </a:rPr>
              <a:t>35</a:t>
            </a:r>
            <a:r>
              <a:rPr lang="en-GB" b="1" dirty="0">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Reporting to funders, partners and others who are likely to help the organization is important if the organization wants their continued support. Evaluation should form the basis of these reports.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If the organization has received funding from a government or benevolent grant scheme, then there may also be specific requirements in reporting that need to be met.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This might include reporting on: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2286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Achievement of agreed milestones and progress in implementing the objectives of the organization.</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514350" marR="0" lvl="0" indent="-2286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Stories of successes (or challenges).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514350" marR="0" lvl="0" indent="-2286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Budget income and expenditure and links with expected outputs (including audit report where relevant).</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514350" marR="0" lvl="0" indent="-2286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Number of people engaged within a predetermined time frame.</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514350" marR="0" lvl="0" indent="-2286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Recruitment of new members or volunteers.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Bef>
                <a:spcPts val="600"/>
              </a:spcBef>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It is essential that all reports are completed as required and are aimed at the needs and interests of the target audience. </a:t>
            </a:r>
          </a:p>
          <a:p>
            <a:pPr marL="171450" indent="-171450" algn="just">
              <a:spcBef>
                <a:spcPts val="600"/>
              </a:spcBef>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example, a report to a funder would need to include a summary of how funds were used; a report to an advocacy target needs to emphasise advocacy messages; a report to members needs to report against planned priorities for the year. </a:t>
            </a:r>
          </a:p>
          <a:p>
            <a:pPr marL="171450" indent="-171450" algn="just">
              <a:spcBef>
                <a:spcPts val="600"/>
              </a:spcBef>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It is usually more efficient to produce a single report that needs to fulfil all these purposes.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Bef>
                <a:spcPts val="600"/>
              </a:spcBef>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Ongoing communication with donors and other supporters is necessary. </a:t>
            </a:r>
          </a:p>
          <a:p>
            <a:pPr marL="171450" indent="-171450" algn="just">
              <a:spcBef>
                <a:spcPts val="600"/>
              </a:spcBef>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It is critical to inform funding bodies as early as possible of any potential setbacks or challenges with regard to timely reporting in order not to jeopardize the organization’s ongoing funding or endorsement.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79</a:t>
            </a:fld>
            <a:endParaRPr lang="x-none"/>
          </a:p>
        </p:txBody>
      </p:sp>
    </p:spTree>
    <p:extLst>
      <p:ext uri="{BB962C8B-B14F-4D97-AF65-F5344CB8AC3E}">
        <p14:creationId xmlns:p14="http://schemas.microsoft.com/office/powerpoint/2010/main" val="500335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285750"/>
            <a:ext cx="4046537" cy="2276475"/>
          </a:xfrm>
        </p:spPr>
      </p:sp>
      <p:sp>
        <p:nvSpPr>
          <p:cNvPr id="3" name="Notes Placeholder 2"/>
          <p:cNvSpPr>
            <a:spLocks noGrp="1"/>
          </p:cNvSpPr>
          <p:nvPr>
            <p:ph type="body" idx="1"/>
          </p:nvPr>
        </p:nvSpPr>
        <p:spPr>
          <a:xfrm>
            <a:off x="685800" y="2948940"/>
            <a:ext cx="5486400" cy="5052060"/>
          </a:xfrm>
        </p:spPr>
        <p:txBody>
          <a:bodyPr/>
          <a:lstStyle/>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What is a civil society organization?</a:t>
            </a:r>
          </a:p>
          <a:p>
            <a:pPr algn="just"/>
            <a:endParaRPr lang="en-GB"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term “civil society organization” is used to describe a non-state (independent from government) organization, association or group that aims to advance a common interest of its members.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the purpose of this guidance, that common interest is to work together to bring about important change in an area that people with psychosocial, intellectual or cognitive disabilities have identified as being central to improving their lives.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Organizations made up of persons with disabilities – including persons with psychosocial, intellectual or cognitive disabilities – are commonly known as “organizations of persons with disabilities” or “disabled persons’ organizations” (known as DPOs for short).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However, civil society organizations working in this field that are predominantly made up of other types of members – e.g. families, care partners or health practitioners – are not considered as DPOs.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Disability organizations are often organized separately but they may decide to organize together or take part in forming cross-disability organizations open to all people with disabilities.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Civil society organizations in general, which are often at the forefront of advocating for social justice and human rights, play an increasingly influential role in setting and implementing agendas around the world </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 2005 #259">
                  <a:extLst>
                    <a:ext uri="{A12FA001-AC4F-418D-AE19-62706E023703}">
                      <ahyp:hlinkClr xmlns:ahyp="http://schemas.microsoft.com/office/drawing/2018/hyperlinkcolor" val="tx"/>
                    </a:ext>
                  </a:extLst>
                </a:hlinkClick>
              </a:rPr>
              <a:t>1</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ction="ppaction://hlinkfile" tooltip="Kleintjes S, 2013 #469">
                  <a:extLst>
                    <a:ext uri="{A12FA001-AC4F-418D-AE19-62706E023703}">
                      <ahyp:hlinkClr xmlns:ahyp="http://schemas.microsoft.com/office/drawing/2018/hyperlinkcolor" val="tx"/>
                    </a:ext>
                  </a:extLst>
                </a:hlinkClick>
              </a:rPr>
              <a:t>2</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p>
          <a:p>
            <a:pPr marL="17145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Although there has been an increase in the number of civil society organizations addressing health and social issues, there still remains a need for such organizations in mental health and related areas.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E5FEED-3F11-4018-8801-9319A9A00358}"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276074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noFill/>
        </p:spPr>
        <p:txBody>
          <a:bodyPr/>
          <a:lstStyle/>
          <a:p>
            <a:pPr algn="just"/>
            <a:r>
              <a:rPr lang="en-GB" b="1" dirty="0">
                <a:solidFill>
                  <a:srgbClr val="1F497D"/>
                </a:solidFill>
                <a:latin typeface="Calibri" panose="020F0502020204030204" pitchFamily="34" charset="0"/>
                <a:ea typeface="SimSun" panose="02010600030101010101" pitchFamily="2" charset="-122"/>
                <a:cs typeface="Arial" panose="020B0604020202020204" pitchFamily="34" charset="0"/>
              </a:rPr>
              <a:t>Examples of reports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1F497D"/>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SimSun" panose="02010600030101010101" pitchFamily="2" charset="-122"/>
                <a:cs typeface="Times New Roman" panose="02020603050405020304" pitchFamily="18" charset="0"/>
              </a:rPr>
              <a:t>CBM Annual Review 2015</a:t>
            </a:r>
            <a:r>
              <a:rPr lang="en-US" dirty="0">
                <a:latin typeface="Calibri" panose="020F0502020204030204" pitchFamily="34" charset="0"/>
                <a:ea typeface="SimSun" panose="02010600030101010101" pitchFamily="2" charset="-122"/>
                <a:cs typeface="Times New Roman" panose="02020603050405020304" pitchFamily="18" charset="0"/>
                <a:sym typeface="Symbol" panose="05050102010706020507" pitchFamily="18" charset="2"/>
              </a:rPr>
              <a:t></a:t>
            </a:r>
            <a:r>
              <a:rPr lang="en-US" dirty="0">
                <a:latin typeface="Calibri" panose="020F0502020204030204" pitchFamily="34" charset="0"/>
                <a:ea typeface="SimSun" panose="02010600030101010101" pitchFamily="2" charset="-122"/>
                <a:cs typeface="Times New Roman" panose="02020603050405020304" pitchFamily="18" charset="0"/>
              </a:rPr>
              <a:t>2016 can be found at: </a:t>
            </a:r>
            <a:r>
              <a:rPr lang="en-US" u="sng" dirty="0">
                <a:solidFill>
                  <a:srgbClr val="0000FF"/>
                </a:solidFill>
                <a:latin typeface="Calibri" panose="020F0502020204030204" pitchFamily="34" charset="0"/>
                <a:ea typeface="SimSun" panose="02010600030101010101" pitchFamily="2" charset="-122"/>
                <a:cs typeface="Times New Roman" panose="02020603050405020304" pitchFamily="18" charset="0"/>
                <a:hlinkClick r:id="rId3">
                  <a:extLst>
                    <a:ext uri="{A12FA001-AC4F-418D-AE19-62706E023703}">
                      <ahyp:hlinkClr xmlns:ahyp="http://schemas.microsoft.com/office/drawing/2018/hyperlinkcolor" val="tx"/>
                    </a:ext>
                  </a:extLst>
                </a:hlinkClick>
              </a:rPr>
              <a:t>http://www.cbmuk.org.uk/wp-content/uploads/2016/04/MU21187-CBM-Annual-Report-accessible.pdf</a:t>
            </a:r>
            <a:r>
              <a:rPr lang="en-US" dirty="0">
                <a:latin typeface="Calibri" panose="020F0502020204030204" pitchFamily="34" charset="0"/>
                <a:ea typeface="SimSun" panose="02010600030101010101" pitchFamily="2" charset="-122"/>
                <a:cs typeface="Times New Roman" panose="02020603050405020304" pitchFamily="18" charset="0"/>
              </a:rPr>
              <a:t>.</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err="1">
                <a:latin typeface="Calibri" panose="020F0502020204030204" pitchFamily="34" charset="0"/>
                <a:ea typeface="SimSun" panose="02010600030101010101" pitchFamily="2" charset="-122"/>
                <a:cs typeface="Times New Roman" panose="02020603050405020304" pitchFamily="18" charset="0"/>
              </a:rPr>
              <a:t>MindFreedom</a:t>
            </a:r>
            <a:r>
              <a:rPr lang="en-US" dirty="0">
                <a:latin typeface="Calibri" panose="020F0502020204030204" pitchFamily="34" charset="0"/>
                <a:ea typeface="SimSun" panose="02010600030101010101" pitchFamily="2" charset="-122"/>
                <a:cs typeface="Times New Roman" panose="02020603050405020304" pitchFamily="18" charset="0"/>
              </a:rPr>
              <a:t> Ireland Annual Report 2015 can be found at </a:t>
            </a:r>
            <a:r>
              <a:rPr lang="en-US" u="sng" dirty="0">
                <a:solidFill>
                  <a:srgbClr val="0000FF"/>
                </a:solidFill>
                <a:latin typeface="Calibri" panose="020F0502020204030204" pitchFamily="34" charset="0"/>
                <a:ea typeface="SimSun" panose="02010600030101010101" pitchFamily="2" charset="-122"/>
                <a:cs typeface="Times New Roman" panose="02020603050405020304" pitchFamily="18" charset="0"/>
                <a:hlinkClick r:id="rId4">
                  <a:extLst>
                    <a:ext uri="{A12FA001-AC4F-418D-AE19-62706E023703}">
                      <ahyp:hlinkClr xmlns:ahyp="http://schemas.microsoft.com/office/drawing/2018/hyperlinkcolor" val="tx"/>
                    </a:ext>
                  </a:extLst>
                </a:hlinkClick>
              </a:rPr>
              <a:t>http://www.mindfreedomireland.com/index.php/annual-reports</a:t>
            </a:r>
            <a:r>
              <a:rPr lang="en-US" u="sng" dirty="0">
                <a:solidFill>
                  <a:srgbClr val="0000FF"/>
                </a:solidFill>
                <a:latin typeface="Calibri" panose="020F0502020204030204" pitchFamily="34" charset="0"/>
                <a:ea typeface="SimSun" panose="02010600030101010101" pitchFamily="2" charset="-122"/>
                <a:cs typeface="Times New Roman" panose="02020603050405020304" pitchFamily="18" charset="0"/>
              </a:rPr>
              <a:t>.</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80</a:t>
            </a:fld>
            <a:endParaRPr lang="x-none"/>
          </a:p>
        </p:txBody>
      </p:sp>
    </p:spTree>
    <p:extLst>
      <p:ext uri="{BB962C8B-B14F-4D97-AF65-F5344CB8AC3E}">
        <p14:creationId xmlns:p14="http://schemas.microsoft.com/office/powerpoint/2010/main" val="412203416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spcBef>
                <a:spcPts val="0"/>
              </a:spcBef>
              <a:spcAft>
                <a:spcPts val="0"/>
              </a:spcAft>
              <a:buSzPts val="1600"/>
            </a:pPr>
            <a:r>
              <a:rPr lang="en-GB" sz="1800" b="1" dirty="0">
                <a:solidFill>
                  <a:srgbClr val="4F81BD"/>
                </a:solidFill>
                <a:latin typeface="Calibri" panose="020F0502020204030204" pitchFamily="34" charset="0"/>
                <a:ea typeface="SimSun" panose="02010600030101010101" pitchFamily="2" charset="-122"/>
                <a:cs typeface="Arial" panose="020B0604020202020204" pitchFamily="34" charset="0"/>
              </a:rPr>
              <a:t>6. Sustainability </a:t>
            </a:r>
            <a:endParaRPr lang="x-none" sz="1800" b="1"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81</a:t>
            </a:fld>
            <a:endParaRPr lang="x-none"/>
          </a:p>
        </p:txBody>
      </p:sp>
    </p:spTree>
    <p:extLst>
      <p:ext uri="{BB962C8B-B14F-4D97-AF65-F5344CB8AC3E}">
        <p14:creationId xmlns:p14="http://schemas.microsoft.com/office/powerpoint/2010/main" val="128452918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615950"/>
            <a:ext cx="5375275" cy="3024188"/>
          </a:xfrm>
        </p:spPr>
      </p:sp>
      <p:sp>
        <p:nvSpPr>
          <p:cNvPr id="3" name="Notes Placeholder 2"/>
          <p:cNvSpPr>
            <a:spLocks noGrp="1"/>
          </p:cNvSpPr>
          <p:nvPr>
            <p:ph type="body" idx="1"/>
          </p:nvPr>
        </p:nvSpPr>
        <p:spPr>
          <a:xfrm>
            <a:off x="685800" y="3640139"/>
            <a:ext cx="5486400" cy="5045074"/>
          </a:xfrm>
        </p:spPr>
        <p:txBody>
          <a:bodyPr/>
          <a:lstStyle/>
          <a:p>
            <a:pPr marL="457200" marR="0" indent="-457200" algn="just">
              <a:spcBef>
                <a:spcPts val="0"/>
              </a:spcBef>
              <a:spcAft>
                <a:spcPts val="0"/>
              </a:spcAft>
            </a:pPr>
            <a:r>
              <a:rPr lang="en-GB" sz="1400" b="1" dirty="0">
                <a:solidFill>
                  <a:srgbClr val="002060"/>
                </a:solidFill>
                <a:latin typeface="Calibri" panose="020F0502020204030204" pitchFamily="34" charset="0"/>
                <a:ea typeface="SimSun" panose="02010600030101010101" pitchFamily="2" charset="-122"/>
                <a:cs typeface="Arial" panose="020B0604020202020204" pitchFamily="34" charset="0"/>
              </a:rPr>
              <a:t>Keeping people motivated</a:t>
            </a:r>
            <a:endParaRPr lang="x-none" sz="1400" dirty="0">
              <a:solidFill>
                <a:srgbClr val="002060"/>
              </a:solidFill>
              <a:latin typeface="Calibri" panose="020F0502020204030204" pitchFamily="34" charset="0"/>
              <a:ea typeface="SimSun" panose="02010600030101010101" pitchFamily="2" charset="-122"/>
              <a:cs typeface="Arial" panose="020B0604020202020204" pitchFamily="34" charset="0"/>
            </a:endParaRPr>
          </a:p>
          <a:p>
            <a:pPr marL="457200" marR="0" indent="-457200" algn="just">
              <a:spcBef>
                <a:spcPts val="0"/>
              </a:spcBef>
              <a:spcAft>
                <a:spcPts val="0"/>
              </a:spcAft>
            </a:pPr>
            <a:r>
              <a:rPr lang="en-GB" sz="1400" b="1"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sz="140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People may have many different reasons for joining an organization. </a:t>
            </a:r>
          </a:p>
          <a:p>
            <a:pPr marL="171450" indent="-171450" algn="jus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However, they will remain involved only if they feel they are gaining or contributing something meaningful through their participation.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Some motivating factors to stay involved in an organization may stem from:</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8580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A sense of belonging from being part of a community and being with others.</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68580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Satisfaction from helping others in a meaningful way.</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68580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Receiving positive feedback about the work being carried out.</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68580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Members deriving a sense of ownership of the organization, a feeling that that their inputs and contributions matter and that they are driving the goals, directions and activities of the organization.</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68580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Feeling that there is transparency and integrity in the organization’s leadership and decision-making processes.</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82</a:t>
            </a:fld>
            <a:endParaRPr lang="x-none"/>
          </a:p>
        </p:txBody>
      </p:sp>
    </p:spTree>
    <p:extLst>
      <p:ext uri="{BB962C8B-B14F-4D97-AF65-F5344CB8AC3E}">
        <p14:creationId xmlns:p14="http://schemas.microsoft.com/office/powerpoint/2010/main" val="229853944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69888"/>
            <a:ext cx="5486400" cy="3086100"/>
          </a:xfrm>
        </p:spPr>
      </p:sp>
      <p:sp>
        <p:nvSpPr>
          <p:cNvPr id="3" name="Notes Placeholder 2"/>
          <p:cNvSpPr>
            <a:spLocks noGrp="1"/>
          </p:cNvSpPr>
          <p:nvPr>
            <p:ph type="body" idx="1"/>
          </p:nvPr>
        </p:nvSpPr>
        <p:spPr>
          <a:xfrm>
            <a:off x="685800" y="3587262"/>
            <a:ext cx="5486400" cy="4413738"/>
          </a:xfrm>
        </p:spPr>
        <p:txBody>
          <a:bodyPr/>
          <a:lstStyle/>
          <a:p>
            <a:pPr>
              <a:spcAft>
                <a:spcPts val="600"/>
              </a:spcAft>
            </a:pPr>
            <a:r>
              <a:rPr lang="en-US" b="1" dirty="0">
                <a:solidFill>
                  <a:srgbClr val="002060"/>
                </a:solidFill>
              </a:rPr>
              <a:t>Keeping people motivated (cont’d)</a:t>
            </a:r>
            <a:endParaRPr lang="en-US" dirty="0">
              <a:solidFill>
                <a:srgbClr val="002060"/>
              </a:solidFill>
            </a:endParaRPr>
          </a:p>
          <a:p>
            <a:pPr algn="just">
              <a:spcAft>
                <a:spcPts val="600"/>
              </a:spcAft>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Generally, one of the roles of the leader is to make sure that members are satisfied with their involvement in the organization.</a:t>
            </a:r>
          </a:p>
          <a:p>
            <a:pPr algn="just">
              <a:spcAft>
                <a:spcPts val="600"/>
              </a:spcAft>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This may be achieved through </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3" action="ppaction://hlinkfile" tooltip=", 1999 #292">
                  <a:extLst>
                    <a:ext uri="{A12FA001-AC4F-418D-AE19-62706E023703}">
                      <ahyp:hlinkClr xmlns:ahyp="http://schemas.microsoft.com/office/drawing/2018/hyperlinkcolor" val="tx"/>
                    </a:ext>
                  </a:extLst>
                </a:hlinkClick>
              </a:rPr>
              <a:t>35</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indent="-279400" algn="jus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Ensuring that the organization’s purpose and activities are meaningful.</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2794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Allowing members to enjoy social interaction with others.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2794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Making sure to allocate and share responsibility and to support members in their tasks.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2794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Making sure that no one is left aside and that every member is able to contribute.</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2794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Providing members with adequate skills training and competence development.</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2794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Encouraging members to share ideas for improvement and new projects.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2794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Being able to settle potential conflicts within the organization.</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2794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Encouraging and rewarding achievements,</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83</a:t>
            </a:fld>
            <a:endParaRPr lang="x-none"/>
          </a:p>
        </p:txBody>
      </p:sp>
    </p:spTree>
    <p:extLst>
      <p:ext uri="{BB962C8B-B14F-4D97-AF65-F5344CB8AC3E}">
        <p14:creationId xmlns:p14="http://schemas.microsoft.com/office/powerpoint/2010/main" val="394401880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630238"/>
            <a:ext cx="4318000" cy="2428875"/>
          </a:xfrm>
        </p:spPr>
      </p:sp>
      <p:sp>
        <p:nvSpPr>
          <p:cNvPr id="3" name="Notes Placeholder 2"/>
          <p:cNvSpPr>
            <a:spLocks noGrp="1"/>
          </p:cNvSpPr>
          <p:nvPr>
            <p:ph type="body" idx="1"/>
          </p:nvPr>
        </p:nvSpPr>
        <p:spPr>
          <a:xfrm>
            <a:off x="685800" y="3464169"/>
            <a:ext cx="5486400" cy="4536831"/>
          </a:xfrm>
        </p:spPr>
        <p:txBody>
          <a:bodyPr/>
          <a:lstStyle/>
          <a:p>
            <a:pPr marL="457200" marR="0" indent="-457200" algn="just">
              <a:spcBef>
                <a:spcPts val="0"/>
              </a:spcBef>
              <a:spcAft>
                <a:spcPts val="0"/>
              </a:spcAft>
            </a:pPr>
            <a:r>
              <a:rPr lang="en-GB" b="1" dirty="0">
                <a:solidFill>
                  <a:srgbClr val="002060"/>
                </a:solidFill>
                <a:latin typeface="Calibri" panose="020F0502020204030204" pitchFamily="34" charset="0"/>
                <a:ea typeface="SimSun" panose="02010600030101010101" pitchFamily="2" charset="-122"/>
                <a:cs typeface="Arial" panose="020B0604020202020204" pitchFamily="34" charset="0"/>
              </a:rPr>
              <a:t>Celebrating achievements 	</a:t>
            </a:r>
            <a:endParaRPr lang="x-none" b="1" dirty="0">
              <a:solidFill>
                <a:srgbClr val="00206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Organizations may have ambitious goals; however, setting goals that are unrealistic or unachievable will lead to disappointment and can be demoralising for everyone in the group.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The likelihood of success can be enhanced by setting smaller, more readily achievable objectives – even if this means that goals may take a longer amount of time to reach.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It is also important for all members to celebrate successes and achievements, no matter how small.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It can take a great deal of energy and time to achieve results; therefore, celebrating accomplishments will keep people motivated and will encourage them to remain engaged.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Publicizing successes will also build support from others who will appreciate the good work being carried out by the organization.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84</a:t>
            </a:fld>
            <a:endParaRPr lang="x-none"/>
          </a:p>
        </p:txBody>
      </p:sp>
    </p:spTree>
    <p:extLst>
      <p:ext uri="{BB962C8B-B14F-4D97-AF65-F5344CB8AC3E}">
        <p14:creationId xmlns:p14="http://schemas.microsoft.com/office/powerpoint/2010/main" val="34965463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35B9E1D-7BB2-4B83-BB15-79E642ABEF23}" type="slidenum">
              <a:rPr lang="x-none" smtClean="0"/>
              <a:t>85</a:t>
            </a:fld>
            <a:endParaRPr lang="x-none"/>
          </a:p>
        </p:txBody>
      </p:sp>
    </p:spTree>
    <p:extLst>
      <p:ext uri="{BB962C8B-B14F-4D97-AF65-F5344CB8AC3E}">
        <p14:creationId xmlns:p14="http://schemas.microsoft.com/office/powerpoint/2010/main" val="346928283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3525" y="223838"/>
            <a:ext cx="1165225" cy="655637"/>
          </a:xfrm>
        </p:spPr>
      </p:sp>
      <p:sp>
        <p:nvSpPr>
          <p:cNvPr id="3" name="Notes Placeholder 2"/>
          <p:cNvSpPr>
            <a:spLocks noGrp="1"/>
          </p:cNvSpPr>
          <p:nvPr>
            <p:ph type="body" idx="1"/>
          </p:nvPr>
        </p:nvSpPr>
        <p:spPr>
          <a:xfrm>
            <a:off x="332573" y="1091724"/>
            <a:ext cx="6091088" cy="6452076"/>
          </a:xfrm>
          <a:solidFill>
            <a:schemeClr val="accent1">
              <a:lumMod val="20000"/>
              <a:lumOff val="80000"/>
            </a:schemeClr>
          </a:solidFill>
        </p:spPr>
        <p:txBody>
          <a:bodyPr/>
          <a:lstStyle/>
          <a:p>
            <a:pPr algn="just"/>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1</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Normal Difference Mental Health, Kenya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Identifying the need for a civil society organization and setting it up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Normal Difference Mental Health Kenya (NDMHK),  #263">
                  <a:extLst>
                    <a:ext uri="{A12FA001-AC4F-418D-AE19-62706E023703}">
                      <ahyp:hlinkClr xmlns:ahyp="http://schemas.microsoft.com/office/drawing/2018/hyperlinkcolor" val="tx"/>
                    </a:ext>
                  </a:extLst>
                </a:hlinkClick>
              </a:rPr>
              <a:t>5</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Until recently, there have been no public mental health services in the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and Kisumu slum areas in Kenya. Respecting, empowering and initiating support for people suffering from trauma and emotional distress has been identified as a critical need to improve the well-being of many people in Kenya – especially in view of the trauma inflicted by the post-election violence of 2007 and 2008.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Persons who have experienced trauma need a safe and healing place in their community where they have the opportunity to cope and to overcome traumatic experiences. The organization Normal Difference Mental Health in Kenya has provided this place by offering a drop-in centre that includes self-help groups, counselling, support and creative activities. The goal is to give people a chance to find positive and empowering ways to deal with their concerns, regain strength and self-confidence, and live self-determined lives in their communities. This is particularly challenging given rising poverty levels.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project was initiated in February 2009 when a group of four people in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one of the many ghettos in Nairobi, founded the community-based self-help organization Normal Difference Mental Health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In August 2009 the Normal Difference Mental Health idea spread to Kisumu, Kenya’s third biggest city situated near Lake Victoria.</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By integrating local African beliefs into supportive services, Normal Difference Mental Health seeks to promote healing and well-being by addressing individual experiences of trauma and distress that often require special attention and intervention. The organization recognizes that from an African point of view these issues can be caused by a variety of factors – including traumatic events in the past (e.g. loss of job, death of a loved one, abuse), witchcraft, ancestral spirits, drug abuse, disease (e.g. cerebral malaria) and genealogically passed trauma.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October 2009,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the International Hearing Voices Network gave Normal Difference Mental Health membership status at its annual meeting in Maastricht, Netherlands.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about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see: </a:t>
            </a:r>
            <a:r>
              <a:rPr lang="en-GB"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http://www.intervoiceonline.org</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13DD5433-70DE-46E9-A271-879C79CF7BE4}" type="slidenum">
              <a:rPr lang="x-none" smtClean="0"/>
              <a:t>86</a:t>
            </a:fld>
            <a:endParaRPr lang="x-none"/>
          </a:p>
        </p:txBody>
      </p:sp>
    </p:spTree>
    <p:extLst>
      <p:ext uri="{BB962C8B-B14F-4D97-AF65-F5344CB8AC3E}">
        <p14:creationId xmlns:p14="http://schemas.microsoft.com/office/powerpoint/2010/main" val="182763859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3525" y="223838"/>
            <a:ext cx="1165225" cy="655637"/>
          </a:xfrm>
        </p:spPr>
      </p:sp>
      <p:sp>
        <p:nvSpPr>
          <p:cNvPr id="3" name="Notes Placeholder 2"/>
          <p:cNvSpPr>
            <a:spLocks noGrp="1"/>
          </p:cNvSpPr>
          <p:nvPr>
            <p:ph type="body" idx="1"/>
          </p:nvPr>
        </p:nvSpPr>
        <p:spPr>
          <a:xfrm>
            <a:off x="332573" y="1091724"/>
            <a:ext cx="6091088" cy="6452076"/>
          </a:xfrm>
          <a:solidFill>
            <a:schemeClr val="accent1">
              <a:lumMod val="20000"/>
              <a:lumOff val="80000"/>
            </a:schemeClr>
          </a:solidFill>
        </p:spPr>
        <p:txBody>
          <a:bodyPr/>
          <a:lstStyle/>
          <a:p>
            <a:pPr algn="just"/>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1</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Normal Difference Mental Health, Kenya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Identifying the need for a civil society organization and setting it up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Normal Difference Mental Health Kenya (NDMHK),  #263">
                  <a:extLst>
                    <a:ext uri="{A12FA001-AC4F-418D-AE19-62706E023703}">
                      <ahyp:hlinkClr xmlns:ahyp="http://schemas.microsoft.com/office/drawing/2018/hyperlinkcolor" val="tx"/>
                    </a:ext>
                  </a:extLst>
                </a:hlinkClick>
              </a:rPr>
              <a:t>5</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Until recently, there have been no public mental health services in the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and Kisumu slum areas in Kenya. Respecting, empowering and initiating support for people suffering from trauma and emotional distress has been identified as a critical need to improve the well-being of many people in Kenya – especially in view of the trauma inflicted by the post-election violence of 2007 and 2008.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Persons who have experienced trauma need a safe and healing place in their community where they have the opportunity to cope and to overcome traumatic experiences. The organization Normal Difference Mental Health in Kenya has provided this place by offering a drop-in centre that includes self-help groups, counselling, support and creative activities. The goal is to give people a chance to find positive and empowering ways to deal with their concerns, regain strength and self-confidence, and live self-determined lives in their communities. This is particularly challenging given rising poverty levels.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project was initiated in February 2009 when a group of four people in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one of the many ghettos in Nairobi, founded the community-based self-help organization Normal Difference Mental Health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In August 2009 the Normal Difference Mental Health idea spread to Kisumu, Kenya’s third biggest city situated near Lake Victoria.</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By integrating local African beliefs into supportive services, Normal Difference Mental Health seeks to promote healing and well-being by addressing individual experiences of trauma and distress that often require special attention and intervention. The organization recognizes that from an African point of view these issues can be caused by a variety of factors – including traumatic events in the past (e.g. loss of job, death of a loved one, abuse), witchcraft, ancestral spirits, drug abuse, disease (e.g. cerebral malaria) and genealogically passed trauma.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October 2009,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the International Hearing Voices Network gave Normal Difference Mental Health membership status at its annual meeting in Maastricht, Netherlands.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about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see: </a:t>
            </a:r>
            <a:r>
              <a:rPr lang="en-GB"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http://www.intervoiceonline.org</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13DD5433-70DE-46E9-A271-879C79CF7BE4}" type="slidenum">
              <a:rPr lang="x-none" smtClean="0"/>
              <a:t>87</a:t>
            </a:fld>
            <a:endParaRPr lang="x-none"/>
          </a:p>
        </p:txBody>
      </p:sp>
    </p:spTree>
    <p:extLst>
      <p:ext uri="{BB962C8B-B14F-4D97-AF65-F5344CB8AC3E}">
        <p14:creationId xmlns:p14="http://schemas.microsoft.com/office/powerpoint/2010/main" val="182763859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3525" y="223838"/>
            <a:ext cx="1165225" cy="655637"/>
          </a:xfrm>
        </p:spPr>
      </p:sp>
      <p:sp>
        <p:nvSpPr>
          <p:cNvPr id="3" name="Notes Placeholder 2"/>
          <p:cNvSpPr>
            <a:spLocks noGrp="1"/>
          </p:cNvSpPr>
          <p:nvPr>
            <p:ph type="body" idx="1"/>
          </p:nvPr>
        </p:nvSpPr>
        <p:spPr>
          <a:xfrm>
            <a:off x="332573" y="1091724"/>
            <a:ext cx="6091088" cy="6452076"/>
          </a:xfrm>
          <a:solidFill>
            <a:schemeClr val="accent1">
              <a:lumMod val="20000"/>
              <a:lumOff val="80000"/>
            </a:schemeClr>
          </a:solidFill>
        </p:spPr>
        <p:txBody>
          <a:bodyPr/>
          <a:lstStyle/>
          <a:p>
            <a:pPr algn="just"/>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1</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Normal Difference Mental Health, Kenya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Identifying the need for a civil society organization and setting it up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Normal Difference Mental Health Kenya (NDMHK),  #263">
                  <a:extLst>
                    <a:ext uri="{A12FA001-AC4F-418D-AE19-62706E023703}">
                      <ahyp:hlinkClr xmlns:ahyp="http://schemas.microsoft.com/office/drawing/2018/hyperlinkcolor" val="tx"/>
                    </a:ext>
                  </a:extLst>
                </a:hlinkClick>
              </a:rPr>
              <a:t>5</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Until recently, there have been no public mental health services in the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and Kisumu slum areas in Kenya. Respecting, empowering and initiating support for people suffering from trauma and emotional distress has been identified as a critical need to improve the well-being of many people in Kenya – especially in view of the trauma inflicted by the post-election violence of 2007 and 2008.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Persons who have experienced trauma need a safe and healing place in their community where they have the opportunity to cope and to overcome traumatic experiences. The organization Normal Difference Mental Health in Kenya has provided this place by offering a drop-in centre that includes self-help groups, counselling, support and creative activities. The goal is to give people a chance to find positive and empowering ways to deal with their concerns, regain strength and self-confidence, and live self-determined lives in their communities. This is particularly challenging given rising poverty levels.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project was initiated in February 2009 when a group of four people in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one of the many ghettos in Nairobi, founded the community-based self-help organization Normal Difference Mental Health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In August 2009 the Normal Difference Mental Health idea spread to Kisumu, Kenya’s third biggest city situated near Lake Victoria.</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By integrating local African beliefs into supportive services, Normal Difference Mental Health seeks to promote healing and well-being by addressing individual experiences of trauma and distress that often require special attention and intervention. The organization recognizes that from an African point of view these issues can be caused by a variety of factors – including traumatic events in the past (e.g. loss of job, death of a loved one, abuse), witchcraft, ancestral spirits, drug abuse, disease (e.g. cerebral malaria) and genealogically passed trauma.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October 2009,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the International Hearing Voices Network gave Normal Difference Mental Health membership status at its annual meeting in Maastricht, Netherlands.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about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see: </a:t>
            </a:r>
            <a:r>
              <a:rPr lang="en-GB"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http://www.intervoiceonline.org</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13DD5433-70DE-46E9-A271-879C79CF7BE4}" type="slidenum">
              <a:rPr lang="x-none" smtClean="0"/>
              <a:t>88</a:t>
            </a:fld>
            <a:endParaRPr lang="x-none"/>
          </a:p>
        </p:txBody>
      </p:sp>
    </p:spTree>
    <p:extLst>
      <p:ext uri="{BB962C8B-B14F-4D97-AF65-F5344CB8AC3E}">
        <p14:creationId xmlns:p14="http://schemas.microsoft.com/office/powerpoint/2010/main" val="182763859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3525" y="223838"/>
            <a:ext cx="1165225" cy="655637"/>
          </a:xfrm>
        </p:spPr>
      </p:sp>
      <p:sp>
        <p:nvSpPr>
          <p:cNvPr id="3" name="Notes Placeholder 2"/>
          <p:cNvSpPr>
            <a:spLocks noGrp="1"/>
          </p:cNvSpPr>
          <p:nvPr>
            <p:ph type="body" idx="1"/>
          </p:nvPr>
        </p:nvSpPr>
        <p:spPr>
          <a:xfrm>
            <a:off x="332573" y="1091724"/>
            <a:ext cx="6091088" cy="6452076"/>
          </a:xfrm>
          <a:solidFill>
            <a:schemeClr val="accent1">
              <a:lumMod val="20000"/>
              <a:lumOff val="80000"/>
            </a:schemeClr>
          </a:solidFill>
        </p:spPr>
        <p:txBody>
          <a:bodyPr/>
          <a:lstStyle/>
          <a:p>
            <a:pPr algn="just"/>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1</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Normal Difference Mental Health, Kenya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Identifying the need for a civil society organization and setting it up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Normal Difference Mental Health Kenya (NDMHK),  #263">
                  <a:extLst>
                    <a:ext uri="{A12FA001-AC4F-418D-AE19-62706E023703}">
                      <ahyp:hlinkClr xmlns:ahyp="http://schemas.microsoft.com/office/drawing/2018/hyperlinkcolor" val="tx"/>
                    </a:ext>
                  </a:extLst>
                </a:hlinkClick>
              </a:rPr>
              <a:t>5</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Until recently, there have been no public mental health services in the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and Kisumu slum areas in Kenya. Respecting, empowering and initiating support for people suffering from trauma and emotional distress has been identified as a critical need to improve the well-being of many people in Kenya – especially in view of the trauma inflicted by the post-election violence of 2007 and 2008.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Persons who have experienced trauma need a safe and healing place in their community where they have the opportunity to cope and to overcome traumatic experiences. The organization Normal Difference Mental Health in Kenya has provided this place by offering a drop-in centre that includes self-help groups, counselling, support and creative activities. The goal is to give people a chance to find positive and empowering ways to deal with their concerns, regain strength and self-confidence, and live self-determined lives in their communities. This is particularly challenging given rising poverty levels.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project was initiated in February 2009 when a group of four people in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one of the many ghettos in Nairobi, founded the community-based self-help organization Normal Difference Mental Health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In August 2009 the Normal Difference Mental Health idea spread to Kisumu, Kenya’s third biggest city situated near Lake Victoria.</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By integrating local African beliefs into supportive services, Normal Difference Mental Health seeks to promote healing and well-being by addressing individual experiences of trauma and distress that often require special attention and intervention. The organization recognizes that from an African point of view these issues can be caused by a variety of factors – including traumatic events in the past (e.g. loss of job, death of a loved one, abuse), witchcraft, ancestral spirits, drug abuse, disease (e.g. cerebral malaria) and genealogically passed trauma.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October 2009,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the International Hearing Voices Network gave Normal Difference Mental Health membership status at its annual meeting in Maastricht, Netherlands.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about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see: </a:t>
            </a:r>
            <a:r>
              <a:rPr lang="en-GB"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http://www.intervoiceonline.org</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13DD5433-70DE-46E9-A271-879C79CF7BE4}" type="slidenum">
              <a:rPr lang="x-none" smtClean="0"/>
              <a:t>89</a:t>
            </a:fld>
            <a:endParaRPr lang="x-none"/>
          </a:p>
        </p:txBody>
      </p:sp>
    </p:spTree>
    <p:extLst>
      <p:ext uri="{BB962C8B-B14F-4D97-AF65-F5344CB8AC3E}">
        <p14:creationId xmlns:p14="http://schemas.microsoft.com/office/powerpoint/2010/main" val="1827638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6D4481-A8A4-4ADB-B768-6DF1FE3A744C}"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5" name="Table 4">
            <a:extLst>
              <a:ext uri="{FF2B5EF4-FFF2-40B4-BE49-F238E27FC236}">
                <a16:creationId xmlns:a16="http://schemas.microsoft.com/office/drawing/2014/main" id="{B9DD6AEC-BD28-4AC6-9E11-C3F3BAA66DEE}"/>
              </a:ext>
            </a:extLst>
          </p:cNvPr>
          <p:cNvGraphicFramePr>
            <a:graphicFrameLocks noGrp="1"/>
          </p:cNvGraphicFramePr>
          <p:nvPr>
            <p:extLst>
              <p:ext uri="{D42A27DB-BD31-4B8C-83A1-F6EECF244321}">
                <p14:modId xmlns:p14="http://schemas.microsoft.com/office/powerpoint/2010/main" val="4196013905"/>
              </p:ext>
            </p:extLst>
          </p:nvPr>
        </p:nvGraphicFramePr>
        <p:xfrm>
          <a:off x="685800" y="4633277"/>
          <a:ext cx="5486400" cy="3530283"/>
        </p:xfrm>
        <a:graphic>
          <a:graphicData uri="http://schemas.openxmlformats.org/drawingml/2006/table">
            <a:tbl>
              <a:tblPr firstRow="1" firstCol="1" bandRow="1"/>
              <a:tblGrid>
                <a:gridCol w="5486400">
                  <a:extLst>
                    <a:ext uri="{9D8B030D-6E8A-4147-A177-3AD203B41FA5}">
                      <a16:colId xmlns:a16="http://schemas.microsoft.com/office/drawing/2014/main" val="3700581353"/>
                    </a:ext>
                  </a:extLst>
                </a:gridCol>
              </a:tblGrid>
              <a:tr h="3530283">
                <a:tc>
                  <a:txBody>
                    <a:bodyPr/>
                    <a:lstStyle/>
                    <a:p>
                      <a:pPr marL="0" marR="0" algn="just">
                        <a:spcBef>
                          <a:spcPts val="0"/>
                        </a:spcBef>
                        <a:spcAft>
                          <a:spcPts val="1000"/>
                        </a:spcAft>
                      </a:pPr>
                      <a:r>
                        <a:rPr lang="en-GB" sz="1100" b="1" dirty="0">
                          <a:solidFill>
                            <a:srgbClr val="000000"/>
                          </a:solidFill>
                          <a:effectLst/>
                          <a:latin typeface="Calibri" panose="020F0502020204030204" pitchFamily="34" charset="0"/>
                          <a:ea typeface="SimSun" panose="02010600030101010101" pitchFamily="2" charset="-122"/>
                          <a:cs typeface="Arial" panose="020B0604020202020204" pitchFamily="34" charset="0"/>
                        </a:rPr>
                        <a:t>Mental Health Peer Connection (MHPC), United States – a peer driven advocacy organization </a:t>
                      </a:r>
                      <a:r>
                        <a:rPr lang="en-GB" sz="1100" dirty="0">
                          <a:solidFill>
                            <a:srgbClr val="000000"/>
                          </a:solidFill>
                          <a:effectLst/>
                          <a:latin typeface="Calibri" panose="020F0502020204030204" pitchFamily="34" charset="0"/>
                          <a:ea typeface="SimSun" panose="02010600030101010101" pitchFamily="2" charset="-122"/>
                          <a:cs typeface="Arial" panose="020B0604020202020204" pitchFamily="34" charset="0"/>
                        </a:rPr>
                        <a:t>(</a:t>
                      </a:r>
                      <a:r>
                        <a:rPr lang="en-GB" sz="1100" u="none" strike="noStrike" dirty="0">
                          <a:solidFill>
                            <a:srgbClr val="000000"/>
                          </a:solidFill>
                          <a:effectLst/>
                          <a:latin typeface="Calibri" panose="020F0502020204030204" pitchFamily="34" charset="0"/>
                          <a:ea typeface="SimSun" panose="02010600030101010101" pitchFamily="2" charset="-122"/>
                          <a:cs typeface="Arial" panose="020B0604020202020204" pitchFamily="34" charset="0"/>
                          <a:hlinkClick r:id="rId3" action="ppaction://hlinkfile" tooltip=",  #260"/>
                        </a:rPr>
                        <a:t>3</a:t>
                      </a:r>
                      <a:r>
                        <a:rPr lang="en-GB" sz="1100" dirty="0">
                          <a:solidFill>
                            <a:srgbClr val="000000"/>
                          </a:solidFill>
                          <a:effectLst/>
                          <a:latin typeface="Calibri" panose="020F0502020204030204" pitchFamily="34" charset="0"/>
                          <a:ea typeface="SimSun" panose="02010600030101010101" pitchFamily="2" charset="-122"/>
                          <a:cs typeface="Arial" panose="020B0604020202020204" pitchFamily="34" charset="0"/>
                        </a:rPr>
                        <a:t>),(</a:t>
                      </a:r>
                      <a:r>
                        <a:rPr lang="en-GB" sz="1100" u="none" strike="noStrike" dirty="0">
                          <a:solidFill>
                            <a:srgbClr val="000000"/>
                          </a:solidFill>
                          <a:effectLst/>
                          <a:latin typeface="Calibri" panose="020F0502020204030204" pitchFamily="34" charset="0"/>
                          <a:ea typeface="SimSun" panose="02010600030101010101" pitchFamily="2" charset="-122"/>
                          <a:cs typeface="Arial" panose="020B0604020202020204" pitchFamily="34" charset="0"/>
                          <a:hlinkClick r:id="rId4" action="ppaction://hlinkfile" tooltip="Avery S, 2013 #261"/>
                        </a:rPr>
                        <a:t>4</a:t>
                      </a:r>
                      <a:r>
                        <a:rPr lang="en-GB" sz="1100" dirty="0">
                          <a:solidFill>
                            <a:srgbClr val="000000"/>
                          </a:solidFill>
                          <a:effectLst/>
                          <a:latin typeface="Calibri" panose="020F0502020204030204" pitchFamily="34" charset="0"/>
                          <a:ea typeface="SimSun" panose="02010600030101010101" pitchFamily="2" charset="-122"/>
                          <a:cs typeface="Arial" panose="020B0604020202020204" pitchFamily="34" charset="0"/>
                        </a:rPr>
                        <a:t>)</a:t>
                      </a:r>
                      <a:endParaRPr lang="x-none" sz="1100"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p>
                      <a:pPr marL="171450" marR="0" indent="-171450" algn="just">
                        <a:spcBef>
                          <a:spcPts val="0"/>
                        </a:spcBef>
                        <a:spcAft>
                          <a:spcPts val="600"/>
                        </a:spcAft>
                        <a:buFont typeface="Arial" panose="020B0604020202020204" pitchFamily="34" charset="0"/>
                        <a:buChar char="•"/>
                      </a:pPr>
                      <a:r>
                        <a:rPr lang="en-GB" sz="1100" dirty="0">
                          <a:solidFill>
                            <a:srgbClr val="000000"/>
                          </a:solidFill>
                          <a:effectLst/>
                          <a:latin typeface="Calibri" panose="020F0502020204030204" pitchFamily="34" charset="0"/>
                          <a:ea typeface="SimSun" panose="02010600030101010101" pitchFamily="2" charset="-122"/>
                          <a:cs typeface="Arial" panose="020B0604020202020204" pitchFamily="34" charset="0"/>
                        </a:rPr>
                        <a:t>MHPC is a peer-driven advocacy organization that is dedicated to facilitating self-directed growth, wellness and choice through genuine peer mentoring. </a:t>
                      </a:r>
                    </a:p>
                    <a:p>
                      <a:pPr marL="171450" marR="0" indent="-171450" algn="just">
                        <a:spcBef>
                          <a:spcPts val="0"/>
                        </a:spcBef>
                        <a:spcAft>
                          <a:spcPts val="600"/>
                        </a:spcAft>
                        <a:buFont typeface="Arial" panose="020B0604020202020204" pitchFamily="34" charset="0"/>
                        <a:buChar char="•"/>
                      </a:pPr>
                      <a:r>
                        <a:rPr lang="en-GB" sz="1100" dirty="0">
                          <a:solidFill>
                            <a:srgbClr val="000000"/>
                          </a:solidFill>
                          <a:effectLst/>
                          <a:latin typeface="Calibri" panose="020F0502020204030204" pitchFamily="34" charset="0"/>
                          <a:ea typeface="SimSun" panose="02010600030101010101" pitchFamily="2" charset="-122"/>
                          <a:cs typeface="Arial" panose="020B0604020202020204" pitchFamily="34" charset="0"/>
                        </a:rPr>
                        <a:t>MHPC’s members are peers who are in recovery from mental health issues and/or substance abuse and who can relate to the individuals they are serving. </a:t>
                      </a:r>
                    </a:p>
                    <a:p>
                      <a:pPr marL="171450" marR="0" indent="-171450" algn="just">
                        <a:spcBef>
                          <a:spcPts val="0"/>
                        </a:spcBef>
                        <a:spcAft>
                          <a:spcPts val="600"/>
                        </a:spcAft>
                        <a:buFont typeface="Arial" panose="020B0604020202020204" pitchFamily="34" charset="0"/>
                        <a:buChar char="•"/>
                      </a:pPr>
                      <a:r>
                        <a:rPr lang="en-GB" sz="1100" dirty="0">
                          <a:solidFill>
                            <a:srgbClr val="000000"/>
                          </a:solidFill>
                          <a:effectLst/>
                          <a:latin typeface="Calibri" panose="020F0502020204030204" pitchFamily="34" charset="0"/>
                          <a:ea typeface="SimSun" panose="02010600030101010101" pitchFamily="2" charset="-122"/>
                          <a:cs typeface="Arial" panose="020B0604020202020204" pitchFamily="34" charset="0"/>
                        </a:rPr>
                        <a:t>MHPC provides various services and programmes to assist people in their recovery process.  </a:t>
                      </a:r>
                      <a:endParaRPr lang="x-none" sz="1100"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p>
                      <a:pPr marL="171450" marR="0" indent="-171450" algn="just">
                        <a:spcBef>
                          <a:spcPts val="0"/>
                        </a:spcBef>
                        <a:spcAft>
                          <a:spcPts val="600"/>
                        </a:spcAft>
                        <a:buFont typeface="Arial" panose="020B0604020202020204" pitchFamily="34" charset="0"/>
                        <a:buChar char="•"/>
                      </a:pPr>
                      <a:r>
                        <a:rPr lang="en-GB" sz="1100" dirty="0">
                          <a:solidFill>
                            <a:srgbClr val="000000"/>
                          </a:solidFill>
                          <a:effectLst/>
                          <a:latin typeface="Calibri" panose="020F0502020204030204" pitchFamily="34" charset="0"/>
                          <a:ea typeface="SimSun" panose="02010600030101010101" pitchFamily="2" charset="-122"/>
                          <a:cs typeface="Arial" panose="020B0604020202020204" pitchFamily="34" charset="0"/>
                        </a:rPr>
                        <a:t>The film “Not without us” (2013) by MHPC and Sam Avery deconstructs the complex issues surrounding the stigmatization and discrimination of people living with psychosocial disabilities in the USA. </a:t>
                      </a:r>
                    </a:p>
                    <a:p>
                      <a:pPr marL="171450" marR="0" indent="-171450" algn="just">
                        <a:spcBef>
                          <a:spcPts val="0"/>
                        </a:spcBef>
                        <a:spcAft>
                          <a:spcPts val="600"/>
                        </a:spcAft>
                        <a:buFont typeface="Arial" panose="020B0604020202020204" pitchFamily="34" charset="0"/>
                        <a:buChar char="•"/>
                      </a:pPr>
                      <a:r>
                        <a:rPr lang="en-GB" sz="1100" dirty="0">
                          <a:solidFill>
                            <a:srgbClr val="000000"/>
                          </a:solidFill>
                          <a:effectLst/>
                          <a:latin typeface="Calibri" panose="020F0502020204030204" pitchFamily="34" charset="0"/>
                          <a:ea typeface="SimSun" panose="02010600030101010101" pitchFamily="2" charset="-122"/>
                          <a:cs typeface="Arial" panose="020B0604020202020204" pitchFamily="34" charset="0"/>
                        </a:rPr>
                        <a:t>The film portrays what happens when a group of people, often portrayed as a problem to be solved by society, comes together to stand up for their rights by redefining the nature of the problem and reclaiming their status as integral members of society.</a:t>
                      </a:r>
                      <a:endParaRPr lang="x-none" sz="1100"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p>
                      <a:pPr marL="171450" marR="0" indent="-171450" algn="just">
                        <a:spcBef>
                          <a:spcPts val="0"/>
                        </a:spcBef>
                        <a:spcAft>
                          <a:spcPts val="600"/>
                        </a:spcAft>
                        <a:buFont typeface="Arial" panose="020B0604020202020204" pitchFamily="34" charset="0"/>
                        <a:buChar char="•"/>
                      </a:pPr>
                      <a:r>
                        <a:rPr lang="en-GB" sz="1100" dirty="0">
                          <a:solidFill>
                            <a:srgbClr val="000000"/>
                          </a:solidFill>
                          <a:effectLst/>
                          <a:latin typeface="Calibri" panose="020F0502020204030204" pitchFamily="34" charset="0"/>
                          <a:ea typeface="SimSun" panose="02010600030101010101" pitchFamily="2" charset="-122"/>
                          <a:cs typeface="Arial" panose="020B0604020202020204" pitchFamily="34" charset="0"/>
                        </a:rPr>
                        <a:t>To watch “Not Without Us”, see: </a:t>
                      </a:r>
                      <a:r>
                        <a:rPr lang="en-GB" sz="1100" u="sng" dirty="0">
                          <a:solidFill>
                            <a:srgbClr val="000000"/>
                          </a:solidFill>
                          <a:effectLst/>
                          <a:latin typeface="Calibri" panose="020F0502020204030204" pitchFamily="34" charset="0"/>
                          <a:ea typeface="SimSun" panose="02010600030101010101" pitchFamily="2" charset="-122"/>
                          <a:cs typeface="Calibri" panose="020F0502020204030204" pitchFamily="34" charset="0"/>
                          <a:hlinkClick r:id="rId5"/>
                        </a:rPr>
                        <a:t>https://youtu.be/fv9jbKFANZc</a:t>
                      </a:r>
                      <a:r>
                        <a:rPr lang="en-GB" sz="1100" u="sng"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p>
                    <a:p>
                      <a:pPr marL="171450" marR="0" indent="-171450" algn="just">
                        <a:spcBef>
                          <a:spcPts val="0"/>
                        </a:spcBef>
                        <a:spcAft>
                          <a:spcPts val="600"/>
                        </a:spcAft>
                        <a:buFont typeface="Arial" panose="020B0604020202020204" pitchFamily="34" charset="0"/>
                        <a:buChar char="•"/>
                      </a:pPr>
                      <a:r>
                        <a:rPr lang="en-GB" sz="1100" u="none"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To learn more about MHPC, see:</a:t>
                      </a:r>
                      <a:r>
                        <a:rPr lang="en-GB" sz="1100" u="none" dirty="0">
                          <a:solidFill>
                            <a:srgbClr val="0000FF"/>
                          </a:solidFill>
                          <a:effectLst/>
                          <a:latin typeface="Calibri" panose="020F0502020204030204" pitchFamily="34" charset="0"/>
                          <a:ea typeface="SimSun" panose="02010600030101010101" pitchFamily="2" charset="-122"/>
                          <a:cs typeface="Calibri" panose="020F0502020204030204" pitchFamily="34" charset="0"/>
                        </a:rPr>
                        <a:t>.</a:t>
                      </a:r>
                      <a:r>
                        <a:rPr lang="en-GB" sz="1100" u="none" dirty="0">
                          <a:solidFill>
                            <a:srgbClr val="000000"/>
                          </a:solidFill>
                          <a:effectLst/>
                          <a:latin typeface="Calibri" panose="020F0502020204030204" pitchFamily="34" charset="0"/>
                          <a:ea typeface="SimSun" panose="02010600030101010101" pitchFamily="2" charset="-122"/>
                          <a:cs typeface="Arial" panose="020B0604020202020204" pitchFamily="34" charset="0"/>
                        </a:rPr>
                        <a:t> </a:t>
                      </a:r>
                      <a:r>
                        <a:rPr lang="en-GB" sz="1100" u="sng" dirty="0">
                          <a:solidFill>
                            <a:srgbClr val="000000"/>
                          </a:solidFill>
                          <a:effectLst/>
                          <a:latin typeface="Calibri" panose="020F0502020204030204" pitchFamily="34" charset="0"/>
                          <a:ea typeface="SimSun" panose="02010600030101010101" pitchFamily="2" charset="-122"/>
                          <a:cs typeface="Calibri" panose="020F0502020204030204" pitchFamily="34" charset="0"/>
                          <a:hlinkClick r:id="rId6"/>
                        </a:rPr>
                        <a:t>http://www.wnyil.org/Mental-Health-PEER-Connection/</a:t>
                      </a:r>
                      <a:r>
                        <a:rPr lang="en-GB" sz="11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rPr>
                        <a:t> </a:t>
                      </a:r>
                      <a:endParaRPr lang="x-none" sz="1100"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a:noFill/>
                    </a:lnT>
                    <a:lnB>
                      <a:noFill/>
                    </a:lnB>
                    <a:solidFill>
                      <a:srgbClr val="D2EEFC"/>
                    </a:solidFill>
                  </a:tcPr>
                </a:tc>
                <a:extLst>
                  <a:ext uri="{0D108BD9-81ED-4DB2-BD59-A6C34878D82A}">
                    <a16:rowId xmlns:a16="http://schemas.microsoft.com/office/drawing/2014/main" val="3483736440"/>
                  </a:ext>
                </a:extLst>
              </a:tr>
            </a:tbl>
          </a:graphicData>
        </a:graphic>
      </p:graphicFrame>
    </p:spTree>
    <p:extLst>
      <p:ext uri="{BB962C8B-B14F-4D97-AF65-F5344CB8AC3E}">
        <p14:creationId xmlns:p14="http://schemas.microsoft.com/office/powerpoint/2010/main" val="144726494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3525" y="223838"/>
            <a:ext cx="1165225" cy="655637"/>
          </a:xfrm>
        </p:spPr>
      </p:sp>
      <p:sp>
        <p:nvSpPr>
          <p:cNvPr id="3" name="Notes Placeholder 2"/>
          <p:cNvSpPr>
            <a:spLocks noGrp="1"/>
          </p:cNvSpPr>
          <p:nvPr>
            <p:ph type="body" idx="1"/>
          </p:nvPr>
        </p:nvSpPr>
        <p:spPr>
          <a:xfrm>
            <a:off x="332573" y="1091724"/>
            <a:ext cx="6091088" cy="6452076"/>
          </a:xfrm>
          <a:solidFill>
            <a:schemeClr val="accent1">
              <a:lumMod val="20000"/>
              <a:lumOff val="80000"/>
            </a:schemeClr>
          </a:solidFill>
        </p:spPr>
        <p:txBody>
          <a:bodyPr/>
          <a:lstStyle/>
          <a:p>
            <a:pPr algn="just"/>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1</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Normal Difference Mental Health, Kenya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Identifying the need for a civil society organization and setting it up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Normal Difference Mental Health Kenya (NDMHK),  #263">
                  <a:extLst>
                    <a:ext uri="{A12FA001-AC4F-418D-AE19-62706E023703}">
                      <ahyp:hlinkClr xmlns:ahyp="http://schemas.microsoft.com/office/drawing/2018/hyperlinkcolor" val="tx"/>
                    </a:ext>
                  </a:extLst>
                </a:hlinkClick>
              </a:rPr>
              <a:t>5</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Until recently, there have been no public mental health services in the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and Kisumu slum areas in Kenya. Respecting, empowering and initiating support for people suffering from trauma and emotional distress has been identified as a critical need to improve the well-being of many people in Kenya – especially in view of the trauma inflicted by the post-election violence of 2007 and 2008.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Persons who have experienced trauma need a safe and healing place in their community where they have the opportunity to cope and to overcome traumatic experiences. The organization Normal Difference Mental Health in Kenya has provided this place by offering a drop-in centre that includes self-help groups, counselling, support and creative activities. The goal is to give people a chance to find positive and empowering ways to deal with their concerns, regain strength and self-confidence, and live self-determined lives in their communities. This is particularly challenging given rising poverty levels.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project was initiated in February 2009 when a group of four people in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one of the many ghettos in Nairobi, founded the community-based self-help organization Normal Difference Mental Health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In August 2009 the Normal Difference Mental Health idea spread to Kisumu, Kenya’s third biggest city situated near Lake Victoria.</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By integrating local African beliefs into supportive services, Normal Difference Mental Health seeks to promote healing and well-being by addressing individual experiences of trauma and distress that often require special attention and intervention. The organization recognizes that from an African point of view these issues can be caused by a variety of factors – including traumatic events in the past (e.g. loss of job, death of a loved one, abuse), witchcraft, ancestral spirits, drug abuse, disease (e.g. cerebral malaria) and genealogically passed trauma.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October 2009,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the International Hearing Voices Network gave Normal Difference Mental Health membership status at its annual meeting in Maastricht, Netherlands.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about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see: </a:t>
            </a:r>
            <a:r>
              <a:rPr lang="en-GB"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http://www.intervoiceonline.org</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13DD5433-70DE-46E9-A271-879C79CF7BE4}" type="slidenum">
              <a:rPr lang="x-none" smtClean="0"/>
              <a:t>90</a:t>
            </a:fld>
            <a:endParaRPr lang="x-none"/>
          </a:p>
        </p:txBody>
      </p:sp>
    </p:spTree>
    <p:extLst>
      <p:ext uri="{BB962C8B-B14F-4D97-AF65-F5344CB8AC3E}">
        <p14:creationId xmlns:p14="http://schemas.microsoft.com/office/powerpoint/2010/main" val="182763859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3525" y="223838"/>
            <a:ext cx="1165225" cy="655637"/>
          </a:xfrm>
        </p:spPr>
      </p:sp>
      <p:sp>
        <p:nvSpPr>
          <p:cNvPr id="3" name="Notes Placeholder 2"/>
          <p:cNvSpPr>
            <a:spLocks noGrp="1"/>
          </p:cNvSpPr>
          <p:nvPr>
            <p:ph type="body" idx="1"/>
          </p:nvPr>
        </p:nvSpPr>
        <p:spPr>
          <a:xfrm>
            <a:off x="332573" y="1091724"/>
            <a:ext cx="6091088" cy="6452076"/>
          </a:xfrm>
          <a:solidFill>
            <a:schemeClr val="accent1">
              <a:lumMod val="20000"/>
              <a:lumOff val="80000"/>
            </a:schemeClr>
          </a:solidFill>
        </p:spPr>
        <p:txBody>
          <a:bodyPr/>
          <a:lstStyle/>
          <a:p>
            <a:pPr algn="just"/>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1</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Normal Difference Mental Health, Kenya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Identifying the need for a civil society organization and setting it up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Normal Difference Mental Health Kenya (NDMHK),  #263">
                  <a:extLst>
                    <a:ext uri="{A12FA001-AC4F-418D-AE19-62706E023703}">
                      <ahyp:hlinkClr xmlns:ahyp="http://schemas.microsoft.com/office/drawing/2018/hyperlinkcolor" val="tx"/>
                    </a:ext>
                  </a:extLst>
                </a:hlinkClick>
              </a:rPr>
              <a:t>5</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Until recently, there have been no public mental health services in the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and Kisumu slum areas in Kenya. Respecting, empowering and initiating support for people suffering from trauma and emotional distress has been identified as a critical need to improve the well-being of many people in Kenya – especially in view of the trauma inflicted by the post-election violence of 2007 and 2008.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Persons who have experienced trauma need a safe and healing place in their community where they have the opportunity to cope and to overcome traumatic experiences. The organization Normal Difference Mental Health in Kenya has provided this place by offering a drop-in centre that includes self-help groups, counselling, support and creative activities. The goal is to give people a chance to find positive and empowering ways to deal with their concerns, regain strength and self-confidence, and live self-determined lives in their communities. This is particularly challenging given rising poverty levels.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project was initiated in February 2009 when a group of four people in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one of the many ghettos in Nairobi, founded the community-based self-help organization Normal Difference Mental Health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In August 2009 the Normal Difference Mental Health idea spread to Kisumu, Kenya’s third biggest city situated near Lake Victoria.</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By integrating local African beliefs into supportive services, Normal Difference Mental Health seeks to promote healing and well-being by addressing individual experiences of trauma and distress that often require special attention and intervention. The organization recognizes that from an African point of view these issues can be caused by a variety of factors – including traumatic events in the past (e.g. loss of job, death of a loved one, abuse), witchcraft, ancestral spirits, drug abuse, disease (e.g. cerebral malaria) and genealogically passed trauma.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October 2009,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the International Hearing Voices Network gave Normal Difference Mental Health membership status at its annual meeting in Maastricht, Netherlands.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about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see: </a:t>
            </a:r>
            <a:r>
              <a:rPr lang="en-GB"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http://www.intervoiceonline.org</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13DD5433-70DE-46E9-A271-879C79CF7BE4}" type="slidenum">
              <a:rPr lang="x-none" smtClean="0"/>
              <a:t>91</a:t>
            </a:fld>
            <a:endParaRPr lang="x-none"/>
          </a:p>
        </p:txBody>
      </p:sp>
    </p:spTree>
    <p:extLst>
      <p:ext uri="{BB962C8B-B14F-4D97-AF65-F5344CB8AC3E}">
        <p14:creationId xmlns:p14="http://schemas.microsoft.com/office/powerpoint/2010/main" val="182763859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3525" y="223838"/>
            <a:ext cx="1165225" cy="655637"/>
          </a:xfrm>
        </p:spPr>
      </p:sp>
      <p:sp>
        <p:nvSpPr>
          <p:cNvPr id="3" name="Notes Placeholder 2"/>
          <p:cNvSpPr>
            <a:spLocks noGrp="1"/>
          </p:cNvSpPr>
          <p:nvPr>
            <p:ph type="body" idx="1"/>
          </p:nvPr>
        </p:nvSpPr>
        <p:spPr>
          <a:xfrm>
            <a:off x="332573" y="1091724"/>
            <a:ext cx="6091088" cy="6452076"/>
          </a:xfrm>
          <a:solidFill>
            <a:schemeClr val="accent1">
              <a:lumMod val="20000"/>
              <a:lumOff val="80000"/>
            </a:schemeClr>
          </a:solidFill>
        </p:spPr>
        <p:txBody>
          <a:bodyPr/>
          <a:lstStyle/>
          <a:p>
            <a:pPr algn="just"/>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1</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Normal Difference Mental Health, Kenya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Identifying the need for a civil society organization and setting it up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Normal Difference Mental Health Kenya (NDMHK),  #263">
                  <a:extLst>
                    <a:ext uri="{A12FA001-AC4F-418D-AE19-62706E023703}">
                      <ahyp:hlinkClr xmlns:ahyp="http://schemas.microsoft.com/office/drawing/2018/hyperlinkcolor" val="tx"/>
                    </a:ext>
                  </a:extLst>
                </a:hlinkClick>
              </a:rPr>
              <a:t>5</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Until recently, there have been no public mental health services in the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and Kisumu slum areas in Kenya. Respecting, empowering and initiating support for people suffering from trauma and emotional distress has been identified as a critical need to improve the well-being of many people in Kenya – especially in view of the trauma inflicted by the post-election violence of 2007 and 2008.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Persons who have experienced trauma need a safe and healing place in their community where they have the opportunity to cope and to overcome traumatic experiences. The organization Normal Difference Mental Health in Kenya has provided this place by offering a drop-in centre that includes self-help groups, counselling, support and creative activities. The goal is to give people a chance to find positive and empowering ways to deal with their concerns, regain strength and self-confidence, and live self-determined lives in their communities. This is particularly challenging given rising poverty levels.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project was initiated in February 2009 when a group of four people in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one of the many ghettos in Nairobi, founded the community-based self-help organization Normal Difference Mental Health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In August 2009 the Normal Difference Mental Health idea spread to Kisumu, Kenya’s third biggest city situated near Lake Victoria.</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By integrating local African beliefs into supportive services, Normal Difference Mental Health seeks to promote healing and well-being by addressing individual experiences of trauma and distress that often require special attention and intervention. The organization recognizes that from an African point of view these issues can be caused by a variety of factors – including traumatic events in the past (e.g. loss of job, death of a loved one, abuse), witchcraft, ancestral spirits, drug abuse, disease (e.g. cerebral malaria) and genealogically passed trauma.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October 2009,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the International Hearing Voices Network gave Normal Difference Mental Health membership status at its annual meeting in Maastricht, Netherlands.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about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see: </a:t>
            </a:r>
            <a:r>
              <a:rPr lang="en-GB"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http://www.intervoiceonline.org</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13DD5433-70DE-46E9-A271-879C79CF7BE4}" type="slidenum">
              <a:rPr lang="x-none" smtClean="0"/>
              <a:t>92</a:t>
            </a:fld>
            <a:endParaRPr lang="x-none"/>
          </a:p>
        </p:txBody>
      </p:sp>
    </p:spTree>
    <p:extLst>
      <p:ext uri="{BB962C8B-B14F-4D97-AF65-F5344CB8AC3E}">
        <p14:creationId xmlns:p14="http://schemas.microsoft.com/office/powerpoint/2010/main" val="182763859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3525" y="223838"/>
            <a:ext cx="1165225" cy="655637"/>
          </a:xfrm>
        </p:spPr>
      </p:sp>
      <p:sp>
        <p:nvSpPr>
          <p:cNvPr id="3" name="Notes Placeholder 2"/>
          <p:cNvSpPr>
            <a:spLocks noGrp="1"/>
          </p:cNvSpPr>
          <p:nvPr>
            <p:ph type="body" idx="1"/>
          </p:nvPr>
        </p:nvSpPr>
        <p:spPr>
          <a:xfrm>
            <a:off x="332573" y="1091724"/>
            <a:ext cx="6091088" cy="6452076"/>
          </a:xfrm>
          <a:solidFill>
            <a:schemeClr val="accent1">
              <a:lumMod val="20000"/>
              <a:lumOff val="80000"/>
            </a:schemeClr>
          </a:solidFill>
        </p:spPr>
        <p:txBody>
          <a:bodyPr/>
          <a:lstStyle/>
          <a:p>
            <a:pPr algn="just"/>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1</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Normal Difference Mental Health, Kenya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Identifying the need for a civil society organization and setting it up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Normal Difference Mental Health Kenya (NDMHK),  #263">
                  <a:extLst>
                    <a:ext uri="{A12FA001-AC4F-418D-AE19-62706E023703}">
                      <ahyp:hlinkClr xmlns:ahyp="http://schemas.microsoft.com/office/drawing/2018/hyperlinkcolor" val="tx"/>
                    </a:ext>
                  </a:extLst>
                </a:hlinkClick>
              </a:rPr>
              <a:t>5</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Until recently, there have been no public mental health services in the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and Kisumu slum areas in Kenya. Respecting, empowering and initiating support for people suffering from trauma and emotional distress has been identified as a critical need to improve the well-being of many people in Kenya – especially in view of the trauma inflicted by the post-election violence of 2007 and 2008.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Persons who have experienced trauma need a safe and healing place in their community where they have the opportunity to cope and to overcome traumatic experiences. The organization Normal Difference Mental Health in Kenya has provided this place by offering a drop-in centre that includes self-help groups, counselling, support and creative activities. The goal is to give people a chance to find positive and empowering ways to deal with their concerns, regain strength and self-confidence, and live self-determined lives in their communities. This is particularly challenging given rising poverty levels.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project was initiated in February 2009 when a group of four people in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one of the many ghettos in Nairobi, founded the community-based self-help organization Normal Difference Mental Health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In August 2009 the Normal Difference Mental Health idea spread to Kisumu, Kenya’s third biggest city situated near Lake Victoria.</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By integrating local African beliefs into supportive services, Normal Difference Mental Health seeks to promote healing and well-being by addressing individual experiences of trauma and distress that often require special attention and intervention. The organization recognizes that from an African point of view these issues can be caused by a variety of factors – including traumatic events in the past (e.g. loss of job, death of a loved one, abuse), witchcraft, ancestral spirits, drug abuse, disease (e.g. cerebral malaria) and genealogically passed trauma.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October 2009,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the International Hearing Voices Network gave Normal Difference Mental Health membership status at its annual meeting in Maastricht, Netherlands.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about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see: </a:t>
            </a:r>
            <a:r>
              <a:rPr lang="en-GB"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http://www.intervoiceonline.org</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13DD5433-70DE-46E9-A271-879C79CF7BE4}" type="slidenum">
              <a:rPr lang="x-none" smtClean="0"/>
              <a:t>93</a:t>
            </a:fld>
            <a:endParaRPr lang="x-none"/>
          </a:p>
        </p:txBody>
      </p:sp>
    </p:spTree>
    <p:extLst>
      <p:ext uri="{BB962C8B-B14F-4D97-AF65-F5344CB8AC3E}">
        <p14:creationId xmlns:p14="http://schemas.microsoft.com/office/powerpoint/2010/main" val="182763859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3525" y="223838"/>
            <a:ext cx="1165225" cy="655637"/>
          </a:xfrm>
        </p:spPr>
      </p:sp>
      <p:sp>
        <p:nvSpPr>
          <p:cNvPr id="3" name="Notes Placeholder 2"/>
          <p:cNvSpPr>
            <a:spLocks noGrp="1"/>
          </p:cNvSpPr>
          <p:nvPr>
            <p:ph type="body" idx="1"/>
          </p:nvPr>
        </p:nvSpPr>
        <p:spPr>
          <a:xfrm>
            <a:off x="332573" y="1091724"/>
            <a:ext cx="6091088" cy="6452076"/>
          </a:xfrm>
          <a:solidFill>
            <a:schemeClr val="accent1">
              <a:lumMod val="20000"/>
              <a:lumOff val="80000"/>
            </a:schemeClr>
          </a:solidFill>
        </p:spPr>
        <p:txBody>
          <a:bodyPr/>
          <a:lstStyle/>
          <a:p>
            <a:pPr algn="just"/>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1</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Normal Difference Mental Health, Kenya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Identifying the need for a civil society organization and setting it up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Normal Difference Mental Health Kenya (NDMHK),  #263">
                  <a:extLst>
                    <a:ext uri="{A12FA001-AC4F-418D-AE19-62706E023703}">
                      <ahyp:hlinkClr xmlns:ahyp="http://schemas.microsoft.com/office/drawing/2018/hyperlinkcolor" val="tx"/>
                    </a:ext>
                  </a:extLst>
                </a:hlinkClick>
              </a:rPr>
              <a:t>5</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Until recently, there have been no public mental health services in the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and Kisumu slum areas in Kenya. Respecting, empowering and initiating support for people suffering from trauma and emotional distress has been identified as a critical need to improve the well-being of many people in Kenya – especially in view of the trauma inflicted by the post-election violence of 2007 and 2008.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Persons who have experienced trauma need a safe and healing place in their community where they have the opportunity to cope and to overcome traumatic experiences. The organization Normal Difference Mental Health in Kenya has provided this place by offering a drop-in centre that includes self-help groups, counselling, support and creative activities. The goal is to give people a chance to find positive and empowering ways to deal with their concerns, regain strength and self-confidence, and live self-determined lives in their communities. This is particularly challenging given rising poverty levels.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project was initiated in February 2009 when a group of four people in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one of the many ghettos in Nairobi, founded the community-based self-help organization Normal Difference Mental Health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In August 2009 the Normal Difference Mental Health idea spread to Kisumu, Kenya’s third biggest city situated near Lake Victoria.</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By integrating local African beliefs into supportive services, Normal Difference Mental Health seeks to promote healing and well-being by addressing individual experiences of trauma and distress that often require special attention and intervention. The organization recognizes that from an African point of view these issues can be caused by a variety of factors – including traumatic events in the past (e.g. loss of job, death of a loved one, abuse), witchcraft, ancestral spirits, drug abuse, disease (e.g. cerebral malaria) and genealogically passed trauma.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October 2009,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the International Hearing Voices Network gave Normal Difference Mental Health membership status at its annual meeting in Maastricht, Netherlands.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about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see: </a:t>
            </a:r>
            <a:r>
              <a:rPr lang="en-GB"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http://www.intervoiceonline.org</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13DD5433-70DE-46E9-A271-879C79CF7BE4}" type="slidenum">
              <a:rPr lang="x-none" smtClean="0"/>
              <a:t>94</a:t>
            </a:fld>
            <a:endParaRPr lang="x-none"/>
          </a:p>
        </p:txBody>
      </p:sp>
    </p:spTree>
    <p:extLst>
      <p:ext uri="{BB962C8B-B14F-4D97-AF65-F5344CB8AC3E}">
        <p14:creationId xmlns:p14="http://schemas.microsoft.com/office/powerpoint/2010/main" val="182763859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3525" y="223838"/>
            <a:ext cx="1165225" cy="655637"/>
          </a:xfrm>
        </p:spPr>
      </p:sp>
      <p:sp>
        <p:nvSpPr>
          <p:cNvPr id="3" name="Notes Placeholder 2"/>
          <p:cNvSpPr>
            <a:spLocks noGrp="1"/>
          </p:cNvSpPr>
          <p:nvPr>
            <p:ph type="body" idx="1"/>
          </p:nvPr>
        </p:nvSpPr>
        <p:spPr>
          <a:xfrm>
            <a:off x="332573" y="1091724"/>
            <a:ext cx="6091088" cy="6452076"/>
          </a:xfrm>
          <a:solidFill>
            <a:schemeClr val="accent1">
              <a:lumMod val="20000"/>
              <a:lumOff val="80000"/>
            </a:schemeClr>
          </a:solidFill>
        </p:spPr>
        <p:txBody>
          <a:bodyPr/>
          <a:lstStyle/>
          <a:p>
            <a:pPr algn="just"/>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1</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Normal Difference Mental Health, Kenya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Identifying the need for a civil society organization and setting it up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Normal Difference Mental Health Kenya (NDMHK),  #263">
                  <a:extLst>
                    <a:ext uri="{A12FA001-AC4F-418D-AE19-62706E023703}">
                      <ahyp:hlinkClr xmlns:ahyp="http://schemas.microsoft.com/office/drawing/2018/hyperlinkcolor" val="tx"/>
                    </a:ext>
                  </a:extLst>
                </a:hlinkClick>
              </a:rPr>
              <a:t>5</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Until recently, there have been no public mental health services in the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and Kisumu slum areas in Kenya. Respecting, empowering and initiating support for people suffering from trauma and emotional distress has been identified as a critical need to improve the well-being of many people in Kenya – especially in view of the trauma inflicted by the post-election violence of 2007 and 2008.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Persons who have experienced trauma need a safe and healing place in their community where they have the opportunity to cope and to overcome traumatic experiences. The organization Normal Difference Mental Health in Kenya has provided this place by offering a drop-in centre that includes self-help groups, counselling, support and creative activities. The goal is to give people a chance to find positive and empowering ways to deal with their concerns, regain strength and self-confidence, and live self-determined lives in their communities. This is particularly challenging given rising poverty levels.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project was initiated in February 2009 when a group of four people in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one of the many ghettos in Nairobi, founded the community-based self-help organization Normal Difference Mental Health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In August 2009 the Normal Difference Mental Health idea spread to Kisumu, Kenya’s third biggest city situated near Lake Victoria.</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By integrating local African beliefs into supportive services, Normal Difference Mental Health seeks to promote healing and well-being by addressing individual experiences of trauma and distress that often require special attention and intervention. The organization recognizes that from an African point of view these issues can be caused by a variety of factors – including traumatic events in the past (e.g. loss of job, death of a loved one, abuse), witchcraft, ancestral spirits, drug abuse, disease (e.g. cerebral malaria) and genealogically passed trauma.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October 2009,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the International Hearing Voices Network gave Normal Difference Mental Health membership status at its annual meeting in Maastricht, Netherlands.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about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see: </a:t>
            </a:r>
            <a:r>
              <a:rPr lang="en-GB"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http://www.intervoiceonline.org</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13DD5433-70DE-46E9-A271-879C79CF7BE4}" type="slidenum">
              <a:rPr lang="x-none" smtClean="0"/>
              <a:t>95</a:t>
            </a:fld>
            <a:endParaRPr lang="x-none"/>
          </a:p>
        </p:txBody>
      </p:sp>
    </p:spTree>
    <p:extLst>
      <p:ext uri="{BB962C8B-B14F-4D97-AF65-F5344CB8AC3E}">
        <p14:creationId xmlns:p14="http://schemas.microsoft.com/office/powerpoint/2010/main" val="182763859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3525" y="223838"/>
            <a:ext cx="1165225" cy="655637"/>
          </a:xfrm>
        </p:spPr>
      </p:sp>
      <p:sp>
        <p:nvSpPr>
          <p:cNvPr id="3" name="Notes Placeholder 2"/>
          <p:cNvSpPr>
            <a:spLocks noGrp="1"/>
          </p:cNvSpPr>
          <p:nvPr>
            <p:ph type="body" idx="1"/>
          </p:nvPr>
        </p:nvSpPr>
        <p:spPr>
          <a:xfrm>
            <a:off x="332573" y="1091724"/>
            <a:ext cx="6091088" cy="6452076"/>
          </a:xfrm>
          <a:solidFill>
            <a:schemeClr val="accent1">
              <a:lumMod val="20000"/>
              <a:lumOff val="80000"/>
            </a:schemeClr>
          </a:solidFill>
        </p:spPr>
        <p:txBody>
          <a:bodyPr/>
          <a:lstStyle/>
          <a:p>
            <a:pPr algn="just"/>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1</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Normal Difference Mental Health, Kenya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Identifying the need for a civil society organization and setting it up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Normal Difference Mental Health Kenya (NDMHK),  #263">
                  <a:extLst>
                    <a:ext uri="{A12FA001-AC4F-418D-AE19-62706E023703}">
                      <ahyp:hlinkClr xmlns:ahyp="http://schemas.microsoft.com/office/drawing/2018/hyperlinkcolor" val="tx"/>
                    </a:ext>
                  </a:extLst>
                </a:hlinkClick>
              </a:rPr>
              <a:t>5</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Until recently, there have been no public mental health services in the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and Kisumu slum areas in Kenya. Respecting, empowering and initiating support for people suffering from trauma and emotional distress has been identified as a critical need to improve the well-being of many people in Kenya – especially in view of the trauma inflicted by the post-election violence of 2007 and 2008.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Persons who have experienced trauma need a safe and healing place in their community where they have the opportunity to cope and to overcome traumatic experiences. The organization Normal Difference Mental Health in Kenya has provided this place by offering a drop-in centre that includes self-help groups, counselling, support and creative activities. The goal is to give people a chance to find positive and empowering ways to deal with their concerns, regain strength and self-confidence, and live self-determined lives in their communities. This is particularly challenging given rising poverty levels.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project was initiated in February 2009 when a group of four people in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one of the many ghettos in Nairobi, founded the community-based self-help organization Normal Difference Mental Health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In August 2009 the Normal Difference Mental Health idea spread to Kisumu, Kenya’s third biggest city situated near Lake Victoria.</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By integrating local African beliefs into supportive services, Normal Difference Mental Health seeks to promote healing and well-being by addressing individual experiences of trauma and distress that often require special attention and intervention. The organization recognizes that from an African point of view these issues can be caused by a variety of factors – including traumatic events in the past (e.g. loss of job, death of a loved one, abuse), witchcraft, ancestral spirits, drug abuse, disease (e.g. cerebral malaria) and genealogically passed trauma.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October 2009,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the International Hearing Voices Network gave Normal Difference Mental Health membership status at its annual meeting in Maastricht, Netherlands.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about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see: </a:t>
            </a:r>
            <a:r>
              <a:rPr lang="en-GB"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http://www.intervoiceonline.org</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13DD5433-70DE-46E9-A271-879C79CF7BE4}" type="slidenum">
              <a:rPr lang="x-none" smtClean="0"/>
              <a:t>96</a:t>
            </a:fld>
            <a:endParaRPr lang="x-none"/>
          </a:p>
        </p:txBody>
      </p:sp>
    </p:spTree>
    <p:extLst>
      <p:ext uri="{BB962C8B-B14F-4D97-AF65-F5344CB8AC3E}">
        <p14:creationId xmlns:p14="http://schemas.microsoft.com/office/powerpoint/2010/main" val="182763859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3525" y="223838"/>
            <a:ext cx="1165225" cy="655637"/>
          </a:xfrm>
        </p:spPr>
      </p:sp>
      <p:sp>
        <p:nvSpPr>
          <p:cNvPr id="3" name="Notes Placeholder 2"/>
          <p:cNvSpPr>
            <a:spLocks noGrp="1"/>
          </p:cNvSpPr>
          <p:nvPr>
            <p:ph type="body" idx="1"/>
          </p:nvPr>
        </p:nvSpPr>
        <p:spPr>
          <a:xfrm>
            <a:off x="332573" y="1091724"/>
            <a:ext cx="6091088" cy="6452076"/>
          </a:xfrm>
          <a:solidFill>
            <a:schemeClr val="accent1">
              <a:lumMod val="20000"/>
              <a:lumOff val="80000"/>
            </a:schemeClr>
          </a:solidFill>
        </p:spPr>
        <p:txBody>
          <a:bodyPr/>
          <a:lstStyle/>
          <a:p>
            <a:pPr algn="just"/>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1</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Normal Difference Mental Health, Kenya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Identifying the need for a civil society organization and setting it up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Normal Difference Mental Health Kenya (NDMHK),  #263">
                  <a:extLst>
                    <a:ext uri="{A12FA001-AC4F-418D-AE19-62706E023703}">
                      <ahyp:hlinkClr xmlns:ahyp="http://schemas.microsoft.com/office/drawing/2018/hyperlinkcolor" val="tx"/>
                    </a:ext>
                  </a:extLst>
                </a:hlinkClick>
              </a:rPr>
              <a:t>5</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Until recently, there have been no public mental health services in the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and Kisumu slum areas in Kenya. Respecting, empowering and initiating support for people suffering from trauma and emotional distress has been identified as a critical need to improve the well-being of many people in Kenya – especially in view of the trauma inflicted by the post-election violence of 2007 and 2008.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Persons who have experienced trauma need a safe and healing place in their community where they have the opportunity to cope and to overcome traumatic experiences. The organization Normal Difference Mental Health in Kenya has provided this place by offering a drop-in centre that includes self-help groups, counselling, support and creative activities. The goal is to give people a chance to find positive and empowering ways to deal with their concerns, regain strength and self-confidence, and live self-determined lives in their communities. This is particularly challenging given rising poverty levels.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project was initiated in February 2009 when a group of four people in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one of the many ghettos in Nairobi, founded the community-based self-help organization Normal Difference Mental Health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In August 2009 the Normal Difference Mental Health idea spread to Kisumu, Kenya’s third biggest city situated near Lake Victoria.</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By integrating local African beliefs into supportive services, Normal Difference Mental Health seeks to promote healing and well-being by addressing individual experiences of trauma and distress that often require special attention and intervention. The organization recognizes that from an African point of view these issues can be caused by a variety of factors – including traumatic events in the past (e.g. loss of job, death of a loved one, abuse), witchcraft, ancestral spirits, drug abuse, disease (e.g. cerebral malaria) and genealogically passed trauma.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October 2009,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the International Hearing Voices Network gave Normal Difference Mental Health membership status at its annual meeting in Maastricht, Netherlands.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about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see: </a:t>
            </a:r>
            <a:r>
              <a:rPr lang="en-GB"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http://www.intervoiceonline.org</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13DD5433-70DE-46E9-A271-879C79CF7BE4}" type="slidenum">
              <a:rPr lang="x-none" smtClean="0"/>
              <a:t>97</a:t>
            </a:fld>
            <a:endParaRPr lang="x-none"/>
          </a:p>
        </p:txBody>
      </p:sp>
    </p:spTree>
    <p:extLst>
      <p:ext uri="{BB962C8B-B14F-4D97-AF65-F5344CB8AC3E}">
        <p14:creationId xmlns:p14="http://schemas.microsoft.com/office/powerpoint/2010/main" val="182763859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3525" y="223838"/>
            <a:ext cx="1165225" cy="655637"/>
          </a:xfrm>
        </p:spPr>
      </p:sp>
      <p:sp>
        <p:nvSpPr>
          <p:cNvPr id="3" name="Notes Placeholder 2"/>
          <p:cNvSpPr>
            <a:spLocks noGrp="1"/>
          </p:cNvSpPr>
          <p:nvPr>
            <p:ph type="body" idx="1"/>
          </p:nvPr>
        </p:nvSpPr>
        <p:spPr>
          <a:xfrm>
            <a:off x="332573" y="1091724"/>
            <a:ext cx="6091088" cy="6452076"/>
          </a:xfrm>
          <a:solidFill>
            <a:schemeClr val="accent1">
              <a:lumMod val="20000"/>
              <a:lumOff val="80000"/>
            </a:schemeClr>
          </a:solidFill>
        </p:spPr>
        <p:txBody>
          <a:bodyPr/>
          <a:lstStyle/>
          <a:p>
            <a:pPr algn="just"/>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1</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Normal Difference Mental Health, Kenya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Identifying the need for a civil society organization and setting it up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Normal Difference Mental Health Kenya (NDMHK),  #263">
                  <a:extLst>
                    <a:ext uri="{A12FA001-AC4F-418D-AE19-62706E023703}">
                      <ahyp:hlinkClr xmlns:ahyp="http://schemas.microsoft.com/office/drawing/2018/hyperlinkcolor" val="tx"/>
                    </a:ext>
                  </a:extLst>
                </a:hlinkClick>
              </a:rPr>
              <a:t>5</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Until recently, there have been no public mental health services in the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and Kisumu slum areas in Kenya. Respecting, empowering and initiating support for people suffering from trauma and emotional distress has been identified as a critical need to improve the well-being of many people in Kenya – especially in view of the trauma inflicted by the post-election violence of 2007 and 2008.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Persons who have experienced trauma need a safe and healing place in their community where they have the opportunity to cope and to overcome traumatic experiences. The organization Normal Difference Mental Health in Kenya has provided this place by offering a drop-in centre that includes self-help groups, counselling, support and creative activities. The goal is to give people a chance to find positive and empowering ways to deal with their concerns, regain strength and self-confidence, and live self-determined lives in their communities. This is particularly challenging given rising poverty levels.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project was initiated in February 2009 when a group of four people in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one of the many ghettos in Nairobi, founded the community-based self-help organization Normal Difference Mental Health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In August 2009 the Normal Difference Mental Health idea spread to Kisumu, Kenya’s third biggest city situated near Lake Victoria.</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By integrating local African beliefs into supportive services, Normal Difference Mental Health seeks to promote healing and well-being by addressing individual experiences of trauma and distress that often require special attention and intervention. The organization recognizes that from an African point of view these issues can be caused by a variety of factors – including traumatic events in the past (e.g. loss of job, death of a loved one, abuse), witchcraft, ancestral spirits, drug abuse, disease (e.g. cerebral malaria) and genealogically passed trauma.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October 2009,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the International Hearing Voices Network gave Normal Difference Mental Health membership status at its annual meeting in Maastricht, Netherlands.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about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see: </a:t>
            </a:r>
            <a:r>
              <a:rPr lang="en-GB"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http://www.intervoiceonline.org</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13DD5433-70DE-46E9-A271-879C79CF7BE4}" type="slidenum">
              <a:rPr lang="x-none" smtClean="0"/>
              <a:t>98</a:t>
            </a:fld>
            <a:endParaRPr lang="x-none"/>
          </a:p>
        </p:txBody>
      </p:sp>
    </p:spTree>
    <p:extLst>
      <p:ext uri="{BB962C8B-B14F-4D97-AF65-F5344CB8AC3E}">
        <p14:creationId xmlns:p14="http://schemas.microsoft.com/office/powerpoint/2010/main" val="182763859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3525" y="223838"/>
            <a:ext cx="1165225" cy="655637"/>
          </a:xfrm>
        </p:spPr>
      </p:sp>
      <p:sp>
        <p:nvSpPr>
          <p:cNvPr id="3" name="Notes Placeholder 2"/>
          <p:cNvSpPr>
            <a:spLocks noGrp="1"/>
          </p:cNvSpPr>
          <p:nvPr>
            <p:ph type="body" idx="1"/>
          </p:nvPr>
        </p:nvSpPr>
        <p:spPr>
          <a:xfrm>
            <a:off x="332573" y="1091724"/>
            <a:ext cx="6091088" cy="6452076"/>
          </a:xfrm>
          <a:solidFill>
            <a:schemeClr val="accent1">
              <a:lumMod val="20000"/>
              <a:lumOff val="80000"/>
            </a:schemeClr>
          </a:solidFill>
        </p:spPr>
        <p:txBody>
          <a:bodyPr/>
          <a:lstStyle/>
          <a:p>
            <a:pPr algn="just"/>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1</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Normal Difference Mental Health, Kenya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Identifying the need for a civil society organization and setting it up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Normal Difference Mental Health Kenya (NDMHK),  #263">
                  <a:extLst>
                    <a:ext uri="{A12FA001-AC4F-418D-AE19-62706E023703}">
                      <ahyp:hlinkClr xmlns:ahyp="http://schemas.microsoft.com/office/drawing/2018/hyperlinkcolor" val="tx"/>
                    </a:ext>
                  </a:extLst>
                </a:hlinkClick>
              </a:rPr>
              <a:t>5</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Until recently, there have been no public mental health services in the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and Kisumu slum areas in Kenya. Respecting, empowering and initiating support for people suffering from trauma and emotional distress has been identified as a critical need to improve the well-being of many people in Kenya – especially in view of the trauma inflicted by the post-election violence of 2007 and 2008.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Persons who have experienced trauma need a safe and healing place in their community where they have the opportunity to cope and to overcome traumatic experiences. The organization Normal Difference Mental Health in Kenya has provided this place by offering a drop-in centre that includes self-help groups, counselling, support and creative activities. The goal is to give people a chance to find positive and empowering ways to deal with their concerns, regain strength and self-confidence, and live self-determined lives in their communities. This is particularly challenging given rising poverty levels.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project was initiated in February 2009 when a group of four people in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one of the many ghettos in Nairobi, founded the community-based self-help organization Normal Difference Mental Health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In August 2009 the Normal Difference Mental Health idea spread to Kisumu, Kenya’s third biggest city situated near Lake Victoria.</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By integrating local African beliefs into supportive services, Normal Difference Mental Health seeks to promote healing and well-being by addressing individual experiences of trauma and distress that often require special attention and intervention. The organization recognizes that from an African point of view these issues can be caused by a variety of factors – including traumatic events in the past (e.g. loss of job, death of a loved one, abuse), witchcraft, ancestral spirits, drug abuse, disease (e.g. cerebral malaria) and genealogically passed trauma.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October 2009,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the International Hearing Voices Network gave Normal Difference Mental Health membership status at its annual meeting in Maastricht, Netherlands.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about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see: </a:t>
            </a:r>
            <a:r>
              <a:rPr lang="en-GB"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http://www.intervoiceonline.org</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13DD5433-70DE-46E9-A271-879C79CF7BE4}" type="slidenum">
              <a:rPr lang="x-none" smtClean="0"/>
              <a:t>99</a:t>
            </a:fld>
            <a:endParaRPr lang="x-none"/>
          </a:p>
        </p:txBody>
      </p:sp>
    </p:spTree>
    <p:extLst>
      <p:ext uri="{BB962C8B-B14F-4D97-AF65-F5344CB8AC3E}">
        <p14:creationId xmlns:p14="http://schemas.microsoft.com/office/powerpoint/2010/main" val="1827638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png"/><Relationship Id="rId2" Type="http://schemas.openxmlformats.org/officeDocument/2006/relationships/tags" Target="../tags/tag1.xml"/><Relationship Id="rId1" Type="http://schemas.openxmlformats.org/officeDocument/2006/relationships/themeOverride" Target="../theme/themeOverride2.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hemeOverride" Target="../theme/themeOverride3.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FE2EE-FDBE-42A3-A11C-340988B8701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14BCBC09-C75D-43A4-9FD5-810D407F8EE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FCE0F358-9A5E-4375-843A-AA40D8C05433}"/>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x-none" smtClean="0"/>
              <a:t>24/4/2023</a:t>
            </a:fld>
            <a:endParaRPr lang="x-none"/>
          </a:p>
        </p:txBody>
      </p:sp>
      <p:sp>
        <p:nvSpPr>
          <p:cNvPr id="5" name="Footer Placeholder 4">
            <a:extLst>
              <a:ext uri="{FF2B5EF4-FFF2-40B4-BE49-F238E27FC236}">
                <a16:creationId xmlns:a16="http://schemas.microsoft.com/office/drawing/2014/main" id="{EFF83ACA-F13C-4A5C-A2AF-CB098E798D5A}"/>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82E44F0B-2AA9-4607-9B6B-2E6D724135FE}"/>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x-none" smtClean="0"/>
              <a:t>‹#›</a:t>
            </a:fld>
            <a:endParaRPr lang="x-none"/>
          </a:p>
        </p:txBody>
      </p:sp>
    </p:spTree>
    <p:extLst>
      <p:ext uri="{BB962C8B-B14F-4D97-AF65-F5344CB8AC3E}">
        <p14:creationId xmlns:p14="http://schemas.microsoft.com/office/powerpoint/2010/main" val="1260233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36E470-3595-435F-B39E-4F826216EC5A}"/>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x-none" smtClean="0"/>
              <a:t>24/4/2023</a:t>
            </a:fld>
            <a:endParaRPr lang="x-none"/>
          </a:p>
        </p:txBody>
      </p:sp>
      <p:sp>
        <p:nvSpPr>
          <p:cNvPr id="3" name="Footer Placeholder 2">
            <a:extLst>
              <a:ext uri="{FF2B5EF4-FFF2-40B4-BE49-F238E27FC236}">
                <a16:creationId xmlns:a16="http://schemas.microsoft.com/office/drawing/2014/main" id="{B6759E66-783A-49F6-AEDC-5FEE09B906DD}"/>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a:extLst>
              <a:ext uri="{FF2B5EF4-FFF2-40B4-BE49-F238E27FC236}">
                <a16:creationId xmlns:a16="http://schemas.microsoft.com/office/drawing/2014/main" id="{C4DDBD1F-3457-4B47-AF7B-3909AA22ADD9}"/>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x-none" smtClean="0"/>
              <a:t>‹#›</a:t>
            </a:fld>
            <a:endParaRPr lang="x-none"/>
          </a:p>
        </p:txBody>
      </p:sp>
    </p:spTree>
    <p:extLst>
      <p:ext uri="{BB962C8B-B14F-4D97-AF65-F5344CB8AC3E}">
        <p14:creationId xmlns:p14="http://schemas.microsoft.com/office/powerpoint/2010/main" val="3800456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6286C-026E-4475-80A8-04096D8351A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E8294557-2394-4A99-8D2C-5EEA94C1498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270135C3-9383-498F-A10F-B1364FD013F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FD23F0-44B4-4262-BCF7-3F5F9E7A9744}"/>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x-none" smtClean="0"/>
              <a:t>24/4/2023</a:t>
            </a:fld>
            <a:endParaRPr lang="x-none"/>
          </a:p>
        </p:txBody>
      </p:sp>
      <p:sp>
        <p:nvSpPr>
          <p:cNvPr id="6" name="Footer Placeholder 5">
            <a:extLst>
              <a:ext uri="{FF2B5EF4-FFF2-40B4-BE49-F238E27FC236}">
                <a16:creationId xmlns:a16="http://schemas.microsoft.com/office/drawing/2014/main" id="{7C80FDFD-E519-4E5F-9FD0-509298BC39B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8285EE89-E30B-4720-AE66-93D20F2D121D}"/>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x-none" smtClean="0"/>
              <a:t>‹#›</a:t>
            </a:fld>
            <a:endParaRPr lang="x-none"/>
          </a:p>
        </p:txBody>
      </p:sp>
    </p:spTree>
    <p:extLst>
      <p:ext uri="{BB962C8B-B14F-4D97-AF65-F5344CB8AC3E}">
        <p14:creationId xmlns:p14="http://schemas.microsoft.com/office/powerpoint/2010/main" val="1512403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97EA9-12B4-45DC-A0E2-F43DF5EC8E5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11CBD3E8-C3B6-4DCB-922F-F0D01E0F20A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16BD5033-7259-4CE6-AE5F-8F2F0113A8C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B9F0214-DAD0-41DB-A622-4E25CB3991BD}"/>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x-none" smtClean="0"/>
              <a:t>24/4/2023</a:t>
            </a:fld>
            <a:endParaRPr lang="x-none"/>
          </a:p>
        </p:txBody>
      </p:sp>
      <p:sp>
        <p:nvSpPr>
          <p:cNvPr id="6" name="Footer Placeholder 5">
            <a:extLst>
              <a:ext uri="{FF2B5EF4-FFF2-40B4-BE49-F238E27FC236}">
                <a16:creationId xmlns:a16="http://schemas.microsoft.com/office/drawing/2014/main" id="{2E34270C-4443-4E27-BD8A-5F4AB8F67100}"/>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68D8EA9D-1F7E-4ECA-8FF8-66AFB940A7CD}"/>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x-none" smtClean="0"/>
              <a:t>‹#›</a:t>
            </a:fld>
            <a:endParaRPr lang="x-none"/>
          </a:p>
        </p:txBody>
      </p:sp>
    </p:spTree>
    <p:extLst>
      <p:ext uri="{BB962C8B-B14F-4D97-AF65-F5344CB8AC3E}">
        <p14:creationId xmlns:p14="http://schemas.microsoft.com/office/powerpoint/2010/main" val="3013877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CCD70-B67B-4905-BEDC-8ED9914B11C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F4B6D3EC-BE4E-4269-99F1-8369746781C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81EDDA91-7C5F-4A8E-902E-D00648D3A9A3}"/>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x-none" smtClean="0"/>
              <a:t>24/4/2023</a:t>
            </a:fld>
            <a:endParaRPr lang="x-none"/>
          </a:p>
        </p:txBody>
      </p:sp>
      <p:sp>
        <p:nvSpPr>
          <p:cNvPr id="5" name="Footer Placeholder 4">
            <a:extLst>
              <a:ext uri="{FF2B5EF4-FFF2-40B4-BE49-F238E27FC236}">
                <a16:creationId xmlns:a16="http://schemas.microsoft.com/office/drawing/2014/main" id="{F03E7EFB-3BC6-4D20-9261-CE7439433815}"/>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BC1430C7-6764-48DC-A6C8-22A118BACDA2}"/>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x-none" smtClean="0"/>
              <a:t>‹#›</a:t>
            </a:fld>
            <a:endParaRPr lang="x-none"/>
          </a:p>
        </p:txBody>
      </p:sp>
    </p:spTree>
    <p:extLst>
      <p:ext uri="{BB962C8B-B14F-4D97-AF65-F5344CB8AC3E}">
        <p14:creationId xmlns:p14="http://schemas.microsoft.com/office/powerpoint/2010/main" val="689066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CCA0DB-9740-486E-BFDA-24AC2EC7055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40DA1A0C-B511-47E1-A9E3-6E9F06B9188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90FA2332-047C-4AB4-8A65-DE3BADF1EEF2}"/>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x-none" smtClean="0"/>
              <a:t>24/4/2023</a:t>
            </a:fld>
            <a:endParaRPr lang="x-none"/>
          </a:p>
        </p:txBody>
      </p:sp>
      <p:sp>
        <p:nvSpPr>
          <p:cNvPr id="5" name="Footer Placeholder 4">
            <a:extLst>
              <a:ext uri="{FF2B5EF4-FFF2-40B4-BE49-F238E27FC236}">
                <a16:creationId xmlns:a16="http://schemas.microsoft.com/office/drawing/2014/main" id="{A959C1B2-6769-4751-919D-519D53971BD1}"/>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6C1230A6-6A26-4AF3-967A-34B1A4DF52B8}"/>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x-none" smtClean="0"/>
              <a:t>‹#›</a:t>
            </a:fld>
            <a:endParaRPr lang="x-none"/>
          </a:p>
        </p:txBody>
      </p:sp>
    </p:spTree>
    <p:extLst>
      <p:ext uri="{BB962C8B-B14F-4D97-AF65-F5344CB8AC3E}">
        <p14:creationId xmlns:p14="http://schemas.microsoft.com/office/powerpoint/2010/main" val="3794552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Content" preserve="1" userDrawn="1">
  <p:cSld name="Title &amp;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034587" y="6623100"/>
            <a:ext cx="1648619" cy="216000"/>
          </a:xfrm>
          <a:prstGeom prst="rect">
            <a:avLst/>
          </a:prstGeom>
        </p:spPr>
        <p:txBody>
          <a:bodyPr/>
          <a:lstStyle/>
          <a:p>
            <a:fld id="{04260D4A-DEC1-45DD-8AB2-A3349BAAA59E}" type="slidenum">
              <a:rPr lang="en-US" smtClean="0"/>
              <a:pPr/>
              <a:t>‹#›</a:t>
            </a:fld>
            <a:endParaRPr lang="en-US"/>
          </a:p>
        </p:txBody>
      </p:sp>
      <p:sp>
        <p:nvSpPr>
          <p:cNvPr id="14"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Century Gothic" panose="020B0502020202020204" pitchFamily="34" charset="0"/>
                <a:ea typeface="+mj-ea"/>
                <a:cs typeface="+mj-cs"/>
              </a:defRPr>
            </a:lvl1pPr>
          </a:lstStyle>
          <a:p>
            <a:pPr lvl="0"/>
            <a:r>
              <a:rPr lang="en-US" dirty="0"/>
              <a:t>Click to edit Master text styles</a:t>
            </a:r>
          </a:p>
        </p:txBody>
      </p:sp>
      <p:sp>
        <p:nvSpPr>
          <p:cNvPr id="10" name="Content Placeholder 9"/>
          <p:cNvSpPr>
            <a:spLocks noGrp="1"/>
          </p:cNvSpPr>
          <p:nvPr>
            <p:ph sz="quarter" idx="14"/>
          </p:nvPr>
        </p:nvSpPr>
        <p:spPr>
          <a:xfrm>
            <a:off x="507195" y="1511188"/>
            <a:ext cx="11174412" cy="4500000"/>
          </a:xfrm>
          <a:prstGeom prst="rect">
            <a:avLst/>
          </a:prstGeom>
        </p:spPr>
        <p:txBody>
          <a:bodyPr/>
          <a:lstStyle>
            <a:lvl1pPr>
              <a:defRPr sz="2200">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88630" y="514614"/>
            <a:ext cx="9792000" cy="432000"/>
          </a:xfrm>
          <a:prstGeom prst="rect">
            <a:avLst/>
          </a:prstGeom>
        </p:spPr>
        <p:txBody>
          <a:bodyPr/>
          <a:lstStyle>
            <a:lvl1pPr>
              <a:defRPr sz="3000" b="1">
                <a:solidFill>
                  <a:schemeClr val="accent1"/>
                </a:solidFill>
                <a:latin typeface="Century Gothic" panose="020B0502020202020204" pitchFamily="34" charset="0"/>
              </a:defRPr>
            </a:lvl1pPr>
          </a:lstStyle>
          <a:p>
            <a:r>
              <a:rPr lang="en-US" dirty="0"/>
              <a:t>Click to edit Master title style</a:t>
            </a:r>
          </a:p>
        </p:txBody>
      </p:sp>
      <p:pic>
        <p:nvPicPr>
          <p:cNvPr id="7" name="Picture 6" descr="https://extranet.who.int/datacol/answer_upload.asp?survey_id=475&amp;view_id=326&amp;question_id=15106&amp;answer_id=47397&amp;respondent_id=22063">
            <a:extLst>
              <a:ext uri="{FF2B5EF4-FFF2-40B4-BE49-F238E27FC236}">
                <a16:creationId xmlns:a16="http://schemas.microsoft.com/office/drawing/2014/main" id="{1DEB27EC-4EB5-604B-9474-66ADE046843D}"/>
              </a:ext>
            </a:extLst>
          </p:cNvPr>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180630" y="5912517"/>
            <a:ext cx="1873911" cy="606490"/>
          </a:xfrm>
          <a:prstGeom prst="rect">
            <a:avLst/>
          </a:prstGeom>
          <a:noFill/>
          <a:ln>
            <a:noFill/>
          </a:ln>
        </p:spPr>
      </p:pic>
      <p:pic>
        <p:nvPicPr>
          <p:cNvPr id="8" name="Picture 7">
            <a:extLst>
              <a:ext uri="{FF2B5EF4-FFF2-40B4-BE49-F238E27FC236}">
                <a16:creationId xmlns:a16="http://schemas.microsoft.com/office/drawing/2014/main" id="{C62BEDE9-A43C-A14D-BFE7-B85F455EE8F8}"/>
              </a:ext>
            </a:extLst>
          </p:cNvPr>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0" y="5484177"/>
            <a:ext cx="982980" cy="1122363"/>
          </a:xfrm>
          <a:prstGeom prst="rect">
            <a:avLst/>
          </a:prstGeom>
          <a:noFill/>
          <a:ln>
            <a:noFill/>
          </a:ln>
        </p:spPr>
      </p:pic>
      <p:sp>
        <p:nvSpPr>
          <p:cNvPr id="9" name="Rectangle 8">
            <a:extLst>
              <a:ext uri="{FF2B5EF4-FFF2-40B4-BE49-F238E27FC236}">
                <a16:creationId xmlns:a16="http://schemas.microsoft.com/office/drawing/2014/main" id="{83ECFC17-58E7-EB4A-B4DC-42C788BDC60C}"/>
              </a:ext>
            </a:extLst>
          </p:cNvPr>
          <p:cNvSpPr/>
          <p:nvPr userDrawn="1"/>
        </p:nvSpPr>
        <p:spPr>
          <a:xfrm>
            <a:off x="0" y="660420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2" name="Slide Number Placeholder 5">
            <a:extLst>
              <a:ext uri="{FF2B5EF4-FFF2-40B4-BE49-F238E27FC236}">
                <a16:creationId xmlns:a16="http://schemas.microsoft.com/office/drawing/2014/main" id="{D33E077A-DF5E-424F-8D61-C1885D3B0DAB}"/>
              </a:ext>
            </a:extLst>
          </p:cNvPr>
          <p:cNvSpPr txBox="1">
            <a:spLocks/>
          </p:cNvSpPr>
          <p:nvPr userDrawn="1"/>
        </p:nvSpPr>
        <p:spPr>
          <a:xfrm>
            <a:off x="10405922" y="6642000"/>
            <a:ext cx="1648619" cy="216000"/>
          </a:xfrm>
          <a:prstGeom prst="rect">
            <a:avLst/>
          </a:prstGeom>
        </p:spPr>
        <p:txBody>
          <a:bodyPr vert="horz" lIns="0" tIns="0" rIns="0" bIns="0" rtlCol="0" anchor="ctr" anchorCtr="0">
            <a:noAutofit/>
          </a:bodyPr>
          <a:lstStyle>
            <a:defPPr>
              <a:defRPr lang="x-none"/>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B918AD-5F4D-49AE-B18F-E06A9462217A}" type="slidenum">
              <a:rPr lang="en-US" smtClean="0"/>
              <a:pPr/>
              <a:t>‹#›</a:t>
            </a:fld>
            <a:endParaRPr lang="en-US" dirty="0"/>
          </a:p>
        </p:txBody>
      </p:sp>
    </p:spTree>
    <p:extLst>
      <p:ext uri="{BB962C8B-B14F-4D97-AF65-F5344CB8AC3E}">
        <p14:creationId xmlns:p14="http://schemas.microsoft.com/office/powerpoint/2010/main" val="3112211547"/>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Slide Number Placeholder 4"/>
          <p:cNvSpPr>
            <a:spLocks noGrp="1"/>
          </p:cNvSpPr>
          <p:nvPr>
            <p:ph type="sldNum" sz="quarter" idx="12"/>
          </p:nvPr>
        </p:nvSpPr>
        <p:spPr>
          <a:xfrm>
            <a:off x="10034587" y="6623100"/>
            <a:ext cx="1648619" cy="216000"/>
          </a:xfrm>
          <a:prstGeom prst="rect">
            <a:avLst/>
          </a:prstGeom>
        </p:spPr>
        <p:txBody>
          <a:bodyPr/>
          <a:lstStyle/>
          <a:p>
            <a:fld id="{F169E07F-9A80-405D-B06A-876E4D356B83}" type="slidenum">
              <a:rPr lang="en-US" smtClean="0"/>
              <a:pPr/>
              <a:t>‹#›</a:t>
            </a:fld>
            <a:endParaRPr lang="en-US"/>
          </a:p>
        </p:txBody>
      </p:sp>
      <p:sp>
        <p:nvSpPr>
          <p:cNvPr id="7" name="Title 6"/>
          <p:cNvSpPr>
            <a:spLocks noGrp="1"/>
          </p:cNvSpPr>
          <p:nvPr>
            <p:ph type="title"/>
          </p:nvPr>
        </p:nvSpPr>
        <p:spPr>
          <a:xfrm>
            <a:off x="507206" y="2313946"/>
            <a:ext cx="9792000" cy="432000"/>
          </a:xfrm>
          <a:prstGeom prst="rect">
            <a:avLst/>
          </a:prstGeom>
        </p:spPr>
        <p:txBody>
          <a:bodyPr/>
          <a:lstStyle>
            <a:lvl1pPr>
              <a:defRPr sz="4000" b="1">
                <a:solidFill>
                  <a:schemeClr val="accent1"/>
                </a:solidFill>
                <a:latin typeface="Century Gothic" panose="020B0502020202020204"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1A157C42-A791-DD4B-8824-DD8855140549}"/>
              </a:ext>
            </a:extLst>
          </p:cNvPr>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0" y="5463157"/>
            <a:ext cx="982980" cy="1122363"/>
          </a:xfrm>
          <a:prstGeom prst="rect">
            <a:avLst/>
          </a:prstGeom>
          <a:noFill/>
          <a:ln>
            <a:noFill/>
          </a:ln>
        </p:spPr>
      </p:pic>
      <p:pic>
        <p:nvPicPr>
          <p:cNvPr id="9" name="Picture 8" descr="https://extranet.who.int/datacol/answer_upload.asp?survey_id=475&amp;view_id=326&amp;question_id=15106&amp;answer_id=47397&amp;respondent_id=22063">
            <a:extLst>
              <a:ext uri="{FF2B5EF4-FFF2-40B4-BE49-F238E27FC236}">
                <a16:creationId xmlns:a16="http://schemas.microsoft.com/office/drawing/2014/main" id="{CF037A7D-FDB1-DF4D-A296-8DCCB3F629A2}"/>
              </a:ext>
            </a:extLst>
          </p:cNvPr>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180630" y="5912517"/>
            <a:ext cx="1873911" cy="606490"/>
          </a:xfrm>
          <a:prstGeom prst="rect">
            <a:avLst/>
          </a:prstGeom>
          <a:noFill/>
          <a:ln>
            <a:noFill/>
          </a:ln>
        </p:spPr>
      </p:pic>
    </p:spTree>
    <p:extLst>
      <p:ext uri="{BB962C8B-B14F-4D97-AF65-F5344CB8AC3E}">
        <p14:creationId xmlns:p14="http://schemas.microsoft.com/office/powerpoint/2010/main" val="1209101289"/>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a:prstGeom prst="rect">
            <a:avLst/>
          </a:prstGeom>
        </p:spPr>
        <p:txBody>
          <a:bodyPr anchor="b">
            <a:normAutofit/>
          </a:bodyPr>
          <a:lstStyle>
            <a:lvl1pPr algn="l">
              <a:lnSpc>
                <a:spcPts val="6500"/>
              </a:lnSpc>
              <a:defRPr sz="6000" b="1">
                <a:solidFill>
                  <a:schemeClr val="accent1"/>
                </a:solidFill>
                <a:effectLst/>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Century Gothic" panose="020B0502020202020204" pitchFamily="34" charset="0"/>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pic>
        <p:nvPicPr>
          <p:cNvPr id="8" name="Picture 7">
            <a:extLst>
              <a:ext uri="{FF2B5EF4-FFF2-40B4-BE49-F238E27FC236}">
                <a16:creationId xmlns:a16="http://schemas.microsoft.com/office/drawing/2014/main" id="{BD9C1FFE-CE2F-FC43-95DF-C2C9DCE31DD7}"/>
              </a:ext>
            </a:extLst>
          </p:cNvPr>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5304" y="124468"/>
            <a:ext cx="1277726" cy="1428108"/>
          </a:xfrm>
          <a:prstGeom prst="rect">
            <a:avLst/>
          </a:prstGeom>
          <a:noFill/>
          <a:ln>
            <a:noFill/>
          </a:ln>
        </p:spPr>
      </p:pic>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1AC5AAA3-0566-8D49-AA48-5D77450E64C2}"/>
              </a:ext>
            </a:extLst>
          </p:cNvPr>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9601200" y="163778"/>
            <a:ext cx="2395909" cy="842062"/>
          </a:xfrm>
          <a:prstGeom prst="rect">
            <a:avLst/>
          </a:prstGeom>
          <a:noFill/>
          <a:ln>
            <a:noFill/>
          </a:ln>
        </p:spPr>
      </p:pic>
    </p:spTree>
    <p:extLst>
      <p:ext uri="{BB962C8B-B14F-4D97-AF65-F5344CB8AC3E}">
        <p14:creationId xmlns:p14="http://schemas.microsoft.com/office/powerpoint/2010/main" val="2066658858"/>
      </p:ext>
    </p:extLst>
  </p:cSld>
  <p:clrMapOvr>
    <a:overrideClrMapping bg1="lt1" tx1="dk1" bg2="lt2" tx2="dk2" accent1="accent1" accent2="accent2" accent3="accent3" accent4="accent4" accent5="accent5" accent6="accent6" hlink="hlink" folHlink="folHlink"/>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2DE9-5F77-4538-9A47-EA21E6B19F9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30AB3F9C-D6E1-4D62-B01B-E65D1EF6B5D5}"/>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D121EFFA-5052-45D6-9E12-3BE55EA15657}"/>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x-none" smtClean="0"/>
              <a:t>24/4/2023</a:t>
            </a:fld>
            <a:endParaRPr lang="x-none"/>
          </a:p>
        </p:txBody>
      </p:sp>
      <p:sp>
        <p:nvSpPr>
          <p:cNvPr id="5" name="Footer Placeholder 4">
            <a:extLst>
              <a:ext uri="{FF2B5EF4-FFF2-40B4-BE49-F238E27FC236}">
                <a16:creationId xmlns:a16="http://schemas.microsoft.com/office/drawing/2014/main" id="{A20E105F-EDE1-4C00-A310-6FC5DAB62D9F}"/>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C110D5D1-95DA-48C5-8559-429A98FBF50B}"/>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x-none" smtClean="0"/>
              <a:t>‹#›</a:t>
            </a:fld>
            <a:endParaRPr lang="x-none"/>
          </a:p>
        </p:txBody>
      </p:sp>
      <p:pic>
        <p:nvPicPr>
          <p:cNvPr id="7" name="Picture 6">
            <a:extLst>
              <a:ext uri="{FF2B5EF4-FFF2-40B4-BE49-F238E27FC236}">
                <a16:creationId xmlns:a16="http://schemas.microsoft.com/office/drawing/2014/main" id="{CF95AEC8-AEE7-4D23-AE00-B67DCD8F3909}"/>
              </a:ext>
            </a:extLst>
          </p:cNvPr>
          <p:cNvPicPr>
            <a:picLocks noChangeAspect="1"/>
          </p:cNvPicPr>
          <p:nvPr userDrawn="1"/>
        </p:nvPicPr>
        <p:blipFill>
          <a:blip r:embed="rId2"/>
          <a:stretch>
            <a:fillRect/>
          </a:stretch>
        </p:blipFill>
        <p:spPr>
          <a:xfrm>
            <a:off x="0" y="5705776"/>
            <a:ext cx="841321" cy="1121761"/>
          </a:xfrm>
          <a:prstGeom prst="rect">
            <a:avLst/>
          </a:prstGeom>
        </p:spPr>
      </p:pic>
      <p:pic>
        <p:nvPicPr>
          <p:cNvPr id="8" name="Picture 7">
            <a:extLst>
              <a:ext uri="{FF2B5EF4-FFF2-40B4-BE49-F238E27FC236}">
                <a16:creationId xmlns:a16="http://schemas.microsoft.com/office/drawing/2014/main" id="{DB0EA716-85A3-434E-A3EB-584F97FD183A}"/>
              </a:ext>
            </a:extLst>
          </p:cNvPr>
          <p:cNvPicPr>
            <a:picLocks noChangeAspect="1"/>
          </p:cNvPicPr>
          <p:nvPr userDrawn="1"/>
        </p:nvPicPr>
        <p:blipFill>
          <a:blip r:embed="rId3"/>
          <a:stretch>
            <a:fillRect/>
          </a:stretch>
        </p:blipFill>
        <p:spPr>
          <a:xfrm>
            <a:off x="10215262" y="6223981"/>
            <a:ext cx="1871634" cy="603556"/>
          </a:xfrm>
          <a:prstGeom prst="rect">
            <a:avLst/>
          </a:prstGeom>
        </p:spPr>
      </p:pic>
    </p:spTree>
    <p:extLst>
      <p:ext uri="{BB962C8B-B14F-4D97-AF65-F5344CB8AC3E}">
        <p14:creationId xmlns:p14="http://schemas.microsoft.com/office/powerpoint/2010/main" val="1111908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46505-3C7E-4397-9896-350F857EFDA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8BAB2C53-552C-4CC3-8C55-107034EA669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25B7EA1-CB60-4EF2-B64D-1921E6486736}"/>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x-none" smtClean="0"/>
              <a:t>24/4/2023</a:t>
            </a:fld>
            <a:endParaRPr lang="x-none"/>
          </a:p>
        </p:txBody>
      </p:sp>
      <p:sp>
        <p:nvSpPr>
          <p:cNvPr id="5" name="Footer Placeholder 4">
            <a:extLst>
              <a:ext uri="{FF2B5EF4-FFF2-40B4-BE49-F238E27FC236}">
                <a16:creationId xmlns:a16="http://schemas.microsoft.com/office/drawing/2014/main" id="{AF635FA2-DD7C-479D-9ADB-6135A69EB0A3}"/>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F9522A52-B7CF-47E6-813C-D86B4CE84156}"/>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x-none" smtClean="0"/>
              <a:t>‹#›</a:t>
            </a:fld>
            <a:endParaRPr lang="x-none"/>
          </a:p>
        </p:txBody>
      </p:sp>
    </p:spTree>
    <p:extLst>
      <p:ext uri="{BB962C8B-B14F-4D97-AF65-F5344CB8AC3E}">
        <p14:creationId xmlns:p14="http://schemas.microsoft.com/office/powerpoint/2010/main" val="202260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93B45-FDE0-406B-BC76-68C377CE299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D7AD8205-5E93-4BDA-B8EF-7DDA9D087C94}"/>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CAC4EEC3-87A3-47A5-AB2B-80E9D0766B10}"/>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B2ECBAA2-9BBA-4548-8380-1ED915ECF873}"/>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x-none" smtClean="0"/>
              <a:t>24/4/2023</a:t>
            </a:fld>
            <a:endParaRPr lang="x-none"/>
          </a:p>
        </p:txBody>
      </p:sp>
      <p:sp>
        <p:nvSpPr>
          <p:cNvPr id="6" name="Footer Placeholder 5">
            <a:extLst>
              <a:ext uri="{FF2B5EF4-FFF2-40B4-BE49-F238E27FC236}">
                <a16:creationId xmlns:a16="http://schemas.microsoft.com/office/drawing/2014/main" id="{380629EE-BAAD-483C-B196-7B38BCB0E42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161F5FEE-9C50-48AA-ABB1-9FAD4AC4DB09}"/>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x-none" smtClean="0"/>
              <a:t>‹#›</a:t>
            </a:fld>
            <a:endParaRPr lang="x-none"/>
          </a:p>
        </p:txBody>
      </p:sp>
    </p:spTree>
    <p:extLst>
      <p:ext uri="{BB962C8B-B14F-4D97-AF65-F5344CB8AC3E}">
        <p14:creationId xmlns:p14="http://schemas.microsoft.com/office/powerpoint/2010/main" val="3787476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04E47-229B-4ADC-95E0-F25D7B28C16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B280A2D8-3EE1-431B-BC75-44D5D634B02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FF78DAE-7305-4E0F-955F-E647C4AE4603}"/>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FD4DBBEA-DFF1-4C55-9465-71C2BF510AB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0810729-6297-46A5-8E25-9C7489D0992E}"/>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B40C1C3F-06FF-4498-85CF-30A670B936A6}"/>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x-none" smtClean="0"/>
              <a:t>24/4/2023</a:t>
            </a:fld>
            <a:endParaRPr lang="x-none"/>
          </a:p>
        </p:txBody>
      </p:sp>
      <p:sp>
        <p:nvSpPr>
          <p:cNvPr id="8" name="Footer Placeholder 7">
            <a:extLst>
              <a:ext uri="{FF2B5EF4-FFF2-40B4-BE49-F238E27FC236}">
                <a16:creationId xmlns:a16="http://schemas.microsoft.com/office/drawing/2014/main" id="{C8C74825-78DE-4860-AEEF-CA962B89AE59}"/>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a16="http://schemas.microsoft.com/office/drawing/2014/main" id="{54BD4D24-37AB-46B1-A451-C55C187CF36E}"/>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x-none" smtClean="0"/>
              <a:t>‹#›</a:t>
            </a:fld>
            <a:endParaRPr lang="x-none"/>
          </a:p>
        </p:txBody>
      </p:sp>
    </p:spTree>
    <p:extLst>
      <p:ext uri="{BB962C8B-B14F-4D97-AF65-F5344CB8AC3E}">
        <p14:creationId xmlns:p14="http://schemas.microsoft.com/office/powerpoint/2010/main" val="488349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A4EFD-22BD-468B-97BC-87689EA8690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C101460D-B19A-470B-8570-70C846150397}"/>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x-none" smtClean="0"/>
              <a:t>24/4/2023</a:t>
            </a:fld>
            <a:endParaRPr lang="x-none"/>
          </a:p>
        </p:txBody>
      </p:sp>
      <p:sp>
        <p:nvSpPr>
          <p:cNvPr id="4" name="Footer Placeholder 3">
            <a:extLst>
              <a:ext uri="{FF2B5EF4-FFF2-40B4-BE49-F238E27FC236}">
                <a16:creationId xmlns:a16="http://schemas.microsoft.com/office/drawing/2014/main" id="{4E49D1AE-5070-42C6-A4EF-5151FE6699E7}"/>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a16="http://schemas.microsoft.com/office/drawing/2014/main" id="{136275CF-0B5B-401C-BC80-1EDD5FEDC55D}"/>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x-none" smtClean="0"/>
              <a:t>‹#›</a:t>
            </a:fld>
            <a:endParaRPr lang="x-none"/>
          </a:p>
        </p:txBody>
      </p:sp>
    </p:spTree>
    <p:extLst>
      <p:ext uri="{BB962C8B-B14F-4D97-AF65-F5344CB8AC3E}">
        <p14:creationId xmlns:p14="http://schemas.microsoft.com/office/powerpoint/2010/main" val="734473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https://extranet.who.int/datacol/answer_upload.asp?survey_id=475&amp;view_id=326&amp;question_id=15106&amp;answer_id=47397&amp;respondent_id=22063">
            <a:extLst>
              <a:ext uri="{FF2B5EF4-FFF2-40B4-BE49-F238E27FC236}">
                <a16:creationId xmlns:a16="http://schemas.microsoft.com/office/drawing/2014/main" id="{C25705C4-AFE7-F04E-9ADB-550BAA8992D7}"/>
              </a:ext>
            </a:extLst>
          </p:cNvPr>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0180630" y="5912517"/>
            <a:ext cx="1873911" cy="606490"/>
          </a:xfrm>
          <a:prstGeom prst="rect">
            <a:avLst/>
          </a:prstGeom>
          <a:noFill/>
          <a:ln>
            <a:noFill/>
          </a:ln>
        </p:spPr>
      </p:pic>
      <p:pic>
        <p:nvPicPr>
          <p:cNvPr id="12" name="Picture 11">
            <a:extLst>
              <a:ext uri="{FF2B5EF4-FFF2-40B4-BE49-F238E27FC236}">
                <a16:creationId xmlns:a16="http://schemas.microsoft.com/office/drawing/2014/main" id="{5B9C71B8-1723-B541-A151-C8354C6CB286}"/>
              </a:ext>
            </a:extLst>
          </p:cNvPr>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0" y="5484177"/>
            <a:ext cx="982980" cy="1122363"/>
          </a:xfrm>
          <a:prstGeom prst="rect">
            <a:avLst/>
          </a:prstGeom>
          <a:noFill/>
          <a:ln>
            <a:noFill/>
          </a:ln>
        </p:spPr>
      </p:pic>
      <p:sp>
        <p:nvSpPr>
          <p:cNvPr id="7" name="Rectangle 6">
            <a:extLst>
              <a:ext uri="{FF2B5EF4-FFF2-40B4-BE49-F238E27FC236}">
                <a16:creationId xmlns:a16="http://schemas.microsoft.com/office/drawing/2014/main" id="{4CE793C4-7A54-E542-BA37-6BEC24228ECA}"/>
              </a:ext>
            </a:extLst>
          </p:cNvPr>
          <p:cNvSpPr/>
          <p:nvPr userDrawn="1"/>
        </p:nvSpPr>
        <p:spPr>
          <a:xfrm>
            <a:off x="0" y="6604200"/>
            <a:ext cx="12192000" cy="253800"/>
          </a:xfrm>
          <a:prstGeom prst="rect">
            <a:avLst/>
          </a:prstGeom>
          <a:gradFill>
            <a:gsLst>
              <a:gs pos="0">
                <a:srgbClr val="007AC0"/>
              </a:gs>
              <a:gs pos="100000">
                <a:srgbClr val="183F5A"/>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50" b="0" i="0" u="none" strike="noStrike" kern="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50203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https://youtu.be/wVGEcXYFOLo" TargetMode="External"/><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http://www.losperejileseventos.com.ar/" TargetMode="External"/><Relationship Id="rId2" Type="http://schemas.openxmlformats.org/officeDocument/2006/relationships/notesSlide" Target="../notesSlides/notesSlide105.xml"/><Relationship Id="rId1" Type="http://schemas.openxmlformats.org/officeDocument/2006/relationships/slideLayout" Target="../slideLayouts/slideLayout2.xml"/><Relationship Id="rId5" Type="http://schemas.openxmlformats.org/officeDocument/2006/relationships/hyperlink" Target="https://www.restaurantlereflet.fr/" TargetMode="External"/><Relationship Id="rId4" Type="http://schemas.openxmlformats.org/officeDocument/2006/relationships/hyperlink" Target="https://youtu.be/k-ESm2LEyK0" TargetMode="Externa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bGb70PoiXDk"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autisticadvocacy.org/" TargetMode="External"/><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1.xml.rels><?xml version="1.0" encoding="UTF-8" standalone="yes"?>
<Relationships xmlns="http://schemas.openxmlformats.org/package/2006/relationships"><Relationship Id="rId3" Type="http://schemas.openxmlformats.org/officeDocument/2006/relationships/hyperlink" Target="http://autisticadvocacy.org/" TargetMode="External"/><Relationship Id="rId2" Type="http://schemas.openxmlformats.org/officeDocument/2006/relationships/notesSlide" Target="../notesSlides/notesSlide1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alzheimer.or.jp/"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www.cbmuk.org.uk/wp-content/uploads/2016/04/MU21187-CBM-Annual-Report-accessible.pdf"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hyperlink" Target="http://www.mindfreedomireland.com/index.php/annual-reports" TargetMode="Externa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www.intervoiceonline.org/"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fv9jbKFANZc"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wnyil.org/Mental-Health-PEER-Connection/" TargetMode="Externa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www.uspkenya.org/" TargetMode="External"/><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s://www.peoplefirst.org.uk/about" TargetMode="External"/><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koshishnepal.org/content/sub/program/1" TargetMode="External"/><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www.dementiaallianceinternational.org/" TargetMode="External"/><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www.peer-support.eu/about-the-project/" TargetMode="External"/><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64CDB9-F366-42A9-95FA-0D967CEFAC87}"/>
              </a:ext>
            </a:extLst>
          </p:cNvPr>
          <p:cNvSpPr/>
          <p:nvPr/>
        </p:nvSpPr>
        <p:spPr>
          <a:xfrm>
            <a:off x="-1" y="5441619"/>
            <a:ext cx="12192001" cy="14692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
            <a:extLst>
              <a:ext uri="{FF2B5EF4-FFF2-40B4-BE49-F238E27FC236}">
                <a16:creationId xmlns:a16="http://schemas.microsoft.com/office/drawing/2014/main" id="{053088C5-44CB-4436-B5CE-A90AB5AAAC3F}"/>
              </a:ext>
            </a:extLst>
          </p:cNvPr>
          <p:cNvSpPr>
            <a:spLocks noChangeArrowheads="1"/>
          </p:cNvSpPr>
          <p:nvPr/>
        </p:nvSpPr>
        <p:spPr bwMode="auto">
          <a:xfrm rot="16200000">
            <a:off x="4952948" y="-344871"/>
            <a:ext cx="2286106" cy="12192002"/>
          </a:xfrm>
          <a:prstGeom prst="rect">
            <a:avLst/>
          </a:prstGeom>
          <a:gradFill rotWithShape="1">
            <a:gsLst>
              <a:gs pos="0">
                <a:srgbClr val="59B171">
                  <a:gamma/>
                  <a:shade val="60000"/>
                  <a:invGamma/>
                </a:srgbClr>
              </a:gs>
              <a:gs pos="100000">
                <a:srgbClr val="59B171">
                  <a:alpha val="0"/>
                </a:srgbClr>
              </a:gs>
            </a:gsLst>
            <a:lin ang="0" scaled="1"/>
          </a:gradFill>
          <a:ln w="31750" algn="ctr">
            <a:solidFill>
              <a:srgbClr val="DCD6D4">
                <a:alpha val="0"/>
              </a:srgbClr>
            </a:solidFill>
            <a:miter lim="800000"/>
            <a:headEnd/>
            <a:tailEnd/>
          </a:ln>
          <a:effectLst/>
          <a:extLst>
            <a:ext uri="{AF507438-7753-43E0-B8FC-AC1667EBCBE1}">
              <a14:hiddenEffects xmlns:a14="http://schemas.microsoft.com/office/drawing/2010/main">
                <a:effectLst>
                  <a:outerShdw blurRad="63500"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89D64727-0932-44B7-80DE-31B998B9636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2032"/>
            <a:ext cx="12192000" cy="3331289"/>
          </a:xfrm>
          <a:prstGeom prst="rect">
            <a:avLst/>
          </a:prstGeom>
        </p:spPr>
      </p:pic>
      <p:sp>
        <p:nvSpPr>
          <p:cNvPr id="6" name="Text Box 3">
            <a:extLst>
              <a:ext uri="{FF2B5EF4-FFF2-40B4-BE49-F238E27FC236}">
                <a16:creationId xmlns:a16="http://schemas.microsoft.com/office/drawing/2014/main" id="{C802B9EF-FFE6-4BBA-A3A2-450FD1174C72}"/>
              </a:ext>
            </a:extLst>
          </p:cNvPr>
          <p:cNvSpPr txBox="1">
            <a:spLocks noChangeArrowheads="1"/>
          </p:cNvSpPr>
          <p:nvPr/>
        </p:nvSpPr>
        <p:spPr bwMode="auto">
          <a:xfrm>
            <a:off x="148856" y="3059002"/>
            <a:ext cx="9696893" cy="1599238"/>
          </a:xfrm>
          <a:prstGeom prst="rect">
            <a:avLst/>
          </a:prstGeom>
          <a:solidFill>
            <a:srgbClr val="59B171"/>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57150" algn="ctr">
                <a:solidFill>
                  <a:srgbClr val="FFFFFE"/>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5">
            <a:extLst>
              <a:ext uri="{FF2B5EF4-FFF2-40B4-BE49-F238E27FC236}">
                <a16:creationId xmlns:a16="http://schemas.microsoft.com/office/drawing/2014/main" id="{13783919-5700-4482-AC88-BBF203D64302}"/>
              </a:ext>
            </a:extLst>
          </p:cNvPr>
          <p:cNvSpPr txBox="1">
            <a:spLocks noChangeArrowheads="1"/>
          </p:cNvSpPr>
          <p:nvPr/>
        </p:nvSpPr>
        <p:spPr bwMode="auto">
          <a:xfrm>
            <a:off x="297713" y="3102070"/>
            <a:ext cx="9548036" cy="155617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R="34925" lvl="0" eaLnBrk="0" fontAlgn="base" hangingPunct="0">
              <a:spcBef>
                <a:spcPct val="0"/>
              </a:spcBef>
              <a:spcAft>
                <a:spcPct val="0"/>
              </a:spcAft>
            </a:pPr>
            <a:r>
              <a:rPr kumimoji="0" lang="en-US" altLang="en-US" sz="3300" b="1" i="0" u="none" strike="noStrike" cap="none" normalizeH="0" baseline="0" dirty="0" err="1">
                <a:ln>
                  <a:noFill/>
                </a:ln>
                <a:solidFill>
                  <a:srgbClr val="FFFFFE"/>
                </a:solidFill>
                <a:effectLst/>
              </a:rPr>
              <a:t>Organitzacions</a:t>
            </a:r>
            <a:r>
              <a:rPr kumimoji="0" lang="en-US" altLang="en-US" sz="3300" b="1" i="0" u="none" strike="noStrike" cap="none" normalizeH="0" baseline="0" dirty="0">
                <a:ln>
                  <a:noFill/>
                </a:ln>
                <a:solidFill>
                  <a:srgbClr val="FFFFFE"/>
                </a:solidFill>
                <a:effectLst/>
              </a:rPr>
              <a:t> de la </a:t>
            </a:r>
            <a:r>
              <a:rPr kumimoji="0" lang="en-US" altLang="en-US" sz="3300" b="1" i="0" u="none" strike="noStrike" cap="none" normalizeH="0" baseline="0" dirty="0" err="1">
                <a:ln>
                  <a:noFill/>
                </a:ln>
                <a:solidFill>
                  <a:srgbClr val="FFFFFE"/>
                </a:solidFill>
                <a:effectLst/>
              </a:rPr>
              <a:t>societat</a:t>
            </a:r>
            <a:r>
              <a:rPr kumimoji="0" lang="en-US" altLang="en-US" sz="3300" b="1" i="0" u="none" strike="noStrike" cap="none" normalizeH="0" baseline="0" dirty="0">
                <a:ln>
                  <a:noFill/>
                </a:ln>
                <a:solidFill>
                  <a:srgbClr val="FFFFFE"/>
                </a:solidFill>
                <a:effectLst/>
              </a:rPr>
              <a:t> civil per </a:t>
            </a:r>
            <a:r>
              <a:rPr kumimoji="0" lang="en-US" altLang="en-US" sz="3300" b="1" i="0" u="none" strike="noStrike" cap="none" normalizeH="0" baseline="0" dirty="0" err="1">
                <a:ln>
                  <a:noFill/>
                </a:ln>
                <a:solidFill>
                  <a:srgbClr val="FFFFFE"/>
                </a:solidFill>
                <a:effectLst/>
              </a:rPr>
              <a:t>promoure</a:t>
            </a:r>
            <a:r>
              <a:rPr kumimoji="0" lang="en-US" altLang="en-US" sz="3300" b="1" i="0" u="none" strike="noStrike" cap="none" normalizeH="0" dirty="0">
                <a:ln>
                  <a:noFill/>
                </a:ln>
                <a:solidFill>
                  <a:srgbClr val="FFFFFE"/>
                </a:solidFill>
                <a:effectLst/>
              </a:rPr>
              <a:t> </a:t>
            </a:r>
            <a:r>
              <a:rPr kumimoji="0" lang="en-US" altLang="en-US" sz="3300" b="1" i="0" u="none" strike="noStrike" cap="none" normalizeH="0" dirty="0" err="1">
                <a:ln>
                  <a:noFill/>
                </a:ln>
                <a:solidFill>
                  <a:srgbClr val="FFFFFE"/>
                </a:solidFill>
                <a:effectLst/>
              </a:rPr>
              <a:t>els</a:t>
            </a:r>
            <a:r>
              <a:rPr kumimoji="0" lang="en-US" altLang="en-US" sz="3300" b="1" i="0" u="none" strike="noStrike" cap="none" normalizeH="0" dirty="0">
                <a:ln>
                  <a:noFill/>
                </a:ln>
                <a:solidFill>
                  <a:srgbClr val="FFFFFE"/>
                </a:solidFill>
                <a:effectLst/>
              </a:rPr>
              <a:t> </a:t>
            </a:r>
            <a:r>
              <a:rPr kumimoji="0" lang="en-US" altLang="en-US" sz="3300" b="1" i="0" u="none" strike="noStrike" cap="none" normalizeH="0" dirty="0" err="1">
                <a:ln>
                  <a:noFill/>
                </a:ln>
                <a:solidFill>
                  <a:srgbClr val="FFFFFE"/>
                </a:solidFill>
                <a:effectLst/>
              </a:rPr>
              <a:t>drets</a:t>
            </a:r>
            <a:r>
              <a:rPr kumimoji="0" lang="en-US" altLang="en-US" sz="3300" b="1" i="0" u="none" strike="noStrike" cap="none" normalizeH="0" dirty="0">
                <a:ln>
                  <a:noFill/>
                </a:ln>
                <a:solidFill>
                  <a:srgbClr val="FFFFFE"/>
                </a:solidFill>
                <a:effectLst/>
              </a:rPr>
              <a:t> humans </a:t>
            </a:r>
            <a:r>
              <a:rPr kumimoji="0" lang="en-US" altLang="en-US" sz="3300" b="1" i="0" u="none" strike="noStrike" cap="none" normalizeH="0" dirty="0" err="1">
                <a:ln>
                  <a:noFill/>
                </a:ln>
                <a:solidFill>
                  <a:srgbClr val="FFFFFE"/>
                </a:solidFill>
                <a:effectLst/>
              </a:rPr>
              <a:t>en</a:t>
            </a:r>
            <a:r>
              <a:rPr kumimoji="0" lang="en-US" altLang="en-US" sz="3300" b="1" i="0" u="none" strike="noStrike" cap="none" normalizeH="0" dirty="0">
                <a:ln>
                  <a:noFill/>
                </a:ln>
                <a:solidFill>
                  <a:srgbClr val="FFFFFE"/>
                </a:solidFill>
                <a:effectLst/>
              </a:rPr>
              <a:t> </a:t>
            </a:r>
            <a:r>
              <a:rPr kumimoji="0" lang="en-US" altLang="en-US" sz="3300" b="1" i="0" u="none" strike="noStrike" cap="none" normalizeH="0" dirty="0" err="1">
                <a:ln>
                  <a:noFill/>
                </a:ln>
                <a:solidFill>
                  <a:srgbClr val="FFFFFE"/>
                </a:solidFill>
                <a:effectLst/>
              </a:rPr>
              <a:t>salut</a:t>
            </a:r>
            <a:r>
              <a:rPr kumimoji="0" lang="en-US" altLang="en-US" sz="3300" b="1" i="0" u="none" strike="noStrike" cap="none" normalizeH="0" dirty="0">
                <a:ln>
                  <a:noFill/>
                </a:ln>
                <a:solidFill>
                  <a:srgbClr val="FFFFFE"/>
                </a:solidFill>
                <a:effectLst/>
              </a:rPr>
              <a:t> mental p </a:t>
            </a:r>
            <a:r>
              <a:rPr kumimoji="0" lang="en-US" altLang="en-US" sz="3300" b="1" i="0" u="none" strike="noStrike" cap="none" normalizeH="0" dirty="0" err="1">
                <a:ln>
                  <a:noFill/>
                </a:ln>
                <a:solidFill>
                  <a:srgbClr val="FFFFFE"/>
                </a:solidFill>
                <a:effectLst/>
              </a:rPr>
              <a:t>en</a:t>
            </a:r>
            <a:r>
              <a:rPr kumimoji="0" lang="en-US" altLang="en-US" sz="3300" b="1" i="0" u="none" strike="noStrike" cap="none" normalizeH="0" dirty="0">
                <a:ln>
                  <a:noFill/>
                </a:ln>
                <a:solidFill>
                  <a:srgbClr val="FFFFFE"/>
                </a:solidFill>
                <a:effectLst/>
              </a:rPr>
              <a:t> </a:t>
            </a:r>
            <a:r>
              <a:rPr lang="en-US" altLang="en-US" sz="3300" b="1" dirty="0" err="1">
                <a:solidFill>
                  <a:srgbClr val="FFFFFE"/>
                </a:solidFill>
              </a:rPr>
              <a:t>altre</a:t>
            </a:r>
            <a:r>
              <a:rPr kumimoji="0" lang="en-US" altLang="en-US" sz="3300" b="1" i="0" u="none" strike="noStrike" cap="none" normalizeH="0" dirty="0" err="1">
                <a:ln>
                  <a:noFill/>
                </a:ln>
                <a:solidFill>
                  <a:srgbClr val="FFFFFE"/>
                </a:solidFill>
                <a:effectLst/>
              </a:rPr>
              <a:t>s</a:t>
            </a:r>
            <a:r>
              <a:rPr kumimoji="0" lang="en-US" altLang="en-US" sz="3300" b="1" i="0" u="none" strike="noStrike" cap="none" normalizeH="0" dirty="0">
                <a:ln>
                  <a:noFill/>
                </a:ln>
                <a:solidFill>
                  <a:srgbClr val="FFFFFE"/>
                </a:solidFill>
                <a:effectLst/>
              </a:rPr>
              <a:t> </a:t>
            </a:r>
            <a:r>
              <a:rPr lang="en-US" altLang="en-US" sz="3300" b="1" dirty="0" err="1">
                <a:solidFill>
                  <a:srgbClr val="FFFFFE"/>
                </a:solidFill>
              </a:rPr>
              <a:t>à</a:t>
            </a:r>
            <a:r>
              <a:rPr kumimoji="0" lang="en-US" altLang="en-US" sz="3300" b="1" i="0" u="none" strike="noStrike" cap="none" normalizeH="0" dirty="0" err="1">
                <a:ln>
                  <a:noFill/>
                </a:ln>
                <a:solidFill>
                  <a:srgbClr val="FFFFFE"/>
                </a:solidFill>
                <a:effectLst/>
              </a:rPr>
              <a:t>mbits</a:t>
            </a:r>
            <a:r>
              <a:rPr kumimoji="0" lang="en-US" altLang="en-US" sz="3300" b="1" i="0" u="none" strike="noStrike" cap="none" normalizeH="0" dirty="0">
                <a:ln>
                  <a:noFill/>
                </a:ln>
                <a:solidFill>
                  <a:srgbClr val="FFFFFE"/>
                </a:solidFill>
                <a:effectLst/>
              </a:rPr>
              <a:t> </a:t>
            </a:r>
            <a:r>
              <a:rPr kumimoji="0" lang="en-US" altLang="en-US" sz="3300" b="1" i="0" u="none" strike="noStrike" cap="none" normalizeH="0" dirty="0" err="1">
                <a:ln>
                  <a:noFill/>
                </a:ln>
                <a:solidFill>
                  <a:srgbClr val="FFFFFE"/>
                </a:solidFill>
                <a:effectLst/>
              </a:rPr>
              <a:t>relacionats</a:t>
            </a:r>
            <a:endParaRPr kumimoji="0" lang="en-US" altLang="en-US" sz="3300" b="1" i="0" u="none" strike="noStrike" cap="none" normalizeH="0" baseline="0" dirty="0">
              <a:ln>
                <a:noFill/>
              </a:ln>
              <a:solidFill>
                <a:srgbClr val="FFFFFE"/>
              </a:solidFill>
              <a:effectLst/>
            </a:endParaRPr>
          </a:p>
          <a:p>
            <a:pPr marL="0" marR="34925" lvl="0" indent="0" algn="l" defTabSz="914400" rtl="0" eaLnBrk="0" fontAlgn="base" latinLnBrk="0" hangingPunct="0">
              <a:spcBef>
                <a:spcPct val="0"/>
              </a:spcBef>
              <a:spcAft>
                <a:spcPct val="0"/>
              </a:spcAft>
              <a:buClrTx/>
              <a:buSzTx/>
              <a:buFontTx/>
              <a:buNone/>
              <a:tabLst/>
            </a:pPr>
            <a:endParaRPr kumimoji="0" lang="en-US" altLang="en-US" sz="3000" b="1" i="0" u="none" strike="noStrike" cap="none" normalizeH="0" baseline="0" dirty="0">
              <a:ln>
                <a:noFill/>
              </a:ln>
              <a:solidFill>
                <a:srgbClr val="FFFFFE"/>
              </a:solidFill>
              <a:effectLst/>
              <a:latin typeface="Century Gothic" panose="020B0502020202020204" pitchFamily="34" charset="0"/>
            </a:endParaRPr>
          </a:p>
        </p:txBody>
      </p:sp>
      <p:pic>
        <p:nvPicPr>
          <p:cNvPr id="10" name="Picture 11" descr="WHO-EN-W-H">
            <a:extLst>
              <a:ext uri="{FF2B5EF4-FFF2-40B4-BE49-F238E27FC236}">
                <a16:creationId xmlns:a16="http://schemas.microsoft.com/office/drawing/2014/main" id="{FDC5E04E-B654-4B88-A451-D5DA12E536F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460995" y="5751130"/>
            <a:ext cx="2025434" cy="61996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2" name="Text Box 13">
            <a:extLst>
              <a:ext uri="{FF2B5EF4-FFF2-40B4-BE49-F238E27FC236}">
                <a16:creationId xmlns:a16="http://schemas.microsoft.com/office/drawing/2014/main" id="{52C9B636-449C-4024-AA96-839452621A79}"/>
              </a:ext>
            </a:extLst>
          </p:cNvPr>
          <p:cNvSpPr txBox="1">
            <a:spLocks noChangeArrowheads="1"/>
          </p:cNvSpPr>
          <p:nvPr/>
        </p:nvSpPr>
        <p:spPr bwMode="auto">
          <a:xfrm>
            <a:off x="8801099" y="0"/>
            <a:ext cx="3390901" cy="514692"/>
          </a:xfrm>
          <a:prstGeom prst="rect">
            <a:avLst/>
          </a:prstGeom>
          <a:solidFill>
            <a:srgbClr val="59B171"/>
          </a:solidFill>
          <a:ln>
            <a:noFill/>
          </a:ln>
          <a:effectLst>
            <a:outerShdw blurRad="50800" dist="38100" dir="2700000" algn="tl" rotWithShape="0">
              <a:prstClr val="black">
                <a:alpha val="40000"/>
              </a:prstClr>
            </a:outerShdw>
          </a:effec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GB" altLang="en-US" sz="2800" dirty="0" err="1">
                <a:solidFill>
                  <a:srgbClr val="FFFFFE"/>
                </a:solidFill>
                <a:latin typeface="Calibri" panose="020F0502020204030204" pitchFamily="34" charset="0"/>
              </a:rPr>
              <a:t>Diapositives</a:t>
            </a:r>
            <a:r>
              <a:rPr lang="en-GB" altLang="en-US" sz="2800" dirty="0">
                <a:solidFill>
                  <a:srgbClr val="FFFFFE"/>
                </a:solidFill>
                <a:latin typeface="Calibri" panose="020F0502020204030204" pitchFamily="34" charset="0"/>
              </a:rPr>
              <a:t> del curs</a:t>
            </a:r>
            <a:endParaRPr lang="en-US" altLang="en-US" sz="2800" dirty="0">
              <a:latin typeface="Arial" panose="020B0604020202020204" pitchFamily="34" charset="0"/>
            </a:endParaRPr>
          </a:p>
        </p:txBody>
      </p:sp>
      <p:grpSp>
        <p:nvGrpSpPr>
          <p:cNvPr id="13" name="Group 12">
            <a:extLst>
              <a:ext uri="{FF2B5EF4-FFF2-40B4-BE49-F238E27FC236}">
                <a16:creationId xmlns:a16="http://schemas.microsoft.com/office/drawing/2014/main" id="{1F14302D-0490-428C-AD6D-5551D5EB7ACF}"/>
              </a:ext>
            </a:extLst>
          </p:cNvPr>
          <p:cNvGrpSpPr/>
          <p:nvPr/>
        </p:nvGrpSpPr>
        <p:grpSpPr>
          <a:xfrm>
            <a:off x="10685742" y="5441619"/>
            <a:ext cx="1292431" cy="1238986"/>
            <a:chOff x="158998" y="5422506"/>
            <a:chExt cx="1133135" cy="1128709"/>
          </a:xfrm>
        </p:grpSpPr>
        <p:pic>
          <p:nvPicPr>
            <p:cNvPr id="14" name="Picture 8">
              <a:extLst>
                <a:ext uri="{FF2B5EF4-FFF2-40B4-BE49-F238E27FC236}">
                  <a16:creationId xmlns:a16="http://schemas.microsoft.com/office/drawing/2014/main" id="{1731102D-11F1-445F-848D-177849BD53B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8998" y="5422506"/>
              <a:ext cx="1133135" cy="93965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5" name="TextBox 14">
              <a:extLst>
                <a:ext uri="{FF2B5EF4-FFF2-40B4-BE49-F238E27FC236}">
                  <a16:creationId xmlns:a16="http://schemas.microsoft.com/office/drawing/2014/main" id="{299B5348-9AA1-4F5F-8DFD-6A4E61A04D04}"/>
                </a:ext>
              </a:extLst>
            </p:cNvPr>
            <p:cNvSpPr txBox="1"/>
            <p:nvPr/>
          </p:nvSpPr>
          <p:spPr>
            <a:xfrm>
              <a:off x="290136" y="6375666"/>
              <a:ext cx="870857" cy="175549"/>
            </a:xfrm>
            <a:prstGeom prst="rect">
              <a:avLst/>
            </a:prstGeom>
            <a:noFill/>
          </p:spPr>
          <p:txBody>
            <a:bodyPr wrap="square" lIns="0" tIns="0" rIns="0" bIns="0" rtlCol="0">
              <a:noAutofit/>
            </a:bodyPr>
            <a:lstStyle/>
            <a:p>
              <a:pPr algn="ctr"/>
              <a:r>
                <a:rPr lang="en-US" sz="1400" dirty="0">
                  <a:solidFill>
                    <a:srgbClr val="FF0000"/>
                  </a:solidFill>
                </a:rPr>
                <a:t>QualityRights</a:t>
              </a:r>
            </a:p>
          </p:txBody>
        </p:sp>
      </p:grpSp>
      <p:sp>
        <p:nvSpPr>
          <p:cNvPr id="2" name="Text Box 2">
            <a:extLst>
              <a:ext uri="{FF2B5EF4-FFF2-40B4-BE49-F238E27FC236}">
                <a16:creationId xmlns:a16="http://schemas.microsoft.com/office/drawing/2014/main" id="{8D831CA2-97ED-4188-AC51-968860B9906C}"/>
              </a:ext>
            </a:extLst>
          </p:cNvPr>
          <p:cNvSpPr txBox="1">
            <a:spLocks noChangeArrowheads="1"/>
          </p:cNvSpPr>
          <p:nvPr/>
        </p:nvSpPr>
        <p:spPr bwMode="auto">
          <a:xfrm>
            <a:off x="461972" y="4658240"/>
            <a:ext cx="8339127" cy="525463"/>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3000" dirty="0" err="1">
                <a:solidFill>
                  <a:srgbClr val="59B171"/>
                </a:solidFill>
                <a:latin typeface="Calibri" panose="020F0502020204030204" pitchFamily="34" charset="0"/>
              </a:rPr>
              <a:t>Mòdulo</a:t>
            </a:r>
            <a:r>
              <a:rPr lang="en-GB" altLang="en-US" sz="3000" dirty="0">
                <a:solidFill>
                  <a:srgbClr val="59B171"/>
                </a:solidFill>
                <a:latin typeface="Calibri" panose="020F0502020204030204" pitchFamily="34" charset="0"/>
              </a:rPr>
              <a:t> </a:t>
            </a:r>
            <a:r>
              <a:rPr lang="en-GB" altLang="en-US" sz="3000" dirty="0" err="1">
                <a:solidFill>
                  <a:srgbClr val="59B171"/>
                </a:solidFill>
                <a:latin typeface="Calibri" panose="020F0502020204030204" pitchFamily="34" charset="0"/>
              </a:rPr>
              <a:t>d’orientació</a:t>
            </a:r>
            <a:r>
              <a:rPr lang="en-GB" altLang="en-US" sz="3000" dirty="0">
                <a:solidFill>
                  <a:srgbClr val="59B171"/>
                </a:solidFill>
                <a:latin typeface="Calibri" panose="020F0502020204030204" pitchFamily="34" charset="0"/>
              </a:rPr>
              <a:t> </a:t>
            </a:r>
            <a:r>
              <a:rPr lang="en-GB" altLang="en-US" sz="3000" dirty="0" err="1">
                <a:solidFill>
                  <a:srgbClr val="59B171"/>
                </a:solidFill>
                <a:latin typeface="Calibri" panose="020F0502020204030204" pitchFamily="34" charset="0"/>
              </a:rPr>
              <a:t>QualityRights</a:t>
            </a:r>
            <a:r>
              <a:rPr lang="en-GB" altLang="en-US" sz="3000" dirty="0">
                <a:solidFill>
                  <a:srgbClr val="59B171"/>
                </a:solidFill>
                <a:latin typeface="Calibri" panose="020F0502020204030204" pitchFamily="34" charset="0"/>
              </a:rPr>
              <a:t> de </a:t>
            </a:r>
            <a:r>
              <a:rPr lang="en-GB" altLang="en-US" sz="3000" dirty="0" err="1">
                <a:solidFill>
                  <a:srgbClr val="59B171"/>
                </a:solidFill>
                <a:latin typeface="Calibri" panose="020F0502020204030204" pitchFamily="34" charset="0"/>
              </a:rPr>
              <a:t>l’OMS</a:t>
            </a:r>
            <a:endParaRPr kumimoji="0" lang="en-US" altLang="en-US" sz="1800" b="0" i="0" u="none" strike="noStrike" cap="none" normalizeH="0" baseline="0" dirty="0">
              <a:ln>
                <a:noFill/>
              </a:ln>
              <a:solidFill>
                <a:srgbClr val="59B171"/>
              </a:solidFill>
              <a:effectLst/>
              <a:latin typeface="Arial" panose="020B0604020202020204" pitchFamily="34" charset="0"/>
            </a:endParaRPr>
          </a:p>
        </p:txBody>
      </p:sp>
      <p:sp>
        <p:nvSpPr>
          <p:cNvPr id="4" name="Text Box 2">
            <a:extLst>
              <a:ext uri="{FF2B5EF4-FFF2-40B4-BE49-F238E27FC236}">
                <a16:creationId xmlns:a16="http://schemas.microsoft.com/office/drawing/2014/main" id="{BFE472F3-79D8-4E6D-BCBA-3FF4D82867EC}"/>
              </a:ext>
            </a:extLst>
          </p:cNvPr>
          <p:cNvSpPr txBox="1">
            <a:spLocks noChangeArrowheads="1"/>
          </p:cNvSpPr>
          <p:nvPr/>
        </p:nvSpPr>
        <p:spPr bwMode="auto">
          <a:xfrm>
            <a:off x="11115079" y="3048167"/>
            <a:ext cx="1509712" cy="250826"/>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FFFFFE"/>
                </a:solidFill>
                <a:effectLst/>
                <a:latin typeface="Calibri" panose="020F0502020204030204" pitchFamily="34" charset="0"/>
              </a:rPr>
              <a:t>WHO/Steve </a:t>
            </a:r>
            <a:r>
              <a:rPr kumimoji="0" lang="en-US" altLang="en-US" sz="1000" b="0" i="0" u="none" strike="noStrike" cap="none" normalizeH="0" baseline="0" dirty="0" err="1">
                <a:ln>
                  <a:noFill/>
                </a:ln>
                <a:solidFill>
                  <a:srgbClr val="FFFFFE"/>
                </a:solidFill>
                <a:effectLst/>
                <a:latin typeface="Calibri" panose="020F0502020204030204" pitchFamily="34" charset="0"/>
              </a:rPr>
              <a:t>Ababio</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Imatge 6">
            <a:extLst>
              <a:ext uri="{FF2B5EF4-FFF2-40B4-BE49-F238E27FC236}">
                <a16:creationId xmlns:a16="http://schemas.microsoft.com/office/drawing/2014/main" id="{95DABAD7-A0A1-F6EC-BFE2-46C130FAF16E}"/>
              </a:ext>
            </a:extLst>
          </p:cNvPr>
          <p:cNvPicPr>
            <a:picLocks noChangeAspect="1"/>
          </p:cNvPicPr>
          <p:nvPr/>
        </p:nvPicPr>
        <p:blipFill>
          <a:blip r:embed="rId6"/>
          <a:stretch>
            <a:fillRect/>
          </a:stretch>
        </p:blipFill>
        <p:spPr>
          <a:xfrm>
            <a:off x="362549" y="5882419"/>
            <a:ext cx="1719221" cy="445047"/>
          </a:xfrm>
          <a:prstGeom prst="rect">
            <a:avLst/>
          </a:prstGeom>
        </p:spPr>
      </p:pic>
    </p:spTree>
    <p:extLst>
      <p:ext uri="{BB962C8B-B14F-4D97-AF65-F5344CB8AC3E}">
        <p14:creationId xmlns:p14="http://schemas.microsoft.com/office/powerpoint/2010/main" val="3861006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1A5AAB-DF44-9040-B210-DCAE6E9B4D64}"/>
              </a:ext>
            </a:extLst>
          </p:cNvPr>
          <p:cNvSpPr>
            <a:spLocks noGrp="1"/>
          </p:cNvSpPr>
          <p:nvPr>
            <p:ph type="body" sz="quarter" idx="13"/>
          </p:nvPr>
        </p:nvSpPr>
        <p:spPr>
          <a:xfrm>
            <a:off x="507207" y="801141"/>
            <a:ext cx="11174400" cy="360000"/>
          </a:xfrm>
        </p:spPr>
        <p:txBody>
          <a:bodyPr/>
          <a:lstStyle/>
          <a:p>
            <a:r>
              <a:rPr lang="ca-ES" dirty="0"/>
              <a:t>Entendre la necessitat de l’organització </a:t>
            </a:r>
            <a:endParaRPr lang="es-ES" dirty="0"/>
          </a:p>
        </p:txBody>
      </p:sp>
      <p:sp>
        <p:nvSpPr>
          <p:cNvPr id="3" name="Content Placeholder 2">
            <a:extLst>
              <a:ext uri="{FF2B5EF4-FFF2-40B4-BE49-F238E27FC236}">
                <a16:creationId xmlns:a16="http://schemas.microsoft.com/office/drawing/2014/main" id="{F1D11886-7BE6-4EF1-A47A-1272E70A4BB9}"/>
              </a:ext>
            </a:extLst>
          </p:cNvPr>
          <p:cNvSpPr>
            <a:spLocks noGrp="1"/>
          </p:cNvSpPr>
          <p:nvPr>
            <p:ph sz="quarter" idx="14"/>
          </p:nvPr>
        </p:nvSpPr>
        <p:spPr>
          <a:xfrm>
            <a:off x="527977" y="1407279"/>
            <a:ext cx="11174412" cy="4500000"/>
          </a:xfrm>
        </p:spPr>
        <p:txBody>
          <a:bodyPr>
            <a:normAutofit lnSpcReduction="10000"/>
          </a:bodyPr>
          <a:lstStyle/>
          <a:p>
            <a:pPr lvl="0" algn="just">
              <a:lnSpc>
                <a:spcPct val="100000"/>
              </a:lnSpc>
              <a:buClr>
                <a:schemeClr val="accent1">
                  <a:lumMod val="75000"/>
                </a:schemeClr>
              </a:buClr>
            </a:pPr>
            <a:r>
              <a:rPr lang="ca-ES" sz="2000" dirty="0"/>
              <a:t>La motivació per formar una organització de la societat civil generalment prové de persones que identifiquen una necessitat insatisfeta que creuen s’hauria d’abordar</a:t>
            </a:r>
            <a:r>
              <a:rPr lang="es-ES" sz="2000" dirty="0"/>
              <a:t>.</a:t>
            </a:r>
            <a:r>
              <a:rPr lang="en-GB" sz="2000" dirty="0"/>
              <a:t>  </a:t>
            </a:r>
          </a:p>
          <a:p>
            <a:pPr algn="just">
              <a:lnSpc>
                <a:spcPct val="100000"/>
              </a:lnSpc>
              <a:buClr>
                <a:schemeClr val="accent1">
                  <a:lumMod val="75000"/>
                </a:schemeClr>
              </a:buClr>
            </a:pPr>
            <a:r>
              <a:rPr lang="ca-ES" sz="2000" dirty="0"/>
              <a:t>Aquesta necessitat insatisfeta pot ser alguna cosa que s’hagi identificat a partir de l’experiència personal d’una persona o d’un grup de persones amb discapacitat</a:t>
            </a:r>
            <a:r>
              <a:rPr lang="es-ES" sz="2000" dirty="0"/>
              <a:t>, </a:t>
            </a:r>
            <a:r>
              <a:rPr lang="ca-ES" sz="2000" dirty="0"/>
              <a:t>d’un grup de familiars i/o també professionals que han reconegut la importància de tractar els drets humans en àrees de salut mental i relacionades amb la discapacitat</a:t>
            </a:r>
            <a:r>
              <a:rPr lang="es-ES" sz="2000" dirty="0"/>
              <a:t>.</a:t>
            </a:r>
            <a:endParaRPr lang="en-GB" sz="2000" dirty="0"/>
          </a:p>
          <a:p>
            <a:pPr lvl="0" algn="just">
              <a:lnSpc>
                <a:spcPct val="100000"/>
              </a:lnSpc>
              <a:buClr>
                <a:schemeClr val="accent1">
                  <a:lumMod val="75000"/>
                </a:schemeClr>
              </a:buClr>
            </a:pPr>
            <a:r>
              <a:rPr lang="ca-ES" sz="2000" dirty="0"/>
              <a:t>La motivació específica que impulsa la formació inicial de l’organització fonamentarà la seva visió i objectius</a:t>
            </a:r>
            <a:r>
              <a:rPr lang="es-ES" sz="2000" dirty="0"/>
              <a:t>.</a:t>
            </a:r>
            <a:endParaRPr lang="x-none" sz="2000" dirty="0"/>
          </a:p>
          <a:p>
            <a:pPr algn="just">
              <a:lnSpc>
                <a:spcPct val="100000"/>
              </a:lnSpc>
              <a:buClr>
                <a:schemeClr val="accent1">
                  <a:lumMod val="75000"/>
                </a:schemeClr>
              </a:buClr>
            </a:pPr>
            <a:r>
              <a:rPr lang="ca-ES" sz="2000" dirty="0" err="1"/>
              <a:t>an</a:t>
            </a:r>
            <a:r>
              <a:rPr lang="ca-ES" sz="2000" dirty="0"/>
              <a:t> la visió i el propòsit de l’organització ja estiguin clars, és aleshores quan es pot avaluar fins a quin punt difereix d’altres organitzacions de la comunitat i oferir alguna cosa nova</a:t>
            </a:r>
            <a:r>
              <a:rPr lang="en-GB" sz="2000" dirty="0"/>
              <a:t>. </a:t>
            </a:r>
          </a:p>
          <a:p>
            <a:pPr lvl="0" algn="just">
              <a:lnSpc>
                <a:spcPct val="100000"/>
              </a:lnSpc>
              <a:buClr>
                <a:schemeClr val="accent1">
                  <a:lumMod val="75000"/>
                </a:schemeClr>
              </a:buClr>
            </a:pPr>
            <a:r>
              <a:rPr lang="ca-ES" sz="2000" dirty="0"/>
              <a:t>També és útil considerar si l’organització s’hauria de crear com un organisme independent o si podria ser una filial d’una organització de la societat civil establerta que vol incorporar a la seva agenda el treball sobre els drets humans de persones amb discapacitat</a:t>
            </a:r>
            <a:r>
              <a:rPr lang="en-GB" sz="2000" dirty="0"/>
              <a:t>. </a:t>
            </a:r>
            <a:endParaRPr lang="en-US" sz="2000" dirty="0"/>
          </a:p>
          <a:p>
            <a:pPr algn="just">
              <a:lnSpc>
                <a:spcPct val="100000"/>
              </a:lnSpc>
              <a:buClr>
                <a:schemeClr val="accent1">
                  <a:lumMod val="75000"/>
                </a:schemeClr>
              </a:buClr>
            </a:pPr>
            <a:endParaRPr lang="x-none" sz="2000" dirty="0"/>
          </a:p>
          <a:p>
            <a:pPr lvl="0" algn="just">
              <a:lnSpc>
                <a:spcPct val="100000"/>
              </a:lnSpc>
              <a:buClr>
                <a:schemeClr val="accent1">
                  <a:lumMod val="75000"/>
                </a:schemeClr>
              </a:buClr>
            </a:pPr>
            <a:endParaRPr lang="x-none" sz="2000" dirty="0"/>
          </a:p>
        </p:txBody>
      </p:sp>
      <p:sp>
        <p:nvSpPr>
          <p:cNvPr id="2" name="Title 1">
            <a:extLst>
              <a:ext uri="{FF2B5EF4-FFF2-40B4-BE49-F238E27FC236}">
                <a16:creationId xmlns:a16="http://schemas.microsoft.com/office/drawing/2014/main" id="{5F9B70F3-02B0-49E6-9127-45090E2ADB40}"/>
              </a:ext>
            </a:extLst>
          </p:cNvPr>
          <p:cNvSpPr>
            <a:spLocks noGrp="1"/>
          </p:cNvSpPr>
          <p:nvPr>
            <p:ph type="title"/>
          </p:nvPr>
        </p:nvSpPr>
        <p:spPr>
          <a:xfrm>
            <a:off x="388630" y="348359"/>
            <a:ext cx="9792000" cy="432000"/>
          </a:xfrm>
        </p:spPr>
        <p:txBody>
          <a:bodyPr/>
          <a:lstStyle/>
          <a:p>
            <a:r>
              <a:rPr lang="en-GB" dirty="0"/>
              <a:t>3. </a:t>
            </a:r>
            <a:r>
              <a:rPr lang="ca-ES" dirty="0"/>
              <a:t>Crear una organització de la societat civil </a:t>
            </a:r>
            <a:r>
              <a:rPr lang="es-ES" dirty="0"/>
              <a:t>- 1</a:t>
            </a:r>
            <a:endParaRPr lang="x-none" dirty="0"/>
          </a:p>
        </p:txBody>
      </p:sp>
    </p:spTree>
    <p:extLst>
      <p:ext uri="{BB962C8B-B14F-4D97-AF65-F5344CB8AC3E}">
        <p14:creationId xmlns:p14="http://schemas.microsoft.com/office/powerpoint/2010/main" val="287534975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1717-8532-4FB2-9CAB-1B5C570ABBF4}"/>
              </a:ext>
            </a:extLst>
          </p:cNvPr>
          <p:cNvSpPr>
            <a:spLocks noGrp="1"/>
          </p:cNvSpPr>
          <p:nvPr>
            <p:ph type="title"/>
          </p:nvPr>
        </p:nvSpPr>
        <p:spPr>
          <a:xfrm>
            <a:off x="492539" y="327578"/>
            <a:ext cx="9792000" cy="432000"/>
          </a:xfrm>
        </p:spPr>
        <p:txBody>
          <a:bodyPr>
            <a:normAutofit fontScale="90000"/>
          </a:bodyPr>
          <a:lstStyle/>
          <a:p>
            <a:r>
              <a:rPr lang="en-US" dirty="0" err="1"/>
              <a:t>Butlletí</a:t>
            </a:r>
            <a:r>
              <a:rPr lang="en-US" dirty="0"/>
              <a:t> 8</a:t>
            </a:r>
            <a:endParaRPr lang="x-none" dirty="0"/>
          </a:p>
        </p:txBody>
      </p:sp>
      <p:sp>
        <p:nvSpPr>
          <p:cNvPr id="4" name="Content Placeholder 2">
            <a:extLst>
              <a:ext uri="{FF2B5EF4-FFF2-40B4-BE49-F238E27FC236}">
                <a16:creationId xmlns:a16="http://schemas.microsoft.com/office/drawing/2014/main" id="{5D4A905E-75B8-4A1A-A657-F42FD58C5BCE}"/>
              </a:ext>
            </a:extLst>
          </p:cNvPr>
          <p:cNvSpPr>
            <a:spLocks noGrp="1"/>
          </p:cNvSpPr>
          <p:nvPr>
            <p:ph sz="quarter" idx="14"/>
          </p:nvPr>
        </p:nvSpPr>
        <p:spPr>
          <a:xfrm>
            <a:off x="569541" y="1080657"/>
            <a:ext cx="11047495" cy="4405744"/>
          </a:xfrm>
          <a:solidFill>
            <a:srgbClr val="D2EFFC"/>
          </a:solidFill>
        </p:spPr>
        <p:txBody>
          <a:bodyPr/>
          <a:lstStyle/>
          <a:p>
            <a:pPr marL="0" indent="0" algn="just">
              <a:lnSpc>
                <a:spcPct val="100000"/>
              </a:lnSpc>
              <a:spcBef>
                <a:spcPts val="600"/>
              </a:spcBef>
              <a:buClr>
                <a:schemeClr val="accent1">
                  <a:lumMod val="75000"/>
                </a:schemeClr>
              </a:buClr>
              <a:buNone/>
            </a:pPr>
            <a:r>
              <a:rPr lang="es-ES" sz="2000" b="1" dirty="0" err="1"/>
              <a:t>Special</a:t>
            </a:r>
            <a:r>
              <a:rPr lang="es-ES" sz="2000" b="1" dirty="0"/>
              <a:t> </a:t>
            </a:r>
            <a:r>
              <a:rPr lang="es-ES" sz="2000" b="1" dirty="0" err="1"/>
              <a:t>Olympics</a:t>
            </a:r>
            <a:r>
              <a:rPr lang="es-ES" sz="2000" b="1" dirty="0"/>
              <a:t> </a:t>
            </a:r>
            <a:r>
              <a:rPr lang="es-ES" sz="2000" b="1" dirty="0" err="1"/>
              <a:t>utilitza</a:t>
            </a:r>
            <a:r>
              <a:rPr lang="es-ES" sz="2000" b="1" dirty="0"/>
              <a:t> </a:t>
            </a:r>
            <a:r>
              <a:rPr lang="es-ES" sz="2000" b="1" dirty="0" err="1"/>
              <a:t>l’esport</a:t>
            </a:r>
            <a:r>
              <a:rPr lang="es-ES" sz="2000" b="1" dirty="0"/>
              <a:t> per transformar vides i </a:t>
            </a:r>
            <a:r>
              <a:rPr lang="es-ES" sz="2000" b="1" dirty="0" err="1"/>
              <a:t>percepcions</a:t>
            </a:r>
            <a:r>
              <a:rPr lang="es-ES" sz="2000" b="1" dirty="0"/>
              <a:t> </a:t>
            </a:r>
          </a:p>
          <a:p>
            <a:pPr marL="0" indent="0" algn="just">
              <a:lnSpc>
                <a:spcPct val="100000"/>
              </a:lnSpc>
              <a:spcBef>
                <a:spcPts val="600"/>
              </a:spcBef>
              <a:buClr>
                <a:schemeClr val="accent1">
                  <a:lumMod val="75000"/>
                </a:schemeClr>
              </a:buClr>
              <a:buNone/>
            </a:pPr>
            <a:r>
              <a:rPr lang="es-ES" sz="1800" dirty="0" err="1"/>
              <a:t>Special</a:t>
            </a:r>
            <a:r>
              <a:rPr lang="es-ES" sz="1800" dirty="0"/>
              <a:t> </a:t>
            </a:r>
            <a:r>
              <a:rPr lang="es-ES" sz="1800" dirty="0" err="1"/>
              <a:t>Olympics</a:t>
            </a:r>
            <a:r>
              <a:rPr lang="es-ES" sz="1800" dirty="0"/>
              <a:t> </a:t>
            </a:r>
            <a:r>
              <a:rPr lang="es-ES" sz="1800" dirty="0" err="1"/>
              <a:t>és</a:t>
            </a:r>
            <a:r>
              <a:rPr lang="es-ES" sz="1800" dirty="0"/>
              <a:t> </a:t>
            </a:r>
            <a:r>
              <a:rPr lang="es-ES" sz="1800" dirty="0" err="1"/>
              <a:t>l’organització</a:t>
            </a:r>
            <a:r>
              <a:rPr lang="es-ES" sz="1800" dirty="0"/>
              <a:t> </a:t>
            </a:r>
            <a:r>
              <a:rPr lang="es-ES" sz="1800" dirty="0" err="1"/>
              <a:t>esportiva</a:t>
            </a:r>
            <a:r>
              <a:rPr lang="es-ES" sz="1800" dirty="0"/>
              <a:t> </a:t>
            </a:r>
            <a:r>
              <a:rPr lang="es-ES" sz="1800" dirty="0" err="1"/>
              <a:t>més</a:t>
            </a:r>
            <a:r>
              <a:rPr lang="es-ES" sz="1800" dirty="0"/>
              <a:t> gran del </a:t>
            </a:r>
            <a:r>
              <a:rPr lang="es-ES" sz="1800" dirty="0" err="1"/>
              <a:t>món</a:t>
            </a:r>
            <a:r>
              <a:rPr lang="es-ES" sz="1800" dirty="0"/>
              <a:t> per a persones </a:t>
            </a:r>
            <a:r>
              <a:rPr lang="es-ES" sz="1800" dirty="0" err="1"/>
              <a:t>amb</a:t>
            </a:r>
            <a:r>
              <a:rPr lang="es-ES" sz="1800" dirty="0"/>
              <a:t> </a:t>
            </a:r>
            <a:r>
              <a:rPr lang="es-ES" sz="1800" dirty="0" err="1"/>
              <a:t>discapacitat</a:t>
            </a:r>
            <a:r>
              <a:rPr lang="es-ES" sz="1800" dirty="0"/>
              <a:t> </a:t>
            </a:r>
            <a:r>
              <a:rPr lang="es-ES" sz="1800" dirty="0" err="1"/>
              <a:t>intel·lectual</a:t>
            </a:r>
            <a:r>
              <a:rPr lang="es-ES" sz="1800" dirty="0"/>
              <a:t> i se centra a transformar vides a través de </a:t>
            </a:r>
            <a:r>
              <a:rPr lang="es-ES" sz="1800" dirty="0" err="1"/>
              <a:t>l’esport</a:t>
            </a:r>
            <a:r>
              <a:rPr lang="es-ES" sz="1800" dirty="0"/>
              <a:t>. A través del poder de </a:t>
            </a:r>
            <a:r>
              <a:rPr lang="es-ES" sz="1800" dirty="0" err="1"/>
              <a:t>l’esport</a:t>
            </a:r>
            <a:r>
              <a:rPr lang="es-ES" sz="1800" dirty="0"/>
              <a:t>, les persones </a:t>
            </a:r>
            <a:r>
              <a:rPr lang="es-ES" sz="1800" dirty="0" err="1"/>
              <a:t>amb</a:t>
            </a:r>
            <a:r>
              <a:rPr lang="es-ES" sz="1800" dirty="0"/>
              <a:t> </a:t>
            </a:r>
            <a:r>
              <a:rPr lang="es-ES" sz="1800" dirty="0" err="1"/>
              <a:t>discapacitat</a:t>
            </a:r>
            <a:r>
              <a:rPr lang="es-ES" sz="1800" dirty="0"/>
              <a:t> </a:t>
            </a:r>
            <a:r>
              <a:rPr lang="es-ES" sz="1800" dirty="0" err="1"/>
              <a:t>intel·lectual</a:t>
            </a:r>
            <a:r>
              <a:rPr lang="es-ES" sz="1800" dirty="0"/>
              <a:t> </a:t>
            </a:r>
            <a:r>
              <a:rPr lang="es-ES" sz="1800" dirty="0" err="1"/>
              <a:t>descobreixen</a:t>
            </a:r>
            <a:r>
              <a:rPr lang="es-ES" sz="1800" dirty="0"/>
              <a:t> noves </a:t>
            </a:r>
            <a:r>
              <a:rPr lang="es-ES" sz="1800" dirty="0" err="1"/>
              <a:t>forces</a:t>
            </a:r>
            <a:r>
              <a:rPr lang="es-ES" sz="1800" dirty="0"/>
              <a:t>, </a:t>
            </a:r>
            <a:r>
              <a:rPr lang="es-ES" sz="1800" dirty="0" err="1"/>
              <a:t>capacitats</a:t>
            </a:r>
            <a:r>
              <a:rPr lang="es-ES" sz="1800" dirty="0"/>
              <a:t>, </a:t>
            </a:r>
            <a:r>
              <a:rPr lang="es-ES" sz="1800" dirty="0" err="1"/>
              <a:t>habilitats</a:t>
            </a:r>
            <a:r>
              <a:rPr lang="es-ES" sz="1800" dirty="0"/>
              <a:t> i </a:t>
            </a:r>
            <a:r>
              <a:rPr lang="es-ES" sz="1800" dirty="0" err="1"/>
              <a:t>l’èxit</a:t>
            </a:r>
            <a:r>
              <a:rPr lang="es-ES" sz="1800" dirty="0"/>
              <a:t>. </a:t>
            </a:r>
            <a:r>
              <a:rPr lang="es-ES" sz="1800" dirty="0" err="1"/>
              <a:t>Els</a:t>
            </a:r>
            <a:r>
              <a:rPr lang="es-ES" sz="1800" dirty="0"/>
              <a:t> </a:t>
            </a:r>
            <a:r>
              <a:rPr lang="es-ES" sz="1800" dirty="0" err="1"/>
              <a:t>atletes</a:t>
            </a:r>
            <a:r>
              <a:rPr lang="es-ES" sz="1800" dirty="0"/>
              <a:t> </a:t>
            </a:r>
            <a:r>
              <a:rPr lang="es-ES" sz="1800" dirty="0" err="1"/>
              <a:t>troben</a:t>
            </a:r>
            <a:r>
              <a:rPr lang="es-ES" sz="1800" dirty="0"/>
              <a:t> </a:t>
            </a:r>
            <a:r>
              <a:rPr lang="es-ES" sz="1800" dirty="0" err="1"/>
              <a:t>gaudi</a:t>
            </a:r>
            <a:r>
              <a:rPr lang="es-ES" sz="1800" dirty="0"/>
              <a:t>, </a:t>
            </a:r>
            <a:r>
              <a:rPr lang="es-ES" sz="1800" dirty="0" err="1"/>
              <a:t>confiança</a:t>
            </a:r>
            <a:r>
              <a:rPr lang="es-ES" sz="1800" dirty="0"/>
              <a:t> i plenitud al camp de </a:t>
            </a:r>
            <a:r>
              <a:rPr lang="es-ES" sz="1800" dirty="0" err="1"/>
              <a:t>joc</a:t>
            </a:r>
            <a:r>
              <a:rPr lang="es-ES" sz="1800" dirty="0"/>
              <a:t> i a la vida. També inspiren persones de les </a:t>
            </a:r>
            <a:r>
              <a:rPr lang="es-ES" sz="1800" dirty="0" err="1"/>
              <a:t>seves</a:t>
            </a:r>
            <a:r>
              <a:rPr lang="es-ES" sz="1800" dirty="0"/>
              <a:t> </a:t>
            </a:r>
            <a:r>
              <a:rPr lang="es-ES" sz="1800" dirty="0" err="1"/>
              <a:t>comunitats</a:t>
            </a:r>
            <a:r>
              <a:rPr lang="es-ES" sz="1800" dirty="0"/>
              <a:t> i </a:t>
            </a:r>
            <a:r>
              <a:rPr lang="es-ES" sz="1800" dirty="0" err="1"/>
              <a:t>altres</a:t>
            </a:r>
            <a:r>
              <a:rPr lang="es-ES" sz="1800" dirty="0"/>
              <a:t> </a:t>
            </a:r>
            <a:r>
              <a:rPr lang="es-ES" sz="1800" dirty="0" err="1"/>
              <a:t>llocs</a:t>
            </a:r>
            <a:r>
              <a:rPr lang="es-ES" sz="1800" dirty="0"/>
              <a:t> per </a:t>
            </a:r>
            <a:r>
              <a:rPr lang="es-ES" sz="1800" dirty="0" err="1"/>
              <a:t>obrir</a:t>
            </a:r>
            <a:r>
              <a:rPr lang="es-ES" sz="1800" dirty="0"/>
              <a:t> el </a:t>
            </a:r>
            <a:r>
              <a:rPr lang="es-ES" sz="1800" dirty="0" err="1"/>
              <a:t>cor</a:t>
            </a:r>
            <a:r>
              <a:rPr lang="es-ES" sz="1800" dirty="0"/>
              <a:t> a un </a:t>
            </a:r>
            <a:r>
              <a:rPr lang="es-ES" sz="1800" dirty="0" err="1"/>
              <a:t>món</a:t>
            </a:r>
            <a:r>
              <a:rPr lang="es-ES" sz="1800" dirty="0"/>
              <a:t> </a:t>
            </a:r>
            <a:r>
              <a:rPr lang="es-ES" sz="1800" dirty="0" err="1"/>
              <a:t>més</a:t>
            </a:r>
            <a:r>
              <a:rPr lang="es-ES" sz="1800" dirty="0"/>
              <a:t> </a:t>
            </a:r>
            <a:r>
              <a:rPr lang="es-ES" sz="1800" dirty="0" err="1"/>
              <a:t>extens</a:t>
            </a:r>
            <a:r>
              <a:rPr lang="es-ES" sz="1800" dirty="0"/>
              <a:t> de </a:t>
            </a:r>
            <a:r>
              <a:rPr lang="es-ES" sz="1800" dirty="0" err="1"/>
              <a:t>talents</a:t>
            </a:r>
            <a:r>
              <a:rPr lang="es-ES" sz="1800" dirty="0"/>
              <a:t> i potencial </a:t>
            </a:r>
            <a:r>
              <a:rPr lang="es-ES" sz="1800" dirty="0" err="1"/>
              <a:t>humà</a:t>
            </a:r>
            <a:r>
              <a:rPr lang="es-ES" sz="1800" dirty="0"/>
              <a:t>.</a:t>
            </a:r>
          </a:p>
          <a:p>
            <a:pPr marL="0" indent="0" algn="just">
              <a:lnSpc>
                <a:spcPct val="100000"/>
              </a:lnSpc>
              <a:spcBef>
                <a:spcPts val="600"/>
              </a:spcBef>
              <a:buClr>
                <a:schemeClr val="accent1">
                  <a:lumMod val="75000"/>
                </a:schemeClr>
              </a:buClr>
              <a:buNone/>
            </a:pPr>
            <a:r>
              <a:rPr lang="es-ES" sz="1800" b="1" dirty="0" err="1"/>
              <a:t>Canviar</a:t>
            </a:r>
            <a:r>
              <a:rPr lang="es-ES" sz="1800" b="1" dirty="0"/>
              <a:t> </a:t>
            </a:r>
            <a:r>
              <a:rPr lang="es-ES" sz="1800" b="1" dirty="0" err="1"/>
              <a:t>actituds</a:t>
            </a:r>
            <a:endParaRPr lang="es-ES" sz="1800" b="1" dirty="0"/>
          </a:p>
          <a:p>
            <a:pPr marL="0" indent="0" algn="just">
              <a:lnSpc>
                <a:spcPct val="100000"/>
              </a:lnSpc>
              <a:spcBef>
                <a:spcPts val="600"/>
              </a:spcBef>
              <a:buClr>
                <a:schemeClr val="accent1">
                  <a:lumMod val="75000"/>
                </a:schemeClr>
              </a:buClr>
              <a:buNone/>
            </a:pPr>
            <a:r>
              <a:rPr lang="es-ES" sz="1800" dirty="0" err="1"/>
              <a:t>Special</a:t>
            </a:r>
            <a:r>
              <a:rPr lang="es-ES" sz="1800" dirty="0"/>
              <a:t> </a:t>
            </a:r>
            <a:r>
              <a:rPr lang="es-ES" sz="1800" dirty="0" err="1"/>
              <a:t>Olympics</a:t>
            </a:r>
            <a:r>
              <a:rPr lang="es-ES" sz="1800" dirty="0"/>
              <a:t> </a:t>
            </a:r>
            <a:r>
              <a:rPr lang="es-ES" sz="1800" dirty="0" err="1"/>
              <a:t>consciència</a:t>
            </a:r>
            <a:r>
              <a:rPr lang="es-ES" sz="1800" dirty="0"/>
              <a:t> sobre les </a:t>
            </a:r>
            <a:r>
              <a:rPr lang="es-ES" sz="1800" dirty="0" err="1"/>
              <a:t>habilitats</a:t>
            </a:r>
            <a:r>
              <a:rPr lang="es-ES" sz="1800" dirty="0"/>
              <a:t> de les persones </a:t>
            </a:r>
            <a:r>
              <a:rPr lang="es-ES" sz="1800" dirty="0" err="1"/>
              <a:t>amb</a:t>
            </a:r>
            <a:r>
              <a:rPr lang="es-ES" sz="1800" dirty="0"/>
              <a:t> </a:t>
            </a:r>
            <a:r>
              <a:rPr lang="es-ES" sz="1800" dirty="0" err="1"/>
              <a:t>discapacitat</a:t>
            </a:r>
            <a:r>
              <a:rPr lang="es-ES" sz="1800" dirty="0"/>
              <a:t> </a:t>
            </a:r>
            <a:r>
              <a:rPr lang="es-ES" sz="1800" dirty="0" err="1"/>
              <a:t>intel·lectual</a:t>
            </a:r>
            <a:r>
              <a:rPr lang="es-ES" sz="1800" dirty="0"/>
              <a:t>. A través de </a:t>
            </a:r>
            <a:r>
              <a:rPr lang="es-ES" sz="1800" dirty="0" err="1"/>
              <a:t>l’esport</a:t>
            </a:r>
            <a:r>
              <a:rPr lang="es-ES" sz="1800" dirty="0"/>
              <a:t>, </a:t>
            </a:r>
            <a:r>
              <a:rPr lang="es-ES" sz="1800" dirty="0" err="1"/>
              <a:t>s’hi</a:t>
            </a:r>
            <a:r>
              <a:rPr lang="es-ES" sz="1800" dirty="0"/>
              <a:t> </a:t>
            </a:r>
            <a:r>
              <a:rPr lang="es-ES" sz="1800" dirty="0" err="1"/>
              <a:t>exhibeixen</a:t>
            </a:r>
            <a:r>
              <a:rPr lang="es-ES" sz="1800" dirty="0"/>
              <a:t> les </a:t>
            </a:r>
            <a:r>
              <a:rPr lang="es-ES" sz="1800" dirty="0" err="1"/>
              <a:t>habilitats</a:t>
            </a:r>
            <a:r>
              <a:rPr lang="es-ES" sz="1800" dirty="0"/>
              <a:t> i la </a:t>
            </a:r>
            <a:r>
              <a:rPr lang="es-ES" sz="1800" dirty="0" err="1"/>
              <a:t>dignitat</a:t>
            </a:r>
            <a:r>
              <a:rPr lang="es-ES" sz="1800" dirty="0"/>
              <a:t> </a:t>
            </a:r>
            <a:r>
              <a:rPr lang="es-ES" sz="1800" dirty="0" err="1"/>
              <a:t>dels</a:t>
            </a:r>
            <a:r>
              <a:rPr lang="es-ES" sz="1800" dirty="0"/>
              <a:t> </a:t>
            </a:r>
            <a:r>
              <a:rPr lang="es-ES" sz="1800" dirty="0" err="1"/>
              <a:t>atletes</a:t>
            </a:r>
            <a:r>
              <a:rPr lang="es-ES" sz="1800" dirty="0"/>
              <a:t>. </a:t>
            </a:r>
            <a:r>
              <a:rPr lang="es-ES" sz="1800" dirty="0" err="1"/>
              <a:t>Alhora</a:t>
            </a:r>
            <a:r>
              <a:rPr lang="es-ES" sz="1800" dirty="0"/>
              <a:t>, </a:t>
            </a:r>
            <a:r>
              <a:rPr lang="es-ES" sz="1800" dirty="0" err="1"/>
              <a:t>Special</a:t>
            </a:r>
            <a:r>
              <a:rPr lang="es-ES" sz="1800" dirty="0"/>
              <a:t> </a:t>
            </a:r>
            <a:r>
              <a:rPr lang="es-ES" sz="1800" dirty="0" err="1"/>
              <a:t>Olympics</a:t>
            </a:r>
            <a:r>
              <a:rPr lang="es-ES" sz="1800" dirty="0"/>
              <a:t> ajunta persones </a:t>
            </a:r>
            <a:r>
              <a:rPr lang="es-ES" sz="1800" dirty="0" err="1"/>
              <a:t>amb</a:t>
            </a:r>
            <a:r>
              <a:rPr lang="es-ES" sz="1800" dirty="0"/>
              <a:t> </a:t>
            </a:r>
            <a:r>
              <a:rPr lang="es-ES" sz="1800" dirty="0" err="1"/>
              <a:t>discapacitat</a:t>
            </a:r>
            <a:r>
              <a:rPr lang="es-ES" sz="1800" dirty="0"/>
              <a:t> </a:t>
            </a:r>
            <a:r>
              <a:rPr lang="es-ES" sz="1800" dirty="0" err="1"/>
              <a:t>intel·lectual</a:t>
            </a:r>
            <a:r>
              <a:rPr lang="es-ES" sz="1800" dirty="0"/>
              <a:t> i </a:t>
            </a:r>
            <a:r>
              <a:rPr lang="es-ES" sz="1800" dirty="0" err="1"/>
              <a:t>sense</a:t>
            </a:r>
            <a:r>
              <a:rPr lang="es-ES" sz="1800" dirty="0"/>
              <a:t> per </a:t>
            </a:r>
            <a:r>
              <a:rPr lang="es-ES" sz="1800" dirty="0" err="1"/>
              <a:t>veure</a:t>
            </a:r>
            <a:r>
              <a:rPr lang="es-ES" sz="1800" dirty="0"/>
              <a:t> i participar en </a:t>
            </a:r>
            <a:r>
              <a:rPr lang="es-ES" sz="1800" dirty="0" err="1"/>
              <a:t>esports</a:t>
            </a:r>
            <a:r>
              <a:rPr lang="es-ES" sz="1800" dirty="0"/>
              <a:t> </a:t>
            </a:r>
            <a:r>
              <a:rPr lang="es-ES" sz="1800" dirty="0" err="1"/>
              <a:t>transformadors</a:t>
            </a:r>
            <a:r>
              <a:rPr lang="es-ES" sz="1800" dirty="0"/>
              <a:t>.</a:t>
            </a:r>
          </a:p>
          <a:p>
            <a:pPr marL="0" indent="0" algn="just">
              <a:lnSpc>
                <a:spcPct val="100000"/>
              </a:lnSpc>
              <a:spcBef>
                <a:spcPts val="600"/>
              </a:spcBef>
              <a:buClr>
                <a:schemeClr val="accent1">
                  <a:lumMod val="75000"/>
                </a:schemeClr>
              </a:buClr>
              <a:buNone/>
            </a:pPr>
            <a:r>
              <a:rPr lang="es-ES" sz="1800" dirty="0" err="1"/>
              <a:t>Special</a:t>
            </a:r>
            <a:r>
              <a:rPr lang="es-ES" sz="1800" dirty="0"/>
              <a:t> </a:t>
            </a:r>
            <a:r>
              <a:rPr lang="es-ES" sz="1800" dirty="0" err="1"/>
              <a:t>Olympics</a:t>
            </a:r>
            <a:r>
              <a:rPr lang="es-ES" sz="1800" dirty="0"/>
              <a:t> </a:t>
            </a:r>
            <a:r>
              <a:rPr lang="es-ES" sz="1800" dirty="0" err="1"/>
              <a:t>lluita</a:t>
            </a:r>
            <a:r>
              <a:rPr lang="es-ES" sz="1800" dirty="0"/>
              <a:t> contra </a:t>
            </a:r>
            <a:r>
              <a:rPr lang="es-ES" sz="1800" dirty="0" err="1"/>
              <a:t>estereotips</a:t>
            </a:r>
            <a:r>
              <a:rPr lang="es-ES" sz="1800" dirty="0"/>
              <a:t> </a:t>
            </a:r>
            <a:r>
              <a:rPr lang="es-ES" sz="1800" dirty="0" err="1"/>
              <a:t>negatius</a:t>
            </a:r>
            <a:r>
              <a:rPr lang="es-ES" sz="1800" dirty="0"/>
              <a:t> i </a:t>
            </a:r>
            <a:r>
              <a:rPr lang="es-ES" sz="1800" dirty="0" err="1"/>
              <a:t>percepcions</a:t>
            </a:r>
            <a:r>
              <a:rPr lang="es-ES" sz="1800" dirty="0"/>
              <a:t> </a:t>
            </a:r>
            <a:r>
              <a:rPr lang="es-ES" sz="1800" dirty="0" err="1"/>
              <a:t>errònies</a:t>
            </a:r>
            <a:r>
              <a:rPr lang="es-ES" sz="1800" dirty="0"/>
              <a:t>. El programa educa persones de </a:t>
            </a:r>
            <a:r>
              <a:rPr lang="es-ES" sz="1800" dirty="0" err="1"/>
              <a:t>tot</a:t>
            </a:r>
            <a:r>
              <a:rPr lang="es-ES" sz="1800" dirty="0"/>
              <a:t> el </a:t>
            </a:r>
            <a:r>
              <a:rPr lang="es-ES" sz="1800" dirty="0" err="1"/>
              <a:t>món</a:t>
            </a:r>
            <a:r>
              <a:rPr lang="es-ES" sz="1800" dirty="0"/>
              <a:t> sobre les </a:t>
            </a:r>
            <a:r>
              <a:rPr lang="es-ES" sz="1800" dirty="0" err="1"/>
              <a:t>capacitats</a:t>
            </a:r>
            <a:r>
              <a:rPr lang="es-ES" sz="1800" dirty="0"/>
              <a:t> i </a:t>
            </a:r>
            <a:r>
              <a:rPr lang="es-ES" sz="1800" dirty="0" err="1"/>
              <a:t>dons</a:t>
            </a:r>
            <a:r>
              <a:rPr lang="es-ES" sz="1800" dirty="0"/>
              <a:t> </a:t>
            </a:r>
            <a:r>
              <a:rPr lang="es-ES" sz="1800" dirty="0" err="1"/>
              <a:t>dels</a:t>
            </a:r>
            <a:r>
              <a:rPr lang="es-ES" sz="1800" dirty="0"/>
              <a:t> </a:t>
            </a:r>
            <a:r>
              <a:rPr lang="es-ES" sz="1800" dirty="0" err="1"/>
              <a:t>atletes</a:t>
            </a:r>
            <a:r>
              <a:rPr lang="es-ES" sz="1800" dirty="0"/>
              <a:t>. </a:t>
            </a:r>
            <a:r>
              <a:rPr lang="es-ES" sz="1800" dirty="0" err="1"/>
              <a:t>Entrenadors</a:t>
            </a:r>
            <a:r>
              <a:rPr lang="es-ES" sz="1800" dirty="0"/>
              <a:t>, </a:t>
            </a:r>
            <a:r>
              <a:rPr lang="es-ES" sz="1800" dirty="0" err="1"/>
              <a:t>voluntaris</a:t>
            </a:r>
            <a:r>
              <a:rPr lang="es-ES" sz="1800" dirty="0"/>
              <a:t> i </a:t>
            </a:r>
            <a:r>
              <a:rPr lang="es-ES" sz="1800" dirty="0" err="1"/>
              <a:t>mestres</a:t>
            </a:r>
            <a:r>
              <a:rPr lang="es-ES" sz="1800" dirty="0"/>
              <a:t> </a:t>
            </a:r>
            <a:r>
              <a:rPr lang="es-ES" sz="1800" dirty="0" err="1"/>
              <a:t>ofereixen</a:t>
            </a:r>
            <a:r>
              <a:rPr lang="es-ES" sz="1800" dirty="0"/>
              <a:t> </a:t>
            </a:r>
            <a:r>
              <a:rPr lang="es-ES" sz="1800" dirty="0" err="1"/>
              <a:t>experiències</a:t>
            </a:r>
            <a:r>
              <a:rPr lang="es-ES" sz="1800" dirty="0"/>
              <a:t> </a:t>
            </a:r>
            <a:r>
              <a:rPr lang="es-ES" sz="1800" dirty="0" err="1"/>
              <a:t>educatives</a:t>
            </a:r>
            <a:r>
              <a:rPr lang="es-ES" sz="1800" dirty="0"/>
              <a:t> per potenciar </a:t>
            </a:r>
            <a:r>
              <a:rPr lang="es-ES" sz="1800" dirty="0" err="1"/>
              <a:t>els</a:t>
            </a:r>
            <a:r>
              <a:rPr lang="es-ES" sz="1800" dirty="0"/>
              <a:t> </a:t>
            </a:r>
            <a:r>
              <a:rPr lang="es-ES" sz="1800" dirty="0" err="1"/>
              <a:t>seus</a:t>
            </a:r>
            <a:r>
              <a:rPr lang="es-ES" sz="1800" dirty="0"/>
              <a:t> </a:t>
            </a:r>
            <a:r>
              <a:rPr lang="es-ES" sz="1800" dirty="0" err="1"/>
              <a:t>coneixements</a:t>
            </a:r>
            <a:r>
              <a:rPr lang="es-ES" sz="1800" dirty="0"/>
              <a:t> i mostrar-los </a:t>
            </a:r>
            <a:r>
              <a:rPr lang="es-ES" sz="1800" dirty="0" err="1"/>
              <a:t>com</a:t>
            </a:r>
            <a:r>
              <a:rPr lang="es-ES" sz="1800" dirty="0"/>
              <a:t> </a:t>
            </a:r>
            <a:r>
              <a:rPr lang="es-ES" sz="1800" dirty="0" err="1"/>
              <a:t>l’experiència</a:t>
            </a:r>
            <a:r>
              <a:rPr lang="es-ES" sz="1800" dirty="0"/>
              <a:t> de </a:t>
            </a:r>
            <a:r>
              <a:rPr lang="es-ES" sz="1800" dirty="0" err="1"/>
              <a:t>Special</a:t>
            </a:r>
            <a:r>
              <a:rPr lang="es-ES" sz="1800" dirty="0"/>
              <a:t> </a:t>
            </a:r>
            <a:r>
              <a:rPr lang="es-ES" sz="1800" dirty="0" err="1"/>
              <a:t>Olympics</a:t>
            </a:r>
            <a:r>
              <a:rPr lang="es-ES" sz="1800" dirty="0"/>
              <a:t> </a:t>
            </a:r>
            <a:r>
              <a:rPr lang="es-ES" sz="1800" dirty="0" err="1"/>
              <a:t>pot</a:t>
            </a:r>
            <a:r>
              <a:rPr lang="es-ES" sz="1800" dirty="0"/>
              <a:t> </a:t>
            </a:r>
            <a:r>
              <a:rPr lang="es-ES" sz="1800" dirty="0" err="1"/>
              <a:t>transcendir</a:t>
            </a:r>
            <a:r>
              <a:rPr lang="es-ES" sz="1800" dirty="0"/>
              <a:t> </a:t>
            </a:r>
            <a:r>
              <a:rPr lang="es-ES" sz="1800" dirty="0" err="1"/>
              <a:t>tots</a:t>
            </a:r>
            <a:r>
              <a:rPr lang="es-ES" sz="1800" dirty="0"/>
              <a:t> </a:t>
            </a:r>
            <a:r>
              <a:rPr lang="es-ES" sz="1800" dirty="0" err="1"/>
              <a:t>els</a:t>
            </a:r>
            <a:r>
              <a:rPr lang="es-ES" sz="1800" dirty="0"/>
              <a:t> </a:t>
            </a:r>
            <a:r>
              <a:rPr lang="es-ES" sz="1800" dirty="0" err="1"/>
              <a:t>aspectes</a:t>
            </a:r>
            <a:r>
              <a:rPr lang="es-ES" sz="1800" dirty="0"/>
              <a:t> de les </a:t>
            </a:r>
            <a:r>
              <a:rPr lang="es-ES" sz="1800" dirty="0" err="1"/>
              <a:t>seves</a:t>
            </a:r>
            <a:r>
              <a:rPr lang="es-ES" sz="1800" dirty="0"/>
              <a:t> vides</a:t>
            </a:r>
          </a:p>
          <a:p>
            <a:pPr marL="0" indent="0" algn="just">
              <a:lnSpc>
                <a:spcPct val="100000"/>
              </a:lnSpc>
              <a:spcBef>
                <a:spcPts val="600"/>
              </a:spcBef>
              <a:buClr>
                <a:schemeClr val="accent1">
                  <a:lumMod val="75000"/>
                </a:schemeClr>
              </a:buClr>
              <a:buNone/>
            </a:pPr>
            <a:r>
              <a:rPr lang="es-ES" sz="1800" dirty="0"/>
              <a:t>. </a:t>
            </a:r>
            <a:endParaRPr lang="es-ES" sz="1800" b="1" dirty="0"/>
          </a:p>
        </p:txBody>
      </p:sp>
      <p:sp>
        <p:nvSpPr>
          <p:cNvPr id="5" name="Text Placeholder 5">
            <a:extLst>
              <a:ext uri="{FF2B5EF4-FFF2-40B4-BE49-F238E27FC236}">
                <a16:creationId xmlns:a16="http://schemas.microsoft.com/office/drawing/2014/main" id="{67493817-145D-9D46-874B-CB603B283E02}"/>
              </a:ext>
            </a:extLst>
          </p:cNvPr>
          <p:cNvSpPr>
            <a:spLocks noGrp="1"/>
          </p:cNvSpPr>
          <p:nvPr>
            <p:ph type="body" sz="quarter" idx="13"/>
          </p:nvPr>
        </p:nvSpPr>
        <p:spPr>
          <a:xfrm>
            <a:off x="2265218" y="370667"/>
            <a:ext cx="9351818" cy="335915"/>
          </a:xfrm>
        </p:spPr>
        <p:txBody>
          <a:bodyPr/>
          <a:lstStyle/>
          <a:p>
            <a:pPr>
              <a:lnSpc>
                <a:spcPct val="100000"/>
              </a:lnSpc>
            </a:pPr>
            <a:r>
              <a:rPr lang="ca-ES" sz="2000" dirty="0"/>
              <a:t>Special Olympics utilitza l’esport per transformar vides i percepcions</a:t>
            </a:r>
            <a:endParaRPr lang="en-US" sz="2000" dirty="0"/>
          </a:p>
        </p:txBody>
      </p:sp>
    </p:spTree>
    <p:extLst>
      <p:ext uri="{BB962C8B-B14F-4D97-AF65-F5344CB8AC3E}">
        <p14:creationId xmlns:p14="http://schemas.microsoft.com/office/powerpoint/2010/main" val="386271692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1717-8532-4FB2-9CAB-1B5C570ABBF4}"/>
              </a:ext>
            </a:extLst>
          </p:cNvPr>
          <p:cNvSpPr>
            <a:spLocks noGrp="1"/>
          </p:cNvSpPr>
          <p:nvPr>
            <p:ph type="title"/>
          </p:nvPr>
        </p:nvSpPr>
        <p:spPr>
          <a:xfrm>
            <a:off x="492539" y="327578"/>
            <a:ext cx="9792000" cy="432000"/>
          </a:xfrm>
        </p:spPr>
        <p:txBody>
          <a:bodyPr>
            <a:normAutofit fontScale="90000"/>
          </a:bodyPr>
          <a:lstStyle/>
          <a:p>
            <a:r>
              <a:rPr lang="en-US" dirty="0" err="1"/>
              <a:t>Butlletí</a:t>
            </a:r>
            <a:r>
              <a:rPr lang="en-US" dirty="0"/>
              <a:t> 8</a:t>
            </a:r>
            <a:endParaRPr lang="x-none" dirty="0"/>
          </a:p>
        </p:txBody>
      </p:sp>
      <p:sp>
        <p:nvSpPr>
          <p:cNvPr id="4" name="Content Placeholder 2">
            <a:extLst>
              <a:ext uri="{FF2B5EF4-FFF2-40B4-BE49-F238E27FC236}">
                <a16:creationId xmlns:a16="http://schemas.microsoft.com/office/drawing/2014/main" id="{5D4A905E-75B8-4A1A-A657-F42FD58C5BCE}"/>
              </a:ext>
            </a:extLst>
          </p:cNvPr>
          <p:cNvSpPr>
            <a:spLocks noGrp="1"/>
          </p:cNvSpPr>
          <p:nvPr>
            <p:ph sz="quarter" idx="14"/>
          </p:nvPr>
        </p:nvSpPr>
        <p:spPr>
          <a:xfrm>
            <a:off x="569541" y="1080657"/>
            <a:ext cx="11047495" cy="2576943"/>
          </a:xfrm>
          <a:solidFill>
            <a:srgbClr val="D2EFFC"/>
          </a:solidFill>
        </p:spPr>
        <p:txBody>
          <a:bodyPr/>
          <a:lstStyle/>
          <a:p>
            <a:pPr marL="0" indent="0" algn="just">
              <a:lnSpc>
                <a:spcPct val="100000"/>
              </a:lnSpc>
              <a:spcBef>
                <a:spcPts val="0"/>
              </a:spcBef>
              <a:buClr>
                <a:schemeClr val="accent1">
                  <a:lumMod val="75000"/>
                </a:schemeClr>
              </a:buClr>
              <a:buNone/>
            </a:pPr>
            <a:r>
              <a:rPr lang="es-ES" sz="1800" b="1" dirty="0"/>
              <a:t>Construir </a:t>
            </a:r>
            <a:r>
              <a:rPr lang="es-ES" sz="1800" b="1" dirty="0" err="1"/>
              <a:t>comunitats</a:t>
            </a:r>
            <a:endParaRPr lang="es-ES" sz="1800" b="1" dirty="0"/>
          </a:p>
          <a:p>
            <a:pPr marL="0" indent="0" algn="just">
              <a:buNone/>
            </a:pPr>
            <a:r>
              <a:rPr lang="ca-ES" sz="1800" dirty="0" err="1"/>
              <a:t>Special</a:t>
            </a:r>
            <a:r>
              <a:rPr lang="ca-ES" sz="1800" dirty="0"/>
              <a:t> </a:t>
            </a:r>
            <a:r>
              <a:rPr lang="ca-ES" sz="1800" dirty="0" err="1"/>
              <a:t>Olympics</a:t>
            </a:r>
            <a:r>
              <a:rPr lang="ca-ES" sz="1800" dirty="0"/>
              <a:t> treballa per difondre la compassió i l’acceptació de manera que pugui unir el món. L’objectiu és despertar tothom, i cada comunitat, a la humanitat comuna de cada persona. Aquesta visió d’inclusió comença a escala local i s’expandeix a escala mundial.</a:t>
            </a:r>
            <a:endParaRPr lang="es-ES" sz="1800" dirty="0"/>
          </a:p>
          <a:p>
            <a:pPr marL="0" indent="0" algn="just">
              <a:buNone/>
            </a:pPr>
            <a:r>
              <a:rPr lang="ca-ES" sz="1800" dirty="0" err="1"/>
              <a:t>Special</a:t>
            </a:r>
            <a:r>
              <a:rPr lang="ca-ES" sz="1800" dirty="0"/>
              <a:t> </a:t>
            </a:r>
            <a:r>
              <a:rPr lang="ca-ES" sz="1800" dirty="0" err="1"/>
              <a:t>Olympics</a:t>
            </a:r>
            <a:r>
              <a:rPr lang="ca-ES" sz="1800" dirty="0"/>
              <a:t> ho realitza a través d’un ampli ventall de sessions de formació, competicions, revisions de salut i esdeveniments per recaptar fons. També s’han creat oportunitats especials per a famílies, membres de la comunitat, líders locals, negocis, ordre públic, famosos, dignataris i altres per treballar en equip per canviar actituds i donar suport als atletes. </a:t>
            </a:r>
            <a:endParaRPr lang="es-ES" sz="1800" dirty="0"/>
          </a:p>
        </p:txBody>
      </p:sp>
      <p:sp>
        <p:nvSpPr>
          <p:cNvPr id="5" name="Text Placeholder 5">
            <a:extLst>
              <a:ext uri="{FF2B5EF4-FFF2-40B4-BE49-F238E27FC236}">
                <a16:creationId xmlns:a16="http://schemas.microsoft.com/office/drawing/2014/main" id="{67493817-145D-9D46-874B-CB603B283E02}"/>
              </a:ext>
            </a:extLst>
          </p:cNvPr>
          <p:cNvSpPr>
            <a:spLocks noGrp="1"/>
          </p:cNvSpPr>
          <p:nvPr>
            <p:ph type="body" sz="quarter" idx="13"/>
          </p:nvPr>
        </p:nvSpPr>
        <p:spPr>
          <a:xfrm>
            <a:off x="2265218" y="370667"/>
            <a:ext cx="9351818" cy="335915"/>
          </a:xfrm>
        </p:spPr>
        <p:txBody>
          <a:bodyPr/>
          <a:lstStyle/>
          <a:p>
            <a:pPr>
              <a:lnSpc>
                <a:spcPct val="100000"/>
              </a:lnSpc>
            </a:pPr>
            <a:r>
              <a:rPr lang="ca-ES" sz="2000" dirty="0" err="1"/>
              <a:t>Special</a:t>
            </a:r>
            <a:r>
              <a:rPr lang="ca-ES" sz="2000" dirty="0"/>
              <a:t> </a:t>
            </a:r>
            <a:r>
              <a:rPr lang="ca-ES" sz="2000" dirty="0" err="1"/>
              <a:t>Olympics</a:t>
            </a:r>
            <a:r>
              <a:rPr lang="ca-ES" sz="2000" dirty="0"/>
              <a:t> utilitza l’esport per transformar vides i percepcions</a:t>
            </a:r>
            <a:endParaRPr lang="en-US" sz="2000" dirty="0"/>
          </a:p>
        </p:txBody>
      </p:sp>
    </p:spTree>
    <p:extLst>
      <p:ext uri="{BB962C8B-B14F-4D97-AF65-F5344CB8AC3E}">
        <p14:creationId xmlns:p14="http://schemas.microsoft.com/office/powerpoint/2010/main" val="353093095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1717-8532-4FB2-9CAB-1B5C570ABBF4}"/>
              </a:ext>
            </a:extLst>
          </p:cNvPr>
          <p:cNvSpPr>
            <a:spLocks noGrp="1"/>
          </p:cNvSpPr>
          <p:nvPr>
            <p:ph type="title"/>
          </p:nvPr>
        </p:nvSpPr>
        <p:spPr>
          <a:xfrm>
            <a:off x="492539" y="327578"/>
            <a:ext cx="9792000" cy="432000"/>
          </a:xfrm>
        </p:spPr>
        <p:txBody>
          <a:bodyPr>
            <a:normAutofit fontScale="90000"/>
          </a:bodyPr>
          <a:lstStyle/>
          <a:p>
            <a:r>
              <a:rPr lang="en-US" dirty="0" err="1"/>
              <a:t>Butlletí</a:t>
            </a:r>
            <a:r>
              <a:rPr lang="en-US" dirty="0"/>
              <a:t> 9</a:t>
            </a:r>
            <a:endParaRPr lang="x-none" dirty="0"/>
          </a:p>
        </p:txBody>
      </p:sp>
      <p:sp>
        <p:nvSpPr>
          <p:cNvPr id="4" name="Content Placeholder 2">
            <a:extLst>
              <a:ext uri="{FF2B5EF4-FFF2-40B4-BE49-F238E27FC236}">
                <a16:creationId xmlns:a16="http://schemas.microsoft.com/office/drawing/2014/main" id="{5D4A905E-75B8-4A1A-A657-F42FD58C5BCE}"/>
              </a:ext>
            </a:extLst>
          </p:cNvPr>
          <p:cNvSpPr>
            <a:spLocks noGrp="1"/>
          </p:cNvSpPr>
          <p:nvPr>
            <p:ph sz="quarter" idx="14"/>
          </p:nvPr>
        </p:nvSpPr>
        <p:spPr>
          <a:xfrm>
            <a:off x="548760" y="955966"/>
            <a:ext cx="11047495" cy="4468089"/>
          </a:xfrm>
          <a:solidFill>
            <a:srgbClr val="D2EFFC"/>
          </a:solidFill>
        </p:spPr>
        <p:txBody>
          <a:bodyPr/>
          <a:lstStyle/>
          <a:p>
            <a:pPr marL="0" indent="0" algn="just">
              <a:lnSpc>
                <a:spcPct val="100000"/>
              </a:lnSpc>
              <a:spcBef>
                <a:spcPts val="0"/>
              </a:spcBef>
              <a:buClr>
                <a:schemeClr val="accent1">
                  <a:lumMod val="75000"/>
                </a:schemeClr>
              </a:buClr>
              <a:buNone/>
            </a:pPr>
            <a:r>
              <a:rPr lang="pt-BR" sz="1800" b="1" dirty="0"/>
              <a:t>Exemples d’</a:t>
            </a:r>
            <a:r>
              <a:rPr lang="pt-BR" sz="1800" b="1" dirty="0" err="1"/>
              <a:t>activitats</a:t>
            </a:r>
            <a:r>
              <a:rPr lang="pt-BR" sz="1800" b="1" dirty="0"/>
              <a:t> de </a:t>
            </a:r>
            <a:r>
              <a:rPr lang="pt-BR" sz="1800" b="1" dirty="0" err="1"/>
              <a:t>generació</a:t>
            </a:r>
            <a:r>
              <a:rPr lang="pt-BR" sz="1800" b="1" dirty="0"/>
              <a:t> d’ingressos i </a:t>
            </a:r>
            <a:r>
              <a:rPr lang="pt-BR" sz="1800" b="1" dirty="0" err="1"/>
              <a:t>subsistència</a:t>
            </a:r>
            <a:r>
              <a:rPr lang="pt-BR" sz="1800" b="1" dirty="0"/>
              <a:t> </a:t>
            </a:r>
          </a:p>
          <a:p>
            <a:pPr marL="0" indent="0" algn="just">
              <a:lnSpc>
                <a:spcPct val="100000"/>
              </a:lnSpc>
              <a:spcBef>
                <a:spcPts val="0"/>
              </a:spcBef>
              <a:buClr>
                <a:schemeClr val="accent1">
                  <a:lumMod val="75000"/>
                </a:schemeClr>
              </a:buClr>
              <a:buNone/>
            </a:pPr>
            <a:endParaRPr lang="pt-BR" sz="1050" b="1" dirty="0"/>
          </a:p>
          <a:p>
            <a:pPr marL="0" indent="0" algn="just">
              <a:lnSpc>
                <a:spcPct val="100000"/>
              </a:lnSpc>
              <a:spcBef>
                <a:spcPts val="0"/>
              </a:spcBef>
              <a:buClr>
                <a:schemeClr val="accent1">
                  <a:lumMod val="75000"/>
                </a:schemeClr>
              </a:buClr>
              <a:buNone/>
            </a:pPr>
            <a:r>
              <a:rPr lang="ca-ES" sz="1800" dirty="0" err="1"/>
              <a:t>Milesh</a:t>
            </a:r>
            <a:r>
              <a:rPr lang="ca-ES" sz="1800" dirty="0"/>
              <a:t> </a:t>
            </a:r>
            <a:r>
              <a:rPr lang="ca-ES" sz="1800" dirty="0" err="1"/>
              <a:t>Hamlai</a:t>
            </a:r>
            <a:r>
              <a:rPr lang="ca-ES" sz="1800" dirty="0"/>
              <a:t> sobre com el projecte de </a:t>
            </a:r>
            <a:r>
              <a:rPr lang="ca-ES" sz="1800" dirty="0" err="1"/>
              <a:t>Parivartan</a:t>
            </a:r>
            <a:r>
              <a:rPr lang="ca-ES" sz="1800" dirty="0"/>
              <a:t> transforma vides a través de la feina </a:t>
            </a:r>
            <a:r>
              <a:rPr lang="ca-ES" sz="1800" i="1" dirty="0"/>
              <a:t>(14),(15)</a:t>
            </a:r>
            <a:r>
              <a:rPr lang="ca-ES" sz="1800" dirty="0"/>
              <a:t>. </a:t>
            </a:r>
            <a:r>
              <a:rPr lang="ca-ES" sz="1800" dirty="0" err="1"/>
              <a:t>Altruist</a:t>
            </a:r>
            <a:r>
              <a:rPr lang="ca-ES" sz="1800" dirty="0"/>
              <a:t> és una organització a </a:t>
            </a:r>
            <a:r>
              <a:rPr lang="ca-ES" sz="1800" dirty="0" err="1"/>
              <a:t>Gujarat</a:t>
            </a:r>
            <a:r>
              <a:rPr lang="ca-ES" sz="1800" dirty="0"/>
              <a:t>, Índia, que facilita l’accés a serveis i suports per a persones amb discapacitat psicosocial</a:t>
            </a:r>
            <a:r>
              <a:rPr lang="es-ES" sz="1800" dirty="0"/>
              <a:t>. </a:t>
            </a:r>
          </a:p>
          <a:p>
            <a:pPr marL="0" indent="0" algn="just">
              <a:buNone/>
            </a:pPr>
            <a:r>
              <a:rPr lang="ca-ES" sz="1800" dirty="0"/>
              <a:t>El gener del 2016, amb el suport financer d’una beca de recerca Lodge, vam iniciar el projecte de </a:t>
            </a:r>
            <a:r>
              <a:rPr lang="ca-ES" sz="1800" dirty="0" err="1"/>
              <a:t>Parivartan</a:t>
            </a:r>
            <a:r>
              <a:rPr lang="ca-ES" sz="1800" dirty="0"/>
              <a:t> per oferir formació, orientació i ajuda amb feina per a persones amb discapacitat psicosocial. </a:t>
            </a:r>
            <a:r>
              <a:rPr lang="ca-ES" sz="1800" dirty="0" err="1"/>
              <a:t>Parivartan</a:t>
            </a:r>
            <a:r>
              <a:rPr lang="ca-ES" sz="1800" dirty="0"/>
              <a:t> en català significa «transformació»; per això l’objectiu principal de </a:t>
            </a:r>
            <a:r>
              <a:rPr lang="ca-ES" sz="1800" dirty="0" err="1"/>
              <a:t>Parivartan</a:t>
            </a:r>
            <a:r>
              <a:rPr lang="ca-ES" sz="1800" dirty="0"/>
              <a:t> és transformar les vides de les persones amb discapacitat psicosocial perquè puguin viure amb sentit, plenitud, dignitat i respecte.</a:t>
            </a:r>
            <a:endParaRPr lang="es-ES" sz="1800" dirty="0"/>
          </a:p>
          <a:p>
            <a:pPr marL="0" indent="0" algn="just">
              <a:buNone/>
            </a:pPr>
            <a:r>
              <a:rPr lang="ca-ES" sz="1800" dirty="0"/>
              <a:t>Dels debats en grup vam aprendre que les persones amb discapacitat psicosocial volien treballar per poder guanyar-se la vida i tenir una bona vida. També vam aprendre que les famílies estaven confuses i de vegades se sentien indefenses sobre com donar suport millor als seus familiars amb una discapacitat.</a:t>
            </a:r>
            <a:endParaRPr lang="es-ES" sz="1800" dirty="0"/>
          </a:p>
          <a:p>
            <a:pPr marL="0" indent="0" algn="just">
              <a:buNone/>
            </a:pPr>
            <a:r>
              <a:rPr lang="ca-ES" sz="1800" dirty="0"/>
              <a:t>Com que </a:t>
            </a:r>
            <a:r>
              <a:rPr lang="ca-ES" sz="1800" dirty="0" err="1"/>
              <a:t>Parivartan</a:t>
            </a:r>
            <a:r>
              <a:rPr lang="ca-ES" sz="1800" dirty="0"/>
              <a:t> està instal·lat en una àrea rural, les oportunitats laborals són escasses: per tant, havíem de trobar opcions per treballar que fossin accessibles, segures i lucratives. És per això que se’ns va acudir la iniciativa del te </a:t>
            </a:r>
            <a:r>
              <a:rPr lang="ca-ES" sz="1800" dirty="0" err="1"/>
              <a:t>massala</a:t>
            </a:r>
            <a:r>
              <a:rPr lang="ca-ES" sz="1800" dirty="0"/>
              <a:t>. El </a:t>
            </a:r>
            <a:r>
              <a:rPr lang="ca-ES" sz="1800" dirty="0" err="1"/>
              <a:t>massala</a:t>
            </a:r>
            <a:r>
              <a:rPr lang="ca-ES" sz="1800" dirty="0"/>
              <a:t>, un ingredient natural i saludable, es barreja amb te per obtenir una aroma i un sabor agradables. La feina requereix que les persones segueixin una recepta (per exemple, barrejar espècies), envasin el te i venguin el producte final</a:t>
            </a:r>
            <a:r>
              <a:rPr lang="es-ES" sz="1800" dirty="0"/>
              <a:t>.</a:t>
            </a:r>
            <a:endParaRPr lang="es-ES" sz="1800" b="1" dirty="0"/>
          </a:p>
        </p:txBody>
      </p:sp>
      <p:sp>
        <p:nvSpPr>
          <p:cNvPr id="5" name="Text Placeholder 5">
            <a:extLst>
              <a:ext uri="{FF2B5EF4-FFF2-40B4-BE49-F238E27FC236}">
                <a16:creationId xmlns:a16="http://schemas.microsoft.com/office/drawing/2014/main" id="{67493817-145D-9D46-874B-CB603B283E02}"/>
              </a:ext>
            </a:extLst>
          </p:cNvPr>
          <p:cNvSpPr>
            <a:spLocks noGrp="1"/>
          </p:cNvSpPr>
          <p:nvPr>
            <p:ph type="body" sz="quarter" idx="13"/>
          </p:nvPr>
        </p:nvSpPr>
        <p:spPr>
          <a:xfrm>
            <a:off x="2265218" y="370667"/>
            <a:ext cx="9351818" cy="335915"/>
          </a:xfrm>
        </p:spPr>
        <p:txBody>
          <a:bodyPr/>
          <a:lstStyle/>
          <a:p>
            <a:r>
              <a:rPr lang="ca-ES" sz="2000" dirty="0"/>
              <a:t>Exemples d’activitats de generació d’ingressos i subsistència </a:t>
            </a:r>
            <a:endParaRPr lang="es-ES" sz="2000" dirty="0"/>
          </a:p>
        </p:txBody>
      </p:sp>
    </p:spTree>
    <p:extLst>
      <p:ext uri="{BB962C8B-B14F-4D97-AF65-F5344CB8AC3E}">
        <p14:creationId xmlns:p14="http://schemas.microsoft.com/office/powerpoint/2010/main" val="167751742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1717-8532-4FB2-9CAB-1B5C570ABBF4}"/>
              </a:ext>
            </a:extLst>
          </p:cNvPr>
          <p:cNvSpPr>
            <a:spLocks noGrp="1"/>
          </p:cNvSpPr>
          <p:nvPr>
            <p:ph type="title"/>
          </p:nvPr>
        </p:nvSpPr>
        <p:spPr>
          <a:xfrm>
            <a:off x="492539" y="327578"/>
            <a:ext cx="9792000" cy="432000"/>
          </a:xfrm>
        </p:spPr>
        <p:txBody>
          <a:bodyPr>
            <a:normAutofit fontScale="90000"/>
          </a:bodyPr>
          <a:lstStyle/>
          <a:p>
            <a:r>
              <a:rPr lang="en-US" dirty="0" err="1"/>
              <a:t>Butlletí</a:t>
            </a:r>
            <a:r>
              <a:rPr lang="en-US" dirty="0"/>
              <a:t> 9</a:t>
            </a:r>
            <a:endParaRPr lang="x-none" dirty="0"/>
          </a:p>
        </p:txBody>
      </p:sp>
      <p:sp>
        <p:nvSpPr>
          <p:cNvPr id="4" name="Content Placeholder 2">
            <a:extLst>
              <a:ext uri="{FF2B5EF4-FFF2-40B4-BE49-F238E27FC236}">
                <a16:creationId xmlns:a16="http://schemas.microsoft.com/office/drawing/2014/main" id="{5D4A905E-75B8-4A1A-A657-F42FD58C5BCE}"/>
              </a:ext>
            </a:extLst>
          </p:cNvPr>
          <p:cNvSpPr>
            <a:spLocks noGrp="1"/>
          </p:cNvSpPr>
          <p:nvPr>
            <p:ph sz="quarter" idx="14"/>
          </p:nvPr>
        </p:nvSpPr>
        <p:spPr>
          <a:xfrm>
            <a:off x="548760" y="955965"/>
            <a:ext cx="11047495" cy="4094017"/>
          </a:xfrm>
          <a:solidFill>
            <a:srgbClr val="D2EFFC"/>
          </a:solidFill>
        </p:spPr>
        <p:txBody>
          <a:bodyPr/>
          <a:lstStyle/>
          <a:p>
            <a:pPr marL="0" indent="0" algn="just">
              <a:buNone/>
            </a:pPr>
            <a:r>
              <a:rPr lang="ca-ES" sz="1800" dirty="0"/>
              <a:t>Inicialment, van identificar 5-6 persones interessades a preparar el te </a:t>
            </a:r>
            <a:r>
              <a:rPr lang="ca-ES" sz="1800" dirty="0" err="1"/>
              <a:t>massala</a:t>
            </a:r>
            <a:r>
              <a:rPr lang="ca-ES" sz="1800" dirty="0"/>
              <a:t>. Aleshores se’ls va ensenyar a barrejar i envasar els ingredients. Avui treballen aproximadament 15 persones en aquesta tasca i moltes altres estan preparades per unir-s’hi. Indiquen que estan satisfetes amb els diners que guanyen i feliços de participar en aquest procés.</a:t>
            </a:r>
            <a:endParaRPr lang="es-ES" sz="1800" dirty="0"/>
          </a:p>
          <a:p>
            <a:pPr marL="0" indent="0" algn="just">
              <a:buNone/>
            </a:pPr>
            <a:r>
              <a:rPr lang="ca-ES" sz="1800" dirty="0"/>
              <a:t>Els resultats del projecte de </a:t>
            </a:r>
            <a:r>
              <a:rPr lang="ca-ES" sz="1800" dirty="0" err="1"/>
              <a:t>Parivartan</a:t>
            </a:r>
            <a:r>
              <a:rPr lang="ca-ES" sz="1800" dirty="0"/>
              <a:t> són molts, alguns dels quals són els següents: </a:t>
            </a:r>
            <a:endParaRPr lang="es-ES" sz="1800" dirty="0"/>
          </a:p>
          <a:p>
            <a:pPr marL="0" indent="0" algn="just">
              <a:buNone/>
            </a:pPr>
            <a:r>
              <a:rPr lang="ca-ES" sz="1800" u="sng" dirty="0"/>
              <a:t>Per a famílies i comunitats:</a:t>
            </a:r>
            <a:r>
              <a:rPr lang="ca-ES" sz="1800" dirty="0"/>
              <a:t>  </a:t>
            </a:r>
            <a:endParaRPr lang="es-ES" sz="1800" dirty="0"/>
          </a:p>
          <a:p>
            <a:pPr algn="just" fontAlgn="base"/>
            <a:r>
              <a:rPr lang="ca-ES" sz="1800" dirty="0"/>
              <a:t>Les famílies veuen que el seu membre pot treballar i percebre un salari, cosa que ha ajudat a rebatre idees equívoques i estigmes sobre les malalties de salut mental. </a:t>
            </a:r>
            <a:endParaRPr lang="es-ES" sz="1800" dirty="0"/>
          </a:p>
          <a:p>
            <a:pPr lvl="0" algn="just" fontAlgn="base"/>
            <a:r>
              <a:rPr lang="ca-ES" sz="1800" dirty="0"/>
              <a:t>Hi ha més coneixement, respecte i suport entre els familiars. En conseqüència, han millorat les relacions familiars i les famílies diuen que se senten més tranquil·les. </a:t>
            </a:r>
            <a:endParaRPr lang="es-ES" sz="1800" dirty="0"/>
          </a:p>
          <a:p>
            <a:pPr algn="just"/>
            <a:r>
              <a:rPr lang="ca-ES" sz="1800" dirty="0"/>
              <a:t>La comunitat va començar a acceptar les persones amb discapacitat psicosocial com a membres de la societat capaços i contribuents, i s’han reduït l’estigmatització i la discriminació sobre la discapacitat. La comunitat ha començat a recomanar persones amb discapacitat psicosocial per treballar i la gent ha començat a comprar el seu te </a:t>
            </a:r>
            <a:r>
              <a:rPr lang="ca-ES" sz="1800" dirty="0" err="1"/>
              <a:t>massala</a:t>
            </a:r>
            <a:r>
              <a:rPr lang="es-ES" sz="1800" dirty="0"/>
              <a:t>. </a:t>
            </a:r>
          </a:p>
        </p:txBody>
      </p:sp>
      <p:sp>
        <p:nvSpPr>
          <p:cNvPr id="5" name="Text Placeholder 5">
            <a:extLst>
              <a:ext uri="{FF2B5EF4-FFF2-40B4-BE49-F238E27FC236}">
                <a16:creationId xmlns:a16="http://schemas.microsoft.com/office/drawing/2014/main" id="{67493817-145D-9D46-874B-CB603B283E02}"/>
              </a:ext>
            </a:extLst>
          </p:cNvPr>
          <p:cNvSpPr>
            <a:spLocks noGrp="1"/>
          </p:cNvSpPr>
          <p:nvPr>
            <p:ph type="body" sz="quarter" idx="13"/>
          </p:nvPr>
        </p:nvSpPr>
        <p:spPr>
          <a:xfrm>
            <a:off x="2265218" y="370667"/>
            <a:ext cx="9351818" cy="335915"/>
          </a:xfrm>
        </p:spPr>
        <p:txBody>
          <a:bodyPr/>
          <a:lstStyle/>
          <a:p>
            <a:r>
              <a:rPr lang="ca-ES" sz="2000" dirty="0"/>
              <a:t>Exemples d’activitats de generació d’ingressos i subsistència </a:t>
            </a:r>
            <a:endParaRPr lang="es-ES" sz="2000" dirty="0"/>
          </a:p>
        </p:txBody>
      </p:sp>
    </p:spTree>
    <p:extLst>
      <p:ext uri="{BB962C8B-B14F-4D97-AF65-F5344CB8AC3E}">
        <p14:creationId xmlns:p14="http://schemas.microsoft.com/office/powerpoint/2010/main" val="2826754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1717-8532-4FB2-9CAB-1B5C570ABBF4}"/>
              </a:ext>
            </a:extLst>
          </p:cNvPr>
          <p:cNvSpPr>
            <a:spLocks noGrp="1"/>
          </p:cNvSpPr>
          <p:nvPr>
            <p:ph type="title"/>
          </p:nvPr>
        </p:nvSpPr>
        <p:spPr>
          <a:xfrm>
            <a:off x="492539" y="327578"/>
            <a:ext cx="9792000" cy="432000"/>
          </a:xfrm>
        </p:spPr>
        <p:txBody>
          <a:bodyPr>
            <a:normAutofit fontScale="90000"/>
          </a:bodyPr>
          <a:lstStyle/>
          <a:p>
            <a:r>
              <a:rPr lang="en-US" dirty="0" err="1"/>
              <a:t>Butlletí</a:t>
            </a:r>
            <a:r>
              <a:rPr lang="en-US" dirty="0"/>
              <a:t> 9</a:t>
            </a:r>
            <a:endParaRPr lang="x-none" dirty="0"/>
          </a:p>
        </p:txBody>
      </p:sp>
      <p:sp>
        <p:nvSpPr>
          <p:cNvPr id="4" name="Content Placeholder 2">
            <a:extLst>
              <a:ext uri="{FF2B5EF4-FFF2-40B4-BE49-F238E27FC236}">
                <a16:creationId xmlns:a16="http://schemas.microsoft.com/office/drawing/2014/main" id="{5D4A905E-75B8-4A1A-A657-F42FD58C5BCE}"/>
              </a:ext>
            </a:extLst>
          </p:cNvPr>
          <p:cNvSpPr>
            <a:spLocks noGrp="1"/>
          </p:cNvSpPr>
          <p:nvPr>
            <p:ph sz="quarter" idx="14"/>
          </p:nvPr>
        </p:nvSpPr>
        <p:spPr>
          <a:xfrm>
            <a:off x="548760" y="914401"/>
            <a:ext cx="11047495" cy="4821381"/>
          </a:xfrm>
          <a:solidFill>
            <a:srgbClr val="D2EFFC"/>
          </a:solidFill>
        </p:spPr>
        <p:txBody>
          <a:bodyPr/>
          <a:lstStyle/>
          <a:p>
            <a:pPr marL="0" indent="0" algn="just">
              <a:buNone/>
            </a:pPr>
            <a:r>
              <a:rPr lang="ca-ES" sz="1800" u="sng" dirty="0"/>
              <a:t>Per a persones amb discapacitat psicosocial:</a:t>
            </a:r>
            <a:r>
              <a:rPr lang="ca-ES" sz="1800" dirty="0"/>
              <a:t>  </a:t>
            </a:r>
            <a:endParaRPr lang="es-ES" sz="1800" dirty="0"/>
          </a:p>
          <a:p>
            <a:pPr lvl="1" algn="just" fontAlgn="base"/>
            <a:r>
              <a:rPr lang="ca-ES" sz="1800" dirty="0"/>
              <a:t>Les persones se senten més respectades, valorades i productives en les seves famílies i comunitats. </a:t>
            </a:r>
            <a:endParaRPr lang="es-ES" sz="1800" dirty="0"/>
          </a:p>
          <a:p>
            <a:pPr lvl="1" algn="just" fontAlgn="base"/>
            <a:r>
              <a:rPr lang="ca-ES" sz="1800" dirty="0"/>
              <a:t>Com a empleats, reben un suport individualitzat, que els ajuda a sentir-se més segurs a la feina. </a:t>
            </a:r>
            <a:endParaRPr lang="es-ES" sz="1800" dirty="0"/>
          </a:p>
          <a:p>
            <a:pPr lvl="1" algn="just" fontAlgn="base"/>
            <a:r>
              <a:rPr lang="ca-ES" sz="1800" dirty="0"/>
              <a:t>Han començat a guanyar diners, cosa que els ajuda a viure amb dignitat i </a:t>
            </a:r>
            <a:r>
              <a:rPr lang="ca-ES" sz="1800" dirty="0" err="1"/>
              <a:t>autorespecte</a:t>
            </a:r>
            <a:r>
              <a:rPr lang="ca-ES" sz="1800" dirty="0"/>
              <a:t>. </a:t>
            </a:r>
            <a:endParaRPr lang="es-ES" sz="1800" dirty="0"/>
          </a:p>
          <a:p>
            <a:pPr lvl="1" algn="just" fontAlgn="base"/>
            <a:r>
              <a:rPr lang="ca-ES" sz="1800" dirty="0"/>
              <a:t>S’adonen que se senten els seus suggeriments, cosa que els ajuda a desenvolupar la seva capacitat laboral. </a:t>
            </a:r>
            <a:endParaRPr lang="es-ES" sz="1800" dirty="0"/>
          </a:p>
          <a:p>
            <a:pPr marL="0" indent="0" algn="just">
              <a:buNone/>
            </a:pPr>
            <a:r>
              <a:rPr lang="ca-ES" sz="1800" dirty="0"/>
              <a:t>El projecte de </a:t>
            </a:r>
            <a:r>
              <a:rPr lang="ca-ES" sz="1800" dirty="0" err="1"/>
              <a:t>Parivartan</a:t>
            </a:r>
            <a:r>
              <a:rPr lang="ca-ES" sz="1800" dirty="0"/>
              <a:t> no tracta només de feina, sinó també de desenvolupar una comunitat que ofereixi suport i respecte mutu. Els empleats se senten valorats i contribueixen productivament a les seves famílies i comunitats. El te </a:t>
            </a:r>
            <a:r>
              <a:rPr lang="ca-ES" sz="1800" dirty="0" err="1"/>
              <a:t>massala</a:t>
            </a:r>
            <a:r>
              <a:rPr lang="ca-ES" sz="1800" dirty="0"/>
              <a:t> només és el principi. Tenim previst afegir més espècies i més oportunitats laborals amb la intenció de crear una marca. </a:t>
            </a:r>
          </a:p>
          <a:p>
            <a:pPr marL="0" indent="0" algn="just">
              <a:buNone/>
            </a:pPr>
            <a:endParaRPr lang="es-ES" sz="400" dirty="0"/>
          </a:p>
          <a:p>
            <a:pPr marL="0" indent="0" algn="just">
              <a:buNone/>
            </a:pPr>
            <a:r>
              <a:rPr lang="ca-ES" sz="1800" b="1" dirty="0"/>
              <a:t>La història d’en Timothy, Ghana</a:t>
            </a:r>
            <a:r>
              <a:rPr lang="ca-ES" sz="1800" b="1" i="1" dirty="0"/>
              <a:t> </a:t>
            </a:r>
            <a:r>
              <a:rPr lang="ca-ES" sz="1800" i="1" dirty="0"/>
              <a:t>(16) </a:t>
            </a:r>
            <a:endParaRPr lang="es-ES" sz="1800" dirty="0"/>
          </a:p>
          <a:p>
            <a:pPr marL="0" indent="0" algn="just">
              <a:buNone/>
            </a:pPr>
            <a:r>
              <a:rPr lang="ca-ES" sz="1800" dirty="0"/>
              <a:t>El Timothy és un granger de Ghana que va tenir un accident que li va afectar el cervell. La seva dona el va deixar i ell va intentar suïcidar-se abans de rebre tractament i suport. El Timothy ara treballa amb animals, com gallines de Guinea, criant-les i venent els productes que produeixen per generar ingressos i fer que tingui una rutina. Participa i ajuda en un grup de suport per i destinat a persones amb discapacitat psicosocial. </a:t>
            </a:r>
            <a:r>
              <a:rPr lang="ca-ES" sz="1800" i="1" dirty="0"/>
              <a:t> </a:t>
            </a:r>
            <a:endParaRPr lang="es-ES" sz="1800" dirty="0"/>
          </a:p>
          <a:p>
            <a:pPr marL="0" indent="0" algn="just">
              <a:buNone/>
            </a:pPr>
            <a:r>
              <a:rPr lang="ca-ES" sz="1800" dirty="0"/>
              <a:t>Per a més informació, consulteu:</a:t>
            </a:r>
            <a:r>
              <a:rPr lang="es-ES" sz="1800" dirty="0">
                <a:hlinkClick r:id="rId3"/>
              </a:rPr>
              <a:t> </a:t>
            </a:r>
            <a:r>
              <a:rPr lang="ca-ES" sz="1800" u="sng" dirty="0">
                <a:hlinkClick r:id="rId3"/>
              </a:rPr>
              <a:t>https://youtu.be/wVGEcXYFOLo</a:t>
            </a:r>
            <a:r>
              <a:rPr lang="es-ES" sz="1800" dirty="0">
                <a:hlinkClick r:id="rId3"/>
              </a:rPr>
              <a:t> </a:t>
            </a:r>
            <a:endParaRPr lang="es-ES" sz="1800" b="1" dirty="0"/>
          </a:p>
        </p:txBody>
      </p:sp>
      <p:sp>
        <p:nvSpPr>
          <p:cNvPr id="5" name="Text Placeholder 5">
            <a:extLst>
              <a:ext uri="{FF2B5EF4-FFF2-40B4-BE49-F238E27FC236}">
                <a16:creationId xmlns:a16="http://schemas.microsoft.com/office/drawing/2014/main" id="{67493817-145D-9D46-874B-CB603B283E02}"/>
              </a:ext>
            </a:extLst>
          </p:cNvPr>
          <p:cNvSpPr>
            <a:spLocks noGrp="1"/>
          </p:cNvSpPr>
          <p:nvPr>
            <p:ph type="body" sz="quarter" idx="13"/>
          </p:nvPr>
        </p:nvSpPr>
        <p:spPr>
          <a:xfrm>
            <a:off x="2265218" y="370667"/>
            <a:ext cx="9351818" cy="335915"/>
          </a:xfrm>
        </p:spPr>
        <p:txBody>
          <a:bodyPr/>
          <a:lstStyle/>
          <a:p>
            <a:r>
              <a:rPr lang="ca-ES" sz="2000" dirty="0"/>
              <a:t>Exemples d’activitats de generació d’ingressos i subsistència </a:t>
            </a:r>
            <a:endParaRPr lang="es-ES" sz="2000" dirty="0"/>
          </a:p>
        </p:txBody>
      </p:sp>
    </p:spTree>
    <p:extLst>
      <p:ext uri="{BB962C8B-B14F-4D97-AF65-F5344CB8AC3E}">
        <p14:creationId xmlns:p14="http://schemas.microsoft.com/office/powerpoint/2010/main" val="266763766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1717-8532-4FB2-9CAB-1B5C570ABBF4}"/>
              </a:ext>
            </a:extLst>
          </p:cNvPr>
          <p:cNvSpPr>
            <a:spLocks noGrp="1"/>
          </p:cNvSpPr>
          <p:nvPr>
            <p:ph type="title"/>
          </p:nvPr>
        </p:nvSpPr>
        <p:spPr>
          <a:xfrm>
            <a:off x="492539" y="327578"/>
            <a:ext cx="9792000" cy="432000"/>
          </a:xfrm>
        </p:spPr>
        <p:txBody>
          <a:bodyPr>
            <a:normAutofit fontScale="90000"/>
          </a:bodyPr>
          <a:lstStyle/>
          <a:p>
            <a:r>
              <a:rPr lang="en-US" dirty="0" err="1"/>
              <a:t>Butlletí</a:t>
            </a:r>
            <a:r>
              <a:rPr lang="en-US" dirty="0"/>
              <a:t> 9</a:t>
            </a:r>
            <a:endParaRPr lang="x-none" dirty="0"/>
          </a:p>
        </p:txBody>
      </p:sp>
      <p:sp>
        <p:nvSpPr>
          <p:cNvPr id="4" name="Content Placeholder 2">
            <a:extLst>
              <a:ext uri="{FF2B5EF4-FFF2-40B4-BE49-F238E27FC236}">
                <a16:creationId xmlns:a16="http://schemas.microsoft.com/office/drawing/2014/main" id="{5D4A905E-75B8-4A1A-A657-F42FD58C5BCE}"/>
              </a:ext>
            </a:extLst>
          </p:cNvPr>
          <p:cNvSpPr>
            <a:spLocks noGrp="1"/>
          </p:cNvSpPr>
          <p:nvPr>
            <p:ph sz="quarter" idx="14"/>
          </p:nvPr>
        </p:nvSpPr>
        <p:spPr>
          <a:xfrm>
            <a:off x="548760" y="893619"/>
            <a:ext cx="11047495" cy="4759036"/>
          </a:xfrm>
          <a:solidFill>
            <a:srgbClr val="D2EFFC"/>
          </a:solidFill>
        </p:spPr>
        <p:txBody>
          <a:bodyPr/>
          <a:lstStyle/>
          <a:p>
            <a:pPr marL="0" indent="0" algn="just">
              <a:buNone/>
            </a:pPr>
            <a:r>
              <a:rPr lang="ca-ES" sz="1750" b="1" dirty="0"/>
              <a:t>Los </a:t>
            </a:r>
            <a:r>
              <a:rPr lang="ca-ES" sz="1750" b="1" dirty="0" err="1"/>
              <a:t>Perejiles</a:t>
            </a:r>
            <a:r>
              <a:rPr lang="ca-ES" sz="1750" b="1" dirty="0"/>
              <a:t> – Un grup d’amics dirigeix un negoci a Buenos Aires, Argentina  </a:t>
            </a:r>
            <a:endParaRPr lang="es-ES" sz="1750" dirty="0"/>
          </a:p>
          <a:p>
            <a:pPr marL="0" indent="0" algn="just">
              <a:spcBef>
                <a:spcPts val="0"/>
              </a:spcBef>
              <a:buNone/>
            </a:pPr>
            <a:r>
              <a:rPr lang="ca-ES" sz="1750" dirty="0"/>
              <a:t>Quatre amics amb síndrome de Down, amb el suport d’una associació, van obrir un càtering de pizzes a Buenos Aires el 2016 anomenat Los </a:t>
            </a:r>
            <a:r>
              <a:rPr lang="ca-ES" sz="1750" dirty="0" err="1"/>
              <a:t>Perejiles</a:t>
            </a:r>
            <a:r>
              <a:rPr lang="ca-ES" sz="1750" dirty="0"/>
              <a:t>. Des que van obrir el 2016, el negoci ha crescut i han realitzat centenars d’esdeveniments en què van contractar altres persones com a part del negoci. </a:t>
            </a:r>
          </a:p>
          <a:p>
            <a:pPr marL="0" indent="0" algn="just">
              <a:spcBef>
                <a:spcPts val="0"/>
              </a:spcBef>
              <a:buNone/>
            </a:pPr>
            <a:r>
              <a:rPr lang="ca-ES" sz="1750" dirty="0"/>
              <a:t>Pàgina web de Los </a:t>
            </a:r>
            <a:r>
              <a:rPr lang="ca-ES" sz="1750" dirty="0" err="1"/>
              <a:t>Perejiles</a:t>
            </a:r>
            <a:r>
              <a:rPr lang="ca-ES" sz="1750" dirty="0"/>
              <a:t>:</a:t>
            </a:r>
            <a:r>
              <a:rPr lang="es-ES" sz="1750" dirty="0">
                <a:hlinkClick r:id="rId3"/>
              </a:rPr>
              <a:t> </a:t>
            </a:r>
            <a:r>
              <a:rPr lang="ca-ES" sz="1750" u="sng" dirty="0">
                <a:hlinkClick r:id="rId3"/>
              </a:rPr>
              <a:t>http://www.losperejileseventos.com.ar/</a:t>
            </a:r>
            <a:r>
              <a:rPr lang="ca-ES" sz="1750" dirty="0">
                <a:hlinkClick r:id="rId3"/>
              </a:rPr>
              <a:t>.</a:t>
            </a:r>
            <a:r>
              <a:rPr lang="ca-ES" sz="1750" dirty="0"/>
              <a:t> </a:t>
            </a:r>
            <a:endParaRPr lang="es-ES" sz="1750" dirty="0"/>
          </a:p>
          <a:p>
            <a:pPr marL="0" indent="0" algn="just">
              <a:spcBef>
                <a:spcPts val="0"/>
              </a:spcBef>
              <a:buNone/>
            </a:pPr>
            <a:r>
              <a:rPr lang="ca-ES" sz="1750" dirty="0"/>
              <a:t>Per a més informació sobre l’experiència, consulteu: </a:t>
            </a:r>
            <a:r>
              <a:rPr lang="ca-ES" sz="1750" u="sng" dirty="0">
                <a:hlinkClick r:id="rId4"/>
              </a:rPr>
              <a:t>https://youtu.be/k-ESm2LEyK0</a:t>
            </a:r>
            <a:r>
              <a:rPr lang="es-ES" sz="1750" dirty="0">
                <a:hlinkClick r:id="rId4"/>
              </a:rPr>
              <a:t> </a:t>
            </a:r>
            <a:endParaRPr lang="es-ES" sz="1750" b="1" dirty="0"/>
          </a:p>
          <a:p>
            <a:pPr marL="0" indent="0" algn="just">
              <a:lnSpc>
                <a:spcPct val="100000"/>
              </a:lnSpc>
              <a:spcBef>
                <a:spcPts val="0"/>
              </a:spcBef>
              <a:buClr>
                <a:schemeClr val="accent1">
                  <a:lumMod val="75000"/>
                </a:schemeClr>
              </a:buClr>
              <a:buNone/>
            </a:pPr>
            <a:endParaRPr lang="es-ES" sz="100" b="1" dirty="0"/>
          </a:p>
          <a:p>
            <a:pPr marL="0" indent="0" algn="just">
              <a:buNone/>
            </a:pPr>
            <a:r>
              <a:rPr lang="ca-ES" sz="1750" b="1" dirty="0"/>
              <a:t>Restaurant Le </a:t>
            </a:r>
            <a:r>
              <a:rPr lang="ca-ES" sz="1750" b="1" dirty="0" err="1"/>
              <a:t>Reflet</a:t>
            </a:r>
            <a:r>
              <a:rPr lang="ca-ES" sz="1750" b="1" dirty="0"/>
              <a:t> – Un restaurant dirigit per persones amb síndrome de Down </a:t>
            </a:r>
            <a:endParaRPr lang="es-ES" sz="1750" dirty="0"/>
          </a:p>
          <a:p>
            <a:pPr marL="0" indent="0" algn="just">
              <a:buNone/>
            </a:pPr>
            <a:r>
              <a:rPr lang="ca-ES" sz="1750" dirty="0"/>
              <a:t>A Nantes (França), un restaurant dirigit per persones amb síndrome de Down ha estat un gran èxit. Es preveu obrir un segon restaurant a París i la seva història ha estat publicada en un llibre. El restaurant Le </a:t>
            </a:r>
            <a:r>
              <a:rPr lang="ca-ES" sz="1750" dirty="0" err="1"/>
              <a:t>Reflet</a:t>
            </a:r>
            <a:r>
              <a:rPr lang="ca-ES" sz="1750" dirty="0"/>
              <a:t> el va fundar </a:t>
            </a:r>
            <a:r>
              <a:rPr lang="ca-ES" sz="1750" dirty="0" err="1"/>
              <a:t>Flore</a:t>
            </a:r>
            <a:r>
              <a:rPr lang="ca-ES" sz="1750" dirty="0"/>
              <a:t> </a:t>
            </a:r>
            <a:r>
              <a:rPr lang="ca-ES" sz="1750" dirty="0" err="1"/>
              <a:t>Lelièvre</a:t>
            </a:r>
            <a:r>
              <a:rPr lang="ca-ES" sz="1750" dirty="0"/>
              <a:t> el 2016, la germana d’un home amb síndrome de Down. Primer va crear una organització per recaptar fons i, mitjançant finançament col·lectiu, va aconseguir reunir prou diners per obrir el restaurant.</a:t>
            </a:r>
            <a:endParaRPr lang="es-ES" sz="1750" dirty="0"/>
          </a:p>
          <a:p>
            <a:pPr marL="0" indent="0" algn="just">
              <a:buNone/>
            </a:pPr>
            <a:r>
              <a:rPr lang="ca-ES" sz="1750" dirty="0"/>
              <a:t>El personal està format per sis persones amb discapacitat intel·lectual, un xef professional i un director. S’ha conceptualitzat l’arquitectura del lloc i el disseny dels objectes per facilitar la feina dels empleats. S’han fet canvis especials als plats per millorar-ne la manipulació i es convida els clients a imprimir les seves pròpies comandes perquè els cambrers no treballin sota pressió. Els empleats tenen contracte </a:t>
            </a:r>
            <a:r>
              <a:rPr lang="ca-ES" sz="1750" dirty="0" err="1"/>
              <a:t>indefinit.Els</a:t>
            </a:r>
            <a:r>
              <a:rPr lang="ca-ES" sz="1750" dirty="0"/>
              <a:t> empleats comenten que han guanyat confiança i estan molt motivats. I sobretot, els clients gaudeixen del menjar i recomanen el lloc! </a:t>
            </a:r>
            <a:endParaRPr lang="es-ES" sz="1750" dirty="0"/>
          </a:p>
          <a:p>
            <a:pPr marL="0" indent="0" algn="just">
              <a:buNone/>
            </a:pPr>
            <a:r>
              <a:rPr lang="ca-ES" sz="1750" dirty="0"/>
              <a:t>Per a més informació: </a:t>
            </a:r>
            <a:r>
              <a:rPr lang="ca-ES" sz="1750" u="sng" dirty="0">
                <a:hlinkClick r:id="rId5"/>
              </a:rPr>
              <a:t>https://www.restaurantlereflet.fr</a:t>
            </a:r>
            <a:r>
              <a:rPr lang="ca-ES" sz="1750" dirty="0">
                <a:hlinkClick r:id="rId5"/>
              </a:rPr>
              <a:t>.</a:t>
            </a:r>
            <a:r>
              <a:rPr lang="ca-ES" sz="1750" dirty="0"/>
              <a:t> </a:t>
            </a:r>
            <a:endParaRPr lang="es-ES" sz="1750" dirty="0"/>
          </a:p>
        </p:txBody>
      </p:sp>
      <p:sp>
        <p:nvSpPr>
          <p:cNvPr id="5" name="Text Placeholder 5">
            <a:extLst>
              <a:ext uri="{FF2B5EF4-FFF2-40B4-BE49-F238E27FC236}">
                <a16:creationId xmlns:a16="http://schemas.microsoft.com/office/drawing/2014/main" id="{67493817-145D-9D46-874B-CB603B283E02}"/>
              </a:ext>
            </a:extLst>
          </p:cNvPr>
          <p:cNvSpPr>
            <a:spLocks noGrp="1"/>
          </p:cNvSpPr>
          <p:nvPr>
            <p:ph type="body" sz="quarter" idx="13"/>
          </p:nvPr>
        </p:nvSpPr>
        <p:spPr>
          <a:xfrm>
            <a:off x="2265218" y="370667"/>
            <a:ext cx="9351818" cy="335915"/>
          </a:xfrm>
        </p:spPr>
        <p:txBody>
          <a:bodyPr/>
          <a:lstStyle/>
          <a:p>
            <a:r>
              <a:rPr lang="ca-ES" sz="2000" dirty="0"/>
              <a:t>Exemples d’activitats de generació d’ingressos i subsistència </a:t>
            </a:r>
            <a:endParaRPr lang="es-ES" sz="2000" dirty="0"/>
          </a:p>
        </p:txBody>
      </p:sp>
    </p:spTree>
    <p:extLst>
      <p:ext uri="{BB962C8B-B14F-4D97-AF65-F5344CB8AC3E}">
        <p14:creationId xmlns:p14="http://schemas.microsoft.com/office/powerpoint/2010/main" val="231898630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1717-8532-4FB2-9CAB-1B5C570ABBF4}"/>
              </a:ext>
            </a:extLst>
          </p:cNvPr>
          <p:cNvSpPr>
            <a:spLocks noGrp="1"/>
          </p:cNvSpPr>
          <p:nvPr>
            <p:ph type="title"/>
          </p:nvPr>
        </p:nvSpPr>
        <p:spPr>
          <a:xfrm>
            <a:off x="492539" y="327578"/>
            <a:ext cx="9792000" cy="432000"/>
          </a:xfrm>
        </p:spPr>
        <p:txBody>
          <a:bodyPr>
            <a:normAutofit fontScale="90000"/>
          </a:bodyPr>
          <a:lstStyle/>
          <a:p>
            <a:r>
              <a:rPr lang="en-US" dirty="0" err="1"/>
              <a:t>Butlletí</a:t>
            </a:r>
            <a:r>
              <a:rPr lang="en-US" dirty="0"/>
              <a:t> 10</a:t>
            </a:r>
            <a:endParaRPr lang="x-none" dirty="0"/>
          </a:p>
        </p:txBody>
      </p:sp>
      <p:sp>
        <p:nvSpPr>
          <p:cNvPr id="4" name="Content Placeholder 2">
            <a:extLst>
              <a:ext uri="{FF2B5EF4-FFF2-40B4-BE49-F238E27FC236}">
                <a16:creationId xmlns:a16="http://schemas.microsoft.com/office/drawing/2014/main" id="{5D4A905E-75B8-4A1A-A657-F42FD58C5BCE}"/>
              </a:ext>
            </a:extLst>
          </p:cNvPr>
          <p:cNvSpPr>
            <a:spLocks noGrp="1"/>
          </p:cNvSpPr>
          <p:nvPr>
            <p:ph sz="quarter" idx="14"/>
          </p:nvPr>
        </p:nvSpPr>
        <p:spPr>
          <a:xfrm>
            <a:off x="548760" y="893619"/>
            <a:ext cx="11047495" cy="5070764"/>
          </a:xfrm>
          <a:solidFill>
            <a:srgbClr val="D2EFFC"/>
          </a:solidFill>
        </p:spPr>
        <p:txBody>
          <a:bodyPr/>
          <a:lstStyle/>
          <a:p>
            <a:pPr marL="0" indent="0" algn="just">
              <a:lnSpc>
                <a:spcPct val="100000"/>
              </a:lnSpc>
              <a:spcBef>
                <a:spcPts val="0"/>
              </a:spcBef>
              <a:buClr>
                <a:schemeClr val="accent1">
                  <a:lumMod val="75000"/>
                </a:schemeClr>
              </a:buClr>
              <a:buNone/>
            </a:pPr>
            <a:r>
              <a:rPr lang="es-ES" sz="1700" b="1" dirty="0"/>
              <a:t>La </a:t>
            </a:r>
            <a:r>
              <a:rPr lang="es-ES" sz="1700" b="1" dirty="0" err="1"/>
              <a:t>societat</a:t>
            </a:r>
            <a:r>
              <a:rPr lang="es-ES" sz="1700" b="1" dirty="0"/>
              <a:t> civil al Perú té un gran impacte en la influencia de la reforma legislativa per </a:t>
            </a:r>
            <a:r>
              <a:rPr lang="es-ES" sz="1700" b="1" dirty="0" err="1"/>
              <a:t>promoure</a:t>
            </a:r>
            <a:r>
              <a:rPr lang="es-ES" sz="1700" b="1" dirty="0"/>
              <a:t> la </a:t>
            </a:r>
            <a:r>
              <a:rPr lang="es-ES" sz="1700" b="1" dirty="0" err="1"/>
              <a:t>capacitat</a:t>
            </a:r>
            <a:r>
              <a:rPr lang="es-ES" sz="1700" b="1" dirty="0"/>
              <a:t> jurídica </a:t>
            </a:r>
          </a:p>
          <a:p>
            <a:pPr marL="0" indent="0" algn="just">
              <a:lnSpc>
                <a:spcPct val="100000"/>
              </a:lnSpc>
              <a:spcBef>
                <a:spcPts val="0"/>
              </a:spcBef>
              <a:buClr>
                <a:schemeClr val="accent1">
                  <a:lumMod val="75000"/>
                </a:schemeClr>
              </a:buClr>
              <a:buNone/>
            </a:pPr>
            <a:r>
              <a:rPr lang="es-ES" sz="1700" dirty="0"/>
              <a:t>El 2018, al Perú es va </a:t>
            </a:r>
            <a:r>
              <a:rPr lang="es-ES" sz="1700" dirty="0" err="1"/>
              <a:t>aconseguir</a:t>
            </a:r>
            <a:r>
              <a:rPr lang="es-ES" sz="1700" dirty="0"/>
              <a:t> una reforma </a:t>
            </a:r>
            <a:r>
              <a:rPr lang="es-ES" sz="1700" dirty="0" err="1"/>
              <a:t>històrica</a:t>
            </a:r>
            <a:r>
              <a:rPr lang="es-ES" sz="1700" dirty="0"/>
              <a:t> en el </a:t>
            </a:r>
            <a:r>
              <a:rPr lang="es-ES" sz="1700" dirty="0" err="1"/>
              <a:t>reconeixement</a:t>
            </a:r>
            <a:r>
              <a:rPr lang="es-ES" sz="1700" dirty="0"/>
              <a:t> del </a:t>
            </a:r>
            <a:r>
              <a:rPr lang="es-ES" sz="1700" dirty="0" err="1"/>
              <a:t>dret</a:t>
            </a:r>
            <a:r>
              <a:rPr lang="es-ES" sz="1700" dirty="0"/>
              <a:t> a la </a:t>
            </a:r>
            <a:r>
              <a:rPr lang="es-ES" sz="1700" dirty="0" err="1"/>
              <a:t>capacitat</a:t>
            </a:r>
            <a:r>
              <a:rPr lang="es-ES" sz="1700" dirty="0"/>
              <a:t> jurídica de les persones </a:t>
            </a:r>
            <a:r>
              <a:rPr lang="es-ES" sz="1700" dirty="0" err="1"/>
              <a:t>amb</a:t>
            </a:r>
            <a:r>
              <a:rPr lang="es-ES" sz="1700" dirty="0"/>
              <a:t> </a:t>
            </a:r>
            <a:r>
              <a:rPr lang="es-ES" sz="1700" dirty="0" err="1"/>
              <a:t>discapacitat</a:t>
            </a:r>
            <a:r>
              <a:rPr lang="es-ES" sz="1700" dirty="0"/>
              <a:t>. El 4 de </a:t>
            </a:r>
            <a:r>
              <a:rPr lang="es-ES" sz="1700" dirty="0" err="1"/>
              <a:t>setembre</a:t>
            </a:r>
            <a:r>
              <a:rPr lang="es-ES" sz="1700" dirty="0"/>
              <a:t> de 2018, el </a:t>
            </a:r>
            <a:r>
              <a:rPr lang="es-ES" sz="1700" dirty="0" err="1"/>
              <a:t>govern</a:t>
            </a:r>
            <a:r>
              <a:rPr lang="es-ES" sz="1700" dirty="0"/>
              <a:t> </a:t>
            </a:r>
            <a:r>
              <a:rPr lang="es-ES" sz="1700" dirty="0" err="1"/>
              <a:t>peruà</a:t>
            </a:r>
            <a:r>
              <a:rPr lang="es-ES" sz="1700" dirty="0"/>
              <a:t> va publicar el </a:t>
            </a:r>
            <a:r>
              <a:rPr lang="es-ES" sz="1700" dirty="0" err="1"/>
              <a:t>Decret</a:t>
            </a:r>
            <a:r>
              <a:rPr lang="es-ES" sz="1700" dirty="0"/>
              <a:t> </a:t>
            </a:r>
            <a:r>
              <a:rPr lang="es-ES" sz="1700" dirty="0" err="1"/>
              <a:t>legislatiu</a:t>
            </a:r>
            <a:r>
              <a:rPr lang="es-ES" sz="1700" dirty="0"/>
              <a:t> núm. 1384, que </a:t>
            </a:r>
            <a:r>
              <a:rPr lang="es-ES" sz="1700" dirty="0" err="1"/>
              <a:t>reconeix</a:t>
            </a:r>
            <a:r>
              <a:rPr lang="es-ES" sz="1700" dirty="0"/>
              <a:t> la plena </a:t>
            </a:r>
            <a:r>
              <a:rPr lang="es-ES" sz="1700" dirty="0" err="1"/>
              <a:t>capacitat</a:t>
            </a:r>
            <a:r>
              <a:rPr lang="es-ES" sz="1700" dirty="0"/>
              <a:t> jurídica de totes les persones </a:t>
            </a:r>
            <a:r>
              <a:rPr lang="es-ES" sz="1700" dirty="0" err="1"/>
              <a:t>amb</a:t>
            </a:r>
            <a:r>
              <a:rPr lang="es-ES" sz="1700" dirty="0"/>
              <a:t> </a:t>
            </a:r>
            <a:r>
              <a:rPr lang="es-ES" sz="1700" dirty="0" err="1"/>
              <a:t>discapacitat</a:t>
            </a:r>
            <a:r>
              <a:rPr lang="es-ES" sz="1700" dirty="0"/>
              <a:t>, </a:t>
            </a:r>
            <a:r>
              <a:rPr lang="es-ES" sz="1700" dirty="0" err="1"/>
              <a:t>suprimeix</a:t>
            </a:r>
            <a:r>
              <a:rPr lang="es-ES" sz="1700" dirty="0"/>
              <a:t> la tutela per a les persones </a:t>
            </a:r>
            <a:r>
              <a:rPr lang="es-ES" sz="1700" dirty="0" err="1"/>
              <a:t>amb</a:t>
            </a:r>
            <a:r>
              <a:rPr lang="es-ES" sz="1700" dirty="0"/>
              <a:t> </a:t>
            </a:r>
            <a:r>
              <a:rPr lang="es-ES" sz="1700" dirty="0" err="1"/>
              <a:t>discapacitat</a:t>
            </a:r>
            <a:r>
              <a:rPr lang="es-ES" sz="1700" dirty="0"/>
              <a:t>, elimina </a:t>
            </a:r>
            <a:r>
              <a:rPr lang="es-ES" sz="1700" dirty="0" err="1"/>
              <a:t>restriccions</a:t>
            </a:r>
            <a:r>
              <a:rPr lang="es-ES" sz="1700" dirty="0"/>
              <a:t> sobre la </a:t>
            </a:r>
            <a:r>
              <a:rPr lang="es-ES" sz="1700" dirty="0" err="1"/>
              <a:t>seva</a:t>
            </a:r>
            <a:r>
              <a:rPr lang="es-ES" sz="1700" dirty="0"/>
              <a:t> </a:t>
            </a:r>
            <a:r>
              <a:rPr lang="es-ES" sz="1700" dirty="0" err="1"/>
              <a:t>capacitat</a:t>
            </a:r>
            <a:r>
              <a:rPr lang="es-ES" sz="1700" dirty="0"/>
              <a:t> jurídica (per </a:t>
            </a:r>
            <a:r>
              <a:rPr lang="es-ES" sz="1700" dirty="0" err="1"/>
              <a:t>exemple</a:t>
            </a:r>
            <a:r>
              <a:rPr lang="es-ES" sz="1700" dirty="0"/>
              <a:t>, casar-se o </a:t>
            </a:r>
            <a:r>
              <a:rPr lang="es-ES" sz="1700" dirty="0" err="1"/>
              <a:t>fer</a:t>
            </a:r>
            <a:r>
              <a:rPr lang="es-ES" sz="1700" dirty="0"/>
              <a:t> el </a:t>
            </a:r>
            <a:r>
              <a:rPr lang="es-ES" sz="1700" dirty="0" err="1"/>
              <a:t>testament</a:t>
            </a:r>
            <a:r>
              <a:rPr lang="es-ES" sz="1700" dirty="0"/>
              <a:t>) i </a:t>
            </a:r>
            <a:r>
              <a:rPr lang="es-ES" sz="1700" dirty="0" err="1"/>
              <a:t>introdueix</a:t>
            </a:r>
            <a:r>
              <a:rPr lang="es-ES" sz="1700" dirty="0"/>
              <a:t> </a:t>
            </a:r>
            <a:r>
              <a:rPr lang="es-ES" sz="1700" dirty="0" err="1"/>
              <a:t>diferents</a:t>
            </a:r>
            <a:r>
              <a:rPr lang="es-ES" sz="1700" dirty="0"/>
              <a:t> </a:t>
            </a:r>
            <a:r>
              <a:rPr lang="es-ES" sz="1700" dirty="0" err="1"/>
              <a:t>règims</a:t>
            </a:r>
            <a:r>
              <a:rPr lang="es-ES" sz="1700" dirty="0"/>
              <a:t> per a la presa de </a:t>
            </a:r>
            <a:r>
              <a:rPr lang="es-ES" sz="1700" dirty="0" err="1"/>
              <a:t>decisions</a:t>
            </a:r>
            <a:r>
              <a:rPr lang="es-ES" sz="1700" dirty="0"/>
              <a:t> </a:t>
            </a:r>
            <a:r>
              <a:rPr lang="es-ES" sz="1700" dirty="0" err="1"/>
              <a:t>amb</a:t>
            </a:r>
            <a:r>
              <a:rPr lang="es-ES" sz="1700" dirty="0"/>
              <a:t> </a:t>
            </a:r>
            <a:r>
              <a:rPr lang="es-ES" sz="1700" dirty="0" err="1"/>
              <a:t>suport</a:t>
            </a:r>
            <a:r>
              <a:rPr lang="es-ES" sz="1700" dirty="0"/>
              <a:t>.</a:t>
            </a:r>
          </a:p>
          <a:p>
            <a:pPr marL="0" indent="0" algn="just">
              <a:lnSpc>
                <a:spcPct val="100000"/>
              </a:lnSpc>
              <a:spcBef>
                <a:spcPts val="0"/>
              </a:spcBef>
              <a:buClr>
                <a:schemeClr val="accent1">
                  <a:lumMod val="75000"/>
                </a:schemeClr>
              </a:buClr>
              <a:buNone/>
            </a:pPr>
            <a:r>
              <a:rPr lang="es-ES" sz="1700" dirty="0"/>
              <a:t> La </a:t>
            </a:r>
            <a:r>
              <a:rPr lang="es-ES" sz="1700" dirty="0" err="1"/>
              <a:t>societat</a:t>
            </a:r>
            <a:r>
              <a:rPr lang="es-ES" sz="1700" dirty="0"/>
              <a:t> civil va ser un actor </a:t>
            </a:r>
            <a:r>
              <a:rPr lang="es-ES" sz="1700" dirty="0" err="1"/>
              <a:t>clau</a:t>
            </a:r>
            <a:r>
              <a:rPr lang="es-ES" sz="1700" dirty="0"/>
              <a:t> en el </a:t>
            </a:r>
            <a:r>
              <a:rPr lang="es-ES" sz="1700" dirty="0" err="1"/>
              <a:t>procés</a:t>
            </a:r>
            <a:r>
              <a:rPr lang="es-ES" sz="1700" dirty="0"/>
              <a:t> de reforma legislativa que va </a:t>
            </a:r>
            <a:r>
              <a:rPr lang="es-ES" sz="1700" dirty="0" err="1"/>
              <a:t>conduir</a:t>
            </a:r>
            <a:r>
              <a:rPr lang="es-ES" sz="1700" dirty="0"/>
              <a:t> a </a:t>
            </a:r>
            <a:r>
              <a:rPr lang="es-ES" sz="1700" dirty="0" err="1"/>
              <a:t>aquest</a:t>
            </a:r>
            <a:r>
              <a:rPr lang="es-ES" sz="1700" dirty="0"/>
              <a:t> </a:t>
            </a:r>
            <a:r>
              <a:rPr lang="es-ES" sz="1700" dirty="0" err="1"/>
              <a:t>resultat</a:t>
            </a:r>
            <a:r>
              <a:rPr lang="es-ES" sz="1700" dirty="0"/>
              <a:t>. La </a:t>
            </a:r>
            <a:r>
              <a:rPr lang="es-ES" sz="1700" dirty="0" err="1"/>
              <a:t>societat</a:t>
            </a:r>
            <a:r>
              <a:rPr lang="es-ES" sz="1700" dirty="0"/>
              <a:t> civil va </a:t>
            </a:r>
            <a:r>
              <a:rPr lang="es-ES" sz="1700" dirty="0" err="1"/>
              <a:t>proposar</a:t>
            </a:r>
            <a:r>
              <a:rPr lang="es-ES" sz="1700" dirty="0"/>
              <a:t> i va </a:t>
            </a:r>
            <a:r>
              <a:rPr lang="es-ES" sz="1700" dirty="0" err="1"/>
              <a:t>defensar</a:t>
            </a:r>
            <a:r>
              <a:rPr lang="es-ES" sz="1700" dirty="0"/>
              <a:t> </a:t>
            </a:r>
            <a:r>
              <a:rPr lang="es-ES" sz="1700" dirty="0" err="1"/>
              <a:t>l’adopció</a:t>
            </a:r>
            <a:r>
              <a:rPr lang="es-ES" sz="1700" dirty="0"/>
              <a:t> de la </a:t>
            </a:r>
            <a:r>
              <a:rPr lang="es-ES" sz="1700" dirty="0" err="1"/>
              <a:t>Llei</a:t>
            </a:r>
            <a:r>
              <a:rPr lang="es-ES" sz="1700" dirty="0"/>
              <a:t> general de la persona </a:t>
            </a:r>
            <a:r>
              <a:rPr lang="es-ES" sz="1700" dirty="0" err="1"/>
              <a:t>amb</a:t>
            </a:r>
            <a:r>
              <a:rPr lang="es-ES" sz="1700" dirty="0"/>
              <a:t> </a:t>
            </a:r>
            <a:r>
              <a:rPr lang="es-ES" sz="1700" dirty="0" err="1"/>
              <a:t>discapacitat</a:t>
            </a:r>
            <a:r>
              <a:rPr lang="es-ES" sz="1700" dirty="0"/>
              <a:t> del 2012, que entre </a:t>
            </a:r>
            <a:r>
              <a:rPr lang="es-ES" sz="1700" dirty="0" err="1"/>
              <a:t>altres</a:t>
            </a:r>
            <a:r>
              <a:rPr lang="es-ES" sz="1700" dirty="0"/>
              <a:t> coses, </a:t>
            </a:r>
            <a:r>
              <a:rPr lang="es-ES" sz="1700" dirty="0" err="1"/>
              <a:t>ordenava</a:t>
            </a:r>
            <a:r>
              <a:rPr lang="es-ES" sz="1700" dirty="0"/>
              <a:t> la </a:t>
            </a:r>
            <a:r>
              <a:rPr lang="es-ES" sz="1700" dirty="0" err="1"/>
              <a:t>creació</a:t>
            </a:r>
            <a:r>
              <a:rPr lang="es-ES" sz="1700" dirty="0"/>
              <a:t> </a:t>
            </a:r>
            <a:r>
              <a:rPr lang="es-ES" sz="1700" dirty="0" err="1"/>
              <a:t>d’un</a:t>
            </a:r>
            <a:r>
              <a:rPr lang="es-ES" sz="1700" dirty="0"/>
              <a:t> </a:t>
            </a:r>
            <a:r>
              <a:rPr lang="es-ES" sz="1700" dirty="0" err="1"/>
              <a:t>comitè</a:t>
            </a:r>
            <a:r>
              <a:rPr lang="es-ES" sz="1700" dirty="0"/>
              <a:t> especial del </a:t>
            </a:r>
            <a:r>
              <a:rPr lang="es-ES" sz="1700" dirty="0" err="1"/>
              <a:t>Congrés</a:t>
            </a:r>
            <a:r>
              <a:rPr lang="es-ES" sz="1700" dirty="0"/>
              <a:t> per revisar la </a:t>
            </a:r>
            <a:r>
              <a:rPr lang="es-ES" sz="1700" dirty="0" err="1"/>
              <a:t>legislació</a:t>
            </a:r>
            <a:r>
              <a:rPr lang="es-ES" sz="1700" dirty="0"/>
              <a:t> relacionada </a:t>
            </a:r>
            <a:r>
              <a:rPr lang="es-ES" sz="1700" dirty="0" err="1"/>
              <a:t>amb</a:t>
            </a:r>
            <a:r>
              <a:rPr lang="es-ES" sz="1700" dirty="0"/>
              <a:t> la </a:t>
            </a:r>
            <a:r>
              <a:rPr lang="es-ES" sz="1700" dirty="0" err="1"/>
              <a:t>capacitat</a:t>
            </a:r>
            <a:r>
              <a:rPr lang="es-ES" sz="1700" dirty="0"/>
              <a:t> jurídica de les persones </a:t>
            </a:r>
            <a:r>
              <a:rPr lang="es-ES" sz="1700" dirty="0" err="1"/>
              <a:t>amb</a:t>
            </a:r>
            <a:r>
              <a:rPr lang="es-ES" sz="1700" dirty="0"/>
              <a:t> </a:t>
            </a:r>
            <a:r>
              <a:rPr lang="es-ES" sz="1700" dirty="0" err="1"/>
              <a:t>discapacitat</a:t>
            </a:r>
            <a:r>
              <a:rPr lang="es-ES" sz="1700" dirty="0"/>
              <a:t>. Entre el 2014 i el 2015, les </a:t>
            </a:r>
            <a:r>
              <a:rPr lang="es-ES" sz="1700" dirty="0" err="1"/>
              <a:t>organitzacions</a:t>
            </a:r>
            <a:r>
              <a:rPr lang="es-ES" sz="1700" dirty="0"/>
              <a:t> de persones </a:t>
            </a:r>
            <a:r>
              <a:rPr lang="es-ES" sz="1700" dirty="0" err="1"/>
              <a:t>amb</a:t>
            </a:r>
            <a:r>
              <a:rPr lang="es-ES" sz="1700" dirty="0"/>
              <a:t> </a:t>
            </a:r>
            <a:r>
              <a:rPr lang="es-ES" sz="1700" dirty="0" err="1"/>
              <a:t>discapacitat</a:t>
            </a:r>
            <a:r>
              <a:rPr lang="es-ES" sz="1700" dirty="0"/>
              <a:t> van participar </a:t>
            </a:r>
            <a:r>
              <a:rPr lang="es-ES" sz="1700" dirty="0" err="1"/>
              <a:t>activament</a:t>
            </a:r>
            <a:r>
              <a:rPr lang="es-ES" sz="1700" dirty="0"/>
              <a:t> en </a:t>
            </a:r>
            <a:r>
              <a:rPr lang="es-ES" sz="1700" dirty="0" err="1"/>
              <a:t>aquest</a:t>
            </a:r>
            <a:r>
              <a:rPr lang="es-ES" sz="1700" dirty="0"/>
              <a:t> </a:t>
            </a:r>
            <a:r>
              <a:rPr lang="es-ES" sz="1700" dirty="0" err="1"/>
              <a:t>comitè</a:t>
            </a:r>
            <a:r>
              <a:rPr lang="es-ES" sz="1700" dirty="0"/>
              <a:t> especial i van </a:t>
            </a:r>
            <a:r>
              <a:rPr lang="es-ES" sz="1700" dirty="0" err="1"/>
              <a:t>promoure</a:t>
            </a:r>
            <a:r>
              <a:rPr lang="es-ES" sz="1700" dirty="0"/>
              <a:t> </a:t>
            </a:r>
            <a:r>
              <a:rPr lang="es-ES" sz="1700" dirty="0" err="1"/>
              <a:t>amb</a:t>
            </a:r>
            <a:r>
              <a:rPr lang="es-ES" sz="1700" dirty="0"/>
              <a:t> </a:t>
            </a:r>
            <a:r>
              <a:rPr lang="es-ES" sz="1700" dirty="0" err="1"/>
              <a:t>èxit</a:t>
            </a:r>
            <a:r>
              <a:rPr lang="es-ES" sz="1700" dirty="0"/>
              <a:t> </a:t>
            </a:r>
            <a:r>
              <a:rPr lang="es-ES" sz="1700" dirty="0" err="1"/>
              <a:t>l’adopció</a:t>
            </a:r>
            <a:r>
              <a:rPr lang="es-ES" sz="1700" dirty="0"/>
              <a:t> </a:t>
            </a:r>
            <a:r>
              <a:rPr lang="es-ES" sz="1700" dirty="0" err="1"/>
              <a:t>unànime</a:t>
            </a:r>
            <a:r>
              <a:rPr lang="es-ES" sz="1700" dirty="0"/>
              <a:t> </a:t>
            </a:r>
            <a:r>
              <a:rPr lang="es-ES" sz="1700" dirty="0" err="1"/>
              <a:t>d’un</a:t>
            </a:r>
            <a:r>
              <a:rPr lang="es-ES" sz="1700" dirty="0"/>
              <a:t> </a:t>
            </a:r>
            <a:r>
              <a:rPr lang="es-ES" sz="1700" dirty="0" err="1"/>
              <a:t>projecte</a:t>
            </a:r>
            <a:r>
              <a:rPr lang="es-ES" sz="1700" dirty="0"/>
              <a:t> de </a:t>
            </a:r>
            <a:r>
              <a:rPr lang="es-ES" sz="1700" dirty="0" err="1"/>
              <a:t>llei</a:t>
            </a:r>
            <a:r>
              <a:rPr lang="es-ES" sz="1700" dirty="0"/>
              <a:t> que </a:t>
            </a:r>
            <a:r>
              <a:rPr lang="es-ES" sz="1700" dirty="0" err="1"/>
              <a:t>proposava</a:t>
            </a:r>
            <a:r>
              <a:rPr lang="es-ES" sz="1700" dirty="0"/>
              <a:t> </a:t>
            </a:r>
            <a:r>
              <a:rPr lang="es-ES" sz="1700" dirty="0" err="1"/>
              <a:t>l’abolició</a:t>
            </a:r>
            <a:r>
              <a:rPr lang="es-ES" sz="1700" dirty="0"/>
              <a:t> de totes les formes de tutela i la </a:t>
            </a:r>
            <a:r>
              <a:rPr lang="es-ES" sz="1700" dirty="0" err="1"/>
              <a:t>substitució</a:t>
            </a:r>
            <a:r>
              <a:rPr lang="es-ES" sz="1700" dirty="0"/>
              <a:t> per </a:t>
            </a:r>
            <a:r>
              <a:rPr lang="es-ES" sz="1700" dirty="0" err="1"/>
              <a:t>sistemes</a:t>
            </a:r>
            <a:r>
              <a:rPr lang="es-ES" sz="1700" dirty="0"/>
              <a:t> de </a:t>
            </a:r>
            <a:r>
              <a:rPr lang="es-ES" sz="1700" dirty="0" err="1"/>
              <a:t>suport</a:t>
            </a:r>
            <a:r>
              <a:rPr lang="es-ES" sz="1700" dirty="0"/>
              <a:t> a la </a:t>
            </a:r>
            <a:r>
              <a:rPr lang="es-ES" sz="1700" dirty="0" err="1"/>
              <a:t>capacitat</a:t>
            </a:r>
            <a:r>
              <a:rPr lang="es-ES" sz="1700" dirty="0"/>
              <a:t> jurídica. </a:t>
            </a:r>
            <a:r>
              <a:rPr lang="es-ES" sz="1700" dirty="0" err="1"/>
              <a:t>Mentre</a:t>
            </a:r>
            <a:r>
              <a:rPr lang="es-ES" sz="1700" dirty="0"/>
              <a:t> es </a:t>
            </a:r>
            <a:r>
              <a:rPr lang="es-ES" sz="1700" dirty="0" err="1"/>
              <a:t>presentava</a:t>
            </a:r>
            <a:r>
              <a:rPr lang="es-ES" sz="1700" dirty="0"/>
              <a:t> i </a:t>
            </a:r>
            <a:r>
              <a:rPr lang="es-ES" sz="1700" dirty="0" err="1"/>
              <a:t>enviava</a:t>
            </a:r>
            <a:r>
              <a:rPr lang="es-ES" sz="1700" dirty="0"/>
              <a:t> el </a:t>
            </a:r>
            <a:r>
              <a:rPr lang="es-ES" sz="1700" dirty="0" err="1"/>
              <a:t>projecte</a:t>
            </a:r>
            <a:r>
              <a:rPr lang="es-ES" sz="1700" dirty="0"/>
              <a:t> al </a:t>
            </a:r>
            <a:r>
              <a:rPr lang="es-ES" sz="1700" dirty="0" err="1"/>
              <a:t>Comitè</a:t>
            </a:r>
            <a:r>
              <a:rPr lang="es-ES" sz="1700" dirty="0"/>
              <a:t> </a:t>
            </a:r>
            <a:r>
              <a:rPr lang="es-ES" sz="1700" dirty="0" err="1"/>
              <a:t>Permanent</a:t>
            </a:r>
            <a:r>
              <a:rPr lang="es-ES" sz="1700" dirty="0"/>
              <a:t> de </a:t>
            </a:r>
            <a:r>
              <a:rPr lang="es-ES" sz="1700" dirty="0" err="1"/>
              <a:t>Justícia</a:t>
            </a:r>
            <a:r>
              <a:rPr lang="es-ES" sz="1700" dirty="0"/>
              <a:t> i </a:t>
            </a:r>
            <a:r>
              <a:rPr lang="es-ES" sz="1700" dirty="0" err="1"/>
              <a:t>Drets</a:t>
            </a:r>
            <a:r>
              <a:rPr lang="es-ES" sz="1700" dirty="0"/>
              <a:t> </a:t>
            </a:r>
            <a:r>
              <a:rPr lang="es-ES" sz="1700" dirty="0" err="1"/>
              <a:t>Humans</a:t>
            </a:r>
            <a:r>
              <a:rPr lang="es-ES" sz="1700" dirty="0"/>
              <a:t> al </a:t>
            </a:r>
            <a:r>
              <a:rPr lang="es-ES" sz="1700" dirty="0" err="1"/>
              <a:t>juny</a:t>
            </a:r>
            <a:r>
              <a:rPr lang="es-ES" sz="1700" dirty="0"/>
              <a:t> del 2015, es va </a:t>
            </a:r>
            <a:r>
              <a:rPr lang="es-ES" sz="1700" dirty="0" err="1"/>
              <a:t>arxivar</a:t>
            </a:r>
            <a:r>
              <a:rPr lang="es-ES" sz="1700" dirty="0"/>
              <a:t> </a:t>
            </a:r>
            <a:r>
              <a:rPr lang="es-ES" sz="1700" dirty="0" err="1"/>
              <a:t>sense</a:t>
            </a:r>
            <a:r>
              <a:rPr lang="es-ES" sz="1700" dirty="0"/>
              <a:t> que </a:t>
            </a:r>
            <a:r>
              <a:rPr lang="es-ES" sz="1700" dirty="0" err="1"/>
              <a:t>s’aprovés</a:t>
            </a:r>
            <a:r>
              <a:rPr lang="es-ES" sz="1700" dirty="0"/>
              <a:t> </a:t>
            </a:r>
            <a:r>
              <a:rPr lang="es-ES" sz="1700" dirty="0" err="1"/>
              <a:t>perquè</a:t>
            </a:r>
            <a:r>
              <a:rPr lang="es-ES" sz="1700" dirty="0"/>
              <a:t> va </a:t>
            </a:r>
            <a:r>
              <a:rPr lang="es-ES" sz="1700" dirty="0" err="1"/>
              <a:t>finalitzar</a:t>
            </a:r>
            <a:r>
              <a:rPr lang="es-ES" sz="1700" dirty="0"/>
              <a:t> el </a:t>
            </a:r>
            <a:r>
              <a:rPr lang="es-ES" sz="1700" dirty="0" err="1"/>
              <a:t>període</a:t>
            </a:r>
            <a:r>
              <a:rPr lang="es-ES" sz="1700" dirty="0"/>
              <a:t> </a:t>
            </a:r>
            <a:r>
              <a:rPr lang="es-ES" sz="1700" dirty="0" err="1"/>
              <a:t>parlamentari</a:t>
            </a:r>
            <a:r>
              <a:rPr lang="es-ES" sz="1700" dirty="0"/>
              <a:t>.</a:t>
            </a:r>
          </a:p>
          <a:p>
            <a:pPr marL="0" indent="0" algn="just">
              <a:lnSpc>
                <a:spcPct val="100000"/>
              </a:lnSpc>
              <a:spcBef>
                <a:spcPts val="0"/>
              </a:spcBef>
              <a:buClr>
                <a:schemeClr val="accent1">
                  <a:lumMod val="75000"/>
                </a:schemeClr>
              </a:buClr>
              <a:buNone/>
            </a:pPr>
            <a:r>
              <a:rPr lang="es-ES" sz="1700" dirty="0"/>
              <a:t> </a:t>
            </a:r>
            <a:r>
              <a:rPr lang="es-ES" sz="1700" dirty="0" err="1"/>
              <a:t>Amb</a:t>
            </a:r>
            <a:r>
              <a:rPr lang="es-ES" sz="1700" dirty="0"/>
              <a:t> </a:t>
            </a:r>
            <a:r>
              <a:rPr lang="es-ES" sz="1700" dirty="0" err="1"/>
              <a:t>aquesta</a:t>
            </a:r>
            <a:r>
              <a:rPr lang="es-ES" sz="1700" dirty="0"/>
              <a:t> </a:t>
            </a:r>
            <a:r>
              <a:rPr lang="es-ES" sz="1700" dirty="0" err="1"/>
              <a:t>experiència</a:t>
            </a:r>
            <a:r>
              <a:rPr lang="es-ES" sz="1700" dirty="0"/>
              <a:t>, </a:t>
            </a:r>
            <a:r>
              <a:rPr lang="es-ES" sz="1700" dirty="0" err="1"/>
              <a:t>durant</a:t>
            </a:r>
            <a:r>
              <a:rPr lang="es-ES" sz="1700" dirty="0"/>
              <a:t> la </a:t>
            </a:r>
            <a:r>
              <a:rPr lang="es-ES" sz="1700" dirty="0" err="1"/>
              <a:t>campanya</a:t>
            </a:r>
            <a:r>
              <a:rPr lang="es-ES" sz="1700" dirty="0"/>
              <a:t> presidencial i </a:t>
            </a:r>
            <a:r>
              <a:rPr lang="es-ES" sz="1700" dirty="0" err="1"/>
              <a:t>parlamentària</a:t>
            </a:r>
            <a:r>
              <a:rPr lang="es-ES" sz="1700" dirty="0"/>
              <a:t> del 2016, la </a:t>
            </a:r>
            <a:r>
              <a:rPr lang="es-ES" sz="1700" dirty="0" err="1"/>
              <a:t>societat</a:t>
            </a:r>
            <a:r>
              <a:rPr lang="es-ES" sz="1700" dirty="0"/>
              <a:t> civil va </a:t>
            </a:r>
            <a:r>
              <a:rPr lang="es-ES" sz="1700" dirty="0" err="1"/>
              <a:t>promoure</a:t>
            </a:r>
            <a:r>
              <a:rPr lang="es-ES" sz="1700" dirty="0"/>
              <a:t> la </a:t>
            </a:r>
            <a:r>
              <a:rPr lang="es-ES" sz="1700" dirty="0" err="1"/>
              <a:t>inclusió</a:t>
            </a:r>
            <a:r>
              <a:rPr lang="es-ES" sz="1700" dirty="0"/>
              <a:t> de la reforma legislativa sobre la </a:t>
            </a:r>
            <a:r>
              <a:rPr lang="es-ES" sz="1700" dirty="0" err="1"/>
              <a:t>capacitat</a:t>
            </a:r>
            <a:r>
              <a:rPr lang="es-ES" sz="1700" dirty="0"/>
              <a:t> jurídica a les </a:t>
            </a:r>
            <a:r>
              <a:rPr lang="es-ES" sz="1700" dirty="0" err="1"/>
              <a:t>plataformes</a:t>
            </a:r>
            <a:r>
              <a:rPr lang="es-ES" sz="1700" dirty="0"/>
              <a:t> i </a:t>
            </a:r>
            <a:r>
              <a:rPr lang="es-ES" sz="1700" dirty="0" err="1"/>
              <a:t>propostes</a:t>
            </a:r>
            <a:r>
              <a:rPr lang="es-ES" sz="1700" dirty="0"/>
              <a:t> </a:t>
            </a:r>
            <a:r>
              <a:rPr lang="es-ES" sz="1700" dirty="0" err="1"/>
              <a:t>dels</a:t>
            </a:r>
            <a:r>
              <a:rPr lang="es-ES" sz="1700" dirty="0"/>
              <a:t> </a:t>
            </a:r>
            <a:r>
              <a:rPr lang="es-ES" sz="1700" dirty="0" err="1"/>
              <a:t>diferents</a:t>
            </a:r>
            <a:r>
              <a:rPr lang="es-ES" sz="1700" dirty="0"/>
              <a:t> </a:t>
            </a:r>
            <a:r>
              <a:rPr lang="es-ES" sz="1700" dirty="0" err="1"/>
              <a:t>partits</a:t>
            </a:r>
            <a:r>
              <a:rPr lang="es-ES" sz="1700" dirty="0"/>
              <a:t>. </a:t>
            </a:r>
            <a:r>
              <a:rPr lang="es-ES" sz="1700" dirty="0" err="1"/>
              <a:t>Gràcies</a:t>
            </a:r>
            <a:r>
              <a:rPr lang="es-ES" sz="1700" dirty="0"/>
              <a:t> a </a:t>
            </a:r>
            <a:r>
              <a:rPr lang="es-ES" sz="1700" dirty="0" err="1"/>
              <a:t>aquest</a:t>
            </a:r>
            <a:r>
              <a:rPr lang="es-ES" sz="1700" dirty="0"/>
              <a:t> </a:t>
            </a:r>
            <a:r>
              <a:rPr lang="es-ES" sz="1700" dirty="0" err="1"/>
              <a:t>treball</a:t>
            </a:r>
            <a:r>
              <a:rPr lang="es-ES" sz="1700" dirty="0"/>
              <a:t>, </a:t>
            </a:r>
            <a:r>
              <a:rPr lang="es-ES" sz="1700" dirty="0" err="1"/>
              <a:t>els</a:t>
            </a:r>
            <a:r>
              <a:rPr lang="es-ES" sz="1700" dirty="0"/>
              <a:t> tres </a:t>
            </a:r>
            <a:r>
              <a:rPr lang="es-ES" sz="1700" dirty="0" err="1"/>
              <a:t>principals</a:t>
            </a:r>
            <a:r>
              <a:rPr lang="es-ES" sz="1700" dirty="0"/>
              <a:t> </a:t>
            </a:r>
            <a:r>
              <a:rPr lang="es-ES" sz="1700" dirty="0" err="1"/>
              <a:t>partits</a:t>
            </a:r>
            <a:r>
              <a:rPr lang="es-ES" sz="1700" dirty="0"/>
              <a:t> </a:t>
            </a:r>
            <a:r>
              <a:rPr lang="es-ES" sz="1700" dirty="0" err="1"/>
              <a:t>polítics</a:t>
            </a:r>
            <a:r>
              <a:rPr lang="es-ES" sz="1700" dirty="0"/>
              <a:t> del </a:t>
            </a:r>
            <a:r>
              <a:rPr lang="es-ES" sz="1700" dirty="0" err="1"/>
              <a:t>congrés</a:t>
            </a:r>
            <a:r>
              <a:rPr lang="es-ES" sz="1700" dirty="0"/>
              <a:t> van presentar al </a:t>
            </a:r>
            <a:r>
              <a:rPr lang="es-ES" sz="1700" dirty="0" err="1"/>
              <a:t>gener</a:t>
            </a:r>
            <a:r>
              <a:rPr lang="es-ES" sz="1700" dirty="0"/>
              <a:t> del 2017 una nova </a:t>
            </a:r>
            <a:r>
              <a:rPr lang="es-ES" sz="1700" dirty="0" err="1"/>
              <a:t>llei</a:t>
            </a:r>
            <a:r>
              <a:rPr lang="es-ES" sz="1700" dirty="0"/>
              <a:t> </a:t>
            </a:r>
            <a:r>
              <a:rPr lang="es-ES" sz="1700" dirty="0" err="1"/>
              <a:t>multipartit</a:t>
            </a:r>
            <a:r>
              <a:rPr lang="es-ES" sz="1700" dirty="0"/>
              <a:t> redactada per la </a:t>
            </a:r>
            <a:r>
              <a:rPr lang="es-ES" sz="1700" dirty="0" err="1"/>
              <a:t>societat</a:t>
            </a:r>
            <a:r>
              <a:rPr lang="es-ES" sz="1700" dirty="0"/>
              <a:t> civil i basada en el </a:t>
            </a:r>
            <a:r>
              <a:rPr lang="es-ES" sz="1700" dirty="0" err="1"/>
              <a:t>projecte</a:t>
            </a:r>
            <a:r>
              <a:rPr lang="es-ES" sz="1700" dirty="0"/>
              <a:t> de </a:t>
            </a:r>
            <a:r>
              <a:rPr lang="es-ES" sz="1700" dirty="0" err="1"/>
              <a:t>llei</a:t>
            </a:r>
            <a:r>
              <a:rPr lang="es-ES" sz="1700" dirty="0"/>
              <a:t> del </a:t>
            </a:r>
            <a:r>
              <a:rPr lang="es-ES" sz="1700" dirty="0" err="1"/>
              <a:t>comitè</a:t>
            </a:r>
            <a:r>
              <a:rPr lang="es-ES" sz="1700" dirty="0"/>
              <a:t> especial. </a:t>
            </a:r>
            <a:r>
              <a:rPr lang="es-ES" sz="1700" dirty="0" err="1"/>
              <a:t>Aquesta</a:t>
            </a:r>
            <a:r>
              <a:rPr lang="es-ES" sz="1700" dirty="0"/>
              <a:t> </a:t>
            </a:r>
            <a:r>
              <a:rPr lang="es-ES" sz="1700" dirty="0" err="1"/>
              <a:t>darrera</a:t>
            </a:r>
            <a:r>
              <a:rPr lang="es-ES" sz="1700" dirty="0"/>
              <a:t> </a:t>
            </a:r>
            <a:r>
              <a:rPr lang="es-ES" sz="1700" dirty="0" err="1"/>
              <a:t>proposta</a:t>
            </a:r>
            <a:r>
              <a:rPr lang="es-ES" sz="1700" dirty="0"/>
              <a:t> va ser </a:t>
            </a:r>
            <a:r>
              <a:rPr lang="es-ES" sz="1700" dirty="0" err="1"/>
              <a:t>l’aportació</a:t>
            </a:r>
            <a:r>
              <a:rPr lang="es-ES" sz="1700" dirty="0"/>
              <a:t> principal per al </a:t>
            </a:r>
            <a:r>
              <a:rPr lang="es-ES" sz="1700" dirty="0" err="1"/>
              <a:t>Decret</a:t>
            </a:r>
            <a:r>
              <a:rPr lang="es-ES" sz="1700" dirty="0"/>
              <a:t> </a:t>
            </a:r>
            <a:r>
              <a:rPr lang="es-ES" sz="1700" dirty="0" err="1"/>
              <a:t>legislatiu</a:t>
            </a:r>
            <a:r>
              <a:rPr lang="es-ES" sz="1700" dirty="0"/>
              <a:t> núm. 1384. </a:t>
            </a:r>
          </a:p>
        </p:txBody>
      </p:sp>
      <p:sp>
        <p:nvSpPr>
          <p:cNvPr id="5" name="Text Placeholder 5">
            <a:extLst>
              <a:ext uri="{FF2B5EF4-FFF2-40B4-BE49-F238E27FC236}">
                <a16:creationId xmlns:a16="http://schemas.microsoft.com/office/drawing/2014/main" id="{67493817-145D-9D46-874B-CB603B283E02}"/>
              </a:ext>
            </a:extLst>
          </p:cNvPr>
          <p:cNvSpPr>
            <a:spLocks noGrp="1"/>
          </p:cNvSpPr>
          <p:nvPr>
            <p:ph type="body" sz="quarter" idx="13"/>
          </p:nvPr>
        </p:nvSpPr>
        <p:spPr>
          <a:xfrm>
            <a:off x="2265218" y="370667"/>
            <a:ext cx="9351818" cy="335915"/>
          </a:xfrm>
        </p:spPr>
        <p:txBody>
          <a:bodyPr/>
          <a:lstStyle/>
          <a:p>
            <a:pPr>
              <a:lnSpc>
                <a:spcPct val="100000"/>
              </a:lnSpc>
            </a:pPr>
            <a:r>
              <a:rPr lang="ca-ES" sz="2000" dirty="0"/>
              <a:t>La societat civil al Perú </a:t>
            </a:r>
            <a:endParaRPr lang="en-US" sz="2000" dirty="0"/>
          </a:p>
        </p:txBody>
      </p:sp>
    </p:spTree>
    <p:extLst>
      <p:ext uri="{BB962C8B-B14F-4D97-AF65-F5344CB8AC3E}">
        <p14:creationId xmlns:p14="http://schemas.microsoft.com/office/powerpoint/2010/main" val="187575824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1717-8532-4FB2-9CAB-1B5C570ABBF4}"/>
              </a:ext>
            </a:extLst>
          </p:cNvPr>
          <p:cNvSpPr>
            <a:spLocks noGrp="1"/>
          </p:cNvSpPr>
          <p:nvPr>
            <p:ph type="title"/>
          </p:nvPr>
        </p:nvSpPr>
        <p:spPr>
          <a:xfrm>
            <a:off x="492539" y="327578"/>
            <a:ext cx="9792000" cy="432000"/>
          </a:xfrm>
        </p:spPr>
        <p:txBody>
          <a:bodyPr>
            <a:normAutofit fontScale="90000"/>
          </a:bodyPr>
          <a:lstStyle/>
          <a:p>
            <a:r>
              <a:rPr lang="en-US" dirty="0" err="1"/>
              <a:t>Butlletí</a:t>
            </a:r>
            <a:r>
              <a:rPr lang="en-US" dirty="0"/>
              <a:t> 11</a:t>
            </a:r>
            <a:endParaRPr lang="x-none" dirty="0"/>
          </a:p>
        </p:txBody>
      </p:sp>
      <p:sp>
        <p:nvSpPr>
          <p:cNvPr id="4" name="Content Placeholder 2">
            <a:extLst>
              <a:ext uri="{FF2B5EF4-FFF2-40B4-BE49-F238E27FC236}">
                <a16:creationId xmlns:a16="http://schemas.microsoft.com/office/drawing/2014/main" id="{5D4A905E-75B8-4A1A-A657-F42FD58C5BCE}"/>
              </a:ext>
            </a:extLst>
          </p:cNvPr>
          <p:cNvSpPr>
            <a:spLocks noGrp="1"/>
          </p:cNvSpPr>
          <p:nvPr>
            <p:ph sz="quarter" idx="14"/>
          </p:nvPr>
        </p:nvSpPr>
        <p:spPr>
          <a:xfrm>
            <a:off x="548760" y="893619"/>
            <a:ext cx="11047495" cy="4239490"/>
          </a:xfrm>
          <a:solidFill>
            <a:srgbClr val="D2EFFC"/>
          </a:solidFill>
        </p:spPr>
        <p:txBody>
          <a:bodyPr numCol="2" spcCol="360000"/>
          <a:lstStyle/>
          <a:p>
            <a:pPr marL="180000" indent="0" algn="just" defTabSz="360000">
              <a:lnSpc>
                <a:spcPct val="100000"/>
              </a:lnSpc>
              <a:spcBef>
                <a:spcPts val="0"/>
              </a:spcBef>
              <a:buClr>
                <a:schemeClr val="accent1">
                  <a:lumMod val="75000"/>
                </a:schemeClr>
              </a:buClr>
              <a:buNone/>
            </a:pPr>
            <a:r>
              <a:rPr lang="pt-BR" sz="2000" b="1" dirty="0"/>
              <a:t>Exemples de </a:t>
            </a:r>
            <a:r>
              <a:rPr lang="pt-BR" sz="2000" b="1" dirty="0" err="1"/>
              <a:t>tipus</a:t>
            </a:r>
            <a:r>
              <a:rPr lang="pt-BR" sz="2000" b="1" dirty="0"/>
              <a:t> de </a:t>
            </a:r>
            <a:r>
              <a:rPr lang="pt-BR" sz="2000" b="1" dirty="0" err="1"/>
              <a:t>públic</a:t>
            </a:r>
            <a:r>
              <a:rPr lang="pt-BR" sz="2000" b="1" dirty="0"/>
              <a:t>, </a:t>
            </a:r>
            <a:r>
              <a:rPr lang="pt-BR" sz="2000" b="1" dirty="0" err="1"/>
              <a:t>beneficiaris</a:t>
            </a:r>
            <a:r>
              <a:rPr lang="pt-BR" sz="2000" b="1" dirty="0"/>
              <a:t> i/o </a:t>
            </a:r>
            <a:r>
              <a:rPr lang="pt-BR" sz="2000" b="1" dirty="0" err="1"/>
              <a:t>socis</a:t>
            </a:r>
            <a:r>
              <a:rPr lang="pt-BR" sz="2000" b="1" dirty="0"/>
              <a:t> </a:t>
            </a:r>
          </a:p>
          <a:p>
            <a:pPr marL="180000" indent="0" algn="just" defTabSz="360000">
              <a:lnSpc>
                <a:spcPct val="100000"/>
              </a:lnSpc>
              <a:spcBef>
                <a:spcPts val="0"/>
              </a:spcBef>
              <a:buClr>
                <a:schemeClr val="accent1">
                  <a:lumMod val="75000"/>
                </a:schemeClr>
              </a:buClr>
              <a:buNone/>
            </a:pPr>
            <a:endParaRPr lang="es-ES" sz="1800" b="1" dirty="0"/>
          </a:p>
          <a:p>
            <a:pPr marL="180000" lvl="0" defTabSz="360000" fontAlgn="base">
              <a:lnSpc>
                <a:spcPct val="100000"/>
              </a:lnSpc>
              <a:spcBef>
                <a:spcPts val="0"/>
              </a:spcBef>
            </a:pPr>
            <a:r>
              <a:rPr lang="ca-ES" sz="2000" dirty="0"/>
              <a:t>Persones amb discapacitat psicosocial, intel·lectual o cognitiva </a:t>
            </a:r>
            <a:endParaRPr lang="es-ES" sz="2000" dirty="0"/>
          </a:p>
          <a:p>
            <a:pPr marL="180000" lvl="0" defTabSz="360000" fontAlgn="base">
              <a:lnSpc>
                <a:spcPct val="100000"/>
              </a:lnSpc>
              <a:spcBef>
                <a:spcPts val="0"/>
              </a:spcBef>
            </a:pPr>
            <a:r>
              <a:rPr lang="ca-ES" sz="2000" dirty="0"/>
              <a:t>Famílies i/o cuidadors </a:t>
            </a:r>
            <a:endParaRPr lang="es-ES" sz="2000" dirty="0"/>
          </a:p>
          <a:p>
            <a:pPr marL="180000" lvl="0" defTabSz="360000" fontAlgn="base">
              <a:lnSpc>
                <a:spcPct val="100000"/>
              </a:lnSpc>
              <a:spcBef>
                <a:spcPts val="0"/>
              </a:spcBef>
            </a:pPr>
            <a:r>
              <a:rPr lang="ca-ES" sz="2000" dirty="0"/>
              <a:t>Polítics (locals, provincials, nacionals) </a:t>
            </a:r>
            <a:endParaRPr lang="es-ES" sz="2000" dirty="0"/>
          </a:p>
          <a:p>
            <a:pPr marL="180000" lvl="0" defTabSz="360000" fontAlgn="base">
              <a:lnSpc>
                <a:spcPct val="100000"/>
              </a:lnSpc>
              <a:spcBef>
                <a:spcPts val="0"/>
              </a:spcBef>
            </a:pPr>
            <a:r>
              <a:rPr lang="ca-ES" sz="2000" dirty="0"/>
              <a:t>Funcionaris ministerials </a:t>
            </a:r>
            <a:endParaRPr lang="es-ES" sz="2000" dirty="0"/>
          </a:p>
          <a:p>
            <a:pPr marL="180000" lvl="0" defTabSz="360000" fontAlgn="base">
              <a:lnSpc>
                <a:spcPct val="100000"/>
              </a:lnSpc>
              <a:spcBef>
                <a:spcPts val="0"/>
              </a:spcBef>
            </a:pPr>
            <a:r>
              <a:rPr lang="ca-ES" sz="2000" dirty="0"/>
              <a:t>Votants </a:t>
            </a:r>
            <a:endParaRPr lang="es-ES" sz="2000" dirty="0"/>
          </a:p>
          <a:p>
            <a:pPr marL="180000" lvl="0" defTabSz="360000" fontAlgn="base">
              <a:lnSpc>
                <a:spcPct val="100000"/>
              </a:lnSpc>
              <a:spcBef>
                <a:spcPts val="0"/>
              </a:spcBef>
            </a:pPr>
            <a:r>
              <a:rPr lang="ca-ES" sz="2000" dirty="0"/>
              <a:t>Agències de les Nacions Unides </a:t>
            </a:r>
            <a:endParaRPr lang="es-ES" sz="2000" dirty="0"/>
          </a:p>
          <a:p>
            <a:pPr marL="180000" lvl="0" defTabSz="360000" fontAlgn="base">
              <a:lnSpc>
                <a:spcPct val="100000"/>
              </a:lnSpc>
              <a:spcBef>
                <a:spcPts val="0"/>
              </a:spcBef>
            </a:pPr>
            <a:r>
              <a:rPr lang="ca-ES" sz="2000" dirty="0"/>
              <a:t>Empreses o líders empresarials </a:t>
            </a:r>
            <a:endParaRPr lang="es-ES" sz="2000" dirty="0"/>
          </a:p>
          <a:p>
            <a:pPr marL="180000" lvl="0" defTabSz="360000" fontAlgn="base">
              <a:lnSpc>
                <a:spcPct val="100000"/>
              </a:lnSpc>
              <a:spcBef>
                <a:spcPts val="0"/>
              </a:spcBef>
            </a:pPr>
            <a:r>
              <a:rPr lang="ca-ES" sz="2000" dirty="0"/>
              <a:t>Cònjuges de polítics </a:t>
            </a:r>
            <a:endParaRPr lang="es-ES" sz="2000" dirty="0"/>
          </a:p>
          <a:p>
            <a:pPr marL="180000" lvl="0" defTabSz="360000" fontAlgn="base">
              <a:lnSpc>
                <a:spcPct val="100000"/>
              </a:lnSpc>
              <a:spcBef>
                <a:spcPts val="0"/>
              </a:spcBef>
            </a:pPr>
            <a:r>
              <a:rPr lang="ca-ES" sz="2000" dirty="0"/>
              <a:t>Redactors de discursos </a:t>
            </a:r>
            <a:endParaRPr lang="es-ES" sz="2000" dirty="0"/>
          </a:p>
          <a:p>
            <a:pPr marL="180000" lvl="0" defTabSz="360000" fontAlgn="base">
              <a:lnSpc>
                <a:spcPct val="100000"/>
              </a:lnSpc>
              <a:spcBef>
                <a:spcPts val="0"/>
              </a:spcBef>
            </a:pPr>
            <a:r>
              <a:rPr lang="ca-ES" sz="2000" dirty="0"/>
              <a:t>Líders d’opinió </a:t>
            </a:r>
          </a:p>
          <a:p>
            <a:pPr marL="180000" lvl="0" defTabSz="360000" fontAlgn="base">
              <a:lnSpc>
                <a:spcPct val="100000"/>
              </a:lnSpc>
              <a:spcBef>
                <a:spcPts val="0"/>
              </a:spcBef>
            </a:pPr>
            <a:endParaRPr lang="ca-ES" sz="2000" dirty="0"/>
          </a:p>
          <a:p>
            <a:pPr marL="180000" lvl="0" defTabSz="360000" fontAlgn="base">
              <a:lnSpc>
                <a:spcPct val="100000"/>
              </a:lnSpc>
              <a:spcBef>
                <a:spcPts val="0"/>
              </a:spcBef>
            </a:pPr>
            <a:endParaRPr lang="ca-ES" sz="2000" dirty="0"/>
          </a:p>
          <a:p>
            <a:pPr marL="180000" lvl="0" defTabSz="360000" fontAlgn="base">
              <a:lnSpc>
                <a:spcPct val="100000"/>
              </a:lnSpc>
              <a:spcBef>
                <a:spcPts val="0"/>
              </a:spcBef>
            </a:pPr>
            <a:endParaRPr lang="es-ES" sz="2000" dirty="0"/>
          </a:p>
          <a:p>
            <a:pPr marL="180000" lvl="0" defTabSz="360000" fontAlgn="base">
              <a:lnSpc>
                <a:spcPct val="100000"/>
              </a:lnSpc>
              <a:spcBef>
                <a:spcPts val="0"/>
              </a:spcBef>
            </a:pPr>
            <a:r>
              <a:rPr lang="ca-ES" sz="2000" dirty="0"/>
              <a:t>Organitzacions sindicals </a:t>
            </a:r>
            <a:endParaRPr lang="es-ES" sz="2000" dirty="0"/>
          </a:p>
          <a:p>
            <a:pPr marL="180000" lvl="0" defTabSz="360000" fontAlgn="base">
              <a:lnSpc>
                <a:spcPct val="100000"/>
              </a:lnSpc>
              <a:spcBef>
                <a:spcPts val="0"/>
              </a:spcBef>
            </a:pPr>
            <a:r>
              <a:rPr lang="ca-ES" sz="2000" dirty="0"/>
              <a:t>Serveis sanitaris </a:t>
            </a:r>
            <a:endParaRPr lang="es-ES" sz="2000" dirty="0"/>
          </a:p>
          <a:p>
            <a:pPr marL="180000" lvl="0" defTabSz="360000" fontAlgn="base">
              <a:lnSpc>
                <a:spcPct val="100000"/>
              </a:lnSpc>
              <a:spcBef>
                <a:spcPts val="0"/>
              </a:spcBef>
            </a:pPr>
            <a:r>
              <a:rPr lang="ca-ES" sz="2000" dirty="0"/>
              <a:t>Professionals sanitaris </a:t>
            </a:r>
            <a:endParaRPr lang="es-ES" sz="2000" dirty="0"/>
          </a:p>
          <a:p>
            <a:pPr marL="180000" lvl="0" defTabSz="360000" fontAlgn="base">
              <a:lnSpc>
                <a:spcPct val="100000"/>
              </a:lnSpc>
              <a:spcBef>
                <a:spcPts val="0"/>
              </a:spcBef>
            </a:pPr>
            <a:r>
              <a:rPr lang="ca-ES" sz="2000" dirty="0"/>
              <a:t>Acadèmics/universitats </a:t>
            </a:r>
            <a:endParaRPr lang="es-ES" sz="2000" dirty="0"/>
          </a:p>
          <a:p>
            <a:pPr marL="180000" lvl="0" defTabSz="360000" fontAlgn="base">
              <a:lnSpc>
                <a:spcPct val="100000"/>
              </a:lnSpc>
              <a:spcBef>
                <a:spcPts val="0"/>
              </a:spcBef>
            </a:pPr>
            <a:r>
              <a:rPr lang="ca-ES" sz="2000" dirty="0"/>
              <a:t>Organitzacions no governamentals </a:t>
            </a:r>
            <a:endParaRPr lang="es-ES" sz="2000" dirty="0"/>
          </a:p>
          <a:p>
            <a:pPr marL="180000" lvl="0" defTabSz="360000" fontAlgn="base">
              <a:lnSpc>
                <a:spcPct val="100000"/>
              </a:lnSpc>
              <a:spcBef>
                <a:spcPts val="0"/>
              </a:spcBef>
            </a:pPr>
            <a:r>
              <a:rPr lang="ca-ES" sz="2000" dirty="0"/>
              <a:t>Grups de la comunitat </a:t>
            </a:r>
            <a:endParaRPr lang="es-ES" sz="2000" dirty="0"/>
          </a:p>
          <a:p>
            <a:pPr marL="180000" lvl="0" defTabSz="360000" fontAlgn="base">
              <a:lnSpc>
                <a:spcPct val="100000"/>
              </a:lnSpc>
              <a:spcBef>
                <a:spcPts val="0"/>
              </a:spcBef>
            </a:pPr>
            <a:r>
              <a:rPr lang="ca-ES" sz="2000" dirty="0"/>
              <a:t>Organitzacions de dones </a:t>
            </a:r>
            <a:endParaRPr lang="es-ES" sz="2000" dirty="0"/>
          </a:p>
          <a:p>
            <a:pPr marL="180000" lvl="0" defTabSz="360000" fontAlgn="base">
              <a:lnSpc>
                <a:spcPct val="100000"/>
              </a:lnSpc>
              <a:spcBef>
                <a:spcPts val="0"/>
              </a:spcBef>
            </a:pPr>
            <a:r>
              <a:rPr lang="ca-ES" sz="2000" dirty="0"/>
              <a:t>Grups religiosos/esglésies/organitzacions confessionals </a:t>
            </a:r>
            <a:endParaRPr lang="es-ES" sz="2000" dirty="0"/>
          </a:p>
          <a:p>
            <a:pPr marL="180000" lvl="0" defTabSz="360000" fontAlgn="base">
              <a:lnSpc>
                <a:spcPct val="100000"/>
              </a:lnSpc>
              <a:spcBef>
                <a:spcPts val="0"/>
              </a:spcBef>
            </a:pPr>
            <a:r>
              <a:rPr lang="ca-ES" sz="2000" dirty="0"/>
              <a:t>Altres professionals </a:t>
            </a:r>
            <a:endParaRPr lang="es-ES" sz="2000" dirty="0"/>
          </a:p>
          <a:p>
            <a:pPr marL="180000" lvl="0" defTabSz="360000" fontAlgn="base">
              <a:lnSpc>
                <a:spcPct val="100000"/>
              </a:lnSpc>
              <a:spcBef>
                <a:spcPts val="0"/>
              </a:spcBef>
            </a:pPr>
            <a:r>
              <a:rPr lang="ca-ES" sz="2000" dirty="0"/>
              <a:t>Mitjans de comunicació</a:t>
            </a:r>
            <a:endParaRPr lang="es-ES" sz="2000" dirty="0"/>
          </a:p>
        </p:txBody>
      </p:sp>
      <p:sp>
        <p:nvSpPr>
          <p:cNvPr id="5" name="Text Placeholder 5">
            <a:extLst>
              <a:ext uri="{FF2B5EF4-FFF2-40B4-BE49-F238E27FC236}">
                <a16:creationId xmlns:a16="http://schemas.microsoft.com/office/drawing/2014/main" id="{67493817-145D-9D46-874B-CB603B283E02}"/>
              </a:ext>
            </a:extLst>
          </p:cNvPr>
          <p:cNvSpPr>
            <a:spLocks noGrp="1"/>
          </p:cNvSpPr>
          <p:nvPr>
            <p:ph type="body" sz="quarter" idx="13"/>
          </p:nvPr>
        </p:nvSpPr>
        <p:spPr>
          <a:xfrm>
            <a:off x="2265218" y="370667"/>
            <a:ext cx="9351818" cy="335915"/>
          </a:xfrm>
        </p:spPr>
        <p:txBody>
          <a:bodyPr/>
          <a:lstStyle/>
          <a:p>
            <a:pPr>
              <a:lnSpc>
                <a:spcPct val="100000"/>
              </a:lnSpc>
            </a:pPr>
            <a:r>
              <a:rPr lang="ca-ES" sz="2000" dirty="0"/>
              <a:t>Exemples de tipus de públic, beneficiaris i/o socis</a:t>
            </a:r>
            <a:endParaRPr lang="en-US" sz="2000" dirty="0"/>
          </a:p>
        </p:txBody>
      </p:sp>
    </p:spTree>
    <p:extLst>
      <p:ext uri="{BB962C8B-B14F-4D97-AF65-F5344CB8AC3E}">
        <p14:creationId xmlns:p14="http://schemas.microsoft.com/office/powerpoint/2010/main" val="40684084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1717-8532-4FB2-9CAB-1B5C570ABBF4}"/>
              </a:ext>
            </a:extLst>
          </p:cNvPr>
          <p:cNvSpPr>
            <a:spLocks noGrp="1"/>
          </p:cNvSpPr>
          <p:nvPr>
            <p:ph type="title"/>
          </p:nvPr>
        </p:nvSpPr>
        <p:spPr>
          <a:xfrm>
            <a:off x="492539" y="327578"/>
            <a:ext cx="9792000" cy="432000"/>
          </a:xfrm>
        </p:spPr>
        <p:txBody>
          <a:bodyPr>
            <a:normAutofit fontScale="90000"/>
          </a:bodyPr>
          <a:lstStyle/>
          <a:p>
            <a:r>
              <a:rPr lang="en-US" dirty="0" err="1"/>
              <a:t>Butlletí</a:t>
            </a:r>
            <a:r>
              <a:rPr lang="en-US" dirty="0"/>
              <a:t> 12</a:t>
            </a:r>
            <a:endParaRPr lang="x-none" dirty="0"/>
          </a:p>
        </p:txBody>
      </p:sp>
      <p:sp>
        <p:nvSpPr>
          <p:cNvPr id="4" name="Content Placeholder 2">
            <a:extLst>
              <a:ext uri="{FF2B5EF4-FFF2-40B4-BE49-F238E27FC236}">
                <a16:creationId xmlns:a16="http://schemas.microsoft.com/office/drawing/2014/main" id="{5D4A905E-75B8-4A1A-A657-F42FD58C5BCE}"/>
              </a:ext>
            </a:extLst>
          </p:cNvPr>
          <p:cNvSpPr>
            <a:spLocks noGrp="1"/>
          </p:cNvSpPr>
          <p:nvPr>
            <p:ph sz="quarter" idx="14"/>
          </p:nvPr>
        </p:nvSpPr>
        <p:spPr>
          <a:xfrm>
            <a:off x="548760" y="976746"/>
            <a:ext cx="11047495" cy="4675909"/>
          </a:xfrm>
          <a:solidFill>
            <a:srgbClr val="D2EFFC"/>
          </a:solidFill>
        </p:spPr>
        <p:txBody>
          <a:bodyPr numCol="1"/>
          <a:lstStyle/>
          <a:p>
            <a:pPr marL="0" indent="0" algn="just">
              <a:lnSpc>
                <a:spcPct val="100000"/>
              </a:lnSpc>
              <a:spcBef>
                <a:spcPts val="0"/>
              </a:spcBef>
              <a:buClr>
                <a:schemeClr val="accent1">
                  <a:lumMod val="75000"/>
                </a:schemeClr>
              </a:buClr>
              <a:buNone/>
            </a:pPr>
            <a:r>
              <a:rPr lang="es-ES" sz="2000" b="1" dirty="0"/>
              <a:t>Sam </a:t>
            </a:r>
            <a:r>
              <a:rPr lang="es-ES" sz="2000" b="1" dirty="0" err="1"/>
              <a:t>Badege</a:t>
            </a:r>
            <a:r>
              <a:rPr lang="es-ES" sz="2000" b="1" dirty="0"/>
              <a:t> parla sobre </a:t>
            </a:r>
            <a:r>
              <a:rPr lang="es-ES" sz="2000" b="1" dirty="0" err="1"/>
              <a:t>com</a:t>
            </a:r>
            <a:r>
              <a:rPr lang="es-ES" sz="2000" b="1" dirty="0"/>
              <a:t> </a:t>
            </a:r>
            <a:r>
              <a:rPr lang="es-ES" sz="2000" b="1" dirty="0" err="1"/>
              <a:t>l’Organització</a:t>
            </a:r>
            <a:r>
              <a:rPr lang="es-ES" sz="2000" b="1" dirty="0"/>
              <a:t> Nacional </a:t>
            </a:r>
            <a:r>
              <a:rPr lang="es-ES" sz="2000" b="1" dirty="0" err="1"/>
              <a:t>d’Usuaris</a:t>
            </a:r>
            <a:r>
              <a:rPr lang="es-ES" sz="2000" b="1" dirty="0"/>
              <a:t> i </a:t>
            </a:r>
            <a:r>
              <a:rPr lang="es-ES" sz="2000" b="1" dirty="0" err="1"/>
              <a:t>Supervivents</a:t>
            </a:r>
            <a:r>
              <a:rPr lang="es-ES" sz="2000" b="1" dirty="0"/>
              <a:t> de </a:t>
            </a:r>
            <a:r>
              <a:rPr lang="es-ES" sz="2000" b="1" dirty="0" err="1"/>
              <a:t>Psiquiatria</a:t>
            </a:r>
            <a:r>
              <a:rPr lang="es-ES" sz="2000" b="1" dirty="0"/>
              <a:t> (NOUSPR) de Ruanda va poder </a:t>
            </a:r>
            <a:r>
              <a:rPr lang="es-ES" sz="2000" b="1" dirty="0" err="1"/>
              <a:t>recaptar</a:t>
            </a:r>
            <a:r>
              <a:rPr lang="es-ES" sz="2000" b="1" dirty="0"/>
              <a:t> </a:t>
            </a:r>
            <a:r>
              <a:rPr lang="es-ES" sz="2000" b="1" dirty="0" err="1"/>
              <a:t>fons</a:t>
            </a:r>
            <a:r>
              <a:rPr lang="es-ES" sz="2000" b="1" dirty="0"/>
              <a:t> .</a:t>
            </a:r>
          </a:p>
          <a:p>
            <a:pPr marL="0" indent="0" algn="just">
              <a:buNone/>
            </a:pPr>
            <a:r>
              <a:rPr lang="ca-ES" sz="1800" dirty="0"/>
              <a:t>Quan es va fundar la NOUSPR, tots els membres eren pobres i ningú tenia ingressos. Les primeres reunions de la NOUSPR es van fer sota l’ombra dels arbres o en porxos. Les nostres reunions s’interrompien sovint per tempestes i la pluja va destruir molts dels nostres arxius. No teníem paper, bolígrafs ni taules. Continuar així durant més d’un any, reunint-nos sota aquestes condicions dures, va ser suficient per guanyar-nos la confiança de les autoritats locals, que ens van oferir el despatx d’un membre del personal que passava la major part del temps al camp. Estava al mateix edifici que el secretari executiu del nostre sector.</a:t>
            </a:r>
            <a:endParaRPr lang="es-ES" sz="1800" dirty="0"/>
          </a:p>
          <a:p>
            <a:pPr marL="0" indent="0" algn="just">
              <a:buNone/>
            </a:pPr>
            <a:r>
              <a:rPr lang="ca-ES" sz="1800" dirty="0"/>
              <a:t>Amb una adreça oficial, la NOUSPR complia els criteris d’elegibilitat per identificar-se com una organització de SVE (Servei de Voluntariat a l’Estranger), que ens va permetre reclutar un voluntari internacional per oferir suport a la nostra organització i el seu funcionament. Al principi, es va produir un encès debat sobre qui hauria d’ocupar el lloc a l’oficina. </a:t>
            </a:r>
            <a:endParaRPr lang="es-ES" sz="1800" dirty="0"/>
          </a:p>
          <a:p>
            <a:pPr marL="0" indent="0" algn="just">
              <a:buNone/>
            </a:pPr>
            <a:r>
              <a:rPr lang="ca-ES" sz="1800" dirty="0"/>
              <a:t>Al final, vam decidir que el voluntari hauria de ser qui ocupés l’oficina, perquè era l’encarregat de la planificació. El voluntari es va instal·lar a l’oficina i dedicava la meitat del seu temps a ajudar-nos a recaptar fons, així que vam poder llogar una casa de cinc habitacions, comprar mobles adequats i oferir el salari d’un any a tres membres del personal, tot això només 8 mesos. </a:t>
            </a:r>
            <a:endParaRPr lang="es-ES" sz="1800" dirty="0"/>
          </a:p>
        </p:txBody>
      </p:sp>
      <p:sp>
        <p:nvSpPr>
          <p:cNvPr id="5" name="Text Placeholder 5">
            <a:extLst>
              <a:ext uri="{FF2B5EF4-FFF2-40B4-BE49-F238E27FC236}">
                <a16:creationId xmlns:a16="http://schemas.microsoft.com/office/drawing/2014/main" id="{67493817-145D-9D46-874B-CB603B283E02}"/>
              </a:ext>
            </a:extLst>
          </p:cNvPr>
          <p:cNvSpPr>
            <a:spLocks noGrp="1"/>
          </p:cNvSpPr>
          <p:nvPr>
            <p:ph type="body" sz="quarter" idx="13"/>
          </p:nvPr>
        </p:nvSpPr>
        <p:spPr>
          <a:xfrm>
            <a:off x="2265218" y="370667"/>
            <a:ext cx="9351818" cy="335915"/>
          </a:xfrm>
        </p:spPr>
        <p:txBody>
          <a:bodyPr/>
          <a:lstStyle/>
          <a:p>
            <a:pPr>
              <a:lnSpc>
                <a:spcPct val="100000"/>
              </a:lnSpc>
            </a:pPr>
            <a:r>
              <a:rPr lang="es-ES" sz="2000" dirty="0"/>
              <a:t>(NOUSPR) de Ruanda</a:t>
            </a:r>
            <a:endParaRPr lang="en-US" sz="2000" dirty="0"/>
          </a:p>
        </p:txBody>
      </p:sp>
    </p:spTree>
    <p:extLst>
      <p:ext uri="{BB962C8B-B14F-4D97-AF65-F5344CB8AC3E}">
        <p14:creationId xmlns:p14="http://schemas.microsoft.com/office/powerpoint/2010/main" val="335981925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1717-8532-4FB2-9CAB-1B5C570ABBF4}"/>
              </a:ext>
            </a:extLst>
          </p:cNvPr>
          <p:cNvSpPr>
            <a:spLocks noGrp="1"/>
          </p:cNvSpPr>
          <p:nvPr>
            <p:ph type="title"/>
          </p:nvPr>
        </p:nvSpPr>
        <p:spPr>
          <a:xfrm>
            <a:off x="492539" y="327578"/>
            <a:ext cx="9792000" cy="432000"/>
          </a:xfrm>
        </p:spPr>
        <p:txBody>
          <a:bodyPr>
            <a:normAutofit fontScale="90000"/>
          </a:bodyPr>
          <a:lstStyle/>
          <a:p>
            <a:r>
              <a:rPr lang="en-US" dirty="0" err="1"/>
              <a:t>Butlletí</a:t>
            </a:r>
            <a:r>
              <a:rPr lang="en-US" dirty="0"/>
              <a:t> 12</a:t>
            </a:r>
            <a:endParaRPr lang="x-none" dirty="0"/>
          </a:p>
        </p:txBody>
      </p:sp>
      <p:sp>
        <p:nvSpPr>
          <p:cNvPr id="4" name="Content Placeholder 2">
            <a:extLst>
              <a:ext uri="{FF2B5EF4-FFF2-40B4-BE49-F238E27FC236}">
                <a16:creationId xmlns:a16="http://schemas.microsoft.com/office/drawing/2014/main" id="{5D4A905E-75B8-4A1A-A657-F42FD58C5BCE}"/>
              </a:ext>
            </a:extLst>
          </p:cNvPr>
          <p:cNvSpPr>
            <a:spLocks noGrp="1"/>
          </p:cNvSpPr>
          <p:nvPr>
            <p:ph sz="quarter" idx="14"/>
          </p:nvPr>
        </p:nvSpPr>
        <p:spPr>
          <a:xfrm>
            <a:off x="548760" y="976746"/>
            <a:ext cx="11047495" cy="4738254"/>
          </a:xfrm>
          <a:solidFill>
            <a:srgbClr val="D2EFFC"/>
          </a:solidFill>
        </p:spPr>
        <p:txBody>
          <a:bodyPr numCol="1"/>
          <a:lstStyle/>
          <a:p>
            <a:pPr marL="0" indent="0" algn="just">
              <a:lnSpc>
                <a:spcPct val="100000"/>
              </a:lnSpc>
              <a:spcBef>
                <a:spcPts val="0"/>
              </a:spcBef>
              <a:buClr>
                <a:schemeClr val="accent1">
                  <a:lumMod val="75000"/>
                </a:schemeClr>
              </a:buClr>
              <a:buNone/>
            </a:pPr>
            <a:r>
              <a:rPr lang="ca-ES" sz="1700" b="1" dirty="0" err="1"/>
              <a:t>Heartsounds</a:t>
            </a:r>
            <a:r>
              <a:rPr lang="ca-ES" sz="1700" b="1" dirty="0"/>
              <a:t> Uganda utilitza la creativitat per gestionar les necessitats de la posada en marxa</a:t>
            </a:r>
            <a:r>
              <a:rPr lang="es-ES" sz="1700" b="1" dirty="0"/>
              <a:t>.</a:t>
            </a:r>
          </a:p>
          <a:p>
            <a:pPr marL="0" indent="0" algn="just">
              <a:buNone/>
            </a:pPr>
            <a:r>
              <a:rPr lang="ca-ES" sz="1700" dirty="0" err="1"/>
              <a:t>Heartsounds</a:t>
            </a:r>
            <a:r>
              <a:rPr lang="ca-ES" sz="1700" dirty="0"/>
              <a:t> es va fundar el 2008 per la col·laboració entre persones que utilitzen els serveis i professionals de salut mental d’Uganda i el Regne Unit. L’organització està dirigida per persones amb discapacitat psicosocial i l’objectiu dels programes i projectes és minimitzar els efectes negatius socials, culturals i econòmics que pateixen les persones amb discapacitat psicosocial.</a:t>
            </a:r>
            <a:endParaRPr lang="es-ES" sz="1700" dirty="0"/>
          </a:p>
          <a:p>
            <a:pPr marL="0" indent="0" algn="just">
              <a:buNone/>
            </a:pPr>
            <a:r>
              <a:rPr lang="ca-ES" sz="1700" dirty="0"/>
              <a:t>El fundador Joseph </a:t>
            </a:r>
            <a:r>
              <a:rPr lang="ca-ES" sz="1700" dirty="0" err="1"/>
              <a:t>Atukunda</a:t>
            </a:r>
            <a:r>
              <a:rPr lang="ca-ES" sz="1700" dirty="0"/>
              <a:t> descriu el procés de posar en marxa </a:t>
            </a:r>
            <a:r>
              <a:rPr lang="ca-ES" sz="1700" dirty="0" err="1"/>
              <a:t>Heartsounds</a:t>
            </a:r>
            <a:r>
              <a:rPr lang="ca-ES" sz="1700" dirty="0"/>
              <a:t> Uganda (30):</a:t>
            </a:r>
            <a:endParaRPr lang="es-ES" sz="1700" dirty="0"/>
          </a:p>
          <a:p>
            <a:pPr marL="0" indent="0" algn="just">
              <a:buNone/>
            </a:pPr>
            <a:r>
              <a:rPr lang="ca-ES" sz="1700" dirty="0"/>
              <a:t>Primer vaig cedir casa meva perquè fos el centre de recursos de l’organització i totes les nostres reunions inicials es van celebrar sense cap cost. Després vaig trucar als meus antics companys del </a:t>
            </a:r>
            <a:r>
              <a:rPr lang="ca-ES" sz="1700" dirty="0" err="1"/>
              <a:t>Kings</a:t>
            </a:r>
            <a:r>
              <a:rPr lang="ca-ES" sz="1700" dirty="0"/>
              <a:t> </a:t>
            </a:r>
            <a:r>
              <a:rPr lang="ca-ES" sz="1700" dirty="0" err="1"/>
              <a:t>College</a:t>
            </a:r>
            <a:r>
              <a:rPr lang="ca-ES" sz="1700" dirty="0"/>
              <a:t> Budo amb qui debatia en un grup d’antics budistes de </a:t>
            </a:r>
            <a:r>
              <a:rPr lang="ca-ES" sz="1700" dirty="0" err="1"/>
              <a:t>Yahoo</a:t>
            </a:r>
            <a:r>
              <a:rPr lang="ca-ES" sz="1700" dirty="0"/>
              <a:t>! (anomenat «</a:t>
            </a:r>
            <a:r>
              <a:rPr lang="ca-ES" sz="1700" dirty="0" err="1"/>
              <a:t>Kafunda</a:t>
            </a:r>
            <a:r>
              <a:rPr lang="ca-ES" sz="1700" dirty="0"/>
              <a:t>» que significa «ajudar»). Els que estaven interessats em van donar suport moralment i econòmicament. La majoria són professionals en diversos camps i em van assessorar. A més, alguns van donar ordinadors per al nostre cibercafè i altres van donar llibres per a la nostra biblioteca i diners per a costos operatius.</a:t>
            </a:r>
            <a:endParaRPr lang="es-ES" sz="1700" dirty="0"/>
          </a:p>
          <a:p>
            <a:pPr marL="0" indent="0" algn="just">
              <a:buNone/>
            </a:pPr>
            <a:r>
              <a:rPr lang="ca-ES" sz="1700" dirty="0"/>
              <a:t>El 2010, l’organització en què treballava abans de dimitir per crear </a:t>
            </a:r>
            <a:r>
              <a:rPr lang="ca-ES" sz="1700" dirty="0" err="1"/>
              <a:t>Heartsounds</a:t>
            </a:r>
            <a:r>
              <a:rPr lang="ca-ES" sz="1700" dirty="0"/>
              <a:t> va tancar a Uganda i em van donar un petit assessorament que va ajudar a tancar el departament de logística. Vaig aprofitar aquesta oportunitat per sol·licitar donacions de mobles d’oficina, telèfons, una centraleta PABX segura i fitxers vells, a més d’altres petits articles de material d’oficina, com ara grapadores, perforadores, safates d’oficina, etc. Aquests articles donats ens van ajudar moltíssim. Mentrestant, els nostres amics de Londres i altres amics que vam fer a la Gran Bretanya també ens van ajudar amb les finances, ordinadors, càmeres, etc. Amb una oficina plenament equipada, vam començar a sol·licitar subvencions i vam tenir èxit en moltes.</a:t>
            </a:r>
            <a:r>
              <a:rPr lang="ca-ES" sz="1700" b="1" dirty="0"/>
              <a:t> </a:t>
            </a:r>
            <a:endParaRPr lang="es-ES" sz="1700" dirty="0"/>
          </a:p>
        </p:txBody>
      </p:sp>
      <p:sp>
        <p:nvSpPr>
          <p:cNvPr id="5" name="Text Placeholder 5">
            <a:extLst>
              <a:ext uri="{FF2B5EF4-FFF2-40B4-BE49-F238E27FC236}">
                <a16:creationId xmlns:a16="http://schemas.microsoft.com/office/drawing/2014/main" id="{67493817-145D-9D46-874B-CB603B283E02}"/>
              </a:ext>
            </a:extLst>
          </p:cNvPr>
          <p:cNvSpPr>
            <a:spLocks noGrp="1"/>
          </p:cNvSpPr>
          <p:nvPr>
            <p:ph type="body" sz="quarter" idx="13"/>
          </p:nvPr>
        </p:nvSpPr>
        <p:spPr>
          <a:xfrm>
            <a:off x="2265218" y="370667"/>
            <a:ext cx="9351818" cy="335915"/>
          </a:xfrm>
        </p:spPr>
        <p:txBody>
          <a:bodyPr/>
          <a:lstStyle/>
          <a:p>
            <a:pPr>
              <a:lnSpc>
                <a:spcPct val="100000"/>
              </a:lnSpc>
            </a:pPr>
            <a:r>
              <a:rPr lang="ca-ES" sz="2000" dirty="0" err="1"/>
              <a:t>Heartsounds</a:t>
            </a:r>
            <a:r>
              <a:rPr lang="ca-ES" sz="2000" dirty="0"/>
              <a:t> Uganda </a:t>
            </a:r>
            <a:endParaRPr lang="en-US" sz="2000" dirty="0"/>
          </a:p>
        </p:txBody>
      </p:sp>
    </p:spTree>
    <p:extLst>
      <p:ext uri="{BB962C8B-B14F-4D97-AF65-F5344CB8AC3E}">
        <p14:creationId xmlns:p14="http://schemas.microsoft.com/office/powerpoint/2010/main" val="936026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D11886-7BE6-4EF1-A47A-1272E70A4BB9}"/>
              </a:ext>
            </a:extLst>
          </p:cNvPr>
          <p:cNvSpPr>
            <a:spLocks noGrp="1"/>
          </p:cNvSpPr>
          <p:nvPr>
            <p:ph sz="quarter" idx="14"/>
          </p:nvPr>
        </p:nvSpPr>
        <p:spPr/>
        <p:txBody>
          <a:bodyPr/>
          <a:lstStyle/>
          <a:p>
            <a:r>
              <a:rPr lang="ca-ES" dirty="0"/>
              <a:t>En aquest vídeo s’explica la història de com un grup de persones es va ajuntar, va créixer i va afavorir el canvi: </a:t>
            </a:r>
          </a:p>
          <a:p>
            <a:pPr marL="0" indent="0">
              <a:buNone/>
            </a:pPr>
            <a:r>
              <a:rPr lang="ca-ES" u="sng" dirty="0">
                <a:hlinkClick r:id="rId3"/>
              </a:rPr>
              <a:t>https://youtu.be/bGb70PoiXDk</a:t>
            </a:r>
            <a:r>
              <a:rPr lang="es-ES" dirty="0">
                <a:hlinkClick r:id="rId3"/>
              </a:rPr>
              <a:t> </a:t>
            </a:r>
            <a:r>
              <a:rPr lang="ca-ES" dirty="0"/>
              <a:t> </a:t>
            </a:r>
            <a:r>
              <a:rPr lang="ca-ES" i="1" dirty="0" err="1"/>
              <a:t>This</a:t>
            </a:r>
            <a:r>
              <a:rPr lang="ca-ES" i="1" dirty="0"/>
              <a:t> is </a:t>
            </a:r>
            <a:r>
              <a:rPr lang="ca-ES" i="1" dirty="0" err="1"/>
              <a:t>the</a:t>
            </a:r>
            <a:r>
              <a:rPr lang="ca-ES" i="1" dirty="0"/>
              <a:t> </a:t>
            </a:r>
            <a:r>
              <a:rPr lang="ca-ES" i="1" dirty="0" err="1"/>
              <a:t>Story</a:t>
            </a:r>
            <a:r>
              <a:rPr lang="ca-ES" i="1" dirty="0"/>
              <a:t> of a Civil </a:t>
            </a:r>
            <a:r>
              <a:rPr lang="ca-ES" i="1" dirty="0" err="1"/>
              <a:t>Rights</a:t>
            </a:r>
            <a:r>
              <a:rPr lang="ca-ES" i="1" dirty="0"/>
              <a:t> </a:t>
            </a:r>
            <a:r>
              <a:rPr lang="ca-ES" i="1" dirty="0" err="1"/>
              <a:t>Movement</a:t>
            </a:r>
            <a:r>
              <a:rPr lang="ca-ES" dirty="0"/>
              <a:t>. </a:t>
            </a:r>
            <a:r>
              <a:rPr lang="ca-ES" dirty="0" err="1"/>
              <a:t>Inclusion</a:t>
            </a:r>
            <a:r>
              <a:rPr lang="ca-ES" dirty="0"/>
              <a:t> BC, Canadà</a:t>
            </a:r>
            <a:endParaRPr lang="en-GB" dirty="0"/>
          </a:p>
        </p:txBody>
      </p:sp>
      <p:sp>
        <p:nvSpPr>
          <p:cNvPr id="2" name="Title 1">
            <a:extLst>
              <a:ext uri="{FF2B5EF4-FFF2-40B4-BE49-F238E27FC236}">
                <a16:creationId xmlns:a16="http://schemas.microsoft.com/office/drawing/2014/main" id="{5F9B70F3-02B0-49E6-9127-45090E2ADB40}"/>
              </a:ext>
            </a:extLst>
          </p:cNvPr>
          <p:cNvSpPr>
            <a:spLocks noGrp="1"/>
          </p:cNvSpPr>
          <p:nvPr>
            <p:ph type="title"/>
          </p:nvPr>
        </p:nvSpPr>
        <p:spPr/>
        <p:txBody>
          <a:bodyPr/>
          <a:lstStyle/>
          <a:p>
            <a:r>
              <a:rPr lang="en-GB" dirty="0"/>
              <a:t>3. </a:t>
            </a:r>
            <a:r>
              <a:rPr lang="ca-ES" dirty="0"/>
              <a:t>Crear una organització de la societat civil </a:t>
            </a:r>
            <a:r>
              <a:rPr lang="es-ES" dirty="0"/>
              <a:t>- 2</a:t>
            </a:r>
            <a:endParaRPr lang="x-none" dirty="0"/>
          </a:p>
        </p:txBody>
      </p:sp>
    </p:spTree>
    <p:extLst>
      <p:ext uri="{BB962C8B-B14F-4D97-AF65-F5344CB8AC3E}">
        <p14:creationId xmlns:p14="http://schemas.microsoft.com/office/powerpoint/2010/main" val="262458565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1717-8532-4FB2-9CAB-1B5C570ABBF4}"/>
              </a:ext>
            </a:extLst>
          </p:cNvPr>
          <p:cNvSpPr>
            <a:spLocks noGrp="1"/>
          </p:cNvSpPr>
          <p:nvPr>
            <p:ph type="title"/>
          </p:nvPr>
        </p:nvSpPr>
        <p:spPr>
          <a:xfrm>
            <a:off x="492539" y="327578"/>
            <a:ext cx="9792000" cy="432000"/>
          </a:xfrm>
        </p:spPr>
        <p:txBody>
          <a:bodyPr>
            <a:normAutofit fontScale="90000"/>
          </a:bodyPr>
          <a:lstStyle/>
          <a:p>
            <a:r>
              <a:rPr lang="en-US" dirty="0" err="1"/>
              <a:t>Butlletí</a:t>
            </a:r>
            <a:r>
              <a:rPr lang="en-US" dirty="0"/>
              <a:t> 13</a:t>
            </a:r>
            <a:endParaRPr lang="x-none" dirty="0"/>
          </a:p>
        </p:txBody>
      </p:sp>
      <p:sp>
        <p:nvSpPr>
          <p:cNvPr id="4" name="Content Placeholder 2">
            <a:extLst>
              <a:ext uri="{FF2B5EF4-FFF2-40B4-BE49-F238E27FC236}">
                <a16:creationId xmlns:a16="http://schemas.microsoft.com/office/drawing/2014/main" id="{5D4A905E-75B8-4A1A-A657-F42FD58C5BCE}"/>
              </a:ext>
            </a:extLst>
          </p:cNvPr>
          <p:cNvSpPr>
            <a:spLocks noGrp="1"/>
          </p:cNvSpPr>
          <p:nvPr>
            <p:ph sz="quarter" idx="14"/>
          </p:nvPr>
        </p:nvSpPr>
        <p:spPr>
          <a:xfrm>
            <a:off x="548760" y="976746"/>
            <a:ext cx="11047495" cy="4862946"/>
          </a:xfrm>
          <a:solidFill>
            <a:srgbClr val="D2EFFC"/>
          </a:solidFill>
        </p:spPr>
        <p:txBody>
          <a:bodyPr numCol="1"/>
          <a:lstStyle/>
          <a:p>
            <a:pPr marL="0" indent="0" algn="just">
              <a:lnSpc>
                <a:spcPct val="100000"/>
              </a:lnSpc>
              <a:spcBef>
                <a:spcPts val="0"/>
              </a:spcBef>
              <a:buClr>
                <a:schemeClr val="accent1">
                  <a:lumMod val="75000"/>
                </a:schemeClr>
              </a:buClr>
              <a:buNone/>
            </a:pPr>
            <a:r>
              <a:rPr lang="es-ES" sz="2000" b="1" dirty="0" err="1"/>
              <a:t>L’Autistic</a:t>
            </a:r>
            <a:r>
              <a:rPr lang="es-ES" sz="2000" b="1" dirty="0"/>
              <a:t> </a:t>
            </a:r>
            <a:r>
              <a:rPr lang="es-ES" sz="2000" b="1" dirty="0" err="1"/>
              <a:t>Self</a:t>
            </a:r>
            <a:r>
              <a:rPr lang="es-ES" sz="2000" b="1" dirty="0"/>
              <a:t> </a:t>
            </a:r>
            <a:r>
              <a:rPr lang="es-ES" sz="2000" b="1" dirty="0" err="1"/>
              <a:t>Advocacy</a:t>
            </a:r>
            <a:r>
              <a:rPr lang="es-ES" sz="2000" b="1" dirty="0"/>
              <a:t> Network </a:t>
            </a:r>
            <a:r>
              <a:rPr lang="es-ES" sz="2000" b="1" dirty="0" err="1"/>
              <a:t>utilitza</a:t>
            </a:r>
            <a:r>
              <a:rPr lang="es-ES" sz="2000" b="1" dirty="0"/>
              <a:t> la defensa </a:t>
            </a:r>
            <a:r>
              <a:rPr lang="es-ES" sz="2000" b="1" dirty="0" err="1"/>
              <a:t>electrònica</a:t>
            </a:r>
            <a:r>
              <a:rPr lang="es-ES" sz="2000" b="1" dirty="0"/>
              <a:t> per </a:t>
            </a:r>
            <a:r>
              <a:rPr lang="es-ES" sz="2000" b="1" dirty="0" err="1"/>
              <a:t>promoure’n</a:t>
            </a:r>
            <a:r>
              <a:rPr lang="es-ES" sz="2000" b="1" dirty="0"/>
              <a:t> la </a:t>
            </a:r>
            <a:r>
              <a:rPr lang="es-ES" sz="2000" b="1" dirty="0" err="1"/>
              <a:t>missió</a:t>
            </a:r>
            <a:r>
              <a:rPr lang="es-ES" sz="2000" b="1" dirty="0"/>
              <a:t>.</a:t>
            </a:r>
          </a:p>
          <a:p>
            <a:pPr marL="0" indent="0" algn="just">
              <a:lnSpc>
                <a:spcPct val="100000"/>
              </a:lnSpc>
              <a:spcBef>
                <a:spcPts val="0"/>
              </a:spcBef>
              <a:buClr>
                <a:schemeClr val="accent1">
                  <a:lumMod val="75000"/>
                </a:schemeClr>
              </a:buClr>
              <a:buNone/>
            </a:pPr>
            <a:endParaRPr lang="es-ES" sz="2000" b="1" dirty="0"/>
          </a:p>
          <a:p>
            <a:pPr marL="0" indent="0" algn="just">
              <a:lnSpc>
                <a:spcPct val="100000"/>
              </a:lnSpc>
              <a:spcBef>
                <a:spcPts val="0"/>
              </a:spcBef>
              <a:buClr>
                <a:schemeClr val="accent1">
                  <a:lumMod val="75000"/>
                </a:schemeClr>
              </a:buClr>
              <a:buNone/>
            </a:pPr>
            <a:r>
              <a:rPr lang="es-ES" sz="1800" dirty="0" err="1"/>
              <a:t>L’Autistic</a:t>
            </a:r>
            <a:r>
              <a:rPr lang="es-ES" sz="1800" dirty="0"/>
              <a:t> </a:t>
            </a:r>
            <a:r>
              <a:rPr lang="es-ES" sz="1800" dirty="0" err="1"/>
              <a:t>Self</a:t>
            </a:r>
            <a:r>
              <a:rPr lang="es-ES" sz="1800" dirty="0"/>
              <a:t> </a:t>
            </a:r>
            <a:r>
              <a:rPr lang="es-ES" sz="1800" dirty="0" err="1"/>
              <a:t>Advocacy</a:t>
            </a:r>
            <a:r>
              <a:rPr lang="es-ES" sz="1800" dirty="0"/>
              <a:t> Network (ASAN) </a:t>
            </a:r>
            <a:r>
              <a:rPr lang="es-ES" sz="1800" dirty="0" err="1"/>
              <a:t>és</a:t>
            </a:r>
            <a:r>
              <a:rPr lang="es-ES" sz="1800" dirty="0"/>
              <a:t> una </a:t>
            </a:r>
            <a:r>
              <a:rPr lang="es-ES" sz="1800" dirty="0" err="1"/>
              <a:t>organització</a:t>
            </a:r>
            <a:r>
              <a:rPr lang="es-ES" sz="1800" dirty="0"/>
              <a:t> </a:t>
            </a:r>
            <a:r>
              <a:rPr lang="es-ES" sz="1800" dirty="0" err="1"/>
              <a:t>sense</a:t>
            </a:r>
            <a:r>
              <a:rPr lang="es-ES" sz="1800" dirty="0"/>
              <a:t> </a:t>
            </a:r>
            <a:r>
              <a:rPr lang="es-ES" sz="1800" dirty="0" err="1"/>
              <a:t>ànim</a:t>
            </a:r>
            <a:r>
              <a:rPr lang="es-ES" sz="1800" dirty="0"/>
              <a:t> de lucre dirigida per i destinada a les persones </a:t>
            </a:r>
            <a:r>
              <a:rPr lang="es-ES" sz="1800" dirty="0" err="1"/>
              <a:t>amb</a:t>
            </a:r>
            <a:r>
              <a:rPr lang="es-ES" sz="1800" dirty="0"/>
              <a:t> </a:t>
            </a:r>
            <a:r>
              <a:rPr lang="es-ES" sz="1800" dirty="0" err="1"/>
              <a:t>autisme</a:t>
            </a:r>
            <a:r>
              <a:rPr lang="es-ES" sz="1800" dirty="0"/>
              <a:t>. L’ASAN defensa </a:t>
            </a:r>
            <a:r>
              <a:rPr lang="es-ES" sz="1800" dirty="0" err="1"/>
              <a:t>els</a:t>
            </a:r>
            <a:r>
              <a:rPr lang="es-ES" sz="1800" dirty="0"/>
              <a:t> </a:t>
            </a:r>
            <a:r>
              <a:rPr lang="es-ES" sz="1800" dirty="0" err="1"/>
              <a:t>problemes</a:t>
            </a:r>
            <a:r>
              <a:rPr lang="es-ES" sz="1800" dirty="0"/>
              <a:t> </a:t>
            </a:r>
            <a:r>
              <a:rPr lang="es-ES" sz="1800" dirty="0" err="1"/>
              <a:t>relacionats</a:t>
            </a:r>
            <a:r>
              <a:rPr lang="es-ES" sz="1800" dirty="0"/>
              <a:t> </a:t>
            </a:r>
            <a:r>
              <a:rPr lang="es-ES" sz="1800" dirty="0" err="1"/>
              <a:t>amb</a:t>
            </a:r>
            <a:r>
              <a:rPr lang="es-ES" sz="1800" dirty="0"/>
              <a:t> </a:t>
            </a:r>
            <a:r>
              <a:rPr lang="es-ES" sz="1800" dirty="0" err="1"/>
              <a:t>l’autisme</a:t>
            </a:r>
            <a:r>
              <a:rPr lang="es-ES" sz="1800" dirty="0"/>
              <a:t> i </a:t>
            </a:r>
            <a:r>
              <a:rPr lang="es-ES" sz="1800" dirty="0" err="1"/>
              <a:t>amb</a:t>
            </a:r>
            <a:r>
              <a:rPr lang="es-ES" sz="1800" dirty="0"/>
              <a:t> </a:t>
            </a:r>
            <a:r>
              <a:rPr lang="es-ES" sz="1800" dirty="0" err="1"/>
              <a:t>altres</a:t>
            </a:r>
            <a:r>
              <a:rPr lang="es-ES" sz="1800" dirty="0"/>
              <a:t> </a:t>
            </a:r>
            <a:r>
              <a:rPr lang="es-ES" sz="1800" dirty="0" err="1"/>
              <a:t>discapacitats</a:t>
            </a:r>
            <a:r>
              <a:rPr lang="es-ES" sz="1800" dirty="0"/>
              <a:t>. Té </a:t>
            </a:r>
            <a:r>
              <a:rPr lang="es-ES" sz="1800" dirty="0" err="1"/>
              <a:t>l’objectiu</a:t>
            </a:r>
            <a:r>
              <a:rPr lang="es-ES" sz="1800" dirty="0"/>
              <a:t> </a:t>
            </a:r>
            <a:r>
              <a:rPr lang="es-ES" sz="1800" dirty="0" err="1"/>
              <a:t>d’assegurar</a:t>
            </a:r>
            <a:r>
              <a:rPr lang="es-ES" sz="1800" dirty="0"/>
              <a:t> la </a:t>
            </a:r>
            <a:r>
              <a:rPr lang="es-ES" sz="1800" dirty="0" err="1"/>
              <a:t>participació</a:t>
            </a:r>
            <a:r>
              <a:rPr lang="es-ES" sz="1800" dirty="0"/>
              <a:t> significativa de les persones </a:t>
            </a:r>
            <a:r>
              <a:rPr lang="es-ES" sz="1800" dirty="0" err="1"/>
              <a:t>amb</a:t>
            </a:r>
            <a:r>
              <a:rPr lang="es-ES" sz="1800" dirty="0"/>
              <a:t> </a:t>
            </a:r>
            <a:r>
              <a:rPr lang="es-ES" sz="1800" dirty="0" err="1"/>
              <a:t>autisme</a:t>
            </a:r>
            <a:r>
              <a:rPr lang="es-ES" sz="1800" dirty="0"/>
              <a:t> a </a:t>
            </a:r>
            <a:r>
              <a:rPr lang="es-ES" sz="1800" dirty="0" err="1"/>
              <a:t>fer</a:t>
            </a:r>
            <a:r>
              <a:rPr lang="es-ES" sz="1800" dirty="0"/>
              <a:t> política a </a:t>
            </a:r>
            <a:r>
              <a:rPr lang="es-ES" sz="1800" dirty="0" err="1"/>
              <a:t>tots</a:t>
            </a:r>
            <a:r>
              <a:rPr lang="es-ES" sz="1800" dirty="0"/>
              <a:t> </a:t>
            </a:r>
            <a:r>
              <a:rPr lang="es-ES" sz="1800" dirty="0" err="1"/>
              <a:t>els</a:t>
            </a:r>
            <a:r>
              <a:rPr lang="es-ES" sz="1800" dirty="0"/>
              <a:t> </a:t>
            </a:r>
            <a:r>
              <a:rPr lang="es-ES" sz="1800" dirty="0" err="1"/>
              <a:t>nivells</a:t>
            </a:r>
            <a:r>
              <a:rPr lang="es-ES" sz="1800" dirty="0"/>
              <a:t>, </a:t>
            </a:r>
            <a:r>
              <a:rPr lang="es-ES" sz="1800" dirty="0" err="1"/>
              <a:t>promoure</a:t>
            </a:r>
            <a:r>
              <a:rPr lang="es-ES" sz="1800" dirty="0"/>
              <a:t> una cultura </a:t>
            </a:r>
            <a:r>
              <a:rPr lang="es-ES" sz="1800" dirty="0" err="1"/>
              <a:t>d’inclusió</a:t>
            </a:r>
            <a:r>
              <a:rPr lang="es-ES" sz="1800" dirty="0"/>
              <a:t> i respecte per a </a:t>
            </a:r>
            <a:r>
              <a:rPr lang="es-ES" sz="1800" dirty="0" err="1"/>
              <a:t>tots</a:t>
            </a:r>
            <a:r>
              <a:rPr lang="es-ES" sz="1800" dirty="0"/>
              <a:t>, </a:t>
            </a:r>
            <a:r>
              <a:rPr lang="es-ES" sz="1800" dirty="0" err="1"/>
              <a:t>fer</a:t>
            </a:r>
            <a:r>
              <a:rPr lang="es-ES" sz="1800" dirty="0"/>
              <a:t> </a:t>
            </a:r>
            <a:r>
              <a:rPr lang="es-ES" sz="1800" dirty="0" err="1"/>
              <a:t>complir</a:t>
            </a:r>
            <a:r>
              <a:rPr lang="es-ES" sz="1800" dirty="0"/>
              <a:t> </a:t>
            </a:r>
            <a:r>
              <a:rPr lang="es-ES" sz="1800" dirty="0" err="1"/>
              <a:t>els</a:t>
            </a:r>
            <a:r>
              <a:rPr lang="es-ES" sz="1800" dirty="0"/>
              <a:t> </a:t>
            </a:r>
            <a:r>
              <a:rPr lang="es-ES" sz="1800" dirty="0" err="1"/>
              <a:t>drets</a:t>
            </a:r>
            <a:r>
              <a:rPr lang="es-ES" sz="1800" dirty="0"/>
              <a:t> de les persones </a:t>
            </a:r>
            <a:r>
              <a:rPr lang="es-ES" sz="1800" dirty="0" err="1"/>
              <a:t>amb</a:t>
            </a:r>
            <a:r>
              <a:rPr lang="es-ES" sz="1800" dirty="0"/>
              <a:t> </a:t>
            </a:r>
            <a:r>
              <a:rPr lang="es-ES" sz="1800" dirty="0" err="1"/>
              <a:t>autisme</a:t>
            </a:r>
            <a:r>
              <a:rPr lang="es-ES" sz="1800" dirty="0"/>
              <a:t> </a:t>
            </a:r>
            <a:r>
              <a:rPr lang="es-ES" sz="1800" dirty="0" err="1"/>
              <a:t>perquè</a:t>
            </a:r>
            <a:r>
              <a:rPr lang="es-ES" sz="1800" dirty="0"/>
              <a:t> </a:t>
            </a:r>
            <a:r>
              <a:rPr lang="es-ES" sz="1800" dirty="0" err="1"/>
              <a:t>tinguin</a:t>
            </a:r>
            <a:r>
              <a:rPr lang="es-ES" sz="1800" dirty="0"/>
              <a:t> les </a:t>
            </a:r>
            <a:r>
              <a:rPr lang="es-ES" sz="1800" dirty="0" err="1"/>
              <a:t>mateixes</a:t>
            </a:r>
            <a:r>
              <a:rPr lang="es-ES" sz="1800" dirty="0"/>
              <a:t> </a:t>
            </a:r>
            <a:r>
              <a:rPr lang="es-ES" sz="1800" dirty="0" err="1"/>
              <a:t>oportunitats</a:t>
            </a:r>
            <a:r>
              <a:rPr lang="es-ES" sz="1800" dirty="0"/>
              <a:t> a </a:t>
            </a:r>
            <a:r>
              <a:rPr lang="es-ES" sz="1800" dirty="0" err="1"/>
              <a:t>l’escola</a:t>
            </a:r>
            <a:r>
              <a:rPr lang="es-ES" sz="1800" dirty="0"/>
              <a:t> i el </a:t>
            </a:r>
            <a:r>
              <a:rPr lang="es-ES" sz="1800" dirty="0" err="1"/>
              <a:t>treball</a:t>
            </a:r>
            <a:r>
              <a:rPr lang="es-ES" sz="1800" dirty="0"/>
              <a:t> i </a:t>
            </a:r>
            <a:r>
              <a:rPr lang="es-ES" sz="1800" dirty="0" err="1"/>
              <a:t>millorar</a:t>
            </a:r>
            <a:r>
              <a:rPr lang="es-ES" sz="1800" dirty="0"/>
              <a:t> </a:t>
            </a:r>
            <a:r>
              <a:rPr lang="es-ES" sz="1800" dirty="0" err="1"/>
              <a:t>els</a:t>
            </a:r>
            <a:r>
              <a:rPr lang="es-ES" sz="1800" dirty="0"/>
              <a:t> </a:t>
            </a:r>
            <a:r>
              <a:rPr lang="es-ES" sz="1800" dirty="0" err="1"/>
              <a:t>fons</a:t>
            </a:r>
            <a:r>
              <a:rPr lang="es-ES" sz="1800" dirty="0"/>
              <a:t> per </a:t>
            </a:r>
            <a:r>
              <a:rPr lang="es-ES" sz="1800" dirty="0" err="1"/>
              <a:t>als</a:t>
            </a:r>
            <a:r>
              <a:rPr lang="es-ES" sz="1800" dirty="0"/>
              <a:t> </a:t>
            </a:r>
            <a:r>
              <a:rPr lang="es-ES" sz="1800" dirty="0" err="1"/>
              <a:t>serveis</a:t>
            </a:r>
            <a:r>
              <a:rPr lang="es-ES" sz="1800" dirty="0"/>
              <a:t> i </a:t>
            </a:r>
            <a:r>
              <a:rPr lang="es-ES" sz="1800" dirty="0" err="1"/>
              <a:t>suports</a:t>
            </a:r>
            <a:r>
              <a:rPr lang="es-ES" sz="1800" dirty="0"/>
              <a:t> </a:t>
            </a:r>
            <a:r>
              <a:rPr lang="es-ES" sz="1800" dirty="0" err="1"/>
              <a:t>comunitaris</a:t>
            </a:r>
            <a:r>
              <a:rPr lang="es-ES" sz="1800" dirty="0"/>
              <a:t> </a:t>
            </a:r>
            <a:r>
              <a:rPr lang="es-ES" sz="1800" dirty="0" err="1"/>
              <a:t>juntament</a:t>
            </a:r>
            <a:r>
              <a:rPr lang="es-ES" sz="1800" dirty="0"/>
              <a:t> </a:t>
            </a:r>
            <a:r>
              <a:rPr lang="es-ES" sz="1800" dirty="0" err="1"/>
              <a:t>amb</a:t>
            </a:r>
            <a:r>
              <a:rPr lang="es-ES" sz="1800" dirty="0"/>
              <a:t> la </a:t>
            </a:r>
            <a:r>
              <a:rPr lang="es-ES" sz="1800" dirty="0" err="1"/>
              <a:t>investigació</a:t>
            </a:r>
            <a:r>
              <a:rPr lang="es-ES" sz="1800" dirty="0"/>
              <a:t> sobre quina </a:t>
            </a:r>
            <a:r>
              <a:rPr lang="es-ES" sz="1800" dirty="0" err="1"/>
              <a:t>és</a:t>
            </a:r>
            <a:r>
              <a:rPr lang="es-ES" sz="1800" dirty="0"/>
              <a:t> la </a:t>
            </a:r>
            <a:r>
              <a:rPr lang="es-ES" sz="1800" dirty="0" err="1"/>
              <a:t>millor</a:t>
            </a:r>
            <a:r>
              <a:rPr lang="es-ES" sz="1800" dirty="0"/>
              <a:t> manera de proporcionar-los.</a:t>
            </a:r>
          </a:p>
          <a:p>
            <a:pPr marL="0" indent="0" algn="just">
              <a:lnSpc>
                <a:spcPct val="100000"/>
              </a:lnSpc>
              <a:spcBef>
                <a:spcPts val="0"/>
              </a:spcBef>
              <a:buClr>
                <a:schemeClr val="accent1">
                  <a:lumMod val="75000"/>
                </a:schemeClr>
              </a:buClr>
              <a:buNone/>
            </a:pPr>
            <a:r>
              <a:rPr lang="es-ES" sz="1800" dirty="0"/>
              <a:t>A </a:t>
            </a:r>
            <a:r>
              <a:rPr lang="es-ES" sz="1800" dirty="0" err="1"/>
              <a:t>l’ASAN</a:t>
            </a:r>
            <a:r>
              <a:rPr lang="es-ES" sz="1800" dirty="0"/>
              <a:t> </a:t>
            </a:r>
            <a:r>
              <a:rPr lang="es-ES" sz="1800" dirty="0" err="1"/>
              <a:t>s’utilitzen</a:t>
            </a:r>
            <a:r>
              <a:rPr lang="es-ES" sz="1800" dirty="0"/>
              <a:t> </a:t>
            </a:r>
            <a:r>
              <a:rPr lang="es-ES" sz="1800" dirty="0" err="1"/>
              <a:t>diverses</a:t>
            </a:r>
            <a:r>
              <a:rPr lang="es-ES" sz="1800" dirty="0"/>
              <a:t> </a:t>
            </a:r>
            <a:r>
              <a:rPr lang="es-ES" sz="1800" dirty="0" err="1"/>
              <a:t>plataformes</a:t>
            </a:r>
            <a:r>
              <a:rPr lang="es-ES" sz="1800" dirty="0"/>
              <a:t> de </a:t>
            </a:r>
            <a:r>
              <a:rPr lang="es-ES" sz="1800" dirty="0" err="1"/>
              <a:t>mitjans</a:t>
            </a:r>
            <a:r>
              <a:rPr lang="es-ES" sz="1800" dirty="0"/>
              <a:t> </a:t>
            </a:r>
            <a:r>
              <a:rPr lang="es-ES" sz="1800" dirty="0" err="1"/>
              <a:t>socials</a:t>
            </a:r>
            <a:r>
              <a:rPr lang="es-ES" sz="1800" dirty="0"/>
              <a:t> </a:t>
            </a:r>
            <a:r>
              <a:rPr lang="es-ES" sz="1800" dirty="0" err="1"/>
              <a:t>com</a:t>
            </a:r>
            <a:r>
              <a:rPr lang="es-ES" sz="1800" dirty="0"/>
              <a:t> Facebook, Instagram, Twitter, YouTube, Tumblr, Pinterest, </a:t>
            </a:r>
            <a:r>
              <a:rPr lang="es-ES" sz="1800" dirty="0" err="1"/>
              <a:t>Flickr</a:t>
            </a:r>
            <a:r>
              <a:rPr lang="es-ES" sz="1800" dirty="0"/>
              <a:t>, Google Plus i LinkedIn per </a:t>
            </a:r>
            <a:r>
              <a:rPr lang="es-ES" sz="1800" dirty="0" err="1"/>
              <a:t>promoure’n</a:t>
            </a:r>
            <a:r>
              <a:rPr lang="es-ES" sz="1800" dirty="0"/>
              <a:t> la </a:t>
            </a:r>
            <a:r>
              <a:rPr lang="es-ES" sz="1800" dirty="0" err="1"/>
              <a:t>missió</a:t>
            </a:r>
            <a:r>
              <a:rPr lang="es-ES" sz="1800" dirty="0"/>
              <a:t> i </a:t>
            </a:r>
            <a:r>
              <a:rPr lang="es-ES" sz="1800" dirty="0" err="1"/>
              <a:t>objectius</a:t>
            </a:r>
            <a:r>
              <a:rPr lang="es-ES" sz="1800" dirty="0"/>
              <a:t>, a </a:t>
            </a:r>
            <a:r>
              <a:rPr lang="es-ES" sz="1800" dirty="0" err="1"/>
              <a:t>més</a:t>
            </a:r>
            <a:r>
              <a:rPr lang="es-ES" sz="1800" dirty="0"/>
              <a:t> de </a:t>
            </a:r>
            <a:r>
              <a:rPr lang="es-ES" sz="1800" dirty="0" err="1"/>
              <a:t>defensar</a:t>
            </a:r>
            <a:r>
              <a:rPr lang="es-ES" sz="1800" dirty="0"/>
              <a:t>, </a:t>
            </a:r>
            <a:r>
              <a:rPr lang="es-ES" sz="1800" dirty="0" err="1"/>
              <a:t>recaptar</a:t>
            </a:r>
            <a:r>
              <a:rPr lang="es-ES" sz="1800" dirty="0"/>
              <a:t> </a:t>
            </a:r>
            <a:r>
              <a:rPr lang="es-ES" sz="1800" dirty="0" err="1"/>
              <a:t>fons</a:t>
            </a:r>
            <a:r>
              <a:rPr lang="es-ES" sz="1800" dirty="0"/>
              <a:t>, </a:t>
            </a:r>
            <a:r>
              <a:rPr lang="es-ES" sz="1800" dirty="0" err="1"/>
              <a:t>promoure</a:t>
            </a:r>
            <a:r>
              <a:rPr lang="es-ES" sz="1800" dirty="0"/>
              <a:t> </a:t>
            </a:r>
            <a:r>
              <a:rPr lang="es-ES" sz="1800" dirty="0" err="1"/>
              <a:t>esdeveniments</a:t>
            </a:r>
            <a:r>
              <a:rPr lang="es-ES" sz="1800" dirty="0"/>
              <a:t> i divulgar </a:t>
            </a:r>
            <a:r>
              <a:rPr lang="es-ES" sz="1800" dirty="0" err="1"/>
              <a:t>informació</a:t>
            </a:r>
            <a:r>
              <a:rPr lang="es-ES" sz="1800" dirty="0"/>
              <a:t> </a:t>
            </a:r>
            <a:r>
              <a:rPr lang="es-ES" sz="1800" dirty="0" err="1"/>
              <a:t>important</a:t>
            </a:r>
            <a:r>
              <a:rPr lang="es-ES" sz="1800" dirty="0"/>
              <a:t> i recursos</a:t>
            </a:r>
          </a:p>
          <a:p>
            <a:pPr marL="0" indent="0" algn="just">
              <a:lnSpc>
                <a:spcPct val="100000"/>
              </a:lnSpc>
              <a:spcBef>
                <a:spcPts val="0"/>
              </a:spcBef>
              <a:buClr>
                <a:schemeClr val="accent1">
                  <a:lumMod val="75000"/>
                </a:schemeClr>
              </a:buClr>
              <a:buNone/>
            </a:pPr>
            <a:endParaRPr lang="es-ES" sz="1800" dirty="0"/>
          </a:p>
          <a:p>
            <a:pPr marL="0" indent="0" algn="just">
              <a:lnSpc>
                <a:spcPct val="100000"/>
              </a:lnSpc>
              <a:spcBef>
                <a:spcPts val="0"/>
              </a:spcBef>
              <a:buClr>
                <a:schemeClr val="accent1">
                  <a:lumMod val="75000"/>
                </a:schemeClr>
              </a:buClr>
              <a:buNone/>
            </a:pPr>
            <a:endParaRPr lang="es-ES" sz="1800" dirty="0"/>
          </a:p>
          <a:p>
            <a:pPr marL="0" indent="0" algn="just">
              <a:lnSpc>
                <a:spcPct val="100000"/>
              </a:lnSpc>
              <a:spcBef>
                <a:spcPts val="0"/>
              </a:spcBef>
              <a:buClr>
                <a:schemeClr val="accent1">
                  <a:lumMod val="75000"/>
                </a:schemeClr>
              </a:buClr>
              <a:buNone/>
            </a:pPr>
            <a:r>
              <a:rPr lang="es-ES" sz="1800" dirty="0"/>
              <a:t>Para más información, consultar: </a:t>
            </a:r>
            <a:r>
              <a:rPr lang="es-ES" sz="1800" dirty="0">
                <a:hlinkClick r:id="rId3"/>
              </a:rPr>
              <a:t>http://autisticadvocacy.org</a:t>
            </a:r>
            <a:r>
              <a:rPr lang="es-ES" sz="1800" dirty="0"/>
              <a:t> </a:t>
            </a:r>
            <a:endParaRPr lang="es-ES" sz="1800" b="1" dirty="0"/>
          </a:p>
        </p:txBody>
      </p:sp>
      <p:sp>
        <p:nvSpPr>
          <p:cNvPr id="5" name="Text Placeholder 5">
            <a:extLst>
              <a:ext uri="{FF2B5EF4-FFF2-40B4-BE49-F238E27FC236}">
                <a16:creationId xmlns:a16="http://schemas.microsoft.com/office/drawing/2014/main" id="{67493817-145D-9D46-874B-CB603B283E02}"/>
              </a:ext>
            </a:extLst>
          </p:cNvPr>
          <p:cNvSpPr>
            <a:spLocks noGrp="1"/>
          </p:cNvSpPr>
          <p:nvPr>
            <p:ph type="body" sz="quarter" idx="13"/>
          </p:nvPr>
        </p:nvSpPr>
        <p:spPr>
          <a:xfrm>
            <a:off x="2265218" y="370667"/>
            <a:ext cx="9351818" cy="335915"/>
          </a:xfrm>
        </p:spPr>
        <p:txBody>
          <a:bodyPr/>
          <a:lstStyle/>
          <a:p>
            <a:pPr>
              <a:lnSpc>
                <a:spcPct val="100000"/>
              </a:lnSpc>
            </a:pPr>
            <a:r>
              <a:rPr lang="en-US" sz="2000" dirty="0"/>
              <a:t>Autistic Self Advocacy Network</a:t>
            </a:r>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5236" t="44034" r="62305" b="46591"/>
          <a:stretch/>
        </p:blipFill>
        <p:spPr bwMode="auto">
          <a:xfrm>
            <a:off x="7334093" y="4052454"/>
            <a:ext cx="4126137" cy="1745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113754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1717-8532-4FB2-9CAB-1B5C570ABBF4}"/>
              </a:ext>
            </a:extLst>
          </p:cNvPr>
          <p:cNvSpPr>
            <a:spLocks noGrp="1"/>
          </p:cNvSpPr>
          <p:nvPr>
            <p:ph type="title"/>
          </p:nvPr>
        </p:nvSpPr>
        <p:spPr>
          <a:xfrm>
            <a:off x="492539" y="327578"/>
            <a:ext cx="9792000" cy="432000"/>
          </a:xfrm>
        </p:spPr>
        <p:txBody>
          <a:bodyPr>
            <a:normAutofit fontScale="90000"/>
          </a:bodyPr>
          <a:lstStyle/>
          <a:p>
            <a:r>
              <a:rPr lang="en-US" dirty="0" err="1"/>
              <a:t>Butlletí</a:t>
            </a:r>
            <a:r>
              <a:rPr lang="en-US" dirty="0"/>
              <a:t> 13</a:t>
            </a:r>
            <a:endParaRPr lang="x-none" dirty="0"/>
          </a:p>
        </p:txBody>
      </p:sp>
      <p:sp>
        <p:nvSpPr>
          <p:cNvPr id="4" name="Content Placeholder 2">
            <a:extLst>
              <a:ext uri="{FF2B5EF4-FFF2-40B4-BE49-F238E27FC236}">
                <a16:creationId xmlns:a16="http://schemas.microsoft.com/office/drawing/2014/main" id="{5D4A905E-75B8-4A1A-A657-F42FD58C5BCE}"/>
              </a:ext>
            </a:extLst>
          </p:cNvPr>
          <p:cNvSpPr>
            <a:spLocks noGrp="1"/>
          </p:cNvSpPr>
          <p:nvPr>
            <p:ph sz="quarter" idx="14"/>
          </p:nvPr>
        </p:nvSpPr>
        <p:spPr>
          <a:xfrm>
            <a:off x="548760" y="976746"/>
            <a:ext cx="11047495" cy="4447309"/>
          </a:xfrm>
          <a:solidFill>
            <a:srgbClr val="D2EFFC"/>
          </a:solidFill>
        </p:spPr>
        <p:txBody>
          <a:bodyPr numCol="1"/>
          <a:lstStyle/>
          <a:p>
            <a:pPr marL="0" indent="0" algn="just">
              <a:lnSpc>
                <a:spcPct val="100000"/>
              </a:lnSpc>
              <a:spcBef>
                <a:spcPts val="0"/>
              </a:spcBef>
              <a:buClr>
                <a:schemeClr val="accent1">
                  <a:lumMod val="75000"/>
                </a:schemeClr>
              </a:buClr>
              <a:buNone/>
            </a:pPr>
            <a:r>
              <a:rPr lang="ca-ES" sz="1800" dirty="0"/>
              <a:t>Per a més informació, consulteu: </a:t>
            </a:r>
            <a:r>
              <a:rPr lang="ca-ES" sz="1800" u="sng" dirty="0">
                <a:hlinkClick r:id="rId3"/>
              </a:rPr>
              <a:t>http://autisticadvocacy.org</a:t>
            </a:r>
            <a:endParaRPr lang="es-ES" sz="1800" dirty="0"/>
          </a:p>
          <a:p>
            <a:pPr marL="0" indent="0" algn="just">
              <a:lnSpc>
                <a:spcPct val="100000"/>
              </a:lnSpc>
              <a:spcBef>
                <a:spcPts val="0"/>
              </a:spcBef>
              <a:buClr>
                <a:schemeClr val="accent1">
                  <a:lumMod val="75000"/>
                </a:schemeClr>
              </a:buClr>
              <a:buNone/>
            </a:pPr>
            <a:endParaRPr lang="es-ES" sz="1800" b="1" dirty="0"/>
          </a:p>
        </p:txBody>
      </p:sp>
      <p:sp>
        <p:nvSpPr>
          <p:cNvPr id="5" name="Text Placeholder 5">
            <a:extLst>
              <a:ext uri="{FF2B5EF4-FFF2-40B4-BE49-F238E27FC236}">
                <a16:creationId xmlns:a16="http://schemas.microsoft.com/office/drawing/2014/main" id="{67493817-145D-9D46-874B-CB603B283E02}"/>
              </a:ext>
            </a:extLst>
          </p:cNvPr>
          <p:cNvSpPr>
            <a:spLocks noGrp="1"/>
          </p:cNvSpPr>
          <p:nvPr>
            <p:ph type="body" sz="quarter" idx="13"/>
          </p:nvPr>
        </p:nvSpPr>
        <p:spPr>
          <a:xfrm>
            <a:off x="2265218" y="370667"/>
            <a:ext cx="9351818" cy="335915"/>
          </a:xfrm>
        </p:spPr>
        <p:txBody>
          <a:bodyPr/>
          <a:lstStyle/>
          <a:p>
            <a:pPr>
              <a:lnSpc>
                <a:spcPct val="100000"/>
              </a:lnSpc>
            </a:pPr>
            <a:r>
              <a:rPr lang="en-US" sz="2000" dirty="0"/>
              <a:t>Autistic Self Advocacy Network</a:t>
            </a:r>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07" t="57651" r="66789" b="22036"/>
          <a:stretch/>
        </p:blipFill>
        <p:spPr bwMode="auto">
          <a:xfrm>
            <a:off x="644237" y="1600199"/>
            <a:ext cx="5334762" cy="2660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8465" t="32102" r="66938" b="41762"/>
          <a:stretch/>
        </p:blipFill>
        <p:spPr bwMode="auto">
          <a:xfrm>
            <a:off x="5978999" y="1340425"/>
            <a:ext cx="5687670" cy="3397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556279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E1532-5FBB-4BC2-8AF0-F7770504A975}"/>
              </a:ext>
            </a:extLst>
          </p:cNvPr>
          <p:cNvSpPr>
            <a:spLocks noGrp="1"/>
          </p:cNvSpPr>
          <p:nvPr>
            <p:ph type="sldNum" sz="quarter" idx="12"/>
          </p:nvPr>
        </p:nvSpPr>
        <p:spPr/>
        <p:txBody>
          <a:bodyPr/>
          <a:lstStyle/>
          <a:p>
            <a:fld id="{04260D4A-DEC1-45DD-8AB2-A3349BAAA59E}" type="slidenum">
              <a:rPr lang="en-US" smtClean="0"/>
              <a:pPr/>
              <a:t>112</a:t>
            </a:fld>
            <a:endParaRPr lang="en-US"/>
          </a:p>
        </p:txBody>
      </p:sp>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p:txBody>
          <a:bodyPr/>
          <a:lstStyle/>
          <a:p>
            <a:r>
              <a:rPr lang="en-US" dirty="0" err="1"/>
              <a:t>Reconeixements</a:t>
            </a:r>
            <a:endParaRPr lang="en-US" dirty="0"/>
          </a:p>
        </p:txBody>
      </p:sp>
    </p:spTree>
    <p:extLst>
      <p:ext uri="{BB962C8B-B14F-4D97-AF65-F5344CB8AC3E}">
        <p14:creationId xmlns:p14="http://schemas.microsoft.com/office/powerpoint/2010/main" val="3471903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E70801E-A3A5-2E44-92DD-EF6823E8E773}"/>
              </a:ext>
            </a:extLst>
          </p:cNvPr>
          <p:cNvSpPr>
            <a:spLocks noGrp="1"/>
          </p:cNvSpPr>
          <p:nvPr>
            <p:ph type="body" sz="quarter" idx="13"/>
          </p:nvPr>
        </p:nvSpPr>
        <p:spPr>
          <a:xfrm>
            <a:off x="486425" y="676450"/>
            <a:ext cx="11174400" cy="360000"/>
          </a:xfrm>
        </p:spPr>
        <p:txBody>
          <a:bodyPr/>
          <a:lstStyle/>
          <a:p>
            <a:r>
              <a:rPr lang="ca-ES" dirty="0"/>
              <a:t>Determinar qui són els membres de l’organització </a:t>
            </a:r>
            <a:endParaRPr lang="es-ES" dirty="0"/>
          </a:p>
        </p:txBody>
      </p:sp>
      <p:sp>
        <p:nvSpPr>
          <p:cNvPr id="3" name="Content Placeholder 2">
            <a:extLst>
              <a:ext uri="{FF2B5EF4-FFF2-40B4-BE49-F238E27FC236}">
                <a16:creationId xmlns:a16="http://schemas.microsoft.com/office/drawing/2014/main" id="{6D78CE4C-DA50-4CA1-A716-1639892101FD}"/>
              </a:ext>
            </a:extLst>
          </p:cNvPr>
          <p:cNvSpPr>
            <a:spLocks noGrp="1"/>
          </p:cNvSpPr>
          <p:nvPr>
            <p:ph sz="quarter" idx="14"/>
          </p:nvPr>
        </p:nvSpPr>
        <p:spPr>
          <a:xfrm>
            <a:off x="636404" y="1081413"/>
            <a:ext cx="11174412" cy="5008418"/>
          </a:xfrm>
        </p:spPr>
        <p:txBody>
          <a:bodyPr>
            <a:noAutofit/>
          </a:bodyPr>
          <a:lstStyle/>
          <a:p>
            <a:pPr algn="just">
              <a:lnSpc>
                <a:spcPct val="100000"/>
              </a:lnSpc>
              <a:spcBef>
                <a:spcPts val="500"/>
              </a:spcBef>
              <a:buClr>
                <a:schemeClr val="accent1">
                  <a:lumMod val="75000"/>
                </a:schemeClr>
              </a:buClr>
            </a:pPr>
            <a:r>
              <a:rPr lang="ca-ES" sz="2000" dirty="0"/>
              <a:t>S’ha de definir clarament quines persones pretén beneficiar l’organització, a més de qui en poden ser membres</a:t>
            </a:r>
            <a:r>
              <a:rPr lang="en-GB" sz="1900" dirty="0"/>
              <a:t>. </a:t>
            </a:r>
          </a:p>
          <a:p>
            <a:pPr algn="just">
              <a:lnSpc>
                <a:spcPct val="100000"/>
              </a:lnSpc>
              <a:spcBef>
                <a:spcPts val="500"/>
              </a:spcBef>
              <a:buClr>
                <a:schemeClr val="accent1">
                  <a:lumMod val="75000"/>
                </a:schemeClr>
              </a:buClr>
            </a:pPr>
            <a:r>
              <a:rPr lang="ca-ES" sz="2000" dirty="0" err="1"/>
              <a:t>L’afiliació</a:t>
            </a:r>
            <a:r>
              <a:rPr lang="ca-ES" sz="2000" dirty="0"/>
              <a:t> pot ser oberta a totes les persones amb experiències viscudes, famílies i cuidadors, professionals i defensors, o també es podria restringir a només un d’aquests grups</a:t>
            </a:r>
            <a:r>
              <a:rPr lang="en-GB" sz="1900" dirty="0"/>
              <a:t>. </a:t>
            </a:r>
            <a:endParaRPr lang="x-none" sz="1900" dirty="0"/>
          </a:p>
          <a:p>
            <a:pPr algn="just">
              <a:lnSpc>
                <a:spcPct val="100000"/>
              </a:lnSpc>
              <a:spcBef>
                <a:spcPts val="500"/>
              </a:spcBef>
              <a:buClr>
                <a:schemeClr val="accent1">
                  <a:lumMod val="75000"/>
                </a:schemeClr>
              </a:buClr>
            </a:pPr>
            <a:r>
              <a:rPr lang="ca-ES" sz="2000" dirty="0"/>
              <a:t>Quan el nombre de membres es basa únicament en el desig de promoure i defensar una causa</a:t>
            </a:r>
            <a:r>
              <a:rPr lang="en-GB" sz="1900" dirty="0"/>
              <a:t>, </a:t>
            </a:r>
            <a:r>
              <a:rPr lang="ca-ES" sz="2000" dirty="0"/>
              <a:t>l’objectiu ha de centrar-se a atraure un gran nombre de membres</a:t>
            </a:r>
            <a:r>
              <a:rPr lang="en-GB" sz="1900" dirty="0"/>
              <a:t>.</a:t>
            </a:r>
          </a:p>
          <a:p>
            <a:pPr lvl="0" algn="just">
              <a:lnSpc>
                <a:spcPct val="100000"/>
              </a:lnSpc>
              <a:spcBef>
                <a:spcPts val="500"/>
              </a:spcBef>
              <a:buClr>
                <a:schemeClr val="accent1">
                  <a:lumMod val="75000"/>
                </a:schemeClr>
              </a:buClr>
            </a:pPr>
            <a:r>
              <a:rPr lang="ca-ES" sz="2000" dirty="0"/>
              <a:t>L’autorepresentació i el lideratge de les persones amb discapacitat són fonamentals. Això és especialment important en el cas de les persones amb discapacitat psicosocial, intel·lectual o cognitiva que han patit que altres parlessin per elles</a:t>
            </a:r>
            <a:r>
              <a:rPr lang="en-US" sz="1900" dirty="0"/>
              <a:t>. </a:t>
            </a:r>
            <a:endParaRPr lang="en-GB" sz="1900" dirty="0"/>
          </a:p>
          <a:p>
            <a:pPr lvl="0" algn="just">
              <a:lnSpc>
                <a:spcPct val="100000"/>
              </a:lnSpc>
              <a:spcBef>
                <a:spcPts val="500"/>
              </a:spcBef>
              <a:buClr>
                <a:schemeClr val="accent1">
                  <a:lumMod val="75000"/>
                </a:schemeClr>
              </a:buClr>
            </a:pPr>
            <a:r>
              <a:rPr lang="ca-ES" sz="2000" dirty="0"/>
              <a:t>Les persones amb discapacitat psicosocial, intel·lectual o cognitiva podrien veure la necessitat d’organitzar-se i defensar-se en una altra organització</a:t>
            </a:r>
            <a:r>
              <a:rPr lang="es-ES" sz="1900" dirty="0"/>
              <a:t>.</a:t>
            </a:r>
            <a:endParaRPr lang="x-none" sz="1900" dirty="0"/>
          </a:p>
          <a:p>
            <a:pPr lvl="0" algn="just">
              <a:lnSpc>
                <a:spcPct val="100000"/>
              </a:lnSpc>
              <a:spcBef>
                <a:spcPts val="500"/>
              </a:spcBef>
              <a:buClr>
                <a:schemeClr val="accent1">
                  <a:lumMod val="75000"/>
                </a:schemeClr>
              </a:buClr>
            </a:pPr>
            <a:r>
              <a:rPr lang="ca-ES" sz="2000" dirty="0"/>
              <a:t>Atès que una organització evoluciona amb el temps, també podria succeir amb la seva visió, objectius i accions que, al seu torn, repercutiran en els membres del grup</a:t>
            </a:r>
            <a:r>
              <a:rPr lang="en-GB" sz="1900" dirty="0"/>
              <a:t>. </a:t>
            </a:r>
          </a:p>
          <a:p>
            <a:pPr lvl="0" algn="just">
              <a:lnSpc>
                <a:spcPct val="100000"/>
              </a:lnSpc>
              <a:spcBef>
                <a:spcPts val="500"/>
              </a:spcBef>
              <a:buClr>
                <a:schemeClr val="accent1">
                  <a:lumMod val="75000"/>
                </a:schemeClr>
              </a:buClr>
            </a:pPr>
            <a:r>
              <a:rPr lang="ca-ES" sz="2000" dirty="0"/>
              <a:t>Els membres tenen un paper essencial en la promoció i el manteniment d’una organització, a més de dur a terme les activitats per complir els seus objectius</a:t>
            </a:r>
            <a:r>
              <a:rPr lang="es-ES" sz="1900" dirty="0"/>
              <a:t>.</a:t>
            </a:r>
            <a:r>
              <a:rPr lang="en-GB" sz="1900" dirty="0"/>
              <a:t> </a:t>
            </a:r>
            <a:endParaRPr lang="x-none" sz="1900" dirty="0"/>
          </a:p>
        </p:txBody>
      </p:sp>
      <p:sp>
        <p:nvSpPr>
          <p:cNvPr id="2" name="Title 1">
            <a:extLst>
              <a:ext uri="{FF2B5EF4-FFF2-40B4-BE49-F238E27FC236}">
                <a16:creationId xmlns:a16="http://schemas.microsoft.com/office/drawing/2014/main" id="{54AAD99F-55AD-4FB2-8BA3-1D1B94C370CA}"/>
              </a:ext>
            </a:extLst>
          </p:cNvPr>
          <p:cNvSpPr>
            <a:spLocks noGrp="1"/>
          </p:cNvSpPr>
          <p:nvPr>
            <p:ph type="title"/>
          </p:nvPr>
        </p:nvSpPr>
        <p:spPr>
          <a:xfrm>
            <a:off x="388630" y="265232"/>
            <a:ext cx="9792000" cy="432000"/>
          </a:xfrm>
        </p:spPr>
        <p:txBody>
          <a:bodyPr/>
          <a:lstStyle/>
          <a:p>
            <a:r>
              <a:rPr lang="en-GB" dirty="0"/>
              <a:t>3. </a:t>
            </a:r>
            <a:r>
              <a:rPr lang="ca-ES" dirty="0"/>
              <a:t>Crear una organització de la societat civil </a:t>
            </a:r>
            <a:r>
              <a:rPr lang="es-ES" dirty="0"/>
              <a:t>- 3 </a:t>
            </a:r>
            <a:endParaRPr lang="x-none" dirty="0"/>
          </a:p>
        </p:txBody>
      </p:sp>
    </p:spTree>
    <p:extLst>
      <p:ext uri="{BB962C8B-B14F-4D97-AF65-F5344CB8AC3E}">
        <p14:creationId xmlns:p14="http://schemas.microsoft.com/office/powerpoint/2010/main" val="2799332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864AB-E003-4187-885B-39AAD0F567B4}"/>
              </a:ext>
            </a:extLst>
          </p:cNvPr>
          <p:cNvSpPr>
            <a:spLocks noGrp="1"/>
          </p:cNvSpPr>
          <p:nvPr>
            <p:ph type="title"/>
          </p:nvPr>
        </p:nvSpPr>
        <p:spPr/>
        <p:txBody>
          <a:bodyPr/>
          <a:lstStyle/>
          <a:p>
            <a:r>
              <a:rPr lang="en-GB" dirty="0"/>
              <a:t>3. </a:t>
            </a:r>
            <a:r>
              <a:rPr lang="ca-ES" dirty="0"/>
              <a:t>Crear una organització de la societat civil </a:t>
            </a:r>
            <a:r>
              <a:rPr lang="es-ES" dirty="0"/>
              <a:t>- 4 </a:t>
            </a:r>
            <a:endParaRPr lang="x-none" dirty="0"/>
          </a:p>
        </p:txBody>
      </p:sp>
      <p:sp>
        <p:nvSpPr>
          <p:cNvPr id="8" name="Content Placeholder 7">
            <a:extLst>
              <a:ext uri="{FF2B5EF4-FFF2-40B4-BE49-F238E27FC236}">
                <a16:creationId xmlns:a16="http://schemas.microsoft.com/office/drawing/2014/main" id="{16265029-907D-8F42-B6B3-761380F89BE4}"/>
              </a:ext>
            </a:extLst>
          </p:cNvPr>
          <p:cNvSpPr>
            <a:spLocks noGrp="1"/>
          </p:cNvSpPr>
          <p:nvPr>
            <p:ph sz="quarter" idx="14"/>
          </p:nvPr>
        </p:nvSpPr>
        <p:spPr>
          <a:xfrm>
            <a:off x="508794" y="1390872"/>
            <a:ext cx="11174412" cy="1424517"/>
          </a:xfrm>
          <a:solidFill>
            <a:srgbClr val="D2EFFC"/>
          </a:solidFill>
        </p:spPr>
        <p:txBody>
          <a:bodyPr/>
          <a:lstStyle/>
          <a:p>
            <a:pPr marL="0" marR="0" indent="0" algn="just">
              <a:spcBef>
                <a:spcPts val="0"/>
              </a:spcBef>
              <a:spcAft>
                <a:spcPts val="1000"/>
              </a:spcAft>
              <a:buNone/>
            </a:pPr>
            <a:r>
              <a:rPr lang="en-GB" dirty="0" err="1">
                <a:solidFill>
                  <a:srgbClr val="000000"/>
                </a:solidFill>
                <a:ea typeface="SimSun" panose="02010600030101010101" pitchFamily="2" charset="-122"/>
                <a:cs typeface="Arial" panose="020B0604020202020204" pitchFamily="34" charset="0"/>
              </a:rPr>
              <a:t>Veure</a:t>
            </a:r>
            <a:r>
              <a:rPr lang="en-GB" dirty="0">
                <a:solidFill>
                  <a:srgbClr val="000000"/>
                </a:solidFill>
                <a:ea typeface="SimSun" panose="02010600030101010101" pitchFamily="2" charset="-122"/>
                <a:cs typeface="Arial" panose="020B0604020202020204" pitchFamily="34" charset="0"/>
              </a:rPr>
              <a:t> </a:t>
            </a:r>
            <a:r>
              <a:rPr lang="en-GB" dirty="0" err="1">
                <a:solidFill>
                  <a:srgbClr val="000000"/>
                </a:solidFill>
                <a:ea typeface="SimSun" panose="02010600030101010101" pitchFamily="2" charset="-122"/>
                <a:cs typeface="Arial" panose="020B0604020202020204" pitchFamily="34" charset="0"/>
              </a:rPr>
              <a:t>butlletí</a:t>
            </a:r>
            <a:r>
              <a:rPr lang="en-GB" dirty="0">
                <a:solidFill>
                  <a:srgbClr val="000000"/>
                </a:solidFill>
                <a:ea typeface="SimSun" panose="02010600030101010101" pitchFamily="2" charset="-122"/>
                <a:cs typeface="Arial" panose="020B0604020202020204" pitchFamily="34" charset="0"/>
              </a:rPr>
              <a:t> 1:</a:t>
            </a:r>
          </a:p>
          <a:p>
            <a:pPr marL="0" marR="0" algn="just">
              <a:spcBef>
                <a:spcPts val="0"/>
              </a:spcBef>
              <a:spcAft>
                <a:spcPts val="1000"/>
              </a:spcAft>
            </a:pPr>
            <a:r>
              <a:rPr lang="es-ES" dirty="0"/>
              <a:t>Normal </a:t>
            </a:r>
            <a:r>
              <a:rPr lang="es-ES" dirty="0" err="1"/>
              <a:t>Difference</a:t>
            </a:r>
            <a:r>
              <a:rPr lang="es-ES" dirty="0"/>
              <a:t> Mental </a:t>
            </a:r>
            <a:r>
              <a:rPr lang="es-ES" dirty="0" err="1"/>
              <a:t>Health</a:t>
            </a:r>
            <a:r>
              <a:rPr lang="es-ES" dirty="0"/>
              <a:t>, </a:t>
            </a:r>
            <a:r>
              <a:rPr lang="es-ES" dirty="0" err="1"/>
              <a:t>Kenya</a:t>
            </a:r>
            <a:r>
              <a:rPr lang="es-ES" dirty="0"/>
              <a:t> – Identificar la </a:t>
            </a:r>
            <a:r>
              <a:rPr lang="es-ES" dirty="0" err="1"/>
              <a:t>necessitat</a:t>
            </a:r>
            <a:r>
              <a:rPr lang="es-ES" dirty="0"/>
              <a:t> </a:t>
            </a:r>
            <a:r>
              <a:rPr lang="es-ES" dirty="0" err="1"/>
              <a:t>d’una</a:t>
            </a:r>
            <a:r>
              <a:rPr lang="es-ES" dirty="0"/>
              <a:t> </a:t>
            </a:r>
            <a:r>
              <a:rPr lang="es-ES" dirty="0" err="1"/>
              <a:t>organització</a:t>
            </a:r>
            <a:r>
              <a:rPr lang="es-ES" dirty="0"/>
              <a:t> de la </a:t>
            </a:r>
            <a:r>
              <a:rPr lang="es-ES" dirty="0" err="1"/>
              <a:t>societat</a:t>
            </a:r>
            <a:r>
              <a:rPr lang="es-ES" dirty="0"/>
              <a:t> civil i crear-la </a:t>
            </a:r>
            <a:endParaRPr lang="en-US" dirty="0"/>
          </a:p>
        </p:txBody>
      </p:sp>
    </p:spTree>
    <p:extLst>
      <p:ext uri="{BB962C8B-B14F-4D97-AF65-F5344CB8AC3E}">
        <p14:creationId xmlns:p14="http://schemas.microsoft.com/office/powerpoint/2010/main" val="3161426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7539A31-29A2-D449-8B10-12C5829951B2}"/>
              </a:ext>
            </a:extLst>
          </p:cNvPr>
          <p:cNvSpPr>
            <a:spLocks noGrp="1"/>
          </p:cNvSpPr>
          <p:nvPr>
            <p:ph type="body" sz="quarter" idx="13"/>
          </p:nvPr>
        </p:nvSpPr>
        <p:spPr>
          <a:xfrm>
            <a:off x="507207" y="738795"/>
            <a:ext cx="11174400" cy="360000"/>
          </a:xfrm>
        </p:spPr>
        <p:txBody>
          <a:bodyPr/>
          <a:lstStyle/>
          <a:p>
            <a:r>
              <a:rPr lang="ca-ES" dirty="0"/>
              <a:t>Definir valors fonamentals i una visió</a:t>
            </a:r>
            <a:endParaRPr lang="es-ES" u="sng" dirty="0"/>
          </a:p>
        </p:txBody>
      </p:sp>
      <p:sp>
        <p:nvSpPr>
          <p:cNvPr id="3" name="Content Placeholder 2">
            <a:extLst>
              <a:ext uri="{FF2B5EF4-FFF2-40B4-BE49-F238E27FC236}">
                <a16:creationId xmlns:a16="http://schemas.microsoft.com/office/drawing/2014/main" id="{8F864411-80AC-4AFB-8364-20688899A810}"/>
              </a:ext>
            </a:extLst>
          </p:cNvPr>
          <p:cNvSpPr>
            <a:spLocks noGrp="1"/>
          </p:cNvSpPr>
          <p:nvPr>
            <p:ph sz="quarter" idx="14"/>
          </p:nvPr>
        </p:nvSpPr>
        <p:spPr>
          <a:xfrm>
            <a:off x="507195" y="1184564"/>
            <a:ext cx="11174412" cy="4826624"/>
          </a:xfrm>
        </p:spPr>
        <p:txBody>
          <a:bodyPr>
            <a:noAutofit/>
          </a:bodyPr>
          <a:lstStyle/>
          <a:p>
            <a:pPr algn="just">
              <a:lnSpc>
                <a:spcPct val="100000"/>
              </a:lnSpc>
              <a:buClr>
                <a:schemeClr val="accent1">
                  <a:lumMod val="75000"/>
                </a:schemeClr>
              </a:buClr>
            </a:pPr>
            <a:r>
              <a:rPr lang="ca-ES" sz="2100" dirty="0"/>
              <a:t>Definir i acordar un conjunt de valors fonamentals </a:t>
            </a:r>
            <a:r>
              <a:rPr lang="en-GB" sz="2100" dirty="0"/>
              <a:t>:</a:t>
            </a:r>
          </a:p>
          <a:p>
            <a:pPr lvl="1" algn="just">
              <a:lnSpc>
                <a:spcPct val="100000"/>
              </a:lnSpc>
              <a:buClr>
                <a:schemeClr val="accent1">
                  <a:lumMod val="75000"/>
                </a:schemeClr>
              </a:buClr>
            </a:pPr>
            <a:r>
              <a:rPr lang="ca-ES" sz="2100" dirty="0"/>
              <a:t>establirà els fonaments que guiaran la contribució de cada membre i també de l’organització en conjunt</a:t>
            </a:r>
            <a:r>
              <a:rPr lang="en-GB" sz="2100" dirty="0"/>
              <a:t>; </a:t>
            </a:r>
          </a:p>
          <a:p>
            <a:pPr lvl="1" algn="just">
              <a:lnSpc>
                <a:spcPct val="100000"/>
              </a:lnSpc>
              <a:buClr>
                <a:schemeClr val="accent1">
                  <a:lumMod val="75000"/>
                </a:schemeClr>
              </a:buClr>
            </a:pPr>
            <a:r>
              <a:rPr lang="ca-ES" sz="2100" dirty="0"/>
              <a:t>es poden definir com a creences, principis o estàndards que les persones consideren importants</a:t>
            </a:r>
            <a:r>
              <a:rPr lang="en-GB" sz="2100" dirty="0"/>
              <a:t>;</a:t>
            </a:r>
          </a:p>
          <a:p>
            <a:pPr lvl="1" algn="just">
              <a:lnSpc>
                <a:spcPct val="100000"/>
              </a:lnSpc>
              <a:buClr>
                <a:schemeClr val="accent1">
                  <a:lumMod val="75000"/>
                </a:schemeClr>
              </a:buClr>
            </a:pPr>
            <a:r>
              <a:rPr lang="ca-ES" sz="2100" dirty="0"/>
              <a:t>poden incloure, entre d’altres, la igualtat, el respecte, la dignitat</a:t>
            </a:r>
            <a:r>
              <a:rPr lang="en-GB" sz="2100" dirty="0"/>
              <a:t>;</a:t>
            </a:r>
          </a:p>
          <a:p>
            <a:pPr lvl="1" algn="just">
              <a:lnSpc>
                <a:spcPct val="100000"/>
              </a:lnSpc>
              <a:buClr>
                <a:schemeClr val="accent1">
                  <a:lumMod val="75000"/>
                </a:schemeClr>
              </a:buClr>
            </a:pPr>
            <a:r>
              <a:rPr lang="ca-ES" sz="2100" dirty="0"/>
              <a:t>s’hauria de reflectir en una declaració de visió</a:t>
            </a:r>
            <a:r>
              <a:rPr lang="en-GB" sz="2100" dirty="0"/>
              <a:t>;</a:t>
            </a:r>
          </a:p>
          <a:p>
            <a:pPr lvl="1" algn="just">
              <a:lnSpc>
                <a:spcPct val="100000"/>
              </a:lnSpc>
              <a:buClr>
                <a:schemeClr val="accent1">
                  <a:lumMod val="75000"/>
                </a:schemeClr>
              </a:buClr>
            </a:pPr>
            <a:r>
              <a:rPr lang="ca-ES" sz="2100" dirty="0"/>
              <a:t>la visió fixa grans expectatives que l’organització espera assolir </a:t>
            </a:r>
            <a:r>
              <a:rPr lang="en-GB" sz="2100" dirty="0"/>
              <a:t>; </a:t>
            </a:r>
          </a:p>
          <a:p>
            <a:pPr lvl="1" algn="just">
              <a:lnSpc>
                <a:spcPct val="100000"/>
              </a:lnSpc>
              <a:buClr>
                <a:schemeClr val="accent1">
                  <a:lumMod val="75000"/>
                </a:schemeClr>
              </a:buClr>
            </a:pPr>
            <a:r>
              <a:rPr lang="ca-ES" sz="2100" dirty="0"/>
              <a:t>l’han d’entendre i compartir tots els membres de l’organització</a:t>
            </a:r>
            <a:r>
              <a:rPr lang="en-GB" sz="2100" dirty="0"/>
              <a:t>;</a:t>
            </a:r>
          </a:p>
          <a:p>
            <a:pPr lvl="1" algn="just">
              <a:lnSpc>
                <a:spcPct val="100000"/>
              </a:lnSpc>
              <a:buClr>
                <a:schemeClr val="accent1">
                  <a:lumMod val="75000"/>
                </a:schemeClr>
              </a:buClr>
            </a:pPr>
            <a:r>
              <a:rPr lang="ca-ES" sz="2100" dirty="0"/>
              <a:t>ha de ser prou àmplia per englobar diverses perspectives, fàcil de comunicar dins i fora de l’organització i ser inspiradora</a:t>
            </a:r>
            <a:r>
              <a:rPr lang="en-GB" sz="2100" dirty="0"/>
              <a:t>. </a:t>
            </a:r>
          </a:p>
          <a:p>
            <a:pPr lvl="1" algn="just">
              <a:lnSpc>
                <a:spcPct val="100000"/>
              </a:lnSpc>
              <a:buClr>
                <a:schemeClr val="accent1">
                  <a:lumMod val="75000"/>
                </a:schemeClr>
              </a:buClr>
            </a:pPr>
            <a:r>
              <a:rPr lang="ca-ES" sz="2100" dirty="0"/>
              <a:t>podria ser «una societat on les persones amb demència tinguin els mateixos drets que els altres i puguin participar plenament en la societat»</a:t>
            </a:r>
            <a:endParaRPr lang="en-GB" sz="2100" dirty="0"/>
          </a:p>
        </p:txBody>
      </p:sp>
      <p:sp>
        <p:nvSpPr>
          <p:cNvPr id="2" name="Title 1">
            <a:extLst>
              <a:ext uri="{FF2B5EF4-FFF2-40B4-BE49-F238E27FC236}">
                <a16:creationId xmlns:a16="http://schemas.microsoft.com/office/drawing/2014/main" id="{9313F68E-5B3C-4233-BE2C-5B2EF03D9A0E}"/>
              </a:ext>
            </a:extLst>
          </p:cNvPr>
          <p:cNvSpPr>
            <a:spLocks noGrp="1"/>
          </p:cNvSpPr>
          <p:nvPr>
            <p:ph type="title"/>
          </p:nvPr>
        </p:nvSpPr>
        <p:spPr>
          <a:xfrm>
            <a:off x="367848" y="286014"/>
            <a:ext cx="9792000" cy="432000"/>
          </a:xfrm>
        </p:spPr>
        <p:txBody>
          <a:bodyPr/>
          <a:lstStyle/>
          <a:p>
            <a:r>
              <a:rPr lang="en-GB" dirty="0"/>
              <a:t>3. </a:t>
            </a:r>
            <a:r>
              <a:rPr lang="ca-ES" dirty="0"/>
              <a:t>Crear una organització de la societat civil </a:t>
            </a:r>
            <a:r>
              <a:rPr lang="es-ES" dirty="0"/>
              <a:t>- 5 </a:t>
            </a:r>
            <a:endParaRPr lang="x-none" dirty="0"/>
          </a:p>
        </p:txBody>
      </p:sp>
    </p:spTree>
    <p:extLst>
      <p:ext uri="{BB962C8B-B14F-4D97-AF65-F5344CB8AC3E}">
        <p14:creationId xmlns:p14="http://schemas.microsoft.com/office/powerpoint/2010/main" val="3180189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E54786-2F4C-42B4-87ED-9D4AC2D5DC80}"/>
              </a:ext>
            </a:extLst>
          </p:cNvPr>
          <p:cNvSpPr>
            <a:spLocks noGrp="1"/>
          </p:cNvSpPr>
          <p:nvPr>
            <p:ph sz="quarter" idx="14"/>
          </p:nvPr>
        </p:nvSpPr>
        <p:spPr>
          <a:xfrm>
            <a:off x="507195" y="1511188"/>
            <a:ext cx="11174412" cy="1128103"/>
          </a:xfrm>
          <a:solidFill>
            <a:srgbClr val="D2EFFC"/>
          </a:solidFill>
        </p:spPr>
        <p:txBody>
          <a:bodyPr/>
          <a:lstStyle/>
          <a:p>
            <a:pPr marL="0" indent="0" algn="just">
              <a:buNone/>
            </a:pPr>
            <a:r>
              <a:rPr lang="en-GB" dirty="0" err="1"/>
              <a:t>Veure</a:t>
            </a:r>
            <a:r>
              <a:rPr lang="en-GB" dirty="0"/>
              <a:t> </a:t>
            </a:r>
            <a:r>
              <a:rPr lang="en-GB" dirty="0" err="1"/>
              <a:t>butlletí</a:t>
            </a:r>
            <a:r>
              <a:rPr lang="en-GB" dirty="0"/>
              <a:t> 2: </a:t>
            </a:r>
          </a:p>
          <a:p>
            <a:pPr marL="0" indent="0" algn="just">
              <a:buNone/>
            </a:pPr>
            <a:r>
              <a:rPr lang="en-US" dirty="0" err="1"/>
              <a:t>Declaració</a:t>
            </a:r>
            <a:r>
              <a:rPr lang="en-US" dirty="0"/>
              <a:t> de Cape Town </a:t>
            </a:r>
            <a:r>
              <a:rPr lang="en-US" dirty="0" err="1"/>
              <a:t>en</a:t>
            </a:r>
            <a:r>
              <a:rPr lang="en-US" dirty="0"/>
              <a:t> </a:t>
            </a:r>
            <a:r>
              <a:rPr lang="en-US" dirty="0" err="1"/>
              <a:t>relació</a:t>
            </a:r>
            <a:r>
              <a:rPr lang="en-US" dirty="0"/>
              <a:t> a las </a:t>
            </a:r>
            <a:r>
              <a:rPr lang="en-US" dirty="0" err="1"/>
              <a:t>persones</a:t>
            </a:r>
            <a:r>
              <a:rPr lang="en-US" dirty="0"/>
              <a:t> </a:t>
            </a:r>
            <a:r>
              <a:rPr lang="en-US" dirty="0" err="1"/>
              <a:t>amb</a:t>
            </a:r>
            <a:r>
              <a:rPr lang="en-US" dirty="0"/>
              <a:t> </a:t>
            </a:r>
            <a:r>
              <a:rPr lang="en-US" dirty="0" err="1"/>
              <a:t>discapacitat</a:t>
            </a:r>
            <a:endParaRPr lang="en-US" dirty="0"/>
          </a:p>
        </p:txBody>
      </p:sp>
      <p:sp>
        <p:nvSpPr>
          <p:cNvPr id="2" name="Title 1">
            <a:extLst>
              <a:ext uri="{FF2B5EF4-FFF2-40B4-BE49-F238E27FC236}">
                <a16:creationId xmlns:a16="http://schemas.microsoft.com/office/drawing/2014/main" id="{06CD4369-62ED-4AB8-AE2B-6CC4F95967E1}"/>
              </a:ext>
            </a:extLst>
          </p:cNvPr>
          <p:cNvSpPr>
            <a:spLocks noGrp="1"/>
          </p:cNvSpPr>
          <p:nvPr>
            <p:ph type="title"/>
          </p:nvPr>
        </p:nvSpPr>
        <p:spPr/>
        <p:txBody>
          <a:bodyPr/>
          <a:lstStyle/>
          <a:p>
            <a:r>
              <a:rPr lang="en-GB" dirty="0"/>
              <a:t>3. </a:t>
            </a:r>
            <a:r>
              <a:rPr lang="ca-ES" dirty="0"/>
              <a:t>Crear una organització de la societat civil </a:t>
            </a:r>
            <a:r>
              <a:rPr lang="es-ES" dirty="0"/>
              <a:t>- 6 </a:t>
            </a:r>
            <a:endParaRPr lang="x-none" dirty="0"/>
          </a:p>
        </p:txBody>
      </p:sp>
      <p:sp>
        <p:nvSpPr>
          <p:cNvPr id="4" name="Text Placeholder 5">
            <a:extLst>
              <a:ext uri="{FF2B5EF4-FFF2-40B4-BE49-F238E27FC236}">
                <a16:creationId xmlns:a16="http://schemas.microsoft.com/office/drawing/2014/main" id="{A7539A31-29A2-D449-8B10-12C5829951B2}"/>
              </a:ext>
            </a:extLst>
          </p:cNvPr>
          <p:cNvSpPr>
            <a:spLocks noGrp="1"/>
          </p:cNvSpPr>
          <p:nvPr>
            <p:ph type="body" sz="quarter" idx="13"/>
          </p:nvPr>
        </p:nvSpPr>
        <p:spPr>
          <a:xfrm>
            <a:off x="507207" y="946614"/>
            <a:ext cx="11174400" cy="360000"/>
          </a:xfrm>
        </p:spPr>
        <p:txBody>
          <a:bodyPr/>
          <a:lstStyle/>
          <a:p>
            <a:r>
              <a:rPr lang="ca-ES" dirty="0"/>
              <a:t>Declaració de PANUSP </a:t>
            </a:r>
            <a:endParaRPr lang="x-none"/>
          </a:p>
        </p:txBody>
      </p:sp>
    </p:spTree>
    <p:extLst>
      <p:ext uri="{BB962C8B-B14F-4D97-AF65-F5344CB8AC3E}">
        <p14:creationId xmlns:p14="http://schemas.microsoft.com/office/powerpoint/2010/main" val="1975286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836103-F222-7245-AE21-A631E74EBB7D}"/>
              </a:ext>
            </a:extLst>
          </p:cNvPr>
          <p:cNvSpPr>
            <a:spLocks noGrp="1"/>
          </p:cNvSpPr>
          <p:nvPr>
            <p:ph type="body" sz="quarter" idx="13"/>
          </p:nvPr>
        </p:nvSpPr>
        <p:spPr/>
        <p:txBody>
          <a:bodyPr/>
          <a:lstStyle/>
          <a:p>
            <a:r>
              <a:rPr lang="ca-ES" dirty="0"/>
              <a:t>Principals àrees i activitats </a:t>
            </a:r>
            <a:endParaRPr lang="es-ES" u="sng" dirty="0"/>
          </a:p>
        </p:txBody>
      </p:sp>
      <p:sp>
        <p:nvSpPr>
          <p:cNvPr id="3" name="Content Placeholder 2">
            <a:extLst>
              <a:ext uri="{FF2B5EF4-FFF2-40B4-BE49-F238E27FC236}">
                <a16:creationId xmlns:a16="http://schemas.microsoft.com/office/drawing/2014/main" id="{E206C97D-424D-475B-B698-1B555320C936}"/>
              </a:ext>
            </a:extLst>
          </p:cNvPr>
          <p:cNvSpPr>
            <a:spLocks noGrp="1"/>
          </p:cNvSpPr>
          <p:nvPr>
            <p:ph sz="quarter" idx="14"/>
          </p:nvPr>
        </p:nvSpPr>
        <p:spPr/>
        <p:txBody>
          <a:bodyPr>
            <a:normAutofit/>
          </a:bodyPr>
          <a:lstStyle/>
          <a:p>
            <a:pPr algn="just"/>
            <a:r>
              <a:rPr lang="ca-ES" dirty="0"/>
              <a:t>Un cop l’organització ha definit quins membres tindrà, els valors fonamentals i la visió, el grup pot decidir les àrees d’interès principals de l’organització i quines activitats es realitzaran</a:t>
            </a:r>
            <a:r>
              <a:rPr lang="es-ES" dirty="0"/>
              <a:t>.</a:t>
            </a:r>
            <a:r>
              <a:rPr lang="en-US" dirty="0"/>
              <a:t> </a:t>
            </a:r>
          </a:p>
          <a:p>
            <a:pPr algn="just"/>
            <a:r>
              <a:rPr lang="es-ES" dirty="0"/>
              <a:t>Les </a:t>
            </a:r>
            <a:r>
              <a:rPr lang="ca-ES" dirty="0"/>
              <a:t>activitats són la resposta concreta a la pregunta «Què fa l’organització de la societat civil?» </a:t>
            </a:r>
            <a:endParaRPr lang="es-ES" dirty="0"/>
          </a:p>
          <a:p>
            <a:pPr algn="just"/>
            <a:r>
              <a:rPr lang="ca-ES" dirty="0"/>
              <a:t>Les activitats han de produir resultats tangibles que donin suport a la visió de l’organització i ajudin a complir els seus objectius</a:t>
            </a:r>
            <a:r>
              <a:rPr lang="en-US" dirty="0"/>
              <a:t>.</a:t>
            </a:r>
          </a:p>
          <a:p>
            <a:pPr algn="just"/>
            <a:r>
              <a:rPr lang="ca-ES" dirty="0"/>
              <a:t>Tots els membres de l’organització ajudin a dissenyar i implementar aquestes activitats amb un ànim, i amb l’objectiu, integrador</a:t>
            </a:r>
            <a:r>
              <a:rPr lang="es-ES" dirty="0"/>
              <a:t>.</a:t>
            </a:r>
            <a:endParaRPr lang="en-US" dirty="0"/>
          </a:p>
          <a:p>
            <a:pPr algn="just"/>
            <a:endParaRPr lang="x-none" dirty="0"/>
          </a:p>
        </p:txBody>
      </p:sp>
      <p:sp>
        <p:nvSpPr>
          <p:cNvPr id="2" name="Title 1">
            <a:extLst>
              <a:ext uri="{FF2B5EF4-FFF2-40B4-BE49-F238E27FC236}">
                <a16:creationId xmlns:a16="http://schemas.microsoft.com/office/drawing/2014/main" id="{462E3E01-9152-4175-B930-AD94F793AE85}"/>
              </a:ext>
            </a:extLst>
          </p:cNvPr>
          <p:cNvSpPr>
            <a:spLocks noGrp="1"/>
          </p:cNvSpPr>
          <p:nvPr>
            <p:ph type="title"/>
          </p:nvPr>
        </p:nvSpPr>
        <p:spPr/>
        <p:txBody>
          <a:bodyPr/>
          <a:lstStyle/>
          <a:p>
            <a:r>
              <a:rPr lang="en-GB" dirty="0"/>
              <a:t>3. </a:t>
            </a:r>
            <a:r>
              <a:rPr lang="ca-ES" dirty="0"/>
              <a:t>Crear una organització de la societat civil </a:t>
            </a:r>
            <a:r>
              <a:rPr lang="es-ES" dirty="0"/>
              <a:t>- 7 </a:t>
            </a:r>
            <a:endParaRPr lang="x-none" dirty="0"/>
          </a:p>
        </p:txBody>
      </p:sp>
    </p:spTree>
    <p:extLst>
      <p:ext uri="{BB962C8B-B14F-4D97-AF65-F5344CB8AC3E}">
        <p14:creationId xmlns:p14="http://schemas.microsoft.com/office/powerpoint/2010/main" val="3377605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809F8A-AC8A-4300-AF3F-44F43DEA59A7}"/>
              </a:ext>
            </a:extLst>
          </p:cNvPr>
          <p:cNvSpPr>
            <a:spLocks noGrp="1"/>
          </p:cNvSpPr>
          <p:nvPr>
            <p:ph sz="quarter" idx="14"/>
          </p:nvPr>
        </p:nvSpPr>
        <p:spPr>
          <a:xfrm>
            <a:off x="507195" y="1511188"/>
            <a:ext cx="11174412" cy="1280138"/>
          </a:xfrm>
          <a:solidFill>
            <a:srgbClr val="D2EFFC"/>
          </a:solidFill>
        </p:spPr>
        <p:txBody>
          <a:bodyPr/>
          <a:lstStyle/>
          <a:p>
            <a:pPr marL="0" indent="0">
              <a:buNone/>
            </a:pPr>
            <a:r>
              <a:rPr lang="en-GB" dirty="0" err="1"/>
              <a:t>Veure</a:t>
            </a:r>
            <a:r>
              <a:rPr lang="en-GB" dirty="0"/>
              <a:t> </a:t>
            </a:r>
            <a:r>
              <a:rPr lang="en-GB" dirty="0" err="1"/>
              <a:t>butlletí</a:t>
            </a:r>
            <a:r>
              <a:rPr lang="en-GB" dirty="0"/>
              <a:t> </a:t>
            </a:r>
            <a:r>
              <a:rPr lang="en-US" dirty="0"/>
              <a:t>3:</a:t>
            </a:r>
          </a:p>
          <a:p>
            <a:r>
              <a:rPr lang="es-ES" dirty="0"/>
              <a:t>USP </a:t>
            </a:r>
            <a:r>
              <a:rPr lang="es-ES" dirty="0" err="1"/>
              <a:t>Kenya</a:t>
            </a:r>
            <a:r>
              <a:rPr lang="es-ES" dirty="0"/>
              <a:t> – </a:t>
            </a:r>
            <a:r>
              <a:rPr lang="es-ES" dirty="0" err="1"/>
              <a:t>Defensar</a:t>
            </a:r>
            <a:r>
              <a:rPr lang="es-ES" dirty="0"/>
              <a:t> </a:t>
            </a:r>
            <a:r>
              <a:rPr lang="es-ES" dirty="0" err="1"/>
              <a:t>els</a:t>
            </a:r>
            <a:r>
              <a:rPr lang="es-ES" dirty="0"/>
              <a:t> </a:t>
            </a:r>
            <a:r>
              <a:rPr lang="es-ES" dirty="0" err="1"/>
              <a:t>drets</a:t>
            </a:r>
            <a:r>
              <a:rPr lang="es-ES" dirty="0"/>
              <a:t> i </a:t>
            </a:r>
            <a:r>
              <a:rPr lang="es-ES" dirty="0" err="1"/>
              <a:t>promoure</a:t>
            </a:r>
            <a:r>
              <a:rPr lang="es-ES" dirty="0"/>
              <a:t> la </a:t>
            </a:r>
            <a:r>
              <a:rPr lang="es-ES" dirty="0" err="1"/>
              <a:t>recuperació</a:t>
            </a:r>
            <a:r>
              <a:rPr lang="es-ES" dirty="0"/>
              <a:t> </a:t>
            </a:r>
            <a:r>
              <a:rPr lang="es-ES" dirty="0" err="1"/>
              <a:t>amb</a:t>
            </a:r>
            <a:r>
              <a:rPr lang="es-ES" dirty="0"/>
              <a:t> </a:t>
            </a:r>
            <a:r>
              <a:rPr lang="es-ES" dirty="0" err="1"/>
              <a:t>suport</a:t>
            </a:r>
            <a:r>
              <a:rPr lang="es-ES" dirty="0"/>
              <a:t> entre </a:t>
            </a:r>
            <a:r>
              <a:rPr lang="es-ES" dirty="0" err="1"/>
              <a:t>iguals</a:t>
            </a:r>
            <a:r>
              <a:rPr lang="es-ES" dirty="0"/>
              <a:t>, basada en la </a:t>
            </a:r>
            <a:r>
              <a:rPr lang="es-ES" dirty="0" err="1"/>
              <a:t>comunitat</a:t>
            </a:r>
            <a:r>
              <a:rPr lang="es-ES" dirty="0"/>
              <a:t> </a:t>
            </a:r>
            <a:endParaRPr lang="x-none" dirty="0"/>
          </a:p>
        </p:txBody>
      </p:sp>
      <p:sp>
        <p:nvSpPr>
          <p:cNvPr id="2" name="Title 1">
            <a:extLst>
              <a:ext uri="{FF2B5EF4-FFF2-40B4-BE49-F238E27FC236}">
                <a16:creationId xmlns:a16="http://schemas.microsoft.com/office/drawing/2014/main" id="{A06453A2-3FE8-4988-8263-51364664C554}"/>
              </a:ext>
            </a:extLst>
          </p:cNvPr>
          <p:cNvSpPr>
            <a:spLocks noGrp="1"/>
          </p:cNvSpPr>
          <p:nvPr>
            <p:ph type="title"/>
          </p:nvPr>
        </p:nvSpPr>
        <p:spPr/>
        <p:txBody>
          <a:bodyPr/>
          <a:lstStyle/>
          <a:p>
            <a:r>
              <a:rPr lang="en-GB" dirty="0"/>
              <a:t>3. </a:t>
            </a:r>
            <a:r>
              <a:rPr lang="ca-ES" dirty="0"/>
              <a:t>Crear una organització de la societat civil </a:t>
            </a:r>
            <a:r>
              <a:rPr lang="es-ES" dirty="0"/>
              <a:t>- 8 </a:t>
            </a:r>
            <a:endParaRPr lang="x-none" dirty="0"/>
          </a:p>
        </p:txBody>
      </p:sp>
    </p:spTree>
    <p:extLst>
      <p:ext uri="{BB962C8B-B14F-4D97-AF65-F5344CB8AC3E}">
        <p14:creationId xmlns:p14="http://schemas.microsoft.com/office/powerpoint/2010/main" val="988067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E855C7-A564-4EC1-9291-A0C600959E44}"/>
              </a:ext>
            </a:extLst>
          </p:cNvPr>
          <p:cNvSpPr>
            <a:spLocks noGrp="1"/>
          </p:cNvSpPr>
          <p:nvPr>
            <p:ph sz="quarter" idx="14"/>
          </p:nvPr>
        </p:nvSpPr>
        <p:spPr>
          <a:xfrm>
            <a:off x="507195" y="1511188"/>
            <a:ext cx="11174412" cy="1256075"/>
          </a:xfrm>
          <a:solidFill>
            <a:srgbClr val="D2EFFC"/>
          </a:solidFill>
        </p:spPr>
        <p:txBody>
          <a:bodyPr/>
          <a:lstStyle/>
          <a:p>
            <a:pPr marL="0" indent="0">
              <a:buNone/>
            </a:pPr>
            <a:r>
              <a:rPr lang="en-GB" dirty="0" err="1"/>
              <a:t>Veure</a:t>
            </a:r>
            <a:r>
              <a:rPr lang="en-GB" dirty="0"/>
              <a:t> </a:t>
            </a:r>
            <a:r>
              <a:rPr lang="en-GB" dirty="0" err="1"/>
              <a:t>butlletí</a:t>
            </a:r>
            <a:r>
              <a:rPr lang="en-GB" dirty="0"/>
              <a:t> </a:t>
            </a:r>
            <a:r>
              <a:rPr lang="en-US" dirty="0"/>
              <a:t>4:</a:t>
            </a:r>
          </a:p>
          <a:p>
            <a:r>
              <a:rPr lang="es-ES" dirty="0"/>
              <a:t>Northamptonshire </a:t>
            </a:r>
            <a:r>
              <a:rPr lang="es-ES" dirty="0" err="1"/>
              <a:t>People</a:t>
            </a:r>
            <a:r>
              <a:rPr lang="es-ES" dirty="0"/>
              <a:t> </a:t>
            </a:r>
            <a:r>
              <a:rPr lang="es-ES" dirty="0" err="1"/>
              <a:t>First</a:t>
            </a:r>
            <a:r>
              <a:rPr lang="es-ES" dirty="0"/>
              <a:t> - </a:t>
            </a:r>
            <a:r>
              <a:rPr lang="es-ES" dirty="0" err="1"/>
              <a:t>Assegurar</a:t>
            </a:r>
            <a:r>
              <a:rPr lang="es-ES" dirty="0"/>
              <a:t> que se </a:t>
            </a:r>
            <a:r>
              <a:rPr lang="es-ES" dirty="0" err="1"/>
              <a:t>senten</a:t>
            </a:r>
            <a:r>
              <a:rPr lang="es-ES" dirty="0"/>
              <a:t> les </a:t>
            </a:r>
            <a:r>
              <a:rPr lang="es-ES" dirty="0" err="1"/>
              <a:t>veus</a:t>
            </a:r>
            <a:r>
              <a:rPr lang="es-ES" dirty="0"/>
              <a:t> de les persones </a:t>
            </a:r>
            <a:r>
              <a:rPr lang="es-ES" dirty="0" err="1"/>
              <a:t>amb</a:t>
            </a:r>
            <a:r>
              <a:rPr lang="es-ES" dirty="0"/>
              <a:t> </a:t>
            </a:r>
            <a:r>
              <a:rPr lang="es-ES" dirty="0" err="1"/>
              <a:t>problemes</a:t>
            </a:r>
            <a:r>
              <a:rPr lang="es-ES" dirty="0"/>
              <a:t> </a:t>
            </a:r>
            <a:r>
              <a:rPr lang="es-ES" dirty="0" err="1"/>
              <a:t>d’aprenentatge</a:t>
            </a:r>
            <a:r>
              <a:rPr lang="es-ES" dirty="0"/>
              <a:t> </a:t>
            </a:r>
            <a:endParaRPr lang="x-none" dirty="0"/>
          </a:p>
        </p:txBody>
      </p:sp>
      <p:sp>
        <p:nvSpPr>
          <p:cNvPr id="2" name="Title 1">
            <a:extLst>
              <a:ext uri="{FF2B5EF4-FFF2-40B4-BE49-F238E27FC236}">
                <a16:creationId xmlns:a16="http://schemas.microsoft.com/office/drawing/2014/main" id="{AE0ECEE0-400E-4440-BB29-5DFB184CBDC1}"/>
              </a:ext>
            </a:extLst>
          </p:cNvPr>
          <p:cNvSpPr>
            <a:spLocks noGrp="1"/>
          </p:cNvSpPr>
          <p:nvPr>
            <p:ph type="title"/>
          </p:nvPr>
        </p:nvSpPr>
        <p:spPr/>
        <p:txBody>
          <a:bodyPr/>
          <a:lstStyle/>
          <a:p>
            <a:r>
              <a:rPr lang="en-GB" dirty="0"/>
              <a:t>3. </a:t>
            </a:r>
            <a:r>
              <a:rPr lang="ca-ES" dirty="0"/>
              <a:t>Crear una organització de la societat civil </a:t>
            </a:r>
            <a:r>
              <a:rPr lang="es-ES" dirty="0"/>
              <a:t>- 9 </a:t>
            </a:r>
            <a:endParaRPr lang="x-none" dirty="0"/>
          </a:p>
        </p:txBody>
      </p:sp>
    </p:spTree>
    <p:extLst>
      <p:ext uri="{BB962C8B-B14F-4D97-AF65-F5344CB8AC3E}">
        <p14:creationId xmlns:p14="http://schemas.microsoft.com/office/powerpoint/2010/main" val="4109557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1A96F7F-FF24-AF49-AA78-3DDCDCD4F641}"/>
              </a:ext>
            </a:extLst>
          </p:cNvPr>
          <p:cNvSpPr>
            <a:spLocks noGrp="1"/>
          </p:cNvSpPr>
          <p:nvPr>
            <p:ph type="body" sz="quarter" idx="13"/>
          </p:nvPr>
        </p:nvSpPr>
        <p:spPr/>
        <p:txBody>
          <a:bodyPr/>
          <a:lstStyle/>
          <a:p>
            <a:r>
              <a:rPr lang="ca-ES" dirty="0"/>
              <a:t>Principals àrees i activitats </a:t>
            </a:r>
            <a:endParaRPr lang="es-ES" u="sng" dirty="0"/>
          </a:p>
        </p:txBody>
      </p:sp>
      <p:sp>
        <p:nvSpPr>
          <p:cNvPr id="3" name="Content Placeholder 2">
            <a:extLst>
              <a:ext uri="{FF2B5EF4-FFF2-40B4-BE49-F238E27FC236}">
                <a16:creationId xmlns:a16="http://schemas.microsoft.com/office/drawing/2014/main" id="{945672E7-ADB8-4181-8D49-9BE69CAB36FB}"/>
              </a:ext>
            </a:extLst>
          </p:cNvPr>
          <p:cNvSpPr>
            <a:spLocks noGrp="1"/>
          </p:cNvSpPr>
          <p:nvPr>
            <p:ph sz="quarter" idx="14"/>
          </p:nvPr>
        </p:nvSpPr>
        <p:spPr/>
        <p:txBody>
          <a:bodyPr>
            <a:normAutofit/>
          </a:bodyPr>
          <a:lstStyle/>
          <a:p>
            <a:pPr marL="0" indent="0" algn="just">
              <a:buClr>
                <a:schemeClr val="accent1">
                  <a:lumMod val="75000"/>
                </a:schemeClr>
              </a:buClr>
              <a:buNone/>
            </a:pPr>
            <a:r>
              <a:rPr lang="es-ES" u="sng" dirty="0"/>
              <a:t>Defensa </a:t>
            </a:r>
            <a:r>
              <a:rPr lang="es-ES" u="sng" dirty="0" err="1"/>
              <a:t>sistèmica</a:t>
            </a:r>
            <a:r>
              <a:rPr lang="es-ES" u="sng" dirty="0"/>
              <a:t> i </a:t>
            </a:r>
            <a:r>
              <a:rPr lang="es-ES" u="sng" dirty="0" err="1"/>
              <a:t>campanyes</a:t>
            </a:r>
            <a:endParaRPr lang="es-ES" u="sng" dirty="0"/>
          </a:p>
          <a:p>
            <a:pPr algn="just">
              <a:buClr>
                <a:schemeClr val="accent1">
                  <a:lumMod val="75000"/>
                </a:schemeClr>
              </a:buClr>
            </a:pPr>
            <a:r>
              <a:rPr lang="ca-ES" dirty="0"/>
              <a:t>Les activitats que realitza l’organització poden ser generals o més específiques</a:t>
            </a:r>
            <a:r>
              <a:rPr lang="en-GB" dirty="0"/>
              <a:t>.</a:t>
            </a:r>
          </a:p>
          <a:p>
            <a:pPr algn="just">
              <a:buClr>
                <a:schemeClr val="accent1">
                  <a:lumMod val="75000"/>
                </a:schemeClr>
              </a:buClr>
            </a:pPr>
            <a:r>
              <a:rPr lang="ca-ES" dirty="0"/>
              <a:t>Defensa sistèmica significa defensar el canvi a nivell sistèmic i pot incloure</a:t>
            </a:r>
            <a:r>
              <a:rPr lang="es-ES" dirty="0"/>
              <a:t>: </a:t>
            </a:r>
            <a:r>
              <a:rPr lang="en-GB" dirty="0"/>
              <a:t> </a:t>
            </a:r>
            <a:endParaRPr lang="x-none" dirty="0"/>
          </a:p>
          <a:p>
            <a:pPr lvl="1" algn="just">
              <a:buClr>
                <a:schemeClr val="accent1">
                  <a:lumMod val="75000"/>
                </a:schemeClr>
              </a:buClr>
            </a:pPr>
            <a:r>
              <a:rPr lang="ca-ES" dirty="0"/>
              <a:t>Promoure els drets de les persones amb discapacitat</a:t>
            </a:r>
            <a:r>
              <a:rPr lang="en-US" dirty="0"/>
              <a:t>. </a:t>
            </a:r>
            <a:endParaRPr lang="x-none" dirty="0"/>
          </a:p>
          <a:p>
            <a:pPr lvl="1" algn="just">
              <a:buClr>
                <a:schemeClr val="accent1">
                  <a:lumMod val="75000"/>
                </a:schemeClr>
              </a:buClr>
            </a:pPr>
            <a:r>
              <a:rPr lang="ca-ES" dirty="0"/>
              <a:t>Pressionar perquè es reformi la legislació</a:t>
            </a:r>
            <a:r>
              <a:rPr lang="en-US" dirty="0"/>
              <a:t>.</a:t>
            </a:r>
            <a:endParaRPr lang="x-none" dirty="0"/>
          </a:p>
          <a:p>
            <a:pPr lvl="1" algn="just">
              <a:buClr>
                <a:schemeClr val="accent1">
                  <a:lumMod val="75000"/>
                </a:schemeClr>
              </a:buClr>
            </a:pPr>
            <a:r>
              <a:rPr lang="ca-ES" dirty="0"/>
              <a:t>Pressionar per promoure un enfocament a la salut mental basat en els drets humans</a:t>
            </a:r>
            <a:r>
              <a:rPr lang="en-US" dirty="0"/>
              <a:t>. </a:t>
            </a:r>
            <a:endParaRPr lang="x-none" dirty="0"/>
          </a:p>
          <a:p>
            <a:pPr lvl="1" algn="just">
              <a:buClr>
                <a:schemeClr val="accent1">
                  <a:lumMod val="75000"/>
                </a:schemeClr>
              </a:buClr>
            </a:pPr>
            <a:r>
              <a:rPr lang="ca-ES" dirty="0"/>
              <a:t>Defensar millors serveis i suports per a les persones amb discapacitat</a:t>
            </a:r>
            <a:r>
              <a:rPr lang="es-ES" dirty="0"/>
              <a:t>.</a:t>
            </a:r>
            <a:endParaRPr lang="x-none" dirty="0"/>
          </a:p>
          <a:p>
            <a:pPr lvl="1" algn="just">
              <a:buClr>
                <a:schemeClr val="accent1">
                  <a:lumMod val="75000"/>
                </a:schemeClr>
              </a:buClr>
            </a:pPr>
            <a:r>
              <a:rPr lang="ca-ES" dirty="0"/>
              <a:t>Promoure diferents maneres d’entendre el malestar i diferents opcions i serveis d’atenció i suport</a:t>
            </a:r>
            <a:r>
              <a:rPr lang="en-US" dirty="0"/>
              <a:t>.</a:t>
            </a:r>
            <a:endParaRPr lang="x-none" dirty="0"/>
          </a:p>
          <a:p>
            <a:pPr algn="just">
              <a:buClr>
                <a:schemeClr val="accent1">
                  <a:lumMod val="75000"/>
                </a:schemeClr>
              </a:buClr>
            </a:pPr>
            <a:r>
              <a:rPr lang="es-ES" b="1" dirty="0"/>
              <a:t>Les </a:t>
            </a:r>
            <a:r>
              <a:rPr lang="es-ES" b="1" dirty="0" err="1"/>
              <a:t>campanyes</a:t>
            </a:r>
            <a:r>
              <a:rPr lang="es-ES" b="1" dirty="0"/>
              <a:t> de defensa </a:t>
            </a:r>
            <a:r>
              <a:rPr lang="es-ES" dirty="0"/>
              <a:t>(</a:t>
            </a:r>
            <a:r>
              <a:rPr lang="ca-ES" dirty="0"/>
              <a:t>implementació d’activitats dissenyades per influir, desafiar o canviar una situació, política o llei existent) són un important recurs a través del qual s’implementa una defensa sistèmica</a:t>
            </a:r>
            <a:endParaRPr lang="x-none" dirty="0"/>
          </a:p>
        </p:txBody>
      </p:sp>
      <p:sp>
        <p:nvSpPr>
          <p:cNvPr id="2" name="Title 1">
            <a:extLst>
              <a:ext uri="{FF2B5EF4-FFF2-40B4-BE49-F238E27FC236}">
                <a16:creationId xmlns:a16="http://schemas.microsoft.com/office/drawing/2014/main" id="{87DD1655-D112-4826-A6BF-931D94B201B6}"/>
              </a:ext>
            </a:extLst>
          </p:cNvPr>
          <p:cNvSpPr>
            <a:spLocks noGrp="1"/>
          </p:cNvSpPr>
          <p:nvPr>
            <p:ph type="title"/>
          </p:nvPr>
        </p:nvSpPr>
        <p:spPr/>
        <p:txBody>
          <a:bodyPr/>
          <a:lstStyle/>
          <a:p>
            <a:r>
              <a:rPr lang="en-GB" dirty="0"/>
              <a:t>3. </a:t>
            </a:r>
            <a:r>
              <a:rPr lang="ca-ES" dirty="0"/>
              <a:t>Crear una organització de la societat civil </a:t>
            </a:r>
            <a:r>
              <a:rPr lang="es-ES" dirty="0"/>
              <a:t>- 10 </a:t>
            </a:r>
            <a:endParaRPr lang="x-none" dirty="0"/>
          </a:p>
        </p:txBody>
      </p:sp>
    </p:spTree>
    <p:extLst>
      <p:ext uri="{BB962C8B-B14F-4D97-AF65-F5344CB8AC3E}">
        <p14:creationId xmlns:p14="http://schemas.microsoft.com/office/powerpoint/2010/main" val="808797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0A50CB-F1C7-4F20-ADB6-86D94C79C6E6}"/>
              </a:ext>
            </a:extLst>
          </p:cNvPr>
          <p:cNvSpPr/>
          <p:nvPr/>
        </p:nvSpPr>
        <p:spPr>
          <a:xfrm>
            <a:off x="187088" y="163773"/>
            <a:ext cx="11817824" cy="5118132"/>
          </a:xfrm>
          <a:prstGeom prst="rect">
            <a:avLst/>
          </a:prstGeom>
        </p:spPr>
        <p:txBody>
          <a:bodyPr wrap="square">
            <a:spAutoFit/>
          </a:bodyPr>
          <a:lstStyle/>
          <a:p>
            <a:pPr algn="just" fontAlgn="base"/>
            <a:r>
              <a:rPr lang="en-GB" sz="1000" dirty="0">
                <a:latin typeface="Calibri" panose="020F0502020204030204" pitchFamily="34" charset="0"/>
                <a:ea typeface="Times New Roman" panose="02020603050405020304" pitchFamily="18" charset="0"/>
                <a:cs typeface="Calibri" panose="020F0502020204030204" pitchFamily="34" charset="0"/>
              </a:rPr>
              <a:t> </a:t>
            </a:r>
            <a:r>
              <a:rPr lang="es-ES" sz="1400" b="1" dirty="0">
                <a:effectLst/>
                <a:latin typeface="+mj-lt"/>
                <a:ea typeface="Calibri" panose="020F0502020204030204" pitchFamily="34" charset="0"/>
                <a:cs typeface="Times New Roman" panose="02020603050405020304" pitchFamily="18" charset="0"/>
              </a:rPr>
              <a:t>2022, </a:t>
            </a:r>
            <a:r>
              <a:rPr lang="es-ES" sz="1400" dirty="0">
                <a:effectLst/>
                <a:latin typeface="+mj-lt"/>
                <a:ea typeface="Calibri" panose="020F0502020204030204" pitchFamily="34" charset="0"/>
                <a:cs typeface="Times New Roman" panose="02020603050405020304" pitchFamily="18" charset="0"/>
              </a:rPr>
              <a:t>©</a:t>
            </a:r>
            <a:r>
              <a:rPr lang="es-ES" sz="1400" b="1" dirty="0">
                <a:effectLst/>
                <a:latin typeface="+mj-lt"/>
                <a:ea typeface="Calibri" panose="020F0502020204030204" pitchFamily="34" charset="0"/>
                <a:cs typeface="Times New Roman" panose="02020603050405020304" pitchFamily="18" charset="0"/>
              </a:rPr>
              <a:t>Generalitat de Catalunya</a:t>
            </a:r>
            <a:endParaRPr lang="ca-ES" sz="1400" dirty="0">
              <a:effectLst/>
              <a:latin typeface="+mj-lt"/>
              <a:ea typeface="Calibri" panose="020F0502020204030204" pitchFamily="34" charset="0"/>
              <a:cs typeface="Times New Roman" panose="02020603050405020304" pitchFamily="18" charset="0"/>
            </a:endParaRPr>
          </a:p>
          <a:p>
            <a:pPr algn="just" fontAlgn="base"/>
            <a:endParaRPr lang="en-GB" sz="1400" dirty="0">
              <a:latin typeface="+mj-lt"/>
              <a:ea typeface="Times New Roman" panose="02020603050405020304" pitchFamily="18" charset="0"/>
              <a:cs typeface="Calibri" panose="020F0502020204030204" pitchFamily="34" charset="0"/>
            </a:endParaRPr>
          </a:p>
          <a:p>
            <a:pPr algn="just" fontAlgn="base"/>
            <a:endParaRPr lang="en-GB" sz="1400" dirty="0">
              <a:latin typeface="+mj-lt"/>
              <a:ea typeface="Times New Roman" panose="02020603050405020304" pitchFamily="18" charset="0"/>
              <a:cs typeface="Calibri" panose="020F0502020204030204" pitchFamily="34" charset="0"/>
            </a:endParaRPr>
          </a:p>
          <a:p>
            <a:pPr algn="just" fontAlgn="base"/>
            <a:endParaRPr lang="en-GB" sz="1400" dirty="0">
              <a:latin typeface="+mj-lt"/>
              <a:ea typeface="Times New Roman" panose="02020603050405020304" pitchFamily="18" charset="0"/>
              <a:cs typeface="Calibri" panose="020F0502020204030204" pitchFamily="34" charset="0"/>
            </a:endParaRPr>
          </a:p>
          <a:p>
            <a:pPr algn="just" fontAlgn="base"/>
            <a:endParaRPr lang="en-GB" sz="1400" dirty="0">
              <a:latin typeface="+mj-lt"/>
              <a:ea typeface="Times New Roman" panose="02020603050405020304" pitchFamily="18" charset="0"/>
              <a:cs typeface="Calibri" panose="020F0502020204030204" pitchFamily="34" charset="0"/>
            </a:endParaRPr>
          </a:p>
          <a:p>
            <a:pPr algn="just" fontAlgn="base"/>
            <a:r>
              <a:rPr lang="en-GB" sz="1400" dirty="0" err="1">
                <a:latin typeface="+mj-lt"/>
                <a:ea typeface="Times New Roman" panose="02020603050405020304" pitchFamily="18" charset="0"/>
                <a:cs typeface="Calibri" panose="020F0502020204030204" pitchFamily="34" charset="0"/>
              </a:rPr>
              <a:t>Aquesta</a:t>
            </a:r>
            <a:r>
              <a:rPr lang="en-GB" sz="1400" dirty="0">
                <a:latin typeface="+mj-lt"/>
                <a:ea typeface="Times New Roman" panose="02020603050405020304" pitchFamily="18" charset="0"/>
                <a:cs typeface="Calibri" panose="020F0502020204030204" pitchFamily="34" charset="0"/>
              </a:rPr>
              <a:t> </a:t>
            </a:r>
            <a:r>
              <a:rPr lang="en-GB" sz="1400" dirty="0" err="1">
                <a:latin typeface="+mj-lt"/>
                <a:ea typeface="Times New Roman" panose="02020603050405020304" pitchFamily="18" charset="0"/>
                <a:cs typeface="Calibri" panose="020F0502020204030204" pitchFamily="34" charset="0"/>
              </a:rPr>
              <a:t>publicació</a:t>
            </a:r>
            <a:r>
              <a:rPr lang="en-GB" sz="1400" dirty="0">
                <a:latin typeface="+mj-lt"/>
                <a:ea typeface="Times New Roman" panose="02020603050405020304" pitchFamily="18" charset="0"/>
                <a:cs typeface="Calibri" panose="020F0502020204030204" pitchFamily="34" charset="0"/>
              </a:rPr>
              <a:t> </a:t>
            </a:r>
            <a:r>
              <a:rPr lang="en-GB" sz="1400" dirty="0" err="1">
                <a:latin typeface="+mj-lt"/>
                <a:ea typeface="Times New Roman" panose="02020603050405020304" pitchFamily="18" charset="0"/>
                <a:cs typeface="Calibri" panose="020F0502020204030204" pitchFamily="34" charset="0"/>
              </a:rPr>
              <a:t>és</a:t>
            </a:r>
            <a:r>
              <a:rPr lang="en-GB" sz="1400" dirty="0">
                <a:latin typeface="+mj-lt"/>
                <a:ea typeface="Times New Roman" panose="02020603050405020304" pitchFamily="18" charset="0"/>
                <a:cs typeface="Calibri" panose="020F0502020204030204" pitchFamily="34" charset="0"/>
              </a:rPr>
              <a:t> </a:t>
            </a:r>
            <a:r>
              <a:rPr lang="en-GB" sz="1400" dirty="0" err="1">
                <a:latin typeface="+mj-lt"/>
                <a:ea typeface="Times New Roman" panose="02020603050405020304" pitchFamily="18" charset="0"/>
                <a:cs typeface="Calibri" panose="020F0502020204030204" pitchFamily="34" charset="0"/>
              </a:rPr>
              <a:t>una</a:t>
            </a:r>
            <a:r>
              <a:rPr lang="en-GB" sz="1400" dirty="0">
                <a:latin typeface="+mj-lt"/>
                <a:ea typeface="Times New Roman" panose="02020603050405020304" pitchFamily="18" charset="0"/>
                <a:cs typeface="Calibri" panose="020F0502020204030204" pitchFamily="34" charset="0"/>
              </a:rPr>
              <a:t> </a:t>
            </a:r>
            <a:r>
              <a:rPr lang="en-GB" sz="1400" dirty="0" err="1">
                <a:latin typeface="+mj-lt"/>
                <a:ea typeface="Times New Roman" panose="02020603050405020304" pitchFamily="18" charset="0"/>
                <a:cs typeface="Calibri" panose="020F0502020204030204" pitchFamily="34" charset="0"/>
              </a:rPr>
              <a:t>traducció</a:t>
            </a:r>
            <a:r>
              <a:rPr lang="en-GB" sz="1400" dirty="0">
                <a:latin typeface="+mj-lt"/>
                <a:ea typeface="Times New Roman" panose="02020603050405020304" pitchFamily="18" charset="0"/>
                <a:cs typeface="Calibri" panose="020F0502020204030204" pitchFamily="34" charset="0"/>
              </a:rPr>
              <a:t>, </a:t>
            </a:r>
            <a:r>
              <a:rPr lang="en-GB" sz="1400" dirty="0" err="1">
                <a:latin typeface="+mj-lt"/>
                <a:ea typeface="Times New Roman" panose="02020603050405020304" pitchFamily="18" charset="0"/>
                <a:cs typeface="Calibri" panose="020F0502020204030204" pitchFamily="34" charset="0"/>
              </a:rPr>
              <a:t>d’acord</a:t>
            </a:r>
            <a:r>
              <a:rPr lang="en-GB" sz="1400" dirty="0">
                <a:latin typeface="+mj-lt"/>
                <a:ea typeface="Times New Roman" panose="02020603050405020304" pitchFamily="18" charset="0"/>
                <a:cs typeface="Calibri" panose="020F0502020204030204" pitchFamily="34" charset="0"/>
              </a:rPr>
              <a:t> </a:t>
            </a:r>
            <a:r>
              <a:rPr lang="en-GB" sz="1400" dirty="0" err="1">
                <a:latin typeface="+mj-lt"/>
                <a:ea typeface="Times New Roman" panose="02020603050405020304" pitchFamily="18" charset="0"/>
                <a:cs typeface="Calibri" panose="020F0502020204030204" pitchFamily="34" charset="0"/>
              </a:rPr>
              <a:t>amb</a:t>
            </a:r>
            <a:r>
              <a:rPr lang="en-GB" sz="1400" dirty="0">
                <a:latin typeface="+mj-lt"/>
                <a:ea typeface="Times New Roman" panose="02020603050405020304" pitchFamily="18" charset="0"/>
                <a:cs typeface="Calibri" panose="020F0502020204030204" pitchFamily="34" charset="0"/>
              </a:rPr>
              <a:t> la </a:t>
            </a:r>
            <a:r>
              <a:rPr lang="en-GB" sz="1400" dirty="0" err="1">
                <a:latin typeface="+mj-lt"/>
                <a:ea typeface="Times New Roman" panose="02020603050405020304" pitchFamily="18" charset="0"/>
                <a:cs typeface="Calibri" panose="020F0502020204030204" pitchFamily="34" charset="0"/>
              </a:rPr>
              <a:t>llicència</a:t>
            </a:r>
            <a:r>
              <a:rPr lang="en-GB" sz="1400" dirty="0">
                <a:latin typeface="+mj-lt"/>
                <a:ea typeface="Times New Roman" panose="02020603050405020304" pitchFamily="18" charset="0"/>
                <a:cs typeface="Calibri" panose="020F0502020204030204" pitchFamily="34" charset="0"/>
              </a:rPr>
              <a:t> de Creative Commons  CC BY-NC-SA 3.0  IGO, del text original de </a:t>
            </a:r>
            <a:r>
              <a:rPr lang="en-GB" sz="1400" dirty="0" err="1">
                <a:latin typeface="+mj-lt"/>
                <a:ea typeface="Times New Roman" panose="02020603050405020304" pitchFamily="18" charset="0"/>
                <a:cs typeface="Calibri" panose="020F0502020204030204" pitchFamily="34" charset="0"/>
              </a:rPr>
              <a:t>l’OMS</a:t>
            </a:r>
            <a:r>
              <a:rPr lang="en-GB" sz="1400" dirty="0">
                <a:latin typeface="+mj-lt"/>
                <a:ea typeface="Times New Roman" panose="02020603050405020304" pitchFamily="18" charset="0"/>
                <a:cs typeface="Calibri" panose="020F0502020204030204" pitchFamily="34" charset="0"/>
              </a:rPr>
              <a:t> </a:t>
            </a:r>
            <a:r>
              <a:rPr lang="en-GB" sz="1400" dirty="0" err="1">
                <a:latin typeface="+mj-lt"/>
                <a:ea typeface="Times New Roman" panose="02020603050405020304" pitchFamily="18" charset="0"/>
                <a:cs typeface="Calibri" panose="020F0502020204030204" pitchFamily="34" charset="0"/>
              </a:rPr>
              <a:t>escrit</a:t>
            </a:r>
            <a:r>
              <a:rPr lang="en-GB" sz="1400" dirty="0">
                <a:latin typeface="+mj-lt"/>
                <a:ea typeface="Times New Roman" panose="02020603050405020304" pitchFamily="18" charset="0"/>
                <a:cs typeface="Calibri" panose="020F0502020204030204" pitchFamily="34" charset="0"/>
              </a:rPr>
              <a:t> </a:t>
            </a:r>
            <a:r>
              <a:rPr lang="en-GB" sz="1400" dirty="0" err="1">
                <a:latin typeface="+mj-lt"/>
                <a:ea typeface="Times New Roman" panose="02020603050405020304" pitchFamily="18" charset="0"/>
                <a:cs typeface="Calibri" panose="020F0502020204030204" pitchFamily="34" charset="0"/>
              </a:rPr>
              <a:t>en</a:t>
            </a:r>
            <a:r>
              <a:rPr lang="en-GB" sz="1400" dirty="0">
                <a:latin typeface="+mj-lt"/>
                <a:ea typeface="Times New Roman" panose="02020603050405020304" pitchFamily="18" charset="0"/>
                <a:cs typeface="Calibri" panose="020F0502020204030204" pitchFamily="34" charset="0"/>
              </a:rPr>
              <a:t> </a:t>
            </a:r>
            <a:r>
              <a:rPr lang="en-GB" sz="1400" dirty="0" err="1">
                <a:latin typeface="+mj-lt"/>
                <a:ea typeface="Times New Roman" panose="02020603050405020304" pitchFamily="18" charset="0"/>
                <a:cs typeface="Calibri" panose="020F0502020204030204" pitchFamily="34" charset="0"/>
              </a:rPr>
              <a:t>anglès</a:t>
            </a:r>
            <a:r>
              <a:rPr lang="en-GB" sz="1400" dirty="0">
                <a:latin typeface="+mj-lt"/>
                <a:ea typeface="Times New Roman" panose="02020603050405020304" pitchFamily="18" charset="0"/>
                <a:cs typeface="Calibri" panose="020F0502020204030204" pitchFamily="34" charset="0"/>
              </a:rPr>
              <a:t>.</a:t>
            </a:r>
          </a:p>
          <a:p>
            <a:pPr algn="just" fontAlgn="base"/>
            <a:endParaRPr lang="en-GB" sz="1400" dirty="0">
              <a:latin typeface="+mj-lt"/>
              <a:ea typeface="Times New Roman" panose="02020603050405020304" pitchFamily="18" charset="0"/>
              <a:cs typeface="Calibri" panose="020F0502020204030204" pitchFamily="34" charset="0"/>
            </a:endParaRPr>
          </a:p>
          <a:p>
            <a:pPr algn="just" fontAlgn="base"/>
            <a:r>
              <a:rPr lang="en-GB" sz="1400" dirty="0" err="1">
                <a:latin typeface="+mj-lt"/>
                <a:ea typeface="Times New Roman" panose="02020603050405020304" pitchFamily="18" charset="0"/>
                <a:cs typeface="Calibri" panose="020F0502020204030204" pitchFamily="34" charset="0"/>
              </a:rPr>
              <a:t>Aquesta</a:t>
            </a:r>
            <a:r>
              <a:rPr lang="en-GB" sz="1400" dirty="0">
                <a:latin typeface="+mj-lt"/>
                <a:ea typeface="Times New Roman" panose="02020603050405020304" pitchFamily="18" charset="0"/>
                <a:cs typeface="Calibri" panose="020F0502020204030204" pitchFamily="34" charset="0"/>
              </a:rPr>
              <a:t> </a:t>
            </a:r>
            <a:r>
              <a:rPr lang="en-GB" sz="1400" dirty="0" err="1">
                <a:latin typeface="+mj-lt"/>
                <a:ea typeface="Times New Roman" panose="02020603050405020304" pitchFamily="18" charset="0"/>
                <a:cs typeface="Calibri" panose="020F0502020204030204" pitchFamily="34" charset="0"/>
              </a:rPr>
              <a:t>traducció</a:t>
            </a:r>
            <a:r>
              <a:rPr lang="en-GB" sz="1400" dirty="0">
                <a:latin typeface="+mj-lt"/>
                <a:ea typeface="Times New Roman" panose="02020603050405020304" pitchFamily="18" charset="0"/>
                <a:cs typeface="Calibri" panose="020F0502020204030204" pitchFamily="34" charset="0"/>
              </a:rPr>
              <a:t> no </a:t>
            </a:r>
            <a:r>
              <a:rPr lang="en-GB" sz="1400" dirty="0" err="1">
                <a:latin typeface="+mj-lt"/>
                <a:ea typeface="Times New Roman" panose="02020603050405020304" pitchFamily="18" charset="0"/>
                <a:cs typeface="Calibri" panose="020F0502020204030204" pitchFamily="34" charset="0"/>
              </a:rPr>
              <a:t>és</a:t>
            </a:r>
            <a:r>
              <a:rPr lang="en-GB" sz="1400" dirty="0">
                <a:latin typeface="+mj-lt"/>
                <a:ea typeface="Times New Roman" panose="02020603050405020304" pitchFamily="18" charset="0"/>
                <a:cs typeface="Calibri" panose="020F0502020204030204" pitchFamily="34" charset="0"/>
              </a:rPr>
              <a:t> </a:t>
            </a:r>
            <a:r>
              <a:rPr lang="en-GB" sz="1400" dirty="0" err="1">
                <a:latin typeface="+mj-lt"/>
                <a:ea typeface="Times New Roman" panose="02020603050405020304" pitchFamily="18" charset="0"/>
                <a:cs typeface="Calibri" panose="020F0502020204030204" pitchFamily="34" charset="0"/>
              </a:rPr>
              <a:t>obra</a:t>
            </a:r>
            <a:r>
              <a:rPr lang="en-GB" sz="1400" dirty="0">
                <a:latin typeface="+mj-lt"/>
                <a:ea typeface="Times New Roman" panose="02020603050405020304" pitchFamily="18" charset="0"/>
                <a:cs typeface="Calibri" panose="020F0502020204030204" pitchFamily="34" charset="0"/>
              </a:rPr>
              <a:t> de </a:t>
            </a:r>
            <a:r>
              <a:rPr lang="en-GB" sz="1400" dirty="0" err="1">
                <a:latin typeface="+mj-lt"/>
                <a:ea typeface="Times New Roman" panose="02020603050405020304" pitchFamily="18" charset="0"/>
                <a:cs typeface="Calibri" panose="020F0502020204030204" pitchFamily="34" charset="0"/>
              </a:rPr>
              <a:t>de</a:t>
            </a:r>
            <a:r>
              <a:rPr lang="en-GB" sz="1400" dirty="0">
                <a:latin typeface="+mj-lt"/>
                <a:ea typeface="Times New Roman" panose="02020603050405020304" pitchFamily="18" charset="0"/>
                <a:cs typeface="Calibri" panose="020F0502020204030204" pitchFamily="34" charset="0"/>
              </a:rPr>
              <a:t> </a:t>
            </a:r>
            <a:r>
              <a:rPr lang="en-GB" sz="1400" dirty="0" err="1">
                <a:latin typeface="+mj-lt"/>
                <a:ea typeface="Times New Roman" panose="02020603050405020304" pitchFamily="18" charset="0"/>
                <a:cs typeface="Calibri" panose="020F0502020204030204" pitchFamily="34" charset="0"/>
              </a:rPr>
              <a:t>l’OMS</a:t>
            </a:r>
            <a:r>
              <a:rPr lang="en-GB" sz="1400" dirty="0">
                <a:latin typeface="+mj-lt"/>
                <a:ea typeface="Times New Roman" panose="02020603050405020304" pitchFamily="18" charset="0"/>
                <a:cs typeface="Calibri" panose="020F0502020204030204" pitchFamily="34" charset="0"/>
              </a:rPr>
              <a:t>, </a:t>
            </a:r>
            <a:r>
              <a:rPr lang="en-GB" sz="1400" dirty="0" err="1">
                <a:latin typeface="+mj-lt"/>
                <a:ea typeface="Times New Roman" panose="02020603050405020304" pitchFamily="18" charset="0"/>
                <a:cs typeface="Calibri" panose="020F0502020204030204" pitchFamily="34" charset="0"/>
              </a:rPr>
              <a:t>i</a:t>
            </a:r>
            <a:r>
              <a:rPr lang="en-GB" sz="1400" dirty="0">
                <a:latin typeface="+mj-lt"/>
                <a:ea typeface="Times New Roman" panose="02020603050405020304" pitchFamily="18" charset="0"/>
                <a:cs typeface="Calibri" panose="020F0502020204030204" pitchFamily="34" charset="0"/>
              </a:rPr>
              <a:t> per tant no es fa </a:t>
            </a:r>
            <a:r>
              <a:rPr lang="en-GB" sz="1400" dirty="0" err="1">
                <a:latin typeface="+mj-lt"/>
                <a:ea typeface="Times New Roman" panose="02020603050405020304" pitchFamily="18" charset="0"/>
                <a:cs typeface="Calibri" panose="020F0502020204030204" pitchFamily="34" charset="0"/>
              </a:rPr>
              <a:t>responsable</a:t>
            </a:r>
            <a:r>
              <a:rPr lang="en-GB" sz="1400" dirty="0">
                <a:latin typeface="+mj-lt"/>
                <a:ea typeface="Times New Roman" panose="02020603050405020304" pitchFamily="18" charset="0"/>
                <a:cs typeface="Calibri" panose="020F0502020204030204" pitchFamily="34" charset="0"/>
              </a:rPr>
              <a:t> del </a:t>
            </a:r>
            <a:r>
              <a:rPr lang="en-GB" sz="1400" dirty="0" err="1">
                <a:latin typeface="+mj-lt"/>
                <a:ea typeface="Times New Roman" panose="02020603050405020304" pitchFamily="18" charset="0"/>
                <a:cs typeface="Calibri" panose="020F0502020204030204" pitchFamily="34" charset="0"/>
              </a:rPr>
              <a:t>contingut</a:t>
            </a:r>
            <a:r>
              <a:rPr lang="en-GB" sz="1400" dirty="0">
                <a:latin typeface="+mj-lt"/>
                <a:ea typeface="Times New Roman" panose="02020603050405020304" pitchFamily="18" charset="0"/>
                <a:cs typeface="Calibri" panose="020F0502020204030204" pitchFamily="34" charset="0"/>
              </a:rPr>
              <a:t> </a:t>
            </a:r>
            <a:r>
              <a:rPr lang="en-GB" sz="1400" dirty="0" err="1">
                <a:latin typeface="+mj-lt"/>
                <a:ea typeface="Times New Roman" panose="02020603050405020304" pitchFamily="18" charset="0"/>
                <a:cs typeface="Calibri" panose="020F0502020204030204" pitchFamily="34" charset="0"/>
              </a:rPr>
              <a:t>ni</a:t>
            </a:r>
            <a:r>
              <a:rPr lang="en-GB" sz="1400" dirty="0">
                <a:latin typeface="+mj-lt"/>
                <a:ea typeface="Times New Roman" panose="02020603050405020304" pitchFamily="18" charset="0"/>
                <a:cs typeface="Calibri" panose="020F0502020204030204" pitchFamily="34" charset="0"/>
              </a:rPr>
              <a:t> de </a:t>
            </a:r>
            <a:r>
              <a:rPr lang="en-GB" sz="1400" dirty="0" err="1">
                <a:latin typeface="+mj-lt"/>
                <a:ea typeface="Times New Roman" panose="02020603050405020304" pitchFamily="18" charset="0"/>
                <a:cs typeface="Calibri" panose="020F0502020204030204" pitchFamily="34" charset="0"/>
              </a:rPr>
              <a:t>l’exactitud</a:t>
            </a:r>
            <a:r>
              <a:rPr lang="en-GB" sz="1400" dirty="0">
                <a:latin typeface="+mj-lt"/>
                <a:ea typeface="Times New Roman" panose="02020603050405020304" pitchFamily="18" charset="0"/>
                <a:cs typeface="Calibri" panose="020F0502020204030204" pitchFamily="34" charset="0"/>
              </a:rPr>
              <a:t> de la </a:t>
            </a:r>
            <a:r>
              <a:rPr lang="en-GB" sz="1400" dirty="0" err="1">
                <a:latin typeface="+mj-lt"/>
                <a:ea typeface="Times New Roman" panose="02020603050405020304" pitchFamily="18" charset="0"/>
                <a:cs typeface="Calibri" panose="020F0502020204030204" pitchFamily="34" charset="0"/>
              </a:rPr>
              <a:t>traducció</a:t>
            </a:r>
            <a:r>
              <a:rPr lang="en-GB" sz="1400" dirty="0">
                <a:latin typeface="+mj-lt"/>
                <a:ea typeface="Times New Roman" panose="02020603050405020304" pitchFamily="18" charset="0"/>
                <a:cs typeface="Calibri" panose="020F0502020204030204" pitchFamily="34" charset="0"/>
              </a:rPr>
              <a:t>. </a:t>
            </a:r>
            <a:r>
              <a:rPr lang="en-GB" sz="1400" dirty="0" err="1">
                <a:latin typeface="+mj-lt"/>
                <a:ea typeface="Times New Roman" panose="02020603050405020304" pitchFamily="18" charset="0"/>
                <a:cs typeface="Calibri" panose="020F0502020204030204" pitchFamily="34" charset="0"/>
              </a:rPr>
              <a:t>L’edició</a:t>
            </a:r>
            <a:r>
              <a:rPr lang="en-GB" sz="1400" dirty="0">
                <a:latin typeface="+mj-lt"/>
                <a:ea typeface="Times New Roman" panose="02020603050405020304" pitchFamily="18" charset="0"/>
                <a:cs typeface="Calibri" panose="020F0502020204030204" pitchFamily="34" charset="0"/>
              </a:rPr>
              <a:t> original </a:t>
            </a:r>
            <a:r>
              <a:rPr lang="en-GB" sz="1400" dirty="0" err="1">
                <a:latin typeface="+mj-lt"/>
                <a:ea typeface="Times New Roman" panose="02020603050405020304" pitchFamily="18" charset="0"/>
                <a:cs typeface="Calibri" panose="020F0502020204030204" pitchFamily="34" charset="0"/>
              </a:rPr>
              <a:t>en</a:t>
            </a:r>
            <a:r>
              <a:rPr lang="en-GB" sz="1400" dirty="0">
                <a:latin typeface="+mj-lt"/>
                <a:ea typeface="Times New Roman" panose="02020603050405020304" pitchFamily="18" charset="0"/>
                <a:cs typeface="Calibri" panose="020F0502020204030204" pitchFamily="34" charset="0"/>
              </a:rPr>
              <a:t> </a:t>
            </a:r>
            <a:r>
              <a:rPr lang="en-GB" sz="1400" dirty="0" err="1">
                <a:latin typeface="+mj-lt"/>
                <a:ea typeface="Times New Roman" panose="02020603050405020304" pitchFamily="18" charset="0"/>
                <a:cs typeface="Calibri" panose="020F0502020204030204" pitchFamily="34" charset="0"/>
              </a:rPr>
              <a:t>anglès</a:t>
            </a:r>
            <a:r>
              <a:rPr lang="en-GB" sz="1400" dirty="0">
                <a:latin typeface="+mj-lt"/>
                <a:ea typeface="Times New Roman" panose="02020603050405020304" pitchFamily="18" charset="0"/>
                <a:cs typeface="Calibri" panose="020F0502020204030204" pitchFamily="34" charset="0"/>
              </a:rPr>
              <a:t> Civil society organizations to promote human rights in mental health and related areas. WHO </a:t>
            </a:r>
            <a:r>
              <a:rPr lang="en-GB" sz="1400" dirty="0" err="1">
                <a:latin typeface="+mj-lt"/>
                <a:ea typeface="Times New Roman" panose="02020603050405020304" pitchFamily="18" charset="0"/>
                <a:cs typeface="Calibri" panose="020F0502020204030204" pitchFamily="34" charset="0"/>
              </a:rPr>
              <a:t>QualityRights</a:t>
            </a:r>
            <a:r>
              <a:rPr lang="en-GB" sz="1400" dirty="0">
                <a:latin typeface="+mj-lt"/>
                <a:ea typeface="Times New Roman" panose="02020603050405020304" pitchFamily="18" charset="0"/>
                <a:cs typeface="Calibri" panose="020F0502020204030204" pitchFamily="34" charset="0"/>
              </a:rPr>
              <a:t> guidance module. Geneva: World Health Organization; 2019 </a:t>
            </a:r>
            <a:r>
              <a:rPr lang="en-GB" sz="1400" dirty="0" err="1">
                <a:latin typeface="+mj-lt"/>
                <a:ea typeface="Times New Roman" panose="02020603050405020304" pitchFamily="18" charset="0"/>
                <a:cs typeface="Calibri" panose="020F0502020204030204" pitchFamily="34" charset="0"/>
              </a:rPr>
              <a:t>és</a:t>
            </a:r>
            <a:r>
              <a:rPr lang="en-GB" sz="1400" dirty="0">
                <a:latin typeface="+mj-lt"/>
                <a:ea typeface="Times New Roman" panose="02020603050405020304" pitchFamily="18" charset="0"/>
                <a:cs typeface="Calibri" panose="020F0502020204030204" pitchFamily="34" charset="0"/>
              </a:rPr>
              <a:t> </a:t>
            </a:r>
            <a:r>
              <a:rPr lang="en-GB" sz="1400" dirty="0" err="1">
                <a:latin typeface="+mj-lt"/>
                <a:ea typeface="Times New Roman" panose="02020603050405020304" pitchFamily="18" charset="0"/>
                <a:cs typeface="Calibri" panose="020F0502020204030204" pitchFamily="34" charset="0"/>
              </a:rPr>
              <a:t>el</a:t>
            </a:r>
            <a:r>
              <a:rPr lang="en-GB" sz="1400" dirty="0">
                <a:latin typeface="+mj-lt"/>
                <a:ea typeface="Times New Roman" panose="02020603050405020304" pitchFamily="18" charset="0"/>
                <a:cs typeface="Calibri" panose="020F0502020204030204" pitchFamily="34" charset="0"/>
              </a:rPr>
              <a:t> text </a:t>
            </a:r>
            <a:r>
              <a:rPr lang="en-GB" sz="1400" dirty="0" err="1">
                <a:latin typeface="+mj-lt"/>
                <a:ea typeface="Times New Roman" panose="02020603050405020304" pitchFamily="18" charset="0"/>
                <a:cs typeface="Calibri" panose="020F0502020204030204" pitchFamily="34" charset="0"/>
              </a:rPr>
              <a:t>autèntic</a:t>
            </a:r>
            <a:r>
              <a:rPr lang="en-GB" sz="1400" dirty="0">
                <a:latin typeface="+mj-lt"/>
                <a:ea typeface="Times New Roman" panose="02020603050405020304" pitchFamily="18" charset="0"/>
                <a:cs typeface="Calibri" panose="020F0502020204030204" pitchFamily="34" charset="0"/>
              </a:rPr>
              <a:t> </a:t>
            </a:r>
            <a:r>
              <a:rPr lang="en-GB" sz="1400" dirty="0" err="1">
                <a:latin typeface="+mj-lt"/>
                <a:ea typeface="Times New Roman" panose="02020603050405020304" pitchFamily="18" charset="0"/>
                <a:cs typeface="Calibri" panose="020F0502020204030204" pitchFamily="34" charset="0"/>
              </a:rPr>
              <a:t>i</a:t>
            </a:r>
            <a:r>
              <a:rPr lang="en-GB" sz="1400" dirty="0">
                <a:latin typeface="+mj-lt"/>
                <a:ea typeface="Times New Roman" panose="02020603050405020304" pitchFamily="18" charset="0"/>
                <a:cs typeface="Calibri" panose="020F0502020204030204" pitchFamily="34" charset="0"/>
              </a:rPr>
              <a:t> </a:t>
            </a:r>
            <a:r>
              <a:rPr lang="en-GB" sz="1400" dirty="0" err="1">
                <a:latin typeface="+mj-lt"/>
                <a:ea typeface="Times New Roman" panose="02020603050405020304" pitchFamily="18" charset="0"/>
                <a:cs typeface="Calibri" panose="020F0502020204030204" pitchFamily="34" charset="0"/>
              </a:rPr>
              <a:t>vinculant</a:t>
            </a:r>
            <a:r>
              <a:rPr lang="en-GB" sz="1400" dirty="0">
                <a:latin typeface="+mj-lt"/>
                <a:ea typeface="Times New Roman" panose="02020603050405020304" pitchFamily="18" charset="0"/>
                <a:cs typeface="Calibri" panose="020F0502020204030204" pitchFamily="34" charset="0"/>
              </a:rPr>
              <a:t>.</a:t>
            </a:r>
          </a:p>
          <a:p>
            <a:pPr algn="just" fontAlgn="base"/>
            <a:endParaRPr lang="en-GB" sz="1400" dirty="0">
              <a:latin typeface="+mj-lt"/>
              <a:ea typeface="Times New Roman" panose="02020603050405020304" pitchFamily="18" charset="0"/>
              <a:cs typeface="Calibri" panose="020F0502020204030204" pitchFamily="34" charset="0"/>
            </a:endParaRPr>
          </a:p>
          <a:p>
            <a:pPr algn="just" fontAlgn="base"/>
            <a:r>
              <a:rPr lang="en-GB" sz="1400" b="1" dirty="0" err="1">
                <a:latin typeface="+mj-lt"/>
                <a:ea typeface="Times New Roman" panose="02020603050405020304" pitchFamily="18" charset="0"/>
                <a:cs typeface="Calibri" panose="020F0502020204030204" pitchFamily="34" charset="0"/>
              </a:rPr>
              <a:t>Edita</a:t>
            </a:r>
            <a:r>
              <a:rPr lang="en-GB" sz="1400" b="1" dirty="0">
                <a:latin typeface="+mj-lt"/>
                <a:ea typeface="Times New Roman" panose="02020603050405020304" pitchFamily="18" charset="0"/>
                <a:cs typeface="Calibri" panose="020F0502020204030204" pitchFamily="34" charset="0"/>
              </a:rPr>
              <a:t>: </a:t>
            </a:r>
          </a:p>
          <a:p>
            <a:pPr algn="just" fontAlgn="base"/>
            <a:r>
              <a:rPr lang="en-GB" sz="1400" dirty="0" err="1">
                <a:latin typeface="+mj-lt"/>
                <a:ea typeface="Times New Roman" panose="02020603050405020304" pitchFamily="18" charset="0"/>
                <a:cs typeface="Calibri" panose="020F0502020204030204" pitchFamily="34" charset="0"/>
              </a:rPr>
              <a:t>Pacte</a:t>
            </a:r>
            <a:r>
              <a:rPr lang="en-GB" sz="1400" dirty="0">
                <a:latin typeface="+mj-lt"/>
                <a:ea typeface="Times New Roman" panose="02020603050405020304" pitchFamily="18" charset="0"/>
                <a:cs typeface="Calibri" panose="020F0502020204030204" pitchFamily="34" charset="0"/>
              </a:rPr>
              <a:t> Nacional de Salut Mental. </a:t>
            </a:r>
            <a:r>
              <a:rPr lang="en-GB" sz="1400" dirty="0" err="1">
                <a:latin typeface="+mj-lt"/>
                <a:ea typeface="Times New Roman" panose="02020603050405020304" pitchFamily="18" charset="0"/>
                <a:cs typeface="Calibri" panose="020F0502020204030204" pitchFamily="34" charset="0"/>
              </a:rPr>
              <a:t>Generalitat</a:t>
            </a:r>
            <a:r>
              <a:rPr lang="en-GB" sz="1400" dirty="0">
                <a:latin typeface="+mj-lt"/>
                <a:ea typeface="Times New Roman" panose="02020603050405020304" pitchFamily="18" charset="0"/>
                <a:cs typeface="Calibri" panose="020F0502020204030204" pitchFamily="34" charset="0"/>
              </a:rPr>
              <a:t> de Catalunya.</a:t>
            </a:r>
          </a:p>
          <a:p>
            <a:pPr algn="just" fontAlgn="base"/>
            <a:endParaRPr lang="en-GB" sz="1400" dirty="0">
              <a:latin typeface="+mj-lt"/>
              <a:ea typeface="Times New Roman" panose="02020603050405020304" pitchFamily="18" charset="0"/>
              <a:cs typeface="Calibri" panose="020F0502020204030204" pitchFamily="34" charset="0"/>
            </a:endParaRPr>
          </a:p>
          <a:p>
            <a:pPr algn="just" fontAlgn="base"/>
            <a:r>
              <a:rPr lang="en-GB" sz="1400" b="1" dirty="0" err="1">
                <a:latin typeface="+mj-lt"/>
                <a:ea typeface="Times New Roman" panose="02020603050405020304" pitchFamily="18" charset="0"/>
                <a:cs typeface="Calibri" panose="020F0502020204030204" pitchFamily="34" charset="0"/>
              </a:rPr>
              <a:t>Traducció</a:t>
            </a:r>
            <a:r>
              <a:rPr lang="en-GB" sz="1400" b="1" dirty="0">
                <a:latin typeface="+mj-lt"/>
                <a:ea typeface="Times New Roman" panose="02020603050405020304" pitchFamily="18" charset="0"/>
                <a:cs typeface="Calibri" panose="020F0502020204030204" pitchFamily="34" charset="0"/>
              </a:rPr>
              <a:t>: </a:t>
            </a:r>
          </a:p>
          <a:p>
            <a:pPr algn="just" fontAlgn="base"/>
            <a:r>
              <a:rPr lang="en-GB" sz="1400" dirty="0" err="1">
                <a:latin typeface="+mj-lt"/>
                <a:ea typeface="Times New Roman" panose="02020603050405020304" pitchFamily="18" charset="0"/>
                <a:cs typeface="Calibri" panose="020F0502020204030204" pitchFamily="34" charset="0"/>
              </a:rPr>
              <a:t>Servei</a:t>
            </a:r>
            <a:r>
              <a:rPr lang="en-GB" sz="1400" dirty="0">
                <a:latin typeface="+mj-lt"/>
                <a:ea typeface="Times New Roman" panose="02020603050405020304" pitchFamily="18" charset="0"/>
                <a:cs typeface="Calibri" panose="020F0502020204030204" pitchFamily="34" charset="0"/>
              </a:rPr>
              <a:t> de </a:t>
            </a:r>
            <a:r>
              <a:rPr lang="en-GB" sz="1400" dirty="0" err="1">
                <a:latin typeface="+mj-lt"/>
                <a:ea typeface="Times New Roman" panose="02020603050405020304" pitchFamily="18" charset="0"/>
                <a:cs typeface="Calibri" panose="020F0502020204030204" pitchFamily="34" charset="0"/>
              </a:rPr>
              <a:t>Planificació</a:t>
            </a:r>
            <a:r>
              <a:rPr lang="en-GB" sz="1400" dirty="0">
                <a:latin typeface="+mj-lt"/>
                <a:ea typeface="Times New Roman" panose="02020603050405020304" pitchFamily="18" charset="0"/>
                <a:cs typeface="Calibri" panose="020F0502020204030204" pitchFamily="34" charset="0"/>
              </a:rPr>
              <a:t> </a:t>
            </a:r>
            <a:r>
              <a:rPr lang="en-GB" sz="1400" dirty="0" err="1">
                <a:latin typeface="+mj-lt"/>
                <a:ea typeface="Times New Roman" panose="02020603050405020304" pitchFamily="18" charset="0"/>
                <a:cs typeface="Calibri" panose="020F0502020204030204" pitchFamily="34" charset="0"/>
              </a:rPr>
              <a:t>Lingüística</a:t>
            </a:r>
            <a:r>
              <a:rPr lang="en-GB" sz="1400" dirty="0">
                <a:latin typeface="+mj-lt"/>
                <a:ea typeface="Times New Roman" panose="02020603050405020304" pitchFamily="18" charset="0"/>
                <a:cs typeface="Calibri" panose="020F0502020204030204" pitchFamily="34" charset="0"/>
              </a:rPr>
              <a:t> del </a:t>
            </a:r>
            <a:r>
              <a:rPr lang="en-GB" sz="1400" dirty="0" err="1">
                <a:latin typeface="+mj-lt"/>
                <a:ea typeface="Times New Roman" panose="02020603050405020304" pitchFamily="18" charset="0"/>
                <a:cs typeface="Calibri" panose="020F0502020204030204" pitchFamily="34" charset="0"/>
              </a:rPr>
              <a:t>Departament</a:t>
            </a:r>
            <a:r>
              <a:rPr lang="en-GB" sz="1400" dirty="0">
                <a:latin typeface="+mj-lt"/>
                <a:ea typeface="Times New Roman" panose="02020603050405020304" pitchFamily="18" charset="0"/>
                <a:cs typeface="Calibri" panose="020F0502020204030204" pitchFamily="34" charset="0"/>
              </a:rPr>
              <a:t> de Salut.</a:t>
            </a:r>
          </a:p>
          <a:p>
            <a:pPr algn="just" fontAlgn="base"/>
            <a:endParaRPr lang="en-GB" sz="1400" dirty="0">
              <a:latin typeface="+mj-lt"/>
              <a:ea typeface="Times New Roman" panose="02020603050405020304" pitchFamily="18" charset="0"/>
              <a:cs typeface="Calibri" panose="020F0502020204030204" pitchFamily="34" charset="0"/>
            </a:endParaRPr>
          </a:p>
          <a:p>
            <a:pPr algn="just" fontAlgn="base"/>
            <a:r>
              <a:rPr lang="en-GB" sz="1400" b="1" dirty="0">
                <a:latin typeface="+mj-lt"/>
                <a:ea typeface="Times New Roman" panose="02020603050405020304" pitchFamily="18" charset="0"/>
                <a:cs typeface="Calibri" panose="020F0502020204030204" pitchFamily="34" charset="0"/>
              </a:rPr>
              <a:t>Primera </a:t>
            </a:r>
            <a:r>
              <a:rPr lang="en-GB" sz="1400" b="1" dirty="0" err="1">
                <a:latin typeface="+mj-lt"/>
                <a:ea typeface="Times New Roman" panose="02020603050405020304" pitchFamily="18" charset="0"/>
                <a:cs typeface="Calibri" panose="020F0502020204030204" pitchFamily="34" charset="0"/>
              </a:rPr>
              <a:t>edició</a:t>
            </a:r>
            <a:r>
              <a:rPr lang="en-GB" sz="1400" b="1" dirty="0">
                <a:latin typeface="+mj-lt"/>
                <a:ea typeface="Times New Roman" panose="02020603050405020304" pitchFamily="18" charset="0"/>
                <a:cs typeface="Calibri" panose="020F0502020204030204" pitchFamily="34" charset="0"/>
              </a:rPr>
              <a:t>: </a:t>
            </a:r>
          </a:p>
          <a:p>
            <a:pPr algn="just" fontAlgn="base"/>
            <a:r>
              <a:rPr lang="en-GB" sz="1400" dirty="0" err="1">
                <a:latin typeface="+mj-lt"/>
                <a:ea typeface="Times New Roman" panose="02020603050405020304" pitchFamily="18" charset="0"/>
                <a:cs typeface="Calibri" panose="020F0502020204030204" pitchFamily="34" charset="0"/>
              </a:rPr>
              <a:t>Octubre</a:t>
            </a:r>
            <a:r>
              <a:rPr lang="en-GB" sz="1400" dirty="0">
                <a:latin typeface="+mj-lt"/>
                <a:ea typeface="Times New Roman" panose="02020603050405020304" pitchFamily="18" charset="0"/>
                <a:cs typeface="Calibri" panose="020F0502020204030204" pitchFamily="34" charset="0"/>
              </a:rPr>
              <a:t> de 2022</a:t>
            </a:r>
          </a:p>
          <a:p>
            <a:pPr algn="just" fontAlgn="base"/>
            <a:endParaRPr lang="en-GB" sz="1400" dirty="0">
              <a:latin typeface="+mj-lt"/>
              <a:ea typeface="Times New Roman" panose="02020603050405020304" pitchFamily="18" charset="0"/>
              <a:cs typeface="Calibri" panose="020F0502020204030204" pitchFamily="34" charset="0"/>
            </a:endParaRPr>
          </a:p>
          <a:p>
            <a:pPr algn="just">
              <a:lnSpc>
                <a:spcPct val="113000"/>
              </a:lnSpc>
            </a:pPr>
            <a:r>
              <a:rPr lang="es-ES" sz="1400" dirty="0">
                <a:latin typeface="+mj-lt"/>
                <a:cs typeface="Calibri Light" panose="020F0302020204030204" pitchFamily="34" charset="0"/>
              </a:rPr>
              <a:t>La </a:t>
            </a:r>
            <a:r>
              <a:rPr lang="es-ES" sz="1400" dirty="0" err="1">
                <a:latin typeface="+mj-lt"/>
                <a:cs typeface="Calibri Light" panose="020F0302020204030204" pitchFamily="34" charset="0"/>
              </a:rPr>
              <a:t>guia</a:t>
            </a:r>
            <a:r>
              <a:rPr lang="es-ES" sz="1400" dirty="0">
                <a:latin typeface="+mj-lt"/>
                <a:cs typeface="Calibri Light" panose="020F0302020204030204" pitchFamily="34" charset="0"/>
              </a:rPr>
              <a:t> del </a:t>
            </a:r>
            <a:r>
              <a:rPr lang="es-ES" sz="1400" dirty="0" err="1">
                <a:latin typeface="+mj-lt"/>
                <a:cs typeface="Calibri Light" panose="020F0302020204030204" pitchFamily="34" charset="0"/>
              </a:rPr>
              <a:t>curs</a:t>
            </a:r>
            <a:r>
              <a:rPr lang="es-ES" sz="1400" dirty="0">
                <a:latin typeface="+mj-lt"/>
                <a:cs typeface="Calibri Light" panose="020F0302020204030204" pitchFamily="34" charset="0"/>
              </a:rPr>
              <a:t> </a:t>
            </a:r>
            <a:r>
              <a:rPr lang="es-ES" sz="1400" dirty="0" err="1">
                <a:latin typeface="+mj-lt"/>
                <a:cs typeface="Calibri Light" panose="020F0302020204030204" pitchFamily="34" charset="0"/>
              </a:rPr>
              <a:t>està</a:t>
            </a:r>
            <a:r>
              <a:rPr lang="es-ES" sz="1400" dirty="0">
                <a:latin typeface="+mj-lt"/>
                <a:cs typeface="Calibri Light" panose="020F0302020204030204" pitchFamily="34" charset="0"/>
              </a:rPr>
              <a:t> disponible aquí: https://supportgirona.cat/quality-rights</a:t>
            </a:r>
          </a:p>
          <a:p>
            <a:pPr>
              <a:lnSpc>
                <a:spcPct val="113000"/>
              </a:lnSpc>
            </a:pPr>
            <a:endParaRPr lang="en-US" sz="1400" b="1" dirty="0">
              <a:latin typeface="+mj-lt"/>
              <a:ea typeface="SimSun" panose="02010600030101010101" pitchFamily="2" charset="-122"/>
              <a:cs typeface="Calibri" panose="020F0502020204030204" pitchFamily="34" charset="0"/>
            </a:endParaRPr>
          </a:p>
          <a:p>
            <a:pPr>
              <a:lnSpc>
                <a:spcPct val="113000"/>
              </a:lnSpc>
            </a:pPr>
            <a:r>
              <a:rPr lang="en-US" sz="1400" dirty="0" err="1">
                <a:latin typeface="+mj-lt"/>
                <a:ea typeface="SimSun" panose="02010600030101010101" pitchFamily="2" charset="-122"/>
                <a:cs typeface="Calibri" panose="020F0502020204030204" pitchFamily="34" charset="0"/>
              </a:rPr>
              <a:t>Foto</a:t>
            </a:r>
            <a:r>
              <a:rPr lang="en-US" sz="1400" dirty="0">
                <a:latin typeface="+mj-lt"/>
                <a:ea typeface="SimSun" panose="02010600030101010101" pitchFamily="2" charset="-122"/>
                <a:cs typeface="Calibri" panose="020F0502020204030204" pitchFamily="34" charset="0"/>
              </a:rPr>
              <a:t> de </a:t>
            </a:r>
            <a:r>
              <a:rPr lang="en-US" sz="1400" dirty="0" err="1">
                <a:latin typeface="+mj-lt"/>
                <a:ea typeface="SimSun" panose="02010600030101010101" pitchFamily="2" charset="-122"/>
                <a:cs typeface="Calibri" panose="020F0502020204030204" pitchFamily="34" charset="0"/>
              </a:rPr>
              <a:t>portada</a:t>
            </a:r>
            <a:r>
              <a:rPr lang="en-US" sz="1400" dirty="0">
                <a:latin typeface="+mj-lt"/>
                <a:ea typeface="SimSun" panose="02010600030101010101" pitchFamily="2" charset="-122"/>
                <a:cs typeface="Calibri" panose="020F0502020204030204" pitchFamily="34" charset="0"/>
              </a:rPr>
              <a:t>.</a:t>
            </a:r>
            <a:r>
              <a:rPr lang="en-US" sz="1400" b="1" dirty="0">
                <a:latin typeface="+mj-lt"/>
                <a:ea typeface="SimSun" panose="02010600030101010101" pitchFamily="2" charset="-122"/>
                <a:cs typeface="Calibri" panose="020F0502020204030204" pitchFamily="34" charset="0"/>
              </a:rPr>
              <a:t> </a:t>
            </a:r>
            <a:r>
              <a:rPr lang="en-GB" sz="1400" dirty="0">
                <a:latin typeface="+mj-lt"/>
                <a:ea typeface="Times New Roman" panose="02020603050405020304" pitchFamily="18" charset="0"/>
                <a:cs typeface="Calibri" panose="020F0502020204030204" pitchFamily="34" charset="0"/>
              </a:rPr>
              <a:t>WHO/Steve </a:t>
            </a:r>
            <a:r>
              <a:rPr lang="en-GB" sz="1400" dirty="0" err="1">
                <a:latin typeface="+mj-lt"/>
                <a:ea typeface="Times New Roman" panose="02020603050405020304" pitchFamily="18" charset="0"/>
                <a:cs typeface="Calibri" panose="020F0502020204030204" pitchFamily="34" charset="0"/>
              </a:rPr>
              <a:t>Ababio</a:t>
            </a:r>
            <a:endParaRPr lang="en-US" sz="1400" dirty="0">
              <a:latin typeface="+mj-lt"/>
              <a:ea typeface="Calibri" panose="020F0502020204030204" pitchFamily="34" charset="0"/>
              <a:cs typeface="Arial" panose="020B0604020202020204" pitchFamily="34" charset="0"/>
            </a:endParaRPr>
          </a:p>
        </p:txBody>
      </p:sp>
      <p:pic>
        <p:nvPicPr>
          <p:cNvPr id="3" name="Imatge 2">
            <a:extLst>
              <a:ext uri="{FF2B5EF4-FFF2-40B4-BE49-F238E27FC236}">
                <a16:creationId xmlns:a16="http://schemas.microsoft.com/office/drawing/2014/main" id="{A061D53A-F9A5-8C52-AAE1-88C4CB243530}"/>
              </a:ext>
            </a:extLst>
          </p:cNvPr>
          <p:cNvPicPr>
            <a:picLocks noChangeAspect="1"/>
          </p:cNvPicPr>
          <p:nvPr/>
        </p:nvPicPr>
        <p:blipFill>
          <a:blip r:embed="rId3"/>
          <a:stretch>
            <a:fillRect/>
          </a:stretch>
        </p:blipFill>
        <p:spPr>
          <a:xfrm>
            <a:off x="303165" y="572478"/>
            <a:ext cx="1030313" cy="365792"/>
          </a:xfrm>
          <a:prstGeom prst="rect">
            <a:avLst/>
          </a:prstGeom>
        </p:spPr>
      </p:pic>
    </p:spTree>
    <p:extLst>
      <p:ext uri="{BB962C8B-B14F-4D97-AF65-F5344CB8AC3E}">
        <p14:creationId xmlns:p14="http://schemas.microsoft.com/office/powerpoint/2010/main" val="3370862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3D8812-A5D5-4F5C-B76B-B4F889543B93}"/>
              </a:ext>
            </a:extLst>
          </p:cNvPr>
          <p:cNvSpPr>
            <a:spLocks noGrp="1"/>
          </p:cNvSpPr>
          <p:nvPr>
            <p:ph sz="quarter" idx="14"/>
          </p:nvPr>
        </p:nvSpPr>
        <p:spPr>
          <a:xfrm>
            <a:off x="507195" y="1511188"/>
            <a:ext cx="11174412" cy="1232012"/>
          </a:xfrm>
          <a:solidFill>
            <a:srgbClr val="D2EFFC"/>
          </a:solidFill>
        </p:spPr>
        <p:txBody>
          <a:bodyPr/>
          <a:lstStyle/>
          <a:p>
            <a:pPr marL="0" indent="0">
              <a:buNone/>
            </a:pPr>
            <a:r>
              <a:rPr lang="en-GB" dirty="0" err="1"/>
              <a:t>Veure</a:t>
            </a:r>
            <a:r>
              <a:rPr lang="en-GB" dirty="0"/>
              <a:t> </a:t>
            </a:r>
            <a:r>
              <a:rPr lang="en-GB" dirty="0" err="1"/>
              <a:t>butlletí</a:t>
            </a:r>
            <a:r>
              <a:rPr lang="en-GB" dirty="0"/>
              <a:t> </a:t>
            </a:r>
            <a:r>
              <a:rPr lang="en-US" dirty="0"/>
              <a:t>5:</a:t>
            </a:r>
          </a:p>
          <a:p>
            <a:r>
              <a:rPr lang="es-ES" dirty="0" err="1"/>
              <a:t>Koshish</a:t>
            </a:r>
            <a:r>
              <a:rPr lang="es-ES" dirty="0"/>
              <a:t>, al Nepal, </a:t>
            </a:r>
            <a:r>
              <a:rPr lang="es-ES" dirty="0" err="1"/>
              <a:t>s’involucra</a:t>
            </a:r>
            <a:r>
              <a:rPr lang="es-ES" dirty="0"/>
              <a:t> en la defensa </a:t>
            </a:r>
            <a:r>
              <a:rPr lang="es-ES" dirty="0" err="1"/>
              <a:t>sistèmica</a:t>
            </a:r>
            <a:r>
              <a:rPr lang="es-ES" dirty="0"/>
              <a:t> per </a:t>
            </a:r>
            <a:r>
              <a:rPr lang="es-ES" dirty="0" err="1"/>
              <a:t>promoure</a:t>
            </a:r>
            <a:r>
              <a:rPr lang="es-ES" dirty="0"/>
              <a:t> </a:t>
            </a:r>
            <a:r>
              <a:rPr lang="es-ES" dirty="0" err="1"/>
              <a:t>els</a:t>
            </a:r>
            <a:r>
              <a:rPr lang="es-ES" dirty="0"/>
              <a:t> </a:t>
            </a:r>
            <a:r>
              <a:rPr lang="es-ES" dirty="0" err="1"/>
              <a:t>drets</a:t>
            </a:r>
            <a:r>
              <a:rPr lang="es-ES" dirty="0"/>
              <a:t> de les persones </a:t>
            </a:r>
            <a:r>
              <a:rPr lang="es-ES" dirty="0" err="1"/>
              <a:t>amb</a:t>
            </a:r>
            <a:r>
              <a:rPr lang="es-ES" dirty="0"/>
              <a:t> </a:t>
            </a:r>
            <a:r>
              <a:rPr lang="es-ES" dirty="0" err="1"/>
              <a:t>discapacitat</a:t>
            </a:r>
            <a:r>
              <a:rPr lang="es-ES" dirty="0"/>
              <a:t> psicosocial</a:t>
            </a:r>
            <a:endParaRPr lang="x-none" dirty="0"/>
          </a:p>
        </p:txBody>
      </p:sp>
      <p:sp>
        <p:nvSpPr>
          <p:cNvPr id="2" name="Title 1">
            <a:extLst>
              <a:ext uri="{FF2B5EF4-FFF2-40B4-BE49-F238E27FC236}">
                <a16:creationId xmlns:a16="http://schemas.microsoft.com/office/drawing/2014/main" id="{6AF6D00E-1359-4C82-A300-0011554266E2}"/>
              </a:ext>
            </a:extLst>
          </p:cNvPr>
          <p:cNvSpPr>
            <a:spLocks noGrp="1"/>
          </p:cNvSpPr>
          <p:nvPr>
            <p:ph type="title"/>
          </p:nvPr>
        </p:nvSpPr>
        <p:spPr/>
        <p:txBody>
          <a:bodyPr/>
          <a:lstStyle/>
          <a:p>
            <a:r>
              <a:rPr lang="en-GB" dirty="0"/>
              <a:t>3. </a:t>
            </a:r>
            <a:r>
              <a:rPr lang="ca-ES" dirty="0"/>
              <a:t>Crear una organització de la societat civil </a:t>
            </a:r>
            <a:r>
              <a:rPr lang="es-ES" dirty="0"/>
              <a:t>- 11 </a:t>
            </a:r>
            <a:endParaRPr lang="x-none" dirty="0"/>
          </a:p>
        </p:txBody>
      </p:sp>
    </p:spTree>
    <p:extLst>
      <p:ext uri="{BB962C8B-B14F-4D97-AF65-F5344CB8AC3E}">
        <p14:creationId xmlns:p14="http://schemas.microsoft.com/office/powerpoint/2010/main" val="4153026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E939F8D-4B19-9143-B3E4-0FF79907EABE}"/>
              </a:ext>
            </a:extLst>
          </p:cNvPr>
          <p:cNvSpPr>
            <a:spLocks noGrp="1"/>
          </p:cNvSpPr>
          <p:nvPr>
            <p:ph type="body" sz="quarter" idx="13"/>
          </p:nvPr>
        </p:nvSpPr>
        <p:spPr/>
        <p:txBody>
          <a:bodyPr/>
          <a:lstStyle/>
          <a:p>
            <a:r>
              <a:rPr lang="ca-ES" dirty="0"/>
              <a:t>Principals àrees i activitats </a:t>
            </a:r>
            <a:endParaRPr lang="es-ES" u="sng" dirty="0"/>
          </a:p>
        </p:txBody>
      </p:sp>
      <p:sp>
        <p:nvSpPr>
          <p:cNvPr id="3" name="Content Placeholder 2">
            <a:extLst>
              <a:ext uri="{FF2B5EF4-FFF2-40B4-BE49-F238E27FC236}">
                <a16:creationId xmlns:a16="http://schemas.microsoft.com/office/drawing/2014/main" id="{F6E582D3-9202-4F5F-9E33-F3CDC4862D80}"/>
              </a:ext>
            </a:extLst>
          </p:cNvPr>
          <p:cNvSpPr>
            <a:spLocks noGrp="1"/>
          </p:cNvSpPr>
          <p:nvPr>
            <p:ph sz="quarter" idx="14"/>
          </p:nvPr>
        </p:nvSpPr>
        <p:spPr/>
        <p:txBody>
          <a:bodyPr>
            <a:normAutofit/>
          </a:bodyPr>
          <a:lstStyle/>
          <a:p>
            <a:pPr marL="0" indent="0" algn="just">
              <a:buNone/>
            </a:pPr>
            <a:r>
              <a:rPr lang="es-ES" u="sng" dirty="0"/>
              <a:t>Defensa individual</a:t>
            </a:r>
          </a:p>
          <a:p>
            <a:pPr algn="just"/>
            <a:r>
              <a:rPr lang="ca-ES" dirty="0"/>
              <a:t>De vegades, a les persones amb discapacitat o a les seves famílies i/o cuidadors els pot ser útil tenir defensors que els guiïn en els problemes per als quals volen rebre ajuda</a:t>
            </a:r>
            <a:r>
              <a:rPr lang="en-GB" dirty="0"/>
              <a:t>. </a:t>
            </a:r>
          </a:p>
          <a:p>
            <a:pPr algn="just"/>
            <a:r>
              <a:rPr lang="ca-ES" dirty="0"/>
              <a:t>Els defensors individuals són persones amb experiències viscudes o amb una experiència específica per ajudar altres persones a superar els seus problemes </a:t>
            </a:r>
            <a:r>
              <a:rPr lang="en-GB" dirty="0"/>
              <a:t>:</a:t>
            </a:r>
            <a:endParaRPr lang="x-none" dirty="0"/>
          </a:p>
          <a:p>
            <a:pPr lvl="1" algn="just"/>
            <a:r>
              <a:rPr lang="ca-ES" sz="2200" dirty="0"/>
              <a:t>Oferir informació sobre els drets de les persones amb discapacitat i els cuidadors</a:t>
            </a:r>
            <a:r>
              <a:rPr lang="es-ES" sz="2200" dirty="0"/>
              <a:t>.</a:t>
            </a:r>
          </a:p>
          <a:p>
            <a:pPr lvl="1" algn="just"/>
            <a:r>
              <a:rPr lang="ca-ES" sz="2200" dirty="0"/>
              <a:t>Assistir a reunions amb les persones</a:t>
            </a:r>
            <a:r>
              <a:rPr lang="es-ES" sz="2200" dirty="0"/>
              <a:t>.</a:t>
            </a:r>
          </a:p>
          <a:p>
            <a:pPr lvl="1" algn="just"/>
            <a:r>
              <a:rPr lang="ca-ES" sz="2200" dirty="0"/>
              <a:t>Facilitar la comunicació entre persones amb discapacitat i serveis relacionats </a:t>
            </a:r>
            <a:r>
              <a:rPr lang="en-US" sz="2200" dirty="0"/>
              <a:t>.</a:t>
            </a:r>
            <a:endParaRPr lang="x-none" sz="2200" dirty="0"/>
          </a:p>
          <a:p>
            <a:pPr lvl="1" algn="just"/>
            <a:r>
              <a:rPr lang="ca-ES" sz="2200" dirty="0"/>
              <a:t>Defensa per </a:t>
            </a:r>
            <a:r>
              <a:rPr lang="ca-ES" sz="2200" i="1" dirty="0"/>
              <a:t>alliberar</a:t>
            </a:r>
            <a:r>
              <a:rPr lang="ca-ES" sz="2200" dirty="0"/>
              <a:t> les persones que han estat internades i/o tractades involuntàriament</a:t>
            </a:r>
          </a:p>
          <a:p>
            <a:pPr lvl="1" algn="just"/>
            <a:r>
              <a:rPr lang="ca-ES" sz="2200" dirty="0"/>
              <a:t>Donar suport a les persones per </a:t>
            </a:r>
            <a:r>
              <a:rPr lang="ca-ES" sz="2200" dirty="0" err="1"/>
              <a:t>autodefensar-se</a:t>
            </a:r>
            <a:endParaRPr lang="x-none" sz="2200" dirty="0"/>
          </a:p>
        </p:txBody>
      </p:sp>
      <p:sp>
        <p:nvSpPr>
          <p:cNvPr id="2" name="Title 1">
            <a:extLst>
              <a:ext uri="{FF2B5EF4-FFF2-40B4-BE49-F238E27FC236}">
                <a16:creationId xmlns:a16="http://schemas.microsoft.com/office/drawing/2014/main" id="{CBDCC358-E520-4CBE-BD42-6BC7FB6095F6}"/>
              </a:ext>
            </a:extLst>
          </p:cNvPr>
          <p:cNvSpPr>
            <a:spLocks noGrp="1"/>
          </p:cNvSpPr>
          <p:nvPr>
            <p:ph type="title"/>
          </p:nvPr>
        </p:nvSpPr>
        <p:spPr/>
        <p:txBody>
          <a:bodyPr/>
          <a:lstStyle/>
          <a:p>
            <a:r>
              <a:rPr lang="en-GB" dirty="0"/>
              <a:t>3. </a:t>
            </a:r>
            <a:r>
              <a:rPr lang="ca-ES" dirty="0"/>
              <a:t>Crear una organització de la societat civil </a:t>
            </a:r>
            <a:r>
              <a:rPr lang="es-ES" dirty="0"/>
              <a:t>- 12</a:t>
            </a:r>
            <a:endParaRPr lang="x-none" dirty="0"/>
          </a:p>
        </p:txBody>
      </p:sp>
    </p:spTree>
    <p:extLst>
      <p:ext uri="{BB962C8B-B14F-4D97-AF65-F5344CB8AC3E}">
        <p14:creationId xmlns:p14="http://schemas.microsoft.com/office/powerpoint/2010/main" val="3272984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4D79D3E-F4E7-4541-B487-366D672ED806}"/>
              </a:ext>
            </a:extLst>
          </p:cNvPr>
          <p:cNvSpPr>
            <a:spLocks noGrp="1"/>
          </p:cNvSpPr>
          <p:nvPr>
            <p:ph type="body" sz="quarter" idx="13"/>
          </p:nvPr>
        </p:nvSpPr>
        <p:spPr/>
        <p:txBody>
          <a:bodyPr/>
          <a:lstStyle/>
          <a:p>
            <a:r>
              <a:rPr lang="ca-ES" dirty="0"/>
              <a:t>Principals àrees i activitats </a:t>
            </a:r>
            <a:endParaRPr lang="es-ES" u="sng" dirty="0"/>
          </a:p>
        </p:txBody>
      </p:sp>
      <p:sp>
        <p:nvSpPr>
          <p:cNvPr id="3" name="Content Placeholder 2">
            <a:extLst>
              <a:ext uri="{FF2B5EF4-FFF2-40B4-BE49-F238E27FC236}">
                <a16:creationId xmlns:a16="http://schemas.microsoft.com/office/drawing/2014/main" id="{9682A2A0-389B-4404-BC95-770B7FE1D5ED}"/>
              </a:ext>
            </a:extLst>
          </p:cNvPr>
          <p:cNvSpPr>
            <a:spLocks noGrp="1"/>
          </p:cNvSpPr>
          <p:nvPr>
            <p:ph sz="quarter" idx="14"/>
          </p:nvPr>
        </p:nvSpPr>
        <p:spPr/>
        <p:txBody>
          <a:bodyPr>
            <a:normAutofit/>
          </a:bodyPr>
          <a:lstStyle/>
          <a:p>
            <a:pPr marL="0" indent="0" algn="just">
              <a:buNone/>
            </a:pPr>
            <a:r>
              <a:rPr lang="en-GB" u="sng" dirty="0" err="1"/>
              <a:t>Oferir</a:t>
            </a:r>
            <a:r>
              <a:rPr lang="en-GB" u="sng" dirty="0"/>
              <a:t> </a:t>
            </a:r>
            <a:r>
              <a:rPr lang="en-GB" u="sng" dirty="0" err="1"/>
              <a:t>educació</a:t>
            </a:r>
            <a:r>
              <a:rPr lang="en-GB" u="sng" dirty="0"/>
              <a:t> </a:t>
            </a:r>
            <a:r>
              <a:rPr lang="en-GB" u="sng" dirty="0" err="1"/>
              <a:t>i</a:t>
            </a:r>
            <a:r>
              <a:rPr lang="en-GB" u="sng" dirty="0"/>
              <a:t> </a:t>
            </a:r>
            <a:r>
              <a:rPr lang="en-GB" u="sng" dirty="0" err="1"/>
              <a:t>formació</a:t>
            </a:r>
            <a:endParaRPr lang="en-GB" u="sng" dirty="0"/>
          </a:p>
          <a:p>
            <a:pPr marL="0" indent="0" algn="just">
              <a:buNone/>
            </a:pPr>
            <a:r>
              <a:rPr lang="ca-ES" dirty="0"/>
              <a:t>Les organitzacions poden oferir programes de formació i educació</a:t>
            </a:r>
            <a:r>
              <a:rPr lang="en-GB" dirty="0"/>
              <a:t>. </a:t>
            </a:r>
            <a:r>
              <a:rPr lang="ca-ES" dirty="0"/>
              <a:t>Els temes poden ser </a:t>
            </a:r>
            <a:r>
              <a:rPr lang="es-ES" dirty="0"/>
              <a:t>:</a:t>
            </a:r>
            <a:endParaRPr lang="en-GB" dirty="0"/>
          </a:p>
          <a:p>
            <a:pPr lvl="1" algn="just"/>
            <a:r>
              <a:rPr lang="ca-ES" sz="2200" dirty="0"/>
              <a:t>Adaptar polítiques, lleis, serveis i pràctiques amb els estàndards internacionals de drets humans</a:t>
            </a:r>
            <a:r>
              <a:rPr lang="en-US" sz="2200" dirty="0"/>
              <a:t>.</a:t>
            </a:r>
            <a:endParaRPr lang="x-none" sz="2200" dirty="0"/>
          </a:p>
          <a:p>
            <a:pPr lvl="1" algn="just"/>
            <a:r>
              <a:rPr lang="ca-ES" sz="2200" dirty="0"/>
              <a:t>Prendre decisions amb suport en els serveis socials i de salut mental</a:t>
            </a:r>
            <a:r>
              <a:rPr lang="en-US" sz="2200" dirty="0"/>
              <a:t>.</a:t>
            </a:r>
            <a:endParaRPr lang="x-none" sz="2200" dirty="0"/>
          </a:p>
          <a:p>
            <a:pPr lvl="1" algn="just"/>
            <a:r>
              <a:rPr lang="ca-ES" sz="2200" dirty="0"/>
              <a:t>Dur a terme l’atenció orientada a la recuperació en serveis socials i de salut mental</a:t>
            </a:r>
            <a:r>
              <a:rPr lang="en-US" sz="2200" dirty="0"/>
              <a:t>.</a:t>
            </a:r>
            <a:endParaRPr lang="x-none" sz="2200" dirty="0"/>
          </a:p>
          <a:p>
            <a:pPr lvl="1" algn="just"/>
            <a:r>
              <a:rPr lang="ca-ES" sz="2200" dirty="0"/>
              <a:t>Estratègies per posar fi a l’aïllament i la contenció</a:t>
            </a:r>
            <a:r>
              <a:rPr lang="en-US" sz="2200" dirty="0"/>
              <a:t>.</a:t>
            </a:r>
            <a:endParaRPr lang="x-none" sz="2200" dirty="0"/>
          </a:p>
          <a:p>
            <a:pPr lvl="1" algn="just"/>
            <a:r>
              <a:rPr lang="ca-ES" sz="2200" dirty="0"/>
              <a:t>Diferents maneres d’entendre el destret emocional</a:t>
            </a:r>
            <a:r>
              <a:rPr lang="en-US" sz="2200" dirty="0"/>
              <a:t>.</a:t>
            </a:r>
            <a:endParaRPr lang="x-none" sz="2200" dirty="0"/>
          </a:p>
          <a:p>
            <a:pPr lvl="1" algn="just"/>
            <a:r>
              <a:rPr lang="ca-ES" sz="2200" dirty="0"/>
              <a:t>La importància d’abordar la inclusió, la diversitat i la no-discriminació</a:t>
            </a:r>
            <a:r>
              <a:rPr lang="en-US" sz="2200" dirty="0"/>
              <a:t>. </a:t>
            </a:r>
            <a:endParaRPr lang="x-none" sz="2200" dirty="0"/>
          </a:p>
          <a:p>
            <a:pPr lvl="1" algn="just"/>
            <a:r>
              <a:rPr lang="ca-ES" sz="2200" dirty="0"/>
              <a:t>L’ús d’un llenguatge respectuós, no medicalitzat i motiva</a:t>
            </a:r>
            <a:r>
              <a:rPr lang="es-ES" sz="2200" dirty="0" err="1"/>
              <a:t>dor</a:t>
            </a:r>
            <a:r>
              <a:rPr lang="en-US" sz="2200" dirty="0"/>
              <a:t>.</a:t>
            </a:r>
            <a:endParaRPr lang="x-none" sz="2200" dirty="0"/>
          </a:p>
          <a:p>
            <a:pPr lvl="1" algn="just"/>
            <a:r>
              <a:rPr lang="ca-ES" sz="2200" dirty="0"/>
              <a:t>Organitzar presentacions públiques o projeccions de pel·lícules sobre aquests o altres temes relacionats</a:t>
            </a:r>
            <a:r>
              <a:rPr lang="en-US" sz="2200" dirty="0"/>
              <a:t>.</a:t>
            </a:r>
            <a:endParaRPr lang="x-none" sz="2200" dirty="0"/>
          </a:p>
        </p:txBody>
      </p:sp>
      <p:sp>
        <p:nvSpPr>
          <p:cNvPr id="2" name="Title 1">
            <a:extLst>
              <a:ext uri="{FF2B5EF4-FFF2-40B4-BE49-F238E27FC236}">
                <a16:creationId xmlns:a16="http://schemas.microsoft.com/office/drawing/2014/main" id="{A2A67C87-08B0-426F-AFE5-BB7089F9671C}"/>
              </a:ext>
            </a:extLst>
          </p:cNvPr>
          <p:cNvSpPr>
            <a:spLocks noGrp="1"/>
          </p:cNvSpPr>
          <p:nvPr>
            <p:ph type="title"/>
          </p:nvPr>
        </p:nvSpPr>
        <p:spPr/>
        <p:txBody>
          <a:bodyPr/>
          <a:lstStyle/>
          <a:p>
            <a:r>
              <a:rPr lang="en-GB" dirty="0"/>
              <a:t>3. </a:t>
            </a:r>
            <a:r>
              <a:rPr lang="ca-ES" dirty="0"/>
              <a:t>Crear una organització de la societat civil </a:t>
            </a:r>
            <a:r>
              <a:rPr lang="es-ES" dirty="0"/>
              <a:t>- 13</a:t>
            </a:r>
            <a:endParaRPr lang="x-none" dirty="0"/>
          </a:p>
        </p:txBody>
      </p:sp>
    </p:spTree>
    <p:extLst>
      <p:ext uri="{BB962C8B-B14F-4D97-AF65-F5344CB8AC3E}">
        <p14:creationId xmlns:p14="http://schemas.microsoft.com/office/powerpoint/2010/main" val="4258073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F678D9-4606-4E99-A8BE-41C1C3A67F9E}"/>
              </a:ext>
            </a:extLst>
          </p:cNvPr>
          <p:cNvSpPr>
            <a:spLocks noGrp="1"/>
          </p:cNvSpPr>
          <p:nvPr>
            <p:ph sz="quarter" idx="14"/>
          </p:nvPr>
        </p:nvSpPr>
        <p:spPr>
          <a:xfrm>
            <a:off x="507195" y="1511188"/>
            <a:ext cx="11174412" cy="1063570"/>
          </a:xfrm>
          <a:solidFill>
            <a:srgbClr val="D2EFFC"/>
          </a:solidFill>
        </p:spPr>
        <p:txBody>
          <a:bodyPr/>
          <a:lstStyle/>
          <a:p>
            <a:pPr marL="0" indent="0">
              <a:buNone/>
            </a:pPr>
            <a:r>
              <a:rPr lang="en-GB" dirty="0" err="1"/>
              <a:t>Veure</a:t>
            </a:r>
            <a:r>
              <a:rPr lang="en-GB" dirty="0"/>
              <a:t> </a:t>
            </a:r>
            <a:r>
              <a:rPr lang="en-GB" dirty="0" err="1"/>
              <a:t>butlletí</a:t>
            </a:r>
            <a:r>
              <a:rPr lang="en-GB" dirty="0"/>
              <a:t> </a:t>
            </a:r>
            <a:r>
              <a:rPr lang="en-US" dirty="0"/>
              <a:t>6:</a:t>
            </a:r>
          </a:p>
          <a:p>
            <a:r>
              <a:rPr lang="it-IT" dirty="0"/>
              <a:t>Dementia Alliance International – Suport i defensa per i destinat a persones amb demència </a:t>
            </a:r>
            <a:endParaRPr lang="en-US" dirty="0"/>
          </a:p>
        </p:txBody>
      </p:sp>
      <p:sp>
        <p:nvSpPr>
          <p:cNvPr id="2" name="Title 1">
            <a:extLst>
              <a:ext uri="{FF2B5EF4-FFF2-40B4-BE49-F238E27FC236}">
                <a16:creationId xmlns:a16="http://schemas.microsoft.com/office/drawing/2014/main" id="{2FFC678B-1B84-44D3-B6A6-CBDCCD886195}"/>
              </a:ext>
            </a:extLst>
          </p:cNvPr>
          <p:cNvSpPr>
            <a:spLocks noGrp="1"/>
          </p:cNvSpPr>
          <p:nvPr>
            <p:ph type="title"/>
          </p:nvPr>
        </p:nvSpPr>
        <p:spPr/>
        <p:txBody>
          <a:bodyPr/>
          <a:lstStyle/>
          <a:p>
            <a:r>
              <a:rPr lang="en-GB" dirty="0"/>
              <a:t>3. </a:t>
            </a:r>
            <a:r>
              <a:rPr lang="ca-ES" dirty="0"/>
              <a:t>Crear una organització de la societat civil </a:t>
            </a:r>
            <a:r>
              <a:rPr lang="es-ES" dirty="0"/>
              <a:t>- 14</a:t>
            </a:r>
            <a:endParaRPr lang="x-none" dirty="0"/>
          </a:p>
        </p:txBody>
      </p:sp>
    </p:spTree>
    <p:extLst>
      <p:ext uri="{BB962C8B-B14F-4D97-AF65-F5344CB8AC3E}">
        <p14:creationId xmlns:p14="http://schemas.microsoft.com/office/powerpoint/2010/main" val="1700798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82ECC29-B64B-954C-8E00-E528F53CCF1F}"/>
              </a:ext>
            </a:extLst>
          </p:cNvPr>
          <p:cNvSpPr>
            <a:spLocks noGrp="1"/>
          </p:cNvSpPr>
          <p:nvPr>
            <p:ph type="body" sz="quarter" idx="13"/>
          </p:nvPr>
        </p:nvSpPr>
        <p:spPr/>
        <p:txBody>
          <a:bodyPr/>
          <a:lstStyle/>
          <a:p>
            <a:r>
              <a:rPr lang="ca-ES" dirty="0"/>
              <a:t>Principals àrees i activitats </a:t>
            </a:r>
            <a:endParaRPr lang="es-ES" u="sng" dirty="0"/>
          </a:p>
        </p:txBody>
      </p:sp>
      <p:sp>
        <p:nvSpPr>
          <p:cNvPr id="3" name="Content Placeholder 2">
            <a:extLst>
              <a:ext uri="{FF2B5EF4-FFF2-40B4-BE49-F238E27FC236}">
                <a16:creationId xmlns:a16="http://schemas.microsoft.com/office/drawing/2014/main" id="{892A2CAC-3BE3-46BA-894E-E00E64DDD45E}"/>
              </a:ext>
            </a:extLst>
          </p:cNvPr>
          <p:cNvSpPr>
            <a:spLocks noGrp="1"/>
          </p:cNvSpPr>
          <p:nvPr>
            <p:ph sz="quarter" idx="14"/>
          </p:nvPr>
        </p:nvSpPr>
        <p:spPr/>
        <p:txBody>
          <a:bodyPr>
            <a:normAutofit lnSpcReduction="10000"/>
          </a:bodyPr>
          <a:lstStyle/>
          <a:p>
            <a:pPr marL="0" lvl="0" indent="0" algn="just">
              <a:spcAft>
                <a:spcPts val="600"/>
              </a:spcAft>
              <a:buNone/>
            </a:pPr>
            <a:r>
              <a:rPr lang="en-GB" u="sng" dirty="0" err="1"/>
              <a:t>Oferir</a:t>
            </a:r>
            <a:r>
              <a:rPr lang="en-GB" u="sng" dirty="0"/>
              <a:t> </a:t>
            </a:r>
            <a:r>
              <a:rPr lang="en-GB" u="sng" dirty="0" err="1"/>
              <a:t>suport</a:t>
            </a:r>
            <a:r>
              <a:rPr lang="en-GB" u="sng" dirty="0"/>
              <a:t> entre </a:t>
            </a:r>
            <a:r>
              <a:rPr lang="en-GB" u="sng" dirty="0" err="1"/>
              <a:t>iguals</a:t>
            </a:r>
            <a:endParaRPr lang="en-GB" u="sng" dirty="0"/>
          </a:p>
          <a:p>
            <a:pPr marL="0" lvl="0" indent="0" algn="just">
              <a:spcAft>
                <a:spcPts val="600"/>
              </a:spcAft>
              <a:buNone/>
            </a:pPr>
            <a:r>
              <a:rPr lang="ca-ES" dirty="0"/>
              <a:t>El suport entre iguals proporciona una plataforma a les persones amb discapacitat psicosocial, intel·lectual o cognitiva per relacionar-se amb altres que han passat per experiències semblants</a:t>
            </a:r>
            <a:r>
              <a:rPr lang="en-US" dirty="0"/>
              <a:t>. </a:t>
            </a:r>
          </a:p>
          <a:p>
            <a:pPr lvl="0" algn="just">
              <a:spcAft>
                <a:spcPts val="600"/>
              </a:spcAft>
            </a:pPr>
            <a:r>
              <a:rPr lang="ca-ES" dirty="0"/>
              <a:t>Donar suport a les persones en els problemes que consideren importants per a la recuperació sense suposicions i judicis</a:t>
            </a:r>
            <a:r>
              <a:rPr lang="en-US" dirty="0"/>
              <a:t>.</a:t>
            </a:r>
          </a:p>
          <a:p>
            <a:pPr lvl="0" algn="just">
              <a:spcAft>
                <a:spcPts val="600"/>
              </a:spcAft>
            </a:pPr>
            <a:r>
              <a:rPr lang="ca-ES" dirty="0"/>
              <a:t>professionals de suport entre iguals, que són experts per experiència</a:t>
            </a:r>
            <a:r>
              <a:rPr lang="en-GB" dirty="0"/>
              <a:t>. </a:t>
            </a:r>
            <a:endParaRPr lang="x-none" dirty="0"/>
          </a:p>
          <a:p>
            <a:pPr lvl="0" algn="just">
              <a:spcAft>
                <a:spcPts val="600"/>
              </a:spcAft>
            </a:pPr>
            <a:r>
              <a:rPr lang="ca-ES" dirty="0"/>
              <a:t>El suport entre iguals es pot oferir de diverses maneres, com</a:t>
            </a:r>
            <a:r>
              <a:rPr lang="es-ES" dirty="0"/>
              <a:t>:</a:t>
            </a:r>
          </a:p>
          <a:p>
            <a:pPr lvl="1" fontAlgn="base">
              <a:spcAft>
                <a:spcPts val="600"/>
              </a:spcAft>
            </a:pPr>
            <a:r>
              <a:rPr lang="ca-ES" sz="2200" dirty="0"/>
              <a:t>Grups de suport entre iguals creats per i destinats a persones amb experiències viscudes o grups de suport entre iguals per a les seves famílies i/o cuidadors. </a:t>
            </a:r>
            <a:endParaRPr lang="es-ES" sz="2200" dirty="0"/>
          </a:p>
          <a:p>
            <a:pPr lvl="1">
              <a:spcAft>
                <a:spcPts val="600"/>
              </a:spcAft>
            </a:pPr>
            <a:r>
              <a:rPr lang="ca-ES" sz="2200" dirty="0"/>
              <a:t>Suport entre iguals individualitzat per promoure la recuperació, compartir experiències o ajudar amb un ventall de necessitats individuals</a:t>
            </a:r>
            <a:r>
              <a:rPr lang="en-US" sz="2200" dirty="0"/>
              <a:t>.</a:t>
            </a:r>
          </a:p>
        </p:txBody>
      </p:sp>
      <p:sp>
        <p:nvSpPr>
          <p:cNvPr id="2" name="Title 1">
            <a:extLst>
              <a:ext uri="{FF2B5EF4-FFF2-40B4-BE49-F238E27FC236}">
                <a16:creationId xmlns:a16="http://schemas.microsoft.com/office/drawing/2014/main" id="{229EA83C-0E2F-4315-B05A-35BB77F79C04}"/>
              </a:ext>
            </a:extLst>
          </p:cNvPr>
          <p:cNvSpPr>
            <a:spLocks noGrp="1"/>
          </p:cNvSpPr>
          <p:nvPr>
            <p:ph type="title"/>
          </p:nvPr>
        </p:nvSpPr>
        <p:spPr/>
        <p:txBody>
          <a:bodyPr/>
          <a:lstStyle/>
          <a:p>
            <a:r>
              <a:rPr lang="en-GB" dirty="0"/>
              <a:t>3. </a:t>
            </a:r>
            <a:r>
              <a:rPr lang="ca-ES" dirty="0"/>
              <a:t>Crear una organització de la societat civil </a:t>
            </a:r>
            <a:r>
              <a:rPr lang="es-ES" dirty="0"/>
              <a:t>- 15 </a:t>
            </a:r>
            <a:endParaRPr lang="x-none" dirty="0"/>
          </a:p>
        </p:txBody>
      </p:sp>
    </p:spTree>
    <p:extLst>
      <p:ext uri="{BB962C8B-B14F-4D97-AF65-F5344CB8AC3E}">
        <p14:creationId xmlns:p14="http://schemas.microsoft.com/office/powerpoint/2010/main" val="521097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7DE03F-F18F-4BBB-B095-F45C1D0F0DAC}"/>
              </a:ext>
            </a:extLst>
          </p:cNvPr>
          <p:cNvSpPr>
            <a:spLocks noGrp="1"/>
          </p:cNvSpPr>
          <p:nvPr>
            <p:ph sz="quarter" idx="14"/>
          </p:nvPr>
        </p:nvSpPr>
        <p:spPr>
          <a:xfrm>
            <a:off x="507195" y="1511188"/>
            <a:ext cx="11174412" cy="1159823"/>
          </a:xfrm>
          <a:solidFill>
            <a:srgbClr val="D2EFFC"/>
          </a:solidFill>
        </p:spPr>
        <p:txBody>
          <a:bodyPr/>
          <a:lstStyle/>
          <a:p>
            <a:pPr marL="0" indent="0">
              <a:buNone/>
            </a:pPr>
            <a:r>
              <a:rPr lang="en-GB" dirty="0" err="1"/>
              <a:t>Veure</a:t>
            </a:r>
            <a:r>
              <a:rPr lang="en-GB" dirty="0"/>
              <a:t> </a:t>
            </a:r>
            <a:r>
              <a:rPr lang="en-GB" dirty="0" err="1"/>
              <a:t>butlletí</a:t>
            </a:r>
            <a:r>
              <a:rPr lang="en-GB" dirty="0"/>
              <a:t> </a:t>
            </a:r>
            <a:r>
              <a:rPr lang="en-US" dirty="0"/>
              <a:t>7:</a:t>
            </a:r>
          </a:p>
          <a:p>
            <a:r>
              <a:rPr lang="es-ES" dirty="0" err="1"/>
              <a:t>Inclusion</a:t>
            </a:r>
            <a:r>
              <a:rPr lang="es-ES" dirty="0"/>
              <a:t> </a:t>
            </a:r>
            <a:r>
              <a:rPr lang="es-ES" dirty="0" err="1"/>
              <a:t>Europe</a:t>
            </a:r>
            <a:r>
              <a:rPr lang="es-ES" dirty="0"/>
              <a:t>: </a:t>
            </a:r>
            <a:r>
              <a:rPr lang="es-ES" dirty="0" err="1"/>
              <a:t>projecte</a:t>
            </a:r>
            <a:r>
              <a:rPr lang="es-ES" dirty="0"/>
              <a:t> TOPSIDE – </a:t>
            </a:r>
            <a:r>
              <a:rPr lang="es-ES" dirty="0" err="1"/>
              <a:t>Oportunitats</a:t>
            </a:r>
            <a:r>
              <a:rPr lang="es-ES" dirty="0"/>
              <a:t> de </a:t>
            </a:r>
            <a:r>
              <a:rPr lang="es-ES" dirty="0" err="1"/>
              <a:t>formació</a:t>
            </a:r>
            <a:r>
              <a:rPr lang="es-ES" dirty="0"/>
              <a:t> per a </a:t>
            </a:r>
            <a:r>
              <a:rPr lang="es-ES" dirty="0" err="1"/>
              <a:t>professionals</a:t>
            </a:r>
            <a:r>
              <a:rPr lang="es-ES" dirty="0"/>
              <a:t> de </a:t>
            </a:r>
            <a:r>
              <a:rPr lang="es-ES" dirty="0" err="1"/>
              <a:t>suport</a:t>
            </a:r>
            <a:r>
              <a:rPr lang="es-ES" dirty="0"/>
              <a:t> entre </a:t>
            </a:r>
            <a:r>
              <a:rPr lang="es-ES" dirty="0" err="1"/>
              <a:t>iguals</a:t>
            </a:r>
            <a:r>
              <a:rPr lang="es-ES" dirty="0"/>
              <a:t> </a:t>
            </a:r>
            <a:r>
              <a:rPr lang="es-ES" dirty="0" err="1"/>
              <a:t>amb</a:t>
            </a:r>
            <a:r>
              <a:rPr lang="es-ES" dirty="0"/>
              <a:t> </a:t>
            </a:r>
            <a:r>
              <a:rPr lang="es-ES" dirty="0" err="1"/>
              <a:t>discapacitat</a:t>
            </a:r>
            <a:r>
              <a:rPr lang="es-ES" dirty="0"/>
              <a:t> </a:t>
            </a:r>
            <a:r>
              <a:rPr lang="es-ES" dirty="0" err="1"/>
              <a:t>intel·lectual</a:t>
            </a:r>
            <a:r>
              <a:rPr lang="es-ES" dirty="0"/>
              <a:t> a Europa </a:t>
            </a:r>
            <a:endParaRPr lang="x-none" dirty="0"/>
          </a:p>
        </p:txBody>
      </p:sp>
      <p:sp>
        <p:nvSpPr>
          <p:cNvPr id="2" name="Title 1">
            <a:extLst>
              <a:ext uri="{FF2B5EF4-FFF2-40B4-BE49-F238E27FC236}">
                <a16:creationId xmlns:a16="http://schemas.microsoft.com/office/drawing/2014/main" id="{94621D91-3EFC-4F6F-964E-900D18725414}"/>
              </a:ext>
            </a:extLst>
          </p:cNvPr>
          <p:cNvSpPr>
            <a:spLocks noGrp="1"/>
          </p:cNvSpPr>
          <p:nvPr>
            <p:ph type="title"/>
          </p:nvPr>
        </p:nvSpPr>
        <p:spPr/>
        <p:txBody>
          <a:bodyPr/>
          <a:lstStyle/>
          <a:p>
            <a:r>
              <a:rPr lang="en-GB" dirty="0"/>
              <a:t>3. </a:t>
            </a:r>
            <a:r>
              <a:rPr lang="ca-ES" dirty="0"/>
              <a:t>Crear una organització de la societat civil </a:t>
            </a:r>
            <a:r>
              <a:rPr lang="es-ES" dirty="0"/>
              <a:t>- 16</a:t>
            </a:r>
            <a:endParaRPr lang="x-none" dirty="0"/>
          </a:p>
        </p:txBody>
      </p:sp>
    </p:spTree>
    <p:extLst>
      <p:ext uri="{BB962C8B-B14F-4D97-AF65-F5344CB8AC3E}">
        <p14:creationId xmlns:p14="http://schemas.microsoft.com/office/powerpoint/2010/main" val="4012290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0C2A65-3FCD-48AF-8919-3C81D6E827B0}"/>
              </a:ext>
            </a:extLst>
          </p:cNvPr>
          <p:cNvSpPr>
            <a:spLocks noGrp="1"/>
          </p:cNvSpPr>
          <p:nvPr>
            <p:ph sz="quarter" idx="14"/>
          </p:nvPr>
        </p:nvSpPr>
        <p:spPr>
          <a:xfrm>
            <a:off x="507195" y="1511188"/>
            <a:ext cx="6007905" cy="4500000"/>
          </a:xfrm>
        </p:spPr>
        <p:txBody>
          <a:bodyPr/>
          <a:lstStyle/>
          <a:p>
            <a:pPr marL="0" indent="0" algn="just">
              <a:buNone/>
            </a:pPr>
            <a:r>
              <a:rPr lang="es-ES" u="sng" dirty="0" err="1"/>
              <a:t>Oferir</a:t>
            </a:r>
            <a:r>
              <a:rPr lang="es-ES" u="sng" dirty="0"/>
              <a:t> </a:t>
            </a:r>
            <a:r>
              <a:rPr lang="es-ES" u="sng" dirty="0" err="1"/>
              <a:t>recreació</a:t>
            </a:r>
            <a:r>
              <a:rPr lang="es-ES" u="sng" dirty="0"/>
              <a:t>, </a:t>
            </a:r>
            <a:r>
              <a:rPr lang="es-ES" u="sng" dirty="0" err="1"/>
              <a:t>entreteniment</a:t>
            </a:r>
            <a:r>
              <a:rPr lang="es-ES" u="sng" dirty="0"/>
              <a:t> i </a:t>
            </a:r>
            <a:r>
              <a:rPr lang="es-ES" u="sng" dirty="0" err="1"/>
              <a:t>esport</a:t>
            </a:r>
            <a:r>
              <a:rPr lang="es-ES" dirty="0"/>
              <a:t> </a:t>
            </a:r>
          </a:p>
          <a:p>
            <a:pPr algn="just"/>
            <a:r>
              <a:rPr lang="ca-ES" dirty="0"/>
              <a:t>La </a:t>
            </a:r>
            <a:r>
              <a:rPr lang="ca-ES" dirty="0" err="1"/>
              <a:t>recrecació</a:t>
            </a:r>
            <a:r>
              <a:rPr lang="ca-ES" dirty="0"/>
              <a:t>, l’entreteniment i l’esport poden ser eines potents per assolir les finalitats i els objectius d’una organització</a:t>
            </a:r>
            <a:r>
              <a:rPr lang="es-ES" dirty="0"/>
              <a:t>.</a:t>
            </a:r>
            <a:endParaRPr lang="en-US" dirty="0"/>
          </a:p>
          <a:p>
            <a:pPr algn="just"/>
            <a:r>
              <a:rPr lang="es-ES" dirty="0"/>
              <a:t>Entre </a:t>
            </a:r>
            <a:r>
              <a:rPr lang="ca-ES" dirty="0"/>
              <a:t>les activitats que poden fer les organitzacions s’hi inclouen la formació de cors, grups de dansa, societats d’actors i equips esportius</a:t>
            </a:r>
            <a:r>
              <a:rPr lang="es-ES" dirty="0"/>
              <a:t>.</a:t>
            </a:r>
            <a:endParaRPr lang="en-US" dirty="0"/>
          </a:p>
          <a:p>
            <a:pPr algn="just"/>
            <a:r>
              <a:rPr lang="ca-ES" dirty="0"/>
              <a:t>Aquests esdeveniments ofereixen oportunitats úniques per promoure els drets humans per a les persones amb discapacitat</a:t>
            </a:r>
            <a:r>
              <a:rPr lang="en-US" dirty="0"/>
              <a:t>.  </a:t>
            </a:r>
          </a:p>
        </p:txBody>
      </p:sp>
      <p:sp>
        <p:nvSpPr>
          <p:cNvPr id="2" name="Title 1">
            <a:extLst>
              <a:ext uri="{FF2B5EF4-FFF2-40B4-BE49-F238E27FC236}">
                <a16:creationId xmlns:a16="http://schemas.microsoft.com/office/drawing/2014/main" id="{A214D214-DBE8-47D1-AC11-E7A053C4D80F}"/>
              </a:ext>
            </a:extLst>
          </p:cNvPr>
          <p:cNvSpPr>
            <a:spLocks noGrp="1"/>
          </p:cNvSpPr>
          <p:nvPr>
            <p:ph type="title"/>
          </p:nvPr>
        </p:nvSpPr>
        <p:spPr/>
        <p:txBody>
          <a:bodyPr/>
          <a:lstStyle/>
          <a:p>
            <a:r>
              <a:rPr lang="en-GB" dirty="0"/>
              <a:t>3. </a:t>
            </a:r>
            <a:r>
              <a:rPr lang="ca-ES" dirty="0"/>
              <a:t>Crear una organització de la societat civil </a:t>
            </a:r>
            <a:r>
              <a:rPr lang="es-ES" dirty="0"/>
              <a:t>- 17</a:t>
            </a:r>
            <a:endParaRPr lang="x-none" dirty="0"/>
          </a:p>
        </p:txBody>
      </p:sp>
      <p:sp>
        <p:nvSpPr>
          <p:cNvPr id="4" name="TextBox 3">
            <a:extLst>
              <a:ext uri="{FF2B5EF4-FFF2-40B4-BE49-F238E27FC236}">
                <a16:creationId xmlns:a16="http://schemas.microsoft.com/office/drawing/2014/main" id="{7A2F0E72-5B57-49F3-B1A2-3F841B2DA774}"/>
              </a:ext>
            </a:extLst>
          </p:cNvPr>
          <p:cNvSpPr txBox="1"/>
          <p:nvPr/>
        </p:nvSpPr>
        <p:spPr>
          <a:xfrm>
            <a:off x="6629400" y="1511188"/>
            <a:ext cx="5183659" cy="4124206"/>
          </a:xfrm>
          <a:prstGeom prst="rect">
            <a:avLst/>
          </a:prstGeom>
          <a:solidFill>
            <a:srgbClr val="D2EFFC"/>
          </a:solidFill>
        </p:spPr>
        <p:txBody>
          <a:bodyPr wrap="square" rtlCol="0">
            <a:spAutoFit/>
          </a:bodyPr>
          <a:lstStyle/>
          <a:p>
            <a:pPr algn="just">
              <a:spcBef>
                <a:spcPts val="600"/>
              </a:spcBef>
            </a:pPr>
            <a:r>
              <a:rPr lang="ca-ES" sz="2100" dirty="0">
                <a:latin typeface="+mj-lt"/>
              </a:rPr>
              <a:t>A Sardenya (Itàlia), per exemple, hi ha dues associacions actives dirigides per persones amb discapacitat psicosocial, que utilitzen l’esport i la recreació com a formes per millorar el benestar i els drets de persones amb discapacitat </a:t>
            </a:r>
            <a:r>
              <a:rPr lang="en-US" sz="2100" dirty="0">
                <a:latin typeface="+mj-lt"/>
              </a:rPr>
              <a:t>.</a:t>
            </a:r>
          </a:p>
          <a:p>
            <a:pPr marL="514350" indent="-285750" algn="just">
              <a:spcBef>
                <a:spcPts val="600"/>
              </a:spcBef>
              <a:buFont typeface="Arial" panose="020B0604020202020204" pitchFamily="34" charset="0"/>
              <a:buChar char="•"/>
            </a:pPr>
            <a:r>
              <a:rPr lang="ca-ES" sz="2100" dirty="0">
                <a:latin typeface="+mj-lt"/>
              </a:rPr>
              <a:t>Una promou la pràctica de la vela per a persones amb discapacitat psicosocial </a:t>
            </a:r>
            <a:r>
              <a:rPr lang="en-US" sz="2100" dirty="0">
                <a:solidFill>
                  <a:prstClr val="black"/>
                </a:solidFill>
                <a:latin typeface="+mj-lt"/>
              </a:rPr>
              <a:t>.</a:t>
            </a:r>
            <a:endParaRPr lang="en-US" sz="2100" dirty="0">
              <a:latin typeface="+mj-lt"/>
            </a:endParaRPr>
          </a:p>
          <a:p>
            <a:pPr marL="514350" indent="-285750" algn="just">
              <a:spcBef>
                <a:spcPts val="600"/>
              </a:spcBef>
              <a:buFont typeface="Arial" panose="020B0604020202020204" pitchFamily="34" charset="0"/>
              <a:buChar char="•"/>
            </a:pPr>
            <a:r>
              <a:rPr lang="ca-ES" sz="2100" dirty="0">
                <a:latin typeface="+mj-lt"/>
              </a:rPr>
              <a:t>L’altra associació realitza expedicions de tresc per promoure el benestar, ofereix recorreguts guiats a turistes per tota l’illa .</a:t>
            </a:r>
            <a:endParaRPr lang="en-GB" sz="2100" dirty="0">
              <a:latin typeface="+mj-lt"/>
            </a:endParaRPr>
          </a:p>
        </p:txBody>
      </p:sp>
      <p:sp>
        <p:nvSpPr>
          <p:cNvPr id="5" name="Text Placeholder 5">
            <a:extLst>
              <a:ext uri="{FF2B5EF4-FFF2-40B4-BE49-F238E27FC236}">
                <a16:creationId xmlns:a16="http://schemas.microsoft.com/office/drawing/2014/main" id="{F82ECC29-B64B-954C-8E00-E528F53CCF1F}"/>
              </a:ext>
            </a:extLst>
          </p:cNvPr>
          <p:cNvSpPr>
            <a:spLocks noGrp="1"/>
          </p:cNvSpPr>
          <p:nvPr>
            <p:ph type="body" sz="quarter" idx="13"/>
          </p:nvPr>
        </p:nvSpPr>
        <p:spPr>
          <a:xfrm>
            <a:off x="507207" y="946614"/>
            <a:ext cx="11174400" cy="360000"/>
          </a:xfrm>
        </p:spPr>
        <p:txBody>
          <a:bodyPr/>
          <a:lstStyle/>
          <a:p>
            <a:r>
              <a:rPr lang="ca-ES" dirty="0"/>
              <a:t>Principals àrees i activitats </a:t>
            </a:r>
            <a:endParaRPr lang="es-ES" u="sng" dirty="0"/>
          </a:p>
        </p:txBody>
      </p:sp>
    </p:spTree>
    <p:extLst>
      <p:ext uri="{BB962C8B-B14F-4D97-AF65-F5344CB8AC3E}">
        <p14:creationId xmlns:p14="http://schemas.microsoft.com/office/powerpoint/2010/main" val="1007488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81ECA2-721F-4968-A266-D7F3093EB8D2}"/>
              </a:ext>
            </a:extLst>
          </p:cNvPr>
          <p:cNvSpPr>
            <a:spLocks noGrp="1"/>
          </p:cNvSpPr>
          <p:nvPr>
            <p:ph sz="quarter" idx="14"/>
          </p:nvPr>
        </p:nvSpPr>
        <p:spPr>
          <a:xfrm>
            <a:off x="507195" y="1511188"/>
            <a:ext cx="11174412" cy="991380"/>
          </a:xfrm>
          <a:solidFill>
            <a:srgbClr val="D2EFFC"/>
          </a:solidFill>
        </p:spPr>
        <p:txBody>
          <a:bodyPr/>
          <a:lstStyle/>
          <a:p>
            <a:pPr marL="0" indent="0">
              <a:buNone/>
            </a:pPr>
            <a:r>
              <a:rPr lang="en-GB" dirty="0" err="1"/>
              <a:t>Veure</a:t>
            </a:r>
            <a:r>
              <a:rPr lang="en-GB" dirty="0"/>
              <a:t> </a:t>
            </a:r>
            <a:r>
              <a:rPr lang="en-GB" dirty="0" err="1"/>
              <a:t>butlletí</a:t>
            </a:r>
            <a:r>
              <a:rPr lang="en-GB" dirty="0"/>
              <a:t> </a:t>
            </a:r>
            <a:r>
              <a:rPr lang="en-US" dirty="0"/>
              <a:t>8:</a:t>
            </a:r>
          </a:p>
          <a:p>
            <a:r>
              <a:rPr lang="es-ES" dirty="0" err="1"/>
              <a:t>Special</a:t>
            </a:r>
            <a:r>
              <a:rPr lang="es-ES" dirty="0"/>
              <a:t> </a:t>
            </a:r>
            <a:r>
              <a:rPr lang="es-ES" dirty="0" err="1"/>
              <a:t>Olympics</a:t>
            </a:r>
            <a:r>
              <a:rPr lang="es-ES" dirty="0"/>
              <a:t> </a:t>
            </a:r>
            <a:r>
              <a:rPr lang="es-ES" dirty="0" err="1"/>
              <a:t>utilitza</a:t>
            </a:r>
            <a:r>
              <a:rPr lang="es-ES" dirty="0"/>
              <a:t> </a:t>
            </a:r>
            <a:r>
              <a:rPr lang="es-ES" dirty="0" err="1"/>
              <a:t>l’esport</a:t>
            </a:r>
            <a:r>
              <a:rPr lang="es-ES" dirty="0"/>
              <a:t> per transformar vides i </a:t>
            </a:r>
            <a:r>
              <a:rPr lang="es-ES" dirty="0" err="1"/>
              <a:t>percepcions</a:t>
            </a:r>
            <a:r>
              <a:rPr lang="es-ES" dirty="0"/>
              <a:t> </a:t>
            </a:r>
            <a:endParaRPr lang="x-none" dirty="0"/>
          </a:p>
        </p:txBody>
      </p:sp>
      <p:sp>
        <p:nvSpPr>
          <p:cNvPr id="2" name="Title 1">
            <a:extLst>
              <a:ext uri="{FF2B5EF4-FFF2-40B4-BE49-F238E27FC236}">
                <a16:creationId xmlns:a16="http://schemas.microsoft.com/office/drawing/2014/main" id="{0BF19CC4-36B7-44A3-B18D-99F20B79232E}"/>
              </a:ext>
            </a:extLst>
          </p:cNvPr>
          <p:cNvSpPr>
            <a:spLocks noGrp="1"/>
          </p:cNvSpPr>
          <p:nvPr>
            <p:ph type="title"/>
          </p:nvPr>
        </p:nvSpPr>
        <p:spPr/>
        <p:txBody>
          <a:bodyPr/>
          <a:lstStyle/>
          <a:p>
            <a:r>
              <a:rPr lang="en-GB" dirty="0"/>
              <a:t>3. </a:t>
            </a:r>
            <a:r>
              <a:rPr lang="ca-ES" dirty="0"/>
              <a:t>Crear una organització de la societat civil </a:t>
            </a:r>
            <a:r>
              <a:rPr lang="es-ES" dirty="0"/>
              <a:t>- 18</a:t>
            </a:r>
            <a:endParaRPr lang="x-none" dirty="0"/>
          </a:p>
        </p:txBody>
      </p:sp>
    </p:spTree>
    <p:extLst>
      <p:ext uri="{BB962C8B-B14F-4D97-AF65-F5344CB8AC3E}">
        <p14:creationId xmlns:p14="http://schemas.microsoft.com/office/powerpoint/2010/main" val="2605508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FD95985-FCDA-BE4D-9437-41CFC11E60FF}"/>
              </a:ext>
            </a:extLst>
          </p:cNvPr>
          <p:cNvSpPr>
            <a:spLocks noGrp="1"/>
          </p:cNvSpPr>
          <p:nvPr>
            <p:ph type="body" sz="quarter" idx="13"/>
          </p:nvPr>
        </p:nvSpPr>
        <p:spPr/>
        <p:txBody>
          <a:bodyPr/>
          <a:lstStyle/>
          <a:p>
            <a:r>
              <a:rPr lang="ca-ES" dirty="0"/>
              <a:t>Principals àrees i activitats </a:t>
            </a:r>
            <a:endParaRPr lang="es-ES" u="sng" dirty="0"/>
          </a:p>
        </p:txBody>
      </p:sp>
      <p:sp>
        <p:nvSpPr>
          <p:cNvPr id="3" name="Content Placeholder 2">
            <a:extLst>
              <a:ext uri="{FF2B5EF4-FFF2-40B4-BE49-F238E27FC236}">
                <a16:creationId xmlns:a16="http://schemas.microsoft.com/office/drawing/2014/main" id="{96D6942F-7C47-472F-A0A8-FA94EEB4177B}"/>
              </a:ext>
            </a:extLst>
          </p:cNvPr>
          <p:cNvSpPr>
            <a:spLocks noGrp="1"/>
          </p:cNvSpPr>
          <p:nvPr>
            <p:ph sz="quarter" idx="14"/>
          </p:nvPr>
        </p:nvSpPr>
        <p:spPr/>
        <p:txBody>
          <a:bodyPr/>
          <a:lstStyle/>
          <a:p>
            <a:pPr marL="0" lvl="0" indent="0" algn="just">
              <a:buNone/>
            </a:pPr>
            <a:r>
              <a:rPr lang="pt-BR" u="sng" dirty="0" err="1"/>
              <a:t>Activitats</a:t>
            </a:r>
            <a:r>
              <a:rPr lang="pt-BR" u="sng" dirty="0"/>
              <a:t> de </a:t>
            </a:r>
            <a:r>
              <a:rPr lang="pt-BR" u="sng" dirty="0" err="1"/>
              <a:t>generació</a:t>
            </a:r>
            <a:r>
              <a:rPr lang="pt-BR" u="sng" dirty="0"/>
              <a:t> d’ingressos i </a:t>
            </a:r>
            <a:r>
              <a:rPr lang="pt-BR" u="sng" dirty="0" err="1"/>
              <a:t>subsistència</a:t>
            </a:r>
            <a:endParaRPr lang="pt-BR" u="sng" dirty="0"/>
          </a:p>
          <a:p>
            <a:pPr algn="just"/>
            <a:r>
              <a:rPr lang="ca-ES" dirty="0"/>
              <a:t>Les iniciatives de generació d’ingressos i de subsistència fomenten oportunitats per posar fi al cicle de pobresa i discapacitat</a:t>
            </a:r>
            <a:r>
              <a:rPr lang="en-GB" dirty="0"/>
              <a:t>.</a:t>
            </a:r>
          </a:p>
          <a:p>
            <a:pPr algn="just"/>
            <a:r>
              <a:rPr lang="ca-ES" dirty="0"/>
              <a:t>Contribuir també a la inclusió de les persones amb discapacitat a les seves comunitats locals</a:t>
            </a:r>
            <a:r>
              <a:rPr lang="en-GB" dirty="0"/>
              <a:t>. </a:t>
            </a:r>
          </a:p>
          <a:p>
            <a:pPr algn="just"/>
            <a:r>
              <a:rPr lang="ca-ES" dirty="0"/>
              <a:t>Les activitats poden ser extenses i dependran del context local</a:t>
            </a:r>
            <a:r>
              <a:rPr lang="en-GB" dirty="0"/>
              <a:t>. </a:t>
            </a:r>
          </a:p>
          <a:p>
            <a:pPr algn="just"/>
            <a:r>
              <a:rPr lang="ca-ES" dirty="0"/>
              <a:t>Han d’incloure un ampli espectre d’activitats que es basin en les forces i les habilitats de les persones</a:t>
            </a:r>
            <a:r>
              <a:rPr lang="en-GB" dirty="0"/>
              <a:t>.</a:t>
            </a:r>
            <a:endParaRPr lang="x-none" dirty="0"/>
          </a:p>
          <a:p>
            <a:pPr algn="just"/>
            <a:endParaRPr lang="x-none" dirty="0"/>
          </a:p>
        </p:txBody>
      </p:sp>
      <p:sp>
        <p:nvSpPr>
          <p:cNvPr id="2" name="Title 1">
            <a:extLst>
              <a:ext uri="{FF2B5EF4-FFF2-40B4-BE49-F238E27FC236}">
                <a16:creationId xmlns:a16="http://schemas.microsoft.com/office/drawing/2014/main" id="{E64A0C70-BC99-452B-8B05-F05A3EE843B6}"/>
              </a:ext>
            </a:extLst>
          </p:cNvPr>
          <p:cNvSpPr>
            <a:spLocks noGrp="1"/>
          </p:cNvSpPr>
          <p:nvPr>
            <p:ph type="title"/>
          </p:nvPr>
        </p:nvSpPr>
        <p:spPr/>
        <p:txBody>
          <a:bodyPr/>
          <a:lstStyle/>
          <a:p>
            <a:r>
              <a:rPr lang="en-GB" dirty="0"/>
              <a:t>3. </a:t>
            </a:r>
            <a:r>
              <a:rPr lang="ca-ES" dirty="0"/>
              <a:t>Crear una organització de la societat civil </a:t>
            </a:r>
            <a:r>
              <a:rPr lang="es-ES" dirty="0"/>
              <a:t>- 19</a:t>
            </a:r>
            <a:endParaRPr lang="x-none" dirty="0"/>
          </a:p>
        </p:txBody>
      </p:sp>
    </p:spTree>
    <p:extLst>
      <p:ext uri="{BB962C8B-B14F-4D97-AF65-F5344CB8AC3E}">
        <p14:creationId xmlns:p14="http://schemas.microsoft.com/office/powerpoint/2010/main" val="4125481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263C43-B6F5-40DF-9904-D11D026BFB7A}"/>
              </a:ext>
            </a:extLst>
          </p:cNvPr>
          <p:cNvSpPr>
            <a:spLocks noGrp="1"/>
          </p:cNvSpPr>
          <p:nvPr>
            <p:ph sz="quarter" idx="14"/>
          </p:nvPr>
        </p:nvSpPr>
        <p:spPr>
          <a:xfrm>
            <a:off x="507195" y="1511188"/>
            <a:ext cx="11174412" cy="1111696"/>
          </a:xfrm>
          <a:solidFill>
            <a:srgbClr val="D2EFFC"/>
          </a:solidFill>
        </p:spPr>
        <p:txBody>
          <a:bodyPr/>
          <a:lstStyle/>
          <a:p>
            <a:pPr marL="0" indent="0">
              <a:buNone/>
            </a:pPr>
            <a:r>
              <a:rPr lang="en-GB" dirty="0" err="1"/>
              <a:t>Veure</a:t>
            </a:r>
            <a:r>
              <a:rPr lang="en-GB" dirty="0"/>
              <a:t> </a:t>
            </a:r>
            <a:r>
              <a:rPr lang="en-GB" dirty="0" err="1"/>
              <a:t>butlletí</a:t>
            </a:r>
            <a:r>
              <a:rPr lang="en-GB" dirty="0"/>
              <a:t> </a:t>
            </a:r>
            <a:r>
              <a:rPr lang="en-US" dirty="0"/>
              <a:t>9:</a:t>
            </a:r>
          </a:p>
          <a:p>
            <a:r>
              <a:rPr lang="pt-BR" dirty="0"/>
              <a:t>Exemples d’</a:t>
            </a:r>
            <a:r>
              <a:rPr lang="pt-BR" dirty="0" err="1"/>
              <a:t>activitats</a:t>
            </a:r>
            <a:r>
              <a:rPr lang="pt-BR" dirty="0"/>
              <a:t> de </a:t>
            </a:r>
            <a:r>
              <a:rPr lang="pt-BR" dirty="0" err="1"/>
              <a:t>generació</a:t>
            </a:r>
            <a:r>
              <a:rPr lang="pt-BR" dirty="0"/>
              <a:t> d’ingressos i </a:t>
            </a:r>
            <a:r>
              <a:rPr lang="pt-BR" dirty="0" err="1"/>
              <a:t>subsistència</a:t>
            </a:r>
            <a:r>
              <a:rPr lang="pt-BR" dirty="0"/>
              <a:t> </a:t>
            </a:r>
            <a:endParaRPr lang="x-none" dirty="0"/>
          </a:p>
        </p:txBody>
      </p:sp>
      <p:sp>
        <p:nvSpPr>
          <p:cNvPr id="2" name="Title 1">
            <a:extLst>
              <a:ext uri="{FF2B5EF4-FFF2-40B4-BE49-F238E27FC236}">
                <a16:creationId xmlns:a16="http://schemas.microsoft.com/office/drawing/2014/main" id="{48BAA1DC-3324-4EA1-868D-6E2345CBC308}"/>
              </a:ext>
            </a:extLst>
          </p:cNvPr>
          <p:cNvSpPr>
            <a:spLocks noGrp="1"/>
          </p:cNvSpPr>
          <p:nvPr>
            <p:ph type="title"/>
          </p:nvPr>
        </p:nvSpPr>
        <p:spPr/>
        <p:txBody>
          <a:bodyPr/>
          <a:lstStyle/>
          <a:p>
            <a:r>
              <a:rPr lang="en-GB" dirty="0"/>
              <a:t>3. </a:t>
            </a:r>
            <a:r>
              <a:rPr lang="ca-ES" dirty="0"/>
              <a:t>Crear una organització de la societat civil </a:t>
            </a:r>
            <a:r>
              <a:rPr lang="es-ES" dirty="0"/>
              <a:t>- 20</a:t>
            </a:r>
            <a:endParaRPr lang="x-none" dirty="0"/>
          </a:p>
        </p:txBody>
      </p:sp>
    </p:spTree>
    <p:extLst>
      <p:ext uri="{BB962C8B-B14F-4D97-AF65-F5344CB8AC3E}">
        <p14:creationId xmlns:p14="http://schemas.microsoft.com/office/powerpoint/2010/main" val="952909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47C981-A946-5040-83F9-812B9EF562E3}"/>
              </a:ext>
            </a:extLst>
          </p:cNvPr>
          <p:cNvSpPr>
            <a:spLocks noGrp="1"/>
          </p:cNvSpPr>
          <p:nvPr>
            <p:ph type="sldNum" sz="quarter" idx="4294967295"/>
          </p:nvPr>
        </p:nvSpPr>
        <p:spPr>
          <a:xfrm>
            <a:off x="10034587" y="6623100"/>
            <a:ext cx="1648619" cy="216000"/>
          </a:xfrm>
          <a:prstGeom prst="rect">
            <a:avLst/>
          </a:prstGeom>
        </p:spPr>
        <p:txBody>
          <a:bodyPr/>
          <a:lstStyle/>
          <a:p>
            <a:fld id="{04260D4A-DEC1-45DD-8AB2-A3349BAAA59E}" type="slidenum">
              <a:rPr lang="es-ES" smtClean="0"/>
              <a:pPr/>
              <a:t>3</a:t>
            </a:fld>
            <a:endParaRPr lang="es-ES" dirty="0"/>
          </a:p>
        </p:txBody>
      </p:sp>
      <p:sp>
        <p:nvSpPr>
          <p:cNvPr id="3" name="Text Placeholder 2">
            <a:extLst>
              <a:ext uri="{FF2B5EF4-FFF2-40B4-BE49-F238E27FC236}">
                <a16:creationId xmlns:a16="http://schemas.microsoft.com/office/drawing/2014/main" id="{397488A8-B1A9-6840-9D65-1086A084D422}"/>
              </a:ext>
            </a:extLst>
          </p:cNvPr>
          <p:cNvSpPr>
            <a:spLocks noGrp="1"/>
          </p:cNvSpPr>
          <p:nvPr>
            <p:ph type="body" sz="quarter" idx="13"/>
          </p:nvPr>
        </p:nvSpPr>
        <p:spPr>
          <a:xfrm>
            <a:off x="536014" y="981308"/>
            <a:ext cx="11150464" cy="1092820"/>
          </a:xfrm>
        </p:spPr>
        <p:txBody>
          <a:bodyPr anchor="t"/>
          <a:lstStyle/>
          <a:p>
            <a:pPr marL="0" indent="0" algn="just">
              <a:lnSpc>
                <a:spcPct val="100000"/>
              </a:lnSpc>
            </a:pPr>
            <a:r>
              <a:rPr lang="ca-ES" sz="2000" dirty="0"/>
              <a:t>OBJECTIUS: millorar la qualitat de l’atenció i del suport que es presten en els serveis socials i de salut mental i promoure els drets humans de les persones amb discapacitat psicosocial, intel·lectual o cognitiva </a:t>
            </a:r>
          </a:p>
        </p:txBody>
      </p:sp>
      <p:sp>
        <p:nvSpPr>
          <p:cNvPr id="4" name="Content Placeholder 3">
            <a:extLst>
              <a:ext uri="{FF2B5EF4-FFF2-40B4-BE49-F238E27FC236}">
                <a16:creationId xmlns:a16="http://schemas.microsoft.com/office/drawing/2014/main" id="{CF518A3A-5970-3A47-9B31-2D448B5DE3D2}"/>
              </a:ext>
            </a:extLst>
          </p:cNvPr>
          <p:cNvSpPr>
            <a:spLocks noGrp="1"/>
          </p:cNvSpPr>
          <p:nvPr>
            <p:ph sz="quarter" idx="14"/>
          </p:nvPr>
        </p:nvSpPr>
        <p:spPr>
          <a:xfrm>
            <a:off x="507195" y="1918009"/>
            <a:ext cx="11174412" cy="4148253"/>
          </a:xfrm>
        </p:spPr>
        <p:txBody>
          <a:bodyPr/>
          <a:lstStyle/>
          <a:p>
            <a:pPr algn="just">
              <a:spcAft>
                <a:spcPts val="600"/>
              </a:spcAft>
            </a:pPr>
            <a:r>
              <a:rPr lang="ca-ES" dirty="0"/>
              <a:t>Crear capacitat per combatre l’estigmatització i la discriminació i per promoure els drets humans i la recuperació. </a:t>
            </a:r>
          </a:p>
          <a:p>
            <a:pPr algn="just">
              <a:spcAft>
                <a:spcPts val="600"/>
              </a:spcAft>
            </a:pPr>
            <a:r>
              <a:rPr lang="ca-ES" dirty="0"/>
              <a:t>Millorar la qualitat de l’atenció i de les condicions dels drets humans en els serveis socials i de salut mental.</a:t>
            </a:r>
          </a:p>
          <a:p>
            <a:pPr algn="just">
              <a:spcAft>
                <a:spcPts val="600"/>
              </a:spcAft>
            </a:pPr>
            <a:r>
              <a:rPr lang="ca-ES" dirty="0"/>
              <a:t>Crear uns serveis basats en la comunitat i orientats a la recuperació que respectin i promoguin els drets humans.</a:t>
            </a:r>
          </a:p>
          <a:p>
            <a:pPr algn="just">
              <a:spcAft>
                <a:spcPts val="600"/>
              </a:spcAft>
            </a:pPr>
            <a:r>
              <a:rPr lang="ca-ES" dirty="0"/>
              <a:t>Donar suport al desenvolupament d’un moviment de la societat civil per promoure i influir en la formulació de polítiques. </a:t>
            </a:r>
          </a:p>
          <a:p>
            <a:pPr algn="just">
              <a:spcAft>
                <a:spcPts val="600"/>
              </a:spcAft>
            </a:pPr>
            <a:r>
              <a:rPr lang="ca-ES" dirty="0"/>
              <a:t>Reformar polítiques i lleis nacionals en consonància amb la Convenció sobre els drets de les persones amb discapacitat i altres estàndards internacionals en matèria de drets humans. </a:t>
            </a:r>
          </a:p>
        </p:txBody>
      </p:sp>
      <p:sp>
        <p:nvSpPr>
          <p:cNvPr id="5" name="Title 4">
            <a:extLst>
              <a:ext uri="{FF2B5EF4-FFF2-40B4-BE49-F238E27FC236}">
                <a16:creationId xmlns:a16="http://schemas.microsoft.com/office/drawing/2014/main" id="{8FCE2748-BCA5-4345-950C-C31F8A345DE3}"/>
              </a:ext>
            </a:extLst>
          </p:cNvPr>
          <p:cNvSpPr>
            <a:spLocks noGrp="1"/>
          </p:cNvSpPr>
          <p:nvPr>
            <p:ph type="title"/>
          </p:nvPr>
        </p:nvSpPr>
        <p:spPr/>
        <p:txBody>
          <a:bodyPr/>
          <a:lstStyle/>
          <a:p>
            <a:r>
              <a:rPr lang="ca-ES" b="1" dirty="0" err="1"/>
              <a:t>Quality</a:t>
            </a:r>
            <a:r>
              <a:rPr lang="ca-ES" b="1" dirty="0"/>
              <a:t> </a:t>
            </a:r>
            <a:r>
              <a:rPr lang="ca-ES" b="1" dirty="0" err="1"/>
              <a:t>Rights</a:t>
            </a:r>
            <a:r>
              <a:rPr lang="ca-ES" b="1" dirty="0"/>
              <a:t> de l’OMS: </a:t>
            </a:r>
            <a:r>
              <a:rPr lang="ca-ES" dirty="0"/>
              <a:t>objectius i propòsits</a:t>
            </a:r>
            <a:endParaRPr lang="ca-ES" b="1" dirty="0"/>
          </a:p>
        </p:txBody>
      </p:sp>
    </p:spTree>
    <p:extLst>
      <p:ext uri="{BB962C8B-B14F-4D97-AF65-F5344CB8AC3E}">
        <p14:creationId xmlns:p14="http://schemas.microsoft.com/office/powerpoint/2010/main" val="200498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3C61975-E24C-9F4D-B8EE-61EE16141935}"/>
              </a:ext>
            </a:extLst>
          </p:cNvPr>
          <p:cNvSpPr>
            <a:spLocks noGrp="1"/>
          </p:cNvSpPr>
          <p:nvPr>
            <p:ph type="body" sz="quarter" idx="13"/>
          </p:nvPr>
        </p:nvSpPr>
        <p:spPr/>
        <p:txBody>
          <a:bodyPr/>
          <a:lstStyle/>
          <a:p>
            <a:r>
              <a:rPr lang="ca-ES" dirty="0"/>
              <a:t>Principals àrees i activitats </a:t>
            </a:r>
            <a:endParaRPr lang="es-ES" u="sng" dirty="0"/>
          </a:p>
        </p:txBody>
      </p:sp>
      <p:sp>
        <p:nvSpPr>
          <p:cNvPr id="3" name="Content Placeholder 2">
            <a:extLst>
              <a:ext uri="{FF2B5EF4-FFF2-40B4-BE49-F238E27FC236}">
                <a16:creationId xmlns:a16="http://schemas.microsoft.com/office/drawing/2014/main" id="{6E93B10D-068D-4585-9363-587364B72EEA}"/>
              </a:ext>
            </a:extLst>
          </p:cNvPr>
          <p:cNvSpPr>
            <a:spLocks noGrp="1"/>
          </p:cNvSpPr>
          <p:nvPr>
            <p:ph sz="quarter" idx="14"/>
          </p:nvPr>
        </p:nvSpPr>
        <p:spPr/>
        <p:txBody>
          <a:bodyPr>
            <a:normAutofit/>
          </a:bodyPr>
          <a:lstStyle/>
          <a:p>
            <a:pPr marL="0" lvl="0" indent="0" algn="just">
              <a:buNone/>
            </a:pPr>
            <a:r>
              <a:rPr lang="pt-BR" u="sng" dirty="0"/>
              <a:t>Assessorar </a:t>
            </a:r>
            <a:r>
              <a:rPr lang="pt-BR" u="sng" dirty="0" err="1"/>
              <a:t>el</a:t>
            </a:r>
            <a:r>
              <a:rPr lang="pt-BR" u="sng" dirty="0"/>
              <a:t> </a:t>
            </a:r>
            <a:r>
              <a:rPr lang="pt-BR" u="sng" dirty="0" err="1"/>
              <a:t>govern</a:t>
            </a:r>
            <a:r>
              <a:rPr lang="pt-BR" u="sng" dirty="0"/>
              <a:t> i </a:t>
            </a:r>
            <a:r>
              <a:rPr lang="pt-BR" u="sng" dirty="0" err="1"/>
              <a:t>els</a:t>
            </a:r>
            <a:r>
              <a:rPr lang="pt-BR" u="sng" dirty="0"/>
              <a:t> </a:t>
            </a:r>
            <a:r>
              <a:rPr lang="pt-BR" u="sng" dirty="0" err="1"/>
              <a:t>serveis</a:t>
            </a:r>
            <a:r>
              <a:rPr lang="pt-BR" u="sng" dirty="0"/>
              <a:t> </a:t>
            </a:r>
            <a:r>
              <a:rPr lang="pt-BR" u="sng" dirty="0" err="1"/>
              <a:t>sanitaris</a:t>
            </a:r>
            <a:r>
              <a:rPr lang="pt-BR" u="sng" dirty="0"/>
              <a:t> </a:t>
            </a:r>
          </a:p>
          <a:p>
            <a:pPr marL="0" indent="0" algn="just">
              <a:buNone/>
            </a:pPr>
            <a:r>
              <a:rPr lang="ca-ES" dirty="0"/>
              <a:t>Els tipus d’activitats realitzades poden ser</a:t>
            </a:r>
            <a:r>
              <a:rPr lang="es-ES" dirty="0"/>
              <a:t>: </a:t>
            </a:r>
            <a:endParaRPr lang="x-none" dirty="0"/>
          </a:p>
          <a:p>
            <a:pPr lvl="0" algn="just"/>
            <a:r>
              <a:rPr lang="ca-ES" dirty="0"/>
              <a:t>Associar-se amb el govern per desenvolupar polítiques, plans i lleis relacionats amb els drets de les persones amb discapacitat i la implementació de la CDPD</a:t>
            </a:r>
            <a:r>
              <a:rPr lang="en-US" dirty="0"/>
              <a:t>. </a:t>
            </a:r>
          </a:p>
          <a:p>
            <a:pPr lvl="0" algn="just"/>
            <a:r>
              <a:rPr lang="ca-ES" dirty="0"/>
              <a:t>Assessorar el personal governamental i/o professionals de salut mental i relacionats sobre com reformar els serveis i els models assistencials existents</a:t>
            </a:r>
            <a:r>
              <a:rPr lang="en-US" dirty="0"/>
              <a:t>. </a:t>
            </a:r>
            <a:endParaRPr lang="x-none" dirty="0"/>
          </a:p>
          <a:p>
            <a:pPr lvl="0" algn="just"/>
            <a:r>
              <a:rPr lang="ca-ES" dirty="0"/>
              <a:t>Promoure iniciatives al govern destacant el treball important realitzat per persones amb discapacitat psicosocial, intel·lectual o cognitiva</a:t>
            </a:r>
            <a:r>
              <a:rPr lang="en-US" dirty="0"/>
              <a:t>.</a:t>
            </a:r>
            <a:endParaRPr lang="x-none" dirty="0"/>
          </a:p>
          <a:p>
            <a:pPr algn="just"/>
            <a:endParaRPr lang="x-none" dirty="0"/>
          </a:p>
        </p:txBody>
      </p:sp>
      <p:sp>
        <p:nvSpPr>
          <p:cNvPr id="2" name="Title 1">
            <a:extLst>
              <a:ext uri="{FF2B5EF4-FFF2-40B4-BE49-F238E27FC236}">
                <a16:creationId xmlns:a16="http://schemas.microsoft.com/office/drawing/2014/main" id="{AABADADC-6F6F-43D0-9EDB-19AF82398B47}"/>
              </a:ext>
            </a:extLst>
          </p:cNvPr>
          <p:cNvSpPr>
            <a:spLocks noGrp="1"/>
          </p:cNvSpPr>
          <p:nvPr>
            <p:ph type="title"/>
          </p:nvPr>
        </p:nvSpPr>
        <p:spPr/>
        <p:txBody>
          <a:bodyPr/>
          <a:lstStyle/>
          <a:p>
            <a:r>
              <a:rPr lang="en-GB" dirty="0"/>
              <a:t>3. </a:t>
            </a:r>
            <a:r>
              <a:rPr lang="ca-ES" dirty="0"/>
              <a:t>Crear una organització de la societat civil </a:t>
            </a:r>
            <a:r>
              <a:rPr lang="es-ES" dirty="0"/>
              <a:t>- 21</a:t>
            </a:r>
            <a:endParaRPr lang="x-none" dirty="0"/>
          </a:p>
        </p:txBody>
      </p:sp>
    </p:spTree>
    <p:extLst>
      <p:ext uri="{BB962C8B-B14F-4D97-AF65-F5344CB8AC3E}">
        <p14:creationId xmlns:p14="http://schemas.microsoft.com/office/powerpoint/2010/main" val="36837538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18E198-B2A5-4F5D-B633-5A4AE7A3BA79}"/>
              </a:ext>
            </a:extLst>
          </p:cNvPr>
          <p:cNvSpPr>
            <a:spLocks noGrp="1"/>
          </p:cNvSpPr>
          <p:nvPr>
            <p:ph sz="quarter" idx="14"/>
          </p:nvPr>
        </p:nvSpPr>
        <p:spPr>
          <a:xfrm>
            <a:off x="507195" y="1511188"/>
            <a:ext cx="11174412" cy="1135759"/>
          </a:xfrm>
          <a:solidFill>
            <a:srgbClr val="D2EFFC"/>
          </a:solidFill>
        </p:spPr>
        <p:txBody>
          <a:bodyPr/>
          <a:lstStyle/>
          <a:p>
            <a:pPr marL="0" indent="0">
              <a:buNone/>
            </a:pPr>
            <a:r>
              <a:rPr lang="en-GB" dirty="0" err="1"/>
              <a:t>Veure</a:t>
            </a:r>
            <a:r>
              <a:rPr lang="en-GB" dirty="0"/>
              <a:t> </a:t>
            </a:r>
            <a:r>
              <a:rPr lang="en-GB" dirty="0" err="1"/>
              <a:t>butlletí</a:t>
            </a:r>
            <a:r>
              <a:rPr lang="en-GB" dirty="0"/>
              <a:t> </a:t>
            </a:r>
            <a:r>
              <a:rPr lang="en-US" dirty="0"/>
              <a:t>10:</a:t>
            </a:r>
          </a:p>
          <a:p>
            <a:r>
              <a:rPr lang="es-ES" dirty="0"/>
              <a:t>La </a:t>
            </a:r>
            <a:r>
              <a:rPr lang="es-ES" dirty="0" err="1"/>
              <a:t>societat</a:t>
            </a:r>
            <a:r>
              <a:rPr lang="es-ES" dirty="0"/>
              <a:t> civil al Perú té un gran impacte en la influencia de la reforma legislativa per </a:t>
            </a:r>
            <a:r>
              <a:rPr lang="es-ES" dirty="0" err="1"/>
              <a:t>promoure</a:t>
            </a:r>
            <a:r>
              <a:rPr lang="es-ES" dirty="0"/>
              <a:t> la </a:t>
            </a:r>
            <a:r>
              <a:rPr lang="es-ES" dirty="0" err="1"/>
              <a:t>capacitat</a:t>
            </a:r>
            <a:r>
              <a:rPr lang="es-ES" dirty="0"/>
              <a:t> jurídica </a:t>
            </a:r>
            <a:endParaRPr lang="x-none" dirty="0"/>
          </a:p>
        </p:txBody>
      </p:sp>
      <p:sp>
        <p:nvSpPr>
          <p:cNvPr id="2" name="Title 1">
            <a:extLst>
              <a:ext uri="{FF2B5EF4-FFF2-40B4-BE49-F238E27FC236}">
                <a16:creationId xmlns:a16="http://schemas.microsoft.com/office/drawing/2014/main" id="{AD104EF5-1976-448D-8C5A-15549444AD60}"/>
              </a:ext>
            </a:extLst>
          </p:cNvPr>
          <p:cNvSpPr>
            <a:spLocks noGrp="1"/>
          </p:cNvSpPr>
          <p:nvPr>
            <p:ph type="title"/>
          </p:nvPr>
        </p:nvSpPr>
        <p:spPr/>
        <p:txBody>
          <a:bodyPr/>
          <a:lstStyle/>
          <a:p>
            <a:r>
              <a:rPr lang="en-GB" dirty="0"/>
              <a:t>3. </a:t>
            </a:r>
            <a:r>
              <a:rPr lang="ca-ES" dirty="0"/>
              <a:t>Crear una organització de la societat civil </a:t>
            </a:r>
            <a:r>
              <a:rPr lang="es-ES" dirty="0"/>
              <a:t>- 22</a:t>
            </a:r>
            <a:endParaRPr lang="x-none" dirty="0"/>
          </a:p>
        </p:txBody>
      </p:sp>
    </p:spTree>
    <p:extLst>
      <p:ext uri="{BB962C8B-B14F-4D97-AF65-F5344CB8AC3E}">
        <p14:creationId xmlns:p14="http://schemas.microsoft.com/office/powerpoint/2010/main" val="3061741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CA9C67D-4ED7-7A4E-A7BE-B9A28656A767}"/>
              </a:ext>
            </a:extLst>
          </p:cNvPr>
          <p:cNvSpPr>
            <a:spLocks noGrp="1"/>
          </p:cNvSpPr>
          <p:nvPr>
            <p:ph type="body" sz="quarter" idx="13"/>
          </p:nvPr>
        </p:nvSpPr>
        <p:spPr/>
        <p:txBody>
          <a:bodyPr/>
          <a:lstStyle/>
          <a:p>
            <a:r>
              <a:rPr lang="ca-ES" dirty="0"/>
              <a:t>Principals àrees i activitats </a:t>
            </a:r>
            <a:endParaRPr lang="es-ES" u="sng" dirty="0"/>
          </a:p>
        </p:txBody>
      </p:sp>
      <p:sp>
        <p:nvSpPr>
          <p:cNvPr id="3" name="Content Placeholder 2">
            <a:extLst>
              <a:ext uri="{FF2B5EF4-FFF2-40B4-BE49-F238E27FC236}">
                <a16:creationId xmlns:a16="http://schemas.microsoft.com/office/drawing/2014/main" id="{FD173794-FCD9-4AF5-BA78-9C036D537FD8}"/>
              </a:ext>
            </a:extLst>
          </p:cNvPr>
          <p:cNvSpPr>
            <a:spLocks noGrp="1"/>
          </p:cNvSpPr>
          <p:nvPr>
            <p:ph sz="quarter" idx="14"/>
          </p:nvPr>
        </p:nvSpPr>
        <p:spPr/>
        <p:txBody>
          <a:bodyPr>
            <a:normAutofit lnSpcReduction="10000"/>
          </a:bodyPr>
          <a:lstStyle/>
          <a:p>
            <a:pPr marL="0" indent="0" algn="just">
              <a:buNone/>
            </a:pPr>
            <a:r>
              <a:rPr lang="es-ES" u="sng" dirty="0" err="1"/>
              <a:t>Compromís</a:t>
            </a:r>
            <a:r>
              <a:rPr lang="es-ES" u="sng" dirty="0"/>
              <a:t> </a:t>
            </a:r>
            <a:r>
              <a:rPr lang="es-ES" u="sng" dirty="0" err="1"/>
              <a:t>amb</a:t>
            </a:r>
            <a:r>
              <a:rPr lang="es-ES" u="sng" dirty="0"/>
              <a:t> el sistema internacional de </a:t>
            </a:r>
            <a:r>
              <a:rPr lang="es-ES" u="sng" dirty="0" err="1"/>
              <a:t>drets</a:t>
            </a:r>
            <a:r>
              <a:rPr lang="es-ES" u="sng" dirty="0"/>
              <a:t> </a:t>
            </a:r>
            <a:r>
              <a:rPr lang="es-ES" u="sng" dirty="0" err="1"/>
              <a:t>humans</a:t>
            </a:r>
            <a:r>
              <a:rPr lang="es-ES" u="sng" dirty="0"/>
              <a:t> </a:t>
            </a:r>
            <a:r>
              <a:rPr lang="en-GB" u="sng" dirty="0"/>
              <a:t>(1)</a:t>
            </a:r>
            <a:endParaRPr lang="x-none" u="sng" dirty="0"/>
          </a:p>
          <a:p>
            <a:pPr algn="just"/>
            <a:r>
              <a:rPr lang="ca-ES" dirty="0"/>
              <a:t>Les organitzacions de la societat civil poden exercir un paper fonamental en la promoció dels drets humans mitjançant el compromís amb el sistema internacional de drets humans. </a:t>
            </a:r>
          </a:p>
          <a:p>
            <a:pPr algn="just"/>
            <a:r>
              <a:rPr lang="ca-ES" dirty="0"/>
              <a:t>Un paper clau que fan les organitzacions és participar en la feina dels òrgans de supervisió dels tractats de drets humans</a:t>
            </a:r>
            <a:r>
              <a:rPr lang="en-GB" dirty="0"/>
              <a:t>. </a:t>
            </a:r>
            <a:endParaRPr lang="x-none" dirty="0"/>
          </a:p>
          <a:p>
            <a:pPr algn="just"/>
            <a:r>
              <a:rPr lang="ca-ES" dirty="0"/>
              <a:t>Els governs que han ratificat les convencions acorden informar cada quatre o cinc anys l’òrgan de supervisió de tractats responsable sobre els passos que han seguit per implementar les disposicions de la convenció</a:t>
            </a:r>
            <a:r>
              <a:rPr lang="en-GB" dirty="0"/>
              <a:t>. </a:t>
            </a:r>
          </a:p>
          <a:p>
            <a:pPr algn="just"/>
            <a:r>
              <a:rPr lang="ca-ES" dirty="0"/>
              <a:t>Les organitzacions de la societat civil també poden presentar informes (de vegades anomenats </a:t>
            </a:r>
            <a:r>
              <a:rPr lang="ca-ES" i="1" dirty="0"/>
              <a:t>informes paral·lels</a:t>
            </a:r>
            <a:r>
              <a:rPr lang="ca-ES" dirty="0"/>
              <a:t>) a l’òrgan de supervisió de tractats que els revisa, juntament amb els que ha presentat el govern</a:t>
            </a:r>
            <a:r>
              <a:rPr lang="es-ES" dirty="0"/>
              <a:t>.</a:t>
            </a:r>
          </a:p>
          <a:p>
            <a:pPr algn="just"/>
            <a:r>
              <a:rPr lang="ca-ES" dirty="0"/>
              <a:t>A partir dels informes presentats per l’estat i la societat civil, l’òrgan de supervisió de tractats discutirà la situació dels drets humans amb el govern i posteriorment emetrà les observacions concloents</a:t>
            </a:r>
            <a:endParaRPr lang="x-none" dirty="0"/>
          </a:p>
          <a:p>
            <a:pPr algn="just"/>
            <a:endParaRPr lang="x-none" dirty="0"/>
          </a:p>
        </p:txBody>
      </p:sp>
      <p:sp>
        <p:nvSpPr>
          <p:cNvPr id="2" name="Title 1">
            <a:extLst>
              <a:ext uri="{FF2B5EF4-FFF2-40B4-BE49-F238E27FC236}">
                <a16:creationId xmlns:a16="http://schemas.microsoft.com/office/drawing/2014/main" id="{95D1EDFF-B2A2-4054-A392-3F8850F3D3AD}"/>
              </a:ext>
            </a:extLst>
          </p:cNvPr>
          <p:cNvSpPr>
            <a:spLocks noGrp="1"/>
          </p:cNvSpPr>
          <p:nvPr>
            <p:ph type="title"/>
          </p:nvPr>
        </p:nvSpPr>
        <p:spPr/>
        <p:txBody>
          <a:bodyPr/>
          <a:lstStyle/>
          <a:p>
            <a:r>
              <a:rPr lang="en-GB" dirty="0"/>
              <a:t>3. </a:t>
            </a:r>
            <a:r>
              <a:rPr lang="ca-ES" dirty="0"/>
              <a:t>Crear una organització de la societat civil </a:t>
            </a:r>
            <a:r>
              <a:rPr lang="es-ES" dirty="0"/>
              <a:t>- 23</a:t>
            </a:r>
            <a:endParaRPr lang="x-none" dirty="0"/>
          </a:p>
        </p:txBody>
      </p:sp>
    </p:spTree>
    <p:extLst>
      <p:ext uri="{BB962C8B-B14F-4D97-AF65-F5344CB8AC3E}">
        <p14:creationId xmlns:p14="http://schemas.microsoft.com/office/powerpoint/2010/main" val="29245543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B097DB7-480F-9B48-8D13-A7DE82373E54}"/>
              </a:ext>
            </a:extLst>
          </p:cNvPr>
          <p:cNvSpPr>
            <a:spLocks noGrp="1"/>
          </p:cNvSpPr>
          <p:nvPr>
            <p:ph type="body" sz="quarter" idx="13"/>
          </p:nvPr>
        </p:nvSpPr>
        <p:spPr/>
        <p:txBody>
          <a:bodyPr/>
          <a:lstStyle/>
          <a:p>
            <a:r>
              <a:rPr lang="ca-ES" dirty="0"/>
              <a:t>Principals àrees i activitats </a:t>
            </a:r>
            <a:endParaRPr lang="es-ES" u="sng" dirty="0"/>
          </a:p>
        </p:txBody>
      </p:sp>
      <p:sp>
        <p:nvSpPr>
          <p:cNvPr id="3" name="Content Placeholder 2">
            <a:extLst>
              <a:ext uri="{FF2B5EF4-FFF2-40B4-BE49-F238E27FC236}">
                <a16:creationId xmlns:a16="http://schemas.microsoft.com/office/drawing/2014/main" id="{8CDE8A06-D2C4-4B6B-AA05-AFA9B8321574}"/>
              </a:ext>
            </a:extLst>
          </p:cNvPr>
          <p:cNvSpPr>
            <a:spLocks noGrp="1"/>
          </p:cNvSpPr>
          <p:nvPr>
            <p:ph sz="quarter" idx="14"/>
          </p:nvPr>
        </p:nvSpPr>
        <p:spPr/>
        <p:txBody>
          <a:bodyPr/>
          <a:lstStyle/>
          <a:p>
            <a:pPr marL="0" lvl="0" indent="0" algn="just">
              <a:spcAft>
                <a:spcPts val="1200"/>
              </a:spcAft>
              <a:buClr>
                <a:schemeClr val="accent1">
                  <a:lumMod val="75000"/>
                </a:schemeClr>
              </a:buClr>
              <a:buNone/>
            </a:pPr>
            <a:r>
              <a:rPr lang="es-ES" u="sng" dirty="0" err="1"/>
              <a:t>Compromís</a:t>
            </a:r>
            <a:r>
              <a:rPr lang="es-ES" u="sng" dirty="0"/>
              <a:t> </a:t>
            </a:r>
            <a:r>
              <a:rPr lang="es-ES" u="sng" dirty="0" err="1"/>
              <a:t>amb</a:t>
            </a:r>
            <a:r>
              <a:rPr lang="es-ES" u="sng" dirty="0"/>
              <a:t> el sistema internacional de </a:t>
            </a:r>
            <a:r>
              <a:rPr lang="es-ES" u="sng" dirty="0" err="1"/>
              <a:t>drets</a:t>
            </a:r>
            <a:r>
              <a:rPr lang="es-ES" u="sng" dirty="0"/>
              <a:t> </a:t>
            </a:r>
            <a:r>
              <a:rPr lang="es-ES" u="sng" dirty="0" err="1"/>
              <a:t>humans</a:t>
            </a:r>
            <a:r>
              <a:rPr lang="en-GB" u="sng" dirty="0"/>
              <a:t>(2)</a:t>
            </a:r>
          </a:p>
          <a:p>
            <a:pPr algn="just">
              <a:spcAft>
                <a:spcPts val="1200"/>
              </a:spcAft>
              <a:buClr>
                <a:schemeClr val="accent1">
                  <a:lumMod val="75000"/>
                </a:schemeClr>
              </a:buClr>
            </a:pPr>
            <a:r>
              <a:rPr lang="ca-ES" dirty="0"/>
              <a:t>Els informes presentats per organitzacions de la societat civil a l’òrgan de supervisió de tractats són importants perquè poden ser una oportunitat clau per</a:t>
            </a:r>
            <a:r>
              <a:rPr lang="es-ES" dirty="0"/>
              <a:t>:</a:t>
            </a:r>
            <a:endParaRPr lang="x-none" dirty="0"/>
          </a:p>
          <a:p>
            <a:pPr lvl="1" fontAlgn="base">
              <a:spcAft>
                <a:spcPts val="1200"/>
              </a:spcAft>
            </a:pPr>
            <a:r>
              <a:rPr lang="ca-ES" dirty="0"/>
              <a:t>Despertar inquietuds i emprendre accions de defensa a escala internacional. </a:t>
            </a:r>
            <a:endParaRPr lang="es-ES" dirty="0"/>
          </a:p>
          <a:p>
            <a:pPr lvl="1">
              <a:spcAft>
                <a:spcPts val="1200"/>
              </a:spcAft>
            </a:pPr>
            <a:r>
              <a:rPr lang="ca-ES" dirty="0"/>
              <a:t>Garantir que l’òrgan de supervisió de tractats té una imatge completa i exacta de la situació dels drets humans al país</a:t>
            </a:r>
            <a:r>
              <a:rPr lang="en-US" dirty="0"/>
              <a:t>. </a:t>
            </a:r>
            <a:endParaRPr lang="x-none" dirty="0"/>
          </a:p>
          <a:p>
            <a:pPr lvl="1" algn="just">
              <a:spcAft>
                <a:spcPts val="1200"/>
              </a:spcAft>
              <a:buClr>
                <a:schemeClr val="accent1">
                  <a:lumMod val="75000"/>
                </a:schemeClr>
              </a:buClr>
            </a:pPr>
            <a:r>
              <a:rPr lang="ca-ES" dirty="0"/>
              <a:t>Garantir que els governs assumeixen la seva responsabilitat</a:t>
            </a:r>
            <a:r>
              <a:rPr lang="en-US" dirty="0"/>
              <a:t>.</a:t>
            </a:r>
            <a:endParaRPr lang="x-none" dirty="0"/>
          </a:p>
          <a:p>
            <a:pPr lvl="1" algn="just">
              <a:spcAft>
                <a:spcPts val="1200"/>
              </a:spcAft>
              <a:buClr>
                <a:schemeClr val="accent1">
                  <a:lumMod val="75000"/>
                </a:schemeClr>
              </a:buClr>
            </a:pPr>
            <a:r>
              <a:rPr lang="ca-ES" dirty="0"/>
              <a:t>Treballar en coalició amb altres organitzacions amb enfocaments i inquietuds similars</a:t>
            </a:r>
            <a:r>
              <a:rPr lang="en-US" dirty="0"/>
              <a:t>.</a:t>
            </a:r>
            <a:endParaRPr lang="x-none" dirty="0"/>
          </a:p>
        </p:txBody>
      </p:sp>
      <p:sp>
        <p:nvSpPr>
          <p:cNvPr id="2" name="Title 1">
            <a:extLst>
              <a:ext uri="{FF2B5EF4-FFF2-40B4-BE49-F238E27FC236}">
                <a16:creationId xmlns:a16="http://schemas.microsoft.com/office/drawing/2014/main" id="{89227E6A-A22D-44C3-AEE5-A7C56456686C}"/>
              </a:ext>
            </a:extLst>
          </p:cNvPr>
          <p:cNvSpPr>
            <a:spLocks noGrp="1"/>
          </p:cNvSpPr>
          <p:nvPr>
            <p:ph type="title"/>
          </p:nvPr>
        </p:nvSpPr>
        <p:spPr/>
        <p:txBody>
          <a:bodyPr/>
          <a:lstStyle/>
          <a:p>
            <a:r>
              <a:rPr lang="en-GB" dirty="0"/>
              <a:t>3. </a:t>
            </a:r>
            <a:r>
              <a:rPr lang="ca-ES" dirty="0"/>
              <a:t>Crear una organització de la societat civil </a:t>
            </a:r>
            <a:r>
              <a:rPr lang="es-ES" dirty="0"/>
              <a:t>- 24</a:t>
            </a:r>
            <a:endParaRPr lang="x-none" dirty="0"/>
          </a:p>
        </p:txBody>
      </p:sp>
    </p:spTree>
    <p:extLst>
      <p:ext uri="{BB962C8B-B14F-4D97-AF65-F5344CB8AC3E}">
        <p14:creationId xmlns:p14="http://schemas.microsoft.com/office/powerpoint/2010/main" val="21369998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C5CF303-7567-344E-B637-37FC824E3EE7}"/>
              </a:ext>
            </a:extLst>
          </p:cNvPr>
          <p:cNvSpPr>
            <a:spLocks noGrp="1"/>
          </p:cNvSpPr>
          <p:nvPr>
            <p:ph type="body" sz="quarter" idx="13"/>
          </p:nvPr>
        </p:nvSpPr>
        <p:spPr>
          <a:xfrm>
            <a:off x="569552" y="801141"/>
            <a:ext cx="11174400" cy="360000"/>
          </a:xfrm>
        </p:spPr>
        <p:txBody>
          <a:bodyPr/>
          <a:lstStyle/>
          <a:p>
            <a:r>
              <a:rPr lang="ca-ES" dirty="0"/>
              <a:t>Principals àrees i activitats </a:t>
            </a:r>
            <a:endParaRPr lang="es-ES" u="sng" dirty="0"/>
          </a:p>
        </p:txBody>
      </p:sp>
      <p:sp>
        <p:nvSpPr>
          <p:cNvPr id="3" name="Content Placeholder 2">
            <a:extLst>
              <a:ext uri="{FF2B5EF4-FFF2-40B4-BE49-F238E27FC236}">
                <a16:creationId xmlns:a16="http://schemas.microsoft.com/office/drawing/2014/main" id="{5FA86E80-AE0C-4FF8-A763-845067BA0E72}"/>
              </a:ext>
            </a:extLst>
          </p:cNvPr>
          <p:cNvSpPr>
            <a:spLocks noGrp="1"/>
          </p:cNvSpPr>
          <p:nvPr>
            <p:ph sz="quarter" idx="14"/>
          </p:nvPr>
        </p:nvSpPr>
        <p:spPr>
          <a:xfrm>
            <a:off x="507195" y="1309255"/>
            <a:ext cx="11174412" cy="4701933"/>
          </a:xfrm>
        </p:spPr>
        <p:txBody>
          <a:bodyPr>
            <a:normAutofit/>
          </a:bodyPr>
          <a:lstStyle/>
          <a:p>
            <a:pPr marL="0" lvl="0" indent="0" algn="just">
              <a:spcAft>
                <a:spcPts val="600"/>
              </a:spcAft>
              <a:buNone/>
            </a:pPr>
            <a:r>
              <a:rPr lang="es-ES" sz="2100" u="sng" dirty="0" err="1"/>
              <a:t>Compromís</a:t>
            </a:r>
            <a:r>
              <a:rPr lang="es-ES" sz="2100" u="sng" dirty="0"/>
              <a:t> </a:t>
            </a:r>
            <a:r>
              <a:rPr lang="es-ES" sz="2100" u="sng" dirty="0" err="1"/>
              <a:t>amb</a:t>
            </a:r>
            <a:r>
              <a:rPr lang="es-ES" sz="2100" u="sng" dirty="0"/>
              <a:t> el sistema internacional de </a:t>
            </a:r>
            <a:r>
              <a:rPr lang="es-ES" sz="2100" u="sng" dirty="0" err="1"/>
              <a:t>drets</a:t>
            </a:r>
            <a:r>
              <a:rPr lang="es-ES" sz="2100" u="sng" dirty="0"/>
              <a:t> </a:t>
            </a:r>
            <a:r>
              <a:rPr lang="es-ES" sz="2100" u="sng" dirty="0" err="1"/>
              <a:t>humans</a:t>
            </a:r>
            <a:r>
              <a:rPr lang="es-ES" sz="2100" u="sng" dirty="0"/>
              <a:t> </a:t>
            </a:r>
            <a:r>
              <a:rPr lang="en-GB" sz="2100" u="sng" dirty="0"/>
              <a:t>(3)</a:t>
            </a:r>
          </a:p>
          <a:p>
            <a:pPr marL="0" indent="0" algn="just">
              <a:spcAft>
                <a:spcPts val="600"/>
              </a:spcAft>
              <a:buNone/>
            </a:pPr>
            <a:r>
              <a:rPr lang="ca-ES" sz="2100" dirty="0"/>
              <a:t>Les organitzacions de la societat civil també poden participar en </a:t>
            </a:r>
            <a:r>
              <a:rPr lang="en-GB" sz="2100" dirty="0"/>
              <a:t>:</a:t>
            </a:r>
          </a:p>
          <a:p>
            <a:pPr algn="just">
              <a:spcAft>
                <a:spcPts val="600"/>
              </a:spcAft>
            </a:pPr>
            <a:r>
              <a:rPr lang="es-ES" sz="2100" dirty="0"/>
              <a:t>El </a:t>
            </a:r>
            <a:r>
              <a:rPr lang="ca-ES" sz="2100" dirty="0"/>
              <a:t>Consell de Drets Humans de les Nacions Unides</a:t>
            </a:r>
            <a:r>
              <a:rPr lang="en-US" sz="2100" dirty="0"/>
              <a:t>;</a:t>
            </a:r>
          </a:p>
          <a:p>
            <a:pPr algn="just">
              <a:spcAft>
                <a:spcPts val="600"/>
              </a:spcAft>
            </a:pPr>
            <a:r>
              <a:rPr lang="ca-ES" sz="2100" dirty="0"/>
              <a:t>Els sistemes regionals de drets humans, com els mecanismes de drets humans africà, </a:t>
            </a:r>
            <a:r>
              <a:rPr lang="ca-ES" sz="2100" dirty="0" err="1"/>
              <a:t>interamericà</a:t>
            </a:r>
            <a:r>
              <a:rPr lang="ca-ES" sz="2100" dirty="0"/>
              <a:t> i europeu</a:t>
            </a:r>
            <a:r>
              <a:rPr lang="en-GB" sz="2100" dirty="0"/>
              <a:t>;</a:t>
            </a:r>
          </a:p>
          <a:p>
            <a:pPr algn="just">
              <a:spcAft>
                <a:spcPts val="600"/>
              </a:spcAft>
            </a:pPr>
            <a:r>
              <a:rPr lang="ca-ES" sz="2100" dirty="0"/>
              <a:t>Els mecanismes de control nacional de la CDPD</a:t>
            </a:r>
            <a:r>
              <a:rPr lang="en-GB" sz="2100" dirty="0"/>
              <a:t>; </a:t>
            </a:r>
          </a:p>
          <a:p>
            <a:pPr algn="just">
              <a:spcAft>
                <a:spcPts val="600"/>
              </a:spcAft>
            </a:pPr>
            <a:r>
              <a:rPr lang="ca-ES" sz="2100" dirty="0"/>
              <a:t>Els mecanismes nacionals de prevenció (MNP) creats d’acord amb el protocol facultatiu de la Convenció contra la tortura de les Nacions Unides</a:t>
            </a:r>
            <a:r>
              <a:rPr lang="es-ES" sz="2100" dirty="0"/>
              <a:t>.</a:t>
            </a:r>
          </a:p>
          <a:p>
            <a:pPr algn="just">
              <a:spcAft>
                <a:spcPts val="600"/>
              </a:spcAft>
            </a:pPr>
            <a:r>
              <a:rPr lang="ca-ES" sz="2100" dirty="0"/>
              <a:t>Els MNP estan obligats a fer visites periòdiques a tots els tipus d’establiments on es privi de llibertat les persones</a:t>
            </a:r>
            <a:r>
              <a:rPr lang="en-US" sz="2100" dirty="0"/>
              <a:t>.</a:t>
            </a:r>
          </a:p>
          <a:p>
            <a:pPr lvl="1" algn="just">
              <a:spcAft>
                <a:spcPts val="600"/>
              </a:spcAft>
            </a:pPr>
            <a:r>
              <a:rPr lang="ca-ES" sz="2100" dirty="0"/>
              <a:t>ofereixen recomanacions per millorar la protecció de les persones retingudes en aquests àmbits</a:t>
            </a:r>
            <a:r>
              <a:rPr lang="en-US" sz="2100" dirty="0"/>
              <a:t>. </a:t>
            </a:r>
            <a:endParaRPr lang="x-none" sz="2100" dirty="0"/>
          </a:p>
        </p:txBody>
      </p:sp>
      <p:sp>
        <p:nvSpPr>
          <p:cNvPr id="2" name="Title 1">
            <a:extLst>
              <a:ext uri="{FF2B5EF4-FFF2-40B4-BE49-F238E27FC236}">
                <a16:creationId xmlns:a16="http://schemas.microsoft.com/office/drawing/2014/main" id="{D752767E-EFBA-4130-89D9-3399B820CE3C}"/>
              </a:ext>
            </a:extLst>
          </p:cNvPr>
          <p:cNvSpPr>
            <a:spLocks noGrp="1"/>
          </p:cNvSpPr>
          <p:nvPr>
            <p:ph type="title"/>
          </p:nvPr>
        </p:nvSpPr>
        <p:spPr>
          <a:xfrm>
            <a:off x="388630" y="306796"/>
            <a:ext cx="9792000" cy="432000"/>
          </a:xfrm>
        </p:spPr>
        <p:txBody>
          <a:bodyPr/>
          <a:lstStyle/>
          <a:p>
            <a:r>
              <a:rPr lang="en-GB" dirty="0"/>
              <a:t>3. </a:t>
            </a:r>
            <a:r>
              <a:rPr lang="ca-ES" dirty="0"/>
              <a:t>Crear una organització de la societat civil </a:t>
            </a:r>
            <a:r>
              <a:rPr lang="es-ES" dirty="0"/>
              <a:t>- 25</a:t>
            </a:r>
            <a:endParaRPr lang="x-none" dirty="0"/>
          </a:p>
        </p:txBody>
      </p:sp>
    </p:spTree>
    <p:extLst>
      <p:ext uri="{BB962C8B-B14F-4D97-AF65-F5344CB8AC3E}">
        <p14:creationId xmlns:p14="http://schemas.microsoft.com/office/powerpoint/2010/main" val="1819160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AF7C5FB-539F-5845-8BBF-B7E6C785F6C6}"/>
              </a:ext>
            </a:extLst>
          </p:cNvPr>
          <p:cNvSpPr>
            <a:spLocks noGrp="1"/>
          </p:cNvSpPr>
          <p:nvPr>
            <p:ph type="body" sz="quarter" idx="13"/>
          </p:nvPr>
        </p:nvSpPr>
        <p:spPr/>
        <p:txBody>
          <a:bodyPr/>
          <a:lstStyle/>
          <a:p>
            <a:r>
              <a:rPr lang="ca-ES" dirty="0"/>
              <a:t>Crear xarxes de contactes i relacions </a:t>
            </a:r>
            <a:endParaRPr lang="es-ES" dirty="0"/>
          </a:p>
        </p:txBody>
      </p:sp>
      <p:sp>
        <p:nvSpPr>
          <p:cNvPr id="3" name="Content Placeholder 2">
            <a:extLst>
              <a:ext uri="{FF2B5EF4-FFF2-40B4-BE49-F238E27FC236}">
                <a16:creationId xmlns:a16="http://schemas.microsoft.com/office/drawing/2014/main" id="{CF760FF6-DCC2-435B-8B26-47D17F8D3DB4}"/>
              </a:ext>
            </a:extLst>
          </p:cNvPr>
          <p:cNvSpPr>
            <a:spLocks noGrp="1"/>
          </p:cNvSpPr>
          <p:nvPr>
            <p:ph sz="quarter" idx="14"/>
          </p:nvPr>
        </p:nvSpPr>
        <p:spPr/>
        <p:txBody>
          <a:bodyPr>
            <a:normAutofit/>
          </a:bodyPr>
          <a:lstStyle/>
          <a:p>
            <a:pPr algn="just">
              <a:spcAft>
                <a:spcPts val="600"/>
              </a:spcAft>
            </a:pPr>
            <a:r>
              <a:rPr lang="ca-ES" dirty="0"/>
              <a:t>La creació de xarxes de contactes és el procés de desenvolupar i mantenir relacions amb un ampli ventall de parts interessades. Les parts interessades són persones o grups amb interès per l’organització o qualsevol influència en temes importants per a una organització</a:t>
            </a:r>
            <a:r>
              <a:rPr lang="en-GB" dirty="0"/>
              <a:t>. </a:t>
            </a:r>
          </a:p>
          <a:p>
            <a:pPr algn="just">
              <a:spcAft>
                <a:spcPts val="600"/>
              </a:spcAft>
            </a:pPr>
            <a:r>
              <a:rPr lang="ca-ES" dirty="0"/>
              <a:t>Cal no deixar de banda la importància de la creació de xarxes de contactes per obtenir suport per a les activitats de l’organització, ja que l’organització pot tenir problemes per triomfar si està aïllada</a:t>
            </a:r>
            <a:r>
              <a:rPr lang="en-GB" dirty="0"/>
              <a:t>.</a:t>
            </a:r>
          </a:p>
          <a:p>
            <a:pPr algn="just">
              <a:spcAft>
                <a:spcPts val="600"/>
              </a:spcAft>
            </a:pPr>
            <a:r>
              <a:rPr lang="ca-ES" dirty="0"/>
              <a:t>L’intercanvi i la col·laboració amb altres organitzacions poden aportar coneixement i experiència, augmentar els recursos i l’efectivitat i ajudar a obtenir el suport de les parts interessades</a:t>
            </a:r>
            <a:r>
              <a:rPr lang="en-GB" dirty="0"/>
              <a:t>. </a:t>
            </a:r>
            <a:endParaRPr lang="x-none" dirty="0"/>
          </a:p>
        </p:txBody>
      </p:sp>
      <p:sp>
        <p:nvSpPr>
          <p:cNvPr id="2" name="Title 1">
            <a:extLst>
              <a:ext uri="{FF2B5EF4-FFF2-40B4-BE49-F238E27FC236}">
                <a16:creationId xmlns:a16="http://schemas.microsoft.com/office/drawing/2014/main" id="{D08B74D4-0D71-44C1-B202-519D11A5B261}"/>
              </a:ext>
            </a:extLst>
          </p:cNvPr>
          <p:cNvSpPr>
            <a:spLocks noGrp="1"/>
          </p:cNvSpPr>
          <p:nvPr>
            <p:ph type="title"/>
          </p:nvPr>
        </p:nvSpPr>
        <p:spPr/>
        <p:txBody>
          <a:bodyPr/>
          <a:lstStyle/>
          <a:p>
            <a:r>
              <a:rPr lang="en-GB" dirty="0"/>
              <a:t>3. </a:t>
            </a:r>
            <a:r>
              <a:rPr lang="ca-ES" dirty="0"/>
              <a:t>Crear una organització de la societat civil </a:t>
            </a:r>
            <a:r>
              <a:rPr lang="es-ES" dirty="0"/>
              <a:t>- 26</a:t>
            </a:r>
            <a:endParaRPr lang="x-none" dirty="0"/>
          </a:p>
        </p:txBody>
      </p:sp>
    </p:spTree>
    <p:extLst>
      <p:ext uri="{BB962C8B-B14F-4D97-AF65-F5344CB8AC3E}">
        <p14:creationId xmlns:p14="http://schemas.microsoft.com/office/powerpoint/2010/main" val="8390070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52172-A5E9-47C1-B09F-1046396AA1F0}"/>
              </a:ext>
            </a:extLst>
          </p:cNvPr>
          <p:cNvSpPr>
            <a:spLocks noGrp="1"/>
          </p:cNvSpPr>
          <p:nvPr>
            <p:ph type="title"/>
          </p:nvPr>
        </p:nvSpPr>
        <p:spPr/>
        <p:txBody>
          <a:bodyPr/>
          <a:lstStyle/>
          <a:p>
            <a:r>
              <a:rPr lang="en-GB" dirty="0"/>
              <a:t>3. </a:t>
            </a:r>
            <a:r>
              <a:rPr lang="ca-ES" dirty="0"/>
              <a:t>Crear una organització de la societat civil </a:t>
            </a:r>
            <a:r>
              <a:rPr lang="es-ES" dirty="0"/>
              <a:t>- 27</a:t>
            </a:r>
            <a:endParaRPr lang="x-none" dirty="0"/>
          </a:p>
        </p:txBody>
      </p:sp>
      <p:sp>
        <p:nvSpPr>
          <p:cNvPr id="8" name="Content Placeholder 7">
            <a:extLst>
              <a:ext uri="{FF2B5EF4-FFF2-40B4-BE49-F238E27FC236}">
                <a16:creationId xmlns:a16="http://schemas.microsoft.com/office/drawing/2014/main" id="{0FBFAFD9-601C-9749-A68A-7E66736E7740}"/>
              </a:ext>
            </a:extLst>
          </p:cNvPr>
          <p:cNvSpPr>
            <a:spLocks noGrp="1"/>
          </p:cNvSpPr>
          <p:nvPr>
            <p:ph sz="quarter" idx="14"/>
          </p:nvPr>
        </p:nvSpPr>
        <p:spPr>
          <a:xfrm>
            <a:off x="507195" y="1511188"/>
            <a:ext cx="11174412" cy="3455667"/>
          </a:xfrm>
          <a:solidFill>
            <a:srgbClr val="D2EFFC"/>
          </a:solidFill>
        </p:spPr>
        <p:txBody>
          <a:bodyPr/>
          <a:lstStyle/>
          <a:p>
            <a:pPr marL="0" marR="0" indent="0" algn="just">
              <a:lnSpc>
                <a:spcPct val="100000"/>
              </a:lnSpc>
              <a:spcBef>
                <a:spcPts val="0"/>
              </a:spcBef>
              <a:buNone/>
            </a:pPr>
            <a:r>
              <a:rPr lang="es-ES" b="1" dirty="0" err="1">
                <a:solidFill>
                  <a:srgbClr val="000000"/>
                </a:solidFill>
                <a:ea typeface="SimSun" panose="02010600030101010101" pitchFamily="2" charset="-122"/>
                <a:cs typeface="Arial" panose="020B0604020202020204" pitchFamily="34" charset="0"/>
              </a:rPr>
              <a:t>Desenvolupar</a:t>
            </a:r>
            <a:r>
              <a:rPr lang="es-ES" b="1" dirty="0">
                <a:solidFill>
                  <a:srgbClr val="000000"/>
                </a:solidFill>
                <a:ea typeface="SimSun" panose="02010600030101010101" pitchFamily="2" charset="-122"/>
                <a:cs typeface="Arial" panose="020B0604020202020204" pitchFamily="34" charset="0"/>
              </a:rPr>
              <a:t> </a:t>
            </a:r>
            <a:r>
              <a:rPr lang="es-ES" b="1" dirty="0" err="1">
                <a:solidFill>
                  <a:srgbClr val="000000"/>
                </a:solidFill>
                <a:ea typeface="SimSun" panose="02010600030101010101" pitchFamily="2" charset="-122"/>
                <a:cs typeface="Arial" panose="020B0604020202020204" pitchFamily="34" charset="0"/>
              </a:rPr>
              <a:t>accions</a:t>
            </a:r>
            <a:r>
              <a:rPr lang="es-ES" b="1" dirty="0">
                <a:solidFill>
                  <a:srgbClr val="000000"/>
                </a:solidFill>
                <a:ea typeface="SimSun" panose="02010600030101010101" pitchFamily="2" charset="-122"/>
                <a:cs typeface="Arial" panose="020B0604020202020204" pitchFamily="34" charset="0"/>
              </a:rPr>
              <a:t>: 32a </a:t>
            </a:r>
            <a:r>
              <a:rPr lang="es-ES" b="1" dirty="0" err="1">
                <a:solidFill>
                  <a:srgbClr val="000000"/>
                </a:solidFill>
                <a:ea typeface="SimSun" panose="02010600030101010101" pitchFamily="2" charset="-122"/>
                <a:cs typeface="Arial" panose="020B0604020202020204" pitchFamily="34" charset="0"/>
              </a:rPr>
              <a:t>Conferència</a:t>
            </a:r>
            <a:r>
              <a:rPr lang="es-ES" b="1" dirty="0">
                <a:solidFill>
                  <a:srgbClr val="000000"/>
                </a:solidFill>
                <a:ea typeface="SimSun" panose="02010600030101010101" pitchFamily="2" charset="-122"/>
                <a:cs typeface="Arial" panose="020B0604020202020204" pitchFamily="34" charset="0"/>
              </a:rPr>
              <a:t> Internacional </a:t>
            </a:r>
            <a:r>
              <a:rPr lang="es-ES" b="1" dirty="0" err="1">
                <a:solidFill>
                  <a:srgbClr val="000000"/>
                </a:solidFill>
                <a:ea typeface="SimSun" panose="02010600030101010101" pitchFamily="2" charset="-122"/>
                <a:cs typeface="Arial" panose="020B0604020202020204" pitchFamily="34" charset="0"/>
              </a:rPr>
              <a:t>d’Alzheimer’s</a:t>
            </a:r>
            <a:r>
              <a:rPr lang="es-ES" b="1" dirty="0">
                <a:solidFill>
                  <a:srgbClr val="000000"/>
                </a:solidFill>
                <a:ea typeface="SimSun" panose="02010600030101010101" pitchFamily="2" charset="-122"/>
                <a:cs typeface="Arial" panose="020B0604020202020204" pitchFamily="34" charset="0"/>
              </a:rPr>
              <a:t> </a:t>
            </a:r>
            <a:r>
              <a:rPr lang="es-ES" b="1" dirty="0" err="1">
                <a:solidFill>
                  <a:srgbClr val="000000"/>
                </a:solidFill>
                <a:ea typeface="SimSun" panose="02010600030101010101" pitchFamily="2" charset="-122"/>
                <a:cs typeface="Arial" panose="020B0604020202020204" pitchFamily="34" charset="0"/>
              </a:rPr>
              <a:t>Disease</a:t>
            </a:r>
            <a:r>
              <a:rPr lang="es-ES" b="1" dirty="0">
                <a:solidFill>
                  <a:srgbClr val="000000"/>
                </a:solidFill>
                <a:ea typeface="SimSun" panose="02010600030101010101" pitchFamily="2" charset="-122"/>
                <a:cs typeface="Arial" panose="020B0604020202020204" pitchFamily="34" charset="0"/>
              </a:rPr>
              <a:t> International, abril de 2017, </a:t>
            </a:r>
            <a:r>
              <a:rPr lang="es-ES" b="1" dirty="0" err="1">
                <a:solidFill>
                  <a:srgbClr val="000000"/>
                </a:solidFill>
                <a:ea typeface="SimSun" panose="02010600030101010101" pitchFamily="2" charset="-122"/>
                <a:cs typeface="Arial" panose="020B0604020202020204" pitchFamily="34" charset="0"/>
              </a:rPr>
              <a:t>Kyoto</a:t>
            </a:r>
            <a:r>
              <a:rPr lang="es-ES" b="1" dirty="0">
                <a:solidFill>
                  <a:srgbClr val="000000"/>
                </a:solidFill>
                <a:ea typeface="SimSun" panose="02010600030101010101" pitchFamily="2" charset="-122"/>
                <a:cs typeface="Arial" panose="020B0604020202020204" pitchFamily="34" charset="0"/>
              </a:rPr>
              <a:t>, </a:t>
            </a:r>
            <a:r>
              <a:rPr lang="es-ES" b="1" dirty="0" err="1">
                <a:solidFill>
                  <a:srgbClr val="000000"/>
                </a:solidFill>
                <a:ea typeface="SimSun" panose="02010600030101010101" pitchFamily="2" charset="-122"/>
                <a:cs typeface="Arial" panose="020B0604020202020204" pitchFamily="34" charset="0"/>
              </a:rPr>
              <a:t>Japó</a:t>
            </a:r>
            <a:r>
              <a:rPr lang="es-ES" b="1" dirty="0">
                <a:solidFill>
                  <a:srgbClr val="000000"/>
                </a:solidFill>
                <a:ea typeface="SimSun" panose="02010600030101010101" pitchFamily="2" charset="-122"/>
                <a:cs typeface="Arial" panose="020B0604020202020204" pitchFamily="34" charset="0"/>
              </a:rPr>
              <a:t> (</a:t>
            </a:r>
            <a:r>
              <a:rPr lang="es-ES" b="1" dirty="0" err="1">
                <a:solidFill>
                  <a:srgbClr val="000000"/>
                </a:solidFill>
                <a:ea typeface="SimSun" panose="02010600030101010101" pitchFamily="2" charset="-122"/>
                <a:cs typeface="Arial" panose="020B0604020202020204" pitchFamily="34" charset="0"/>
              </a:rPr>
              <a:t>Alzheimer’s</a:t>
            </a:r>
            <a:r>
              <a:rPr lang="es-ES" b="1" dirty="0">
                <a:solidFill>
                  <a:srgbClr val="000000"/>
                </a:solidFill>
                <a:ea typeface="SimSun" panose="02010600030101010101" pitchFamily="2" charset="-122"/>
                <a:cs typeface="Arial" panose="020B0604020202020204" pitchFamily="34" charset="0"/>
              </a:rPr>
              <a:t> </a:t>
            </a:r>
            <a:r>
              <a:rPr lang="es-ES" b="1" dirty="0" err="1">
                <a:solidFill>
                  <a:srgbClr val="000000"/>
                </a:solidFill>
                <a:ea typeface="SimSun" panose="02010600030101010101" pitchFamily="2" charset="-122"/>
                <a:cs typeface="Arial" panose="020B0604020202020204" pitchFamily="34" charset="0"/>
              </a:rPr>
              <a:t>Disease</a:t>
            </a:r>
            <a:r>
              <a:rPr lang="es-ES" b="1" dirty="0">
                <a:solidFill>
                  <a:srgbClr val="000000"/>
                </a:solidFill>
                <a:ea typeface="SimSun" panose="02010600030101010101" pitchFamily="2" charset="-122"/>
                <a:cs typeface="Arial" panose="020B0604020202020204" pitchFamily="34" charset="0"/>
              </a:rPr>
              <a:t> International) (19)</a:t>
            </a:r>
          </a:p>
          <a:p>
            <a:pPr marL="0" indent="0" algn="just">
              <a:buNone/>
            </a:pPr>
            <a:r>
              <a:rPr lang="ca-ES" dirty="0"/>
              <a:t>Un exemple d’acció portada a terme per associacions, organitzacions i grups són les reunions i les conferències. </a:t>
            </a:r>
            <a:r>
              <a:rPr lang="ca-ES" dirty="0" err="1"/>
              <a:t>Alzheimer’s</a:t>
            </a:r>
            <a:r>
              <a:rPr lang="ca-ES" dirty="0"/>
              <a:t> </a:t>
            </a:r>
            <a:r>
              <a:rPr lang="ca-ES" dirty="0" err="1"/>
              <a:t>Disease</a:t>
            </a:r>
            <a:r>
              <a:rPr lang="ca-ES" dirty="0"/>
              <a:t> International (ADI) i </a:t>
            </a:r>
            <a:r>
              <a:rPr lang="ca-ES" u="sng" dirty="0" err="1">
                <a:hlinkClick r:id="rId3"/>
              </a:rPr>
              <a:t>Alzheimer’s</a:t>
            </a:r>
            <a:r>
              <a:rPr lang="ca-ES" u="sng" dirty="0">
                <a:hlinkClick r:id="rId3"/>
              </a:rPr>
              <a:t> </a:t>
            </a:r>
            <a:r>
              <a:rPr lang="ca-ES" u="sng" dirty="0" err="1">
                <a:hlinkClick r:id="rId3"/>
              </a:rPr>
              <a:t>Association</a:t>
            </a:r>
            <a:r>
              <a:rPr lang="ca-ES" u="sng" dirty="0">
                <a:hlinkClick r:id="rId3"/>
              </a:rPr>
              <a:t> </a:t>
            </a:r>
            <a:r>
              <a:rPr lang="ca-ES" u="sng" dirty="0" err="1">
                <a:hlinkClick r:id="rId3"/>
              </a:rPr>
              <a:t>Japan</a:t>
            </a:r>
            <a:r>
              <a:rPr lang="es-ES" dirty="0">
                <a:hlinkClick r:id="rId3"/>
              </a:rPr>
              <a:t> </a:t>
            </a:r>
            <a:r>
              <a:rPr lang="ca-ES" u="sng" dirty="0">
                <a:hlinkClick r:id="rId3"/>
              </a:rPr>
              <a:t>(AAJ)</a:t>
            </a:r>
            <a:r>
              <a:rPr lang="es-ES" dirty="0">
                <a:hlinkClick r:id="rId3"/>
              </a:rPr>
              <a:t> </a:t>
            </a:r>
            <a:r>
              <a:rPr lang="ca-ES" dirty="0"/>
              <a:t>van celebrar la 32a Conferència Internacional </a:t>
            </a:r>
            <a:r>
              <a:rPr lang="ca-ES" dirty="0" err="1"/>
              <a:t>d’Alzheimer’s</a:t>
            </a:r>
            <a:r>
              <a:rPr lang="ca-ES" dirty="0"/>
              <a:t> </a:t>
            </a:r>
            <a:r>
              <a:rPr lang="ca-ES" dirty="0" err="1"/>
              <a:t>Disease</a:t>
            </a:r>
            <a:r>
              <a:rPr lang="ca-ES" dirty="0"/>
              <a:t> Internacional a Kyoto, Japó, el 2017. Van assistir-hi 3.000 delegats a la conferència, entre els quals es van incloure persones amb demència, familiars cuidadors, investigadors, cuidadors professionals, clínics i personal i voluntaris d’associacions d’Alzheimer de més de 70 països. El missatge final d’aquesta conferència va ser «que els governs de tot el món donin suport a la implementació del pla d’acció global sobre demència de l’OMS». </a:t>
            </a:r>
            <a:endParaRPr lang="es-ES" dirty="0"/>
          </a:p>
        </p:txBody>
      </p:sp>
    </p:spTree>
    <p:extLst>
      <p:ext uri="{BB962C8B-B14F-4D97-AF65-F5344CB8AC3E}">
        <p14:creationId xmlns:p14="http://schemas.microsoft.com/office/powerpoint/2010/main" val="22225526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F74FB46-5E77-E544-BB23-E9433C8847BE}"/>
              </a:ext>
            </a:extLst>
          </p:cNvPr>
          <p:cNvSpPr>
            <a:spLocks noGrp="1"/>
          </p:cNvSpPr>
          <p:nvPr>
            <p:ph type="body" sz="quarter" idx="13"/>
          </p:nvPr>
        </p:nvSpPr>
        <p:spPr>
          <a:xfrm>
            <a:off x="527989" y="697232"/>
            <a:ext cx="11174400" cy="360000"/>
          </a:xfrm>
        </p:spPr>
        <p:txBody>
          <a:bodyPr/>
          <a:lstStyle/>
          <a:p>
            <a:r>
              <a:rPr lang="ca-ES" dirty="0"/>
              <a:t>Crear xarxes de contactes i relacions </a:t>
            </a:r>
            <a:endParaRPr lang="es-ES" dirty="0"/>
          </a:p>
        </p:txBody>
      </p:sp>
      <p:sp>
        <p:nvSpPr>
          <p:cNvPr id="3" name="Content Placeholder 2">
            <a:extLst>
              <a:ext uri="{FF2B5EF4-FFF2-40B4-BE49-F238E27FC236}">
                <a16:creationId xmlns:a16="http://schemas.microsoft.com/office/drawing/2014/main" id="{894C9839-2075-4E67-AF76-51E5A9BB3982}"/>
              </a:ext>
            </a:extLst>
          </p:cNvPr>
          <p:cNvSpPr>
            <a:spLocks noGrp="1"/>
          </p:cNvSpPr>
          <p:nvPr>
            <p:ph sz="quarter" idx="14"/>
          </p:nvPr>
        </p:nvSpPr>
        <p:spPr>
          <a:xfrm>
            <a:off x="477983" y="1101436"/>
            <a:ext cx="11203624" cy="5237019"/>
          </a:xfrm>
        </p:spPr>
        <p:txBody>
          <a:bodyPr numCol="1">
            <a:noAutofit/>
          </a:bodyPr>
          <a:lstStyle/>
          <a:p>
            <a:pPr marL="0" indent="0" algn="just">
              <a:buClr>
                <a:schemeClr val="accent1">
                  <a:lumMod val="75000"/>
                </a:schemeClr>
              </a:buClr>
              <a:buNone/>
            </a:pPr>
            <a:r>
              <a:rPr lang="fr-FR" sz="2000" u="sng" dirty="0" err="1"/>
              <a:t>Anàlisi</a:t>
            </a:r>
            <a:r>
              <a:rPr lang="fr-FR" sz="2000" u="sng" dirty="0"/>
              <a:t> de les parts </a:t>
            </a:r>
            <a:r>
              <a:rPr lang="fr-FR" sz="2000" u="sng" dirty="0" err="1"/>
              <a:t>interessades</a:t>
            </a:r>
            <a:r>
              <a:rPr lang="fr-FR" sz="2000" u="sng" dirty="0"/>
              <a:t> </a:t>
            </a:r>
          </a:p>
          <a:p>
            <a:pPr algn="just">
              <a:buClr>
                <a:schemeClr val="accent1">
                  <a:lumMod val="75000"/>
                </a:schemeClr>
              </a:buClr>
            </a:pPr>
            <a:r>
              <a:rPr lang="ca-ES" sz="2000" dirty="0"/>
              <a:t>En una anàlisi de les parts interessades es pot identificar aquelles que tenen un interès particular pels fins i els objectius de l’organització, així com aquelles els interessos i les prioritats dels quals poden entrar en conflicte </a:t>
            </a:r>
          </a:p>
          <a:p>
            <a:pPr algn="just">
              <a:buClr>
                <a:schemeClr val="accent1">
                  <a:lumMod val="75000"/>
                </a:schemeClr>
              </a:buClr>
            </a:pPr>
            <a:r>
              <a:rPr lang="ca-ES" sz="2000" dirty="0"/>
              <a:t>Es pot buscar estratègicament el coneixement de totes dues per contribuir als objectius de l’organització</a:t>
            </a:r>
            <a:r>
              <a:rPr lang="es-ES" sz="2000" dirty="0"/>
              <a:t>.</a:t>
            </a:r>
          </a:p>
          <a:p>
            <a:pPr algn="just">
              <a:buClr>
                <a:schemeClr val="accent1">
                  <a:lumMod val="75000"/>
                </a:schemeClr>
              </a:buClr>
            </a:pPr>
            <a:r>
              <a:rPr lang="ca-ES" sz="2000" dirty="0"/>
              <a:t>S’ha de prestar una atenció especial a les persones amb discapacitat psicosocial, intel·lectual o cognitiva els interessos dels quals estan afectats directament per les accions de l’organització. Han de tenir un poder efectiu per garantir que l’organització està complint els seus objectius, interessos i necessitats.</a:t>
            </a:r>
          </a:p>
          <a:p>
            <a:pPr algn="just">
              <a:buClr>
                <a:schemeClr val="accent1">
                  <a:lumMod val="75000"/>
                </a:schemeClr>
              </a:buClr>
            </a:pPr>
            <a:r>
              <a:rPr lang="ca-ES" sz="2000" dirty="0"/>
              <a:t>Alguns exemples de tipus de parts interessades són </a:t>
            </a:r>
            <a:r>
              <a:rPr lang="es-ES" sz="2000" dirty="0"/>
              <a:t>:</a:t>
            </a:r>
            <a:endParaRPr lang="en-US" sz="2000" dirty="0"/>
          </a:p>
          <a:p>
            <a:pPr lvl="1" algn="just">
              <a:buClr>
                <a:schemeClr val="accent1">
                  <a:lumMod val="75000"/>
                </a:schemeClr>
              </a:buClr>
            </a:pPr>
            <a:r>
              <a:rPr lang="en-US" b="1" dirty="0" err="1"/>
              <a:t>Públic</a:t>
            </a:r>
            <a:r>
              <a:rPr lang="en-US" dirty="0"/>
              <a:t> </a:t>
            </a:r>
          </a:p>
          <a:p>
            <a:pPr lvl="2" algn="just">
              <a:buClr>
                <a:schemeClr val="accent1">
                  <a:lumMod val="75000"/>
                </a:schemeClr>
              </a:buClr>
            </a:pPr>
            <a:r>
              <a:rPr lang="es-ES" i="1" dirty="0"/>
              <a:t>El </a:t>
            </a:r>
            <a:r>
              <a:rPr lang="es-ES" i="1" dirty="0" err="1"/>
              <a:t>públic</a:t>
            </a:r>
            <a:r>
              <a:rPr lang="es-ES" i="1" dirty="0"/>
              <a:t> principal </a:t>
            </a:r>
            <a:r>
              <a:rPr lang="es-ES" i="1" dirty="0" err="1"/>
              <a:t>són</a:t>
            </a:r>
            <a:r>
              <a:rPr lang="es-ES" i="1" dirty="0"/>
              <a:t> </a:t>
            </a:r>
            <a:r>
              <a:rPr lang="es-ES" i="1" dirty="0" err="1"/>
              <a:t>aquelles</a:t>
            </a:r>
            <a:r>
              <a:rPr lang="es-ES" i="1" dirty="0"/>
              <a:t> persones o </a:t>
            </a:r>
            <a:r>
              <a:rPr lang="es-ES" i="1" dirty="0" err="1"/>
              <a:t>institucions</a:t>
            </a:r>
            <a:r>
              <a:rPr lang="es-ES" i="1" dirty="0"/>
              <a:t> </a:t>
            </a:r>
            <a:r>
              <a:rPr lang="es-ES" i="1" dirty="0" err="1"/>
              <a:t>amb</a:t>
            </a:r>
            <a:r>
              <a:rPr lang="es-ES" i="1" dirty="0"/>
              <a:t> </a:t>
            </a:r>
            <a:r>
              <a:rPr lang="es-ES" i="1" dirty="0" err="1"/>
              <a:t>influència</a:t>
            </a:r>
            <a:r>
              <a:rPr lang="es-ES" i="1" dirty="0"/>
              <a:t> per </a:t>
            </a:r>
            <a:r>
              <a:rPr lang="es-ES" i="1" dirty="0" err="1"/>
              <a:t>canviar</a:t>
            </a:r>
            <a:r>
              <a:rPr lang="es-ES" i="1" dirty="0"/>
              <a:t> la </a:t>
            </a:r>
            <a:r>
              <a:rPr lang="es-ES" i="1" dirty="0" err="1"/>
              <a:t>situació</a:t>
            </a:r>
            <a:r>
              <a:rPr lang="es-ES" i="1" dirty="0"/>
              <a:t> i </a:t>
            </a:r>
            <a:r>
              <a:rPr lang="es-ES" i="1" dirty="0" err="1"/>
              <a:t>tractar</a:t>
            </a:r>
            <a:r>
              <a:rPr lang="es-ES" i="1" dirty="0"/>
              <a:t>, a </a:t>
            </a:r>
            <a:r>
              <a:rPr lang="es-ES" i="1" dirty="0" err="1"/>
              <a:t>més</a:t>
            </a:r>
            <a:r>
              <a:rPr lang="es-ES" i="1" dirty="0"/>
              <a:t>, les </a:t>
            </a:r>
            <a:r>
              <a:rPr lang="es-ES" i="1" dirty="0" err="1"/>
              <a:t>prioritats</a:t>
            </a:r>
            <a:r>
              <a:rPr lang="es-ES" i="1" dirty="0"/>
              <a:t> de </a:t>
            </a:r>
            <a:r>
              <a:rPr lang="es-ES" i="1" dirty="0" err="1"/>
              <a:t>l’organització</a:t>
            </a:r>
            <a:r>
              <a:rPr lang="es-ES" i="1" dirty="0"/>
              <a:t>. </a:t>
            </a:r>
          </a:p>
          <a:p>
            <a:pPr lvl="2" algn="just">
              <a:buClr>
                <a:schemeClr val="accent1">
                  <a:lumMod val="75000"/>
                </a:schemeClr>
              </a:buClr>
            </a:pPr>
            <a:r>
              <a:rPr lang="es-ES" i="1" dirty="0"/>
              <a:t>El </a:t>
            </a:r>
            <a:r>
              <a:rPr lang="es-ES" i="1" dirty="0" err="1"/>
              <a:t>públic</a:t>
            </a:r>
            <a:r>
              <a:rPr lang="es-ES" i="1" dirty="0"/>
              <a:t> </a:t>
            </a:r>
            <a:r>
              <a:rPr lang="es-ES" i="1" dirty="0" err="1"/>
              <a:t>secundari</a:t>
            </a:r>
            <a:r>
              <a:rPr lang="es-ES" i="1" dirty="0"/>
              <a:t> </a:t>
            </a:r>
            <a:r>
              <a:rPr lang="es-ES" i="1" dirty="0" err="1"/>
              <a:t>són</a:t>
            </a:r>
            <a:r>
              <a:rPr lang="es-ES" i="1" dirty="0"/>
              <a:t> </a:t>
            </a:r>
            <a:r>
              <a:rPr lang="es-ES" i="1" dirty="0" err="1"/>
              <a:t>aquelles</a:t>
            </a:r>
            <a:r>
              <a:rPr lang="es-ES" i="1" dirty="0"/>
              <a:t> persones que </a:t>
            </a:r>
            <a:r>
              <a:rPr lang="es-ES" i="1" dirty="0" err="1"/>
              <a:t>pressionen</a:t>
            </a:r>
            <a:r>
              <a:rPr lang="es-ES" i="1" dirty="0"/>
              <a:t> el </a:t>
            </a:r>
            <a:r>
              <a:rPr lang="es-ES" i="1" dirty="0" err="1"/>
              <a:t>públic</a:t>
            </a:r>
            <a:r>
              <a:rPr lang="es-ES" i="1" dirty="0"/>
              <a:t> </a:t>
            </a:r>
            <a:r>
              <a:rPr lang="es-ES" i="1" dirty="0" err="1"/>
              <a:t>primari</a:t>
            </a:r>
            <a:r>
              <a:rPr lang="es-ES" i="1" dirty="0"/>
              <a:t> per </a:t>
            </a:r>
            <a:r>
              <a:rPr lang="es-ES" i="1" dirty="0" err="1"/>
              <a:t>prendre</a:t>
            </a:r>
            <a:r>
              <a:rPr lang="es-ES" i="1" dirty="0"/>
              <a:t> una </a:t>
            </a:r>
            <a:r>
              <a:rPr lang="es-ES" i="1" dirty="0" err="1"/>
              <a:t>decisió</a:t>
            </a:r>
            <a:endParaRPr lang="en-US" dirty="0"/>
          </a:p>
          <a:p>
            <a:pPr lvl="1" algn="just">
              <a:buClr>
                <a:schemeClr val="accent1">
                  <a:lumMod val="75000"/>
                </a:schemeClr>
              </a:buClr>
            </a:pPr>
            <a:r>
              <a:rPr lang="es-ES" b="1" dirty="0"/>
              <a:t>Beneficiario</a:t>
            </a:r>
            <a:r>
              <a:rPr lang="es-ES" dirty="0"/>
              <a:t>: </a:t>
            </a:r>
            <a:r>
              <a:rPr lang="ca-ES" dirty="0"/>
              <a:t>les persones que es beneficiaran de l’organització</a:t>
            </a:r>
            <a:r>
              <a:rPr lang="es-ES" dirty="0"/>
              <a:t>.</a:t>
            </a:r>
          </a:p>
          <a:p>
            <a:pPr lvl="1" algn="just">
              <a:buClr>
                <a:schemeClr val="accent1">
                  <a:lumMod val="75000"/>
                </a:schemeClr>
              </a:buClr>
            </a:pPr>
            <a:r>
              <a:rPr lang="es-ES" b="1" dirty="0" err="1"/>
              <a:t>Possibles</a:t>
            </a:r>
            <a:r>
              <a:rPr lang="es-ES" b="1" dirty="0"/>
              <a:t> </a:t>
            </a:r>
            <a:r>
              <a:rPr lang="es-ES" b="1" dirty="0" err="1"/>
              <a:t>socis</a:t>
            </a:r>
            <a:r>
              <a:rPr lang="es-ES" dirty="0"/>
              <a:t>: </a:t>
            </a:r>
            <a:r>
              <a:rPr lang="ca-ES" dirty="0"/>
              <a:t>altres defensors que podrien ajudar .</a:t>
            </a:r>
            <a:endParaRPr lang="es-ES" dirty="0"/>
          </a:p>
          <a:p>
            <a:pPr marL="0" indent="0" algn="just">
              <a:buClr>
                <a:schemeClr val="accent1">
                  <a:lumMod val="75000"/>
                </a:schemeClr>
              </a:buClr>
              <a:buNone/>
            </a:pPr>
            <a:endParaRPr lang="en-US" sz="2000" dirty="0"/>
          </a:p>
        </p:txBody>
      </p:sp>
      <p:sp>
        <p:nvSpPr>
          <p:cNvPr id="2" name="Title 1">
            <a:extLst>
              <a:ext uri="{FF2B5EF4-FFF2-40B4-BE49-F238E27FC236}">
                <a16:creationId xmlns:a16="http://schemas.microsoft.com/office/drawing/2014/main" id="{BC755AE4-A4FA-43AE-94DB-AF2DC7976DE1}"/>
              </a:ext>
            </a:extLst>
          </p:cNvPr>
          <p:cNvSpPr>
            <a:spLocks noGrp="1"/>
          </p:cNvSpPr>
          <p:nvPr>
            <p:ph type="title"/>
          </p:nvPr>
        </p:nvSpPr>
        <p:spPr>
          <a:xfrm>
            <a:off x="388630" y="223668"/>
            <a:ext cx="9792000" cy="432000"/>
          </a:xfrm>
        </p:spPr>
        <p:txBody>
          <a:bodyPr/>
          <a:lstStyle/>
          <a:p>
            <a:r>
              <a:rPr lang="en-GB" dirty="0"/>
              <a:t>3. </a:t>
            </a:r>
            <a:r>
              <a:rPr lang="ca-ES" dirty="0"/>
              <a:t>Crear una organització de la societat civil </a:t>
            </a:r>
            <a:r>
              <a:rPr lang="es-ES" dirty="0"/>
              <a:t>- 28</a:t>
            </a:r>
            <a:endParaRPr lang="x-none" dirty="0"/>
          </a:p>
        </p:txBody>
      </p:sp>
    </p:spTree>
    <p:extLst>
      <p:ext uri="{BB962C8B-B14F-4D97-AF65-F5344CB8AC3E}">
        <p14:creationId xmlns:p14="http://schemas.microsoft.com/office/powerpoint/2010/main" val="33789837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F74FB46-5E77-E544-BB23-E9433C8847BE}"/>
              </a:ext>
            </a:extLst>
          </p:cNvPr>
          <p:cNvSpPr>
            <a:spLocks noGrp="1"/>
          </p:cNvSpPr>
          <p:nvPr>
            <p:ph type="body" sz="quarter" idx="13"/>
          </p:nvPr>
        </p:nvSpPr>
        <p:spPr>
          <a:xfrm>
            <a:off x="527989" y="697232"/>
            <a:ext cx="11174400" cy="360000"/>
          </a:xfrm>
        </p:spPr>
        <p:txBody>
          <a:bodyPr/>
          <a:lstStyle/>
          <a:p>
            <a:r>
              <a:rPr lang="ca-ES" dirty="0"/>
              <a:t>Crear xarxes de contactes i relacions </a:t>
            </a:r>
            <a:endParaRPr lang="es-ES" dirty="0"/>
          </a:p>
        </p:txBody>
      </p:sp>
      <p:sp>
        <p:nvSpPr>
          <p:cNvPr id="3" name="Content Placeholder 2">
            <a:extLst>
              <a:ext uri="{FF2B5EF4-FFF2-40B4-BE49-F238E27FC236}">
                <a16:creationId xmlns:a16="http://schemas.microsoft.com/office/drawing/2014/main" id="{894C9839-2075-4E67-AF76-51E5A9BB3982}"/>
              </a:ext>
            </a:extLst>
          </p:cNvPr>
          <p:cNvSpPr>
            <a:spLocks noGrp="1"/>
          </p:cNvSpPr>
          <p:nvPr>
            <p:ph sz="quarter" idx="14"/>
          </p:nvPr>
        </p:nvSpPr>
        <p:spPr>
          <a:xfrm>
            <a:off x="477981" y="1392382"/>
            <a:ext cx="11203625" cy="4946073"/>
          </a:xfrm>
        </p:spPr>
        <p:txBody>
          <a:bodyPr numCol="1">
            <a:noAutofit/>
          </a:bodyPr>
          <a:lstStyle/>
          <a:p>
            <a:pPr>
              <a:buClr>
                <a:schemeClr val="accent1">
                  <a:lumMod val="75000"/>
                </a:schemeClr>
              </a:buClr>
            </a:pPr>
            <a:r>
              <a:rPr lang="ca-ES" dirty="0"/>
              <a:t>El públic primari o objectiu per a les accions de defensa d’una organització seran sovint responsables polítics</a:t>
            </a:r>
            <a:r>
              <a:rPr lang="en-US" dirty="0"/>
              <a:t>.</a:t>
            </a:r>
          </a:p>
          <a:p>
            <a:pPr>
              <a:buClr>
                <a:schemeClr val="accent1">
                  <a:lumMod val="75000"/>
                </a:schemeClr>
              </a:buClr>
            </a:pPr>
            <a:r>
              <a:rPr lang="ca-ES" dirty="0"/>
              <a:t>Quan no es pot implicar ni influir en el públic objectiu, encara es pot tenir un impacte si s’influeix en el públic secundari.</a:t>
            </a:r>
            <a:r>
              <a:rPr lang="en-US" dirty="0"/>
              <a:t>. </a:t>
            </a:r>
          </a:p>
          <a:p>
            <a:pPr>
              <a:buClr>
                <a:schemeClr val="accent1">
                  <a:lumMod val="75000"/>
                </a:schemeClr>
              </a:buClr>
            </a:pPr>
            <a:r>
              <a:rPr lang="ca-ES" dirty="0"/>
              <a:t>Alhora, el públic secundari pot influir en el primari</a:t>
            </a:r>
            <a:r>
              <a:rPr lang="es-ES" dirty="0"/>
              <a:t>.</a:t>
            </a:r>
            <a:r>
              <a:rPr lang="en-US" dirty="0"/>
              <a:t> </a:t>
            </a:r>
          </a:p>
          <a:p>
            <a:pPr>
              <a:buClr>
                <a:schemeClr val="accent1">
                  <a:lumMod val="75000"/>
                </a:schemeClr>
              </a:buClr>
            </a:pPr>
            <a:r>
              <a:rPr lang="ca-ES" dirty="0"/>
              <a:t>Sempre és més efectiu ser específic a l’hora d’identificar els objectius</a:t>
            </a:r>
            <a:r>
              <a:rPr lang="es-ES" dirty="0"/>
              <a:t>.</a:t>
            </a:r>
          </a:p>
        </p:txBody>
      </p:sp>
      <p:sp>
        <p:nvSpPr>
          <p:cNvPr id="2" name="Title 1">
            <a:extLst>
              <a:ext uri="{FF2B5EF4-FFF2-40B4-BE49-F238E27FC236}">
                <a16:creationId xmlns:a16="http://schemas.microsoft.com/office/drawing/2014/main" id="{BC755AE4-A4FA-43AE-94DB-AF2DC7976DE1}"/>
              </a:ext>
            </a:extLst>
          </p:cNvPr>
          <p:cNvSpPr>
            <a:spLocks noGrp="1"/>
          </p:cNvSpPr>
          <p:nvPr>
            <p:ph type="title"/>
          </p:nvPr>
        </p:nvSpPr>
        <p:spPr>
          <a:xfrm>
            <a:off x="388630" y="223668"/>
            <a:ext cx="9792000" cy="432000"/>
          </a:xfrm>
        </p:spPr>
        <p:txBody>
          <a:bodyPr/>
          <a:lstStyle/>
          <a:p>
            <a:r>
              <a:rPr lang="en-GB" dirty="0"/>
              <a:t>3. </a:t>
            </a:r>
            <a:r>
              <a:rPr lang="ca-ES" dirty="0"/>
              <a:t>Crear una organització de la societat civil </a:t>
            </a:r>
            <a:r>
              <a:rPr lang="es-ES" dirty="0"/>
              <a:t>- 29</a:t>
            </a:r>
            <a:endParaRPr lang="x-none" dirty="0"/>
          </a:p>
        </p:txBody>
      </p:sp>
      <p:sp>
        <p:nvSpPr>
          <p:cNvPr id="5" name="Content Placeholder 2">
            <a:extLst>
              <a:ext uri="{FF2B5EF4-FFF2-40B4-BE49-F238E27FC236}">
                <a16:creationId xmlns:a16="http://schemas.microsoft.com/office/drawing/2014/main" id="{A4C66025-A954-4C82-908F-9AB8DCCEDBF0}"/>
              </a:ext>
            </a:extLst>
          </p:cNvPr>
          <p:cNvSpPr txBox="1">
            <a:spLocks/>
          </p:cNvSpPr>
          <p:nvPr/>
        </p:nvSpPr>
        <p:spPr>
          <a:xfrm>
            <a:off x="507195" y="4046569"/>
            <a:ext cx="11174412" cy="991380"/>
          </a:xfrm>
          <a:prstGeom prst="rect">
            <a:avLst/>
          </a:prstGeom>
          <a:solidFill>
            <a:srgbClr val="D2EFF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err="1"/>
              <a:t>Veure</a:t>
            </a:r>
            <a:r>
              <a:rPr lang="en-GB" dirty="0"/>
              <a:t> </a:t>
            </a:r>
            <a:r>
              <a:rPr lang="en-GB" dirty="0" err="1"/>
              <a:t>butlletí</a:t>
            </a:r>
            <a:r>
              <a:rPr lang="en-GB" dirty="0"/>
              <a:t> </a:t>
            </a:r>
            <a:r>
              <a:rPr lang="en-US" dirty="0"/>
              <a:t>11:</a:t>
            </a:r>
          </a:p>
          <a:p>
            <a:r>
              <a:rPr lang="pt-BR" dirty="0"/>
              <a:t>Exemples de </a:t>
            </a:r>
            <a:r>
              <a:rPr lang="pt-BR" dirty="0" err="1"/>
              <a:t>tipus</a:t>
            </a:r>
            <a:r>
              <a:rPr lang="pt-BR" dirty="0"/>
              <a:t> de </a:t>
            </a:r>
            <a:r>
              <a:rPr lang="pt-BR" dirty="0" err="1"/>
              <a:t>públic</a:t>
            </a:r>
            <a:r>
              <a:rPr lang="pt-BR" dirty="0"/>
              <a:t>, </a:t>
            </a:r>
            <a:r>
              <a:rPr lang="pt-BR" dirty="0" err="1"/>
              <a:t>beneficiaris</a:t>
            </a:r>
            <a:r>
              <a:rPr lang="pt-BR" dirty="0"/>
              <a:t> i/o </a:t>
            </a:r>
            <a:r>
              <a:rPr lang="pt-BR" dirty="0" err="1"/>
              <a:t>socis</a:t>
            </a:r>
            <a:r>
              <a:rPr lang="pt-BR" dirty="0"/>
              <a:t> </a:t>
            </a:r>
            <a:endParaRPr lang="x-none" dirty="0"/>
          </a:p>
        </p:txBody>
      </p:sp>
    </p:spTree>
    <p:extLst>
      <p:ext uri="{BB962C8B-B14F-4D97-AF65-F5344CB8AC3E}">
        <p14:creationId xmlns:p14="http://schemas.microsoft.com/office/powerpoint/2010/main" val="33136651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2D376C8-4F62-A348-82C5-39FC34302B21}"/>
              </a:ext>
            </a:extLst>
          </p:cNvPr>
          <p:cNvSpPr>
            <a:spLocks noGrp="1"/>
          </p:cNvSpPr>
          <p:nvPr>
            <p:ph type="body" sz="quarter" idx="13"/>
          </p:nvPr>
        </p:nvSpPr>
        <p:spPr>
          <a:xfrm>
            <a:off x="507207" y="780359"/>
            <a:ext cx="11174400" cy="360000"/>
          </a:xfrm>
        </p:spPr>
        <p:txBody>
          <a:bodyPr/>
          <a:lstStyle/>
          <a:p>
            <a:r>
              <a:rPr lang="ca-ES" dirty="0"/>
              <a:t>Crear xarxes de contactes i relacions </a:t>
            </a:r>
            <a:endParaRPr lang="es-ES" dirty="0"/>
          </a:p>
        </p:txBody>
      </p:sp>
      <p:sp>
        <p:nvSpPr>
          <p:cNvPr id="3" name="Content Placeholder 2">
            <a:extLst>
              <a:ext uri="{FF2B5EF4-FFF2-40B4-BE49-F238E27FC236}">
                <a16:creationId xmlns:a16="http://schemas.microsoft.com/office/drawing/2014/main" id="{E1E19166-90E9-40A0-B8CF-99A99458F1FE}"/>
              </a:ext>
            </a:extLst>
          </p:cNvPr>
          <p:cNvSpPr>
            <a:spLocks noGrp="1"/>
          </p:cNvSpPr>
          <p:nvPr>
            <p:ph sz="quarter" idx="14"/>
          </p:nvPr>
        </p:nvSpPr>
        <p:spPr>
          <a:xfrm>
            <a:off x="507195" y="1205345"/>
            <a:ext cx="11174412" cy="5153891"/>
          </a:xfrm>
        </p:spPr>
        <p:txBody>
          <a:bodyPr>
            <a:noAutofit/>
          </a:bodyPr>
          <a:lstStyle/>
          <a:p>
            <a:pPr marL="0" indent="0" algn="just">
              <a:lnSpc>
                <a:spcPct val="100000"/>
              </a:lnSpc>
              <a:buClr>
                <a:schemeClr val="accent1">
                  <a:lumMod val="75000"/>
                </a:schemeClr>
              </a:buClr>
              <a:buNone/>
            </a:pPr>
            <a:r>
              <a:rPr lang="es-ES" sz="1800" u="sng" dirty="0" err="1"/>
              <a:t>Implicació</a:t>
            </a:r>
            <a:r>
              <a:rPr lang="es-ES" sz="1800" u="sng" dirty="0"/>
              <a:t> de les </a:t>
            </a:r>
            <a:r>
              <a:rPr lang="es-ES" sz="1800" u="sng" dirty="0" err="1"/>
              <a:t>parts</a:t>
            </a:r>
            <a:r>
              <a:rPr lang="es-ES" sz="1800" u="sng" dirty="0"/>
              <a:t> </a:t>
            </a:r>
            <a:r>
              <a:rPr lang="es-ES" sz="1800" u="sng" dirty="0" err="1"/>
              <a:t>interessades</a:t>
            </a:r>
            <a:r>
              <a:rPr lang="es-ES" sz="1800" u="sng" dirty="0"/>
              <a:t> </a:t>
            </a:r>
          </a:p>
          <a:p>
            <a:pPr algn="just">
              <a:lnSpc>
                <a:spcPct val="100000"/>
              </a:lnSpc>
              <a:buClr>
                <a:schemeClr val="accent1">
                  <a:lumMod val="75000"/>
                </a:schemeClr>
              </a:buClr>
            </a:pPr>
            <a:r>
              <a:rPr lang="ca-ES" sz="1800" dirty="0"/>
              <a:t>Promoure una organització i donar a conèixer el que ofereix pot despertar l’interès i el suport de parts interessades i de la comunitat en general</a:t>
            </a:r>
            <a:r>
              <a:rPr lang="es-ES" sz="1800" dirty="0"/>
              <a:t>.</a:t>
            </a:r>
            <a:endParaRPr lang="en-US" sz="1800" dirty="0"/>
          </a:p>
          <a:p>
            <a:pPr algn="just">
              <a:lnSpc>
                <a:spcPct val="100000"/>
              </a:lnSpc>
              <a:buClr>
                <a:schemeClr val="accent1">
                  <a:lumMod val="75000"/>
                </a:schemeClr>
              </a:buClr>
            </a:pPr>
            <a:r>
              <a:rPr lang="ca-ES" sz="1800" dirty="0"/>
              <a:t>Maneres d’implicar les parts interessades </a:t>
            </a:r>
            <a:r>
              <a:rPr lang="en-US" sz="1800" dirty="0"/>
              <a:t>: </a:t>
            </a:r>
          </a:p>
          <a:p>
            <a:pPr lvl="1" algn="just">
              <a:lnSpc>
                <a:spcPct val="100000"/>
              </a:lnSpc>
              <a:buClr>
                <a:schemeClr val="accent1">
                  <a:lumMod val="75000"/>
                </a:schemeClr>
              </a:buClr>
            </a:pPr>
            <a:r>
              <a:rPr lang="es-ES" sz="1800" dirty="0"/>
              <a:t>Presentar </a:t>
            </a:r>
            <a:r>
              <a:rPr lang="es-ES" sz="1800" dirty="0" err="1"/>
              <a:t>actualitzacions</a:t>
            </a:r>
            <a:r>
              <a:rPr lang="es-ES" sz="1800" dirty="0"/>
              <a:t> </a:t>
            </a:r>
            <a:r>
              <a:rPr lang="es-ES" sz="1800" dirty="0" err="1"/>
              <a:t>regularment</a:t>
            </a:r>
            <a:r>
              <a:rPr lang="es-ES" sz="1800" dirty="0"/>
              <a:t> sobre el </a:t>
            </a:r>
            <a:r>
              <a:rPr lang="es-ES" sz="1800" dirty="0" err="1"/>
              <a:t>progrés</a:t>
            </a:r>
            <a:r>
              <a:rPr lang="es-ES" sz="1800" dirty="0"/>
              <a:t>. </a:t>
            </a:r>
          </a:p>
          <a:p>
            <a:pPr lvl="1" algn="just">
              <a:lnSpc>
                <a:spcPct val="100000"/>
              </a:lnSpc>
              <a:buClr>
                <a:schemeClr val="accent1">
                  <a:lumMod val="75000"/>
                </a:schemeClr>
              </a:buClr>
            </a:pPr>
            <a:r>
              <a:rPr lang="es-ES" sz="1800" dirty="0"/>
              <a:t>Buscar </a:t>
            </a:r>
            <a:r>
              <a:rPr lang="es-ES" sz="1800" dirty="0" err="1"/>
              <a:t>activament</a:t>
            </a:r>
            <a:r>
              <a:rPr lang="es-ES" sz="1800" dirty="0"/>
              <a:t> </a:t>
            </a:r>
            <a:r>
              <a:rPr lang="es-ES" sz="1800" dirty="0" err="1"/>
              <a:t>aportacions</a:t>
            </a:r>
            <a:r>
              <a:rPr lang="es-ES" sz="1800" dirty="0"/>
              <a:t> i </a:t>
            </a:r>
            <a:r>
              <a:rPr lang="es-ES" sz="1800" dirty="0" err="1"/>
              <a:t>comentaris</a:t>
            </a:r>
            <a:r>
              <a:rPr lang="es-ES" sz="1800" dirty="0"/>
              <a:t> per </a:t>
            </a:r>
            <a:r>
              <a:rPr lang="es-ES" sz="1800" dirty="0" err="1"/>
              <a:t>millorar</a:t>
            </a:r>
            <a:r>
              <a:rPr lang="es-ES" sz="1800" dirty="0"/>
              <a:t> </a:t>
            </a:r>
            <a:r>
              <a:rPr lang="es-ES" sz="1800" dirty="0" err="1"/>
              <a:t>l’organització</a:t>
            </a:r>
            <a:r>
              <a:rPr lang="en-US" sz="1800" dirty="0"/>
              <a:t>.</a:t>
            </a:r>
          </a:p>
          <a:p>
            <a:pPr lvl="1" algn="just" fontAlgn="base">
              <a:lnSpc>
                <a:spcPct val="100000"/>
              </a:lnSpc>
            </a:pPr>
            <a:r>
              <a:rPr lang="ca-ES" sz="1800" dirty="0"/>
              <a:t>Respondre immediatament a qualsevol problema que sorgeixi. </a:t>
            </a:r>
            <a:endParaRPr lang="es-ES" sz="1800" dirty="0"/>
          </a:p>
          <a:p>
            <a:pPr lvl="1" algn="just">
              <a:lnSpc>
                <a:spcPct val="100000"/>
              </a:lnSpc>
            </a:pPr>
            <a:r>
              <a:rPr lang="ca-ES" sz="1800" dirty="0"/>
              <a:t>Identificar promotors o defensors a la comunitat que promoguin l’organització</a:t>
            </a:r>
            <a:endParaRPr lang="en-US" sz="1800" dirty="0"/>
          </a:p>
          <a:p>
            <a:pPr algn="just">
              <a:lnSpc>
                <a:spcPct val="100000"/>
              </a:lnSpc>
              <a:buClr>
                <a:schemeClr val="accent1">
                  <a:lumMod val="75000"/>
                </a:schemeClr>
              </a:buClr>
            </a:pPr>
            <a:r>
              <a:rPr lang="ca-ES" sz="1800" dirty="0"/>
              <a:t>Algunes persones o organitzacions que treballen en àrees similars podrien tenir interessos contraposats i, per aquest motiu, pot ser que no vulguin donar suport a l’organització</a:t>
            </a:r>
            <a:r>
              <a:rPr lang="en-US" sz="1800" dirty="0"/>
              <a:t>. </a:t>
            </a:r>
            <a:r>
              <a:rPr lang="ca-ES" sz="1800" dirty="0"/>
              <a:t>Els motius poden ser</a:t>
            </a:r>
            <a:r>
              <a:rPr lang="en-US" sz="1800" dirty="0"/>
              <a:t>:</a:t>
            </a:r>
          </a:p>
          <a:p>
            <a:pPr lvl="1" algn="just" fontAlgn="base"/>
            <a:r>
              <a:rPr lang="ca-ES" sz="1800" dirty="0"/>
              <a:t>Algunes associacions professionals poden témer que les accions de l’organització tinguin un impacte negatiu al poder, el prestigi, els privilegis o recursos que tenen. </a:t>
            </a:r>
            <a:endParaRPr lang="es-ES" sz="1800" dirty="0"/>
          </a:p>
          <a:p>
            <a:pPr lvl="1" algn="just"/>
            <a:r>
              <a:rPr lang="ca-ES" sz="1800" dirty="0"/>
              <a:t>En altres casos, alguns podrien veure l’organització com a competència</a:t>
            </a:r>
            <a:endParaRPr lang="en-US" sz="1800" dirty="0"/>
          </a:p>
          <a:p>
            <a:pPr lvl="1" algn="just">
              <a:lnSpc>
                <a:spcPct val="100000"/>
              </a:lnSpc>
              <a:buClr>
                <a:schemeClr val="accent1">
                  <a:lumMod val="75000"/>
                </a:schemeClr>
              </a:buClr>
            </a:pPr>
            <a:r>
              <a:rPr lang="ca-ES" sz="1800" dirty="0"/>
              <a:t>Algunes organitzacions o persones no vulguin associar-se ni donar suport a organitzacions dirigides per i destinades a persones amb discapacitat</a:t>
            </a:r>
            <a:r>
              <a:rPr lang="en-US" sz="1800" dirty="0"/>
              <a:t>. </a:t>
            </a:r>
          </a:p>
          <a:p>
            <a:pPr algn="just">
              <a:lnSpc>
                <a:spcPct val="100000"/>
              </a:lnSpc>
              <a:buClr>
                <a:schemeClr val="accent1">
                  <a:lumMod val="75000"/>
                </a:schemeClr>
              </a:buClr>
            </a:pPr>
            <a:endParaRPr lang="en-US" sz="1800" dirty="0"/>
          </a:p>
        </p:txBody>
      </p:sp>
      <p:sp>
        <p:nvSpPr>
          <p:cNvPr id="2" name="Title 1">
            <a:extLst>
              <a:ext uri="{FF2B5EF4-FFF2-40B4-BE49-F238E27FC236}">
                <a16:creationId xmlns:a16="http://schemas.microsoft.com/office/drawing/2014/main" id="{9062C678-38BD-4055-A995-A24959A32E60}"/>
              </a:ext>
            </a:extLst>
          </p:cNvPr>
          <p:cNvSpPr>
            <a:spLocks noGrp="1"/>
          </p:cNvSpPr>
          <p:nvPr>
            <p:ph type="title"/>
          </p:nvPr>
        </p:nvSpPr>
        <p:spPr>
          <a:xfrm>
            <a:off x="388630" y="286014"/>
            <a:ext cx="9792000" cy="432000"/>
          </a:xfrm>
        </p:spPr>
        <p:txBody>
          <a:bodyPr/>
          <a:lstStyle/>
          <a:p>
            <a:r>
              <a:rPr lang="en-GB" dirty="0"/>
              <a:t>3. </a:t>
            </a:r>
            <a:r>
              <a:rPr lang="ca-ES" dirty="0"/>
              <a:t>Crear una organització de la societat civil </a:t>
            </a:r>
            <a:r>
              <a:rPr lang="es-ES" dirty="0"/>
              <a:t>- 30</a:t>
            </a:r>
            <a:endParaRPr lang="x-none" dirty="0"/>
          </a:p>
        </p:txBody>
      </p:sp>
    </p:spTree>
    <p:extLst>
      <p:ext uri="{BB962C8B-B14F-4D97-AF65-F5344CB8AC3E}">
        <p14:creationId xmlns:p14="http://schemas.microsoft.com/office/powerpoint/2010/main" val="193016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179F51-D437-1F4C-8EAD-ED6FA6252BFA}"/>
              </a:ext>
            </a:extLst>
          </p:cNvPr>
          <p:cNvSpPr>
            <a:spLocks noGrp="1"/>
          </p:cNvSpPr>
          <p:nvPr>
            <p:ph type="sldNum" sz="quarter" idx="4294967295"/>
          </p:nvPr>
        </p:nvSpPr>
        <p:spPr>
          <a:xfrm>
            <a:off x="10034587" y="6623100"/>
            <a:ext cx="1648619" cy="216000"/>
          </a:xfrm>
          <a:prstGeom prst="rect">
            <a:avLst/>
          </a:prstGeom>
        </p:spPr>
        <p:txBody>
          <a:bodyPr/>
          <a:lstStyle/>
          <a:p>
            <a:fld id="{04260D4A-DEC1-45DD-8AB2-A3349BAAA59E}" type="slidenum">
              <a:rPr lang="en-US" smtClean="0"/>
              <a:pPr/>
              <a:t>4</a:t>
            </a:fld>
            <a:endParaRPr lang="en-US"/>
          </a:p>
        </p:txBody>
      </p:sp>
      <p:sp>
        <p:nvSpPr>
          <p:cNvPr id="4" name="Content Placeholder 3">
            <a:extLst>
              <a:ext uri="{FF2B5EF4-FFF2-40B4-BE49-F238E27FC236}">
                <a16:creationId xmlns:a16="http://schemas.microsoft.com/office/drawing/2014/main" id="{63F448A5-EAD9-3D4B-9AA0-2B112E03FD3A}"/>
              </a:ext>
            </a:extLst>
          </p:cNvPr>
          <p:cNvSpPr>
            <a:spLocks noGrp="1"/>
          </p:cNvSpPr>
          <p:nvPr>
            <p:ph sz="quarter" idx="14"/>
          </p:nvPr>
        </p:nvSpPr>
        <p:spPr>
          <a:xfrm>
            <a:off x="507195" y="1315844"/>
            <a:ext cx="11132355" cy="4695344"/>
          </a:xfrm>
        </p:spPr>
        <p:txBody>
          <a:bodyPr/>
          <a:lstStyle/>
          <a:p>
            <a:pPr algn="just">
              <a:spcBef>
                <a:spcPts val="600"/>
              </a:spcBef>
              <a:spcAft>
                <a:spcPts val="1200"/>
              </a:spcAft>
            </a:pPr>
            <a:r>
              <a:rPr lang="ca-ES" dirty="0"/>
              <a:t>Cada persona pot emprar termes diferents en contextos diferents.</a:t>
            </a:r>
            <a:endParaRPr lang="ca-ES" dirty="0">
              <a:ea typeface="MS Mincho" panose="02020609040205080304" pitchFamily="49" charset="-128"/>
              <a:cs typeface="Arial" panose="020B0604020202020204" pitchFamily="34" charset="0"/>
            </a:endParaRPr>
          </a:p>
          <a:p>
            <a:pPr algn="just">
              <a:spcBef>
                <a:spcPts val="600"/>
              </a:spcBef>
              <a:spcAft>
                <a:spcPts val="1200"/>
              </a:spcAft>
            </a:pPr>
            <a:r>
              <a:rPr lang="ca-ES" dirty="0"/>
              <a:t>El terme discapacitat psicosocial s’ha adoptat per incloure les persones que han rebut un diagnòstic relacionat amb la salut mental o que s’identifiquen amb aquest terme.</a:t>
            </a:r>
          </a:p>
          <a:p>
            <a:pPr algn="just">
              <a:spcBef>
                <a:spcPts val="600"/>
              </a:spcBef>
              <a:spcAft>
                <a:spcPts val="1200"/>
              </a:spcAft>
            </a:pPr>
            <a:r>
              <a:rPr lang="ca-ES" dirty="0"/>
              <a:t>Els termes discapacitat cognitiva i discapacitat intel·lectual han estat concebuts per referir-se a les persones que han rebut un diagnòstic relacionat específicament amb la seva funció cognitiva o intel·lectual, com ara, a tall d’exemple, la demència i l’autisme.</a:t>
            </a:r>
          </a:p>
          <a:p>
            <a:pPr algn="just">
              <a:spcBef>
                <a:spcPts val="600"/>
              </a:spcBef>
              <a:spcAft>
                <a:spcPts val="1200"/>
              </a:spcAft>
            </a:pPr>
            <a:r>
              <a:rPr lang="ca-ES" dirty="0"/>
              <a:t>L’ús del terme </a:t>
            </a:r>
            <a:r>
              <a:rPr lang="ca-ES" i="1" dirty="0"/>
              <a:t>discapacitat</a:t>
            </a:r>
            <a:r>
              <a:rPr lang="ca-ES" dirty="0"/>
              <a:t> és important en aquest context perquè posa de manifest els significatius obstacles que dificulten la participació plena i efectiva en la societat de les persones amb discapacitat—real o percebuda— i el fet que aquestes estan emparades per la CDPD. </a:t>
            </a:r>
          </a:p>
          <a:p>
            <a:pPr lvl="1" algn="just">
              <a:spcBef>
                <a:spcPts val="600"/>
              </a:spcBef>
              <a:spcAft>
                <a:spcPts val="1200"/>
              </a:spcAft>
            </a:pPr>
            <a:r>
              <a:rPr lang="ca-ES" sz="2200" dirty="0"/>
              <a:t>L’ús del terme </a:t>
            </a:r>
            <a:r>
              <a:rPr lang="ca-ES" sz="2200" i="1" dirty="0"/>
              <a:t>discapacitat</a:t>
            </a:r>
            <a:r>
              <a:rPr lang="ca-ES" sz="2200" dirty="0"/>
              <a:t> en aquest context no implica que les persones tinguin cap deficiència ni trastorn.</a:t>
            </a:r>
          </a:p>
        </p:txBody>
      </p:sp>
      <p:sp>
        <p:nvSpPr>
          <p:cNvPr id="5" name="Title 4">
            <a:extLst>
              <a:ext uri="{FF2B5EF4-FFF2-40B4-BE49-F238E27FC236}">
                <a16:creationId xmlns:a16="http://schemas.microsoft.com/office/drawing/2014/main" id="{2468FFF6-EF76-7A4A-A2D1-8D66BF622425}"/>
              </a:ext>
            </a:extLst>
          </p:cNvPr>
          <p:cNvSpPr>
            <a:spLocks noGrp="1"/>
          </p:cNvSpPr>
          <p:nvPr>
            <p:ph type="title"/>
          </p:nvPr>
        </p:nvSpPr>
        <p:spPr>
          <a:xfrm>
            <a:off x="507205" y="506412"/>
            <a:ext cx="11174399" cy="432000"/>
          </a:xfrm>
        </p:spPr>
        <p:txBody>
          <a:bodyPr>
            <a:noAutofit/>
          </a:bodyPr>
          <a:lstStyle/>
          <a:p>
            <a:r>
              <a:rPr lang="ca-ES" dirty="0"/>
              <a:t>Nota preliminar sobre el llenguatge - 1</a:t>
            </a:r>
          </a:p>
        </p:txBody>
      </p:sp>
    </p:spTree>
    <p:extLst>
      <p:ext uri="{BB962C8B-B14F-4D97-AF65-F5344CB8AC3E}">
        <p14:creationId xmlns:p14="http://schemas.microsoft.com/office/powerpoint/2010/main" val="1002379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07CE79E-3A22-2B4C-AD49-517E9B0AE511}"/>
              </a:ext>
            </a:extLst>
          </p:cNvPr>
          <p:cNvSpPr>
            <a:spLocks noGrp="1"/>
          </p:cNvSpPr>
          <p:nvPr>
            <p:ph type="body" sz="quarter" idx="13"/>
          </p:nvPr>
        </p:nvSpPr>
        <p:spPr/>
        <p:txBody>
          <a:bodyPr/>
          <a:lstStyle/>
          <a:p>
            <a:r>
              <a:rPr lang="ca-ES" dirty="0"/>
              <a:t>Estructura de l’organització</a:t>
            </a:r>
            <a:endParaRPr lang="es-ES" dirty="0"/>
          </a:p>
        </p:txBody>
      </p:sp>
      <p:sp>
        <p:nvSpPr>
          <p:cNvPr id="3" name="Content Placeholder 2">
            <a:extLst>
              <a:ext uri="{FF2B5EF4-FFF2-40B4-BE49-F238E27FC236}">
                <a16:creationId xmlns:a16="http://schemas.microsoft.com/office/drawing/2014/main" id="{BA1923CC-11B1-4B0A-9082-97BA639A5820}"/>
              </a:ext>
            </a:extLst>
          </p:cNvPr>
          <p:cNvSpPr>
            <a:spLocks noGrp="1"/>
          </p:cNvSpPr>
          <p:nvPr>
            <p:ph sz="quarter" idx="14"/>
          </p:nvPr>
        </p:nvSpPr>
        <p:spPr/>
        <p:txBody>
          <a:bodyPr>
            <a:normAutofit/>
          </a:bodyPr>
          <a:lstStyle/>
          <a:p>
            <a:pPr lvl="0" algn="just">
              <a:buClr>
                <a:schemeClr val="accent1">
                  <a:lumMod val="75000"/>
                </a:schemeClr>
              </a:buClr>
            </a:pPr>
            <a:r>
              <a:rPr lang="es-ES" dirty="0"/>
              <a:t>Acordar </a:t>
            </a:r>
            <a:r>
              <a:rPr lang="ca-ES" dirty="0"/>
              <a:t>elements estructurals farà que el funcionament de l’organització sigui més fluid</a:t>
            </a:r>
            <a:r>
              <a:rPr lang="en-GB" dirty="0"/>
              <a:t>. </a:t>
            </a:r>
          </a:p>
          <a:p>
            <a:pPr lvl="0" algn="just">
              <a:buClr>
                <a:schemeClr val="accent1">
                  <a:lumMod val="75000"/>
                </a:schemeClr>
              </a:buClr>
            </a:pPr>
            <a:r>
              <a:rPr lang="ca-ES" dirty="0"/>
              <a:t>Les organitzacions poden tenir una estructura formal o informal</a:t>
            </a:r>
            <a:r>
              <a:rPr lang="en-GB" dirty="0"/>
              <a:t>.</a:t>
            </a:r>
          </a:p>
          <a:p>
            <a:pPr lvl="0" algn="just">
              <a:buClr>
                <a:schemeClr val="accent1">
                  <a:lumMod val="75000"/>
                </a:schemeClr>
              </a:buClr>
            </a:pPr>
            <a:r>
              <a:rPr lang="ca-ES" dirty="0"/>
              <a:t>Les qüestions principals que cal tenir en compte</a:t>
            </a:r>
            <a:r>
              <a:rPr lang="en-GB" dirty="0"/>
              <a:t>: </a:t>
            </a:r>
            <a:endParaRPr lang="en-US" dirty="0"/>
          </a:p>
          <a:p>
            <a:pPr lvl="1" algn="just">
              <a:buClr>
                <a:schemeClr val="accent1">
                  <a:lumMod val="75000"/>
                </a:schemeClr>
              </a:buClr>
            </a:pPr>
            <a:r>
              <a:rPr lang="ca-ES" sz="2200" b="1" dirty="0"/>
              <a:t>Quina mida tindrà? </a:t>
            </a:r>
            <a:r>
              <a:rPr lang="ca-ES" sz="2200" dirty="0"/>
              <a:t>La mida de l’organització pot variar, però sigui quina sigui, la seva efectivitat depèn de com funciona</a:t>
            </a:r>
            <a:r>
              <a:rPr lang="es-ES" sz="2200" dirty="0"/>
              <a:t>.</a:t>
            </a:r>
          </a:p>
          <a:p>
            <a:pPr lvl="1" algn="just">
              <a:buClr>
                <a:schemeClr val="accent1">
                  <a:lumMod val="75000"/>
                </a:schemeClr>
              </a:buClr>
            </a:pPr>
            <a:r>
              <a:rPr lang="ca-ES" sz="2200" b="1" dirty="0"/>
              <a:t>Serà formal o informal? </a:t>
            </a:r>
            <a:r>
              <a:rPr lang="ca-ES" sz="2200" dirty="0"/>
              <a:t>Les organitzacions informals en general tenen menys jerarquia i burocràcia i permeten als membres intervenir en múltiples facetes de l’organització.</a:t>
            </a:r>
            <a:r>
              <a:rPr lang="en-US" sz="2200" dirty="0"/>
              <a:t> </a:t>
            </a:r>
            <a:r>
              <a:rPr lang="ca-ES" sz="2200" dirty="0"/>
              <a:t>Les organitzacions formals solen tenir funcions i responsabilitats de la seva estructura més definides que tendeixen a ser jeràrquiques</a:t>
            </a:r>
            <a:r>
              <a:rPr lang="es-ES" sz="2200" dirty="0"/>
              <a:t>.</a:t>
            </a:r>
            <a:endParaRPr lang="x-none" sz="2200" dirty="0"/>
          </a:p>
          <a:p>
            <a:pPr lvl="1" algn="just">
              <a:buClr>
                <a:schemeClr val="accent1">
                  <a:lumMod val="75000"/>
                </a:schemeClr>
              </a:buClr>
            </a:pPr>
            <a:r>
              <a:rPr lang="ca-ES" sz="2200" b="1" dirty="0"/>
              <a:t>Serà oberta o tancada? </a:t>
            </a:r>
            <a:r>
              <a:rPr lang="ca-ES" sz="2200" dirty="0"/>
              <a:t>En una organització oberta tots poden ser membres. Tot i això, en un grup tancat, </a:t>
            </a:r>
            <a:r>
              <a:rPr lang="ca-ES" sz="2200" dirty="0" err="1"/>
              <a:t>l’afiliació</a:t>
            </a:r>
            <a:r>
              <a:rPr lang="ca-ES" sz="2200" dirty="0"/>
              <a:t> pot ser restringida</a:t>
            </a:r>
            <a:r>
              <a:rPr lang="en-US" sz="2200" dirty="0"/>
              <a:t>.</a:t>
            </a:r>
            <a:endParaRPr lang="x-none" sz="2200" dirty="0"/>
          </a:p>
        </p:txBody>
      </p:sp>
      <p:sp>
        <p:nvSpPr>
          <p:cNvPr id="2" name="Title 1">
            <a:extLst>
              <a:ext uri="{FF2B5EF4-FFF2-40B4-BE49-F238E27FC236}">
                <a16:creationId xmlns:a16="http://schemas.microsoft.com/office/drawing/2014/main" id="{873138D7-6587-4485-ADCD-985367FF5935}"/>
              </a:ext>
            </a:extLst>
          </p:cNvPr>
          <p:cNvSpPr>
            <a:spLocks noGrp="1"/>
          </p:cNvSpPr>
          <p:nvPr>
            <p:ph type="title"/>
          </p:nvPr>
        </p:nvSpPr>
        <p:spPr/>
        <p:txBody>
          <a:bodyPr/>
          <a:lstStyle/>
          <a:p>
            <a:r>
              <a:rPr lang="en-GB" dirty="0"/>
              <a:t>3. </a:t>
            </a:r>
            <a:r>
              <a:rPr lang="ca-ES" dirty="0"/>
              <a:t>Crear una organització de la societat civil </a:t>
            </a:r>
            <a:r>
              <a:rPr lang="es-ES" dirty="0"/>
              <a:t>- 31</a:t>
            </a:r>
            <a:endParaRPr lang="x-none" dirty="0"/>
          </a:p>
        </p:txBody>
      </p:sp>
    </p:spTree>
    <p:extLst>
      <p:ext uri="{BB962C8B-B14F-4D97-AF65-F5344CB8AC3E}">
        <p14:creationId xmlns:p14="http://schemas.microsoft.com/office/powerpoint/2010/main" val="1549039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9F83BBD-1B9E-A74C-BA6A-19B65712061A}"/>
              </a:ext>
            </a:extLst>
          </p:cNvPr>
          <p:cNvSpPr>
            <a:spLocks noGrp="1"/>
          </p:cNvSpPr>
          <p:nvPr>
            <p:ph type="body" sz="quarter" idx="13"/>
          </p:nvPr>
        </p:nvSpPr>
        <p:spPr/>
        <p:txBody>
          <a:bodyPr/>
          <a:lstStyle/>
          <a:p>
            <a:r>
              <a:rPr lang="ca-ES" dirty="0"/>
              <a:t>Aspectes jurídics</a:t>
            </a:r>
            <a:endParaRPr lang="es-ES" dirty="0"/>
          </a:p>
        </p:txBody>
      </p:sp>
      <p:sp>
        <p:nvSpPr>
          <p:cNvPr id="3" name="Content Placeholder 2">
            <a:extLst>
              <a:ext uri="{FF2B5EF4-FFF2-40B4-BE49-F238E27FC236}">
                <a16:creationId xmlns:a16="http://schemas.microsoft.com/office/drawing/2014/main" id="{20D37FBB-476B-4AC3-8643-C6758854F838}"/>
              </a:ext>
            </a:extLst>
          </p:cNvPr>
          <p:cNvSpPr>
            <a:spLocks noGrp="1"/>
          </p:cNvSpPr>
          <p:nvPr>
            <p:ph sz="quarter" idx="14"/>
          </p:nvPr>
        </p:nvSpPr>
        <p:spPr>
          <a:xfrm>
            <a:off x="507195" y="1392383"/>
            <a:ext cx="11174412" cy="4883726"/>
          </a:xfrm>
        </p:spPr>
        <p:txBody>
          <a:bodyPr>
            <a:normAutofit/>
          </a:bodyPr>
          <a:lstStyle/>
          <a:p>
            <a:pPr marL="0" indent="0" algn="just">
              <a:buNone/>
            </a:pPr>
            <a:r>
              <a:rPr lang="ca-ES" dirty="0"/>
              <a:t>De vegades les estructures, les qüestions o les polítiques jurídiques poden ser un obstacle, especialment si el procés per crear formalment una organització</a:t>
            </a:r>
            <a:r>
              <a:rPr lang="es-ES" dirty="0"/>
              <a:t>.</a:t>
            </a:r>
          </a:p>
          <a:p>
            <a:pPr marL="0" indent="0" algn="just">
              <a:buNone/>
            </a:pPr>
            <a:r>
              <a:rPr lang="ca-ES" dirty="0"/>
              <a:t>Les preguntes següents poden ajudar a prendre decisions sobre si crear o no l’organització com una entitat jurídica </a:t>
            </a:r>
            <a:r>
              <a:rPr lang="es-ES" dirty="0"/>
              <a:t>:</a:t>
            </a:r>
            <a:endParaRPr lang="en-US" dirty="0"/>
          </a:p>
          <a:p>
            <a:pPr lvl="1" algn="just"/>
            <a:r>
              <a:rPr lang="ca-ES" dirty="0"/>
              <a:t>Quines lleis i normes cal seguir a l’hora de crear una organització formal </a:t>
            </a:r>
          </a:p>
          <a:p>
            <a:pPr lvl="1" algn="just"/>
            <a:r>
              <a:rPr lang="ca-ES" dirty="0"/>
              <a:t>Quina serà l’estructura de gestió interna</a:t>
            </a:r>
            <a:r>
              <a:rPr lang="es-ES" dirty="0"/>
              <a:t>?</a:t>
            </a:r>
            <a:endParaRPr lang="x-none" dirty="0"/>
          </a:p>
          <a:p>
            <a:pPr lvl="1" algn="just"/>
            <a:r>
              <a:rPr lang="ca-ES" dirty="0"/>
              <a:t>Quins tipus d’associacions jurídiques o governamentals pot explorar l’organització</a:t>
            </a:r>
            <a:r>
              <a:rPr lang="es-ES" dirty="0"/>
              <a:t>?</a:t>
            </a:r>
            <a:endParaRPr lang="x-none" dirty="0"/>
          </a:p>
          <a:p>
            <a:pPr lvl="1" algn="just"/>
            <a:r>
              <a:rPr lang="ca-ES" dirty="0"/>
              <a:t>La creació d’una entitat jurídica independent beneficiarà o limitarà la feina de l’organització</a:t>
            </a:r>
            <a:r>
              <a:rPr lang="en-US" dirty="0"/>
              <a:t>?</a:t>
            </a:r>
            <a:endParaRPr lang="x-none" dirty="0"/>
          </a:p>
          <a:p>
            <a:pPr lvl="1" algn="just"/>
            <a:r>
              <a:rPr lang="ca-ES" dirty="0"/>
              <a:t>Quines són les responsabilitats de l’organització</a:t>
            </a:r>
            <a:r>
              <a:rPr lang="es-ES" dirty="0"/>
              <a:t>?</a:t>
            </a:r>
          </a:p>
          <a:p>
            <a:pPr lvl="1" algn="just"/>
            <a:r>
              <a:rPr lang="ca-ES" dirty="0"/>
              <a:t>L’organització està finançada per una ONG o un altre servei existent</a:t>
            </a:r>
            <a:r>
              <a:rPr lang="en-US" dirty="0"/>
              <a:t>?</a:t>
            </a:r>
          </a:p>
          <a:p>
            <a:pPr lvl="1" algn="just"/>
            <a:r>
              <a:rPr lang="ca-ES" dirty="0"/>
              <a:t>Si és així, està coberta/subjecta a les polítiques corresponents de l’ONG o el servei</a:t>
            </a:r>
            <a:r>
              <a:rPr lang="es-ES" dirty="0"/>
              <a:t>?</a:t>
            </a:r>
            <a:endParaRPr lang="x-none" dirty="0"/>
          </a:p>
          <a:p>
            <a:pPr lvl="1" algn="just"/>
            <a:r>
              <a:rPr lang="ca-ES" dirty="0"/>
              <a:t>Quines són les necessitats financeres de l’organització</a:t>
            </a:r>
            <a:r>
              <a:rPr lang="es-ES" dirty="0"/>
              <a:t>?</a:t>
            </a:r>
            <a:r>
              <a:rPr lang="en-US" dirty="0"/>
              <a:t> </a:t>
            </a:r>
            <a:endParaRPr lang="x-none" dirty="0"/>
          </a:p>
          <a:p>
            <a:pPr lvl="1" algn="just"/>
            <a:r>
              <a:rPr lang="ca-ES" dirty="0"/>
              <a:t>Quines són les responsabilitats tributàries de l’organització</a:t>
            </a:r>
            <a:r>
              <a:rPr lang="es-ES" dirty="0"/>
              <a:t>?</a:t>
            </a:r>
            <a:endParaRPr lang="x-none" dirty="0"/>
          </a:p>
        </p:txBody>
      </p:sp>
      <p:sp>
        <p:nvSpPr>
          <p:cNvPr id="2" name="Title 1">
            <a:extLst>
              <a:ext uri="{FF2B5EF4-FFF2-40B4-BE49-F238E27FC236}">
                <a16:creationId xmlns:a16="http://schemas.microsoft.com/office/drawing/2014/main" id="{4BE4FC1C-2A63-45D3-B6E2-221ACB9081ED}"/>
              </a:ext>
            </a:extLst>
          </p:cNvPr>
          <p:cNvSpPr>
            <a:spLocks noGrp="1"/>
          </p:cNvSpPr>
          <p:nvPr>
            <p:ph type="title"/>
          </p:nvPr>
        </p:nvSpPr>
        <p:spPr/>
        <p:txBody>
          <a:bodyPr/>
          <a:lstStyle/>
          <a:p>
            <a:r>
              <a:rPr lang="en-GB" dirty="0"/>
              <a:t>3. </a:t>
            </a:r>
            <a:r>
              <a:rPr lang="ca-ES" dirty="0"/>
              <a:t>Crear una organització de la societat civil </a:t>
            </a:r>
            <a:r>
              <a:rPr lang="es-ES" dirty="0"/>
              <a:t>- 32</a:t>
            </a:r>
            <a:endParaRPr lang="x-none" dirty="0"/>
          </a:p>
        </p:txBody>
      </p:sp>
    </p:spTree>
    <p:extLst>
      <p:ext uri="{BB962C8B-B14F-4D97-AF65-F5344CB8AC3E}">
        <p14:creationId xmlns:p14="http://schemas.microsoft.com/office/powerpoint/2010/main" val="32816485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5DC86DF-77C6-0C4A-A6B3-333E335B7B82}"/>
              </a:ext>
            </a:extLst>
          </p:cNvPr>
          <p:cNvSpPr>
            <a:spLocks noGrp="1"/>
          </p:cNvSpPr>
          <p:nvPr>
            <p:ph type="body" sz="quarter" idx="13"/>
          </p:nvPr>
        </p:nvSpPr>
        <p:spPr/>
        <p:txBody>
          <a:bodyPr/>
          <a:lstStyle/>
          <a:p>
            <a:r>
              <a:rPr lang="ca-ES" dirty="0"/>
              <a:t>Aspectes jurídics</a:t>
            </a:r>
            <a:endParaRPr lang="es-ES" dirty="0"/>
          </a:p>
        </p:txBody>
      </p:sp>
      <p:sp>
        <p:nvSpPr>
          <p:cNvPr id="3" name="Content Placeholder 2">
            <a:extLst>
              <a:ext uri="{FF2B5EF4-FFF2-40B4-BE49-F238E27FC236}">
                <a16:creationId xmlns:a16="http://schemas.microsoft.com/office/drawing/2014/main" id="{4172FD0B-2AEE-4298-9201-58176E1A9709}"/>
              </a:ext>
            </a:extLst>
          </p:cNvPr>
          <p:cNvSpPr>
            <a:spLocks noGrp="1"/>
          </p:cNvSpPr>
          <p:nvPr>
            <p:ph sz="quarter" idx="14"/>
          </p:nvPr>
        </p:nvSpPr>
        <p:spPr/>
        <p:txBody>
          <a:bodyPr/>
          <a:lstStyle/>
          <a:p>
            <a:pPr algn="just"/>
            <a:r>
              <a:rPr lang="ca-ES" dirty="0"/>
              <a:t>Les qüestions i les estructures jurídiques variaran d’un país a un altre i, en alguns casos, a escala regional, estatal o local. </a:t>
            </a:r>
          </a:p>
          <a:p>
            <a:pPr algn="just"/>
            <a:r>
              <a:rPr lang="ca-ES" dirty="0"/>
              <a:t>És imprescindible consultar la legislació local o a persones que poden assessorar sobre qüestions jurídiques</a:t>
            </a:r>
            <a:r>
              <a:rPr lang="en-GB" dirty="0"/>
              <a:t>.</a:t>
            </a:r>
            <a:endParaRPr lang="x-none" dirty="0"/>
          </a:p>
          <a:p>
            <a:pPr algn="just"/>
            <a:r>
              <a:rPr lang="ca-ES" dirty="0"/>
              <a:t>Els problemes respecte als tràmits jurídics necessaris per crear organitzacions no haurien d’impedir a les persones amb discapacitat psicosocial, intel·lectual o cognitiva participar en activitats per a les quals no cal una organització formal</a:t>
            </a:r>
            <a:r>
              <a:rPr lang="en-GB" dirty="0"/>
              <a:t>. </a:t>
            </a:r>
          </a:p>
        </p:txBody>
      </p:sp>
      <p:sp>
        <p:nvSpPr>
          <p:cNvPr id="2" name="Title 1">
            <a:extLst>
              <a:ext uri="{FF2B5EF4-FFF2-40B4-BE49-F238E27FC236}">
                <a16:creationId xmlns:a16="http://schemas.microsoft.com/office/drawing/2014/main" id="{D6F14A71-4362-4CE4-851B-0A19FA399590}"/>
              </a:ext>
            </a:extLst>
          </p:cNvPr>
          <p:cNvSpPr>
            <a:spLocks noGrp="1"/>
          </p:cNvSpPr>
          <p:nvPr>
            <p:ph type="title"/>
          </p:nvPr>
        </p:nvSpPr>
        <p:spPr/>
        <p:txBody>
          <a:bodyPr/>
          <a:lstStyle/>
          <a:p>
            <a:r>
              <a:rPr lang="en-GB" dirty="0"/>
              <a:t>3. </a:t>
            </a:r>
            <a:r>
              <a:rPr lang="ca-ES" dirty="0"/>
              <a:t>Crear una organització de la societat civil </a:t>
            </a:r>
            <a:r>
              <a:rPr lang="es-ES" dirty="0"/>
              <a:t>- 33</a:t>
            </a:r>
            <a:endParaRPr lang="x-none" dirty="0"/>
          </a:p>
        </p:txBody>
      </p:sp>
    </p:spTree>
    <p:extLst>
      <p:ext uri="{BB962C8B-B14F-4D97-AF65-F5344CB8AC3E}">
        <p14:creationId xmlns:p14="http://schemas.microsoft.com/office/powerpoint/2010/main" val="37436009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AD25AC3-B55D-0E40-8273-FC87ABDCA2DF}"/>
              </a:ext>
            </a:extLst>
          </p:cNvPr>
          <p:cNvSpPr>
            <a:spLocks noGrp="1"/>
          </p:cNvSpPr>
          <p:nvPr>
            <p:ph type="body" sz="quarter" idx="13"/>
          </p:nvPr>
        </p:nvSpPr>
        <p:spPr>
          <a:xfrm>
            <a:off x="527989" y="821923"/>
            <a:ext cx="11174400" cy="360000"/>
          </a:xfrm>
        </p:spPr>
        <p:txBody>
          <a:bodyPr/>
          <a:lstStyle/>
          <a:p>
            <a:r>
              <a:rPr lang="ca-ES" dirty="0"/>
              <a:t>Polítiques i procediments</a:t>
            </a:r>
            <a:endParaRPr lang="es-ES" dirty="0"/>
          </a:p>
        </p:txBody>
      </p:sp>
      <p:sp>
        <p:nvSpPr>
          <p:cNvPr id="3" name="Content Placeholder 2">
            <a:extLst>
              <a:ext uri="{FF2B5EF4-FFF2-40B4-BE49-F238E27FC236}">
                <a16:creationId xmlns:a16="http://schemas.microsoft.com/office/drawing/2014/main" id="{E4E11E2D-11CC-4EE8-8747-4E0A3BAD422F}"/>
              </a:ext>
            </a:extLst>
          </p:cNvPr>
          <p:cNvSpPr>
            <a:spLocks noGrp="1"/>
          </p:cNvSpPr>
          <p:nvPr>
            <p:ph sz="quarter" idx="14"/>
          </p:nvPr>
        </p:nvSpPr>
        <p:spPr>
          <a:xfrm>
            <a:off x="507195" y="1246909"/>
            <a:ext cx="11174412" cy="5112327"/>
          </a:xfrm>
        </p:spPr>
        <p:txBody>
          <a:bodyPr>
            <a:noAutofit/>
          </a:bodyPr>
          <a:lstStyle/>
          <a:p>
            <a:pPr algn="just">
              <a:lnSpc>
                <a:spcPct val="100000"/>
              </a:lnSpc>
            </a:pPr>
            <a:r>
              <a:rPr lang="ca-ES" sz="1900" dirty="0"/>
              <a:t>Cal definir polítiques, procediments i documents rectors clars</a:t>
            </a:r>
            <a:r>
              <a:rPr lang="en-US" sz="1900" dirty="0"/>
              <a:t>. </a:t>
            </a:r>
          </a:p>
          <a:p>
            <a:pPr algn="just">
              <a:lnSpc>
                <a:spcPct val="100000"/>
              </a:lnSpc>
            </a:pPr>
            <a:r>
              <a:rPr lang="ca-ES" sz="1900" dirty="0"/>
              <a:t>Les guies ètiques són un marc important per descriure els valors fonamentals i els estàndards de l’organització</a:t>
            </a:r>
            <a:r>
              <a:rPr lang="en-US" sz="1900" dirty="0"/>
              <a:t>.</a:t>
            </a:r>
          </a:p>
          <a:p>
            <a:pPr algn="just">
              <a:lnSpc>
                <a:spcPct val="100000"/>
              </a:lnSpc>
            </a:pPr>
            <a:r>
              <a:rPr lang="ca-ES" sz="1900" dirty="0"/>
              <a:t>L’organització haurà de revisar i aprendre de les polítiques i els procediments organitzatius d’altres grups</a:t>
            </a:r>
            <a:r>
              <a:rPr lang="en-US" sz="1900" dirty="0"/>
              <a:t>.</a:t>
            </a:r>
          </a:p>
          <a:p>
            <a:pPr algn="just">
              <a:lnSpc>
                <a:spcPct val="100000"/>
              </a:lnSpc>
            </a:pPr>
            <a:r>
              <a:rPr lang="ca-ES" sz="1900" dirty="0"/>
              <a:t>Algunes de les qüestions ètiques podrien ser </a:t>
            </a:r>
            <a:r>
              <a:rPr lang="es-ES" sz="1900" dirty="0"/>
              <a:t>: </a:t>
            </a:r>
          </a:p>
          <a:p>
            <a:pPr lvl="1" fontAlgn="base"/>
            <a:r>
              <a:rPr lang="ca-ES" sz="1900" dirty="0"/>
              <a:t>Qui pot parlar en nom de l’organització i necessita una consulta prèvia amb els membres? </a:t>
            </a:r>
            <a:endParaRPr lang="es-ES" sz="1900" dirty="0"/>
          </a:p>
          <a:p>
            <a:pPr lvl="1" fontAlgn="base"/>
            <a:r>
              <a:rPr lang="ca-ES" sz="1900" dirty="0"/>
              <a:t>Com prendrà decisions l’organització sobre política, procediments i activitats quotidianes?</a:t>
            </a:r>
            <a:r>
              <a:rPr lang="es-ES" sz="1900" dirty="0"/>
              <a:t> </a:t>
            </a:r>
          </a:p>
          <a:p>
            <a:pPr lvl="1" algn="just">
              <a:lnSpc>
                <a:spcPct val="100000"/>
              </a:lnSpc>
            </a:pPr>
            <a:r>
              <a:rPr lang="es-ES" sz="1900" dirty="0"/>
              <a:t>C</a:t>
            </a:r>
            <a:r>
              <a:rPr lang="ca-ES" sz="1900" dirty="0"/>
              <a:t>om garanteix l’organització que les persones amb discapacitat tenen un poder efectiu per establir la política i supervisar les tasques diàries?</a:t>
            </a:r>
            <a:r>
              <a:rPr lang="es-ES" sz="1900" dirty="0"/>
              <a:t> </a:t>
            </a:r>
            <a:r>
              <a:rPr lang="en-US" sz="1900" dirty="0"/>
              <a:t> </a:t>
            </a:r>
          </a:p>
          <a:p>
            <a:pPr lvl="1" algn="just">
              <a:lnSpc>
                <a:spcPct val="100000"/>
              </a:lnSpc>
            </a:pPr>
            <a:r>
              <a:rPr lang="ca-ES" sz="1900" dirty="0"/>
              <a:t>Com tractarà l’organització els conflictes entre membres sobre política o procediments dins de l’organització? </a:t>
            </a:r>
            <a:r>
              <a:rPr lang="es-ES" sz="1900" dirty="0"/>
              <a:t> </a:t>
            </a:r>
          </a:p>
          <a:p>
            <a:pPr lvl="1" fontAlgn="base"/>
            <a:r>
              <a:rPr lang="ca-ES" sz="1900" dirty="0"/>
              <a:t>Com tractarà l’organització les possibles denúncies de discriminació, abús o violència entre membres de l’organització?</a:t>
            </a:r>
            <a:endParaRPr lang="es-ES" sz="1900" dirty="0"/>
          </a:p>
          <a:p>
            <a:pPr lvl="1" algn="just">
              <a:lnSpc>
                <a:spcPct val="100000"/>
              </a:lnSpc>
            </a:pPr>
            <a:r>
              <a:rPr lang="ca-ES" sz="1900" dirty="0"/>
              <a:t>Quins aspectes del treball de l’organització seran públics i quins aspectes es mantindran confidencials? </a:t>
            </a:r>
          </a:p>
          <a:p>
            <a:pPr lvl="1" algn="just">
              <a:lnSpc>
                <a:spcPct val="100000"/>
              </a:lnSpc>
            </a:pPr>
            <a:r>
              <a:rPr lang="ca-ES" sz="1900" dirty="0"/>
              <a:t>L’organització restringirà les fonts de finançament</a:t>
            </a:r>
            <a:endParaRPr lang="en-US" sz="1900" dirty="0"/>
          </a:p>
        </p:txBody>
      </p:sp>
      <p:sp>
        <p:nvSpPr>
          <p:cNvPr id="2" name="Title 1">
            <a:extLst>
              <a:ext uri="{FF2B5EF4-FFF2-40B4-BE49-F238E27FC236}">
                <a16:creationId xmlns:a16="http://schemas.microsoft.com/office/drawing/2014/main" id="{7DAC1B86-2B1F-4AD8-B14F-D7EC58E0BC51}"/>
              </a:ext>
            </a:extLst>
          </p:cNvPr>
          <p:cNvSpPr>
            <a:spLocks noGrp="1"/>
          </p:cNvSpPr>
          <p:nvPr>
            <p:ph type="title"/>
          </p:nvPr>
        </p:nvSpPr>
        <p:spPr>
          <a:xfrm>
            <a:off x="388630" y="327577"/>
            <a:ext cx="9792000" cy="432000"/>
          </a:xfrm>
        </p:spPr>
        <p:txBody>
          <a:bodyPr/>
          <a:lstStyle/>
          <a:p>
            <a:r>
              <a:rPr lang="en-GB" dirty="0"/>
              <a:t>3. </a:t>
            </a:r>
            <a:r>
              <a:rPr lang="ca-ES" dirty="0"/>
              <a:t>Crear una organització de la societat civil </a:t>
            </a:r>
            <a:r>
              <a:rPr lang="es-ES" dirty="0"/>
              <a:t>- 34</a:t>
            </a:r>
            <a:endParaRPr lang="x-none" dirty="0"/>
          </a:p>
        </p:txBody>
      </p:sp>
    </p:spTree>
    <p:extLst>
      <p:ext uri="{BB962C8B-B14F-4D97-AF65-F5344CB8AC3E}">
        <p14:creationId xmlns:p14="http://schemas.microsoft.com/office/powerpoint/2010/main" val="16096250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58876FE-EB8D-B541-8663-FEEAC821BDA6}"/>
              </a:ext>
            </a:extLst>
          </p:cNvPr>
          <p:cNvSpPr>
            <a:spLocks noGrp="1"/>
          </p:cNvSpPr>
          <p:nvPr>
            <p:ph type="body" sz="quarter" idx="13"/>
          </p:nvPr>
        </p:nvSpPr>
        <p:spPr/>
        <p:txBody>
          <a:bodyPr/>
          <a:lstStyle/>
          <a:p>
            <a:r>
              <a:rPr lang="ca-ES" dirty="0"/>
              <a:t>Polítiques i procediments</a:t>
            </a:r>
            <a:endParaRPr lang="es-ES" dirty="0"/>
          </a:p>
        </p:txBody>
      </p:sp>
      <p:sp>
        <p:nvSpPr>
          <p:cNvPr id="3" name="Content Placeholder 2">
            <a:extLst>
              <a:ext uri="{FF2B5EF4-FFF2-40B4-BE49-F238E27FC236}">
                <a16:creationId xmlns:a16="http://schemas.microsoft.com/office/drawing/2014/main" id="{E6D24992-6BAA-4771-A98D-AE64E29CFE0D}"/>
              </a:ext>
            </a:extLst>
          </p:cNvPr>
          <p:cNvSpPr>
            <a:spLocks noGrp="1"/>
          </p:cNvSpPr>
          <p:nvPr>
            <p:ph sz="quarter" idx="14"/>
          </p:nvPr>
        </p:nvSpPr>
        <p:spPr/>
        <p:txBody>
          <a:bodyPr>
            <a:normAutofit/>
          </a:bodyPr>
          <a:lstStyle/>
          <a:p>
            <a:pPr>
              <a:buClr>
                <a:schemeClr val="accent1">
                  <a:lumMod val="75000"/>
                </a:schemeClr>
              </a:buClr>
            </a:pPr>
            <a:r>
              <a:rPr lang="ca-ES" dirty="0"/>
              <a:t>Quan creix l’organització, algunes polítiques i procediments escrits addicionals podrien ser</a:t>
            </a:r>
            <a:r>
              <a:rPr lang="en-GB" dirty="0"/>
              <a:t>:</a:t>
            </a:r>
            <a:endParaRPr lang="x-none" dirty="0"/>
          </a:p>
          <a:p>
            <a:pPr lvl="1" fontAlgn="base">
              <a:lnSpc>
                <a:spcPct val="150000"/>
              </a:lnSpc>
            </a:pPr>
            <a:r>
              <a:rPr lang="ca-ES" dirty="0"/>
              <a:t>Procediments i suport de voluntaris </a:t>
            </a:r>
            <a:endParaRPr lang="es-ES" dirty="0"/>
          </a:p>
          <a:p>
            <a:pPr lvl="1" fontAlgn="base">
              <a:lnSpc>
                <a:spcPct val="150000"/>
              </a:lnSpc>
            </a:pPr>
            <a:r>
              <a:rPr lang="ca-ES" dirty="0"/>
              <a:t>Normativa ocupacional en matèria de salut i seguretat </a:t>
            </a:r>
            <a:endParaRPr lang="es-ES" dirty="0"/>
          </a:p>
          <a:p>
            <a:pPr lvl="1" fontAlgn="base">
              <a:lnSpc>
                <a:spcPct val="150000"/>
              </a:lnSpc>
            </a:pPr>
            <a:r>
              <a:rPr lang="ca-ES" dirty="0"/>
              <a:t>Procediments logístics, com celebrar reunions </a:t>
            </a:r>
            <a:endParaRPr lang="es-ES" dirty="0"/>
          </a:p>
          <a:p>
            <a:pPr lvl="1" fontAlgn="base">
              <a:lnSpc>
                <a:spcPct val="150000"/>
              </a:lnSpc>
            </a:pPr>
            <a:r>
              <a:rPr lang="ca-ES" dirty="0"/>
              <a:t>Pressupost i gestió d’efectiu </a:t>
            </a:r>
            <a:endParaRPr lang="es-ES" dirty="0"/>
          </a:p>
          <a:p>
            <a:pPr lvl="1" fontAlgn="base">
              <a:lnSpc>
                <a:spcPct val="150000"/>
              </a:lnSpc>
            </a:pPr>
            <a:r>
              <a:rPr lang="ca-ES" dirty="0"/>
              <a:t>Conflicte d’interessos</a:t>
            </a:r>
            <a:endParaRPr lang="x-none" dirty="0"/>
          </a:p>
          <a:p>
            <a:pPr>
              <a:buClr>
                <a:schemeClr val="accent1">
                  <a:lumMod val="75000"/>
                </a:schemeClr>
              </a:buClr>
            </a:pPr>
            <a:r>
              <a:rPr lang="ca-ES" dirty="0"/>
              <a:t>La documentació s’ha de comprovar i actualitzar periòdicament, especialment sempre que hi hagi algun canvi substancial dins de l’organització</a:t>
            </a:r>
            <a:r>
              <a:rPr lang="en-GB" dirty="0"/>
              <a:t>. </a:t>
            </a:r>
          </a:p>
        </p:txBody>
      </p:sp>
      <p:sp>
        <p:nvSpPr>
          <p:cNvPr id="2" name="Title 1">
            <a:extLst>
              <a:ext uri="{FF2B5EF4-FFF2-40B4-BE49-F238E27FC236}">
                <a16:creationId xmlns:a16="http://schemas.microsoft.com/office/drawing/2014/main" id="{3892A34A-8B9A-490F-A04C-B003EF7B06DC}"/>
              </a:ext>
            </a:extLst>
          </p:cNvPr>
          <p:cNvSpPr>
            <a:spLocks noGrp="1"/>
          </p:cNvSpPr>
          <p:nvPr>
            <p:ph type="title"/>
          </p:nvPr>
        </p:nvSpPr>
        <p:spPr/>
        <p:txBody>
          <a:bodyPr/>
          <a:lstStyle/>
          <a:p>
            <a:r>
              <a:rPr lang="en-GB" dirty="0"/>
              <a:t>3. </a:t>
            </a:r>
            <a:r>
              <a:rPr lang="ca-ES" dirty="0"/>
              <a:t>Crear una organització de la societat civil </a:t>
            </a:r>
            <a:r>
              <a:rPr lang="es-ES" dirty="0"/>
              <a:t>- 35</a:t>
            </a:r>
            <a:endParaRPr lang="x-none" dirty="0"/>
          </a:p>
        </p:txBody>
      </p:sp>
    </p:spTree>
    <p:extLst>
      <p:ext uri="{BB962C8B-B14F-4D97-AF65-F5344CB8AC3E}">
        <p14:creationId xmlns:p14="http://schemas.microsoft.com/office/powerpoint/2010/main" val="37084338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C51F70D-6261-A640-9230-456535DECB1B}"/>
              </a:ext>
            </a:extLst>
          </p:cNvPr>
          <p:cNvSpPr>
            <a:spLocks noGrp="1"/>
          </p:cNvSpPr>
          <p:nvPr>
            <p:ph type="body" sz="quarter" idx="13"/>
          </p:nvPr>
        </p:nvSpPr>
        <p:spPr>
          <a:xfrm>
            <a:off x="590334" y="676450"/>
            <a:ext cx="11174400" cy="360000"/>
          </a:xfrm>
        </p:spPr>
        <p:txBody>
          <a:bodyPr/>
          <a:lstStyle/>
          <a:p>
            <a:r>
              <a:rPr lang="ca-ES" dirty="0"/>
              <a:t>Qüestions financeres, incloent-hi pressupost i finançament</a:t>
            </a:r>
            <a:endParaRPr lang="es-ES" dirty="0"/>
          </a:p>
        </p:txBody>
      </p:sp>
      <p:sp>
        <p:nvSpPr>
          <p:cNvPr id="3" name="Content Placeholder 2">
            <a:extLst>
              <a:ext uri="{FF2B5EF4-FFF2-40B4-BE49-F238E27FC236}">
                <a16:creationId xmlns:a16="http://schemas.microsoft.com/office/drawing/2014/main" id="{5B219088-E031-4588-8CDD-69457A7885C4}"/>
              </a:ext>
            </a:extLst>
          </p:cNvPr>
          <p:cNvSpPr>
            <a:spLocks noGrp="1"/>
          </p:cNvSpPr>
          <p:nvPr>
            <p:ph sz="quarter" idx="14"/>
          </p:nvPr>
        </p:nvSpPr>
        <p:spPr>
          <a:xfrm>
            <a:off x="527976" y="1205345"/>
            <a:ext cx="11174412" cy="4862946"/>
          </a:xfrm>
        </p:spPr>
        <p:txBody>
          <a:bodyPr>
            <a:normAutofit fontScale="92500" lnSpcReduction="10000"/>
          </a:bodyPr>
          <a:lstStyle/>
          <a:p>
            <a:pPr algn="just"/>
            <a:r>
              <a:rPr lang="ca-ES" dirty="0"/>
              <a:t>Adquirir i gestionar fons per a activitats i altres operacions és una qüestió urgent per a les organitzacions</a:t>
            </a:r>
            <a:r>
              <a:rPr lang="en-GB" dirty="0"/>
              <a:t>. </a:t>
            </a:r>
          </a:p>
          <a:p>
            <a:pPr algn="just"/>
            <a:r>
              <a:rPr lang="ca-ES" dirty="0"/>
              <a:t>L’abast de les activitats que pot implementar l’organització dependran dels recursos disponibles</a:t>
            </a:r>
            <a:r>
              <a:rPr lang="es-ES" dirty="0"/>
              <a:t>.</a:t>
            </a:r>
          </a:p>
          <a:p>
            <a:pPr algn="just"/>
            <a:r>
              <a:rPr lang="ca-ES" dirty="0"/>
              <a:t>Conèixer els pressupostos i els problemes financers ajudarà a determinar què és realista</a:t>
            </a:r>
            <a:r>
              <a:rPr lang="en-GB" dirty="0"/>
              <a:t>.</a:t>
            </a:r>
          </a:p>
          <a:p>
            <a:pPr algn="just"/>
            <a:r>
              <a:rPr lang="ca-ES" dirty="0"/>
              <a:t>Els recursos poden ser tan limitats que fins i tot podria ser difícil confirmar un local o un espai per a les reunions</a:t>
            </a:r>
            <a:r>
              <a:rPr lang="en-US" dirty="0"/>
              <a:t>.</a:t>
            </a:r>
            <a:endParaRPr lang="x-none" dirty="0"/>
          </a:p>
          <a:p>
            <a:pPr algn="just"/>
            <a:r>
              <a:rPr lang="ca-ES" dirty="0"/>
              <a:t>Les organitzacions poden fer moltíssim amb uns fons limitats</a:t>
            </a:r>
            <a:r>
              <a:rPr lang="en-GB" dirty="0"/>
              <a:t>. </a:t>
            </a:r>
          </a:p>
          <a:p>
            <a:pPr algn="just"/>
            <a:r>
              <a:rPr lang="ca-ES" dirty="0"/>
              <a:t>Hi ha organitzacions que s’han reunit a llocs públics, com ara parcs o cafeteries</a:t>
            </a:r>
            <a:r>
              <a:rPr lang="en-US" dirty="0"/>
              <a:t>.</a:t>
            </a:r>
          </a:p>
          <a:p>
            <a:pPr algn="just"/>
            <a:r>
              <a:rPr lang="ca-ES" dirty="0"/>
              <a:t>Diverses parts interessades podrien estar disposades a compartir un espai</a:t>
            </a:r>
            <a:r>
              <a:rPr lang="es-ES" dirty="0"/>
              <a:t>.</a:t>
            </a:r>
          </a:p>
          <a:p>
            <a:pPr algn="just"/>
            <a:r>
              <a:rPr lang="ca-ES" dirty="0"/>
              <a:t>Hi ha mitjans socials i allotjament web gratuïts</a:t>
            </a:r>
            <a:r>
              <a:rPr lang="en-US" dirty="0"/>
              <a:t>.</a:t>
            </a:r>
            <a:endParaRPr lang="en-GB" dirty="0"/>
          </a:p>
          <a:p>
            <a:pPr algn="just"/>
            <a:r>
              <a:rPr lang="ca-ES" dirty="0"/>
              <a:t>Aprofitar i utilitzar els recursos existents a la comunitat pot facilitar el creixement i el desenvolupament</a:t>
            </a:r>
            <a:r>
              <a:rPr lang="en-GB" dirty="0"/>
              <a:t>. </a:t>
            </a:r>
            <a:endParaRPr lang="x-none" dirty="0"/>
          </a:p>
          <a:p>
            <a:pPr algn="just"/>
            <a:r>
              <a:rPr lang="ca-ES" dirty="0"/>
              <a:t>Funcionar amb fons limitats dona més independència però també pot aïllar els grups i limitar l’abast de les activitats</a:t>
            </a:r>
            <a:r>
              <a:rPr lang="en-GB" dirty="0"/>
              <a:t>. </a:t>
            </a:r>
            <a:endParaRPr lang="x-none" dirty="0"/>
          </a:p>
          <a:p>
            <a:pPr algn="just"/>
            <a:r>
              <a:rPr lang="ca-ES" dirty="0"/>
              <a:t>És clau garantir la transparència de les finances i la responsabilitat del lideratge respecte del pressupost</a:t>
            </a:r>
            <a:r>
              <a:rPr lang="en-GB" dirty="0"/>
              <a:t>.</a:t>
            </a:r>
            <a:endParaRPr lang="x-none" dirty="0"/>
          </a:p>
        </p:txBody>
      </p:sp>
      <p:sp>
        <p:nvSpPr>
          <p:cNvPr id="2" name="Title 1">
            <a:extLst>
              <a:ext uri="{FF2B5EF4-FFF2-40B4-BE49-F238E27FC236}">
                <a16:creationId xmlns:a16="http://schemas.microsoft.com/office/drawing/2014/main" id="{5112ADAC-69A0-4865-8027-423F689070BE}"/>
              </a:ext>
            </a:extLst>
          </p:cNvPr>
          <p:cNvSpPr>
            <a:spLocks noGrp="1"/>
          </p:cNvSpPr>
          <p:nvPr>
            <p:ph type="title"/>
          </p:nvPr>
        </p:nvSpPr>
        <p:spPr>
          <a:xfrm>
            <a:off x="471758" y="244450"/>
            <a:ext cx="9792000" cy="432000"/>
          </a:xfrm>
        </p:spPr>
        <p:txBody>
          <a:bodyPr/>
          <a:lstStyle/>
          <a:p>
            <a:r>
              <a:rPr lang="en-GB" dirty="0"/>
              <a:t>3. </a:t>
            </a:r>
            <a:r>
              <a:rPr lang="ca-ES" dirty="0"/>
              <a:t>Crear una organització de la societat civil </a:t>
            </a:r>
            <a:r>
              <a:rPr lang="es-ES" dirty="0"/>
              <a:t>- 36</a:t>
            </a:r>
            <a:endParaRPr lang="x-none" dirty="0"/>
          </a:p>
        </p:txBody>
      </p:sp>
    </p:spTree>
    <p:extLst>
      <p:ext uri="{BB962C8B-B14F-4D97-AF65-F5344CB8AC3E}">
        <p14:creationId xmlns:p14="http://schemas.microsoft.com/office/powerpoint/2010/main" val="2769928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DE9AAE5-E74A-C24A-8D82-42331945828B}"/>
              </a:ext>
            </a:extLst>
          </p:cNvPr>
          <p:cNvSpPr>
            <a:spLocks noGrp="1"/>
          </p:cNvSpPr>
          <p:nvPr>
            <p:ph type="body" sz="quarter" idx="13"/>
          </p:nvPr>
        </p:nvSpPr>
        <p:spPr>
          <a:xfrm>
            <a:off x="569552" y="655668"/>
            <a:ext cx="11174400" cy="360000"/>
          </a:xfrm>
        </p:spPr>
        <p:txBody>
          <a:bodyPr/>
          <a:lstStyle/>
          <a:p>
            <a:r>
              <a:rPr lang="ca-ES" dirty="0"/>
              <a:t>Qüestions financeres, incloent-hi pressupost i finançament</a:t>
            </a:r>
            <a:endParaRPr lang="es-ES" dirty="0"/>
          </a:p>
        </p:txBody>
      </p:sp>
      <p:sp>
        <p:nvSpPr>
          <p:cNvPr id="3" name="Content Placeholder 2">
            <a:extLst>
              <a:ext uri="{FF2B5EF4-FFF2-40B4-BE49-F238E27FC236}">
                <a16:creationId xmlns:a16="http://schemas.microsoft.com/office/drawing/2014/main" id="{233CB47F-3F9F-4720-915E-A6A34B613BC9}"/>
              </a:ext>
            </a:extLst>
          </p:cNvPr>
          <p:cNvSpPr>
            <a:spLocks noGrp="1"/>
          </p:cNvSpPr>
          <p:nvPr>
            <p:ph sz="quarter" idx="14"/>
          </p:nvPr>
        </p:nvSpPr>
        <p:spPr>
          <a:xfrm>
            <a:off x="507195" y="1143001"/>
            <a:ext cx="11174412" cy="5278582"/>
          </a:xfrm>
        </p:spPr>
        <p:txBody>
          <a:bodyPr>
            <a:noAutofit/>
          </a:bodyPr>
          <a:lstStyle/>
          <a:p>
            <a:pPr marL="0" indent="0" algn="just">
              <a:buClr>
                <a:schemeClr val="accent1">
                  <a:lumMod val="75000"/>
                </a:schemeClr>
              </a:buClr>
              <a:buNone/>
            </a:pPr>
            <a:r>
              <a:rPr lang="en-GB" sz="2000" u="sng" dirty="0" err="1"/>
              <a:t>Pressupostos</a:t>
            </a:r>
            <a:r>
              <a:rPr lang="en-GB" sz="2000" u="sng" dirty="0"/>
              <a:t> (1)</a:t>
            </a:r>
            <a:endParaRPr lang="x-none" sz="2000" u="sng" dirty="0"/>
          </a:p>
          <a:p>
            <a:pPr algn="just">
              <a:buClr>
                <a:schemeClr val="accent1">
                  <a:lumMod val="75000"/>
                </a:schemeClr>
              </a:buClr>
            </a:pPr>
            <a:r>
              <a:rPr lang="ca-ES" sz="2000" dirty="0"/>
              <a:t>Planificar el pressupost anual és una part molt important de la creació d’una organització de la societat civil, amb independència de la composició dels seus membres, la mida o l’estructura</a:t>
            </a:r>
            <a:r>
              <a:rPr lang="es-ES" sz="2000" dirty="0"/>
              <a:t>.</a:t>
            </a:r>
            <a:endParaRPr lang="en-GB" sz="2000" dirty="0"/>
          </a:p>
          <a:p>
            <a:pPr algn="just">
              <a:buClr>
                <a:schemeClr val="accent1">
                  <a:lumMod val="75000"/>
                </a:schemeClr>
              </a:buClr>
            </a:pPr>
            <a:r>
              <a:rPr lang="ca-ES" sz="2000" dirty="0"/>
              <a:t>El pressupost ha de cobrir totes les despeses necessàries per al funcionament i les activitats de l’organització</a:t>
            </a:r>
            <a:r>
              <a:rPr lang="en-GB" sz="2000" dirty="0"/>
              <a:t>. </a:t>
            </a:r>
          </a:p>
          <a:p>
            <a:pPr algn="just">
              <a:buClr>
                <a:schemeClr val="accent1">
                  <a:lumMod val="75000"/>
                </a:schemeClr>
              </a:buClr>
            </a:pPr>
            <a:r>
              <a:rPr lang="ca-ES" sz="2000" dirty="0"/>
              <a:t>L’organització ha de ser transparent pel que fa a la gestió financera i ha de compartir la informació financera amb els membres</a:t>
            </a:r>
            <a:r>
              <a:rPr lang="en-GB" sz="2000" dirty="0"/>
              <a:t>. </a:t>
            </a:r>
            <a:r>
              <a:rPr lang="es-ES" sz="2000" dirty="0"/>
              <a:t>Algunos gastos podrían incluir</a:t>
            </a:r>
            <a:r>
              <a:rPr lang="en-GB" sz="2000" dirty="0"/>
              <a:t>:</a:t>
            </a:r>
            <a:endParaRPr lang="x-none" sz="2000" dirty="0"/>
          </a:p>
          <a:p>
            <a:pPr lvl="1" fontAlgn="base"/>
            <a:r>
              <a:rPr lang="ca-ES" dirty="0"/>
              <a:t>Costos inicials </a:t>
            </a:r>
            <a:endParaRPr lang="es-ES" dirty="0"/>
          </a:p>
          <a:p>
            <a:pPr lvl="1"/>
            <a:r>
              <a:rPr lang="ca-ES" dirty="0"/>
              <a:t>Necessitats </a:t>
            </a:r>
            <a:r>
              <a:rPr lang="ca-ES" dirty="0" err="1"/>
              <a:t>administrative</a:t>
            </a:r>
            <a:r>
              <a:rPr lang="es-ES" dirty="0"/>
              <a:t>s</a:t>
            </a:r>
            <a:endParaRPr lang="en-US" dirty="0"/>
          </a:p>
          <a:p>
            <a:pPr lvl="1" fontAlgn="base"/>
            <a:r>
              <a:rPr lang="ca-ES" dirty="0"/>
              <a:t>Formació i educació </a:t>
            </a:r>
            <a:endParaRPr lang="es-ES" dirty="0"/>
          </a:p>
          <a:p>
            <a:pPr lvl="1" fontAlgn="base"/>
            <a:r>
              <a:rPr lang="ca-ES" dirty="0"/>
              <a:t>Salaris </a:t>
            </a:r>
            <a:endParaRPr lang="es-ES" dirty="0"/>
          </a:p>
          <a:p>
            <a:pPr lvl="1" fontAlgn="base"/>
            <a:r>
              <a:rPr lang="ca-ES" dirty="0"/>
              <a:t>Costos promocionals </a:t>
            </a:r>
            <a:endParaRPr lang="es-ES" dirty="0"/>
          </a:p>
          <a:p>
            <a:pPr lvl="1" fontAlgn="base"/>
            <a:r>
              <a:rPr lang="ca-ES" dirty="0"/>
              <a:t>Costos relacionats amb activitats i esdeveniments </a:t>
            </a:r>
            <a:endParaRPr lang="es-ES" dirty="0"/>
          </a:p>
          <a:p>
            <a:pPr lvl="1" fontAlgn="base"/>
            <a:r>
              <a:rPr lang="ca-ES" dirty="0"/>
              <a:t>Viatges </a:t>
            </a:r>
            <a:endParaRPr lang="es-ES" dirty="0"/>
          </a:p>
          <a:p>
            <a:pPr lvl="1" fontAlgn="base"/>
            <a:r>
              <a:rPr lang="ca-ES" dirty="0"/>
              <a:t>Lloguer de sales </a:t>
            </a:r>
            <a:endParaRPr lang="es-ES" dirty="0"/>
          </a:p>
          <a:p>
            <a:pPr lvl="1"/>
            <a:r>
              <a:rPr lang="ca-ES" dirty="0"/>
              <a:t>Costos operatius </a:t>
            </a:r>
            <a:endParaRPr lang="x-none" dirty="0"/>
          </a:p>
        </p:txBody>
      </p:sp>
      <p:sp>
        <p:nvSpPr>
          <p:cNvPr id="2" name="Title 1">
            <a:extLst>
              <a:ext uri="{FF2B5EF4-FFF2-40B4-BE49-F238E27FC236}">
                <a16:creationId xmlns:a16="http://schemas.microsoft.com/office/drawing/2014/main" id="{D6EC1120-7870-4474-A325-6EBBCC989990}"/>
              </a:ext>
            </a:extLst>
          </p:cNvPr>
          <p:cNvSpPr>
            <a:spLocks noGrp="1"/>
          </p:cNvSpPr>
          <p:nvPr>
            <p:ph type="title"/>
          </p:nvPr>
        </p:nvSpPr>
        <p:spPr>
          <a:xfrm>
            <a:off x="409412" y="244450"/>
            <a:ext cx="9792000" cy="432000"/>
          </a:xfrm>
        </p:spPr>
        <p:txBody>
          <a:bodyPr/>
          <a:lstStyle/>
          <a:p>
            <a:r>
              <a:rPr lang="en-GB" dirty="0"/>
              <a:t>3. </a:t>
            </a:r>
            <a:r>
              <a:rPr lang="ca-ES" dirty="0"/>
              <a:t>Crear una organització de la societat civil </a:t>
            </a:r>
            <a:r>
              <a:rPr lang="es-ES" dirty="0"/>
              <a:t>- 37</a:t>
            </a:r>
            <a:endParaRPr lang="x-none" dirty="0"/>
          </a:p>
        </p:txBody>
      </p:sp>
    </p:spTree>
    <p:extLst>
      <p:ext uri="{BB962C8B-B14F-4D97-AF65-F5344CB8AC3E}">
        <p14:creationId xmlns:p14="http://schemas.microsoft.com/office/powerpoint/2010/main" val="15676546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DB85F2F-6637-C042-A69F-8A44EA6FFA51}"/>
              </a:ext>
            </a:extLst>
          </p:cNvPr>
          <p:cNvSpPr>
            <a:spLocks noGrp="1"/>
          </p:cNvSpPr>
          <p:nvPr>
            <p:ph type="body" sz="quarter" idx="13"/>
          </p:nvPr>
        </p:nvSpPr>
        <p:spPr/>
        <p:txBody>
          <a:bodyPr/>
          <a:lstStyle/>
          <a:p>
            <a:r>
              <a:rPr lang="ca-ES" dirty="0"/>
              <a:t>Qüestions financeres, incloent-hi pressupost i finançament</a:t>
            </a:r>
            <a:endParaRPr lang="es-ES" dirty="0"/>
          </a:p>
        </p:txBody>
      </p:sp>
      <p:sp>
        <p:nvSpPr>
          <p:cNvPr id="3" name="Content Placeholder 2">
            <a:extLst>
              <a:ext uri="{FF2B5EF4-FFF2-40B4-BE49-F238E27FC236}">
                <a16:creationId xmlns:a16="http://schemas.microsoft.com/office/drawing/2014/main" id="{66C8BEF4-1013-49B1-9163-851F6C727FEE}"/>
              </a:ext>
            </a:extLst>
          </p:cNvPr>
          <p:cNvSpPr>
            <a:spLocks noGrp="1"/>
          </p:cNvSpPr>
          <p:nvPr>
            <p:ph sz="quarter" idx="14"/>
          </p:nvPr>
        </p:nvSpPr>
        <p:spPr>
          <a:xfrm>
            <a:off x="507195" y="1309255"/>
            <a:ext cx="11174412" cy="4652946"/>
          </a:xfrm>
        </p:spPr>
        <p:txBody>
          <a:bodyPr>
            <a:normAutofit fontScale="92500" lnSpcReduction="10000"/>
          </a:bodyPr>
          <a:lstStyle/>
          <a:p>
            <a:pPr marL="0" lvl="0" indent="0" algn="just">
              <a:lnSpc>
                <a:spcPct val="150000"/>
              </a:lnSpc>
              <a:buNone/>
            </a:pPr>
            <a:r>
              <a:rPr lang="es-ES" u="sng" dirty="0" err="1"/>
              <a:t>Pressupostos</a:t>
            </a:r>
            <a:r>
              <a:rPr lang="en-GB" u="sng" dirty="0"/>
              <a:t> (2)</a:t>
            </a:r>
          </a:p>
          <a:p>
            <a:pPr algn="just">
              <a:lnSpc>
                <a:spcPct val="150000"/>
              </a:lnSpc>
            </a:pPr>
            <a:r>
              <a:rPr lang="ca-ES" dirty="0"/>
              <a:t>Els pressupostos s’han de revisar anualment</a:t>
            </a:r>
            <a:r>
              <a:rPr lang="en-GB" dirty="0"/>
              <a:t>. </a:t>
            </a:r>
          </a:p>
          <a:p>
            <a:pPr algn="just">
              <a:lnSpc>
                <a:spcPct val="150000"/>
              </a:lnSpc>
            </a:pPr>
            <a:r>
              <a:rPr lang="ca-ES" dirty="0"/>
              <a:t>Durant aquesta revisió, algunes preguntes útils a formular poden ser </a:t>
            </a:r>
            <a:r>
              <a:rPr lang="es-ES" dirty="0"/>
              <a:t>: </a:t>
            </a:r>
            <a:endParaRPr lang="x-none" dirty="0"/>
          </a:p>
          <a:p>
            <a:pPr lvl="1" fontAlgn="base">
              <a:lnSpc>
                <a:spcPct val="150000"/>
              </a:lnSpc>
            </a:pPr>
            <a:r>
              <a:rPr lang="ca-ES" dirty="0"/>
              <a:t>Hi va haver prou fons per mantenir el funcionament del grup? </a:t>
            </a:r>
            <a:endParaRPr lang="es-ES" dirty="0"/>
          </a:p>
          <a:p>
            <a:pPr lvl="1" fontAlgn="base">
              <a:lnSpc>
                <a:spcPct val="150000"/>
              </a:lnSpc>
            </a:pPr>
            <a:r>
              <a:rPr lang="ca-ES" dirty="0"/>
              <a:t>Es realitzaran activitats noves? </a:t>
            </a:r>
            <a:endParaRPr lang="es-ES" dirty="0"/>
          </a:p>
          <a:p>
            <a:pPr lvl="1" fontAlgn="base">
              <a:lnSpc>
                <a:spcPct val="150000"/>
              </a:lnSpc>
            </a:pPr>
            <a:r>
              <a:rPr lang="ca-ES" dirty="0"/>
              <a:t>Es contractarà més persones? </a:t>
            </a:r>
            <a:endParaRPr lang="es-ES" dirty="0"/>
          </a:p>
          <a:p>
            <a:pPr lvl="1" fontAlgn="base">
              <a:lnSpc>
                <a:spcPct val="150000"/>
              </a:lnSpc>
            </a:pPr>
            <a:r>
              <a:rPr lang="ca-ES" dirty="0"/>
              <a:t>Calen més fons per al proper any? </a:t>
            </a:r>
            <a:endParaRPr lang="es-ES" dirty="0"/>
          </a:p>
          <a:p>
            <a:pPr>
              <a:lnSpc>
                <a:spcPct val="150000"/>
              </a:lnSpc>
            </a:pPr>
            <a:r>
              <a:rPr lang="ca-ES" dirty="0"/>
              <a:t>Alguns sistemes bancaris faciliten comptes bancaris a ONG o OPD, així que aquesta pot ser una manera de reduir o eliminar costos addicionals. </a:t>
            </a:r>
            <a:endParaRPr lang="x-none" dirty="0"/>
          </a:p>
        </p:txBody>
      </p:sp>
      <p:sp>
        <p:nvSpPr>
          <p:cNvPr id="2" name="Title 1">
            <a:extLst>
              <a:ext uri="{FF2B5EF4-FFF2-40B4-BE49-F238E27FC236}">
                <a16:creationId xmlns:a16="http://schemas.microsoft.com/office/drawing/2014/main" id="{4356E1D2-A2F9-4864-8B50-C05C50205509}"/>
              </a:ext>
            </a:extLst>
          </p:cNvPr>
          <p:cNvSpPr>
            <a:spLocks noGrp="1"/>
          </p:cNvSpPr>
          <p:nvPr>
            <p:ph type="title"/>
          </p:nvPr>
        </p:nvSpPr>
        <p:spPr/>
        <p:txBody>
          <a:bodyPr/>
          <a:lstStyle/>
          <a:p>
            <a:r>
              <a:rPr lang="en-GB" dirty="0"/>
              <a:t>3. </a:t>
            </a:r>
            <a:r>
              <a:rPr lang="ca-ES" dirty="0"/>
              <a:t>Crear una organització de la societat civil </a:t>
            </a:r>
            <a:r>
              <a:rPr lang="es-ES" dirty="0"/>
              <a:t>- 38</a:t>
            </a:r>
            <a:endParaRPr lang="x-none" dirty="0"/>
          </a:p>
        </p:txBody>
      </p:sp>
    </p:spTree>
    <p:extLst>
      <p:ext uri="{BB962C8B-B14F-4D97-AF65-F5344CB8AC3E}">
        <p14:creationId xmlns:p14="http://schemas.microsoft.com/office/powerpoint/2010/main" val="5024178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B5D72B4-EDD6-C346-9279-54F030F1A97C}"/>
              </a:ext>
            </a:extLst>
          </p:cNvPr>
          <p:cNvSpPr>
            <a:spLocks noGrp="1"/>
          </p:cNvSpPr>
          <p:nvPr>
            <p:ph type="body" sz="quarter" idx="13"/>
          </p:nvPr>
        </p:nvSpPr>
        <p:spPr/>
        <p:txBody>
          <a:bodyPr/>
          <a:lstStyle/>
          <a:p>
            <a:r>
              <a:rPr lang="ca-ES" dirty="0"/>
              <a:t>Qüestions financeres, incloent-hi pressupost i finançament</a:t>
            </a:r>
            <a:endParaRPr lang="es-ES" dirty="0"/>
          </a:p>
        </p:txBody>
      </p:sp>
      <p:sp>
        <p:nvSpPr>
          <p:cNvPr id="3" name="Content Placeholder 2">
            <a:extLst>
              <a:ext uri="{FF2B5EF4-FFF2-40B4-BE49-F238E27FC236}">
                <a16:creationId xmlns:a16="http://schemas.microsoft.com/office/drawing/2014/main" id="{656F7BA7-3F66-439B-A61A-0A7E0CC4ADE8}"/>
              </a:ext>
            </a:extLst>
          </p:cNvPr>
          <p:cNvSpPr>
            <a:spLocks noGrp="1"/>
          </p:cNvSpPr>
          <p:nvPr>
            <p:ph sz="quarter" idx="14"/>
          </p:nvPr>
        </p:nvSpPr>
        <p:spPr>
          <a:xfrm>
            <a:off x="507195" y="1531970"/>
            <a:ext cx="11174412" cy="4500000"/>
          </a:xfrm>
        </p:spPr>
        <p:txBody>
          <a:bodyPr>
            <a:normAutofit/>
          </a:bodyPr>
          <a:lstStyle/>
          <a:p>
            <a:pPr marL="0" indent="0" algn="just">
              <a:buNone/>
            </a:pPr>
            <a:r>
              <a:rPr lang="en-GB" u="sng" dirty="0" err="1"/>
              <a:t>Finançament</a:t>
            </a:r>
            <a:r>
              <a:rPr lang="en-GB" u="sng" dirty="0"/>
              <a:t> (1)</a:t>
            </a:r>
          </a:p>
          <a:p>
            <a:pPr algn="just"/>
            <a:r>
              <a:rPr lang="ca-ES" dirty="0"/>
              <a:t>És important tenir una estratègia clara i conèixer d’on provenen els fons i com s’assignaran dins de l’organització</a:t>
            </a:r>
            <a:r>
              <a:rPr lang="en-GB" dirty="0"/>
              <a:t>. </a:t>
            </a:r>
          </a:p>
          <a:p>
            <a:pPr algn="just"/>
            <a:r>
              <a:rPr lang="ca-ES" dirty="0"/>
              <a:t>Els requisits específics per a les fonts de finançament perquè tenen una repercussió en com i quines activitats es realitzen</a:t>
            </a:r>
            <a:r>
              <a:rPr lang="en-GB" dirty="0"/>
              <a:t>.  </a:t>
            </a:r>
            <a:endParaRPr lang="x-none" dirty="0"/>
          </a:p>
          <a:p>
            <a:pPr algn="just"/>
            <a:r>
              <a:rPr lang="ca-ES" dirty="0"/>
              <a:t>Els fons de donants sense interessos específics permeten més flexibilitat</a:t>
            </a:r>
            <a:r>
              <a:rPr lang="en-GB" dirty="0"/>
              <a:t>. </a:t>
            </a:r>
          </a:p>
          <a:p>
            <a:pPr algn="just"/>
            <a:r>
              <a:rPr lang="ca-ES" dirty="0"/>
              <a:t>Assegurar-se que no hi ha conflictes d’interès</a:t>
            </a:r>
            <a:r>
              <a:rPr lang="es-ES" dirty="0"/>
              <a:t>.</a:t>
            </a:r>
          </a:p>
          <a:p>
            <a:pPr algn="just"/>
            <a:r>
              <a:rPr lang="ca-ES" dirty="0"/>
              <a:t>Garantir la transparència a l’hora d’acceptar i reconèixer les fonts de finançament</a:t>
            </a:r>
            <a:r>
              <a:rPr lang="en-GB" dirty="0"/>
              <a:t>.</a:t>
            </a:r>
            <a:endParaRPr lang="x-none" dirty="0"/>
          </a:p>
          <a:p>
            <a:pPr algn="just"/>
            <a:r>
              <a:rPr lang="ca-ES" dirty="0"/>
              <a:t>Les organitzacions han de ser creatives amb els tipus de donacions </a:t>
            </a:r>
            <a:r>
              <a:rPr lang="es-ES" dirty="0"/>
              <a:t>que </a:t>
            </a:r>
            <a:r>
              <a:rPr lang="ca-ES" dirty="0"/>
              <a:t>sol·liciten</a:t>
            </a:r>
            <a:r>
              <a:rPr lang="en-GB" dirty="0"/>
              <a:t>.</a:t>
            </a:r>
          </a:p>
        </p:txBody>
      </p:sp>
      <p:sp>
        <p:nvSpPr>
          <p:cNvPr id="2" name="Title 1">
            <a:extLst>
              <a:ext uri="{FF2B5EF4-FFF2-40B4-BE49-F238E27FC236}">
                <a16:creationId xmlns:a16="http://schemas.microsoft.com/office/drawing/2014/main" id="{CC6C177B-59EF-4A24-B5A2-A590C2DC0E3A}"/>
              </a:ext>
            </a:extLst>
          </p:cNvPr>
          <p:cNvSpPr>
            <a:spLocks noGrp="1"/>
          </p:cNvSpPr>
          <p:nvPr>
            <p:ph type="title"/>
          </p:nvPr>
        </p:nvSpPr>
        <p:spPr/>
        <p:txBody>
          <a:bodyPr/>
          <a:lstStyle/>
          <a:p>
            <a:r>
              <a:rPr lang="en-GB" dirty="0"/>
              <a:t>3. </a:t>
            </a:r>
            <a:r>
              <a:rPr lang="ca-ES" dirty="0"/>
              <a:t>Crear una organització de la societat civil </a:t>
            </a:r>
            <a:r>
              <a:rPr lang="es-ES" dirty="0"/>
              <a:t>- 39</a:t>
            </a:r>
            <a:endParaRPr lang="x-none" dirty="0"/>
          </a:p>
        </p:txBody>
      </p:sp>
    </p:spTree>
    <p:extLst>
      <p:ext uri="{BB962C8B-B14F-4D97-AF65-F5344CB8AC3E}">
        <p14:creationId xmlns:p14="http://schemas.microsoft.com/office/powerpoint/2010/main" val="33886513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EE60544-8D6F-E24A-90D9-6EDC6B73DE68}"/>
              </a:ext>
            </a:extLst>
          </p:cNvPr>
          <p:cNvSpPr>
            <a:spLocks noGrp="1"/>
          </p:cNvSpPr>
          <p:nvPr>
            <p:ph type="body" sz="quarter" idx="13"/>
          </p:nvPr>
        </p:nvSpPr>
        <p:spPr/>
        <p:txBody>
          <a:bodyPr/>
          <a:lstStyle/>
          <a:p>
            <a:r>
              <a:rPr lang="ca-ES" dirty="0"/>
              <a:t>Qüestions financeres, incloent-hi pressupost i finançament</a:t>
            </a:r>
            <a:endParaRPr lang="es-ES" dirty="0"/>
          </a:p>
        </p:txBody>
      </p:sp>
      <p:sp>
        <p:nvSpPr>
          <p:cNvPr id="3" name="Content Placeholder 2">
            <a:extLst>
              <a:ext uri="{FF2B5EF4-FFF2-40B4-BE49-F238E27FC236}">
                <a16:creationId xmlns:a16="http://schemas.microsoft.com/office/drawing/2014/main" id="{01E46EEC-F061-49A9-BB25-A8B97180B099}"/>
              </a:ext>
            </a:extLst>
          </p:cNvPr>
          <p:cNvSpPr>
            <a:spLocks noGrp="1"/>
          </p:cNvSpPr>
          <p:nvPr>
            <p:ph sz="quarter" idx="14"/>
          </p:nvPr>
        </p:nvSpPr>
        <p:spPr>
          <a:xfrm>
            <a:off x="507195" y="1448843"/>
            <a:ext cx="11174412" cy="4500000"/>
          </a:xfrm>
        </p:spPr>
        <p:txBody>
          <a:bodyPr>
            <a:normAutofit/>
          </a:bodyPr>
          <a:lstStyle/>
          <a:p>
            <a:pPr marL="0" indent="0">
              <a:buNone/>
            </a:pPr>
            <a:r>
              <a:rPr lang="en-GB" u="sng" dirty="0" err="1"/>
              <a:t>Finançament</a:t>
            </a:r>
            <a:r>
              <a:rPr lang="en-GB" u="sng" dirty="0"/>
              <a:t> </a:t>
            </a:r>
            <a:r>
              <a:rPr lang="en-US" u="sng" dirty="0"/>
              <a:t>(2)</a:t>
            </a:r>
          </a:p>
          <a:p>
            <a:r>
              <a:rPr lang="ca-ES" dirty="0"/>
              <a:t>Possibles fonts de finançament són </a:t>
            </a:r>
            <a:r>
              <a:rPr lang="en-US" dirty="0"/>
              <a:t>:</a:t>
            </a:r>
          </a:p>
          <a:p>
            <a:pPr lvl="1"/>
            <a:r>
              <a:rPr lang="ca-ES" dirty="0"/>
              <a:t>Donacions en espècie, com ara subministraments i refrigeris, d’empreses locals</a:t>
            </a:r>
            <a:r>
              <a:rPr lang="en-US" dirty="0"/>
              <a:t>.</a:t>
            </a:r>
            <a:endParaRPr lang="x-none" dirty="0"/>
          </a:p>
          <a:p>
            <a:pPr lvl="1"/>
            <a:r>
              <a:rPr lang="ca-ES" dirty="0"/>
              <a:t>Finançament col·lectiu: l’ús d’internet, especialment de les plataformes de mitjans socials</a:t>
            </a:r>
            <a:r>
              <a:rPr lang="en-US" dirty="0"/>
              <a:t>. </a:t>
            </a:r>
            <a:endParaRPr lang="x-none" dirty="0"/>
          </a:p>
          <a:p>
            <a:pPr lvl="1"/>
            <a:r>
              <a:rPr lang="ca-ES" dirty="0"/>
              <a:t>Subscripcions i/o donacions de membres</a:t>
            </a:r>
            <a:r>
              <a:rPr lang="en-US" dirty="0"/>
              <a:t>.</a:t>
            </a:r>
            <a:endParaRPr lang="x-none" dirty="0"/>
          </a:p>
          <a:p>
            <a:pPr lvl="1"/>
            <a:r>
              <a:rPr lang="ca-ES" dirty="0"/>
              <a:t>Subvencions benvolents de fundacions i altres organitzacions</a:t>
            </a:r>
            <a:r>
              <a:rPr lang="en-US" dirty="0"/>
              <a:t>.</a:t>
            </a:r>
          </a:p>
          <a:p>
            <a:pPr lvl="1"/>
            <a:r>
              <a:rPr lang="ca-ES" dirty="0"/>
              <a:t>Projectes governamentals</a:t>
            </a:r>
            <a:r>
              <a:rPr lang="en-US" dirty="0"/>
              <a:t>.</a:t>
            </a:r>
          </a:p>
          <a:p>
            <a:pPr lvl="1"/>
            <a:r>
              <a:rPr lang="ca-ES" dirty="0"/>
              <a:t>Organitzacions benèfiques i religioses</a:t>
            </a:r>
            <a:r>
              <a:rPr lang="en-US" dirty="0"/>
              <a:t>.</a:t>
            </a:r>
          </a:p>
          <a:p>
            <a:pPr lvl="1"/>
            <a:r>
              <a:rPr lang="ca-ES" dirty="0"/>
              <a:t>Patrocinadors</a:t>
            </a:r>
            <a:r>
              <a:rPr lang="en-US" dirty="0"/>
              <a:t>.</a:t>
            </a:r>
          </a:p>
          <a:p>
            <a:pPr lvl="1"/>
            <a:r>
              <a:rPr lang="ca-ES" dirty="0"/>
              <a:t>Empreses i indústria</a:t>
            </a:r>
            <a:r>
              <a:rPr lang="en-US" dirty="0"/>
              <a:t>.</a:t>
            </a:r>
          </a:p>
          <a:p>
            <a:pPr lvl="1"/>
            <a:r>
              <a:rPr lang="ca-ES" dirty="0"/>
              <a:t>Altres activitats per recaptar fons</a:t>
            </a:r>
            <a:r>
              <a:rPr lang="en-US" dirty="0"/>
              <a:t>.</a:t>
            </a:r>
          </a:p>
        </p:txBody>
      </p:sp>
      <p:sp>
        <p:nvSpPr>
          <p:cNvPr id="2" name="Title 1">
            <a:extLst>
              <a:ext uri="{FF2B5EF4-FFF2-40B4-BE49-F238E27FC236}">
                <a16:creationId xmlns:a16="http://schemas.microsoft.com/office/drawing/2014/main" id="{6777FF80-00ED-4F0C-A444-50EE2C0D1E66}"/>
              </a:ext>
            </a:extLst>
          </p:cNvPr>
          <p:cNvSpPr>
            <a:spLocks noGrp="1"/>
          </p:cNvSpPr>
          <p:nvPr>
            <p:ph type="title"/>
          </p:nvPr>
        </p:nvSpPr>
        <p:spPr/>
        <p:txBody>
          <a:bodyPr/>
          <a:lstStyle/>
          <a:p>
            <a:r>
              <a:rPr lang="en-GB" dirty="0"/>
              <a:t>3. </a:t>
            </a:r>
            <a:r>
              <a:rPr lang="ca-ES" dirty="0"/>
              <a:t>Crear una organització de la societat civil </a:t>
            </a:r>
            <a:r>
              <a:rPr lang="es-ES" dirty="0"/>
              <a:t>- 40</a:t>
            </a:r>
            <a:endParaRPr lang="x-none" dirty="0"/>
          </a:p>
        </p:txBody>
      </p:sp>
    </p:spTree>
    <p:extLst>
      <p:ext uri="{BB962C8B-B14F-4D97-AF65-F5344CB8AC3E}">
        <p14:creationId xmlns:p14="http://schemas.microsoft.com/office/powerpoint/2010/main" val="3894650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A2FB20-CC90-F843-9422-D53758BBD567}"/>
              </a:ext>
            </a:extLst>
          </p:cNvPr>
          <p:cNvSpPr>
            <a:spLocks noGrp="1"/>
          </p:cNvSpPr>
          <p:nvPr>
            <p:ph type="sldNum" sz="quarter" idx="4294967295"/>
          </p:nvPr>
        </p:nvSpPr>
        <p:spPr>
          <a:xfrm>
            <a:off x="10034587" y="6623100"/>
            <a:ext cx="1648619" cy="216000"/>
          </a:xfrm>
          <a:prstGeom prst="rect">
            <a:avLst/>
          </a:prstGeom>
        </p:spPr>
        <p:txBody>
          <a:bodyPr/>
          <a:lstStyle/>
          <a:p>
            <a:fld id="{04260D4A-DEC1-45DD-8AB2-A3349BAAA59E}" type="slidenum">
              <a:rPr lang="en-US" smtClean="0"/>
              <a:pPr/>
              <a:t>5</a:t>
            </a:fld>
            <a:endParaRPr lang="en-US"/>
          </a:p>
        </p:txBody>
      </p:sp>
      <p:sp>
        <p:nvSpPr>
          <p:cNvPr id="4" name="Content Placeholder 3">
            <a:extLst>
              <a:ext uri="{FF2B5EF4-FFF2-40B4-BE49-F238E27FC236}">
                <a16:creationId xmlns:a16="http://schemas.microsoft.com/office/drawing/2014/main" id="{33CC41E0-250C-854E-9DB6-9D416242DC58}"/>
              </a:ext>
            </a:extLst>
          </p:cNvPr>
          <p:cNvSpPr>
            <a:spLocks noGrp="1"/>
          </p:cNvSpPr>
          <p:nvPr>
            <p:ph sz="quarter" idx="14"/>
          </p:nvPr>
        </p:nvSpPr>
        <p:spPr>
          <a:xfrm>
            <a:off x="507195" y="1115123"/>
            <a:ext cx="11112376" cy="5151862"/>
          </a:xfrm>
        </p:spPr>
        <p:txBody>
          <a:bodyPr/>
          <a:lstStyle/>
          <a:p>
            <a:pPr algn="just">
              <a:spcBef>
                <a:spcPts val="600"/>
              </a:spcBef>
              <a:spcAft>
                <a:spcPts val="1200"/>
              </a:spcAft>
            </a:pPr>
            <a:r>
              <a:rPr lang="ca-ES" dirty="0"/>
              <a:t>Fem servir els termes </a:t>
            </a:r>
            <a:r>
              <a:rPr lang="ca-ES" i="1" dirty="0"/>
              <a:t>persones usuàries</a:t>
            </a:r>
            <a:r>
              <a:rPr lang="ca-ES" dirty="0"/>
              <a:t> o </a:t>
            </a:r>
            <a:r>
              <a:rPr lang="ca-ES" i="1" dirty="0"/>
              <a:t>persones que han estat usuàries</a:t>
            </a:r>
            <a:r>
              <a:rPr lang="ca-ES" dirty="0"/>
              <a:t> dels serveis socials o de salut mental per referir-nos a les persones que no consideren necessàriament que tinguin una discapacitat, però que tenen diverses experiències aplicables a aquesta formació.</a:t>
            </a:r>
          </a:p>
          <a:p>
            <a:pPr algn="just">
              <a:spcBef>
                <a:spcPts val="600"/>
              </a:spcBef>
              <a:spcAft>
                <a:spcPts val="1200"/>
              </a:spcAft>
            </a:pPr>
            <a:r>
              <a:rPr lang="ca-ES" dirty="0"/>
              <a:t>L’ús en aquests mòduls del terme </a:t>
            </a:r>
            <a:r>
              <a:rPr lang="ca-ES" i="1" dirty="0"/>
              <a:t>serveis socials i de salut mental </a:t>
            </a:r>
            <a:r>
              <a:rPr lang="ca-ES" dirty="0"/>
              <a:t>fa referència a un ampli ventall de serveis que actualment s’ofereixen en diferents països en els sectors públic, privat i no governamental.</a:t>
            </a:r>
          </a:p>
          <a:p>
            <a:pPr algn="just">
              <a:spcBef>
                <a:spcPts val="600"/>
              </a:spcBef>
              <a:spcAft>
                <a:spcPts val="1200"/>
              </a:spcAft>
            </a:pPr>
            <a:r>
              <a:rPr lang="ca-ES" dirty="0"/>
              <a:t>La terminologia adoptada en aquest document s’ha seleccionat per motius d’inclusió.</a:t>
            </a:r>
          </a:p>
          <a:p>
            <a:pPr algn="just">
              <a:spcBef>
                <a:spcPts val="600"/>
              </a:spcBef>
              <a:spcAft>
                <a:spcPts val="1200"/>
              </a:spcAft>
            </a:pPr>
            <a:r>
              <a:rPr lang="ca-ES" dirty="0"/>
              <a:t>És una opció individual identificar-se amb unes expressions o conceptes determinats, però els drets humans continuen sent aplicables a tothom, a tot arreu.  </a:t>
            </a:r>
          </a:p>
          <a:p>
            <a:pPr algn="just">
              <a:spcBef>
                <a:spcPts val="600"/>
              </a:spcBef>
              <a:spcAft>
                <a:spcPts val="1200"/>
              </a:spcAft>
            </a:pPr>
            <a:r>
              <a:rPr lang="ca-ES" dirty="0"/>
              <a:t>Mai no hem de deixar que un diagnòstic o una discapacitat defineixin una persona. </a:t>
            </a:r>
          </a:p>
          <a:p>
            <a:pPr lvl="1" algn="just">
              <a:spcBef>
                <a:spcPts val="600"/>
              </a:spcBef>
              <a:spcAft>
                <a:spcPts val="1200"/>
              </a:spcAft>
            </a:pPr>
            <a:r>
              <a:rPr lang="ca-ES" sz="2200" dirty="0"/>
              <a:t>Tots som individus, amb un context social, personalitat, autonomia, somnis, objectius, aspiracions i relacions amb els altres que són únics. </a:t>
            </a:r>
          </a:p>
          <a:p>
            <a:pPr marL="0" indent="0" algn="just">
              <a:spcBef>
                <a:spcPts val="600"/>
              </a:spcBef>
              <a:spcAft>
                <a:spcPts val="1200"/>
              </a:spcAft>
              <a:buNone/>
            </a:pPr>
            <a:endParaRPr lang="ca-ES" dirty="0"/>
          </a:p>
        </p:txBody>
      </p:sp>
      <p:sp>
        <p:nvSpPr>
          <p:cNvPr id="5" name="Title 4">
            <a:extLst>
              <a:ext uri="{FF2B5EF4-FFF2-40B4-BE49-F238E27FC236}">
                <a16:creationId xmlns:a16="http://schemas.microsoft.com/office/drawing/2014/main" id="{2BDC5166-62AE-C942-A8F4-278F608DFDEC}"/>
              </a:ext>
            </a:extLst>
          </p:cNvPr>
          <p:cNvSpPr>
            <a:spLocks noGrp="1"/>
          </p:cNvSpPr>
          <p:nvPr>
            <p:ph type="title"/>
          </p:nvPr>
        </p:nvSpPr>
        <p:spPr/>
        <p:txBody>
          <a:bodyPr/>
          <a:lstStyle/>
          <a:p>
            <a:r>
              <a:rPr lang="ca-ES" dirty="0"/>
              <a:t>Nota preliminar sobre el llenguatge - 2</a:t>
            </a:r>
          </a:p>
        </p:txBody>
      </p:sp>
    </p:spTree>
    <p:extLst>
      <p:ext uri="{BB962C8B-B14F-4D97-AF65-F5344CB8AC3E}">
        <p14:creationId xmlns:p14="http://schemas.microsoft.com/office/powerpoint/2010/main" val="23750225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856EDA6-15E8-5040-A63E-BB9536448EBA}"/>
              </a:ext>
            </a:extLst>
          </p:cNvPr>
          <p:cNvSpPr>
            <a:spLocks noGrp="1"/>
          </p:cNvSpPr>
          <p:nvPr>
            <p:ph type="body" sz="quarter" idx="13"/>
          </p:nvPr>
        </p:nvSpPr>
        <p:spPr/>
        <p:txBody>
          <a:bodyPr/>
          <a:lstStyle/>
          <a:p>
            <a:r>
              <a:rPr lang="ca-ES" dirty="0"/>
              <a:t>Qüestions financeres, incloent-hi pressupost i finançament</a:t>
            </a:r>
            <a:endParaRPr lang="es-ES" dirty="0"/>
          </a:p>
        </p:txBody>
      </p:sp>
      <p:sp>
        <p:nvSpPr>
          <p:cNvPr id="3" name="Content Placeholder 2">
            <a:extLst>
              <a:ext uri="{FF2B5EF4-FFF2-40B4-BE49-F238E27FC236}">
                <a16:creationId xmlns:a16="http://schemas.microsoft.com/office/drawing/2014/main" id="{D81434C0-E84E-464B-BB1B-F24E89CB8030}"/>
              </a:ext>
            </a:extLst>
          </p:cNvPr>
          <p:cNvSpPr>
            <a:spLocks noGrp="1"/>
          </p:cNvSpPr>
          <p:nvPr>
            <p:ph sz="quarter" idx="14"/>
          </p:nvPr>
        </p:nvSpPr>
        <p:spPr>
          <a:xfrm>
            <a:off x="507195" y="1413164"/>
            <a:ext cx="11174412" cy="4598024"/>
          </a:xfrm>
        </p:spPr>
        <p:txBody>
          <a:bodyPr>
            <a:normAutofit/>
          </a:bodyPr>
          <a:lstStyle/>
          <a:p>
            <a:pPr marL="0" indent="0" algn="just">
              <a:buNone/>
            </a:pPr>
            <a:r>
              <a:rPr lang="en-GB" u="sng" dirty="0" err="1"/>
              <a:t>Finançament</a:t>
            </a:r>
            <a:r>
              <a:rPr lang="en-GB" u="sng" dirty="0"/>
              <a:t> </a:t>
            </a:r>
            <a:r>
              <a:rPr lang="en-US" u="sng" dirty="0"/>
              <a:t>(3)</a:t>
            </a:r>
          </a:p>
          <a:p>
            <a:pPr algn="just"/>
            <a:r>
              <a:rPr lang="ca-ES" dirty="0"/>
              <a:t>Si l’organització ha d’emplenar una sol·licitud formal per obtenir finançament addicional, el grup haurà d’explicar quina serà la contribució dels fons addicionals als èxits i resultats previstos</a:t>
            </a:r>
            <a:r>
              <a:rPr lang="en-US" dirty="0"/>
              <a:t>. </a:t>
            </a:r>
          </a:p>
          <a:p>
            <a:pPr algn="just"/>
            <a:r>
              <a:rPr lang="ca-ES" dirty="0"/>
              <a:t>L’organització haurà de descriure les activitats actuals i què ha aconseguit fins ara</a:t>
            </a:r>
            <a:r>
              <a:rPr lang="en-US" dirty="0"/>
              <a:t>.</a:t>
            </a:r>
          </a:p>
          <a:p>
            <a:pPr algn="just"/>
            <a:r>
              <a:rPr lang="es-ES" dirty="0" err="1"/>
              <a:t>És</a:t>
            </a:r>
            <a:r>
              <a:rPr lang="es-ES" dirty="0"/>
              <a:t> </a:t>
            </a:r>
            <a:r>
              <a:rPr lang="ca-ES" dirty="0"/>
              <a:t>útil citar la investigació actual que dona suport a la necessitat i l’efectivitat de les activitats que l’organització està implementat</a:t>
            </a:r>
            <a:r>
              <a:rPr lang="en-US" dirty="0"/>
              <a:t>.</a:t>
            </a:r>
          </a:p>
          <a:p>
            <a:pPr algn="just"/>
            <a:r>
              <a:rPr lang="ca-ES" dirty="0"/>
              <a:t>Per exemple, cada cop hi ha més proves que demostren els beneficis d’oferir serveis de suport entre iguals</a:t>
            </a:r>
            <a:r>
              <a:rPr lang="en-US" dirty="0"/>
              <a:t>.</a:t>
            </a:r>
          </a:p>
          <a:p>
            <a:pPr algn="just"/>
            <a:r>
              <a:rPr lang="ca-ES" dirty="0"/>
              <a:t>Reclutar persones qualificades per sol·licitar subvencions o impartir formació a membres de l’organització</a:t>
            </a:r>
            <a:r>
              <a:rPr lang="en-US" dirty="0"/>
              <a:t>.</a:t>
            </a:r>
          </a:p>
        </p:txBody>
      </p:sp>
      <p:sp>
        <p:nvSpPr>
          <p:cNvPr id="2" name="Title 1">
            <a:extLst>
              <a:ext uri="{FF2B5EF4-FFF2-40B4-BE49-F238E27FC236}">
                <a16:creationId xmlns:a16="http://schemas.microsoft.com/office/drawing/2014/main" id="{187CE230-2A28-4CD9-8CF0-FD6FCF01DD64}"/>
              </a:ext>
            </a:extLst>
          </p:cNvPr>
          <p:cNvSpPr>
            <a:spLocks noGrp="1"/>
          </p:cNvSpPr>
          <p:nvPr>
            <p:ph type="title"/>
          </p:nvPr>
        </p:nvSpPr>
        <p:spPr/>
        <p:txBody>
          <a:bodyPr/>
          <a:lstStyle/>
          <a:p>
            <a:r>
              <a:rPr lang="en-GB" dirty="0"/>
              <a:t>3. </a:t>
            </a:r>
            <a:r>
              <a:rPr lang="ca-ES" dirty="0"/>
              <a:t>Crear una organització de la societat civil </a:t>
            </a:r>
            <a:r>
              <a:rPr lang="es-ES" dirty="0"/>
              <a:t>- 41</a:t>
            </a:r>
            <a:endParaRPr lang="x-none" dirty="0"/>
          </a:p>
        </p:txBody>
      </p:sp>
    </p:spTree>
    <p:extLst>
      <p:ext uri="{BB962C8B-B14F-4D97-AF65-F5344CB8AC3E}">
        <p14:creationId xmlns:p14="http://schemas.microsoft.com/office/powerpoint/2010/main" val="11952774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D40673-7BB4-4DF4-811A-36E5FCF73528}"/>
              </a:ext>
            </a:extLst>
          </p:cNvPr>
          <p:cNvSpPr>
            <a:spLocks noGrp="1"/>
          </p:cNvSpPr>
          <p:nvPr>
            <p:ph sz="quarter" idx="14"/>
          </p:nvPr>
        </p:nvSpPr>
        <p:spPr>
          <a:xfrm>
            <a:off x="507195" y="1511188"/>
            <a:ext cx="11174412" cy="2314854"/>
          </a:xfrm>
          <a:solidFill>
            <a:srgbClr val="D2EFFC"/>
          </a:solidFill>
        </p:spPr>
        <p:txBody>
          <a:bodyPr/>
          <a:lstStyle/>
          <a:p>
            <a:pPr marL="0" indent="0">
              <a:buNone/>
            </a:pPr>
            <a:r>
              <a:rPr lang="en-GB" dirty="0" err="1"/>
              <a:t>Veure</a:t>
            </a:r>
            <a:r>
              <a:rPr lang="en-GB" dirty="0"/>
              <a:t> </a:t>
            </a:r>
            <a:r>
              <a:rPr lang="en-GB" dirty="0" err="1"/>
              <a:t>butlletí</a:t>
            </a:r>
            <a:r>
              <a:rPr lang="en-GB" dirty="0"/>
              <a:t> </a:t>
            </a:r>
            <a:r>
              <a:rPr lang="en-US" dirty="0"/>
              <a:t>12:</a:t>
            </a:r>
          </a:p>
          <a:p>
            <a:r>
              <a:rPr lang="es-ES" dirty="0"/>
              <a:t>Sam </a:t>
            </a:r>
            <a:r>
              <a:rPr lang="es-ES" dirty="0" err="1"/>
              <a:t>Badege</a:t>
            </a:r>
            <a:r>
              <a:rPr lang="es-ES" dirty="0"/>
              <a:t> parla sobre </a:t>
            </a:r>
            <a:r>
              <a:rPr lang="es-ES" dirty="0" err="1"/>
              <a:t>com</a:t>
            </a:r>
            <a:r>
              <a:rPr lang="es-ES" dirty="0"/>
              <a:t> </a:t>
            </a:r>
            <a:r>
              <a:rPr lang="es-ES" dirty="0" err="1"/>
              <a:t>l’Organització</a:t>
            </a:r>
            <a:r>
              <a:rPr lang="es-ES" dirty="0"/>
              <a:t> Nacional </a:t>
            </a:r>
            <a:r>
              <a:rPr lang="es-ES" dirty="0" err="1"/>
              <a:t>d’Usuaris</a:t>
            </a:r>
            <a:r>
              <a:rPr lang="es-ES" dirty="0"/>
              <a:t> i </a:t>
            </a:r>
            <a:r>
              <a:rPr lang="es-ES" dirty="0" err="1"/>
              <a:t>Supervivents</a:t>
            </a:r>
            <a:r>
              <a:rPr lang="es-ES" dirty="0"/>
              <a:t> de </a:t>
            </a:r>
            <a:r>
              <a:rPr lang="es-ES" dirty="0" err="1"/>
              <a:t>Psiquiatria</a:t>
            </a:r>
            <a:r>
              <a:rPr lang="es-ES" dirty="0"/>
              <a:t> (NOUSPR) de Ruanda va poder </a:t>
            </a:r>
            <a:r>
              <a:rPr lang="es-ES" dirty="0" err="1"/>
              <a:t>recaptar</a:t>
            </a:r>
            <a:r>
              <a:rPr lang="es-ES" dirty="0"/>
              <a:t> </a:t>
            </a:r>
            <a:r>
              <a:rPr lang="es-ES" dirty="0" err="1"/>
              <a:t>fons</a:t>
            </a:r>
            <a:r>
              <a:rPr lang="es-ES" dirty="0"/>
              <a:t> </a:t>
            </a:r>
          </a:p>
          <a:p>
            <a:endParaRPr lang="en-GB" dirty="0"/>
          </a:p>
          <a:p>
            <a:r>
              <a:rPr lang="es-ES" dirty="0" err="1"/>
              <a:t>Heartsounds</a:t>
            </a:r>
            <a:r>
              <a:rPr lang="es-ES" dirty="0"/>
              <a:t> Uganda </a:t>
            </a:r>
            <a:r>
              <a:rPr lang="es-ES" dirty="0" err="1"/>
              <a:t>utilitza</a:t>
            </a:r>
            <a:r>
              <a:rPr lang="es-ES" dirty="0"/>
              <a:t> la </a:t>
            </a:r>
            <a:r>
              <a:rPr lang="es-ES" dirty="0" err="1"/>
              <a:t>creativitat</a:t>
            </a:r>
            <a:r>
              <a:rPr lang="es-ES" dirty="0"/>
              <a:t> per gestionar les </a:t>
            </a:r>
            <a:r>
              <a:rPr lang="es-ES" dirty="0" err="1"/>
              <a:t>necessitats</a:t>
            </a:r>
            <a:r>
              <a:rPr lang="es-ES" dirty="0"/>
              <a:t> de la posada en </a:t>
            </a:r>
            <a:r>
              <a:rPr lang="es-ES" dirty="0" err="1"/>
              <a:t>marxa</a:t>
            </a:r>
            <a:r>
              <a:rPr lang="es-ES" dirty="0"/>
              <a:t> </a:t>
            </a:r>
            <a:endParaRPr lang="x-none" dirty="0"/>
          </a:p>
        </p:txBody>
      </p:sp>
      <p:sp>
        <p:nvSpPr>
          <p:cNvPr id="2" name="Title 1">
            <a:extLst>
              <a:ext uri="{FF2B5EF4-FFF2-40B4-BE49-F238E27FC236}">
                <a16:creationId xmlns:a16="http://schemas.microsoft.com/office/drawing/2014/main" id="{D1B93CA7-70FE-489E-BA84-86A5529BC7F4}"/>
              </a:ext>
            </a:extLst>
          </p:cNvPr>
          <p:cNvSpPr>
            <a:spLocks noGrp="1"/>
          </p:cNvSpPr>
          <p:nvPr>
            <p:ph type="title"/>
          </p:nvPr>
        </p:nvSpPr>
        <p:spPr/>
        <p:txBody>
          <a:bodyPr/>
          <a:lstStyle/>
          <a:p>
            <a:r>
              <a:rPr lang="en-GB" dirty="0"/>
              <a:t>3. </a:t>
            </a:r>
            <a:r>
              <a:rPr lang="ca-ES" dirty="0"/>
              <a:t>Crear una organització de la societat civil </a:t>
            </a:r>
            <a:r>
              <a:rPr lang="es-ES" dirty="0"/>
              <a:t>- 42</a:t>
            </a:r>
            <a:endParaRPr lang="x-none" dirty="0"/>
          </a:p>
        </p:txBody>
      </p:sp>
    </p:spTree>
    <p:extLst>
      <p:ext uri="{BB962C8B-B14F-4D97-AF65-F5344CB8AC3E}">
        <p14:creationId xmlns:p14="http://schemas.microsoft.com/office/powerpoint/2010/main" val="35740263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8816C0-4237-42A1-BD50-31AD0FCB7899}"/>
              </a:ext>
            </a:extLst>
          </p:cNvPr>
          <p:cNvSpPr>
            <a:spLocks noGrp="1"/>
          </p:cNvSpPr>
          <p:nvPr>
            <p:ph sz="quarter" idx="14"/>
          </p:nvPr>
        </p:nvSpPr>
        <p:spPr>
          <a:xfrm>
            <a:off x="507195" y="1330036"/>
            <a:ext cx="11174412" cy="4681152"/>
          </a:xfrm>
        </p:spPr>
        <p:txBody>
          <a:bodyPr/>
          <a:lstStyle/>
          <a:p>
            <a:pPr algn="just">
              <a:lnSpc>
                <a:spcPct val="100000"/>
              </a:lnSpc>
            </a:pPr>
            <a:r>
              <a:rPr lang="ca-ES" dirty="0"/>
              <a:t>Un cop creada una organització de la societat civil, entren en joc un nou grup de consideracions que s’han d’abordar per gestionar efectivament el funcionament quotidià</a:t>
            </a:r>
            <a:r>
              <a:rPr lang="en-GB" dirty="0"/>
              <a:t>:</a:t>
            </a:r>
          </a:p>
          <a:p>
            <a:pPr lvl="1">
              <a:lnSpc>
                <a:spcPct val="150000"/>
              </a:lnSpc>
            </a:pPr>
            <a:r>
              <a:rPr lang="ca-ES" sz="2200" dirty="0"/>
              <a:t>el lideratge</a:t>
            </a:r>
          </a:p>
          <a:p>
            <a:pPr lvl="1">
              <a:lnSpc>
                <a:spcPct val="150000"/>
              </a:lnSpc>
            </a:pPr>
            <a:r>
              <a:rPr lang="ca-ES" sz="2200" dirty="0"/>
              <a:t>les responsabilitats dels membres</a:t>
            </a:r>
          </a:p>
          <a:p>
            <a:pPr lvl="1">
              <a:lnSpc>
                <a:spcPct val="150000"/>
              </a:lnSpc>
            </a:pPr>
            <a:r>
              <a:rPr lang="ca-ES" sz="2200" dirty="0"/>
              <a:t>fer reunions</a:t>
            </a:r>
          </a:p>
          <a:p>
            <a:pPr lvl="1">
              <a:lnSpc>
                <a:spcPct val="150000"/>
              </a:lnSpc>
            </a:pPr>
            <a:r>
              <a:rPr lang="ca-ES" sz="2200" dirty="0"/>
              <a:t>la comunicació dins de l’organització </a:t>
            </a:r>
          </a:p>
          <a:p>
            <a:pPr lvl="1">
              <a:lnSpc>
                <a:spcPct val="150000"/>
              </a:lnSpc>
            </a:pPr>
            <a:r>
              <a:rPr lang="ca-ES" sz="2200" dirty="0"/>
              <a:t>la promoció efectiva per construir i reforçar l’organització i les activitats. </a:t>
            </a:r>
            <a:endParaRPr lang="es-ES" sz="2200" dirty="0"/>
          </a:p>
          <a:p>
            <a:pPr algn="just">
              <a:lnSpc>
                <a:spcPct val="150000"/>
              </a:lnSpc>
            </a:pPr>
            <a:endParaRPr lang="x-none" dirty="0"/>
          </a:p>
        </p:txBody>
      </p:sp>
      <p:sp>
        <p:nvSpPr>
          <p:cNvPr id="2" name="Title 1">
            <a:extLst>
              <a:ext uri="{FF2B5EF4-FFF2-40B4-BE49-F238E27FC236}">
                <a16:creationId xmlns:a16="http://schemas.microsoft.com/office/drawing/2014/main" id="{5408EC94-07DE-4977-BF6E-C720F28F13FA}"/>
              </a:ext>
            </a:extLst>
          </p:cNvPr>
          <p:cNvSpPr>
            <a:spLocks noGrp="1"/>
          </p:cNvSpPr>
          <p:nvPr>
            <p:ph type="title"/>
          </p:nvPr>
        </p:nvSpPr>
        <p:spPr/>
        <p:txBody>
          <a:bodyPr/>
          <a:lstStyle/>
          <a:p>
            <a:pPr lvl="0"/>
            <a:r>
              <a:rPr lang="en-GB" dirty="0"/>
              <a:t>4. </a:t>
            </a:r>
            <a:r>
              <a:rPr lang="ca-ES" dirty="0"/>
              <a:t>Funcionament quotidià de l’organització </a:t>
            </a:r>
            <a:r>
              <a:rPr lang="es-ES" dirty="0"/>
              <a:t>- 1</a:t>
            </a:r>
            <a:endParaRPr lang="x-none" dirty="0"/>
          </a:p>
        </p:txBody>
      </p:sp>
    </p:spTree>
    <p:extLst>
      <p:ext uri="{BB962C8B-B14F-4D97-AF65-F5344CB8AC3E}">
        <p14:creationId xmlns:p14="http://schemas.microsoft.com/office/powerpoint/2010/main" val="359903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241369F-1B9B-F74D-A10D-1EFB545E5BF7}"/>
              </a:ext>
            </a:extLst>
          </p:cNvPr>
          <p:cNvSpPr>
            <a:spLocks noGrp="1"/>
          </p:cNvSpPr>
          <p:nvPr>
            <p:ph type="body" sz="quarter" idx="13"/>
          </p:nvPr>
        </p:nvSpPr>
        <p:spPr/>
        <p:txBody>
          <a:bodyPr/>
          <a:lstStyle/>
          <a:p>
            <a:r>
              <a:rPr lang="ca-ES" dirty="0"/>
              <a:t>Lideratge </a:t>
            </a:r>
            <a:endParaRPr lang="es-ES" dirty="0"/>
          </a:p>
        </p:txBody>
      </p:sp>
      <p:sp>
        <p:nvSpPr>
          <p:cNvPr id="3" name="Content Placeholder 2">
            <a:extLst>
              <a:ext uri="{FF2B5EF4-FFF2-40B4-BE49-F238E27FC236}">
                <a16:creationId xmlns:a16="http://schemas.microsoft.com/office/drawing/2014/main" id="{8082486C-5C60-4D52-89FE-D22EF040009B}"/>
              </a:ext>
            </a:extLst>
          </p:cNvPr>
          <p:cNvSpPr>
            <a:spLocks noGrp="1"/>
          </p:cNvSpPr>
          <p:nvPr>
            <p:ph sz="quarter" idx="14"/>
          </p:nvPr>
        </p:nvSpPr>
        <p:spPr/>
        <p:txBody>
          <a:bodyPr/>
          <a:lstStyle/>
          <a:p>
            <a:pPr algn="just"/>
            <a:r>
              <a:rPr lang="ca-ES" dirty="0"/>
              <a:t>El lideratge ha de tenir en compte factors socials i culturals</a:t>
            </a:r>
            <a:r>
              <a:rPr lang="es-ES" dirty="0"/>
              <a:t>.</a:t>
            </a:r>
            <a:r>
              <a:rPr lang="en-US" dirty="0"/>
              <a:t> </a:t>
            </a:r>
          </a:p>
          <a:p>
            <a:pPr algn="just"/>
            <a:r>
              <a:rPr lang="ca-ES" dirty="0"/>
              <a:t>El lideratge de l’organització és important i cal debatre’l amb tots els membres</a:t>
            </a:r>
            <a:r>
              <a:rPr lang="en-US" dirty="0"/>
              <a:t>.</a:t>
            </a:r>
          </a:p>
          <a:p>
            <a:pPr algn="just"/>
            <a:r>
              <a:rPr lang="ca-ES" dirty="0"/>
              <a:t>Mentre es consolida l’organització, algú ja podria exercir la funció de líder del grup</a:t>
            </a:r>
            <a:r>
              <a:rPr lang="en-US" dirty="0"/>
              <a:t>. </a:t>
            </a:r>
          </a:p>
          <a:p>
            <a:pPr algn="just"/>
            <a:r>
              <a:rPr lang="ca-ES" dirty="0"/>
              <a:t>Posteriorment, es podria decidir rotar el lideratge entre diferents membres del grup</a:t>
            </a:r>
            <a:r>
              <a:rPr lang="en-US" dirty="0"/>
              <a:t>. </a:t>
            </a:r>
          </a:p>
          <a:p>
            <a:pPr algn="just"/>
            <a:r>
              <a:rPr lang="es-ES" dirty="0"/>
              <a:t>Una </a:t>
            </a:r>
            <a:r>
              <a:rPr lang="ca-ES" dirty="0"/>
              <a:t>o més persones poden assumir més responsabilitats o exercir més poder que altres</a:t>
            </a:r>
            <a:r>
              <a:rPr lang="en-US" dirty="0"/>
              <a:t>. </a:t>
            </a:r>
          </a:p>
        </p:txBody>
      </p:sp>
      <p:sp>
        <p:nvSpPr>
          <p:cNvPr id="2" name="Title 1">
            <a:extLst>
              <a:ext uri="{FF2B5EF4-FFF2-40B4-BE49-F238E27FC236}">
                <a16:creationId xmlns:a16="http://schemas.microsoft.com/office/drawing/2014/main" id="{2FBE7ABB-134E-44B2-B1BF-5CFC769AB3EA}"/>
              </a:ext>
            </a:extLst>
          </p:cNvPr>
          <p:cNvSpPr>
            <a:spLocks noGrp="1"/>
          </p:cNvSpPr>
          <p:nvPr>
            <p:ph type="title"/>
          </p:nvPr>
        </p:nvSpPr>
        <p:spPr/>
        <p:txBody>
          <a:bodyPr/>
          <a:lstStyle/>
          <a:p>
            <a:r>
              <a:rPr lang="en-US" dirty="0"/>
              <a:t>4. </a:t>
            </a:r>
            <a:r>
              <a:rPr lang="ca-ES" dirty="0"/>
              <a:t>Funcionament quotidià de l’organització </a:t>
            </a:r>
            <a:r>
              <a:rPr lang="es-ES" dirty="0"/>
              <a:t>- 2</a:t>
            </a:r>
            <a:endParaRPr lang="x-none" dirty="0"/>
          </a:p>
        </p:txBody>
      </p:sp>
    </p:spTree>
    <p:extLst>
      <p:ext uri="{BB962C8B-B14F-4D97-AF65-F5344CB8AC3E}">
        <p14:creationId xmlns:p14="http://schemas.microsoft.com/office/powerpoint/2010/main" val="14630157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7408D56-E952-4A4A-909C-D9CD7E360791}"/>
              </a:ext>
            </a:extLst>
          </p:cNvPr>
          <p:cNvSpPr>
            <a:spLocks noGrp="1"/>
          </p:cNvSpPr>
          <p:nvPr>
            <p:ph type="body" sz="quarter" idx="13"/>
          </p:nvPr>
        </p:nvSpPr>
        <p:spPr>
          <a:xfrm>
            <a:off x="548770" y="759577"/>
            <a:ext cx="11174400" cy="360000"/>
          </a:xfrm>
        </p:spPr>
        <p:txBody>
          <a:bodyPr/>
          <a:lstStyle/>
          <a:p>
            <a:r>
              <a:rPr lang="ca-ES" dirty="0"/>
              <a:t>Compartir responsabilitats </a:t>
            </a:r>
            <a:endParaRPr lang="es-ES" dirty="0"/>
          </a:p>
        </p:txBody>
      </p:sp>
      <p:sp>
        <p:nvSpPr>
          <p:cNvPr id="3" name="Content Placeholder 2">
            <a:extLst>
              <a:ext uri="{FF2B5EF4-FFF2-40B4-BE49-F238E27FC236}">
                <a16:creationId xmlns:a16="http://schemas.microsoft.com/office/drawing/2014/main" id="{27A52DEE-680F-4B05-8F0F-F48782747152}"/>
              </a:ext>
            </a:extLst>
          </p:cNvPr>
          <p:cNvSpPr>
            <a:spLocks noGrp="1"/>
          </p:cNvSpPr>
          <p:nvPr>
            <p:ph sz="quarter" idx="14"/>
          </p:nvPr>
        </p:nvSpPr>
        <p:spPr>
          <a:xfrm>
            <a:off x="519545" y="1226127"/>
            <a:ext cx="11162061" cy="4800600"/>
          </a:xfrm>
        </p:spPr>
        <p:txBody>
          <a:bodyPr>
            <a:noAutofit/>
          </a:bodyPr>
          <a:lstStyle/>
          <a:p>
            <a:pPr lvl="0" algn="just">
              <a:lnSpc>
                <a:spcPct val="100000"/>
              </a:lnSpc>
              <a:spcBef>
                <a:spcPts val="0"/>
              </a:spcBef>
            </a:pPr>
            <a:r>
              <a:rPr lang="ca-ES" sz="2000" dirty="0"/>
              <a:t>Moltes organitzacions</a:t>
            </a:r>
            <a:r>
              <a:rPr lang="es-ES" sz="2000" dirty="0"/>
              <a:t> </a:t>
            </a:r>
            <a:r>
              <a:rPr lang="ca-ES" sz="2000" dirty="0"/>
              <a:t>depenen dels voluntaris</a:t>
            </a:r>
            <a:r>
              <a:rPr lang="en-GB" sz="2000" dirty="0"/>
              <a:t>. </a:t>
            </a:r>
          </a:p>
          <a:p>
            <a:pPr lvl="0" algn="just">
              <a:lnSpc>
                <a:spcPct val="100000"/>
              </a:lnSpc>
              <a:spcBef>
                <a:spcPts val="0"/>
              </a:spcBef>
            </a:pPr>
            <a:r>
              <a:rPr lang="ca-ES" sz="2000" dirty="0"/>
              <a:t>Cal aclarir les polítiques sobre la gestió i el treball amb els voluntaris</a:t>
            </a:r>
            <a:r>
              <a:rPr lang="en-GB" sz="2000" dirty="0"/>
              <a:t>. </a:t>
            </a:r>
          </a:p>
          <a:p>
            <a:pPr lvl="0" algn="just">
              <a:lnSpc>
                <a:spcPct val="100000"/>
              </a:lnSpc>
              <a:spcBef>
                <a:spcPts val="0"/>
              </a:spcBef>
            </a:pPr>
            <a:r>
              <a:rPr lang="es-ES" sz="2000" dirty="0"/>
              <a:t>Compartir </a:t>
            </a:r>
            <a:r>
              <a:rPr lang="ca-ES" sz="2000" dirty="0"/>
              <a:t>responsabilitats serà important perquè crea un sentit de pertinença col·lectiva i sovint és important per al seu funcionament diari</a:t>
            </a:r>
            <a:r>
              <a:rPr lang="es-ES" sz="2000" dirty="0"/>
              <a:t>:</a:t>
            </a:r>
            <a:endParaRPr lang="x-none" sz="2000" dirty="0"/>
          </a:p>
          <a:p>
            <a:pPr lvl="1" fontAlgn="base">
              <a:lnSpc>
                <a:spcPct val="100000"/>
              </a:lnSpc>
              <a:spcBef>
                <a:spcPts val="0"/>
              </a:spcBef>
            </a:pPr>
            <a:r>
              <a:rPr lang="ca-ES" dirty="0"/>
              <a:t>Adquirir, preparar i netejar els espais per a les reunions. </a:t>
            </a:r>
            <a:endParaRPr lang="es-ES" dirty="0"/>
          </a:p>
          <a:p>
            <a:pPr lvl="1" fontAlgn="base">
              <a:lnSpc>
                <a:spcPct val="100000"/>
              </a:lnSpc>
              <a:spcBef>
                <a:spcPts val="0"/>
              </a:spcBef>
            </a:pPr>
            <a:r>
              <a:rPr lang="ca-ES" dirty="0"/>
              <a:t>Redactar i distribuir l’ordre del dia i les invitacions per a reunions. </a:t>
            </a:r>
            <a:endParaRPr lang="es-ES" dirty="0"/>
          </a:p>
          <a:p>
            <a:pPr lvl="1">
              <a:lnSpc>
                <a:spcPct val="100000"/>
              </a:lnSpc>
              <a:spcBef>
                <a:spcPts val="0"/>
              </a:spcBef>
            </a:pPr>
            <a:r>
              <a:rPr lang="ca-ES" dirty="0"/>
              <a:t>Redactar les actes</a:t>
            </a:r>
            <a:r>
              <a:rPr lang="en-US" dirty="0"/>
              <a:t>.</a:t>
            </a:r>
          </a:p>
          <a:p>
            <a:pPr lvl="1" fontAlgn="base">
              <a:lnSpc>
                <a:spcPct val="100000"/>
              </a:lnSpc>
              <a:spcBef>
                <a:spcPts val="0"/>
              </a:spcBef>
            </a:pPr>
            <a:r>
              <a:rPr lang="ca-ES" dirty="0"/>
              <a:t>Presidir i moderar reunions. </a:t>
            </a:r>
            <a:endParaRPr lang="es-ES" dirty="0"/>
          </a:p>
          <a:p>
            <a:pPr lvl="1" fontAlgn="base">
              <a:lnSpc>
                <a:spcPct val="100000"/>
              </a:lnSpc>
              <a:spcBef>
                <a:spcPts val="0"/>
              </a:spcBef>
            </a:pPr>
            <a:r>
              <a:rPr lang="ca-ES" dirty="0"/>
              <a:t>Organitzar projectes i activitats. </a:t>
            </a:r>
            <a:endParaRPr lang="es-ES" dirty="0"/>
          </a:p>
          <a:p>
            <a:pPr lvl="1" fontAlgn="base">
              <a:lnSpc>
                <a:spcPct val="100000"/>
              </a:lnSpc>
              <a:spcBef>
                <a:spcPts val="0"/>
              </a:spcBef>
            </a:pPr>
            <a:r>
              <a:rPr lang="ca-ES" dirty="0"/>
              <a:t>Recopilar i compartir informació important. </a:t>
            </a:r>
            <a:endParaRPr lang="es-ES" dirty="0"/>
          </a:p>
          <a:p>
            <a:pPr lvl="1" fontAlgn="base">
              <a:lnSpc>
                <a:spcPct val="100000"/>
              </a:lnSpc>
              <a:spcBef>
                <a:spcPts val="0"/>
              </a:spcBef>
            </a:pPr>
            <a:r>
              <a:rPr lang="ca-ES" dirty="0"/>
              <a:t>Promoure l’organització. </a:t>
            </a:r>
            <a:endParaRPr lang="es-ES" dirty="0"/>
          </a:p>
          <a:p>
            <a:pPr lvl="1" fontAlgn="base">
              <a:lnSpc>
                <a:spcPct val="100000"/>
              </a:lnSpc>
              <a:spcBef>
                <a:spcPts val="0"/>
              </a:spcBef>
            </a:pPr>
            <a:r>
              <a:rPr lang="ca-ES" dirty="0"/>
              <a:t>Responsabilitats de tresoreria i comptabilitat. </a:t>
            </a:r>
            <a:endParaRPr lang="es-ES" dirty="0"/>
          </a:p>
          <a:p>
            <a:pPr lvl="1">
              <a:lnSpc>
                <a:spcPct val="100000"/>
              </a:lnSpc>
              <a:spcBef>
                <a:spcPts val="0"/>
              </a:spcBef>
            </a:pPr>
            <a:r>
              <a:rPr lang="ca-ES" dirty="0"/>
              <a:t>Parlar en nom de l’organització</a:t>
            </a:r>
            <a:r>
              <a:rPr lang="en-US" dirty="0"/>
              <a:t>.</a:t>
            </a:r>
            <a:endParaRPr lang="en-GB" dirty="0"/>
          </a:p>
          <a:p>
            <a:pPr lvl="0" algn="just">
              <a:lnSpc>
                <a:spcPct val="100000"/>
              </a:lnSpc>
              <a:spcBef>
                <a:spcPts val="0"/>
              </a:spcBef>
            </a:pPr>
            <a:r>
              <a:rPr lang="ca-ES" sz="2000" dirty="0"/>
              <a:t>Alguns membres específics poden ser més adients per a tasques concretes</a:t>
            </a:r>
            <a:r>
              <a:rPr lang="en-GB" sz="2000" dirty="0"/>
              <a:t>.</a:t>
            </a:r>
          </a:p>
          <a:p>
            <a:pPr lvl="0" algn="just">
              <a:lnSpc>
                <a:spcPct val="100000"/>
              </a:lnSpc>
              <a:spcBef>
                <a:spcPts val="0"/>
              </a:spcBef>
            </a:pPr>
            <a:r>
              <a:rPr lang="ca-ES" sz="2000" dirty="0"/>
              <a:t>Amb el creixement i l’evolució de l’organització, pot ser útil dividir la responsabilitat entre diferents comitès</a:t>
            </a:r>
            <a:r>
              <a:rPr lang="en-GB" sz="2000" dirty="0"/>
              <a:t>.</a:t>
            </a:r>
            <a:endParaRPr lang="x-none" sz="2000" dirty="0"/>
          </a:p>
        </p:txBody>
      </p:sp>
      <p:sp>
        <p:nvSpPr>
          <p:cNvPr id="2" name="Title 1">
            <a:extLst>
              <a:ext uri="{FF2B5EF4-FFF2-40B4-BE49-F238E27FC236}">
                <a16:creationId xmlns:a16="http://schemas.microsoft.com/office/drawing/2014/main" id="{4A51B51E-6EF8-4414-8189-C8F23E03A6F8}"/>
              </a:ext>
            </a:extLst>
          </p:cNvPr>
          <p:cNvSpPr>
            <a:spLocks noGrp="1"/>
          </p:cNvSpPr>
          <p:nvPr>
            <p:ph type="title"/>
          </p:nvPr>
        </p:nvSpPr>
        <p:spPr>
          <a:xfrm>
            <a:off x="388630" y="286014"/>
            <a:ext cx="9792000" cy="432000"/>
          </a:xfrm>
        </p:spPr>
        <p:txBody>
          <a:bodyPr/>
          <a:lstStyle/>
          <a:p>
            <a:r>
              <a:rPr lang="en-US" dirty="0"/>
              <a:t>4. </a:t>
            </a:r>
            <a:r>
              <a:rPr lang="ca-ES" dirty="0"/>
              <a:t>Funcionament quotidià de l’organització </a:t>
            </a:r>
            <a:r>
              <a:rPr lang="es-ES" dirty="0"/>
              <a:t>- 3</a:t>
            </a:r>
            <a:endParaRPr lang="x-none" dirty="0"/>
          </a:p>
        </p:txBody>
      </p:sp>
    </p:spTree>
    <p:extLst>
      <p:ext uri="{BB962C8B-B14F-4D97-AF65-F5344CB8AC3E}">
        <p14:creationId xmlns:p14="http://schemas.microsoft.com/office/powerpoint/2010/main" val="40124269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09D1337-CCD2-8E41-8ADA-45D70D40E148}"/>
              </a:ext>
            </a:extLst>
          </p:cNvPr>
          <p:cNvSpPr>
            <a:spLocks noGrp="1"/>
          </p:cNvSpPr>
          <p:nvPr>
            <p:ph type="body" sz="quarter" idx="13"/>
          </p:nvPr>
        </p:nvSpPr>
        <p:spPr/>
        <p:txBody>
          <a:bodyPr/>
          <a:lstStyle/>
          <a:p>
            <a:r>
              <a:rPr lang="ca-ES" dirty="0"/>
              <a:t>Comunicació amb els membres de l’organització </a:t>
            </a:r>
            <a:endParaRPr lang="es-ES" dirty="0"/>
          </a:p>
        </p:txBody>
      </p:sp>
      <p:sp>
        <p:nvSpPr>
          <p:cNvPr id="3" name="Content Placeholder 2">
            <a:extLst>
              <a:ext uri="{FF2B5EF4-FFF2-40B4-BE49-F238E27FC236}">
                <a16:creationId xmlns:a16="http://schemas.microsoft.com/office/drawing/2014/main" id="{5AE2AB7C-CD12-4455-AC59-6C74705D401E}"/>
              </a:ext>
            </a:extLst>
          </p:cNvPr>
          <p:cNvSpPr>
            <a:spLocks noGrp="1"/>
          </p:cNvSpPr>
          <p:nvPr>
            <p:ph sz="quarter" idx="14"/>
          </p:nvPr>
        </p:nvSpPr>
        <p:spPr/>
        <p:txBody>
          <a:bodyPr>
            <a:normAutofit/>
          </a:bodyPr>
          <a:lstStyle/>
          <a:p>
            <a:pPr algn="just"/>
            <a:r>
              <a:rPr lang="ca-ES" dirty="0"/>
              <a:t>És essencial establir una comunicació ordinària amb els membres</a:t>
            </a:r>
            <a:r>
              <a:rPr lang="en-US" dirty="0"/>
              <a:t>.</a:t>
            </a:r>
          </a:p>
          <a:p>
            <a:pPr algn="just"/>
            <a:r>
              <a:rPr lang="ca-ES" dirty="0"/>
              <a:t>L’organització ha de nomenar una persona o un equip responsable per comunicar la informació</a:t>
            </a:r>
            <a:r>
              <a:rPr lang="en-US" dirty="0"/>
              <a:t>. </a:t>
            </a:r>
          </a:p>
          <a:p>
            <a:pPr algn="just"/>
            <a:r>
              <a:rPr lang="ca-ES" dirty="0"/>
              <a:t>Segons les preferències i limitacions del grup, els membres hauran de decidir amb cura quin és el millor mitjà de comunicar-se entre si</a:t>
            </a:r>
            <a:r>
              <a:rPr lang="en-US" dirty="0"/>
              <a:t>.</a:t>
            </a:r>
          </a:p>
          <a:p>
            <a:pPr algn="just"/>
            <a:r>
              <a:rPr lang="ca-ES" dirty="0"/>
              <a:t>Altres mètodes de comunicació són el correu electrònic, plataformes de mitjans socials i el simple de boca orella</a:t>
            </a:r>
            <a:r>
              <a:rPr lang="es-ES" dirty="0"/>
              <a:t>.</a:t>
            </a:r>
            <a:r>
              <a:rPr lang="en-US" dirty="0"/>
              <a:t> </a:t>
            </a:r>
          </a:p>
          <a:p>
            <a:pPr algn="just"/>
            <a:r>
              <a:rPr lang="ca-ES" dirty="0"/>
              <a:t>Cal fer una gran feina i seguiment per incentivar alts nivells d’assistència</a:t>
            </a:r>
            <a:r>
              <a:rPr lang="es-ES" dirty="0"/>
              <a:t>.</a:t>
            </a:r>
            <a:r>
              <a:rPr lang="en-US" dirty="0"/>
              <a:t> </a:t>
            </a:r>
          </a:p>
          <a:p>
            <a:pPr algn="just"/>
            <a:r>
              <a:rPr lang="ca-ES" dirty="0"/>
              <a:t>Pot ser útil enviar recordatoris als membres de la reunió</a:t>
            </a:r>
            <a:r>
              <a:rPr lang="en-US" dirty="0"/>
              <a:t>.</a:t>
            </a:r>
          </a:p>
          <a:p>
            <a:pPr algn="just"/>
            <a:r>
              <a:rPr lang="ca-ES" dirty="0"/>
              <a:t>També és important comprovar amb els membres possibles obstacles a la seva assistència</a:t>
            </a:r>
            <a:r>
              <a:rPr lang="en-US" dirty="0"/>
              <a:t>.</a:t>
            </a:r>
          </a:p>
          <a:p>
            <a:pPr algn="just"/>
            <a:endParaRPr lang="x-none" dirty="0"/>
          </a:p>
        </p:txBody>
      </p:sp>
      <p:sp>
        <p:nvSpPr>
          <p:cNvPr id="2" name="Title 1">
            <a:extLst>
              <a:ext uri="{FF2B5EF4-FFF2-40B4-BE49-F238E27FC236}">
                <a16:creationId xmlns:a16="http://schemas.microsoft.com/office/drawing/2014/main" id="{08475E72-8BF6-4421-B803-3FDB0A010EFC}"/>
              </a:ext>
            </a:extLst>
          </p:cNvPr>
          <p:cNvSpPr>
            <a:spLocks noGrp="1"/>
          </p:cNvSpPr>
          <p:nvPr>
            <p:ph type="title"/>
          </p:nvPr>
        </p:nvSpPr>
        <p:spPr/>
        <p:txBody>
          <a:bodyPr/>
          <a:lstStyle/>
          <a:p>
            <a:r>
              <a:rPr lang="en-US" dirty="0"/>
              <a:t>4. </a:t>
            </a:r>
            <a:r>
              <a:rPr lang="ca-ES" dirty="0"/>
              <a:t>Funcionament quotidià de l’organització </a:t>
            </a:r>
            <a:r>
              <a:rPr lang="es-ES" dirty="0"/>
              <a:t>- 4 </a:t>
            </a:r>
            <a:endParaRPr lang="x-none" dirty="0"/>
          </a:p>
        </p:txBody>
      </p:sp>
    </p:spTree>
    <p:extLst>
      <p:ext uri="{BB962C8B-B14F-4D97-AF65-F5344CB8AC3E}">
        <p14:creationId xmlns:p14="http://schemas.microsoft.com/office/powerpoint/2010/main" val="16647874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69FC219-EE7A-CC4E-A95F-8597013878C4}"/>
              </a:ext>
            </a:extLst>
          </p:cNvPr>
          <p:cNvSpPr>
            <a:spLocks noGrp="1"/>
          </p:cNvSpPr>
          <p:nvPr>
            <p:ph type="body" sz="quarter" idx="13"/>
          </p:nvPr>
        </p:nvSpPr>
        <p:spPr/>
        <p:txBody>
          <a:bodyPr/>
          <a:lstStyle/>
          <a:p>
            <a:r>
              <a:rPr lang="ca-ES" dirty="0"/>
              <a:t>Organització de reunions </a:t>
            </a:r>
            <a:endParaRPr lang="es-ES" dirty="0"/>
          </a:p>
        </p:txBody>
      </p:sp>
      <p:sp>
        <p:nvSpPr>
          <p:cNvPr id="3" name="Content Placeholder 2">
            <a:extLst>
              <a:ext uri="{FF2B5EF4-FFF2-40B4-BE49-F238E27FC236}">
                <a16:creationId xmlns:a16="http://schemas.microsoft.com/office/drawing/2014/main" id="{C1F758EB-CB90-4CCE-89A2-F6759C6B2D60}"/>
              </a:ext>
            </a:extLst>
          </p:cNvPr>
          <p:cNvSpPr>
            <a:spLocks noGrp="1"/>
          </p:cNvSpPr>
          <p:nvPr>
            <p:ph sz="quarter" idx="14"/>
          </p:nvPr>
        </p:nvSpPr>
        <p:spPr/>
        <p:txBody>
          <a:bodyPr/>
          <a:lstStyle/>
          <a:p>
            <a:pPr algn="just">
              <a:lnSpc>
                <a:spcPct val="100000"/>
              </a:lnSpc>
              <a:spcAft>
                <a:spcPts val="600"/>
              </a:spcAft>
            </a:pPr>
            <a:r>
              <a:rPr lang="ca-ES" dirty="0"/>
              <a:t>La freqüència, l’estil (per exemple, formal o informal) i el contingut de les reunions dependrà de l’estructura de l’organització i, sobretot, dels objectius</a:t>
            </a:r>
            <a:r>
              <a:rPr lang="en-GB" dirty="0"/>
              <a:t>. </a:t>
            </a:r>
          </a:p>
          <a:p>
            <a:pPr algn="just">
              <a:lnSpc>
                <a:spcPct val="100000"/>
              </a:lnSpc>
              <a:spcAft>
                <a:spcPts val="600"/>
              </a:spcAft>
            </a:pPr>
            <a:r>
              <a:rPr lang="es-ES" dirty="0"/>
              <a:t>Les </a:t>
            </a:r>
            <a:r>
              <a:rPr lang="ca-ES" dirty="0"/>
              <a:t>reunions són una manera efectiva de compartir informació important al grup i decidir sobre temes organitzatius i accions clau com</a:t>
            </a:r>
            <a:r>
              <a:rPr lang="es-ES" dirty="0"/>
              <a:t>:</a:t>
            </a:r>
          </a:p>
          <a:p>
            <a:pPr lvl="1" algn="just">
              <a:lnSpc>
                <a:spcPct val="100000"/>
              </a:lnSpc>
              <a:spcAft>
                <a:spcPts val="600"/>
              </a:spcAft>
            </a:pPr>
            <a:r>
              <a:rPr lang="ca-ES" dirty="0"/>
              <a:t>establir o revisar regles bàsiques perquè tingui lloc el funcionament diari</a:t>
            </a:r>
            <a:r>
              <a:rPr lang="es-ES" dirty="0"/>
              <a:t>.</a:t>
            </a:r>
          </a:p>
          <a:p>
            <a:pPr lvl="1" algn="just">
              <a:lnSpc>
                <a:spcPct val="100000"/>
              </a:lnSpc>
              <a:spcAft>
                <a:spcPts val="600"/>
              </a:spcAft>
            </a:pPr>
            <a:r>
              <a:rPr lang="ca-ES" dirty="0"/>
              <a:t>planificar esdeveniments de promoció i activitats</a:t>
            </a:r>
            <a:r>
              <a:rPr lang="es-ES" dirty="0"/>
              <a:t>.</a:t>
            </a:r>
            <a:endParaRPr lang="en-GB" dirty="0"/>
          </a:p>
          <a:p>
            <a:pPr algn="just">
              <a:lnSpc>
                <a:spcPct val="100000"/>
              </a:lnSpc>
              <a:spcAft>
                <a:spcPts val="600"/>
              </a:spcAft>
            </a:pPr>
            <a:endParaRPr lang="en-US" dirty="0"/>
          </a:p>
        </p:txBody>
      </p:sp>
      <p:sp>
        <p:nvSpPr>
          <p:cNvPr id="2" name="Title 1">
            <a:extLst>
              <a:ext uri="{FF2B5EF4-FFF2-40B4-BE49-F238E27FC236}">
                <a16:creationId xmlns:a16="http://schemas.microsoft.com/office/drawing/2014/main" id="{31B3585A-6914-4868-9543-5A135579F006}"/>
              </a:ext>
            </a:extLst>
          </p:cNvPr>
          <p:cNvSpPr>
            <a:spLocks noGrp="1"/>
          </p:cNvSpPr>
          <p:nvPr>
            <p:ph type="title"/>
          </p:nvPr>
        </p:nvSpPr>
        <p:spPr/>
        <p:txBody>
          <a:bodyPr/>
          <a:lstStyle/>
          <a:p>
            <a:r>
              <a:rPr lang="en-US" dirty="0"/>
              <a:t>4. </a:t>
            </a:r>
            <a:r>
              <a:rPr lang="ca-ES" dirty="0"/>
              <a:t>Funcionament quotidià de l’organització </a:t>
            </a:r>
            <a:r>
              <a:rPr lang="es-ES" dirty="0"/>
              <a:t>- 5</a:t>
            </a:r>
            <a:endParaRPr lang="x-none" dirty="0"/>
          </a:p>
        </p:txBody>
      </p:sp>
    </p:spTree>
    <p:extLst>
      <p:ext uri="{BB962C8B-B14F-4D97-AF65-F5344CB8AC3E}">
        <p14:creationId xmlns:p14="http://schemas.microsoft.com/office/powerpoint/2010/main" val="37941166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BC9EF5A-4494-E84C-A333-83DBE6FEED1C}"/>
              </a:ext>
            </a:extLst>
          </p:cNvPr>
          <p:cNvSpPr>
            <a:spLocks noGrp="1"/>
          </p:cNvSpPr>
          <p:nvPr>
            <p:ph type="body" sz="quarter" idx="13"/>
          </p:nvPr>
        </p:nvSpPr>
        <p:spPr/>
        <p:txBody>
          <a:bodyPr/>
          <a:lstStyle/>
          <a:p>
            <a:r>
              <a:rPr lang="ca-ES" dirty="0"/>
              <a:t>Organització de reunions </a:t>
            </a:r>
            <a:endParaRPr lang="es-ES" dirty="0"/>
          </a:p>
        </p:txBody>
      </p:sp>
      <p:sp>
        <p:nvSpPr>
          <p:cNvPr id="3" name="Content Placeholder 2">
            <a:extLst>
              <a:ext uri="{FF2B5EF4-FFF2-40B4-BE49-F238E27FC236}">
                <a16:creationId xmlns:a16="http://schemas.microsoft.com/office/drawing/2014/main" id="{C1F758EB-CB90-4CCE-89A2-F6759C6B2D60}"/>
              </a:ext>
            </a:extLst>
          </p:cNvPr>
          <p:cNvSpPr>
            <a:spLocks noGrp="1"/>
          </p:cNvSpPr>
          <p:nvPr>
            <p:ph sz="quarter" idx="14"/>
          </p:nvPr>
        </p:nvSpPr>
        <p:spPr/>
        <p:txBody>
          <a:bodyPr/>
          <a:lstStyle/>
          <a:p>
            <a:pPr marL="0" indent="0" algn="just">
              <a:spcAft>
                <a:spcPts val="600"/>
              </a:spcAft>
              <a:buClr>
                <a:schemeClr val="accent1">
                  <a:lumMod val="75000"/>
                </a:schemeClr>
              </a:buClr>
              <a:buNone/>
            </a:pPr>
            <a:r>
              <a:rPr lang="en-US" u="sng" dirty="0" err="1">
                <a:latin typeface="+mn-lt"/>
              </a:rPr>
              <a:t>Preparació</a:t>
            </a:r>
            <a:r>
              <a:rPr lang="en-US" u="sng" dirty="0">
                <a:latin typeface="+mn-lt"/>
              </a:rPr>
              <a:t> de la </a:t>
            </a:r>
            <a:r>
              <a:rPr lang="en-US" u="sng" dirty="0" err="1">
                <a:latin typeface="+mn-lt"/>
              </a:rPr>
              <a:t>reunió</a:t>
            </a:r>
            <a:r>
              <a:rPr lang="en-US" u="sng" dirty="0">
                <a:latin typeface="+mn-lt"/>
              </a:rPr>
              <a:t> </a:t>
            </a:r>
          </a:p>
          <a:p>
            <a:pPr lvl="1" algn="just" fontAlgn="base"/>
            <a:r>
              <a:rPr lang="ca-ES" sz="2200" b="1" dirty="0">
                <a:latin typeface="+mn-lt"/>
              </a:rPr>
              <a:t>Ordre del dia: </a:t>
            </a:r>
            <a:r>
              <a:rPr lang="ca-ES" sz="2200" dirty="0">
                <a:latin typeface="+mn-lt"/>
              </a:rPr>
              <a:t>pot ser útil preparar l’ordre del dia a partir de les aportacions dels membres perquè la reunió sigui més fluida. </a:t>
            </a:r>
            <a:endParaRPr lang="es-ES" sz="2200" dirty="0">
              <a:latin typeface="+mn-lt"/>
            </a:endParaRPr>
          </a:p>
          <a:p>
            <a:pPr lvl="1" algn="just" fontAlgn="base"/>
            <a:r>
              <a:rPr lang="ca-ES" sz="2200" b="1" dirty="0">
                <a:latin typeface="+mn-lt"/>
              </a:rPr>
              <a:t>Lloc, data i hora de la reunió:</a:t>
            </a:r>
            <a:r>
              <a:rPr lang="ca-ES" sz="2200" dirty="0">
                <a:latin typeface="+mn-lt"/>
              </a:rPr>
              <a:t> el lloc s’ha d’adaptar a la reunió i ha de ser pràctic per als membres. </a:t>
            </a:r>
            <a:endParaRPr lang="es-ES" sz="2200" dirty="0">
              <a:latin typeface="+mn-lt"/>
            </a:endParaRPr>
          </a:p>
          <a:p>
            <a:pPr lvl="1" algn="just"/>
            <a:r>
              <a:rPr lang="ca-ES" sz="2200" b="1" dirty="0">
                <a:latin typeface="+mn-lt"/>
              </a:rPr>
              <a:t>Subministraments i refrigeris: </a:t>
            </a:r>
            <a:r>
              <a:rPr lang="ca-ES" sz="2200" dirty="0">
                <a:latin typeface="+mn-lt"/>
              </a:rPr>
              <a:t>per exemple, </a:t>
            </a:r>
            <a:r>
              <a:rPr lang="ca-ES" sz="2200" dirty="0" err="1">
                <a:latin typeface="+mn-lt"/>
              </a:rPr>
              <a:t>paperògrafs</a:t>
            </a:r>
            <a:r>
              <a:rPr lang="ca-ES" sz="2200" dirty="0">
                <a:latin typeface="+mn-lt"/>
              </a:rPr>
              <a:t>, retoladors, bolígrafs, paper, identificacions per als assistents, a més de menjar i begudes.</a:t>
            </a:r>
            <a:r>
              <a:rPr lang="en-US" sz="2200" dirty="0">
                <a:latin typeface="+mn-lt"/>
              </a:rPr>
              <a:t>. </a:t>
            </a:r>
          </a:p>
          <a:p>
            <a:pPr algn="just">
              <a:spcAft>
                <a:spcPts val="600"/>
              </a:spcAft>
              <a:buClr>
                <a:schemeClr val="accent1">
                  <a:lumMod val="75000"/>
                </a:schemeClr>
              </a:buClr>
            </a:pPr>
            <a:r>
              <a:rPr lang="ca-ES" dirty="0"/>
              <a:t>Les reunions també poden ser virtuals</a:t>
            </a:r>
            <a:r>
              <a:rPr lang="en-US" dirty="0">
                <a:latin typeface="+mn-lt"/>
              </a:rPr>
              <a:t>. </a:t>
            </a:r>
          </a:p>
          <a:p>
            <a:r>
              <a:rPr lang="ca-ES" dirty="0"/>
              <a:t>També podeu considerar l’opció de combinar les reunions presencials i virtuals. </a:t>
            </a:r>
            <a:endParaRPr lang="es-ES" dirty="0"/>
          </a:p>
        </p:txBody>
      </p:sp>
      <p:sp>
        <p:nvSpPr>
          <p:cNvPr id="2" name="Title 1">
            <a:extLst>
              <a:ext uri="{FF2B5EF4-FFF2-40B4-BE49-F238E27FC236}">
                <a16:creationId xmlns:a16="http://schemas.microsoft.com/office/drawing/2014/main" id="{31B3585A-6914-4868-9543-5A135579F006}"/>
              </a:ext>
            </a:extLst>
          </p:cNvPr>
          <p:cNvSpPr>
            <a:spLocks noGrp="1"/>
          </p:cNvSpPr>
          <p:nvPr>
            <p:ph type="title"/>
          </p:nvPr>
        </p:nvSpPr>
        <p:spPr/>
        <p:txBody>
          <a:bodyPr/>
          <a:lstStyle/>
          <a:p>
            <a:r>
              <a:rPr lang="en-US" dirty="0"/>
              <a:t>4. </a:t>
            </a:r>
            <a:r>
              <a:rPr lang="ca-ES" dirty="0"/>
              <a:t>Funcionament quotidià de l’organització </a:t>
            </a:r>
            <a:r>
              <a:rPr lang="es-ES" dirty="0"/>
              <a:t>- 6</a:t>
            </a:r>
            <a:endParaRPr lang="x-none" dirty="0"/>
          </a:p>
        </p:txBody>
      </p:sp>
    </p:spTree>
    <p:extLst>
      <p:ext uri="{BB962C8B-B14F-4D97-AF65-F5344CB8AC3E}">
        <p14:creationId xmlns:p14="http://schemas.microsoft.com/office/powerpoint/2010/main" val="17984703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F187080-04C8-7A48-957F-3EDF8111AFFD}"/>
              </a:ext>
            </a:extLst>
          </p:cNvPr>
          <p:cNvSpPr>
            <a:spLocks noGrp="1"/>
          </p:cNvSpPr>
          <p:nvPr>
            <p:ph type="body" sz="quarter" idx="13"/>
          </p:nvPr>
        </p:nvSpPr>
        <p:spPr/>
        <p:txBody>
          <a:bodyPr/>
          <a:lstStyle/>
          <a:p>
            <a:r>
              <a:rPr lang="ca-ES" dirty="0"/>
              <a:t>Organització de reunions </a:t>
            </a:r>
            <a:endParaRPr lang="es-ES" dirty="0"/>
          </a:p>
        </p:txBody>
      </p:sp>
      <p:sp>
        <p:nvSpPr>
          <p:cNvPr id="3" name="Content Placeholder 2">
            <a:extLst>
              <a:ext uri="{FF2B5EF4-FFF2-40B4-BE49-F238E27FC236}">
                <a16:creationId xmlns:a16="http://schemas.microsoft.com/office/drawing/2014/main" id="{DB8007CB-6529-4773-98E8-7133FFCDA512}"/>
              </a:ext>
            </a:extLst>
          </p:cNvPr>
          <p:cNvSpPr>
            <a:spLocks noGrp="1"/>
          </p:cNvSpPr>
          <p:nvPr>
            <p:ph sz="quarter" idx="14"/>
          </p:nvPr>
        </p:nvSpPr>
        <p:spPr/>
        <p:txBody>
          <a:bodyPr>
            <a:normAutofit/>
          </a:bodyPr>
          <a:lstStyle/>
          <a:p>
            <a:pPr marL="0" indent="0" algn="just">
              <a:buNone/>
            </a:pPr>
            <a:r>
              <a:rPr lang="en-US" u="sng" dirty="0" err="1"/>
              <a:t>Funció</a:t>
            </a:r>
            <a:r>
              <a:rPr lang="en-US" u="sng" dirty="0"/>
              <a:t> de les reunions </a:t>
            </a:r>
          </a:p>
          <a:p>
            <a:pPr algn="just"/>
            <a:r>
              <a:rPr lang="ca-ES" dirty="0"/>
              <a:t>Les finalitats i els objectius del grup determinaran les funcions més específiques de les reunions. Per exemple</a:t>
            </a:r>
            <a:r>
              <a:rPr lang="en-US" dirty="0"/>
              <a:t>: </a:t>
            </a:r>
          </a:p>
          <a:p>
            <a:pPr lvl="1" algn="just"/>
            <a:r>
              <a:rPr lang="ca-ES" dirty="0"/>
              <a:t>un grup de treball dedicat a promoure els drets humans pot utilitzar les reunions com a oportunitats per planificar esdeveniments i activitats</a:t>
            </a:r>
            <a:r>
              <a:rPr lang="en-US" dirty="0"/>
              <a:t>.</a:t>
            </a:r>
          </a:p>
          <a:p>
            <a:pPr algn="just"/>
            <a:r>
              <a:rPr lang="ca-ES" dirty="0"/>
              <a:t>La funció i el propòsit de les reunions variaran d’una organització a una altra i han de ser específics i relacionats amb la feina que es fa</a:t>
            </a:r>
            <a:r>
              <a:rPr lang="en-US" dirty="0"/>
              <a:t>. </a:t>
            </a:r>
          </a:p>
          <a:p>
            <a:pPr algn="just"/>
            <a:r>
              <a:rPr lang="ca-ES" dirty="0"/>
              <a:t>Per a algunes organitzacions pot ser apropiat compartir i divulgar informació important relacionada amb el seu problema prioritari, a altres els pot ser més útil dedicar aquest temps a planificar activitats i esdeveniments</a:t>
            </a:r>
            <a:r>
              <a:rPr lang="en-US" dirty="0"/>
              <a:t>. </a:t>
            </a:r>
          </a:p>
          <a:p>
            <a:r>
              <a:rPr lang="ca-ES" dirty="0"/>
              <a:t>Les reunions ofereixen als membres l’oportunitat de compartir informació valuosa i contribuir a la feina global i la visió de l’organització.</a:t>
            </a:r>
            <a:endParaRPr lang="es-ES" dirty="0"/>
          </a:p>
        </p:txBody>
      </p:sp>
      <p:sp>
        <p:nvSpPr>
          <p:cNvPr id="2" name="Title 1">
            <a:extLst>
              <a:ext uri="{FF2B5EF4-FFF2-40B4-BE49-F238E27FC236}">
                <a16:creationId xmlns:a16="http://schemas.microsoft.com/office/drawing/2014/main" id="{5C40E750-D38E-4669-9A72-FBF134272851}"/>
              </a:ext>
            </a:extLst>
          </p:cNvPr>
          <p:cNvSpPr>
            <a:spLocks noGrp="1"/>
          </p:cNvSpPr>
          <p:nvPr>
            <p:ph type="title"/>
          </p:nvPr>
        </p:nvSpPr>
        <p:spPr/>
        <p:txBody>
          <a:bodyPr/>
          <a:lstStyle/>
          <a:p>
            <a:r>
              <a:rPr lang="en-US" dirty="0"/>
              <a:t>4. </a:t>
            </a:r>
            <a:r>
              <a:rPr lang="ca-ES" dirty="0"/>
              <a:t>Funcionament quotidià de l’organització </a:t>
            </a:r>
            <a:r>
              <a:rPr lang="es-ES" dirty="0"/>
              <a:t>- 7</a:t>
            </a:r>
            <a:endParaRPr lang="x-none" dirty="0"/>
          </a:p>
        </p:txBody>
      </p:sp>
    </p:spTree>
    <p:extLst>
      <p:ext uri="{BB962C8B-B14F-4D97-AF65-F5344CB8AC3E}">
        <p14:creationId xmlns:p14="http://schemas.microsoft.com/office/powerpoint/2010/main" val="30563860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969265-D9D2-3747-890E-9B5C64AD9257}"/>
              </a:ext>
            </a:extLst>
          </p:cNvPr>
          <p:cNvSpPr>
            <a:spLocks noGrp="1"/>
          </p:cNvSpPr>
          <p:nvPr>
            <p:ph type="body" sz="quarter" idx="13"/>
          </p:nvPr>
        </p:nvSpPr>
        <p:spPr/>
        <p:txBody>
          <a:bodyPr/>
          <a:lstStyle/>
          <a:p>
            <a:r>
              <a:rPr lang="ca-ES" dirty="0"/>
              <a:t>Privadesa i confidencialitat </a:t>
            </a:r>
            <a:endParaRPr lang="es-ES" u="sng" dirty="0"/>
          </a:p>
        </p:txBody>
      </p:sp>
      <p:sp>
        <p:nvSpPr>
          <p:cNvPr id="3" name="Content Placeholder 2">
            <a:extLst>
              <a:ext uri="{FF2B5EF4-FFF2-40B4-BE49-F238E27FC236}">
                <a16:creationId xmlns:a16="http://schemas.microsoft.com/office/drawing/2014/main" id="{1A84796D-CA86-47CD-B635-74B2B837A222}"/>
              </a:ext>
            </a:extLst>
          </p:cNvPr>
          <p:cNvSpPr>
            <a:spLocks noGrp="1"/>
          </p:cNvSpPr>
          <p:nvPr>
            <p:ph sz="quarter" idx="14"/>
          </p:nvPr>
        </p:nvSpPr>
        <p:spPr/>
        <p:txBody>
          <a:bodyPr/>
          <a:lstStyle/>
          <a:p>
            <a:pPr algn="just"/>
            <a:r>
              <a:rPr lang="ca-ES" dirty="0"/>
              <a:t>És important tenir cura i esforçar-se en la manera com l’organització guarda i utilitza informació privada</a:t>
            </a:r>
            <a:r>
              <a:rPr lang="en-US" dirty="0"/>
              <a:t>. </a:t>
            </a:r>
          </a:p>
          <a:p>
            <a:pPr algn="just"/>
            <a:r>
              <a:rPr lang="ca-ES" dirty="0"/>
              <a:t>Això inclou mantenir en privat llistes de correus electrònics i la informació de contacte</a:t>
            </a:r>
            <a:r>
              <a:rPr lang="en-US" dirty="0"/>
              <a:t>. </a:t>
            </a:r>
          </a:p>
          <a:p>
            <a:pPr algn="just"/>
            <a:r>
              <a:rPr lang="ca-ES" dirty="0"/>
              <a:t>Els membres o participants de determinades activitats o esdeveniments potser volen mantenir la seva participació confidencial i aquesta confidencialitat s’ha de respectar i protegir</a:t>
            </a:r>
            <a:r>
              <a:rPr lang="en-US" dirty="0"/>
              <a:t>.</a:t>
            </a:r>
          </a:p>
        </p:txBody>
      </p:sp>
      <p:sp>
        <p:nvSpPr>
          <p:cNvPr id="2" name="Title 1">
            <a:extLst>
              <a:ext uri="{FF2B5EF4-FFF2-40B4-BE49-F238E27FC236}">
                <a16:creationId xmlns:a16="http://schemas.microsoft.com/office/drawing/2014/main" id="{479CE547-E968-4131-9734-17239FED1E2B}"/>
              </a:ext>
            </a:extLst>
          </p:cNvPr>
          <p:cNvSpPr>
            <a:spLocks noGrp="1"/>
          </p:cNvSpPr>
          <p:nvPr>
            <p:ph type="title"/>
          </p:nvPr>
        </p:nvSpPr>
        <p:spPr/>
        <p:txBody>
          <a:bodyPr/>
          <a:lstStyle/>
          <a:p>
            <a:r>
              <a:rPr lang="en-US" dirty="0"/>
              <a:t>4. </a:t>
            </a:r>
            <a:r>
              <a:rPr lang="ca-ES" dirty="0"/>
              <a:t>Funcionament quotidià de l’organització </a:t>
            </a:r>
            <a:r>
              <a:rPr lang="es-ES" dirty="0"/>
              <a:t>- 8</a:t>
            </a:r>
            <a:endParaRPr lang="x-none" dirty="0"/>
          </a:p>
        </p:txBody>
      </p:sp>
    </p:spTree>
    <p:extLst>
      <p:ext uri="{BB962C8B-B14F-4D97-AF65-F5344CB8AC3E}">
        <p14:creationId xmlns:p14="http://schemas.microsoft.com/office/powerpoint/2010/main" val="2265366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B2A19F-D9F0-4344-B690-45DC479D691B}"/>
              </a:ext>
            </a:extLst>
          </p:cNvPr>
          <p:cNvSpPr>
            <a:spLocks noGrp="1"/>
          </p:cNvSpPr>
          <p:nvPr>
            <p:ph sz="quarter" idx="14"/>
          </p:nvPr>
        </p:nvSpPr>
        <p:spPr/>
        <p:txBody>
          <a:bodyPr/>
          <a:lstStyle/>
          <a:p>
            <a:r>
              <a:rPr lang="en-US" b="1" dirty="0" err="1"/>
              <a:t>Tema</a:t>
            </a:r>
            <a:r>
              <a:rPr lang="en-US" b="1" dirty="0"/>
              <a:t> 1</a:t>
            </a:r>
            <a:r>
              <a:rPr lang="en-US" dirty="0"/>
              <a:t>: </a:t>
            </a:r>
            <a:r>
              <a:rPr lang="ca-ES" dirty="0"/>
              <a:t>Introducció</a:t>
            </a:r>
            <a:endParaRPr lang="es-ES" dirty="0"/>
          </a:p>
          <a:p>
            <a:r>
              <a:rPr lang="en-US" b="1" dirty="0" err="1"/>
              <a:t>Tema</a:t>
            </a:r>
            <a:r>
              <a:rPr lang="en-US" b="1" dirty="0"/>
              <a:t> 2</a:t>
            </a:r>
            <a:r>
              <a:rPr lang="en-US" dirty="0"/>
              <a:t>: </a:t>
            </a:r>
            <a:r>
              <a:rPr lang="ca-ES" dirty="0"/>
              <a:t>Què és una organització de la societat civil?</a:t>
            </a:r>
          </a:p>
          <a:p>
            <a:r>
              <a:rPr lang="en-US" b="1" dirty="0" err="1"/>
              <a:t>Tema</a:t>
            </a:r>
            <a:r>
              <a:rPr lang="en-US" b="1" dirty="0"/>
              <a:t> 3</a:t>
            </a:r>
            <a:r>
              <a:rPr lang="en-US" dirty="0"/>
              <a:t>: </a:t>
            </a:r>
            <a:r>
              <a:rPr lang="ca-ES" dirty="0"/>
              <a:t>Crear una organització de la societat civil </a:t>
            </a:r>
            <a:endParaRPr lang="en-US" dirty="0"/>
          </a:p>
          <a:p>
            <a:r>
              <a:rPr lang="en-US" b="1" dirty="0" err="1"/>
              <a:t>Tema</a:t>
            </a:r>
            <a:r>
              <a:rPr lang="en-US" b="1" dirty="0"/>
              <a:t> 4</a:t>
            </a:r>
            <a:r>
              <a:rPr lang="en-US" dirty="0"/>
              <a:t>: </a:t>
            </a:r>
            <a:r>
              <a:rPr lang="ca-ES" dirty="0"/>
              <a:t>Funcionament quotidià de l’organització </a:t>
            </a:r>
          </a:p>
          <a:p>
            <a:r>
              <a:rPr lang="en-US" b="1" dirty="0" err="1"/>
              <a:t>Tema</a:t>
            </a:r>
            <a:r>
              <a:rPr lang="en-US" b="1" dirty="0"/>
              <a:t> 5</a:t>
            </a:r>
            <a:r>
              <a:rPr lang="en-US" dirty="0"/>
              <a:t>: </a:t>
            </a:r>
            <a:r>
              <a:rPr lang="ca-ES" dirty="0"/>
              <a:t>Monitoratge, avaluació i presentació d’informes</a:t>
            </a:r>
          </a:p>
          <a:p>
            <a:r>
              <a:rPr lang="en-US" b="1" dirty="0" err="1"/>
              <a:t>Tema</a:t>
            </a:r>
            <a:r>
              <a:rPr lang="en-US" b="1" dirty="0"/>
              <a:t> 6:</a:t>
            </a:r>
            <a:r>
              <a:rPr lang="en-US" dirty="0"/>
              <a:t> </a:t>
            </a:r>
            <a:r>
              <a:rPr lang="ca-ES" dirty="0"/>
              <a:t>Sostenibilitat</a:t>
            </a:r>
            <a:endParaRPr lang="en-US" dirty="0"/>
          </a:p>
          <a:p>
            <a:pPr marL="0" indent="0">
              <a:buNone/>
            </a:pPr>
            <a:endParaRPr lang="en-US" dirty="0"/>
          </a:p>
        </p:txBody>
      </p:sp>
      <p:sp>
        <p:nvSpPr>
          <p:cNvPr id="5" name="Title 4">
            <a:extLst>
              <a:ext uri="{FF2B5EF4-FFF2-40B4-BE49-F238E27FC236}">
                <a16:creationId xmlns:a16="http://schemas.microsoft.com/office/drawing/2014/main" id="{0EC1C1F7-B244-9F4A-A4A0-8D46EC71D929}"/>
              </a:ext>
            </a:extLst>
          </p:cNvPr>
          <p:cNvSpPr>
            <a:spLocks noGrp="1"/>
          </p:cNvSpPr>
          <p:nvPr>
            <p:ph type="title"/>
          </p:nvPr>
        </p:nvSpPr>
        <p:spPr>
          <a:xfrm>
            <a:off x="507206" y="506412"/>
            <a:ext cx="9792000" cy="432000"/>
          </a:xfrm>
        </p:spPr>
        <p:txBody>
          <a:bodyPr/>
          <a:lstStyle/>
          <a:p>
            <a:r>
              <a:rPr lang="ca-ES" dirty="0"/>
              <a:t>Temes del mòdul</a:t>
            </a:r>
            <a:endParaRPr lang="en-US" dirty="0"/>
          </a:p>
        </p:txBody>
      </p:sp>
    </p:spTree>
    <p:extLst>
      <p:ext uri="{BB962C8B-B14F-4D97-AF65-F5344CB8AC3E}">
        <p14:creationId xmlns:p14="http://schemas.microsoft.com/office/powerpoint/2010/main" val="22793163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B35E5F3-BBB7-A341-914D-164DF52D93EC}"/>
              </a:ext>
            </a:extLst>
          </p:cNvPr>
          <p:cNvSpPr>
            <a:spLocks noGrp="1"/>
          </p:cNvSpPr>
          <p:nvPr>
            <p:ph type="body" sz="quarter" idx="13"/>
          </p:nvPr>
        </p:nvSpPr>
        <p:spPr/>
        <p:txBody>
          <a:bodyPr/>
          <a:lstStyle/>
          <a:p>
            <a:r>
              <a:rPr lang="ca-ES" dirty="0"/>
              <a:t>Donar la benvinguda i acollir nous membres </a:t>
            </a:r>
            <a:endParaRPr lang="es-ES" u="sng" dirty="0"/>
          </a:p>
        </p:txBody>
      </p:sp>
      <p:sp>
        <p:nvSpPr>
          <p:cNvPr id="3" name="Content Placeholder 2">
            <a:extLst>
              <a:ext uri="{FF2B5EF4-FFF2-40B4-BE49-F238E27FC236}">
                <a16:creationId xmlns:a16="http://schemas.microsoft.com/office/drawing/2014/main" id="{CB2A7A63-729E-424D-B63B-2F85E5D9D6C2}"/>
              </a:ext>
            </a:extLst>
          </p:cNvPr>
          <p:cNvSpPr>
            <a:spLocks noGrp="1"/>
          </p:cNvSpPr>
          <p:nvPr>
            <p:ph sz="quarter" idx="14"/>
          </p:nvPr>
        </p:nvSpPr>
        <p:spPr/>
        <p:txBody>
          <a:bodyPr/>
          <a:lstStyle/>
          <a:p>
            <a:pPr algn="just"/>
            <a:r>
              <a:rPr lang="ca-ES" dirty="0"/>
              <a:t>Cal donar la benvinguda als nous membres i fer que se sentin còmodes com a part de l’organització. </a:t>
            </a:r>
          </a:p>
          <a:p>
            <a:pPr algn="just"/>
            <a:r>
              <a:rPr lang="ca-ES" dirty="0"/>
              <a:t>Cal valorar i animar les persones que contribueixen a l’organització</a:t>
            </a:r>
            <a:r>
              <a:rPr lang="en-US" dirty="0"/>
              <a:t>. </a:t>
            </a:r>
          </a:p>
          <a:p>
            <a:pPr algn="just"/>
            <a:r>
              <a:rPr lang="ca-ES" dirty="0"/>
              <a:t>Les persones que han patit discriminació o violacions dels drets humans podrien no estar segures d’unir-se a un grup</a:t>
            </a:r>
            <a:r>
              <a:rPr lang="en-US" dirty="0"/>
              <a:t>. </a:t>
            </a:r>
          </a:p>
          <a:p>
            <a:pPr algn="just"/>
            <a:r>
              <a:rPr lang="ca-ES" dirty="0"/>
              <a:t>S’ha de deixar clar des del principi que la participació a les activitats és voluntària</a:t>
            </a:r>
            <a:r>
              <a:rPr lang="en-US" dirty="0"/>
              <a:t>. </a:t>
            </a:r>
          </a:p>
          <a:p>
            <a:pPr algn="just"/>
            <a:r>
              <a:rPr lang="ca-ES" dirty="0"/>
              <a:t>Cada membre tindrà alguna cosa única per oferir a l’organització</a:t>
            </a:r>
            <a:r>
              <a:rPr lang="en-US" dirty="0"/>
              <a:t>.</a:t>
            </a:r>
          </a:p>
          <a:p>
            <a:pPr algn="just"/>
            <a:r>
              <a:rPr lang="ca-ES" dirty="0"/>
              <a:t>Com participen els membres a l’organització hauria de dependre dels seus únics talents, experiències, habilitats i punts forts que aporten</a:t>
            </a:r>
            <a:r>
              <a:rPr lang="es-ES" dirty="0"/>
              <a:t>,</a:t>
            </a:r>
            <a:r>
              <a:rPr lang="en-US" dirty="0"/>
              <a:t>.</a:t>
            </a:r>
          </a:p>
        </p:txBody>
      </p:sp>
      <p:sp>
        <p:nvSpPr>
          <p:cNvPr id="2" name="Title 1">
            <a:extLst>
              <a:ext uri="{FF2B5EF4-FFF2-40B4-BE49-F238E27FC236}">
                <a16:creationId xmlns:a16="http://schemas.microsoft.com/office/drawing/2014/main" id="{5C9A26AE-4B3D-4739-90E4-0BCAC9E2FC4D}"/>
              </a:ext>
            </a:extLst>
          </p:cNvPr>
          <p:cNvSpPr>
            <a:spLocks noGrp="1"/>
          </p:cNvSpPr>
          <p:nvPr>
            <p:ph type="title"/>
          </p:nvPr>
        </p:nvSpPr>
        <p:spPr/>
        <p:txBody>
          <a:bodyPr/>
          <a:lstStyle/>
          <a:p>
            <a:r>
              <a:rPr lang="en-US" dirty="0"/>
              <a:t>4. </a:t>
            </a:r>
            <a:r>
              <a:rPr lang="ca-ES" dirty="0"/>
              <a:t>Funcionament quotidià de l’organització </a:t>
            </a:r>
            <a:r>
              <a:rPr lang="es-ES" dirty="0"/>
              <a:t>- 9</a:t>
            </a:r>
            <a:endParaRPr lang="x-none" dirty="0"/>
          </a:p>
        </p:txBody>
      </p:sp>
    </p:spTree>
    <p:extLst>
      <p:ext uri="{BB962C8B-B14F-4D97-AF65-F5344CB8AC3E}">
        <p14:creationId xmlns:p14="http://schemas.microsoft.com/office/powerpoint/2010/main" val="38609899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F871814-E062-D448-8805-341760F63435}"/>
              </a:ext>
            </a:extLst>
          </p:cNvPr>
          <p:cNvSpPr>
            <a:spLocks noGrp="1"/>
          </p:cNvSpPr>
          <p:nvPr>
            <p:ph type="body" sz="quarter" idx="13"/>
          </p:nvPr>
        </p:nvSpPr>
        <p:spPr/>
        <p:txBody>
          <a:bodyPr/>
          <a:lstStyle/>
          <a:p>
            <a:r>
              <a:rPr lang="ca-ES" dirty="0"/>
              <a:t>Promoure l’organització</a:t>
            </a:r>
            <a:endParaRPr lang="es-ES" u="sng" dirty="0"/>
          </a:p>
        </p:txBody>
      </p:sp>
      <p:sp>
        <p:nvSpPr>
          <p:cNvPr id="3" name="Content Placeholder 2">
            <a:extLst>
              <a:ext uri="{FF2B5EF4-FFF2-40B4-BE49-F238E27FC236}">
                <a16:creationId xmlns:a16="http://schemas.microsoft.com/office/drawing/2014/main" id="{FA1DEFA3-2723-464C-962C-A42CB6B15B69}"/>
              </a:ext>
            </a:extLst>
          </p:cNvPr>
          <p:cNvSpPr>
            <a:spLocks noGrp="1"/>
          </p:cNvSpPr>
          <p:nvPr>
            <p:ph sz="quarter" idx="14"/>
          </p:nvPr>
        </p:nvSpPr>
        <p:spPr>
          <a:xfrm>
            <a:off x="507195" y="1511188"/>
            <a:ext cx="11174412" cy="4286939"/>
          </a:xfrm>
        </p:spPr>
        <p:txBody>
          <a:bodyPr/>
          <a:lstStyle/>
          <a:p>
            <a:pPr algn="just"/>
            <a:r>
              <a:rPr lang="ca-ES" dirty="0"/>
              <a:t>Promoure l’organització és una activitat important que contribuirà al creixement global i l’èxit.</a:t>
            </a:r>
            <a:r>
              <a:rPr lang="en-US" dirty="0"/>
              <a:t> </a:t>
            </a:r>
          </a:p>
          <a:p>
            <a:pPr algn="just"/>
            <a:r>
              <a:rPr lang="ca-ES" dirty="0"/>
              <a:t>La finalitat principal de la promoció és augmentar la sensibilització del grup i compartir informació sobre els seus fins i objectius amb les parts interessades, el públic objectiu i la comunitat en general</a:t>
            </a:r>
            <a:r>
              <a:rPr lang="en-US" dirty="0"/>
              <a:t>. </a:t>
            </a:r>
          </a:p>
          <a:p>
            <a:pPr algn="just"/>
            <a:r>
              <a:rPr lang="ca-ES" dirty="0"/>
              <a:t>En augmentar el coneixement del públic sobre l’organització i les activitats, es pot obtenir més suport de la comunitat</a:t>
            </a:r>
            <a:r>
              <a:rPr lang="en-US" dirty="0"/>
              <a:t>. </a:t>
            </a:r>
          </a:p>
          <a:p>
            <a:pPr algn="just"/>
            <a:r>
              <a:rPr lang="ca-ES" dirty="0"/>
              <a:t>Si bé a continuació es presenten moltes estratègies de divulgació, podria ser preferible centrar-se en algunes per implementar-les de manera efectiva</a:t>
            </a:r>
            <a:r>
              <a:rPr lang="en-US" dirty="0"/>
              <a:t>.</a:t>
            </a:r>
          </a:p>
        </p:txBody>
      </p:sp>
      <p:sp>
        <p:nvSpPr>
          <p:cNvPr id="2" name="Title 1">
            <a:extLst>
              <a:ext uri="{FF2B5EF4-FFF2-40B4-BE49-F238E27FC236}">
                <a16:creationId xmlns:a16="http://schemas.microsoft.com/office/drawing/2014/main" id="{AE11C916-F093-42FA-B857-EFF2BFAF6796}"/>
              </a:ext>
            </a:extLst>
          </p:cNvPr>
          <p:cNvSpPr>
            <a:spLocks noGrp="1"/>
          </p:cNvSpPr>
          <p:nvPr>
            <p:ph type="title"/>
          </p:nvPr>
        </p:nvSpPr>
        <p:spPr>
          <a:xfrm>
            <a:off x="388629" y="514614"/>
            <a:ext cx="11332315" cy="379004"/>
          </a:xfrm>
        </p:spPr>
        <p:txBody>
          <a:bodyPr/>
          <a:lstStyle/>
          <a:p>
            <a:r>
              <a:rPr lang="en-US" dirty="0"/>
              <a:t>4. </a:t>
            </a:r>
            <a:r>
              <a:rPr lang="ca-ES" dirty="0"/>
              <a:t>Funcionament quotidià de l’organització </a:t>
            </a:r>
            <a:r>
              <a:rPr lang="es-ES" dirty="0"/>
              <a:t>- 10</a:t>
            </a:r>
            <a:endParaRPr lang="x-none" dirty="0"/>
          </a:p>
        </p:txBody>
      </p:sp>
    </p:spTree>
    <p:extLst>
      <p:ext uri="{BB962C8B-B14F-4D97-AF65-F5344CB8AC3E}">
        <p14:creationId xmlns:p14="http://schemas.microsoft.com/office/powerpoint/2010/main" val="11560003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5A96F19-855B-8B49-8D9B-AD9953C6FBFC}"/>
              </a:ext>
            </a:extLst>
          </p:cNvPr>
          <p:cNvSpPr>
            <a:spLocks noGrp="1"/>
          </p:cNvSpPr>
          <p:nvPr>
            <p:ph type="body" sz="quarter" idx="13"/>
          </p:nvPr>
        </p:nvSpPr>
        <p:spPr>
          <a:xfrm>
            <a:off x="486425" y="780360"/>
            <a:ext cx="11174400" cy="360000"/>
          </a:xfrm>
        </p:spPr>
        <p:txBody>
          <a:bodyPr/>
          <a:lstStyle/>
          <a:p>
            <a:r>
              <a:rPr lang="ca-ES" dirty="0"/>
              <a:t>Promoure l’organització</a:t>
            </a:r>
            <a:endParaRPr lang="es-ES" u="sng" dirty="0"/>
          </a:p>
        </p:txBody>
      </p:sp>
      <p:sp>
        <p:nvSpPr>
          <p:cNvPr id="3" name="Content Placeholder 2">
            <a:extLst>
              <a:ext uri="{FF2B5EF4-FFF2-40B4-BE49-F238E27FC236}">
                <a16:creationId xmlns:a16="http://schemas.microsoft.com/office/drawing/2014/main" id="{09E1B838-020A-49EB-9CED-9DDF2B66B975}"/>
              </a:ext>
            </a:extLst>
          </p:cNvPr>
          <p:cNvSpPr>
            <a:spLocks noGrp="1"/>
          </p:cNvSpPr>
          <p:nvPr>
            <p:ph sz="quarter" idx="14"/>
          </p:nvPr>
        </p:nvSpPr>
        <p:spPr>
          <a:xfrm>
            <a:off x="507195" y="1143000"/>
            <a:ext cx="11174412" cy="4868188"/>
          </a:xfrm>
        </p:spPr>
        <p:txBody>
          <a:bodyPr>
            <a:noAutofit/>
          </a:bodyPr>
          <a:lstStyle/>
          <a:p>
            <a:pPr marL="0" indent="0" algn="just">
              <a:buNone/>
            </a:pPr>
            <a:r>
              <a:rPr lang="es-ES" sz="2100" u="sng" dirty="0" err="1"/>
              <a:t>Presentació</a:t>
            </a:r>
            <a:r>
              <a:rPr lang="es-ES" sz="2100" u="sng" dirty="0"/>
              <a:t> oficial o </a:t>
            </a:r>
            <a:r>
              <a:rPr lang="es-ES" sz="2100" u="sng" dirty="0" err="1"/>
              <a:t>sessió</a:t>
            </a:r>
            <a:r>
              <a:rPr lang="es-ES" sz="2100" u="sng" dirty="0"/>
              <a:t> informativa </a:t>
            </a:r>
            <a:r>
              <a:rPr lang="en-US" sz="2100" u="sng" dirty="0"/>
              <a:t>(1)</a:t>
            </a:r>
          </a:p>
          <a:p>
            <a:pPr algn="just"/>
            <a:r>
              <a:rPr lang="ca-ES" sz="2100" dirty="0"/>
              <a:t>Una presentació oficial pot ser una manera útil de promoure l’organització</a:t>
            </a:r>
            <a:r>
              <a:rPr lang="en-US" sz="2100" dirty="0"/>
              <a:t>. </a:t>
            </a:r>
          </a:p>
          <a:p>
            <a:pPr algn="just"/>
            <a:r>
              <a:rPr lang="ca-ES" sz="2100" dirty="0"/>
              <a:t>És útil convidar parts interessades importants i despertar l’interès mediàtic</a:t>
            </a:r>
            <a:r>
              <a:rPr lang="en-US" sz="2100" dirty="0"/>
              <a:t>. </a:t>
            </a:r>
          </a:p>
          <a:p>
            <a:pPr algn="just"/>
            <a:r>
              <a:rPr lang="ca-ES" sz="2100" dirty="0"/>
              <a:t>Algunes preguntes que poden ajudar a la planificació del grup són </a:t>
            </a:r>
            <a:r>
              <a:rPr lang="es-ES" sz="2100" dirty="0"/>
              <a:t>: </a:t>
            </a:r>
          </a:p>
          <a:p>
            <a:pPr lvl="1" algn="just" fontAlgn="base"/>
            <a:r>
              <a:rPr lang="ca-ES" sz="2100" dirty="0"/>
              <a:t>Quin és el propòsit de la presentació/sessió? </a:t>
            </a:r>
            <a:endParaRPr lang="es-ES" sz="2100" dirty="0"/>
          </a:p>
          <a:p>
            <a:pPr lvl="1" algn="just" fontAlgn="base"/>
            <a:r>
              <a:rPr lang="ca-ES" sz="2100" dirty="0"/>
              <a:t>On es farà? </a:t>
            </a:r>
            <a:endParaRPr lang="es-ES" sz="2100" dirty="0"/>
          </a:p>
          <a:p>
            <a:pPr lvl="1" algn="just"/>
            <a:r>
              <a:rPr lang="ca-ES" sz="2100" dirty="0"/>
              <a:t>Qui hi assistirà i què farà que l’esdeveniment sigui atractiu per a una gran multitud</a:t>
            </a:r>
            <a:r>
              <a:rPr lang="en-US" sz="2100" dirty="0"/>
              <a:t>?</a:t>
            </a:r>
          </a:p>
          <a:p>
            <a:pPr lvl="1" algn="just" fontAlgn="base"/>
            <a:r>
              <a:rPr lang="ca-ES" sz="2100" dirty="0"/>
              <a:t>L’esdeveniment serà accessible a diferents grups de població? </a:t>
            </a:r>
            <a:endParaRPr lang="es-ES" sz="2100" dirty="0"/>
          </a:p>
          <a:p>
            <a:pPr lvl="1" algn="just" fontAlgn="base"/>
            <a:r>
              <a:rPr lang="ca-ES" sz="2100" dirty="0"/>
              <a:t>L’organització necessitarà materials o recursos? Si és així, com s’obtindran? </a:t>
            </a:r>
            <a:endParaRPr lang="es-ES" sz="2100" dirty="0"/>
          </a:p>
          <a:p>
            <a:pPr lvl="1" algn="just"/>
            <a:r>
              <a:rPr lang="ca-ES" sz="2100" dirty="0"/>
              <a:t>Què passarà a l’esdeveniment</a:t>
            </a:r>
            <a:r>
              <a:rPr lang="en-US" sz="2100" dirty="0"/>
              <a:t>?</a:t>
            </a:r>
          </a:p>
          <a:p>
            <a:pPr lvl="1" algn="just" fontAlgn="base"/>
            <a:r>
              <a:rPr lang="ca-ES" sz="2100" dirty="0"/>
              <a:t>L’organització necessitarà llicències, assegurança o un altre tipus de permisos per celebrar l’esdeveniment o utilitzar el lloc? De qui i com els obtindrà el grup? </a:t>
            </a:r>
            <a:endParaRPr lang="es-ES" sz="2100" dirty="0"/>
          </a:p>
          <a:p>
            <a:pPr lvl="1" algn="just"/>
            <a:r>
              <a:rPr lang="ca-ES" sz="2100" dirty="0"/>
              <a:t>Com es promocionarà l’esdeveniment per exemple, arribar a mitjans locals o nacionals</a:t>
            </a:r>
            <a:r>
              <a:rPr lang="en-US" sz="2100" dirty="0"/>
              <a:t>?</a:t>
            </a:r>
          </a:p>
        </p:txBody>
      </p:sp>
      <p:sp>
        <p:nvSpPr>
          <p:cNvPr id="2" name="Title 1">
            <a:extLst>
              <a:ext uri="{FF2B5EF4-FFF2-40B4-BE49-F238E27FC236}">
                <a16:creationId xmlns:a16="http://schemas.microsoft.com/office/drawing/2014/main" id="{B1FF40F7-9CBD-44AB-9BCC-E254B197889D}"/>
              </a:ext>
            </a:extLst>
          </p:cNvPr>
          <p:cNvSpPr>
            <a:spLocks noGrp="1"/>
          </p:cNvSpPr>
          <p:nvPr>
            <p:ph type="title"/>
          </p:nvPr>
        </p:nvSpPr>
        <p:spPr>
          <a:xfrm>
            <a:off x="347066" y="265231"/>
            <a:ext cx="10584170" cy="545259"/>
          </a:xfrm>
        </p:spPr>
        <p:txBody>
          <a:bodyPr/>
          <a:lstStyle/>
          <a:p>
            <a:r>
              <a:rPr lang="en-US" dirty="0"/>
              <a:t>4. </a:t>
            </a:r>
            <a:r>
              <a:rPr lang="ca-ES" dirty="0"/>
              <a:t>Funcionament quotidià de l’organització </a:t>
            </a:r>
            <a:r>
              <a:rPr lang="es-ES" dirty="0"/>
              <a:t>- 11</a:t>
            </a:r>
            <a:endParaRPr lang="x-none" dirty="0"/>
          </a:p>
        </p:txBody>
      </p:sp>
    </p:spTree>
    <p:extLst>
      <p:ext uri="{BB962C8B-B14F-4D97-AF65-F5344CB8AC3E}">
        <p14:creationId xmlns:p14="http://schemas.microsoft.com/office/powerpoint/2010/main" val="30142878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B9B4A3E-EDD9-7F4F-90BA-671C845B4771}"/>
              </a:ext>
            </a:extLst>
          </p:cNvPr>
          <p:cNvSpPr>
            <a:spLocks noGrp="1"/>
          </p:cNvSpPr>
          <p:nvPr>
            <p:ph type="body" sz="quarter" idx="13"/>
          </p:nvPr>
        </p:nvSpPr>
        <p:spPr/>
        <p:txBody>
          <a:bodyPr/>
          <a:lstStyle/>
          <a:p>
            <a:r>
              <a:rPr lang="ca-ES" dirty="0"/>
              <a:t>Promoure l’organització</a:t>
            </a:r>
            <a:endParaRPr lang="es-ES" u="sng" dirty="0"/>
          </a:p>
        </p:txBody>
      </p:sp>
      <p:sp>
        <p:nvSpPr>
          <p:cNvPr id="3" name="Content Placeholder 2">
            <a:extLst>
              <a:ext uri="{FF2B5EF4-FFF2-40B4-BE49-F238E27FC236}">
                <a16:creationId xmlns:a16="http://schemas.microsoft.com/office/drawing/2014/main" id="{F09521EA-394E-4A4B-AEF0-39BD7C9B5BC6}"/>
              </a:ext>
            </a:extLst>
          </p:cNvPr>
          <p:cNvSpPr>
            <a:spLocks noGrp="1"/>
          </p:cNvSpPr>
          <p:nvPr>
            <p:ph sz="quarter" idx="14"/>
          </p:nvPr>
        </p:nvSpPr>
        <p:spPr/>
        <p:txBody>
          <a:bodyPr/>
          <a:lstStyle/>
          <a:p>
            <a:pPr marL="0" lvl="0" indent="0" algn="just">
              <a:buNone/>
            </a:pPr>
            <a:r>
              <a:rPr lang="es-ES" u="sng" dirty="0" err="1"/>
              <a:t>Presentació</a:t>
            </a:r>
            <a:r>
              <a:rPr lang="es-ES" u="sng" dirty="0"/>
              <a:t> oficial o </a:t>
            </a:r>
            <a:r>
              <a:rPr lang="es-ES" u="sng" dirty="0" err="1"/>
              <a:t>sessió</a:t>
            </a:r>
            <a:r>
              <a:rPr lang="es-ES" u="sng" dirty="0"/>
              <a:t> informativa </a:t>
            </a:r>
            <a:r>
              <a:rPr lang="en-US" u="sng" dirty="0"/>
              <a:t>(2)</a:t>
            </a:r>
          </a:p>
          <a:p>
            <a:pPr algn="just"/>
            <a:r>
              <a:rPr lang="ca-ES" dirty="0"/>
              <a:t>Trobar i aprofitar oportunitats estratègiques per anunciar la creació de l’organització al públic pot millorar l’èxit de la presentació</a:t>
            </a:r>
            <a:r>
              <a:rPr lang="en-US" dirty="0"/>
              <a:t>.</a:t>
            </a:r>
          </a:p>
          <a:p>
            <a:pPr algn="just"/>
            <a:r>
              <a:rPr lang="ca-ES" dirty="0"/>
              <a:t>Les presentacions sovint reben més atenció i, per tant, arriben a més públic, si coincideixen amb dates importants del calendari</a:t>
            </a:r>
            <a:r>
              <a:rPr lang="es-ES" dirty="0"/>
              <a:t>,</a:t>
            </a:r>
            <a:r>
              <a:rPr lang="en-US" dirty="0"/>
              <a:t>. </a:t>
            </a:r>
          </a:p>
          <a:p>
            <a:pPr lvl="1" algn="just"/>
            <a:r>
              <a:rPr lang="en-US" dirty="0"/>
              <a:t>Per </a:t>
            </a:r>
            <a:r>
              <a:rPr lang="en-US" dirty="0" err="1"/>
              <a:t>exemple</a:t>
            </a:r>
            <a:r>
              <a:rPr lang="en-US" dirty="0"/>
              <a:t>: </a:t>
            </a:r>
            <a:r>
              <a:rPr lang="ca-ES" dirty="0"/>
              <a:t>Dia Mundial de la Salut </a:t>
            </a:r>
            <a:r>
              <a:rPr lang="es-ES" dirty="0"/>
              <a:t>, </a:t>
            </a:r>
            <a:r>
              <a:rPr lang="ca-ES" dirty="0"/>
              <a:t>Dia Internacional de Suport a les Víctimes de la Tortura</a:t>
            </a:r>
            <a:r>
              <a:rPr lang="en-US" dirty="0"/>
              <a:t>, </a:t>
            </a:r>
            <a:r>
              <a:rPr lang="ca-ES" dirty="0"/>
              <a:t>Dia Mundial de l’Alzheimer</a:t>
            </a:r>
            <a:r>
              <a:rPr lang="en-US" dirty="0"/>
              <a:t>, </a:t>
            </a:r>
            <a:r>
              <a:rPr lang="ca-ES" dirty="0"/>
              <a:t>Setmana de Supervivents de Psiquiatria </a:t>
            </a:r>
            <a:r>
              <a:rPr lang="en-US" dirty="0"/>
              <a:t>, </a:t>
            </a:r>
            <a:r>
              <a:rPr lang="ca-ES" dirty="0"/>
              <a:t>Dia Mundial de la Salut Mental</a:t>
            </a:r>
            <a:r>
              <a:rPr lang="en-US" dirty="0"/>
              <a:t>, </a:t>
            </a:r>
            <a:r>
              <a:rPr lang="ca-ES" dirty="0"/>
              <a:t>Dia Internacional de les Persones amb Discapacitat</a:t>
            </a:r>
            <a:r>
              <a:rPr lang="en-US" dirty="0"/>
              <a:t>, </a:t>
            </a:r>
            <a:r>
              <a:rPr lang="ca-ES" dirty="0"/>
              <a:t>Dia dels Drets Humans i Dia de l’Orgull Boig / Dia de la </a:t>
            </a:r>
            <a:r>
              <a:rPr lang="ca-ES" dirty="0" err="1"/>
              <a:t>Bastilla</a:t>
            </a:r>
            <a:r>
              <a:rPr lang="ca-ES" dirty="0"/>
              <a:t>.</a:t>
            </a:r>
            <a:endParaRPr lang="en-US" dirty="0"/>
          </a:p>
        </p:txBody>
      </p:sp>
      <p:sp>
        <p:nvSpPr>
          <p:cNvPr id="2" name="Title 1">
            <a:extLst>
              <a:ext uri="{FF2B5EF4-FFF2-40B4-BE49-F238E27FC236}">
                <a16:creationId xmlns:a16="http://schemas.microsoft.com/office/drawing/2014/main" id="{1D4DFB85-DD6B-45D6-B3FB-BF07AD0C9617}"/>
              </a:ext>
            </a:extLst>
          </p:cNvPr>
          <p:cNvSpPr>
            <a:spLocks noGrp="1"/>
          </p:cNvSpPr>
          <p:nvPr>
            <p:ph type="title"/>
          </p:nvPr>
        </p:nvSpPr>
        <p:spPr>
          <a:xfrm>
            <a:off x="388629" y="514614"/>
            <a:ext cx="10750425" cy="420568"/>
          </a:xfrm>
        </p:spPr>
        <p:txBody>
          <a:bodyPr/>
          <a:lstStyle/>
          <a:p>
            <a:r>
              <a:rPr lang="en-US" dirty="0"/>
              <a:t>4. </a:t>
            </a:r>
            <a:r>
              <a:rPr lang="ca-ES" dirty="0"/>
              <a:t>Funcionament quotidià de l’organització </a:t>
            </a:r>
            <a:r>
              <a:rPr lang="es-ES" dirty="0"/>
              <a:t>- 12</a:t>
            </a:r>
            <a:endParaRPr lang="x-none" dirty="0"/>
          </a:p>
        </p:txBody>
      </p:sp>
    </p:spTree>
    <p:extLst>
      <p:ext uri="{BB962C8B-B14F-4D97-AF65-F5344CB8AC3E}">
        <p14:creationId xmlns:p14="http://schemas.microsoft.com/office/powerpoint/2010/main" val="12756738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A4DCB8-F677-41BB-BAA3-0EFAABFB5C5D}"/>
              </a:ext>
            </a:extLst>
          </p:cNvPr>
          <p:cNvSpPr>
            <a:spLocks noGrp="1"/>
          </p:cNvSpPr>
          <p:nvPr>
            <p:ph sz="quarter" idx="14"/>
          </p:nvPr>
        </p:nvSpPr>
        <p:spPr>
          <a:xfrm>
            <a:off x="507195" y="1365716"/>
            <a:ext cx="11174412" cy="3903023"/>
          </a:xfrm>
          <a:solidFill>
            <a:srgbClr val="D2EFFC"/>
          </a:solidFill>
        </p:spPr>
        <p:txBody>
          <a:bodyPr>
            <a:normAutofit/>
          </a:bodyPr>
          <a:lstStyle/>
          <a:p>
            <a:pPr marL="0" indent="0" algn="just">
              <a:buNone/>
            </a:pPr>
            <a:r>
              <a:rPr lang="ca-ES" b="1" dirty="0"/>
              <a:t>Organització Nacional d’Usuaris i Supervivents de Psiquiatria de Ruanda – Presentació el Dia Mundial de la Salut Mental, 10 d’octubre </a:t>
            </a:r>
            <a:r>
              <a:rPr lang="ca-ES" dirty="0"/>
              <a:t>(28) </a:t>
            </a:r>
            <a:endParaRPr lang="es-ES" b="1" dirty="0"/>
          </a:p>
          <a:p>
            <a:pPr marL="0" indent="0" algn="just">
              <a:buNone/>
            </a:pPr>
            <a:r>
              <a:rPr lang="ca-ES" dirty="0"/>
              <a:t>La presentació de la NOUSPR es va fer el Dia Mundial de la Salut Mental (10 d’octubre). Volíem que les persones sabessin que, a més de les discapacitats físiques, hi ha «discapacitats ocultes» que no són tan destacades ni es reconeixen fàcilment, com el destret emocional o malalties de salut mental. Per a les celebracions vam convidar OPD, ONG i funcionaris del govern.</a:t>
            </a:r>
            <a:endParaRPr lang="es-ES" dirty="0"/>
          </a:p>
          <a:p>
            <a:pPr marL="0" indent="0" algn="just">
              <a:buNone/>
            </a:pPr>
            <a:r>
              <a:rPr lang="ca-ES" dirty="0"/>
              <a:t>Vam triar un estel com a símbol d’esperança i de confiança en les persones amb discapacitat psicosocial. En resum, el missatge va ser: «Com un estel a l’aire, em balancejo cap al lloc on anomeneu una realitat. Recorro el món estrany, els meus somnis mai no es fan realitat, em perdo… això dieu, però la corda que em connecta amb les meves arrels és forta… prou per seguir sent un ésser humà. He de continuar sent valorat amb confiança i dignitat». </a:t>
            </a:r>
            <a:endParaRPr lang="es-ES" dirty="0"/>
          </a:p>
        </p:txBody>
      </p:sp>
      <p:sp>
        <p:nvSpPr>
          <p:cNvPr id="2" name="Title 1">
            <a:extLst>
              <a:ext uri="{FF2B5EF4-FFF2-40B4-BE49-F238E27FC236}">
                <a16:creationId xmlns:a16="http://schemas.microsoft.com/office/drawing/2014/main" id="{BABEF630-94E6-433D-A162-E3095337734B}"/>
              </a:ext>
            </a:extLst>
          </p:cNvPr>
          <p:cNvSpPr>
            <a:spLocks noGrp="1"/>
          </p:cNvSpPr>
          <p:nvPr>
            <p:ph type="title"/>
          </p:nvPr>
        </p:nvSpPr>
        <p:spPr>
          <a:xfrm>
            <a:off x="388630" y="514614"/>
            <a:ext cx="11041370" cy="337441"/>
          </a:xfrm>
        </p:spPr>
        <p:txBody>
          <a:bodyPr/>
          <a:lstStyle/>
          <a:p>
            <a:r>
              <a:rPr lang="en-US" dirty="0"/>
              <a:t>4. </a:t>
            </a:r>
            <a:r>
              <a:rPr lang="ca-ES" dirty="0"/>
              <a:t>Funcionament quotidià de l’organització </a:t>
            </a:r>
            <a:r>
              <a:rPr lang="es-ES" dirty="0"/>
              <a:t>- 13</a:t>
            </a:r>
            <a:endParaRPr lang="x-none" dirty="0"/>
          </a:p>
        </p:txBody>
      </p:sp>
    </p:spTree>
    <p:extLst>
      <p:ext uri="{BB962C8B-B14F-4D97-AF65-F5344CB8AC3E}">
        <p14:creationId xmlns:p14="http://schemas.microsoft.com/office/powerpoint/2010/main" val="17700151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536FD82-B4BF-9F43-9BC1-483E3D1F3B39}"/>
              </a:ext>
            </a:extLst>
          </p:cNvPr>
          <p:cNvSpPr>
            <a:spLocks noGrp="1"/>
          </p:cNvSpPr>
          <p:nvPr>
            <p:ph type="body" sz="quarter" idx="13"/>
          </p:nvPr>
        </p:nvSpPr>
        <p:spPr/>
        <p:txBody>
          <a:bodyPr/>
          <a:lstStyle/>
          <a:p>
            <a:r>
              <a:rPr lang="ca-ES" dirty="0"/>
              <a:t>Promoure l’organització</a:t>
            </a:r>
            <a:endParaRPr lang="es-ES" u="sng" dirty="0"/>
          </a:p>
        </p:txBody>
      </p:sp>
      <p:sp>
        <p:nvSpPr>
          <p:cNvPr id="3" name="Content Placeholder 2">
            <a:extLst>
              <a:ext uri="{FF2B5EF4-FFF2-40B4-BE49-F238E27FC236}">
                <a16:creationId xmlns:a16="http://schemas.microsoft.com/office/drawing/2014/main" id="{5174EBB1-8E11-4312-A4EB-6BF3CC5569A2}"/>
              </a:ext>
            </a:extLst>
          </p:cNvPr>
          <p:cNvSpPr>
            <a:spLocks noGrp="1"/>
          </p:cNvSpPr>
          <p:nvPr>
            <p:ph sz="quarter" idx="14"/>
          </p:nvPr>
        </p:nvSpPr>
        <p:spPr/>
        <p:txBody>
          <a:bodyPr/>
          <a:lstStyle/>
          <a:p>
            <a:pPr marL="0" lvl="0" indent="0" algn="just">
              <a:buNone/>
            </a:pPr>
            <a:r>
              <a:rPr lang="es-ES" u="sng" dirty="0" err="1"/>
              <a:t>Presentació</a:t>
            </a:r>
            <a:r>
              <a:rPr lang="es-ES" u="sng" dirty="0"/>
              <a:t> oficial o </a:t>
            </a:r>
            <a:r>
              <a:rPr lang="es-ES" u="sng" dirty="0" err="1"/>
              <a:t>sessió</a:t>
            </a:r>
            <a:r>
              <a:rPr lang="es-ES" u="sng" dirty="0"/>
              <a:t> informativa </a:t>
            </a:r>
            <a:r>
              <a:rPr lang="en-US" u="sng" dirty="0"/>
              <a:t>(3)</a:t>
            </a:r>
          </a:p>
          <a:p>
            <a:pPr algn="just"/>
            <a:r>
              <a:rPr lang="ca-ES" dirty="0"/>
              <a:t>També es poden dur a terme altres activitats per promoure l’organització de forma contínua</a:t>
            </a:r>
            <a:r>
              <a:rPr lang="en-US" dirty="0"/>
              <a:t>. </a:t>
            </a:r>
          </a:p>
          <a:p>
            <a:pPr algn="just"/>
            <a:r>
              <a:rPr lang="ca-ES" dirty="0"/>
              <a:t>Aquestes activitats inclouen sessions informatives, formularis de manifestació d’interessos i afiliació, fullets i fulls de mà, pòsters i avisos (en àrees de serveis de salut mental i altres relacionats, a més de locals comunitaris), butlletins, mitjans informatius locals i nacionals, pàgines web i/o plataformes de mitjans socials</a:t>
            </a:r>
            <a:r>
              <a:rPr lang="en-US" dirty="0"/>
              <a:t>. </a:t>
            </a:r>
          </a:p>
        </p:txBody>
      </p:sp>
      <p:sp>
        <p:nvSpPr>
          <p:cNvPr id="2" name="Title 1">
            <a:extLst>
              <a:ext uri="{FF2B5EF4-FFF2-40B4-BE49-F238E27FC236}">
                <a16:creationId xmlns:a16="http://schemas.microsoft.com/office/drawing/2014/main" id="{3F095E24-AEA4-4414-A766-05E8E0257217}"/>
              </a:ext>
            </a:extLst>
          </p:cNvPr>
          <p:cNvSpPr>
            <a:spLocks noGrp="1"/>
          </p:cNvSpPr>
          <p:nvPr>
            <p:ph type="title"/>
          </p:nvPr>
        </p:nvSpPr>
        <p:spPr>
          <a:xfrm>
            <a:off x="388630" y="514614"/>
            <a:ext cx="10397134" cy="399786"/>
          </a:xfrm>
        </p:spPr>
        <p:txBody>
          <a:bodyPr/>
          <a:lstStyle/>
          <a:p>
            <a:r>
              <a:rPr lang="en-US" dirty="0"/>
              <a:t>4. </a:t>
            </a:r>
            <a:r>
              <a:rPr lang="ca-ES" dirty="0"/>
              <a:t>Funcionament quotidià de l’organització </a:t>
            </a:r>
            <a:r>
              <a:rPr lang="es-ES" dirty="0"/>
              <a:t>- 14</a:t>
            </a:r>
            <a:endParaRPr lang="x-none" dirty="0"/>
          </a:p>
        </p:txBody>
      </p:sp>
    </p:spTree>
    <p:extLst>
      <p:ext uri="{BB962C8B-B14F-4D97-AF65-F5344CB8AC3E}">
        <p14:creationId xmlns:p14="http://schemas.microsoft.com/office/powerpoint/2010/main" val="31415491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37B9C8-2DDD-47B5-B530-3DBFE51A8FBC}"/>
              </a:ext>
            </a:extLst>
          </p:cNvPr>
          <p:cNvSpPr>
            <a:spLocks noGrp="1"/>
          </p:cNvSpPr>
          <p:nvPr>
            <p:ph sz="quarter" idx="14"/>
          </p:nvPr>
        </p:nvSpPr>
        <p:spPr/>
        <p:txBody>
          <a:bodyPr>
            <a:normAutofit/>
          </a:bodyPr>
          <a:lstStyle/>
          <a:p>
            <a:pPr marL="0" indent="0">
              <a:spcAft>
                <a:spcPts val="600"/>
              </a:spcAft>
              <a:buNone/>
            </a:pPr>
            <a:r>
              <a:rPr lang="es-ES" u="sng" dirty="0" err="1"/>
              <a:t>Manifestació</a:t>
            </a:r>
            <a:r>
              <a:rPr lang="es-ES" u="sng" dirty="0"/>
              <a:t> </a:t>
            </a:r>
            <a:r>
              <a:rPr lang="es-ES" u="sng" dirty="0" err="1"/>
              <a:t>d’interessos</a:t>
            </a:r>
            <a:r>
              <a:rPr lang="es-ES" u="sng" dirty="0"/>
              <a:t> i </a:t>
            </a:r>
            <a:r>
              <a:rPr lang="es-ES" u="sng" dirty="0" err="1"/>
              <a:t>formularis</a:t>
            </a:r>
            <a:r>
              <a:rPr lang="es-ES" u="sng" dirty="0"/>
              <a:t> </a:t>
            </a:r>
            <a:r>
              <a:rPr lang="es-ES" u="sng" dirty="0" err="1"/>
              <a:t>d’afiliació</a:t>
            </a:r>
            <a:endParaRPr lang="es-ES" u="sng" dirty="0"/>
          </a:p>
          <a:p>
            <a:pPr>
              <a:spcAft>
                <a:spcPts val="600"/>
              </a:spcAft>
            </a:pPr>
            <a:r>
              <a:rPr lang="ca-ES" dirty="0"/>
              <a:t>Els formularis de «manifestació d’interessos» es fan servir per identificar les persones interessades a formar part del grup</a:t>
            </a:r>
            <a:r>
              <a:rPr lang="en-GB" dirty="0"/>
              <a:t>. </a:t>
            </a:r>
          </a:p>
          <a:p>
            <a:pPr>
              <a:spcAft>
                <a:spcPts val="600"/>
              </a:spcAft>
            </a:pPr>
            <a:r>
              <a:rPr lang="ca-ES" dirty="0"/>
              <a:t>Els formularis </a:t>
            </a:r>
            <a:r>
              <a:rPr lang="ca-ES" dirty="0" err="1"/>
              <a:t>d’afiliació</a:t>
            </a:r>
            <a:r>
              <a:rPr lang="ca-ES" dirty="0"/>
              <a:t> i manifestació d’interessos haurien de tenir espai per a </a:t>
            </a:r>
            <a:r>
              <a:rPr lang="es-ES" dirty="0"/>
              <a:t>: </a:t>
            </a:r>
            <a:r>
              <a:rPr lang="en-GB" dirty="0"/>
              <a:t> </a:t>
            </a:r>
            <a:endParaRPr lang="x-none" dirty="0"/>
          </a:p>
          <a:p>
            <a:pPr lvl="1" fontAlgn="base">
              <a:spcAft>
                <a:spcPts val="600"/>
              </a:spcAft>
              <a:buClr>
                <a:schemeClr val="accent1"/>
              </a:buClr>
            </a:pPr>
            <a:r>
              <a:rPr lang="ca-ES" sz="2200" dirty="0"/>
              <a:t>Noms de les persones </a:t>
            </a:r>
            <a:endParaRPr lang="es-ES" sz="2200" dirty="0"/>
          </a:p>
          <a:p>
            <a:pPr lvl="1" fontAlgn="base">
              <a:spcAft>
                <a:spcPts val="600"/>
              </a:spcAft>
              <a:buClr>
                <a:schemeClr val="accent1"/>
              </a:buClr>
            </a:pPr>
            <a:r>
              <a:rPr lang="ca-ES" sz="2200" dirty="0"/>
              <a:t>Mètodes de comunicació preferits (telèfon, correu electrònic o correu postal) </a:t>
            </a:r>
            <a:endParaRPr lang="es-ES" sz="2200" dirty="0"/>
          </a:p>
          <a:p>
            <a:pPr lvl="1" fontAlgn="base">
              <a:spcAft>
                <a:spcPts val="600"/>
              </a:spcAft>
              <a:buClr>
                <a:schemeClr val="accent1"/>
              </a:buClr>
            </a:pPr>
            <a:r>
              <a:rPr lang="ca-ES" sz="2200" dirty="0"/>
              <a:t>Mètodes de participació preferits</a:t>
            </a:r>
            <a:endParaRPr lang="es-ES" sz="2200" dirty="0"/>
          </a:p>
          <a:p>
            <a:pPr lvl="1" fontAlgn="base">
              <a:spcAft>
                <a:spcPts val="600"/>
              </a:spcAft>
              <a:buClr>
                <a:schemeClr val="accent1"/>
              </a:buClr>
            </a:pPr>
            <a:r>
              <a:rPr lang="ca-ES" sz="2200" dirty="0"/>
              <a:t>Informació sobre com es pot tornar el formulari al grup </a:t>
            </a:r>
            <a:endParaRPr lang="es-ES" sz="2200" dirty="0"/>
          </a:p>
          <a:p>
            <a:pPr>
              <a:spcAft>
                <a:spcPts val="600"/>
              </a:spcAft>
            </a:pPr>
            <a:endParaRPr lang="x-none" dirty="0"/>
          </a:p>
        </p:txBody>
      </p:sp>
      <p:sp>
        <p:nvSpPr>
          <p:cNvPr id="2" name="Title 1">
            <a:extLst>
              <a:ext uri="{FF2B5EF4-FFF2-40B4-BE49-F238E27FC236}">
                <a16:creationId xmlns:a16="http://schemas.microsoft.com/office/drawing/2014/main" id="{62E0D08E-4183-4960-B17A-99D43B7407E3}"/>
              </a:ext>
            </a:extLst>
          </p:cNvPr>
          <p:cNvSpPr>
            <a:spLocks noGrp="1"/>
          </p:cNvSpPr>
          <p:nvPr>
            <p:ph type="title"/>
          </p:nvPr>
        </p:nvSpPr>
        <p:spPr>
          <a:xfrm>
            <a:off x="388629" y="514613"/>
            <a:ext cx="10667297" cy="462131"/>
          </a:xfrm>
        </p:spPr>
        <p:txBody>
          <a:bodyPr/>
          <a:lstStyle/>
          <a:p>
            <a:r>
              <a:rPr lang="en-US" dirty="0"/>
              <a:t>4. </a:t>
            </a:r>
            <a:r>
              <a:rPr lang="ca-ES" dirty="0"/>
              <a:t>Funcionament quotidià de l’organització </a:t>
            </a:r>
            <a:r>
              <a:rPr lang="es-ES" dirty="0"/>
              <a:t>- 15</a:t>
            </a:r>
            <a:br>
              <a:rPr lang="es-ES" dirty="0"/>
            </a:br>
            <a:endParaRPr lang="x-none" dirty="0"/>
          </a:p>
        </p:txBody>
      </p:sp>
      <p:sp>
        <p:nvSpPr>
          <p:cNvPr id="7" name="Text Placeholder 7">
            <a:extLst>
              <a:ext uri="{FF2B5EF4-FFF2-40B4-BE49-F238E27FC236}">
                <a16:creationId xmlns:a16="http://schemas.microsoft.com/office/drawing/2014/main" id="{9536FD82-B4BF-9F43-9BC1-483E3D1F3B39}"/>
              </a:ext>
            </a:extLst>
          </p:cNvPr>
          <p:cNvSpPr>
            <a:spLocks noGrp="1"/>
          </p:cNvSpPr>
          <p:nvPr>
            <p:ph type="body" sz="quarter" idx="13"/>
          </p:nvPr>
        </p:nvSpPr>
        <p:spPr>
          <a:xfrm>
            <a:off x="507207" y="946614"/>
            <a:ext cx="11174400" cy="360000"/>
          </a:xfrm>
        </p:spPr>
        <p:txBody>
          <a:bodyPr/>
          <a:lstStyle/>
          <a:p>
            <a:r>
              <a:rPr lang="ca-ES" dirty="0"/>
              <a:t>Promoure l’organització</a:t>
            </a:r>
            <a:endParaRPr lang="es-ES" u="sng" dirty="0"/>
          </a:p>
        </p:txBody>
      </p:sp>
    </p:spTree>
    <p:extLst>
      <p:ext uri="{BB962C8B-B14F-4D97-AF65-F5344CB8AC3E}">
        <p14:creationId xmlns:p14="http://schemas.microsoft.com/office/powerpoint/2010/main" val="36300976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D97B36-78DA-4024-B5F2-2835EC2C07D2}"/>
              </a:ext>
            </a:extLst>
          </p:cNvPr>
          <p:cNvSpPr>
            <a:spLocks noGrp="1"/>
          </p:cNvSpPr>
          <p:nvPr>
            <p:ph sz="quarter" idx="14"/>
          </p:nvPr>
        </p:nvSpPr>
        <p:spPr/>
        <p:txBody>
          <a:bodyPr>
            <a:normAutofit/>
          </a:bodyPr>
          <a:lstStyle/>
          <a:p>
            <a:pPr marL="0" indent="0" algn="just">
              <a:buClr>
                <a:schemeClr val="accent1">
                  <a:lumMod val="75000"/>
                </a:schemeClr>
              </a:buClr>
              <a:buNone/>
            </a:pPr>
            <a:r>
              <a:rPr lang="sv-SE" u="sng" dirty="0"/>
              <a:t>Fullets i fulls de mà </a:t>
            </a:r>
            <a:r>
              <a:rPr lang="en-US" u="sng" dirty="0"/>
              <a:t>(1)</a:t>
            </a:r>
          </a:p>
          <a:p>
            <a:pPr algn="just">
              <a:buClr>
                <a:schemeClr val="accent1">
                  <a:lumMod val="75000"/>
                </a:schemeClr>
              </a:buClr>
            </a:pPr>
            <a:r>
              <a:rPr lang="ca-ES" dirty="0"/>
              <a:t>Potser l’organització vol informar una comunitat més àmplia sobre les seves activitats i atreure nous membres i suport per mitjà de fullets i/o fulls de mà</a:t>
            </a:r>
            <a:r>
              <a:rPr lang="es-ES" dirty="0"/>
              <a:t>. </a:t>
            </a:r>
          </a:p>
          <a:p>
            <a:pPr algn="just">
              <a:buClr>
                <a:schemeClr val="accent1">
                  <a:lumMod val="75000"/>
                </a:schemeClr>
              </a:buClr>
            </a:pPr>
            <a:r>
              <a:rPr lang="ca-ES" dirty="0"/>
              <a:t>Abans que el grup comenci a dissenyar i redactar aquest material, és útil fer les preguntes següents </a:t>
            </a:r>
            <a:r>
              <a:rPr lang="en-US" dirty="0"/>
              <a:t>:</a:t>
            </a:r>
          </a:p>
          <a:p>
            <a:pPr lvl="1" algn="just">
              <a:buClr>
                <a:schemeClr val="accent2">
                  <a:lumMod val="75000"/>
                </a:schemeClr>
              </a:buClr>
            </a:pPr>
            <a:r>
              <a:rPr lang="ca-ES" sz="2200" dirty="0"/>
              <a:t>Què ha de dir l’organització</a:t>
            </a:r>
            <a:r>
              <a:rPr lang="es-ES" sz="2200" dirty="0"/>
              <a:t>?</a:t>
            </a:r>
            <a:r>
              <a:rPr lang="en-US" sz="2200" dirty="0"/>
              <a:t> </a:t>
            </a:r>
          </a:p>
          <a:p>
            <a:pPr lvl="1" algn="just">
              <a:buClr>
                <a:schemeClr val="accent2">
                  <a:lumMod val="75000"/>
                </a:schemeClr>
              </a:buClr>
            </a:pPr>
            <a:r>
              <a:rPr lang="ca-ES" sz="2200" dirty="0"/>
              <a:t>A qui va dirigit</a:t>
            </a:r>
            <a:r>
              <a:rPr lang="es-ES" sz="2200" dirty="0"/>
              <a:t>?</a:t>
            </a:r>
            <a:endParaRPr lang="en-US" sz="2200" dirty="0"/>
          </a:p>
          <a:p>
            <a:pPr lvl="1" algn="just">
              <a:buClr>
                <a:schemeClr val="accent2">
                  <a:lumMod val="75000"/>
                </a:schemeClr>
              </a:buClr>
            </a:pPr>
            <a:r>
              <a:rPr lang="ca-ES" sz="2200" dirty="0"/>
              <a:t>Quin aspecte hauria de tenir el fullet o el full de mà</a:t>
            </a:r>
            <a:r>
              <a:rPr lang="es-ES" sz="2200" dirty="0"/>
              <a:t>?</a:t>
            </a:r>
          </a:p>
          <a:p>
            <a:pPr lvl="1" algn="just">
              <a:buClr>
                <a:schemeClr val="accent2">
                  <a:lumMod val="75000"/>
                </a:schemeClr>
              </a:buClr>
            </a:pPr>
            <a:r>
              <a:rPr lang="ca-ES" sz="2200" dirty="0"/>
              <a:t>Com imprimirà l’organització el full de mà o el fullet</a:t>
            </a:r>
            <a:r>
              <a:rPr lang="es-ES" sz="2200" dirty="0"/>
              <a:t>?</a:t>
            </a:r>
            <a:r>
              <a:rPr lang="en-US" sz="2200" dirty="0"/>
              <a:t> </a:t>
            </a:r>
          </a:p>
          <a:p>
            <a:pPr lvl="1" algn="just">
              <a:buClr>
                <a:schemeClr val="accent2">
                  <a:lumMod val="75000"/>
                </a:schemeClr>
              </a:buClr>
            </a:pPr>
            <a:r>
              <a:rPr lang="ca-ES" sz="2200" dirty="0"/>
              <a:t>On es distribuirà</a:t>
            </a:r>
            <a:r>
              <a:rPr lang="en-US" sz="2200" dirty="0"/>
              <a:t>? </a:t>
            </a:r>
          </a:p>
        </p:txBody>
      </p:sp>
      <p:sp>
        <p:nvSpPr>
          <p:cNvPr id="2" name="Title 1">
            <a:extLst>
              <a:ext uri="{FF2B5EF4-FFF2-40B4-BE49-F238E27FC236}">
                <a16:creationId xmlns:a16="http://schemas.microsoft.com/office/drawing/2014/main" id="{E307CD11-AAF7-428F-B885-9922F5AA4693}"/>
              </a:ext>
            </a:extLst>
          </p:cNvPr>
          <p:cNvSpPr>
            <a:spLocks noGrp="1"/>
          </p:cNvSpPr>
          <p:nvPr>
            <p:ph type="title"/>
          </p:nvPr>
        </p:nvSpPr>
        <p:spPr>
          <a:xfrm>
            <a:off x="388629" y="514614"/>
            <a:ext cx="10750425" cy="441350"/>
          </a:xfrm>
        </p:spPr>
        <p:txBody>
          <a:bodyPr/>
          <a:lstStyle/>
          <a:p>
            <a:r>
              <a:rPr lang="en-US" dirty="0"/>
              <a:t>4. </a:t>
            </a:r>
            <a:r>
              <a:rPr lang="ca-ES" dirty="0"/>
              <a:t>Funcionament quotidià de l’organització </a:t>
            </a:r>
            <a:r>
              <a:rPr lang="es-ES" dirty="0"/>
              <a:t>- 16</a:t>
            </a:r>
            <a:endParaRPr lang="x-none" dirty="0"/>
          </a:p>
        </p:txBody>
      </p:sp>
      <p:sp>
        <p:nvSpPr>
          <p:cNvPr id="7" name="Text Placeholder 7">
            <a:extLst>
              <a:ext uri="{FF2B5EF4-FFF2-40B4-BE49-F238E27FC236}">
                <a16:creationId xmlns:a16="http://schemas.microsoft.com/office/drawing/2014/main" id="{9536FD82-B4BF-9F43-9BC1-483E3D1F3B39}"/>
              </a:ext>
            </a:extLst>
          </p:cNvPr>
          <p:cNvSpPr>
            <a:spLocks noGrp="1"/>
          </p:cNvSpPr>
          <p:nvPr>
            <p:ph type="body" sz="quarter" idx="13"/>
          </p:nvPr>
        </p:nvSpPr>
        <p:spPr>
          <a:xfrm>
            <a:off x="507207" y="946614"/>
            <a:ext cx="11174400" cy="360000"/>
          </a:xfrm>
        </p:spPr>
        <p:txBody>
          <a:bodyPr/>
          <a:lstStyle/>
          <a:p>
            <a:r>
              <a:rPr lang="ca-ES" dirty="0"/>
              <a:t>Promoure l’organització</a:t>
            </a:r>
            <a:endParaRPr lang="es-ES" u="sng" dirty="0"/>
          </a:p>
        </p:txBody>
      </p:sp>
    </p:spTree>
    <p:extLst>
      <p:ext uri="{BB962C8B-B14F-4D97-AF65-F5344CB8AC3E}">
        <p14:creationId xmlns:p14="http://schemas.microsoft.com/office/powerpoint/2010/main" val="18111458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2B944F-39A0-4A19-9DD7-56DBD84435F7}"/>
              </a:ext>
            </a:extLst>
          </p:cNvPr>
          <p:cNvSpPr>
            <a:spLocks noGrp="1"/>
          </p:cNvSpPr>
          <p:nvPr>
            <p:ph sz="quarter" idx="14"/>
          </p:nvPr>
        </p:nvSpPr>
        <p:spPr/>
        <p:txBody>
          <a:bodyPr>
            <a:normAutofit/>
          </a:bodyPr>
          <a:lstStyle/>
          <a:p>
            <a:pPr marL="0" indent="0">
              <a:lnSpc>
                <a:spcPct val="100000"/>
              </a:lnSpc>
              <a:buClr>
                <a:schemeClr val="accent1">
                  <a:lumMod val="75000"/>
                </a:schemeClr>
              </a:buClr>
              <a:buNone/>
            </a:pPr>
            <a:r>
              <a:rPr lang="sv-SE" u="sng" dirty="0"/>
              <a:t>Fullets i fulls de mà </a:t>
            </a:r>
            <a:r>
              <a:rPr lang="en-US" u="sng" dirty="0"/>
              <a:t>(2)</a:t>
            </a:r>
          </a:p>
          <a:p>
            <a:pPr>
              <a:lnSpc>
                <a:spcPct val="100000"/>
              </a:lnSpc>
            </a:pPr>
            <a:r>
              <a:rPr lang="ca-ES" dirty="0"/>
              <a:t>La informació del fullet o full de mà podria incloure: </a:t>
            </a:r>
            <a:endParaRPr lang="es-ES" dirty="0"/>
          </a:p>
          <a:p>
            <a:pPr lvl="1" fontAlgn="base">
              <a:lnSpc>
                <a:spcPct val="100000"/>
              </a:lnSpc>
            </a:pPr>
            <a:r>
              <a:rPr lang="ca-ES" sz="2200" dirty="0"/>
              <a:t>Nom i propòsit de l’organització</a:t>
            </a:r>
            <a:endParaRPr lang="es-ES" sz="2200" dirty="0"/>
          </a:p>
          <a:p>
            <a:pPr lvl="1" fontAlgn="base">
              <a:lnSpc>
                <a:spcPct val="100000"/>
              </a:lnSpc>
            </a:pPr>
            <a:r>
              <a:rPr lang="ca-ES" sz="2200" dirty="0"/>
              <a:t>Objectius de l’organització</a:t>
            </a:r>
            <a:endParaRPr lang="es-ES" sz="2200" dirty="0"/>
          </a:p>
          <a:p>
            <a:pPr lvl="1" fontAlgn="base">
              <a:lnSpc>
                <a:spcPct val="100000"/>
              </a:lnSpc>
            </a:pPr>
            <a:r>
              <a:rPr lang="ca-ES" sz="2200" dirty="0"/>
              <a:t>Tipus d’organització (afiliació oberta o tancada, etc.)</a:t>
            </a:r>
            <a:endParaRPr lang="es-ES" sz="2200" dirty="0"/>
          </a:p>
          <a:p>
            <a:pPr lvl="1" fontAlgn="base">
              <a:lnSpc>
                <a:spcPct val="100000"/>
              </a:lnSpc>
            </a:pPr>
            <a:r>
              <a:rPr lang="ca-ES" sz="2200" dirty="0"/>
              <a:t>Hora i lloc de les reunions</a:t>
            </a:r>
            <a:endParaRPr lang="es-ES" sz="2200" dirty="0"/>
          </a:p>
          <a:p>
            <a:pPr lvl="1" fontAlgn="base">
              <a:lnSpc>
                <a:spcPct val="100000"/>
              </a:lnSpc>
            </a:pPr>
            <a:r>
              <a:rPr lang="ca-ES" sz="2200" dirty="0"/>
              <a:t>Com contactar amb l’organització</a:t>
            </a:r>
            <a:endParaRPr lang="es-ES" sz="2200" dirty="0"/>
          </a:p>
          <a:p>
            <a:pPr lvl="1" fontAlgn="base">
              <a:lnSpc>
                <a:spcPct val="100000"/>
              </a:lnSpc>
            </a:pPr>
            <a:r>
              <a:rPr lang="ca-ES" sz="2200" dirty="0"/>
              <a:t>Buscar informació de la comunitat sobre temes d’interès i idees a prioritzar</a:t>
            </a:r>
            <a:endParaRPr lang="es-ES" sz="2200" dirty="0"/>
          </a:p>
          <a:p>
            <a:pPr marL="914400" lvl="2" indent="0">
              <a:lnSpc>
                <a:spcPct val="100000"/>
              </a:lnSpc>
              <a:buClr>
                <a:schemeClr val="accent1">
                  <a:lumMod val="75000"/>
                </a:schemeClr>
              </a:buClr>
              <a:buNone/>
            </a:pPr>
            <a:endParaRPr lang="en-US" sz="2200" dirty="0"/>
          </a:p>
        </p:txBody>
      </p:sp>
      <p:sp>
        <p:nvSpPr>
          <p:cNvPr id="2" name="Title 1">
            <a:extLst>
              <a:ext uri="{FF2B5EF4-FFF2-40B4-BE49-F238E27FC236}">
                <a16:creationId xmlns:a16="http://schemas.microsoft.com/office/drawing/2014/main" id="{E1B1CE33-AB6B-4B3E-A4EA-830187EB1DD9}"/>
              </a:ext>
            </a:extLst>
          </p:cNvPr>
          <p:cNvSpPr>
            <a:spLocks noGrp="1"/>
          </p:cNvSpPr>
          <p:nvPr>
            <p:ph type="title"/>
          </p:nvPr>
        </p:nvSpPr>
        <p:spPr>
          <a:xfrm>
            <a:off x="388630" y="514613"/>
            <a:ext cx="10833552" cy="545259"/>
          </a:xfrm>
        </p:spPr>
        <p:txBody>
          <a:bodyPr/>
          <a:lstStyle/>
          <a:p>
            <a:r>
              <a:rPr lang="en-US" dirty="0"/>
              <a:t>4. </a:t>
            </a:r>
            <a:r>
              <a:rPr lang="ca-ES" dirty="0"/>
              <a:t>Funcionament quotidià de l’organització </a:t>
            </a:r>
            <a:r>
              <a:rPr lang="es-ES" dirty="0"/>
              <a:t>- 17</a:t>
            </a:r>
            <a:endParaRPr lang="x-none" dirty="0"/>
          </a:p>
        </p:txBody>
      </p:sp>
      <p:sp>
        <p:nvSpPr>
          <p:cNvPr id="7" name="Text Placeholder 7">
            <a:extLst>
              <a:ext uri="{FF2B5EF4-FFF2-40B4-BE49-F238E27FC236}">
                <a16:creationId xmlns:a16="http://schemas.microsoft.com/office/drawing/2014/main" id="{9536FD82-B4BF-9F43-9BC1-483E3D1F3B39}"/>
              </a:ext>
            </a:extLst>
          </p:cNvPr>
          <p:cNvSpPr>
            <a:spLocks noGrp="1"/>
          </p:cNvSpPr>
          <p:nvPr>
            <p:ph type="body" sz="quarter" idx="13"/>
          </p:nvPr>
        </p:nvSpPr>
        <p:spPr>
          <a:xfrm>
            <a:off x="507207" y="946614"/>
            <a:ext cx="11174400" cy="360000"/>
          </a:xfrm>
        </p:spPr>
        <p:txBody>
          <a:bodyPr/>
          <a:lstStyle/>
          <a:p>
            <a:r>
              <a:rPr lang="ca-ES" dirty="0"/>
              <a:t>Promoure l’organització</a:t>
            </a:r>
            <a:endParaRPr lang="es-ES" u="sng" dirty="0"/>
          </a:p>
        </p:txBody>
      </p:sp>
    </p:spTree>
    <p:extLst>
      <p:ext uri="{BB962C8B-B14F-4D97-AF65-F5344CB8AC3E}">
        <p14:creationId xmlns:p14="http://schemas.microsoft.com/office/powerpoint/2010/main" val="42619760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892C49-7540-4CE1-8F60-BCEC27EA2B5E}"/>
              </a:ext>
            </a:extLst>
          </p:cNvPr>
          <p:cNvSpPr>
            <a:spLocks noGrp="1"/>
          </p:cNvSpPr>
          <p:nvPr>
            <p:ph sz="quarter" idx="14"/>
          </p:nvPr>
        </p:nvSpPr>
        <p:spPr/>
        <p:txBody>
          <a:bodyPr>
            <a:normAutofit/>
          </a:bodyPr>
          <a:lstStyle/>
          <a:p>
            <a:pPr marL="0" indent="0" algn="just">
              <a:buClr>
                <a:schemeClr val="accent1"/>
              </a:buClr>
              <a:buNone/>
            </a:pPr>
            <a:r>
              <a:rPr lang="en-US" u="sng" dirty="0" err="1"/>
              <a:t>Pòsters</a:t>
            </a:r>
            <a:r>
              <a:rPr lang="en-US" u="sng" dirty="0"/>
              <a:t> </a:t>
            </a:r>
            <a:r>
              <a:rPr lang="en-US" u="sng" dirty="0" err="1"/>
              <a:t>i</a:t>
            </a:r>
            <a:r>
              <a:rPr lang="en-US" u="sng" dirty="0"/>
              <a:t> </a:t>
            </a:r>
            <a:r>
              <a:rPr lang="en-US" u="sng" dirty="0" err="1"/>
              <a:t>avisos</a:t>
            </a:r>
            <a:endParaRPr lang="en-US" u="sng" dirty="0"/>
          </a:p>
          <a:p>
            <a:pPr algn="just">
              <a:buClr>
                <a:schemeClr val="accent1"/>
              </a:buClr>
            </a:pPr>
            <a:r>
              <a:rPr lang="es-ES" dirty="0" err="1"/>
              <a:t>És</a:t>
            </a:r>
            <a:r>
              <a:rPr lang="es-ES" dirty="0"/>
              <a:t> </a:t>
            </a:r>
            <a:r>
              <a:rPr lang="ca-ES" dirty="0"/>
              <a:t>important considerar dissenys i imatges apropiats per transmetre missatges clau que persuadeixin i motivin el públic objectiu</a:t>
            </a:r>
            <a:r>
              <a:rPr lang="en-US" dirty="0"/>
              <a:t>. </a:t>
            </a:r>
          </a:p>
          <a:p>
            <a:pPr algn="just">
              <a:buClr>
                <a:schemeClr val="accent1"/>
              </a:buClr>
            </a:pPr>
            <a:r>
              <a:rPr lang="ca-ES" dirty="0"/>
              <a:t>Els missatges clau han de ser positius, persuasius i relacionats amb la cultura i el context local</a:t>
            </a:r>
            <a:r>
              <a:rPr lang="es-ES" dirty="0"/>
              <a:t>.</a:t>
            </a:r>
            <a:r>
              <a:rPr lang="en-US" dirty="0"/>
              <a:t> </a:t>
            </a:r>
          </a:p>
          <a:p>
            <a:pPr algn="just">
              <a:buClr>
                <a:schemeClr val="accent1"/>
              </a:buClr>
            </a:pPr>
            <a:r>
              <a:rPr lang="ca-ES" dirty="0"/>
              <a:t>Algunes preguntes importants que cal fer-se a l’hora de crear pòsters i avisos són </a:t>
            </a:r>
            <a:r>
              <a:rPr lang="es-ES" dirty="0"/>
              <a:t>: </a:t>
            </a:r>
            <a:endParaRPr lang="en-US" dirty="0"/>
          </a:p>
          <a:p>
            <a:pPr lvl="1" algn="just" fontAlgn="base"/>
            <a:r>
              <a:rPr lang="ca-ES" sz="2200" dirty="0"/>
              <a:t>A qui intenta arribar l’organització? </a:t>
            </a:r>
            <a:endParaRPr lang="es-ES" sz="2200" dirty="0"/>
          </a:p>
          <a:p>
            <a:pPr lvl="1" algn="just" fontAlgn="base"/>
            <a:r>
              <a:rPr lang="ca-ES" sz="2200" dirty="0"/>
              <a:t>Quin és el benefici del grup per als possibles membres? </a:t>
            </a:r>
            <a:endParaRPr lang="es-ES" sz="2200" dirty="0"/>
          </a:p>
          <a:p>
            <a:pPr lvl="1" algn="just"/>
            <a:r>
              <a:rPr lang="ca-ES" sz="2200" dirty="0"/>
              <a:t>Què vol l’organització que faci el públic? </a:t>
            </a:r>
          </a:p>
          <a:p>
            <a:pPr algn="just"/>
            <a:r>
              <a:rPr lang="ca-ES" dirty="0"/>
              <a:t>Els pòsters i avisos s’han de col·locar i/o distribuir en llocs estratègics perquè siguin el més efectius</a:t>
            </a:r>
            <a:r>
              <a:rPr lang="es-ES" dirty="0"/>
              <a:t>.</a:t>
            </a:r>
            <a:endParaRPr lang="en-US" dirty="0"/>
          </a:p>
        </p:txBody>
      </p:sp>
      <p:sp>
        <p:nvSpPr>
          <p:cNvPr id="2" name="Title 1">
            <a:extLst>
              <a:ext uri="{FF2B5EF4-FFF2-40B4-BE49-F238E27FC236}">
                <a16:creationId xmlns:a16="http://schemas.microsoft.com/office/drawing/2014/main" id="{C3ABAB5B-FB28-4B89-8632-12D386FC18A6}"/>
              </a:ext>
            </a:extLst>
          </p:cNvPr>
          <p:cNvSpPr>
            <a:spLocks noGrp="1"/>
          </p:cNvSpPr>
          <p:nvPr>
            <p:ph type="title"/>
          </p:nvPr>
        </p:nvSpPr>
        <p:spPr>
          <a:xfrm>
            <a:off x="388630" y="514613"/>
            <a:ext cx="10791988" cy="462131"/>
          </a:xfrm>
        </p:spPr>
        <p:txBody>
          <a:bodyPr/>
          <a:lstStyle/>
          <a:p>
            <a:r>
              <a:rPr lang="en-US" dirty="0"/>
              <a:t>4. </a:t>
            </a:r>
            <a:r>
              <a:rPr lang="ca-ES" dirty="0"/>
              <a:t>Funcionament quotidià de l’organització </a:t>
            </a:r>
            <a:r>
              <a:rPr lang="es-ES" dirty="0"/>
              <a:t>- 18</a:t>
            </a:r>
            <a:endParaRPr lang="x-none" dirty="0"/>
          </a:p>
        </p:txBody>
      </p:sp>
      <p:sp>
        <p:nvSpPr>
          <p:cNvPr id="7" name="Text Placeholder 7">
            <a:extLst>
              <a:ext uri="{FF2B5EF4-FFF2-40B4-BE49-F238E27FC236}">
                <a16:creationId xmlns:a16="http://schemas.microsoft.com/office/drawing/2014/main" id="{9536FD82-B4BF-9F43-9BC1-483E3D1F3B39}"/>
              </a:ext>
            </a:extLst>
          </p:cNvPr>
          <p:cNvSpPr>
            <a:spLocks noGrp="1"/>
          </p:cNvSpPr>
          <p:nvPr>
            <p:ph type="body" sz="quarter" idx="13"/>
          </p:nvPr>
        </p:nvSpPr>
        <p:spPr>
          <a:xfrm>
            <a:off x="507207" y="946614"/>
            <a:ext cx="11174400" cy="360000"/>
          </a:xfrm>
        </p:spPr>
        <p:txBody>
          <a:bodyPr/>
          <a:lstStyle/>
          <a:p>
            <a:r>
              <a:rPr lang="ca-ES" dirty="0"/>
              <a:t>Promoure l’organització</a:t>
            </a:r>
            <a:endParaRPr lang="es-ES" u="sng" dirty="0"/>
          </a:p>
        </p:txBody>
      </p:sp>
    </p:spTree>
    <p:extLst>
      <p:ext uri="{BB962C8B-B14F-4D97-AF65-F5344CB8AC3E}">
        <p14:creationId xmlns:p14="http://schemas.microsoft.com/office/powerpoint/2010/main" val="3566093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ABBF60-E232-43F3-A827-B0911F58305C}"/>
              </a:ext>
            </a:extLst>
          </p:cNvPr>
          <p:cNvSpPr>
            <a:spLocks noGrp="1"/>
          </p:cNvSpPr>
          <p:nvPr>
            <p:ph sz="quarter" idx="14"/>
          </p:nvPr>
        </p:nvSpPr>
        <p:spPr/>
        <p:txBody>
          <a:bodyPr/>
          <a:lstStyle/>
          <a:p>
            <a:pPr algn="just">
              <a:lnSpc>
                <a:spcPct val="100000"/>
              </a:lnSpc>
              <a:spcAft>
                <a:spcPts val="600"/>
              </a:spcAft>
              <a:buClr>
                <a:schemeClr val="accent1">
                  <a:lumMod val="75000"/>
                </a:schemeClr>
              </a:buClr>
            </a:pPr>
            <a:r>
              <a:rPr lang="ca-ES" dirty="0"/>
              <a:t>L’objectiu d’aquest mòdul d’orientació és ajudar les persones amb discapacitat psicosocial, intel·lectual o cognitiva, i també els defensors, en la posada en marxa i el funcionament d’una organització de la societat civil</a:t>
            </a:r>
            <a:r>
              <a:rPr lang="en-US" dirty="0"/>
              <a:t>.</a:t>
            </a:r>
          </a:p>
          <a:p>
            <a:pPr algn="just">
              <a:lnSpc>
                <a:spcPct val="100000"/>
              </a:lnSpc>
              <a:spcAft>
                <a:spcPts val="600"/>
              </a:spcAft>
              <a:buClr>
                <a:schemeClr val="accent1">
                  <a:lumMod val="75000"/>
                </a:schemeClr>
              </a:buClr>
            </a:pPr>
            <a:r>
              <a:rPr lang="es-ES" dirty="0"/>
              <a:t>Les </a:t>
            </a:r>
            <a:r>
              <a:rPr lang="ca-ES" dirty="0"/>
              <a:t>organitzacions de la societat civil poden estar formades únicament per persones amb discapacitat psicosocial, intel·lectual o cognitiva o per diverses parts interessades</a:t>
            </a:r>
            <a:r>
              <a:rPr lang="en-US" dirty="0"/>
              <a:t>. </a:t>
            </a:r>
          </a:p>
          <a:p>
            <a:pPr algn="just">
              <a:lnSpc>
                <a:spcPct val="100000"/>
              </a:lnSpc>
              <a:spcAft>
                <a:spcPts val="600"/>
              </a:spcAft>
              <a:buClr>
                <a:schemeClr val="accent1">
                  <a:lumMod val="75000"/>
                </a:schemeClr>
              </a:buClr>
            </a:pPr>
            <a:r>
              <a:rPr lang="ca-ES" dirty="0"/>
              <a:t>Aquest mòdul d’orientació conté informació i suggeriments per estructurar una organització de la societat civil, dissenyar-ne l’enfocament programàtic i el funcionament quotidià i controlar, avaluar i presentar informes de la seva progressió</a:t>
            </a:r>
            <a:r>
              <a:rPr lang="en-US" dirty="0"/>
              <a:t>. </a:t>
            </a:r>
          </a:p>
        </p:txBody>
      </p:sp>
      <p:sp>
        <p:nvSpPr>
          <p:cNvPr id="2" name="Title 1">
            <a:extLst>
              <a:ext uri="{FF2B5EF4-FFF2-40B4-BE49-F238E27FC236}">
                <a16:creationId xmlns:a16="http://schemas.microsoft.com/office/drawing/2014/main" id="{4F0F53BB-0F10-4F24-805F-B30A10C38628}"/>
              </a:ext>
            </a:extLst>
          </p:cNvPr>
          <p:cNvSpPr>
            <a:spLocks noGrp="1"/>
          </p:cNvSpPr>
          <p:nvPr>
            <p:ph type="title"/>
          </p:nvPr>
        </p:nvSpPr>
        <p:spPr/>
        <p:txBody>
          <a:bodyPr/>
          <a:lstStyle/>
          <a:p>
            <a:r>
              <a:rPr lang="en-US" dirty="0"/>
              <a:t>1. </a:t>
            </a:r>
            <a:r>
              <a:rPr lang="en-US" dirty="0" err="1"/>
              <a:t>Introducció</a:t>
            </a:r>
            <a:endParaRPr lang="x-none" dirty="0"/>
          </a:p>
        </p:txBody>
      </p:sp>
    </p:spTree>
    <p:extLst>
      <p:ext uri="{BB962C8B-B14F-4D97-AF65-F5344CB8AC3E}">
        <p14:creationId xmlns:p14="http://schemas.microsoft.com/office/powerpoint/2010/main" val="21168910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E8DFD32-9F80-3740-8AE2-5D5DA52350AE}"/>
              </a:ext>
            </a:extLst>
          </p:cNvPr>
          <p:cNvSpPr>
            <a:spLocks noGrp="1"/>
          </p:cNvSpPr>
          <p:nvPr>
            <p:ph type="body" sz="quarter" idx="13"/>
          </p:nvPr>
        </p:nvSpPr>
        <p:spPr>
          <a:xfrm>
            <a:off x="507207" y="801141"/>
            <a:ext cx="11174400" cy="360000"/>
          </a:xfrm>
        </p:spPr>
        <p:txBody>
          <a:bodyPr/>
          <a:lstStyle/>
          <a:p>
            <a:r>
              <a:rPr lang="ca-ES" dirty="0"/>
              <a:t>Promoure l’organització</a:t>
            </a:r>
            <a:endParaRPr lang="es-ES" u="sng" dirty="0"/>
          </a:p>
        </p:txBody>
      </p:sp>
      <p:sp>
        <p:nvSpPr>
          <p:cNvPr id="3" name="Content Placeholder 2">
            <a:extLst>
              <a:ext uri="{FF2B5EF4-FFF2-40B4-BE49-F238E27FC236}">
                <a16:creationId xmlns:a16="http://schemas.microsoft.com/office/drawing/2014/main" id="{0D2EDF26-05F9-4484-A576-7C6FEC1E8C77}"/>
              </a:ext>
            </a:extLst>
          </p:cNvPr>
          <p:cNvSpPr>
            <a:spLocks noGrp="1"/>
          </p:cNvSpPr>
          <p:nvPr>
            <p:ph sz="quarter" idx="14"/>
          </p:nvPr>
        </p:nvSpPr>
        <p:spPr>
          <a:xfrm>
            <a:off x="507195" y="1267691"/>
            <a:ext cx="11174412" cy="4743497"/>
          </a:xfrm>
        </p:spPr>
        <p:txBody>
          <a:bodyPr>
            <a:noAutofit/>
          </a:bodyPr>
          <a:lstStyle/>
          <a:p>
            <a:pPr marL="0" indent="0" algn="just">
              <a:lnSpc>
                <a:spcPct val="100000"/>
              </a:lnSpc>
              <a:spcBef>
                <a:spcPts val="0"/>
              </a:spcBef>
              <a:buClr>
                <a:schemeClr val="accent1"/>
              </a:buClr>
              <a:buNone/>
            </a:pPr>
            <a:r>
              <a:rPr lang="en-US" sz="2000" u="sng" dirty="0" err="1"/>
              <a:t>Butlletins</a:t>
            </a:r>
            <a:endParaRPr lang="en-US" sz="2000" dirty="0"/>
          </a:p>
          <a:p>
            <a:pPr algn="just">
              <a:lnSpc>
                <a:spcPct val="100000"/>
              </a:lnSpc>
              <a:spcBef>
                <a:spcPts val="0"/>
              </a:spcBef>
              <a:buClr>
                <a:schemeClr val="accent1"/>
              </a:buClr>
            </a:pPr>
            <a:r>
              <a:rPr lang="ca-ES" sz="2000" dirty="0"/>
              <a:t>Els butlletins són fàcils de crear i distribuir</a:t>
            </a:r>
            <a:r>
              <a:rPr lang="en-US" sz="2000" dirty="0"/>
              <a:t>. </a:t>
            </a:r>
          </a:p>
          <a:p>
            <a:pPr algn="just">
              <a:lnSpc>
                <a:spcPct val="100000"/>
              </a:lnSpc>
              <a:spcBef>
                <a:spcPts val="0"/>
              </a:spcBef>
              <a:buClr>
                <a:schemeClr val="accent1"/>
              </a:buClr>
            </a:pPr>
            <a:r>
              <a:rPr lang="ca-ES" sz="2000" dirty="0"/>
              <a:t>El contingut del butlletí pot incloure </a:t>
            </a:r>
            <a:r>
              <a:rPr lang="es-ES" sz="2000" dirty="0"/>
              <a:t>:</a:t>
            </a:r>
            <a:endParaRPr lang="en-US" sz="2000" dirty="0"/>
          </a:p>
          <a:p>
            <a:pPr lvl="1" algn="just">
              <a:lnSpc>
                <a:spcPct val="100000"/>
              </a:lnSpc>
              <a:spcBef>
                <a:spcPts val="0"/>
              </a:spcBef>
              <a:buClr>
                <a:schemeClr val="accent1"/>
              </a:buClr>
            </a:pPr>
            <a:r>
              <a:rPr lang="es-ES" dirty="0"/>
              <a:t>Informes </a:t>
            </a:r>
            <a:r>
              <a:rPr lang="es-ES" dirty="0" err="1"/>
              <a:t>d’esdeveniments</a:t>
            </a:r>
            <a:r>
              <a:rPr lang="es-ES" dirty="0"/>
              <a:t> i </a:t>
            </a:r>
            <a:r>
              <a:rPr lang="es-ES" dirty="0" err="1"/>
              <a:t>reunions</a:t>
            </a:r>
            <a:r>
              <a:rPr lang="es-ES" dirty="0"/>
              <a:t>. </a:t>
            </a:r>
          </a:p>
          <a:p>
            <a:pPr lvl="1" algn="just">
              <a:lnSpc>
                <a:spcPct val="100000"/>
              </a:lnSpc>
              <a:spcBef>
                <a:spcPts val="0"/>
              </a:spcBef>
              <a:buClr>
                <a:schemeClr val="accent1"/>
              </a:buClr>
            </a:pPr>
            <a:r>
              <a:rPr lang="es-ES" dirty="0"/>
              <a:t>Un </a:t>
            </a:r>
            <a:r>
              <a:rPr lang="es-ES" dirty="0" err="1"/>
              <a:t>calendari</a:t>
            </a:r>
            <a:r>
              <a:rPr lang="es-ES" dirty="0"/>
              <a:t> de </a:t>
            </a:r>
            <a:r>
              <a:rPr lang="es-ES" dirty="0" err="1"/>
              <a:t>reunions</a:t>
            </a:r>
            <a:r>
              <a:rPr lang="es-ES" dirty="0"/>
              <a:t> i </a:t>
            </a:r>
            <a:r>
              <a:rPr lang="es-ES" dirty="0" err="1"/>
              <a:t>esdeveniments</a:t>
            </a:r>
            <a:r>
              <a:rPr lang="es-ES" dirty="0"/>
              <a:t> </a:t>
            </a:r>
            <a:r>
              <a:rPr lang="es-ES" dirty="0" err="1"/>
              <a:t>futurs</a:t>
            </a:r>
            <a:r>
              <a:rPr lang="es-ES" dirty="0"/>
              <a:t>. </a:t>
            </a:r>
          </a:p>
          <a:p>
            <a:pPr lvl="1" algn="just">
              <a:lnSpc>
                <a:spcPct val="100000"/>
              </a:lnSpc>
              <a:spcBef>
                <a:spcPts val="0"/>
              </a:spcBef>
              <a:buClr>
                <a:schemeClr val="accent1"/>
              </a:buClr>
            </a:pPr>
            <a:r>
              <a:rPr lang="es-ES" dirty="0" err="1"/>
              <a:t>Notícies</a:t>
            </a:r>
            <a:r>
              <a:rPr lang="es-ES" dirty="0"/>
              <a:t> </a:t>
            </a:r>
            <a:r>
              <a:rPr lang="es-ES" dirty="0" err="1"/>
              <a:t>relacionades</a:t>
            </a:r>
            <a:r>
              <a:rPr lang="es-ES" dirty="0"/>
              <a:t> </a:t>
            </a:r>
            <a:r>
              <a:rPr lang="es-ES" dirty="0" err="1"/>
              <a:t>amb</a:t>
            </a:r>
            <a:r>
              <a:rPr lang="es-ES" dirty="0"/>
              <a:t> </a:t>
            </a:r>
            <a:r>
              <a:rPr lang="es-ES" dirty="0" err="1"/>
              <a:t>els</a:t>
            </a:r>
            <a:r>
              <a:rPr lang="es-ES" dirty="0"/>
              <a:t> </a:t>
            </a:r>
            <a:r>
              <a:rPr lang="es-ES" dirty="0" err="1"/>
              <a:t>membres</a:t>
            </a:r>
            <a:r>
              <a:rPr lang="es-ES" dirty="0"/>
              <a:t> </a:t>
            </a:r>
            <a:r>
              <a:rPr lang="es-ES" dirty="0" err="1"/>
              <a:t>individuals</a:t>
            </a:r>
            <a:r>
              <a:rPr lang="es-ES" dirty="0"/>
              <a:t> de </a:t>
            </a:r>
            <a:r>
              <a:rPr lang="es-ES" dirty="0" err="1"/>
              <a:t>l’organització</a:t>
            </a:r>
            <a:r>
              <a:rPr lang="es-ES" dirty="0"/>
              <a:t> (</a:t>
            </a:r>
            <a:r>
              <a:rPr lang="es-ES" dirty="0" err="1"/>
              <a:t>amb</a:t>
            </a:r>
            <a:r>
              <a:rPr lang="es-ES" dirty="0"/>
              <a:t> </a:t>
            </a:r>
            <a:r>
              <a:rPr lang="es-ES" dirty="0" err="1"/>
              <a:t>autorització</a:t>
            </a:r>
            <a:r>
              <a:rPr lang="es-ES" dirty="0"/>
              <a:t>). </a:t>
            </a:r>
          </a:p>
          <a:p>
            <a:pPr lvl="1" algn="just">
              <a:lnSpc>
                <a:spcPct val="100000"/>
              </a:lnSpc>
              <a:spcBef>
                <a:spcPts val="0"/>
              </a:spcBef>
              <a:buClr>
                <a:schemeClr val="accent1"/>
              </a:buClr>
            </a:pPr>
            <a:r>
              <a:rPr lang="es-ES" dirty="0" err="1"/>
              <a:t>Articles</a:t>
            </a:r>
            <a:r>
              <a:rPr lang="es-ES" dirty="0"/>
              <a:t>, </a:t>
            </a:r>
            <a:r>
              <a:rPr lang="es-ES" dirty="0" err="1"/>
              <a:t>opinions</a:t>
            </a:r>
            <a:r>
              <a:rPr lang="es-ES" dirty="0"/>
              <a:t>, informes de </a:t>
            </a:r>
            <a:r>
              <a:rPr lang="es-ES" dirty="0" err="1"/>
              <a:t>debats</a:t>
            </a:r>
            <a:r>
              <a:rPr lang="es-ES" dirty="0"/>
              <a:t> </a:t>
            </a:r>
            <a:r>
              <a:rPr lang="es-ES" dirty="0" err="1"/>
              <a:t>actuals</a:t>
            </a:r>
            <a:r>
              <a:rPr lang="es-ES" dirty="0"/>
              <a:t>, </a:t>
            </a:r>
            <a:r>
              <a:rPr lang="es-ES" dirty="0" err="1"/>
              <a:t>citacions</a:t>
            </a:r>
            <a:r>
              <a:rPr lang="es-ES" dirty="0"/>
              <a:t>, </a:t>
            </a:r>
            <a:r>
              <a:rPr lang="es-ES" dirty="0" err="1"/>
              <a:t>dibuixos</a:t>
            </a:r>
            <a:r>
              <a:rPr lang="es-ES" dirty="0"/>
              <a:t>, fotos, etc. </a:t>
            </a:r>
          </a:p>
          <a:p>
            <a:pPr lvl="1" algn="just">
              <a:lnSpc>
                <a:spcPct val="100000"/>
              </a:lnSpc>
              <a:spcBef>
                <a:spcPts val="0"/>
              </a:spcBef>
              <a:buClr>
                <a:schemeClr val="accent1"/>
              </a:buClr>
            </a:pPr>
            <a:r>
              <a:rPr lang="es-ES" dirty="0" err="1"/>
              <a:t>Poesies</a:t>
            </a:r>
            <a:r>
              <a:rPr lang="es-ES" dirty="0"/>
              <a:t>, </a:t>
            </a:r>
            <a:r>
              <a:rPr lang="es-ES" dirty="0" err="1"/>
              <a:t>acudits</a:t>
            </a:r>
            <a:r>
              <a:rPr lang="es-ES" dirty="0"/>
              <a:t>, </a:t>
            </a:r>
            <a:r>
              <a:rPr lang="es-ES" dirty="0" err="1"/>
              <a:t>assaigs</a:t>
            </a:r>
            <a:r>
              <a:rPr lang="es-ES" dirty="0"/>
              <a:t>, </a:t>
            </a:r>
            <a:r>
              <a:rPr lang="es-ES" dirty="0" err="1"/>
              <a:t>pensaments</a:t>
            </a:r>
            <a:r>
              <a:rPr lang="es-ES" dirty="0"/>
              <a:t>, </a:t>
            </a:r>
            <a:r>
              <a:rPr lang="es-ES" dirty="0" err="1"/>
              <a:t>opinions</a:t>
            </a:r>
            <a:r>
              <a:rPr lang="es-ES" dirty="0"/>
              <a:t>, </a:t>
            </a:r>
            <a:r>
              <a:rPr lang="es-ES" dirty="0" err="1"/>
              <a:t>descripcions</a:t>
            </a:r>
            <a:r>
              <a:rPr lang="es-ES" dirty="0"/>
              <a:t> </a:t>
            </a:r>
            <a:r>
              <a:rPr lang="es-ES" dirty="0" err="1"/>
              <a:t>d’experiències</a:t>
            </a:r>
            <a:r>
              <a:rPr lang="es-ES" dirty="0"/>
              <a:t> </a:t>
            </a:r>
            <a:r>
              <a:rPr lang="es-ES" dirty="0" err="1"/>
              <a:t>personals</a:t>
            </a:r>
            <a:r>
              <a:rPr lang="es-ES" dirty="0"/>
              <a:t>, art, etc. </a:t>
            </a:r>
            <a:r>
              <a:rPr lang="es-ES" dirty="0" err="1"/>
              <a:t>dels</a:t>
            </a:r>
            <a:r>
              <a:rPr lang="es-ES" dirty="0"/>
              <a:t> </a:t>
            </a:r>
            <a:r>
              <a:rPr lang="es-ES" dirty="0" err="1"/>
              <a:t>membres</a:t>
            </a:r>
            <a:r>
              <a:rPr lang="es-ES" dirty="0"/>
              <a:t>. </a:t>
            </a:r>
            <a:endParaRPr lang="en-US" dirty="0"/>
          </a:p>
          <a:p>
            <a:pPr algn="just">
              <a:lnSpc>
                <a:spcPct val="100000"/>
              </a:lnSpc>
              <a:spcBef>
                <a:spcPts val="0"/>
              </a:spcBef>
              <a:buClr>
                <a:schemeClr val="accent1"/>
              </a:buClr>
            </a:pPr>
            <a:r>
              <a:rPr lang="ca-ES" sz="2000" dirty="0"/>
              <a:t>Les tasques de redactar el butlletí poden ser rotatòries entre els membres i han de seguir algunes regles editorials senzilles, com ara </a:t>
            </a:r>
            <a:r>
              <a:rPr lang="es-ES" sz="2000" dirty="0"/>
              <a:t>: </a:t>
            </a:r>
            <a:endParaRPr lang="en-US" sz="2000" dirty="0"/>
          </a:p>
          <a:p>
            <a:pPr lvl="1" algn="just">
              <a:lnSpc>
                <a:spcPct val="100000"/>
              </a:lnSpc>
              <a:spcBef>
                <a:spcPts val="0"/>
              </a:spcBef>
              <a:buClr>
                <a:schemeClr val="accent1"/>
              </a:buClr>
            </a:pPr>
            <a:r>
              <a:rPr lang="ca-ES" dirty="0"/>
              <a:t>S’animarà a fer debats oberts sobre temes de política o altres assumptes relacionats amb l’organització</a:t>
            </a:r>
            <a:r>
              <a:rPr lang="es-ES" dirty="0"/>
              <a:t>. </a:t>
            </a:r>
          </a:p>
          <a:p>
            <a:pPr lvl="1" algn="just">
              <a:lnSpc>
                <a:spcPct val="100000"/>
              </a:lnSpc>
              <a:spcBef>
                <a:spcPts val="0"/>
              </a:spcBef>
              <a:buClr>
                <a:schemeClr val="accent1"/>
              </a:buClr>
            </a:pPr>
            <a:r>
              <a:rPr lang="ca-ES" dirty="0"/>
              <a:t>S’evitaran declaracions que podrien posar el grup en risc d’un procés judicial</a:t>
            </a:r>
            <a:r>
              <a:rPr lang="en-US" dirty="0"/>
              <a:t>.</a:t>
            </a:r>
          </a:p>
          <a:p>
            <a:pPr lvl="1" algn="just">
              <a:lnSpc>
                <a:spcPct val="100000"/>
              </a:lnSpc>
              <a:spcBef>
                <a:spcPts val="0"/>
              </a:spcBef>
              <a:buClr>
                <a:schemeClr val="accent1"/>
              </a:buClr>
            </a:pPr>
            <a:r>
              <a:rPr lang="ca-ES" dirty="0"/>
              <a:t>Les declaracions que d’alguna manera disminueixin els drets i la dignitat de les persones amb discapacitat seran rebutjades</a:t>
            </a:r>
            <a:r>
              <a:rPr lang="en-US" dirty="0"/>
              <a:t>.</a:t>
            </a:r>
          </a:p>
        </p:txBody>
      </p:sp>
      <p:sp>
        <p:nvSpPr>
          <p:cNvPr id="2" name="Title 1">
            <a:extLst>
              <a:ext uri="{FF2B5EF4-FFF2-40B4-BE49-F238E27FC236}">
                <a16:creationId xmlns:a16="http://schemas.microsoft.com/office/drawing/2014/main" id="{B21F7663-635E-45F7-A5A7-C52E05D3F336}"/>
              </a:ext>
            </a:extLst>
          </p:cNvPr>
          <p:cNvSpPr>
            <a:spLocks noGrp="1"/>
          </p:cNvSpPr>
          <p:nvPr>
            <p:ph type="title"/>
          </p:nvPr>
        </p:nvSpPr>
        <p:spPr>
          <a:xfrm>
            <a:off x="388630" y="306795"/>
            <a:ext cx="10812770" cy="482913"/>
          </a:xfrm>
        </p:spPr>
        <p:txBody>
          <a:bodyPr/>
          <a:lstStyle/>
          <a:p>
            <a:r>
              <a:rPr lang="en-US" dirty="0"/>
              <a:t>4. </a:t>
            </a:r>
            <a:r>
              <a:rPr lang="ca-ES" dirty="0"/>
              <a:t>Funcionament quotidià de l’organització </a:t>
            </a:r>
            <a:r>
              <a:rPr lang="es-ES" dirty="0"/>
              <a:t>- 19</a:t>
            </a:r>
            <a:endParaRPr lang="x-none" dirty="0"/>
          </a:p>
        </p:txBody>
      </p:sp>
    </p:spTree>
    <p:extLst>
      <p:ext uri="{BB962C8B-B14F-4D97-AF65-F5344CB8AC3E}">
        <p14:creationId xmlns:p14="http://schemas.microsoft.com/office/powerpoint/2010/main" val="38578378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BFF9346-FA84-624F-9195-1F4AD07DF3BB}"/>
              </a:ext>
            </a:extLst>
          </p:cNvPr>
          <p:cNvSpPr>
            <a:spLocks noGrp="1"/>
          </p:cNvSpPr>
          <p:nvPr>
            <p:ph type="body" sz="quarter" idx="13"/>
          </p:nvPr>
        </p:nvSpPr>
        <p:spPr/>
        <p:txBody>
          <a:bodyPr/>
          <a:lstStyle/>
          <a:p>
            <a:r>
              <a:rPr lang="ca-ES" dirty="0"/>
              <a:t>Promoure l’organització</a:t>
            </a:r>
            <a:endParaRPr lang="es-ES" u="sng" dirty="0"/>
          </a:p>
        </p:txBody>
      </p:sp>
      <p:sp>
        <p:nvSpPr>
          <p:cNvPr id="3" name="Content Placeholder 2">
            <a:extLst>
              <a:ext uri="{FF2B5EF4-FFF2-40B4-BE49-F238E27FC236}">
                <a16:creationId xmlns:a16="http://schemas.microsoft.com/office/drawing/2014/main" id="{0FCAAFA9-8B51-442E-BE6A-61F606900EBD}"/>
              </a:ext>
            </a:extLst>
          </p:cNvPr>
          <p:cNvSpPr>
            <a:spLocks noGrp="1"/>
          </p:cNvSpPr>
          <p:nvPr>
            <p:ph sz="quarter" idx="14"/>
          </p:nvPr>
        </p:nvSpPr>
        <p:spPr/>
        <p:txBody>
          <a:bodyPr>
            <a:normAutofit/>
          </a:bodyPr>
          <a:lstStyle/>
          <a:p>
            <a:pPr marL="0" indent="0" algn="just">
              <a:buClr>
                <a:schemeClr val="accent1"/>
              </a:buClr>
              <a:buNone/>
            </a:pPr>
            <a:r>
              <a:rPr lang="es-ES" u="sng" dirty="0" err="1"/>
              <a:t>Pàgines</a:t>
            </a:r>
            <a:r>
              <a:rPr lang="es-ES" u="sng" dirty="0"/>
              <a:t> web, blogs i </a:t>
            </a:r>
            <a:r>
              <a:rPr lang="es-ES" u="sng" dirty="0" err="1"/>
              <a:t>plataformes</a:t>
            </a:r>
            <a:r>
              <a:rPr lang="es-ES" u="sng" dirty="0"/>
              <a:t> de </a:t>
            </a:r>
            <a:r>
              <a:rPr lang="es-ES" u="sng" dirty="0" err="1"/>
              <a:t>mitjans</a:t>
            </a:r>
            <a:r>
              <a:rPr lang="es-ES" u="sng" dirty="0"/>
              <a:t> </a:t>
            </a:r>
            <a:r>
              <a:rPr lang="es-ES" u="sng" dirty="0" err="1"/>
              <a:t>socials</a:t>
            </a:r>
            <a:r>
              <a:rPr lang="es-ES" u="sng" dirty="0"/>
              <a:t> </a:t>
            </a:r>
            <a:r>
              <a:rPr lang="en-US" u="sng" dirty="0"/>
              <a:t>(1)</a:t>
            </a:r>
          </a:p>
          <a:p>
            <a:pPr algn="just">
              <a:buClr>
                <a:schemeClr val="accent1"/>
              </a:buClr>
            </a:pPr>
            <a:r>
              <a:rPr lang="es-ES" dirty="0"/>
              <a:t>Las páginas web, los blogs y las plataformas de redes sociales </a:t>
            </a:r>
            <a:r>
              <a:rPr lang="ca-ES" dirty="0"/>
              <a:t>poden ser formes efectives de comunicar-se amb els membres i les parts interessades i promoure l’organització</a:t>
            </a:r>
            <a:r>
              <a:rPr lang="es-ES" dirty="0"/>
              <a:t>.</a:t>
            </a:r>
          </a:p>
          <a:p>
            <a:pPr algn="just">
              <a:buClr>
                <a:schemeClr val="accent1"/>
              </a:buClr>
            </a:pPr>
            <a:r>
              <a:rPr lang="ca-ES" dirty="0"/>
              <a:t>El contingut pot incloure la visió, els objectius i les activitats de l’organització</a:t>
            </a:r>
            <a:r>
              <a:rPr lang="es-ES" dirty="0"/>
              <a:t>.</a:t>
            </a:r>
            <a:endParaRPr lang="en-US" dirty="0"/>
          </a:p>
          <a:p>
            <a:pPr algn="just">
              <a:buClr>
                <a:schemeClr val="accent1"/>
              </a:buClr>
            </a:pPr>
            <a:r>
              <a:rPr lang="ca-ES" dirty="0"/>
              <a:t>Mantenir les pàgines web amb informació actualitzada i ben organitzada es pot utilitzar com un mitjà per educar el públic i els responsables</a:t>
            </a:r>
            <a:r>
              <a:rPr lang="en-US" dirty="0"/>
              <a:t>. </a:t>
            </a:r>
          </a:p>
          <a:p>
            <a:pPr algn="just">
              <a:buClr>
                <a:schemeClr val="accent1"/>
              </a:buClr>
            </a:pPr>
            <a:r>
              <a:rPr lang="es-ES" dirty="0"/>
              <a:t>Les </a:t>
            </a:r>
            <a:r>
              <a:rPr lang="ca-ES" dirty="0"/>
              <a:t>pàgines web es poden utilitzar per fer votacions en línia d’actituds públiques </a:t>
            </a:r>
            <a:r>
              <a:rPr lang="en-US" dirty="0"/>
              <a:t>. </a:t>
            </a:r>
          </a:p>
          <a:p>
            <a:pPr algn="just">
              <a:buClr>
                <a:schemeClr val="accent1"/>
              </a:buClr>
            </a:pPr>
            <a:r>
              <a:rPr lang="ca-ES" dirty="0"/>
              <a:t>Aquesta informació pot acabar sent la base d’activitats futures</a:t>
            </a:r>
            <a:r>
              <a:rPr lang="en-US" dirty="0"/>
              <a:t>.</a:t>
            </a:r>
          </a:p>
        </p:txBody>
      </p:sp>
      <p:sp>
        <p:nvSpPr>
          <p:cNvPr id="2" name="Title 1">
            <a:extLst>
              <a:ext uri="{FF2B5EF4-FFF2-40B4-BE49-F238E27FC236}">
                <a16:creationId xmlns:a16="http://schemas.microsoft.com/office/drawing/2014/main" id="{A119A5FF-F5B4-4760-ADF8-36E7DDA0FA52}"/>
              </a:ext>
            </a:extLst>
          </p:cNvPr>
          <p:cNvSpPr>
            <a:spLocks noGrp="1"/>
          </p:cNvSpPr>
          <p:nvPr>
            <p:ph type="title"/>
          </p:nvPr>
        </p:nvSpPr>
        <p:spPr>
          <a:xfrm>
            <a:off x="388629" y="514614"/>
            <a:ext cx="10417915" cy="379004"/>
          </a:xfrm>
        </p:spPr>
        <p:txBody>
          <a:bodyPr/>
          <a:lstStyle/>
          <a:p>
            <a:r>
              <a:rPr lang="en-US" dirty="0"/>
              <a:t>4. </a:t>
            </a:r>
            <a:r>
              <a:rPr lang="ca-ES" dirty="0"/>
              <a:t>Funcionament quotidià de l’organització </a:t>
            </a:r>
            <a:r>
              <a:rPr lang="es-ES" dirty="0"/>
              <a:t>- 20 </a:t>
            </a:r>
            <a:endParaRPr lang="x-none" dirty="0"/>
          </a:p>
        </p:txBody>
      </p:sp>
    </p:spTree>
    <p:extLst>
      <p:ext uri="{BB962C8B-B14F-4D97-AF65-F5344CB8AC3E}">
        <p14:creationId xmlns:p14="http://schemas.microsoft.com/office/powerpoint/2010/main" val="19216295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1D4BBA0-E074-484F-B436-45AA83C7FA56}"/>
              </a:ext>
            </a:extLst>
          </p:cNvPr>
          <p:cNvSpPr>
            <a:spLocks noGrp="1"/>
          </p:cNvSpPr>
          <p:nvPr>
            <p:ph type="body" sz="quarter" idx="13"/>
          </p:nvPr>
        </p:nvSpPr>
        <p:spPr>
          <a:xfrm>
            <a:off x="527988" y="821923"/>
            <a:ext cx="11174400" cy="360000"/>
          </a:xfrm>
        </p:spPr>
        <p:txBody>
          <a:bodyPr/>
          <a:lstStyle/>
          <a:p>
            <a:r>
              <a:rPr lang="ca-ES" dirty="0"/>
              <a:t>Promoure l’organització</a:t>
            </a:r>
            <a:endParaRPr lang="es-ES" u="sng" dirty="0"/>
          </a:p>
        </p:txBody>
      </p:sp>
      <p:sp>
        <p:nvSpPr>
          <p:cNvPr id="3" name="Content Placeholder 2">
            <a:extLst>
              <a:ext uri="{FF2B5EF4-FFF2-40B4-BE49-F238E27FC236}">
                <a16:creationId xmlns:a16="http://schemas.microsoft.com/office/drawing/2014/main" id="{B521E763-F2C3-4B15-9112-7EC6E2D9464E}"/>
              </a:ext>
            </a:extLst>
          </p:cNvPr>
          <p:cNvSpPr>
            <a:spLocks noGrp="1"/>
          </p:cNvSpPr>
          <p:nvPr>
            <p:ph sz="quarter" idx="14"/>
          </p:nvPr>
        </p:nvSpPr>
        <p:spPr>
          <a:xfrm>
            <a:off x="507195" y="1309255"/>
            <a:ext cx="11174412" cy="4701933"/>
          </a:xfrm>
        </p:spPr>
        <p:txBody>
          <a:bodyPr>
            <a:normAutofit/>
          </a:bodyPr>
          <a:lstStyle/>
          <a:p>
            <a:pPr marL="0" indent="0" algn="just">
              <a:buClr>
                <a:schemeClr val="accent1"/>
              </a:buClr>
              <a:buNone/>
            </a:pPr>
            <a:r>
              <a:rPr lang="es-ES" u="sng" dirty="0" err="1"/>
              <a:t>Pàgines</a:t>
            </a:r>
            <a:r>
              <a:rPr lang="es-ES" u="sng" dirty="0"/>
              <a:t> web, blogs i </a:t>
            </a:r>
            <a:r>
              <a:rPr lang="es-ES" u="sng" dirty="0" err="1"/>
              <a:t>plataformes</a:t>
            </a:r>
            <a:r>
              <a:rPr lang="es-ES" u="sng" dirty="0"/>
              <a:t> de </a:t>
            </a:r>
            <a:r>
              <a:rPr lang="es-ES" u="sng" dirty="0" err="1"/>
              <a:t>mitjans</a:t>
            </a:r>
            <a:r>
              <a:rPr lang="es-ES" u="sng" dirty="0"/>
              <a:t> </a:t>
            </a:r>
            <a:r>
              <a:rPr lang="es-ES" u="sng" dirty="0" err="1"/>
              <a:t>socials</a:t>
            </a:r>
            <a:r>
              <a:rPr lang="es-ES" u="sng" dirty="0"/>
              <a:t> </a:t>
            </a:r>
            <a:r>
              <a:rPr lang="en-US" u="sng" dirty="0"/>
              <a:t>(2)</a:t>
            </a:r>
          </a:p>
          <a:p>
            <a:pPr algn="just">
              <a:buClr>
                <a:schemeClr val="accent1"/>
              </a:buClr>
            </a:pPr>
            <a:r>
              <a:rPr lang="ca-ES" dirty="0"/>
              <a:t>L’ús de plataformes de mitjans socials té diversos beneficis, com ara el baix cost </a:t>
            </a:r>
            <a:r>
              <a:rPr lang="en-US" dirty="0" err="1"/>
              <a:t>i</a:t>
            </a:r>
            <a:r>
              <a:rPr lang="en-US" dirty="0"/>
              <a:t> </a:t>
            </a:r>
            <a:r>
              <a:rPr lang="ca-ES" dirty="0"/>
              <a:t>la capacitat d’enviar missatges instantanis</a:t>
            </a:r>
            <a:r>
              <a:rPr lang="en-US" dirty="0"/>
              <a:t>. </a:t>
            </a:r>
          </a:p>
          <a:p>
            <a:pPr algn="just">
              <a:buClr>
                <a:schemeClr val="accent1"/>
              </a:buClr>
            </a:pPr>
            <a:r>
              <a:rPr lang="es-ES" dirty="0"/>
              <a:t>La </a:t>
            </a:r>
            <a:r>
              <a:rPr lang="ca-ES" dirty="0"/>
              <a:t>investigació de les característiques demogràfiques dels usuaris de les plataformes pot ajudar a identificar el millor ajustament entre les finalitats de l’organització i la plataforma de mitjans socials</a:t>
            </a:r>
            <a:r>
              <a:rPr lang="en-US" dirty="0"/>
              <a:t>. </a:t>
            </a:r>
          </a:p>
          <a:p>
            <a:pPr algn="just">
              <a:buClr>
                <a:schemeClr val="accent1"/>
              </a:buClr>
            </a:pPr>
            <a:r>
              <a:rPr lang="ca-ES" dirty="0"/>
              <a:t>Algunes estratègies que cal tenir en compte</a:t>
            </a:r>
            <a:r>
              <a:rPr lang="en-US" dirty="0"/>
              <a:t>:</a:t>
            </a:r>
          </a:p>
          <a:p>
            <a:pPr lvl="1" algn="just">
              <a:buClr>
                <a:schemeClr val="accent1"/>
              </a:buClr>
            </a:pPr>
            <a:r>
              <a:rPr lang="es-ES" sz="2200" dirty="0"/>
              <a:t>Seleccionar </a:t>
            </a:r>
            <a:r>
              <a:rPr lang="es-ES" sz="2200" dirty="0" err="1"/>
              <a:t>plataformes</a:t>
            </a:r>
            <a:r>
              <a:rPr lang="es-ES" sz="2200" dirty="0"/>
              <a:t> </a:t>
            </a:r>
            <a:r>
              <a:rPr lang="es-ES" sz="2200" dirty="0" err="1"/>
              <a:t>específiques</a:t>
            </a:r>
            <a:r>
              <a:rPr lang="es-ES" sz="2200" dirty="0"/>
              <a:t> que, a </a:t>
            </a:r>
            <a:r>
              <a:rPr lang="es-ES" sz="2200" dirty="0" err="1"/>
              <a:t>més</a:t>
            </a:r>
            <a:r>
              <a:rPr lang="es-ES" sz="2200" dirty="0"/>
              <a:t> de ser les </a:t>
            </a:r>
            <a:r>
              <a:rPr lang="es-ES" sz="2200" dirty="0" err="1"/>
              <a:t>més</a:t>
            </a:r>
            <a:r>
              <a:rPr lang="es-ES" sz="2200" dirty="0"/>
              <a:t> </a:t>
            </a:r>
            <a:r>
              <a:rPr lang="es-ES" sz="2200" dirty="0" err="1"/>
              <a:t>efectives</a:t>
            </a:r>
            <a:r>
              <a:rPr lang="es-ES" sz="2200" dirty="0"/>
              <a:t>, també es </a:t>
            </a:r>
            <a:r>
              <a:rPr lang="es-ES" sz="2200" dirty="0" err="1"/>
              <a:t>puguin</a:t>
            </a:r>
            <a:r>
              <a:rPr lang="es-ES" sz="2200" dirty="0"/>
              <a:t> gestionar </a:t>
            </a:r>
            <a:r>
              <a:rPr lang="es-ES" sz="2200" dirty="0" err="1"/>
              <a:t>quant</a:t>
            </a:r>
            <a:r>
              <a:rPr lang="es-ES" sz="2200" dirty="0"/>
              <a:t> a </a:t>
            </a:r>
            <a:r>
              <a:rPr lang="es-ES" sz="2200" dirty="0" err="1"/>
              <a:t>temps</a:t>
            </a:r>
            <a:r>
              <a:rPr lang="es-ES" sz="2200" dirty="0"/>
              <a:t> i </a:t>
            </a:r>
            <a:r>
              <a:rPr lang="es-ES" sz="2200" dirty="0" err="1"/>
              <a:t>esforç</a:t>
            </a:r>
            <a:r>
              <a:rPr lang="es-ES" sz="2200" dirty="0"/>
              <a:t>. </a:t>
            </a:r>
          </a:p>
          <a:p>
            <a:pPr lvl="1" algn="just">
              <a:buClr>
                <a:schemeClr val="accent1"/>
              </a:buClr>
            </a:pPr>
            <a:r>
              <a:rPr lang="es-ES" sz="2200" dirty="0"/>
              <a:t>Publicar </a:t>
            </a:r>
            <a:r>
              <a:rPr lang="es-ES" sz="2200" dirty="0" err="1"/>
              <a:t>només</a:t>
            </a:r>
            <a:r>
              <a:rPr lang="es-ES" sz="2200" dirty="0"/>
              <a:t> </a:t>
            </a:r>
            <a:r>
              <a:rPr lang="es-ES" sz="2200" dirty="0" err="1"/>
              <a:t>contingut</a:t>
            </a:r>
            <a:r>
              <a:rPr lang="es-ES" sz="2200" dirty="0"/>
              <a:t> </a:t>
            </a:r>
            <a:r>
              <a:rPr lang="es-ES" sz="2200" dirty="0" err="1"/>
              <a:t>rellevant</a:t>
            </a:r>
            <a:r>
              <a:rPr lang="es-ES" sz="2200" dirty="0"/>
              <a:t> i </a:t>
            </a:r>
            <a:r>
              <a:rPr lang="es-ES" sz="2200" dirty="0" err="1"/>
              <a:t>assegurar</a:t>
            </a:r>
            <a:r>
              <a:rPr lang="es-ES" sz="2200" dirty="0"/>
              <a:t>-se que </a:t>
            </a:r>
            <a:r>
              <a:rPr lang="es-ES" sz="2200" dirty="0" err="1"/>
              <a:t>procedeix</a:t>
            </a:r>
            <a:r>
              <a:rPr lang="es-ES" sz="2200" dirty="0"/>
              <a:t> de </a:t>
            </a:r>
            <a:r>
              <a:rPr lang="es-ES" sz="2200" dirty="0" err="1"/>
              <a:t>fonts</a:t>
            </a:r>
            <a:r>
              <a:rPr lang="es-ES" sz="2200" dirty="0"/>
              <a:t> </a:t>
            </a:r>
            <a:r>
              <a:rPr lang="es-ES" sz="2200" dirty="0" err="1"/>
              <a:t>creïbles</a:t>
            </a:r>
            <a:r>
              <a:rPr lang="es-ES" sz="2200" dirty="0"/>
              <a:t> i fiables. </a:t>
            </a:r>
          </a:p>
          <a:p>
            <a:pPr lvl="1" algn="just">
              <a:buClr>
                <a:schemeClr val="accent1"/>
              </a:buClr>
            </a:pPr>
            <a:r>
              <a:rPr lang="es-ES" sz="2200" dirty="0"/>
              <a:t>Publicar </a:t>
            </a:r>
            <a:r>
              <a:rPr lang="es-ES" sz="2200" dirty="0" err="1"/>
              <a:t>periòdicament</a:t>
            </a:r>
            <a:r>
              <a:rPr lang="en-US" sz="2200" dirty="0"/>
              <a:t>. </a:t>
            </a:r>
          </a:p>
          <a:p>
            <a:pPr lvl="1" algn="just">
              <a:buClr>
                <a:schemeClr val="accent1"/>
              </a:buClr>
            </a:pPr>
            <a:r>
              <a:rPr lang="ca-ES" sz="2200" dirty="0"/>
              <a:t>Fixar objectius clars sobre com s’utilitzarà la plataforma social</a:t>
            </a:r>
            <a:r>
              <a:rPr lang="en-US" sz="2200" dirty="0"/>
              <a:t>.</a:t>
            </a:r>
          </a:p>
        </p:txBody>
      </p:sp>
      <p:sp>
        <p:nvSpPr>
          <p:cNvPr id="2" name="Title 1">
            <a:extLst>
              <a:ext uri="{FF2B5EF4-FFF2-40B4-BE49-F238E27FC236}">
                <a16:creationId xmlns:a16="http://schemas.microsoft.com/office/drawing/2014/main" id="{4AD84788-7FD6-48E5-9269-3E65F22FCD8E}"/>
              </a:ext>
            </a:extLst>
          </p:cNvPr>
          <p:cNvSpPr>
            <a:spLocks noGrp="1"/>
          </p:cNvSpPr>
          <p:nvPr>
            <p:ph type="title"/>
          </p:nvPr>
        </p:nvSpPr>
        <p:spPr>
          <a:xfrm>
            <a:off x="430192" y="348360"/>
            <a:ext cx="10688079" cy="399786"/>
          </a:xfrm>
        </p:spPr>
        <p:txBody>
          <a:bodyPr/>
          <a:lstStyle/>
          <a:p>
            <a:r>
              <a:rPr lang="en-US" dirty="0"/>
              <a:t>4. </a:t>
            </a:r>
            <a:r>
              <a:rPr lang="ca-ES" dirty="0"/>
              <a:t>Funcionament quotidià de l’organització </a:t>
            </a:r>
            <a:r>
              <a:rPr lang="es-ES" dirty="0"/>
              <a:t>- 21</a:t>
            </a:r>
            <a:endParaRPr lang="x-none" dirty="0"/>
          </a:p>
        </p:txBody>
      </p:sp>
    </p:spTree>
    <p:extLst>
      <p:ext uri="{BB962C8B-B14F-4D97-AF65-F5344CB8AC3E}">
        <p14:creationId xmlns:p14="http://schemas.microsoft.com/office/powerpoint/2010/main" val="29926102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4A905E-75B8-4A1A-A657-F42FD58C5BCE}"/>
              </a:ext>
            </a:extLst>
          </p:cNvPr>
          <p:cNvSpPr>
            <a:spLocks noGrp="1"/>
          </p:cNvSpPr>
          <p:nvPr>
            <p:ph sz="quarter" idx="14"/>
          </p:nvPr>
        </p:nvSpPr>
        <p:spPr>
          <a:xfrm>
            <a:off x="507195" y="1511188"/>
            <a:ext cx="11174412" cy="1015444"/>
          </a:xfrm>
          <a:solidFill>
            <a:srgbClr val="D2EFFC"/>
          </a:solidFill>
        </p:spPr>
        <p:txBody>
          <a:bodyPr/>
          <a:lstStyle/>
          <a:p>
            <a:pPr marL="0" indent="0">
              <a:buNone/>
            </a:pPr>
            <a:r>
              <a:rPr lang="en-GB" dirty="0" err="1"/>
              <a:t>Veure</a:t>
            </a:r>
            <a:r>
              <a:rPr lang="en-GB" dirty="0"/>
              <a:t> </a:t>
            </a:r>
            <a:r>
              <a:rPr lang="en-GB" dirty="0" err="1"/>
              <a:t>butlletí</a:t>
            </a:r>
            <a:r>
              <a:rPr lang="en-GB" dirty="0"/>
              <a:t> </a:t>
            </a:r>
            <a:r>
              <a:rPr lang="en-US" dirty="0"/>
              <a:t>13:</a:t>
            </a:r>
          </a:p>
          <a:p>
            <a:r>
              <a:rPr lang="es-ES" dirty="0" err="1"/>
              <a:t>L’Autistic</a:t>
            </a:r>
            <a:r>
              <a:rPr lang="es-ES" dirty="0"/>
              <a:t> </a:t>
            </a:r>
            <a:r>
              <a:rPr lang="es-ES" dirty="0" err="1"/>
              <a:t>Self</a:t>
            </a:r>
            <a:r>
              <a:rPr lang="es-ES" dirty="0"/>
              <a:t> </a:t>
            </a:r>
            <a:r>
              <a:rPr lang="es-ES" dirty="0" err="1"/>
              <a:t>Advocacy</a:t>
            </a:r>
            <a:r>
              <a:rPr lang="es-ES" dirty="0"/>
              <a:t> Network </a:t>
            </a:r>
            <a:r>
              <a:rPr lang="es-ES" dirty="0" err="1"/>
              <a:t>utilitza</a:t>
            </a:r>
            <a:r>
              <a:rPr lang="es-ES" dirty="0"/>
              <a:t> la defensa </a:t>
            </a:r>
            <a:r>
              <a:rPr lang="es-ES" dirty="0" err="1"/>
              <a:t>electrònica</a:t>
            </a:r>
            <a:r>
              <a:rPr lang="es-ES" dirty="0"/>
              <a:t> per </a:t>
            </a:r>
            <a:r>
              <a:rPr lang="es-ES" dirty="0" err="1"/>
              <a:t>promoure’n</a:t>
            </a:r>
            <a:r>
              <a:rPr lang="es-ES" dirty="0"/>
              <a:t> la </a:t>
            </a:r>
            <a:r>
              <a:rPr lang="es-ES" dirty="0" err="1"/>
              <a:t>missió</a:t>
            </a:r>
            <a:endParaRPr lang="x-none" dirty="0"/>
          </a:p>
        </p:txBody>
      </p:sp>
      <p:sp>
        <p:nvSpPr>
          <p:cNvPr id="2" name="Title 1">
            <a:extLst>
              <a:ext uri="{FF2B5EF4-FFF2-40B4-BE49-F238E27FC236}">
                <a16:creationId xmlns:a16="http://schemas.microsoft.com/office/drawing/2014/main" id="{AB00FF9D-C413-4315-87D4-47FA3F39E1DC}"/>
              </a:ext>
            </a:extLst>
          </p:cNvPr>
          <p:cNvSpPr>
            <a:spLocks noGrp="1"/>
          </p:cNvSpPr>
          <p:nvPr>
            <p:ph type="title"/>
          </p:nvPr>
        </p:nvSpPr>
        <p:spPr>
          <a:xfrm>
            <a:off x="388629" y="514614"/>
            <a:ext cx="10937461" cy="441350"/>
          </a:xfrm>
        </p:spPr>
        <p:txBody>
          <a:bodyPr/>
          <a:lstStyle/>
          <a:p>
            <a:r>
              <a:rPr lang="en-US" dirty="0"/>
              <a:t>4. </a:t>
            </a:r>
            <a:r>
              <a:rPr lang="ca-ES" dirty="0"/>
              <a:t>Funcionament quotidià de l’organització </a:t>
            </a:r>
            <a:r>
              <a:rPr lang="es-ES" dirty="0"/>
              <a:t>- 22</a:t>
            </a:r>
            <a:endParaRPr lang="x-none" dirty="0"/>
          </a:p>
        </p:txBody>
      </p:sp>
    </p:spTree>
    <p:extLst>
      <p:ext uri="{BB962C8B-B14F-4D97-AF65-F5344CB8AC3E}">
        <p14:creationId xmlns:p14="http://schemas.microsoft.com/office/powerpoint/2010/main" val="25438099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088ED8-0280-47E0-9EB8-BDF8340780E5}"/>
              </a:ext>
            </a:extLst>
          </p:cNvPr>
          <p:cNvSpPr>
            <a:spLocks noGrp="1"/>
          </p:cNvSpPr>
          <p:nvPr>
            <p:ph sz="quarter" idx="14"/>
          </p:nvPr>
        </p:nvSpPr>
        <p:spPr>
          <a:xfrm>
            <a:off x="507195" y="1101436"/>
            <a:ext cx="11174412" cy="4909752"/>
          </a:xfrm>
        </p:spPr>
        <p:txBody>
          <a:bodyPr/>
          <a:lstStyle/>
          <a:p>
            <a:pPr algn="just">
              <a:lnSpc>
                <a:spcPct val="100000"/>
              </a:lnSpc>
              <a:spcBef>
                <a:spcPts val="0"/>
              </a:spcBef>
              <a:spcAft>
                <a:spcPts val="1200"/>
              </a:spcAft>
              <a:buClr>
                <a:schemeClr val="accent1"/>
              </a:buClr>
            </a:pPr>
            <a:r>
              <a:rPr lang="ca-ES" dirty="0"/>
              <a:t>El control fa referència al seguiment rutinari d’elements clau d’activitats de l’organització, mentre que l’avaluació fa referència a un procés per avaluar sistemàticament el valor i l’efectivitat d’una activitat</a:t>
            </a:r>
            <a:r>
              <a:rPr lang="es-ES" dirty="0"/>
              <a:t>.</a:t>
            </a:r>
            <a:endParaRPr lang="en-GB" dirty="0"/>
          </a:p>
          <a:p>
            <a:pPr algn="just">
              <a:lnSpc>
                <a:spcPct val="100000"/>
              </a:lnSpc>
              <a:spcBef>
                <a:spcPts val="0"/>
              </a:spcBef>
              <a:spcAft>
                <a:spcPts val="1200"/>
              </a:spcAft>
              <a:buClr>
                <a:schemeClr val="accent1"/>
              </a:buClr>
            </a:pPr>
            <a:r>
              <a:rPr lang="ca-ES" dirty="0"/>
              <a:t>L’avaluació és bàsica per entendre si l’organització té l’impacte previst</a:t>
            </a:r>
            <a:r>
              <a:rPr lang="en-GB" dirty="0"/>
              <a:t>. </a:t>
            </a:r>
          </a:p>
          <a:p>
            <a:pPr algn="just">
              <a:lnSpc>
                <a:spcPct val="100000"/>
              </a:lnSpc>
              <a:spcBef>
                <a:spcPts val="0"/>
              </a:spcBef>
              <a:spcAft>
                <a:spcPts val="1200"/>
              </a:spcAft>
              <a:buClr>
                <a:schemeClr val="accent1"/>
              </a:buClr>
            </a:pPr>
            <a:r>
              <a:rPr lang="ca-ES" dirty="0"/>
              <a:t>El control i l’avaluació també ajudaran a identificar factors que faciliten les finalitats i els objectius de l’organització o actuen com a obstacles per assolir-los</a:t>
            </a:r>
            <a:r>
              <a:rPr lang="es-ES" dirty="0"/>
              <a:t>. </a:t>
            </a:r>
          </a:p>
          <a:p>
            <a:pPr>
              <a:lnSpc>
                <a:spcPct val="100000"/>
              </a:lnSpc>
              <a:spcBef>
                <a:spcPts val="0"/>
              </a:spcBef>
              <a:spcAft>
                <a:spcPts val="1200"/>
              </a:spcAft>
            </a:pPr>
            <a:r>
              <a:rPr lang="ca-ES" dirty="0"/>
              <a:t>A continuació es presenten diferents aspectes d’una organització que cal controlar i avaluar. </a:t>
            </a:r>
            <a:endParaRPr lang="es-ES" dirty="0"/>
          </a:p>
          <a:p>
            <a:pPr marL="0" indent="0">
              <a:lnSpc>
                <a:spcPct val="100000"/>
              </a:lnSpc>
              <a:spcBef>
                <a:spcPts val="0"/>
              </a:spcBef>
              <a:spcAft>
                <a:spcPts val="1200"/>
              </a:spcAft>
              <a:buNone/>
            </a:pPr>
            <a:endParaRPr lang="es-ES" dirty="0"/>
          </a:p>
        </p:txBody>
      </p:sp>
      <p:sp>
        <p:nvSpPr>
          <p:cNvPr id="2" name="Title 1">
            <a:extLst>
              <a:ext uri="{FF2B5EF4-FFF2-40B4-BE49-F238E27FC236}">
                <a16:creationId xmlns:a16="http://schemas.microsoft.com/office/drawing/2014/main" id="{177AA1F9-9659-4EA4-8C09-87E702139786}"/>
              </a:ext>
            </a:extLst>
          </p:cNvPr>
          <p:cNvSpPr>
            <a:spLocks noGrp="1"/>
          </p:cNvSpPr>
          <p:nvPr>
            <p:ph type="title"/>
          </p:nvPr>
        </p:nvSpPr>
        <p:spPr>
          <a:xfrm>
            <a:off x="409411" y="473051"/>
            <a:ext cx="11373879" cy="441350"/>
          </a:xfrm>
        </p:spPr>
        <p:txBody>
          <a:bodyPr/>
          <a:lstStyle/>
          <a:p>
            <a:pPr lvl="0"/>
            <a:r>
              <a:rPr lang="en-GB" sz="2800" dirty="0"/>
              <a:t>5. </a:t>
            </a:r>
            <a:r>
              <a:rPr lang="ca-ES" sz="2800" dirty="0"/>
              <a:t>Monitoratge, avaluació i presentació d’informes </a:t>
            </a:r>
            <a:r>
              <a:rPr lang="es-ES" sz="2800" dirty="0"/>
              <a:t>- 1</a:t>
            </a:r>
            <a:endParaRPr lang="x-none" sz="2800" dirty="0"/>
          </a:p>
        </p:txBody>
      </p:sp>
    </p:spTree>
    <p:extLst>
      <p:ext uri="{BB962C8B-B14F-4D97-AF65-F5344CB8AC3E}">
        <p14:creationId xmlns:p14="http://schemas.microsoft.com/office/powerpoint/2010/main" val="15713001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7AE780-EA62-4394-A332-9037AF70A5FE}"/>
              </a:ext>
            </a:extLst>
          </p:cNvPr>
          <p:cNvSpPr>
            <a:spLocks noGrp="1"/>
          </p:cNvSpPr>
          <p:nvPr>
            <p:ph sz="quarter" idx="14"/>
          </p:nvPr>
        </p:nvSpPr>
        <p:spPr/>
        <p:txBody>
          <a:bodyPr/>
          <a:lstStyle/>
          <a:p>
            <a:pPr>
              <a:lnSpc>
                <a:spcPct val="100000"/>
              </a:lnSpc>
            </a:pPr>
            <a:r>
              <a:rPr lang="ca-ES" dirty="0"/>
              <a:t>És útil entendre el funcionament general de l’organització controlant, per exemple, si: </a:t>
            </a:r>
            <a:endParaRPr lang="es-ES" dirty="0"/>
          </a:p>
          <a:p>
            <a:pPr lvl="1" fontAlgn="base">
              <a:lnSpc>
                <a:spcPct val="100000"/>
              </a:lnSpc>
            </a:pPr>
            <a:r>
              <a:rPr lang="ca-ES" sz="2200" dirty="0"/>
              <a:t>S’han fet les activitats planificades. </a:t>
            </a:r>
            <a:endParaRPr lang="es-ES" sz="2200" dirty="0"/>
          </a:p>
          <a:p>
            <a:pPr lvl="1" fontAlgn="base">
              <a:lnSpc>
                <a:spcPct val="100000"/>
              </a:lnSpc>
            </a:pPr>
            <a:r>
              <a:rPr lang="ca-ES" sz="2200" dirty="0"/>
              <a:t>S’han complert els terminis previstos inicialment. </a:t>
            </a:r>
            <a:endParaRPr lang="es-ES" sz="2200" dirty="0"/>
          </a:p>
          <a:p>
            <a:pPr lvl="1" fontAlgn="base">
              <a:lnSpc>
                <a:spcPct val="100000"/>
              </a:lnSpc>
            </a:pPr>
            <a:r>
              <a:rPr lang="ca-ES" sz="2200" dirty="0"/>
              <a:t>Es van disposar i van ser suficients els recursos humans i financers utilitzats per satisfer les necessitats de l’organització. </a:t>
            </a:r>
            <a:endParaRPr lang="es-ES" sz="2200" dirty="0"/>
          </a:p>
          <a:p>
            <a:pPr marL="457200" lvl="1" indent="0" algn="just">
              <a:lnSpc>
                <a:spcPct val="100000"/>
              </a:lnSpc>
              <a:buClr>
                <a:schemeClr val="accent1"/>
              </a:buClr>
              <a:buNone/>
            </a:pPr>
            <a:endParaRPr lang="en-US" sz="2200" dirty="0"/>
          </a:p>
        </p:txBody>
      </p:sp>
      <p:sp>
        <p:nvSpPr>
          <p:cNvPr id="2" name="Title 1">
            <a:extLst>
              <a:ext uri="{FF2B5EF4-FFF2-40B4-BE49-F238E27FC236}">
                <a16:creationId xmlns:a16="http://schemas.microsoft.com/office/drawing/2014/main" id="{85B12950-246E-41C6-ADB3-A0D0C0B1C070}"/>
              </a:ext>
            </a:extLst>
          </p:cNvPr>
          <p:cNvSpPr>
            <a:spLocks noGrp="1"/>
          </p:cNvSpPr>
          <p:nvPr>
            <p:ph type="title"/>
          </p:nvPr>
        </p:nvSpPr>
        <p:spPr>
          <a:xfrm>
            <a:off x="388629" y="514614"/>
            <a:ext cx="11415443" cy="379004"/>
          </a:xfrm>
        </p:spPr>
        <p:txBody>
          <a:bodyPr/>
          <a:lstStyle/>
          <a:p>
            <a:r>
              <a:rPr lang="en-GB" sz="2800" dirty="0"/>
              <a:t>5. </a:t>
            </a:r>
            <a:r>
              <a:rPr lang="ca-ES" sz="2800" dirty="0"/>
              <a:t>Monitoratge, avaluació i presentació d’informes </a:t>
            </a:r>
            <a:r>
              <a:rPr lang="es-ES" sz="2800" dirty="0"/>
              <a:t>- 2</a:t>
            </a:r>
            <a:endParaRPr lang="x-none" sz="2800" dirty="0"/>
          </a:p>
        </p:txBody>
      </p:sp>
      <p:sp>
        <p:nvSpPr>
          <p:cNvPr id="5" name="Text Placeholder 5">
            <a:extLst>
              <a:ext uri="{FF2B5EF4-FFF2-40B4-BE49-F238E27FC236}">
                <a16:creationId xmlns:a16="http://schemas.microsoft.com/office/drawing/2014/main" id="{E74DF2CD-7791-2A43-82FF-23D178C9B28E}"/>
              </a:ext>
            </a:extLst>
          </p:cNvPr>
          <p:cNvSpPr>
            <a:spLocks noGrp="1"/>
          </p:cNvSpPr>
          <p:nvPr>
            <p:ph type="body" sz="quarter" idx="13"/>
          </p:nvPr>
        </p:nvSpPr>
        <p:spPr>
          <a:xfrm>
            <a:off x="507207" y="946614"/>
            <a:ext cx="11174400" cy="360000"/>
          </a:xfrm>
        </p:spPr>
        <p:txBody>
          <a:bodyPr/>
          <a:lstStyle/>
          <a:p>
            <a:r>
              <a:rPr lang="ca-ES" dirty="0"/>
              <a:t>Funcionament general de l’organització, programes i activitats </a:t>
            </a:r>
            <a:endParaRPr lang="es-ES" dirty="0"/>
          </a:p>
        </p:txBody>
      </p:sp>
    </p:spTree>
    <p:extLst>
      <p:ext uri="{BB962C8B-B14F-4D97-AF65-F5344CB8AC3E}">
        <p14:creationId xmlns:p14="http://schemas.microsoft.com/office/powerpoint/2010/main" val="37677784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74DF2CD-7791-2A43-82FF-23D178C9B28E}"/>
              </a:ext>
            </a:extLst>
          </p:cNvPr>
          <p:cNvSpPr>
            <a:spLocks noGrp="1"/>
          </p:cNvSpPr>
          <p:nvPr>
            <p:ph type="body" sz="quarter" idx="13"/>
          </p:nvPr>
        </p:nvSpPr>
        <p:spPr/>
        <p:txBody>
          <a:bodyPr/>
          <a:lstStyle/>
          <a:p>
            <a:r>
              <a:rPr lang="es-ES" dirty="0" err="1"/>
              <a:t>Participació</a:t>
            </a:r>
            <a:endParaRPr lang="en-US" dirty="0"/>
          </a:p>
        </p:txBody>
      </p:sp>
      <p:sp>
        <p:nvSpPr>
          <p:cNvPr id="3" name="Content Placeholder 2">
            <a:extLst>
              <a:ext uri="{FF2B5EF4-FFF2-40B4-BE49-F238E27FC236}">
                <a16:creationId xmlns:a16="http://schemas.microsoft.com/office/drawing/2014/main" id="{B179AAD6-DE79-4D0B-8D97-69D3C68F37D3}"/>
              </a:ext>
            </a:extLst>
          </p:cNvPr>
          <p:cNvSpPr>
            <a:spLocks noGrp="1"/>
          </p:cNvSpPr>
          <p:nvPr>
            <p:ph sz="quarter" idx="14"/>
          </p:nvPr>
        </p:nvSpPr>
        <p:spPr/>
        <p:txBody>
          <a:bodyPr>
            <a:noAutofit/>
          </a:bodyPr>
          <a:lstStyle/>
          <a:p>
            <a:pPr>
              <a:lnSpc>
                <a:spcPct val="100000"/>
              </a:lnSpc>
              <a:buClr>
                <a:schemeClr val="accent2">
                  <a:lumMod val="75000"/>
                </a:schemeClr>
              </a:buClr>
            </a:pPr>
            <a:r>
              <a:rPr lang="ca-ES" dirty="0"/>
              <a:t>L’organització pot rastrejar i enregistrar estadístiques senzilles per controlar el nivell de participació. Alguns exemples són: </a:t>
            </a:r>
            <a:endParaRPr lang="es-ES" dirty="0"/>
          </a:p>
          <a:p>
            <a:pPr lvl="1" fontAlgn="base">
              <a:lnSpc>
                <a:spcPct val="100000"/>
              </a:lnSpc>
              <a:buClr>
                <a:schemeClr val="accent2">
                  <a:lumMod val="75000"/>
                </a:schemeClr>
              </a:buClr>
            </a:pPr>
            <a:r>
              <a:rPr lang="ca-ES" sz="2200" dirty="0"/>
              <a:t>Nombre d’assistents</a:t>
            </a:r>
            <a:endParaRPr lang="es-ES" sz="2200" dirty="0"/>
          </a:p>
          <a:p>
            <a:pPr lvl="1">
              <a:lnSpc>
                <a:spcPct val="100000"/>
              </a:lnSpc>
              <a:buClr>
                <a:schemeClr val="accent2">
                  <a:lumMod val="75000"/>
                </a:schemeClr>
              </a:buClr>
            </a:pPr>
            <a:r>
              <a:rPr lang="ca-ES" sz="2200" dirty="0"/>
              <a:t>Tipus de participants</a:t>
            </a:r>
            <a:r>
              <a:rPr lang="en-US" sz="2200" dirty="0"/>
              <a:t>;</a:t>
            </a:r>
          </a:p>
          <a:p>
            <a:pPr lvl="1" fontAlgn="base">
              <a:lnSpc>
                <a:spcPct val="100000"/>
              </a:lnSpc>
              <a:buClr>
                <a:schemeClr val="accent2">
                  <a:lumMod val="75000"/>
                </a:schemeClr>
              </a:buClr>
            </a:pPr>
            <a:r>
              <a:rPr lang="ca-ES" sz="2200" dirty="0"/>
              <a:t>Freqüència de participació</a:t>
            </a:r>
            <a:endParaRPr lang="es-ES" sz="2200" dirty="0"/>
          </a:p>
          <a:p>
            <a:pPr lvl="1" fontAlgn="base">
              <a:lnSpc>
                <a:spcPct val="100000"/>
              </a:lnSpc>
              <a:buClr>
                <a:schemeClr val="accent2">
                  <a:lumMod val="75000"/>
                </a:schemeClr>
              </a:buClr>
            </a:pPr>
            <a:r>
              <a:rPr lang="ca-ES" sz="2200" dirty="0"/>
              <a:t>Quant de temps hi participa una persona</a:t>
            </a:r>
            <a:endParaRPr lang="es-ES" sz="2200" dirty="0"/>
          </a:p>
          <a:p>
            <a:pPr lvl="1" fontAlgn="base">
              <a:lnSpc>
                <a:spcPct val="100000"/>
              </a:lnSpc>
              <a:buClr>
                <a:schemeClr val="accent2">
                  <a:lumMod val="75000"/>
                </a:schemeClr>
              </a:buClr>
            </a:pPr>
            <a:r>
              <a:rPr lang="ca-ES" sz="2200" dirty="0"/>
              <a:t>Satisfacció amb els membres i l’assistència</a:t>
            </a:r>
            <a:endParaRPr lang="es-ES" sz="2200" dirty="0"/>
          </a:p>
          <a:p>
            <a:pPr algn="just">
              <a:lnSpc>
                <a:spcPct val="100000"/>
              </a:lnSpc>
              <a:buClr>
                <a:schemeClr val="accent2">
                  <a:lumMod val="75000"/>
                </a:schemeClr>
              </a:buClr>
            </a:pPr>
            <a:r>
              <a:rPr lang="ca-ES" dirty="0"/>
              <a:t>Controlar la participació proporcionarà un coneixement de les activitats més populars, si el nombre de persones augmenta o disminueix amb el temps</a:t>
            </a:r>
            <a:r>
              <a:rPr lang="es-ES" dirty="0"/>
              <a:t>.</a:t>
            </a:r>
            <a:endParaRPr lang="x-none" dirty="0"/>
          </a:p>
        </p:txBody>
      </p:sp>
      <p:sp>
        <p:nvSpPr>
          <p:cNvPr id="2" name="Title 1">
            <a:extLst>
              <a:ext uri="{FF2B5EF4-FFF2-40B4-BE49-F238E27FC236}">
                <a16:creationId xmlns:a16="http://schemas.microsoft.com/office/drawing/2014/main" id="{02D6344B-6701-4944-8B3E-3AD0DB24C040}"/>
              </a:ext>
            </a:extLst>
          </p:cNvPr>
          <p:cNvSpPr>
            <a:spLocks noGrp="1"/>
          </p:cNvSpPr>
          <p:nvPr>
            <p:ph type="title"/>
          </p:nvPr>
        </p:nvSpPr>
        <p:spPr>
          <a:xfrm>
            <a:off x="388630" y="514614"/>
            <a:ext cx="11519352" cy="399786"/>
          </a:xfrm>
        </p:spPr>
        <p:txBody>
          <a:bodyPr/>
          <a:lstStyle/>
          <a:p>
            <a:r>
              <a:rPr lang="en-GB" sz="2800" dirty="0"/>
              <a:t>5. </a:t>
            </a:r>
            <a:r>
              <a:rPr lang="ca-ES" sz="2800" dirty="0"/>
              <a:t>Monitoratge, avaluació i presentació d’informes </a:t>
            </a:r>
            <a:r>
              <a:rPr lang="es-ES" sz="2800" dirty="0"/>
              <a:t>- 3</a:t>
            </a:r>
            <a:endParaRPr lang="x-none" sz="2800" dirty="0"/>
          </a:p>
        </p:txBody>
      </p:sp>
    </p:spTree>
    <p:extLst>
      <p:ext uri="{BB962C8B-B14F-4D97-AF65-F5344CB8AC3E}">
        <p14:creationId xmlns:p14="http://schemas.microsoft.com/office/powerpoint/2010/main" val="31037473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D1D9CF5-E0E7-CC49-A8E7-C76F1ADA368D}"/>
              </a:ext>
            </a:extLst>
          </p:cNvPr>
          <p:cNvSpPr>
            <a:spLocks noGrp="1"/>
          </p:cNvSpPr>
          <p:nvPr>
            <p:ph type="body" sz="quarter" idx="13"/>
          </p:nvPr>
        </p:nvSpPr>
        <p:spPr>
          <a:xfrm>
            <a:off x="507207" y="718014"/>
            <a:ext cx="11174400" cy="360000"/>
          </a:xfrm>
        </p:spPr>
        <p:txBody>
          <a:bodyPr/>
          <a:lstStyle/>
          <a:p>
            <a:r>
              <a:rPr lang="ca-ES" dirty="0"/>
              <a:t>Impacte del treball de l’organització </a:t>
            </a:r>
            <a:endParaRPr lang="es-ES" dirty="0"/>
          </a:p>
        </p:txBody>
      </p:sp>
      <p:sp>
        <p:nvSpPr>
          <p:cNvPr id="3" name="Content Placeholder 2">
            <a:extLst>
              <a:ext uri="{FF2B5EF4-FFF2-40B4-BE49-F238E27FC236}">
                <a16:creationId xmlns:a16="http://schemas.microsoft.com/office/drawing/2014/main" id="{086AD3A5-3F90-4656-8041-8C9D1D7844E5}"/>
              </a:ext>
            </a:extLst>
          </p:cNvPr>
          <p:cNvSpPr>
            <a:spLocks noGrp="1"/>
          </p:cNvSpPr>
          <p:nvPr>
            <p:ph sz="quarter" idx="14"/>
          </p:nvPr>
        </p:nvSpPr>
        <p:spPr>
          <a:xfrm>
            <a:off x="507195" y="1184564"/>
            <a:ext cx="11174412" cy="4826624"/>
          </a:xfrm>
        </p:spPr>
        <p:txBody>
          <a:bodyPr>
            <a:normAutofit fontScale="92500" lnSpcReduction="10000"/>
          </a:bodyPr>
          <a:lstStyle/>
          <a:p>
            <a:pPr algn="just">
              <a:buClr>
                <a:schemeClr val="accent1"/>
              </a:buClr>
            </a:pPr>
            <a:r>
              <a:rPr lang="es-ES" dirty="0" err="1"/>
              <a:t>És</a:t>
            </a:r>
            <a:r>
              <a:rPr lang="es-ES" dirty="0"/>
              <a:t> </a:t>
            </a:r>
            <a:r>
              <a:rPr lang="ca-ES" dirty="0"/>
              <a:t>important que quedi clar què vol assolir l’organització i recopilar contínuament informació i proves per rastrejar l’evolució</a:t>
            </a:r>
            <a:r>
              <a:rPr lang="en-US" dirty="0"/>
              <a:t>. </a:t>
            </a:r>
          </a:p>
          <a:p>
            <a:pPr algn="just">
              <a:buClr>
                <a:schemeClr val="accent1"/>
              </a:buClr>
            </a:pPr>
            <a:r>
              <a:rPr lang="ca-ES" dirty="0"/>
              <a:t>Es poden utilitzar estudis de casos i assaigs fotogràfics per recopilar dades qualitatives i documentar resultats</a:t>
            </a:r>
            <a:r>
              <a:rPr lang="es-ES" dirty="0"/>
              <a:t>.</a:t>
            </a:r>
            <a:endParaRPr lang="en-US" dirty="0"/>
          </a:p>
          <a:p>
            <a:pPr algn="just">
              <a:buClr>
                <a:schemeClr val="accent1"/>
              </a:buClr>
            </a:pPr>
            <a:r>
              <a:rPr lang="ca-ES" dirty="0"/>
              <a:t>El mètode d’avaluació seleccionat dependrà dels objectius de les accions, activitats, serveis o programes implementats i la viabilitat de recopilar i analitzar aquestes dades.</a:t>
            </a:r>
            <a:r>
              <a:rPr lang="en-US" dirty="0"/>
              <a:t> </a:t>
            </a:r>
          </a:p>
          <a:p>
            <a:pPr algn="just">
              <a:buClr>
                <a:schemeClr val="accent1"/>
              </a:buClr>
            </a:pPr>
            <a:r>
              <a:rPr lang="ca-ES" dirty="0"/>
              <a:t>S’espera que les activitats de l’organització produeixin canvis en els coneixements, les actituds i el comportament</a:t>
            </a:r>
            <a:r>
              <a:rPr lang="en-US" dirty="0"/>
              <a:t>. </a:t>
            </a:r>
          </a:p>
          <a:p>
            <a:pPr algn="just">
              <a:buClr>
                <a:schemeClr val="accent1"/>
              </a:buClr>
            </a:pPr>
            <a:r>
              <a:rPr lang="ca-ES" dirty="0"/>
              <a:t>Cal fer una avaluació detinguda de cadascuna de les activitats per garantir que l’organització té l’impacte desitjat i previst</a:t>
            </a:r>
            <a:r>
              <a:rPr lang="en-US" dirty="0"/>
              <a:t>. </a:t>
            </a:r>
          </a:p>
          <a:p>
            <a:pPr algn="just">
              <a:buClr>
                <a:schemeClr val="accent1"/>
              </a:buClr>
            </a:pPr>
            <a:r>
              <a:rPr lang="ca-ES" dirty="0"/>
              <a:t>És important identificar estratègies i mecanismes per integrar els resultats de l’avaluació al funcionament de l’organització</a:t>
            </a:r>
            <a:r>
              <a:rPr lang="en-US" dirty="0"/>
              <a:t>. </a:t>
            </a:r>
          </a:p>
          <a:p>
            <a:pPr algn="just">
              <a:buClr>
                <a:schemeClr val="accent1"/>
              </a:buClr>
            </a:pPr>
            <a:r>
              <a:rPr lang="ca-ES" dirty="0"/>
              <a:t>De vegades, els donants necessitaran una avaluació més formal d’una organització i les seves activitats</a:t>
            </a:r>
            <a:r>
              <a:rPr lang="en-US" dirty="0"/>
              <a:t>. </a:t>
            </a:r>
          </a:p>
          <a:p>
            <a:pPr algn="just">
              <a:buClr>
                <a:schemeClr val="accent1"/>
              </a:buClr>
            </a:pPr>
            <a:r>
              <a:rPr lang="ca-ES" dirty="0"/>
              <a:t>Realitzar aquestes avaluacions de forma precisa i a temps serà important per a l’èxit global de l’organització</a:t>
            </a:r>
            <a:r>
              <a:rPr lang="es-ES" dirty="0"/>
              <a:t>.</a:t>
            </a:r>
            <a:endParaRPr lang="en-US" dirty="0"/>
          </a:p>
        </p:txBody>
      </p:sp>
      <p:sp>
        <p:nvSpPr>
          <p:cNvPr id="2" name="Title 1">
            <a:extLst>
              <a:ext uri="{FF2B5EF4-FFF2-40B4-BE49-F238E27FC236}">
                <a16:creationId xmlns:a16="http://schemas.microsoft.com/office/drawing/2014/main" id="{FB1C43DE-C487-46F6-9834-3DAF496262B9}"/>
              </a:ext>
            </a:extLst>
          </p:cNvPr>
          <p:cNvSpPr>
            <a:spLocks noGrp="1"/>
          </p:cNvSpPr>
          <p:nvPr>
            <p:ph type="title"/>
          </p:nvPr>
        </p:nvSpPr>
        <p:spPr>
          <a:xfrm>
            <a:off x="388630" y="286013"/>
            <a:ext cx="11311534" cy="503695"/>
          </a:xfrm>
        </p:spPr>
        <p:txBody>
          <a:bodyPr/>
          <a:lstStyle/>
          <a:p>
            <a:r>
              <a:rPr lang="en-GB" sz="2800" dirty="0"/>
              <a:t>5. </a:t>
            </a:r>
            <a:r>
              <a:rPr lang="ca-ES" sz="2800" dirty="0"/>
              <a:t>Monitoratge, avaluació i presentació d’informes </a:t>
            </a:r>
            <a:r>
              <a:rPr lang="es-ES" sz="2800" dirty="0"/>
              <a:t>- 4</a:t>
            </a:r>
            <a:endParaRPr lang="x-none" sz="2800" dirty="0"/>
          </a:p>
        </p:txBody>
      </p:sp>
    </p:spTree>
    <p:extLst>
      <p:ext uri="{BB962C8B-B14F-4D97-AF65-F5344CB8AC3E}">
        <p14:creationId xmlns:p14="http://schemas.microsoft.com/office/powerpoint/2010/main" val="36452244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2D04F49-F72C-064A-B818-1D9C154DC031}"/>
              </a:ext>
            </a:extLst>
          </p:cNvPr>
          <p:cNvSpPr>
            <a:spLocks noGrp="1"/>
          </p:cNvSpPr>
          <p:nvPr>
            <p:ph type="body" sz="quarter" idx="13"/>
          </p:nvPr>
        </p:nvSpPr>
        <p:spPr>
          <a:xfrm>
            <a:off x="507207" y="759577"/>
            <a:ext cx="11174400" cy="360000"/>
          </a:xfrm>
        </p:spPr>
        <p:txBody>
          <a:bodyPr/>
          <a:lstStyle/>
          <a:p>
            <a:r>
              <a:rPr lang="ca-ES" dirty="0"/>
              <a:t>Presentació d’informes </a:t>
            </a:r>
            <a:endParaRPr lang="en-US" dirty="0"/>
          </a:p>
        </p:txBody>
      </p:sp>
      <p:sp>
        <p:nvSpPr>
          <p:cNvPr id="3" name="Content Placeholder 2">
            <a:extLst>
              <a:ext uri="{FF2B5EF4-FFF2-40B4-BE49-F238E27FC236}">
                <a16:creationId xmlns:a16="http://schemas.microsoft.com/office/drawing/2014/main" id="{51F2669E-9EC5-45E2-919F-33739582BF4F}"/>
              </a:ext>
            </a:extLst>
          </p:cNvPr>
          <p:cNvSpPr>
            <a:spLocks noGrp="1"/>
          </p:cNvSpPr>
          <p:nvPr>
            <p:ph sz="quarter" idx="14"/>
          </p:nvPr>
        </p:nvSpPr>
        <p:spPr>
          <a:xfrm>
            <a:off x="507195" y="1288473"/>
            <a:ext cx="11174412" cy="4883727"/>
          </a:xfrm>
        </p:spPr>
        <p:txBody>
          <a:bodyPr>
            <a:noAutofit/>
          </a:bodyPr>
          <a:lstStyle/>
          <a:p>
            <a:pPr algn="just">
              <a:lnSpc>
                <a:spcPct val="100000"/>
              </a:lnSpc>
              <a:spcAft>
                <a:spcPts val="600"/>
              </a:spcAft>
            </a:pPr>
            <a:r>
              <a:rPr lang="ca-ES" dirty="0"/>
              <a:t>L’avaluació hauria de ser la base d’aquests informes</a:t>
            </a:r>
            <a:r>
              <a:rPr lang="en-US" dirty="0"/>
              <a:t>. </a:t>
            </a:r>
          </a:p>
          <a:p>
            <a:pPr algn="just">
              <a:lnSpc>
                <a:spcPct val="100000"/>
              </a:lnSpc>
              <a:spcAft>
                <a:spcPts val="600"/>
              </a:spcAft>
            </a:pPr>
            <a:r>
              <a:rPr lang="ca-ES" dirty="0"/>
              <a:t>Si l’organització ha rebut fons d’un govern o d’un pla de subvencions benèfiques, també s’hauran de complir requisits específics per presentar els informes</a:t>
            </a:r>
            <a:r>
              <a:rPr lang="en-US" dirty="0"/>
              <a:t>. </a:t>
            </a:r>
          </a:p>
          <a:p>
            <a:pPr algn="just">
              <a:lnSpc>
                <a:spcPct val="100000"/>
              </a:lnSpc>
              <a:spcAft>
                <a:spcPts val="600"/>
              </a:spcAft>
            </a:pPr>
            <a:r>
              <a:rPr lang="ca-ES" dirty="0"/>
              <a:t>Això podria incloure presentar informes sobre:</a:t>
            </a:r>
          </a:p>
          <a:p>
            <a:pPr lvl="1" algn="just" fontAlgn="base">
              <a:lnSpc>
                <a:spcPct val="100000"/>
              </a:lnSpc>
              <a:spcAft>
                <a:spcPts val="600"/>
              </a:spcAft>
            </a:pPr>
            <a:r>
              <a:rPr lang="ca-ES" sz="2200" dirty="0"/>
              <a:t>Assoliment de fites acordades i evolució de la implementació dels objectius de l’organització. </a:t>
            </a:r>
            <a:endParaRPr lang="es-ES" sz="2200" dirty="0"/>
          </a:p>
          <a:p>
            <a:pPr lvl="1" algn="just" fontAlgn="base">
              <a:lnSpc>
                <a:spcPct val="100000"/>
              </a:lnSpc>
              <a:spcAft>
                <a:spcPts val="600"/>
              </a:spcAft>
            </a:pPr>
            <a:r>
              <a:rPr lang="ca-ES" sz="2200" dirty="0"/>
              <a:t>Històries d’èxits (o reptes). </a:t>
            </a:r>
            <a:endParaRPr lang="es-ES" sz="2200" dirty="0"/>
          </a:p>
          <a:p>
            <a:pPr lvl="1" algn="just" fontAlgn="base">
              <a:lnSpc>
                <a:spcPct val="100000"/>
              </a:lnSpc>
              <a:spcAft>
                <a:spcPts val="600"/>
              </a:spcAft>
            </a:pPr>
            <a:r>
              <a:rPr lang="ca-ES" sz="2200" dirty="0"/>
              <a:t>Ingressos i despeses pressupostàries i vincles amb els resultats previstos (inclòs un informe d’auditoria, si escau). </a:t>
            </a:r>
            <a:endParaRPr lang="es-ES" sz="2200" dirty="0"/>
          </a:p>
          <a:p>
            <a:pPr lvl="1" algn="just" fontAlgn="base">
              <a:lnSpc>
                <a:spcPct val="100000"/>
              </a:lnSpc>
              <a:spcAft>
                <a:spcPts val="600"/>
              </a:spcAft>
            </a:pPr>
            <a:r>
              <a:rPr lang="ca-ES" sz="2200" dirty="0"/>
              <a:t>Nombre de persones involucrades en un període de temps predeterminat. </a:t>
            </a:r>
            <a:endParaRPr lang="es-ES" sz="2200" dirty="0"/>
          </a:p>
          <a:p>
            <a:pPr lvl="1" algn="just" fontAlgn="base">
              <a:lnSpc>
                <a:spcPct val="100000"/>
              </a:lnSpc>
              <a:spcAft>
                <a:spcPts val="600"/>
              </a:spcAft>
            </a:pPr>
            <a:r>
              <a:rPr lang="ca-ES" sz="2200" dirty="0"/>
              <a:t>Reclutament de nous membres o voluntaris.</a:t>
            </a:r>
            <a:endParaRPr lang="es-ES" sz="2200" dirty="0"/>
          </a:p>
        </p:txBody>
      </p:sp>
      <p:sp>
        <p:nvSpPr>
          <p:cNvPr id="7" name="Title 1">
            <a:extLst>
              <a:ext uri="{FF2B5EF4-FFF2-40B4-BE49-F238E27FC236}">
                <a16:creationId xmlns:a16="http://schemas.microsoft.com/office/drawing/2014/main" id="{FB1C43DE-C487-46F6-9834-3DAF496262B9}"/>
              </a:ext>
            </a:extLst>
          </p:cNvPr>
          <p:cNvSpPr>
            <a:spLocks noGrp="1"/>
          </p:cNvSpPr>
          <p:nvPr>
            <p:ph type="title"/>
          </p:nvPr>
        </p:nvSpPr>
        <p:spPr>
          <a:xfrm>
            <a:off x="388630" y="327577"/>
            <a:ext cx="11311534" cy="503695"/>
          </a:xfrm>
        </p:spPr>
        <p:txBody>
          <a:bodyPr/>
          <a:lstStyle/>
          <a:p>
            <a:r>
              <a:rPr lang="en-GB" sz="2800" dirty="0"/>
              <a:t>5. </a:t>
            </a:r>
            <a:r>
              <a:rPr lang="ca-ES" sz="2800" dirty="0"/>
              <a:t>Monitoratge, avaluació i presentació d’informes </a:t>
            </a:r>
            <a:r>
              <a:rPr lang="es-ES" sz="2800" dirty="0"/>
              <a:t>- 5</a:t>
            </a:r>
            <a:endParaRPr lang="x-none" sz="2800" dirty="0"/>
          </a:p>
        </p:txBody>
      </p:sp>
    </p:spTree>
    <p:extLst>
      <p:ext uri="{BB962C8B-B14F-4D97-AF65-F5344CB8AC3E}">
        <p14:creationId xmlns:p14="http://schemas.microsoft.com/office/powerpoint/2010/main" val="19948953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2D04F49-F72C-064A-B818-1D9C154DC031}"/>
              </a:ext>
            </a:extLst>
          </p:cNvPr>
          <p:cNvSpPr>
            <a:spLocks noGrp="1"/>
          </p:cNvSpPr>
          <p:nvPr>
            <p:ph type="body" sz="quarter" idx="13"/>
          </p:nvPr>
        </p:nvSpPr>
        <p:spPr/>
        <p:txBody>
          <a:bodyPr/>
          <a:lstStyle/>
          <a:p>
            <a:r>
              <a:rPr lang="ca-ES" dirty="0"/>
              <a:t>Presentació d’informes </a:t>
            </a:r>
            <a:endParaRPr lang="en-US" dirty="0"/>
          </a:p>
        </p:txBody>
      </p:sp>
      <p:sp>
        <p:nvSpPr>
          <p:cNvPr id="3" name="Content Placeholder 2">
            <a:extLst>
              <a:ext uri="{FF2B5EF4-FFF2-40B4-BE49-F238E27FC236}">
                <a16:creationId xmlns:a16="http://schemas.microsoft.com/office/drawing/2014/main" id="{51F2669E-9EC5-45E2-919F-33739582BF4F}"/>
              </a:ext>
            </a:extLst>
          </p:cNvPr>
          <p:cNvSpPr>
            <a:spLocks noGrp="1"/>
          </p:cNvSpPr>
          <p:nvPr>
            <p:ph sz="quarter" idx="14"/>
          </p:nvPr>
        </p:nvSpPr>
        <p:spPr>
          <a:xfrm>
            <a:off x="507195" y="1413214"/>
            <a:ext cx="11174412" cy="4758986"/>
          </a:xfrm>
        </p:spPr>
        <p:txBody>
          <a:bodyPr>
            <a:normAutofit/>
          </a:bodyPr>
          <a:lstStyle/>
          <a:p>
            <a:pPr algn="just">
              <a:lnSpc>
                <a:spcPct val="150000"/>
              </a:lnSpc>
            </a:pPr>
            <a:r>
              <a:rPr lang="ca-ES" dirty="0"/>
              <a:t>És essencial que tots els informes es completin de la manera requerida</a:t>
            </a:r>
            <a:r>
              <a:rPr lang="en-US" dirty="0"/>
              <a:t>. </a:t>
            </a:r>
          </a:p>
          <a:p>
            <a:pPr algn="just">
              <a:lnSpc>
                <a:spcPct val="100000"/>
              </a:lnSpc>
            </a:pPr>
            <a:r>
              <a:rPr lang="ca-ES" dirty="0"/>
              <a:t>Acostuma a ser més eficient redactar un únic informe que ha de complir tots aquests propòsits</a:t>
            </a:r>
            <a:r>
              <a:rPr lang="es-ES" dirty="0"/>
              <a:t>.</a:t>
            </a:r>
            <a:endParaRPr lang="en-US" dirty="0"/>
          </a:p>
          <a:p>
            <a:pPr lvl="1" algn="just">
              <a:lnSpc>
                <a:spcPct val="100000"/>
              </a:lnSpc>
            </a:pPr>
            <a:r>
              <a:rPr lang="ca-ES" sz="2200" dirty="0"/>
              <a:t>Per exemple, un informe a un finançador hauria d’incloure un resum de com es van fer servir els fon</a:t>
            </a:r>
            <a:r>
              <a:rPr lang="es-ES" sz="2200" dirty="0"/>
              <a:t>s</a:t>
            </a:r>
            <a:r>
              <a:rPr lang="en-US" sz="2200" dirty="0"/>
              <a:t>.</a:t>
            </a:r>
          </a:p>
          <a:p>
            <a:pPr algn="just">
              <a:lnSpc>
                <a:spcPct val="150000"/>
              </a:lnSpc>
            </a:pPr>
            <a:r>
              <a:rPr lang="ca-ES" dirty="0"/>
              <a:t>Cal fer una comunicació continuada amb els donants i altres defensors</a:t>
            </a:r>
            <a:r>
              <a:rPr lang="en-US" dirty="0"/>
              <a:t>. </a:t>
            </a:r>
          </a:p>
          <a:p>
            <a:pPr algn="just">
              <a:lnSpc>
                <a:spcPct val="150000"/>
              </a:lnSpc>
            </a:pPr>
            <a:r>
              <a:rPr lang="es-ES" dirty="0"/>
              <a:t>Comunicar </a:t>
            </a:r>
            <a:r>
              <a:rPr lang="ca-ES" dirty="0"/>
              <a:t>el més aviat possible als organismes de finançament qualsevol possible contratemps</a:t>
            </a:r>
            <a:r>
              <a:rPr lang="en-US" dirty="0"/>
              <a:t>.</a:t>
            </a:r>
          </a:p>
        </p:txBody>
      </p:sp>
      <p:sp>
        <p:nvSpPr>
          <p:cNvPr id="7" name="Title 1">
            <a:extLst>
              <a:ext uri="{FF2B5EF4-FFF2-40B4-BE49-F238E27FC236}">
                <a16:creationId xmlns:a16="http://schemas.microsoft.com/office/drawing/2014/main" id="{FB1C43DE-C487-46F6-9834-3DAF496262B9}"/>
              </a:ext>
            </a:extLst>
          </p:cNvPr>
          <p:cNvSpPr>
            <a:spLocks noGrp="1"/>
          </p:cNvSpPr>
          <p:nvPr>
            <p:ph type="title"/>
          </p:nvPr>
        </p:nvSpPr>
        <p:spPr>
          <a:xfrm>
            <a:off x="388630" y="514613"/>
            <a:ext cx="11311534" cy="503695"/>
          </a:xfrm>
        </p:spPr>
        <p:txBody>
          <a:bodyPr/>
          <a:lstStyle/>
          <a:p>
            <a:r>
              <a:rPr lang="en-GB" sz="2800" dirty="0"/>
              <a:t>5. </a:t>
            </a:r>
            <a:r>
              <a:rPr lang="ca-ES" sz="2800" dirty="0"/>
              <a:t>Monitoratge, avaluació i presentació d’informes </a:t>
            </a:r>
            <a:r>
              <a:rPr lang="es-ES" sz="2800" dirty="0"/>
              <a:t>- 6</a:t>
            </a:r>
            <a:endParaRPr lang="x-none" sz="2800" dirty="0"/>
          </a:p>
        </p:txBody>
      </p:sp>
    </p:spTree>
    <p:extLst>
      <p:ext uri="{BB962C8B-B14F-4D97-AF65-F5344CB8AC3E}">
        <p14:creationId xmlns:p14="http://schemas.microsoft.com/office/powerpoint/2010/main" val="233692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49BF27-18A7-46AF-BCD6-B45FD3BA0FFC}"/>
              </a:ext>
            </a:extLst>
          </p:cNvPr>
          <p:cNvSpPr>
            <a:spLocks noGrp="1"/>
          </p:cNvSpPr>
          <p:nvPr>
            <p:ph sz="quarter" idx="14"/>
          </p:nvPr>
        </p:nvSpPr>
        <p:spPr>
          <a:xfrm>
            <a:off x="676161" y="966354"/>
            <a:ext cx="11174412" cy="4925291"/>
          </a:xfrm>
        </p:spPr>
        <p:txBody>
          <a:bodyPr>
            <a:noAutofit/>
          </a:bodyPr>
          <a:lstStyle/>
          <a:p>
            <a:pPr algn="just">
              <a:lnSpc>
                <a:spcPct val="100000"/>
              </a:lnSpc>
              <a:spcBef>
                <a:spcPts val="0"/>
              </a:spcBef>
              <a:spcAft>
                <a:spcPts val="600"/>
              </a:spcAft>
              <a:buClr>
                <a:schemeClr val="accent1">
                  <a:lumMod val="75000"/>
                </a:schemeClr>
              </a:buClr>
            </a:pPr>
            <a:r>
              <a:rPr lang="ca-ES" sz="2000" dirty="0"/>
              <a:t>El terme </a:t>
            </a:r>
            <a:r>
              <a:rPr lang="ca-ES" sz="2000" i="1" dirty="0"/>
              <a:t>organització de la societat civil</a:t>
            </a:r>
            <a:r>
              <a:rPr lang="ca-ES" sz="2000" dirty="0"/>
              <a:t> s’utilitza per descriure una organització, associació o grup no estatal que té com a objectiu fomentar un interès comú dels seus membres</a:t>
            </a:r>
            <a:r>
              <a:rPr lang="es-ES" sz="1900" dirty="0"/>
              <a:t>.</a:t>
            </a:r>
            <a:endParaRPr lang="en-GB" sz="1900" dirty="0"/>
          </a:p>
          <a:p>
            <a:pPr algn="just">
              <a:lnSpc>
                <a:spcPct val="100000"/>
              </a:lnSpc>
              <a:spcBef>
                <a:spcPts val="0"/>
              </a:spcBef>
              <a:spcAft>
                <a:spcPts val="600"/>
              </a:spcAft>
              <a:buClr>
                <a:schemeClr val="accent1">
                  <a:lumMod val="75000"/>
                </a:schemeClr>
              </a:buClr>
            </a:pPr>
            <a:r>
              <a:rPr lang="ca-ES" sz="2000" dirty="0"/>
              <a:t>L’interès comú és treballar junts per assolir un canvi important en una àrea que les persones amb discapacitat han identificat com a fonamental</a:t>
            </a:r>
            <a:r>
              <a:rPr lang="en-GB" sz="1900" dirty="0"/>
              <a:t>. </a:t>
            </a:r>
            <a:endParaRPr lang="x-none" sz="1900" dirty="0"/>
          </a:p>
          <a:p>
            <a:pPr algn="just">
              <a:lnSpc>
                <a:spcPct val="100000"/>
              </a:lnSpc>
              <a:spcBef>
                <a:spcPts val="0"/>
              </a:spcBef>
              <a:spcAft>
                <a:spcPts val="600"/>
              </a:spcAft>
              <a:buClr>
                <a:schemeClr val="accent1">
                  <a:lumMod val="75000"/>
                </a:schemeClr>
              </a:buClr>
            </a:pPr>
            <a:r>
              <a:rPr lang="ca-ES" sz="2000" dirty="0"/>
              <a:t>Les organitzacions formades per persones amb discapacitat, incloses les persones amb discapacitat psicosocial, intel·lectual o cognitiva, es coneixen habitualment com a «organitzacions de persones amb discapacitat» (OPD)</a:t>
            </a:r>
            <a:r>
              <a:rPr lang="en-GB" sz="1900" dirty="0"/>
              <a:t>. </a:t>
            </a:r>
          </a:p>
          <a:p>
            <a:pPr algn="just">
              <a:lnSpc>
                <a:spcPct val="100000"/>
              </a:lnSpc>
              <a:spcBef>
                <a:spcPts val="0"/>
              </a:spcBef>
              <a:spcAft>
                <a:spcPts val="600"/>
              </a:spcAft>
              <a:buClr>
                <a:schemeClr val="accent1">
                  <a:lumMod val="75000"/>
                </a:schemeClr>
              </a:buClr>
            </a:pPr>
            <a:r>
              <a:rPr lang="es-ES" sz="1900" dirty="0"/>
              <a:t>No </a:t>
            </a:r>
            <a:r>
              <a:rPr lang="ca-ES" sz="2000" dirty="0"/>
              <a:t>es consideren OPD les organitzacions de la societat civil formades predominantment per altres tipus de membres, per exemple famílies, cuidadors o professionals sanitaris</a:t>
            </a:r>
            <a:r>
              <a:rPr lang="en-GB" sz="1900" dirty="0"/>
              <a:t>.</a:t>
            </a:r>
            <a:endParaRPr lang="x-none" sz="1900" dirty="0"/>
          </a:p>
          <a:p>
            <a:pPr algn="just">
              <a:lnSpc>
                <a:spcPct val="100000"/>
              </a:lnSpc>
              <a:spcBef>
                <a:spcPts val="0"/>
              </a:spcBef>
              <a:spcAft>
                <a:spcPts val="600"/>
              </a:spcAft>
              <a:buClr>
                <a:schemeClr val="accent1">
                  <a:lumMod val="75000"/>
                </a:schemeClr>
              </a:buClr>
            </a:pPr>
            <a:r>
              <a:rPr lang="ca-ES" sz="2000" dirty="0"/>
              <a:t>Les organitzacions de persones amb discapacitat sovint s’organitzen per separat, però poden decidir organitzar-se conjuntament o participar en la formació d’organitzacions de diversos tipus de discapacitat.</a:t>
            </a:r>
          </a:p>
          <a:p>
            <a:pPr algn="just">
              <a:lnSpc>
                <a:spcPct val="100000"/>
              </a:lnSpc>
              <a:spcBef>
                <a:spcPts val="0"/>
              </a:spcBef>
              <a:spcAft>
                <a:spcPts val="600"/>
              </a:spcAft>
              <a:buClr>
                <a:schemeClr val="accent1">
                  <a:lumMod val="75000"/>
                </a:schemeClr>
              </a:buClr>
            </a:pPr>
            <a:r>
              <a:rPr lang="ca-ES" sz="2000" dirty="0"/>
              <a:t>Les organitzacions de la societat civil tenen un paper cada cop més influent en l’elaboració i la implementació d’agenda a tot el món </a:t>
            </a:r>
            <a:r>
              <a:rPr lang="es-ES" sz="1900" dirty="0"/>
              <a:t>.</a:t>
            </a:r>
            <a:endParaRPr lang="en-GB" sz="1900" dirty="0"/>
          </a:p>
          <a:p>
            <a:pPr algn="just">
              <a:lnSpc>
                <a:spcPct val="100000"/>
              </a:lnSpc>
              <a:spcBef>
                <a:spcPts val="0"/>
              </a:spcBef>
              <a:spcAft>
                <a:spcPts val="600"/>
              </a:spcAft>
              <a:buClr>
                <a:schemeClr val="accent1">
                  <a:lumMod val="75000"/>
                </a:schemeClr>
              </a:buClr>
            </a:pPr>
            <a:r>
              <a:rPr lang="ca-ES" sz="2000" dirty="0"/>
              <a:t>Tot i que ha augmentat el nombre d’organitzacions de la societat civil que tracten qüestions de salut i socials, continua sent necessari comptar amb aquest tipus d’organitzacions de salut mental i altres àrees relacionades.</a:t>
            </a:r>
            <a:endParaRPr lang="x-none" sz="1900" dirty="0"/>
          </a:p>
          <a:p>
            <a:pPr algn="just">
              <a:lnSpc>
                <a:spcPct val="100000"/>
              </a:lnSpc>
              <a:spcBef>
                <a:spcPts val="0"/>
              </a:spcBef>
              <a:spcAft>
                <a:spcPts val="600"/>
              </a:spcAft>
              <a:buClr>
                <a:schemeClr val="accent1">
                  <a:lumMod val="75000"/>
                </a:schemeClr>
              </a:buClr>
            </a:pPr>
            <a:endParaRPr lang="en-GB" sz="1900" dirty="0"/>
          </a:p>
        </p:txBody>
      </p:sp>
      <p:sp>
        <p:nvSpPr>
          <p:cNvPr id="2" name="Title 1">
            <a:extLst>
              <a:ext uri="{FF2B5EF4-FFF2-40B4-BE49-F238E27FC236}">
                <a16:creationId xmlns:a16="http://schemas.microsoft.com/office/drawing/2014/main" id="{408D61B2-6027-41C1-B9D1-ACD09FCBD1CB}"/>
              </a:ext>
            </a:extLst>
          </p:cNvPr>
          <p:cNvSpPr>
            <a:spLocks noGrp="1"/>
          </p:cNvSpPr>
          <p:nvPr>
            <p:ph type="title"/>
          </p:nvPr>
        </p:nvSpPr>
        <p:spPr>
          <a:xfrm>
            <a:off x="367849" y="286014"/>
            <a:ext cx="9792000" cy="432000"/>
          </a:xfrm>
        </p:spPr>
        <p:txBody>
          <a:bodyPr/>
          <a:lstStyle/>
          <a:p>
            <a:pPr lvl="0"/>
            <a:r>
              <a:rPr lang="en-GB" dirty="0"/>
              <a:t>2. </a:t>
            </a:r>
            <a:r>
              <a:rPr lang="ca-ES" dirty="0"/>
              <a:t>Què és una organització de la societat civil?</a:t>
            </a:r>
            <a:endParaRPr lang="x-none" dirty="0"/>
          </a:p>
        </p:txBody>
      </p:sp>
    </p:spTree>
    <p:extLst>
      <p:ext uri="{BB962C8B-B14F-4D97-AF65-F5344CB8AC3E}">
        <p14:creationId xmlns:p14="http://schemas.microsoft.com/office/powerpoint/2010/main" val="39459487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E5A6FE7-FD4B-2849-8B11-B5BEA8391A82}"/>
              </a:ext>
            </a:extLst>
          </p:cNvPr>
          <p:cNvSpPr>
            <a:spLocks noGrp="1"/>
          </p:cNvSpPr>
          <p:nvPr>
            <p:ph type="body" sz="quarter" idx="13"/>
          </p:nvPr>
        </p:nvSpPr>
        <p:spPr/>
        <p:txBody>
          <a:bodyPr/>
          <a:lstStyle/>
          <a:p>
            <a:r>
              <a:rPr lang="ca-ES" dirty="0"/>
              <a:t>Exemples d’informes </a:t>
            </a:r>
            <a:endParaRPr lang="es-ES" dirty="0"/>
          </a:p>
        </p:txBody>
      </p:sp>
      <p:sp>
        <p:nvSpPr>
          <p:cNvPr id="3" name="Content Placeholder 2">
            <a:extLst>
              <a:ext uri="{FF2B5EF4-FFF2-40B4-BE49-F238E27FC236}">
                <a16:creationId xmlns:a16="http://schemas.microsoft.com/office/drawing/2014/main" id="{02EA624B-7783-4F68-8DCF-EDA4D835B88D}"/>
              </a:ext>
            </a:extLst>
          </p:cNvPr>
          <p:cNvSpPr>
            <a:spLocks noGrp="1"/>
          </p:cNvSpPr>
          <p:nvPr>
            <p:ph sz="quarter" idx="14"/>
          </p:nvPr>
        </p:nvSpPr>
        <p:spPr/>
        <p:txBody>
          <a:bodyPr/>
          <a:lstStyle/>
          <a:p>
            <a:pPr lvl="0" fontAlgn="base"/>
            <a:r>
              <a:rPr lang="ca-ES" sz="2000" dirty="0"/>
              <a:t>Podeu consultar CBM </a:t>
            </a:r>
            <a:r>
              <a:rPr lang="ca-ES" sz="2000" dirty="0" err="1"/>
              <a:t>Annual</a:t>
            </a:r>
            <a:r>
              <a:rPr lang="ca-ES" sz="2000" dirty="0"/>
              <a:t> </a:t>
            </a:r>
            <a:r>
              <a:rPr lang="ca-ES" sz="2000" dirty="0" err="1"/>
              <a:t>Review</a:t>
            </a:r>
            <a:r>
              <a:rPr lang="ca-ES" sz="2000" dirty="0"/>
              <a:t> 2015-2016 a:</a:t>
            </a:r>
            <a:r>
              <a:rPr lang="es-ES" sz="2000" dirty="0">
                <a:hlinkClick r:id="rId3"/>
              </a:rPr>
              <a:t> </a:t>
            </a:r>
            <a:r>
              <a:rPr lang="ca-ES" sz="2000" dirty="0">
                <a:hlinkClick r:id="rId3"/>
              </a:rPr>
              <a:t>http://www.cbmuk.org.uk/wpcontent/uploads/2016/04/MU21187-CBM-Annual-Report-accessible.pdf.</a:t>
            </a:r>
            <a:r>
              <a:rPr lang="ca-ES" sz="2000" dirty="0"/>
              <a:t> </a:t>
            </a:r>
            <a:endParaRPr lang="es-ES" sz="2000" dirty="0"/>
          </a:p>
          <a:p>
            <a:pPr lvl="0" fontAlgn="base"/>
            <a:r>
              <a:rPr lang="ca-ES" sz="2000" dirty="0"/>
              <a:t>Podeu consultar </a:t>
            </a:r>
            <a:r>
              <a:rPr lang="ca-ES" sz="2000" dirty="0" err="1"/>
              <a:t>MindFreedom</a:t>
            </a:r>
            <a:r>
              <a:rPr lang="ca-ES" sz="2000" dirty="0"/>
              <a:t> </a:t>
            </a:r>
            <a:r>
              <a:rPr lang="ca-ES" sz="2000" dirty="0" err="1"/>
              <a:t>Ireland</a:t>
            </a:r>
            <a:r>
              <a:rPr lang="ca-ES" sz="2000" dirty="0"/>
              <a:t> </a:t>
            </a:r>
            <a:r>
              <a:rPr lang="ca-ES" sz="2000" dirty="0" err="1"/>
              <a:t>Annual</a:t>
            </a:r>
            <a:r>
              <a:rPr lang="ca-ES" sz="2000" dirty="0"/>
              <a:t> Report 2015 a: </a:t>
            </a:r>
            <a:r>
              <a:rPr lang="ca-ES" sz="2000" dirty="0">
                <a:hlinkClick r:id="rId4"/>
              </a:rPr>
              <a:t>http://www.mindfreedomireland.com/index.php/annual-reports.</a:t>
            </a:r>
            <a:r>
              <a:rPr lang="ca-ES" sz="2000" dirty="0"/>
              <a:t> </a:t>
            </a:r>
            <a:endParaRPr lang="es-ES" sz="2000" dirty="0"/>
          </a:p>
          <a:p>
            <a:pPr>
              <a:lnSpc>
                <a:spcPct val="100000"/>
              </a:lnSpc>
              <a:buClr>
                <a:schemeClr val="accent1">
                  <a:lumMod val="75000"/>
                </a:schemeClr>
              </a:buClr>
            </a:pPr>
            <a:endParaRPr lang="x-none" sz="2000" dirty="0"/>
          </a:p>
        </p:txBody>
      </p:sp>
      <p:sp>
        <p:nvSpPr>
          <p:cNvPr id="7" name="Title 1">
            <a:extLst>
              <a:ext uri="{FF2B5EF4-FFF2-40B4-BE49-F238E27FC236}">
                <a16:creationId xmlns:a16="http://schemas.microsoft.com/office/drawing/2014/main" id="{FB1C43DE-C487-46F6-9834-3DAF496262B9}"/>
              </a:ext>
            </a:extLst>
          </p:cNvPr>
          <p:cNvSpPr>
            <a:spLocks noGrp="1"/>
          </p:cNvSpPr>
          <p:nvPr>
            <p:ph type="title"/>
          </p:nvPr>
        </p:nvSpPr>
        <p:spPr>
          <a:xfrm>
            <a:off x="388630" y="514613"/>
            <a:ext cx="11311534" cy="503695"/>
          </a:xfrm>
        </p:spPr>
        <p:txBody>
          <a:bodyPr/>
          <a:lstStyle/>
          <a:p>
            <a:r>
              <a:rPr lang="en-GB" sz="2800" dirty="0"/>
              <a:t>5. </a:t>
            </a:r>
            <a:r>
              <a:rPr lang="ca-ES" sz="2800" dirty="0"/>
              <a:t>Monitoratge, avaluació i presentació d’informes </a:t>
            </a:r>
            <a:r>
              <a:rPr lang="es-ES" sz="2800" dirty="0"/>
              <a:t>- 7</a:t>
            </a:r>
            <a:endParaRPr lang="x-none" sz="2800" dirty="0"/>
          </a:p>
        </p:txBody>
      </p:sp>
    </p:spTree>
    <p:extLst>
      <p:ext uri="{BB962C8B-B14F-4D97-AF65-F5344CB8AC3E}">
        <p14:creationId xmlns:p14="http://schemas.microsoft.com/office/powerpoint/2010/main" val="17107169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46149B-0DFA-4D76-9F65-2B98AAA3E172}"/>
              </a:ext>
            </a:extLst>
          </p:cNvPr>
          <p:cNvSpPr>
            <a:spLocks noGrp="1"/>
          </p:cNvSpPr>
          <p:nvPr>
            <p:ph sz="quarter" idx="14"/>
          </p:nvPr>
        </p:nvSpPr>
        <p:spPr/>
        <p:txBody>
          <a:bodyPr/>
          <a:lstStyle/>
          <a:p>
            <a:r>
              <a:rPr lang="ca-ES" dirty="0"/>
              <a:t>A més del finançament, la motivació i el compromís dels membres són essencials per sostenir una organització i les seves activitats</a:t>
            </a:r>
            <a:r>
              <a:rPr lang="es-ES" dirty="0"/>
              <a:t>. </a:t>
            </a:r>
            <a:endParaRPr lang="x-none" dirty="0"/>
          </a:p>
        </p:txBody>
      </p:sp>
      <p:sp>
        <p:nvSpPr>
          <p:cNvPr id="2" name="Title 1">
            <a:extLst>
              <a:ext uri="{FF2B5EF4-FFF2-40B4-BE49-F238E27FC236}">
                <a16:creationId xmlns:a16="http://schemas.microsoft.com/office/drawing/2014/main" id="{A2BF22FE-400C-436D-92DB-73A45D545B99}"/>
              </a:ext>
            </a:extLst>
          </p:cNvPr>
          <p:cNvSpPr>
            <a:spLocks noGrp="1"/>
          </p:cNvSpPr>
          <p:nvPr>
            <p:ph type="title"/>
          </p:nvPr>
        </p:nvSpPr>
        <p:spPr/>
        <p:txBody>
          <a:bodyPr/>
          <a:lstStyle/>
          <a:p>
            <a:r>
              <a:rPr lang="en-US" dirty="0"/>
              <a:t>6. </a:t>
            </a:r>
            <a:r>
              <a:rPr lang="ca-ES" dirty="0"/>
              <a:t>Sostenibilitat</a:t>
            </a:r>
            <a:r>
              <a:rPr lang="es-ES" dirty="0"/>
              <a:t> - 1</a:t>
            </a:r>
            <a:endParaRPr lang="x-none" dirty="0"/>
          </a:p>
        </p:txBody>
      </p:sp>
    </p:spTree>
    <p:extLst>
      <p:ext uri="{BB962C8B-B14F-4D97-AF65-F5344CB8AC3E}">
        <p14:creationId xmlns:p14="http://schemas.microsoft.com/office/powerpoint/2010/main" val="16084437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7D45C9B-BEBF-C041-BAF2-9DC309545EC8}"/>
              </a:ext>
            </a:extLst>
          </p:cNvPr>
          <p:cNvSpPr>
            <a:spLocks noGrp="1"/>
          </p:cNvSpPr>
          <p:nvPr>
            <p:ph type="body" sz="quarter" idx="13"/>
          </p:nvPr>
        </p:nvSpPr>
        <p:spPr/>
        <p:txBody>
          <a:bodyPr/>
          <a:lstStyle/>
          <a:p>
            <a:r>
              <a:rPr lang="ca-ES" dirty="0"/>
              <a:t>Mantenir motivades les persones </a:t>
            </a:r>
            <a:endParaRPr lang="es-ES" dirty="0"/>
          </a:p>
        </p:txBody>
      </p:sp>
      <p:sp>
        <p:nvSpPr>
          <p:cNvPr id="3" name="Content Placeholder 2">
            <a:extLst>
              <a:ext uri="{FF2B5EF4-FFF2-40B4-BE49-F238E27FC236}">
                <a16:creationId xmlns:a16="http://schemas.microsoft.com/office/drawing/2014/main" id="{9AEA6BD6-D90D-4FB9-B56A-00F0E6E2E1CC}"/>
              </a:ext>
            </a:extLst>
          </p:cNvPr>
          <p:cNvSpPr>
            <a:spLocks noGrp="1"/>
          </p:cNvSpPr>
          <p:nvPr>
            <p:ph sz="quarter" idx="14"/>
          </p:nvPr>
        </p:nvSpPr>
        <p:spPr/>
        <p:txBody>
          <a:bodyPr>
            <a:normAutofit/>
          </a:bodyPr>
          <a:lstStyle/>
          <a:p>
            <a:pPr algn="just">
              <a:lnSpc>
                <a:spcPct val="100000"/>
              </a:lnSpc>
              <a:buClr>
                <a:schemeClr val="accent1"/>
              </a:buClr>
            </a:pPr>
            <a:r>
              <a:rPr lang="ca-ES" dirty="0"/>
              <a:t>Les persones poden tenir molts motius diferents per unir-se a una organització</a:t>
            </a:r>
            <a:r>
              <a:rPr lang="en-US" dirty="0"/>
              <a:t>.</a:t>
            </a:r>
            <a:endParaRPr lang="en-GB" dirty="0"/>
          </a:p>
          <a:p>
            <a:pPr algn="just">
              <a:lnSpc>
                <a:spcPct val="100000"/>
              </a:lnSpc>
              <a:buClr>
                <a:schemeClr val="accent1"/>
              </a:buClr>
            </a:pPr>
            <a:r>
              <a:rPr lang="ca-ES" dirty="0"/>
              <a:t>Romandran només si senten que es beneficien o contribueixen significativament a alguna cosa amb la seva participació</a:t>
            </a:r>
            <a:r>
              <a:rPr lang="en-GB" dirty="0"/>
              <a:t>. </a:t>
            </a:r>
            <a:endParaRPr lang="x-none" dirty="0"/>
          </a:p>
          <a:p>
            <a:pPr algn="just">
              <a:lnSpc>
                <a:spcPct val="100000"/>
              </a:lnSpc>
              <a:buClr>
                <a:schemeClr val="accent1"/>
              </a:buClr>
            </a:pPr>
            <a:r>
              <a:rPr lang="ca-ES" dirty="0"/>
              <a:t>Alguns factors motivadors per continuar participant en una organització podrien derivar de </a:t>
            </a:r>
            <a:r>
              <a:rPr lang="es-ES" dirty="0"/>
              <a:t>:</a:t>
            </a:r>
            <a:endParaRPr lang="x-none" dirty="0"/>
          </a:p>
          <a:p>
            <a:pPr lvl="1" algn="just" fontAlgn="base">
              <a:lnSpc>
                <a:spcPct val="100000"/>
              </a:lnSpc>
            </a:pPr>
            <a:r>
              <a:rPr lang="ca-ES" sz="2200" dirty="0"/>
              <a:t>Un sentit de pertinença en formar part d’una comunitat i estar amb altres. </a:t>
            </a:r>
            <a:endParaRPr lang="es-ES" sz="2200" dirty="0"/>
          </a:p>
          <a:p>
            <a:pPr lvl="1" algn="just" fontAlgn="base">
              <a:lnSpc>
                <a:spcPct val="100000"/>
              </a:lnSpc>
            </a:pPr>
            <a:r>
              <a:rPr lang="ca-ES" sz="2200" dirty="0"/>
              <a:t>La satisfacció d’ajudar els altres de manera significativa. </a:t>
            </a:r>
            <a:endParaRPr lang="es-ES" sz="2200" dirty="0"/>
          </a:p>
          <a:p>
            <a:pPr lvl="1" algn="just" fontAlgn="base">
              <a:lnSpc>
                <a:spcPct val="100000"/>
              </a:lnSpc>
            </a:pPr>
            <a:r>
              <a:rPr lang="ca-ES" sz="2200" dirty="0"/>
              <a:t>Rebre comentaris positius sobre la feina feta. </a:t>
            </a:r>
            <a:endParaRPr lang="es-ES" sz="2200" dirty="0"/>
          </a:p>
          <a:p>
            <a:pPr lvl="1" algn="just">
              <a:lnSpc>
                <a:spcPct val="100000"/>
              </a:lnSpc>
            </a:pPr>
            <a:r>
              <a:rPr lang="ca-ES" sz="2200" dirty="0"/>
              <a:t>Els membres perceben un sentit de pertinença de l’organització</a:t>
            </a:r>
            <a:r>
              <a:rPr lang="en-US" sz="2200" dirty="0"/>
              <a:t>;</a:t>
            </a:r>
            <a:endParaRPr lang="x-none" sz="2200" dirty="0"/>
          </a:p>
          <a:p>
            <a:pPr lvl="1" algn="just" fontAlgn="base">
              <a:lnSpc>
                <a:spcPct val="100000"/>
              </a:lnSpc>
            </a:pPr>
            <a:r>
              <a:rPr lang="ca-ES" sz="2200" dirty="0"/>
              <a:t>Sentir que hi ha transparència i integritat en el lideratge de l’organització i en els processos de presa de decisions. </a:t>
            </a:r>
            <a:endParaRPr lang="es-ES" sz="2200" dirty="0"/>
          </a:p>
          <a:p>
            <a:pPr lvl="1" algn="just">
              <a:lnSpc>
                <a:spcPct val="100000"/>
              </a:lnSpc>
            </a:pPr>
            <a:r>
              <a:rPr lang="ca-ES" sz="2200" dirty="0"/>
              <a:t>Oportunitats per als membres de participar activament i fins i tot acabar sent líders</a:t>
            </a:r>
            <a:r>
              <a:rPr lang="es-ES" sz="2200" dirty="0"/>
              <a:t>. </a:t>
            </a:r>
            <a:endParaRPr lang="x-none" sz="2200" dirty="0"/>
          </a:p>
        </p:txBody>
      </p:sp>
      <p:sp>
        <p:nvSpPr>
          <p:cNvPr id="2" name="Title 1">
            <a:extLst>
              <a:ext uri="{FF2B5EF4-FFF2-40B4-BE49-F238E27FC236}">
                <a16:creationId xmlns:a16="http://schemas.microsoft.com/office/drawing/2014/main" id="{FA1B7494-7526-40C6-A091-1C1BBBFB5663}"/>
              </a:ext>
            </a:extLst>
          </p:cNvPr>
          <p:cNvSpPr>
            <a:spLocks noGrp="1"/>
          </p:cNvSpPr>
          <p:nvPr>
            <p:ph type="title"/>
          </p:nvPr>
        </p:nvSpPr>
        <p:spPr/>
        <p:txBody>
          <a:bodyPr/>
          <a:lstStyle/>
          <a:p>
            <a:r>
              <a:rPr lang="en-US" dirty="0"/>
              <a:t>6. </a:t>
            </a:r>
            <a:r>
              <a:rPr lang="ca-ES" dirty="0"/>
              <a:t>Sostenibilitat</a:t>
            </a:r>
            <a:r>
              <a:rPr lang="es-ES" dirty="0"/>
              <a:t> - 2</a:t>
            </a:r>
            <a:endParaRPr lang="x-none" dirty="0"/>
          </a:p>
        </p:txBody>
      </p:sp>
    </p:spTree>
    <p:extLst>
      <p:ext uri="{BB962C8B-B14F-4D97-AF65-F5344CB8AC3E}">
        <p14:creationId xmlns:p14="http://schemas.microsoft.com/office/powerpoint/2010/main" val="35282200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5BB3161-7904-B44D-9334-F4EC7605AAB2}"/>
              </a:ext>
            </a:extLst>
          </p:cNvPr>
          <p:cNvSpPr>
            <a:spLocks noGrp="1"/>
          </p:cNvSpPr>
          <p:nvPr>
            <p:ph type="body" sz="quarter" idx="13"/>
          </p:nvPr>
        </p:nvSpPr>
        <p:spPr>
          <a:xfrm>
            <a:off x="548770" y="780360"/>
            <a:ext cx="11174400" cy="360000"/>
          </a:xfrm>
        </p:spPr>
        <p:txBody>
          <a:bodyPr/>
          <a:lstStyle/>
          <a:p>
            <a:r>
              <a:rPr lang="ca-ES" dirty="0"/>
              <a:t>Mantenir motivades les persones </a:t>
            </a:r>
            <a:endParaRPr lang="es-ES" dirty="0"/>
          </a:p>
        </p:txBody>
      </p:sp>
      <p:sp>
        <p:nvSpPr>
          <p:cNvPr id="3" name="Content Placeholder 2">
            <a:extLst>
              <a:ext uri="{FF2B5EF4-FFF2-40B4-BE49-F238E27FC236}">
                <a16:creationId xmlns:a16="http://schemas.microsoft.com/office/drawing/2014/main" id="{6503ABC2-8807-4CB7-935B-88AA8A7C4D26}"/>
              </a:ext>
            </a:extLst>
          </p:cNvPr>
          <p:cNvSpPr>
            <a:spLocks noGrp="1"/>
          </p:cNvSpPr>
          <p:nvPr>
            <p:ph sz="quarter" idx="14"/>
          </p:nvPr>
        </p:nvSpPr>
        <p:spPr>
          <a:xfrm>
            <a:off x="507195" y="1246909"/>
            <a:ext cx="11174412" cy="4764279"/>
          </a:xfrm>
        </p:spPr>
        <p:txBody>
          <a:bodyPr>
            <a:noAutofit/>
          </a:bodyPr>
          <a:lstStyle/>
          <a:p>
            <a:pPr algn="just">
              <a:buClr>
                <a:schemeClr val="accent1"/>
              </a:buClr>
            </a:pPr>
            <a:r>
              <a:rPr lang="ca-ES" dirty="0"/>
              <a:t>un dels papers del líder és garantir que els membres estiguin satisfets amb la seva participació a l’organització. Això es pot assolir</a:t>
            </a:r>
            <a:r>
              <a:rPr lang="en-US" dirty="0"/>
              <a:t>: </a:t>
            </a:r>
          </a:p>
          <a:p>
            <a:pPr lvl="1" algn="just">
              <a:buClr>
                <a:schemeClr val="accent1"/>
              </a:buClr>
            </a:pPr>
            <a:r>
              <a:rPr lang="es-ES" sz="2200" dirty="0" err="1"/>
              <a:t>Garantint</a:t>
            </a:r>
            <a:r>
              <a:rPr lang="es-ES" sz="2200" dirty="0"/>
              <a:t> que el </a:t>
            </a:r>
            <a:r>
              <a:rPr lang="es-ES" sz="2200" dirty="0" err="1"/>
              <a:t>propòsit</a:t>
            </a:r>
            <a:r>
              <a:rPr lang="es-ES" sz="2200" dirty="0"/>
              <a:t> i les </a:t>
            </a:r>
            <a:r>
              <a:rPr lang="es-ES" sz="2200" dirty="0" err="1"/>
              <a:t>activitats</a:t>
            </a:r>
            <a:r>
              <a:rPr lang="es-ES" sz="2200" dirty="0"/>
              <a:t> de </a:t>
            </a:r>
            <a:r>
              <a:rPr lang="es-ES" sz="2200" dirty="0" err="1"/>
              <a:t>l’organització</a:t>
            </a:r>
            <a:r>
              <a:rPr lang="es-ES" sz="2200" dirty="0"/>
              <a:t> </a:t>
            </a:r>
            <a:r>
              <a:rPr lang="es-ES" sz="2200" dirty="0" err="1"/>
              <a:t>són</a:t>
            </a:r>
            <a:r>
              <a:rPr lang="es-ES" sz="2200" dirty="0"/>
              <a:t> </a:t>
            </a:r>
            <a:r>
              <a:rPr lang="es-ES" sz="2200" dirty="0" err="1"/>
              <a:t>importants</a:t>
            </a:r>
            <a:r>
              <a:rPr lang="es-ES" sz="2200" dirty="0"/>
              <a:t>. </a:t>
            </a:r>
          </a:p>
          <a:p>
            <a:pPr lvl="1" algn="just">
              <a:buClr>
                <a:schemeClr val="accent1"/>
              </a:buClr>
            </a:pPr>
            <a:r>
              <a:rPr lang="es-ES" sz="2200" dirty="0" err="1"/>
              <a:t>Permetent</a:t>
            </a:r>
            <a:r>
              <a:rPr lang="es-ES" sz="2200" dirty="0"/>
              <a:t> que </a:t>
            </a:r>
            <a:r>
              <a:rPr lang="es-ES" sz="2200" dirty="0" err="1"/>
              <a:t>els</a:t>
            </a:r>
            <a:r>
              <a:rPr lang="es-ES" sz="2200" dirty="0"/>
              <a:t> </a:t>
            </a:r>
            <a:r>
              <a:rPr lang="es-ES" sz="2200" dirty="0" err="1"/>
              <a:t>membres</a:t>
            </a:r>
            <a:r>
              <a:rPr lang="es-ES" sz="2200" dirty="0"/>
              <a:t> </a:t>
            </a:r>
            <a:r>
              <a:rPr lang="es-ES" sz="2200" dirty="0" err="1"/>
              <a:t>gaudeixin</a:t>
            </a:r>
            <a:r>
              <a:rPr lang="es-ES" sz="2200" dirty="0"/>
              <a:t> de la </a:t>
            </a:r>
            <a:r>
              <a:rPr lang="es-ES" sz="2200" dirty="0" err="1"/>
              <a:t>interacció</a:t>
            </a:r>
            <a:r>
              <a:rPr lang="es-ES" sz="2200" dirty="0"/>
              <a:t> social </a:t>
            </a:r>
            <a:r>
              <a:rPr lang="es-ES" sz="2200" dirty="0" err="1"/>
              <a:t>amb</a:t>
            </a:r>
            <a:r>
              <a:rPr lang="es-ES" sz="2200" dirty="0"/>
              <a:t> </a:t>
            </a:r>
            <a:r>
              <a:rPr lang="es-ES" sz="2200" dirty="0" err="1"/>
              <a:t>els</a:t>
            </a:r>
            <a:r>
              <a:rPr lang="es-ES" sz="2200" dirty="0"/>
              <a:t> </a:t>
            </a:r>
            <a:r>
              <a:rPr lang="es-ES" sz="2200" dirty="0" err="1"/>
              <a:t>altres</a:t>
            </a:r>
            <a:r>
              <a:rPr lang="es-ES" sz="2200" dirty="0"/>
              <a:t>. </a:t>
            </a:r>
          </a:p>
          <a:p>
            <a:pPr lvl="1" algn="just">
              <a:buClr>
                <a:schemeClr val="accent1"/>
              </a:buClr>
            </a:pPr>
            <a:r>
              <a:rPr lang="es-ES" sz="2200" dirty="0" err="1"/>
              <a:t>Assegurant</a:t>
            </a:r>
            <a:r>
              <a:rPr lang="es-ES" sz="2200" dirty="0"/>
              <a:t>-se </a:t>
            </a:r>
            <a:r>
              <a:rPr lang="es-ES" sz="2200" dirty="0" err="1"/>
              <a:t>d’assignar</a:t>
            </a:r>
            <a:r>
              <a:rPr lang="es-ES" sz="2200" dirty="0"/>
              <a:t> i compartir la </a:t>
            </a:r>
            <a:r>
              <a:rPr lang="es-ES" sz="2200" dirty="0" err="1"/>
              <a:t>responsabilitat</a:t>
            </a:r>
            <a:r>
              <a:rPr lang="es-ES" sz="2200" dirty="0"/>
              <a:t> i </a:t>
            </a:r>
            <a:r>
              <a:rPr lang="es-ES" sz="2200" dirty="0" err="1"/>
              <a:t>donant</a:t>
            </a:r>
            <a:r>
              <a:rPr lang="es-ES" sz="2200" dirty="0"/>
              <a:t> </a:t>
            </a:r>
            <a:r>
              <a:rPr lang="es-ES" sz="2200" dirty="0" err="1"/>
              <a:t>suport</a:t>
            </a:r>
            <a:r>
              <a:rPr lang="es-ES" sz="2200" dirty="0"/>
              <a:t> </a:t>
            </a:r>
            <a:r>
              <a:rPr lang="es-ES" sz="2200" dirty="0" err="1"/>
              <a:t>als</a:t>
            </a:r>
            <a:r>
              <a:rPr lang="es-ES" sz="2200" dirty="0"/>
              <a:t> </a:t>
            </a:r>
            <a:r>
              <a:rPr lang="es-ES" sz="2200" dirty="0" err="1"/>
              <a:t>membres</a:t>
            </a:r>
            <a:r>
              <a:rPr lang="es-ES" sz="2200" dirty="0"/>
              <a:t> en les tasques. </a:t>
            </a:r>
          </a:p>
          <a:p>
            <a:pPr lvl="1" algn="just">
              <a:buClr>
                <a:schemeClr val="accent1"/>
              </a:buClr>
            </a:pPr>
            <a:r>
              <a:rPr lang="es-ES" sz="2200" dirty="0" err="1"/>
              <a:t>Garantint</a:t>
            </a:r>
            <a:r>
              <a:rPr lang="es-ES" sz="2200" dirty="0"/>
              <a:t> que no es </a:t>
            </a:r>
            <a:r>
              <a:rPr lang="es-ES" sz="2200" dirty="0" err="1"/>
              <a:t>deixa</a:t>
            </a:r>
            <a:r>
              <a:rPr lang="es-ES" sz="2200" dirty="0"/>
              <a:t> de banda </a:t>
            </a:r>
            <a:r>
              <a:rPr lang="es-ES" sz="2200" dirty="0" err="1"/>
              <a:t>ningú</a:t>
            </a:r>
            <a:r>
              <a:rPr lang="es-ES" sz="2200" dirty="0"/>
              <a:t> i que </a:t>
            </a:r>
            <a:r>
              <a:rPr lang="es-ES" sz="2200" dirty="0" err="1"/>
              <a:t>tots</a:t>
            </a:r>
            <a:r>
              <a:rPr lang="es-ES" sz="2200" dirty="0"/>
              <a:t> </a:t>
            </a:r>
            <a:r>
              <a:rPr lang="es-ES" sz="2200" dirty="0" err="1"/>
              <a:t>els</a:t>
            </a:r>
            <a:r>
              <a:rPr lang="es-ES" sz="2200" dirty="0"/>
              <a:t> </a:t>
            </a:r>
            <a:r>
              <a:rPr lang="es-ES" sz="2200" dirty="0" err="1"/>
              <a:t>membres</a:t>
            </a:r>
            <a:r>
              <a:rPr lang="es-ES" sz="2200" dirty="0"/>
              <a:t> hi poden contribuir. </a:t>
            </a:r>
          </a:p>
          <a:p>
            <a:pPr lvl="1" algn="just">
              <a:buClr>
                <a:schemeClr val="accent1"/>
              </a:buClr>
            </a:pPr>
            <a:r>
              <a:rPr lang="es-ES" sz="2200" dirty="0" err="1"/>
              <a:t>Oferint</a:t>
            </a:r>
            <a:r>
              <a:rPr lang="es-ES" sz="2200" dirty="0"/>
              <a:t> </a:t>
            </a:r>
            <a:r>
              <a:rPr lang="es-ES" sz="2200" dirty="0" err="1"/>
              <a:t>als</a:t>
            </a:r>
            <a:r>
              <a:rPr lang="es-ES" sz="2200" dirty="0"/>
              <a:t> </a:t>
            </a:r>
            <a:r>
              <a:rPr lang="es-ES" sz="2200" dirty="0" err="1"/>
              <a:t>membres</a:t>
            </a:r>
            <a:r>
              <a:rPr lang="es-ES" sz="2200" dirty="0"/>
              <a:t> la </a:t>
            </a:r>
            <a:r>
              <a:rPr lang="es-ES" sz="2200" dirty="0" err="1"/>
              <a:t>formació</a:t>
            </a:r>
            <a:r>
              <a:rPr lang="es-ES" sz="2200" dirty="0"/>
              <a:t> </a:t>
            </a:r>
            <a:r>
              <a:rPr lang="es-ES" sz="2200" dirty="0" err="1"/>
              <a:t>adequada</a:t>
            </a:r>
            <a:r>
              <a:rPr lang="es-ES" sz="2200" dirty="0"/>
              <a:t> </a:t>
            </a:r>
            <a:r>
              <a:rPr lang="es-ES" sz="2200" dirty="0" err="1"/>
              <a:t>d’habilitats</a:t>
            </a:r>
            <a:r>
              <a:rPr lang="es-ES" sz="2200" dirty="0"/>
              <a:t> i el </a:t>
            </a:r>
            <a:r>
              <a:rPr lang="es-ES" sz="2200" dirty="0" err="1"/>
              <a:t>desenvolupament</a:t>
            </a:r>
            <a:r>
              <a:rPr lang="es-ES" sz="2200" dirty="0"/>
              <a:t> de </a:t>
            </a:r>
            <a:r>
              <a:rPr lang="es-ES" sz="2200" dirty="0" err="1"/>
              <a:t>competències</a:t>
            </a:r>
            <a:r>
              <a:rPr lang="es-ES" sz="2200" dirty="0"/>
              <a:t>. </a:t>
            </a:r>
          </a:p>
          <a:p>
            <a:pPr lvl="1" algn="just">
              <a:buClr>
                <a:schemeClr val="accent1"/>
              </a:buClr>
            </a:pPr>
            <a:r>
              <a:rPr lang="es-ES" sz="2200" dirty="0" err="1"/>
              <a:t>Animant</a:t>
            </a:r>
            <a:r>
              <a:rPr lang="es-ES" sz="2200" dirty="0"/>
              <a:t> </a:t>
            </a:r>
            <a:r>
              <a:rPr lang="es-ES" sz="2200" dirty="0" err="1"/>
              <a:t>els</a:t>
            </a:r>
            <a:r>
              <a:rPr lang="es-ES" sz="2200" dirty="0"/>
              <a:t> </a:t>
            </a:r>
            <a:r>
              <a:rPr lang="es-ES" sz="2200" dirty="0" err="1"/>
              <a:t>membres</a:t>
            </a:r>
            <a:r>
              <a:rPr lang="es-ES" sz="2200" dirty="0"/>
              <a:t> a compartir idees de </a:t>
            </a:r>
            <a:r>
              <a:rPr lang="es-ES" sz="2200" dirty="0" err="1"/>
              <a:t>millora</a:t>
            </a:r>
            <a:r>
              <a:rPr lang="es-ES" sz="2200" dirty="0"/>
              <a:t> i </a:t>
            </a:r>
            <a:r>
              <a:rPr lang="es-ES" sz="2200" dirty="0" err="1"/>
              <a:t>nous</a:t>
            </a:r>
            <a:r>
              <a:rPr lang="es-ES" sz="2200" dirty="0"/>
              <a:t> </a:t>
            </a:r>
            <a:r>
              <a:rPr lang="es-ES" sz="2200" dirty="0" err="1"/>
              <a:t>projectes</a:t>
            </a:r>
            <a:r>
              <a:rPr lang="es-ES" sz="2200" dirty="0"/>
              <a:t>. </a:t>
            </a:r>
          </a:p>
          <a:p>
            <a:pPr lvl="1" algn="just">
              <a:buClr>
                <a:schemeClr val="accent1"/>
              </a:buClr>
            </a:pPr>
            <a:r>
              <a:rPr lang="es-ES" sz="2200" dirty="0" err="1"/>
              <a:t>Responent</a:t>
            </a:r>
            <a:r>
              <a:rPr lang="es-ES" sz="2200" dirty="0"/>
              <a:t> </a:t>
            </a:r>
            <a:r>
              <a:rPr lang="es-ES" sz="2200" dirty="0" err="1"/>
              <a:t>possibles</a:t>
            </a:r>
            <a:r>
              <a:rPr lang="es-ES" sz="2200" dirty="0"/>
              <a:t> </a:t>
            </a:r>
            <a:r>
              <a:rPr lang="es-ES" sz="2200" dirty="0" err="1"/>
              <a:t>conflictes</a:t>
            </a:r>
            <a:r>
              <a:rPr lang="es-ES" sz="2200" dirty="0"/>
              <a:t> </a:t>
            </a:r>
            <a:r>
              <a:rPr lang="es-ES" sz="2200" dirty="0" err="1"/>
              <a:t>dins</a:t>
            </a:r>
            <a:r>
              <a:rPr lang="es-ES" sz="2200" dirty="0"/>
              <a:t> de </a:t>
            </a:r>
            <a:r>
              <a:rPr lang="es-ES" sz="2200" dirty="0" err="1"/>
              <a:t>l’organització</a:t>
            </a:r>
            <a:r>
              <a:rPr lang="es-ES" sz="2200" dirty="0"/>
              <a:t>. </a:t>
            </a:r>
          </a:p>
          <a:p>
            <a:pPr lvl="1" algn="just">
              <a:buClr>
                <a:schemeClr val="accent1"/>
              </a:buClr>
            </a:pPr>
            <a:r>
              <a:rPr lang="es-ES" sz="2200" dirty="0" err="1"/>
              <a:t>Animant</a:t>
            </a:r>
            <a:r>
              <a:rPr lang="es-ES" sz="2200" dirty="0"/>
              <a:t> i </a:t>
            </a:r>
            <a:r>
              <a:rPr lang="es-ES" sz="2200" dirty="0" err="1"/>
              <a:t>recompensant</a:t>
            </a:r>
            <a:r>
              <a:rPr lang="es-ES" sz="2200" dirty="0"/>
              <a:t> </a:t>
            </a:r>
            <a:r>
              <a:rPr lang="es-ES" sz="2200" dirty="0" err="1"/>
              <a:t>els</a:t>
            </a:r>
            <a:r>
              <a:rPr lang="es-ES" sz="2200" dirty="0"/>
              <a:t> </a:t>
            </a:r>
            <a:r>
              <a:rPr lang="es-ES" sz="2200" dirty="0" err="1"/>
              <a:t>èxits</a:t>
            </a:r>
            <a:endParaRPr lang="es-ES" sz="2200" dirty="0"/>
          </a:p>
          <a:p>
            <a:pPr marL="457200" lvl="1" indent="0" algn="just">
              <a:buClr>
                <a:schemeClr val="accent1"/>
              </a:buClr>
              <a:buNone/>
            </a:pPr>
            <a:r>
              <a:rPr lang="es-ES" sz="2200" dirty="0"/>
              <a:t> </a:t>
            </a:r>
            <a:endParaRPr lang="x-none" sz="2200" dirty="0"/>
          </a:p>
        </p:txBody>
      </p:sp>
      <p:sp>
        <p:nvSpPr>
          <p:cNvPr id="2" name="Title 1">
            <a:extLst>
              <a:ext uri="{FF2B5EF4-FFF2-40B4-BE49-F238E27FC236}">
                <a16:creationId xmlns:a16="http://schemas.microsoft.com/office/drawing/2014/main" id="{8EFD98CD-DB89-4043-9EEC-A472506F86DD}"/>
              </a:ext>
            </a:extLst>
          </p:cNvPr>
          <p:cNvSpPr>
            <a:spLocks noGrp="1"/>
          </p:cNvSpPr>
          <p:nvPr>
            <p:ph type="title"/>
          </p:nvPr>
        </p:nvSpPr>
        <p:spPr>
          <a:xfrm>
            <a:off x="471757" y="327577"/>
            <a:ext cx="9792000" cy="432000"/>
          </a:xfrm>
        </p:spPr>
        <p:txBody>
          <a:bodyPr/>
          <a:lstStyle/>
          <a:p>
            <a:r>
              <a:rPr lang="en-US" dirty="0"/>
              <a:t>6. </a:t>
            </a:r>
            <a:r>
              <a:rPr lang="ca-ES" dirty="0"/>
              <a:t>Sostenibilitat</a:t>
            </a:r>
            <a:r>
              <a:rPr lang="es-ES" dirty="0"/>
              <a:t> - 3</a:t>
            </a:r>
            <a:endParaRPr lang="x-none" dirty="0"/>
          </a:p>
        </p:txBody>
      </p:sp>
    </p:spTree>
    <p:extLst>
      <p:ext uri="{BB962C8B-B14F-4D97-AF65-F5344CB8AC3E}">
        <p14:creationId xmlns:p14="http://schemas.microsoft.com/office/powerpoint/2010/main" val="42814608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F71CFA9-2372-AD4D-8464-739492F8FF21}"/>
              </a:ext>
            </a:extLst>
          </p:cNvPr>
          <p:cNvSpPr>
            <a:spLocks noGrp="1"/>
          </p:cNvSpPr>
          <p:nvPr>
            <p:ph type="body" sz="quarter" idx="13"/>
          </p:nvPr>
        </p:nvSpPr>
        <p:spPr/>
        <p:txBody>
          <a:bodyPr/>
          <a:lstStyle/>
          <a:p>
            <a:r>
              <a:rPr lang="ca-ES" dirty="0"/>
              <a:t>Celebrar els èxits</a:t>
            </a:r>
            <a:endParaRPr lang="es-ES" dirty="0"/>
          </a:p>
        </p:txBody>
      </p:sp>
      <p:sp>
        <p:nvSpPr>
          <p:cNvPr id="3" name="Content Placeholder 2">
            <a:extLst>
              <a:ext uri="{FF2B5EF4-FFF2-40B4-BE49-F238E27FC236}">
                <a16:creationId xmlns:a16="http://schemas.microsoft.com/office/drawing/2014/main" id="{5FAA5BA4-37E4-4CAE-9542-2562559FF250}"/>
              </a:ext>
            </a:extLst>
          </p:cNvPr>
          <p:cNvSpPr>
            <a:spLocks noGrp="1"/>
          </p:cNvSpPr>
          <p:nvPr>
            <p:ph sz="quarter" idx="14"/>
          </p:nvPr>
        </p:nvSpPr>
        <p:spPr/>
        <p:txBody>
          <a:bodyPr/>
          <a:lstStyle/>
          <a:p>
            <a:pPr algn="just">
              <a:buClr>
                <a:schemeClr val="accent1"/>
              </a:buClr>
            </a:pPr>
            <a:r>
              <a:rPr lang="ca-ES" dirty="0"/>
              <a:t>Fixar objectius que són irreals o inabastables portarà a la decepció i pot desmoralitzar els membres del grup</a:t>
            </a:r>
            <a:r>
              <a:rPr lang="en-US" dirty="0"/>
              <a:t>.</a:t>
            </a:r>
          </a:p>
          <a:p>
            <a:pPr algn="just">
              <a:buClr>
                <a:schemeClr val="accent1"/>
              </a:buClr>
            </a:pPr>
            <a:r>
              <a:rPr lang="ca-ES" dirty="0"/>
              <a:t>La probabilitat d’èxit es pot potenciar fixant objectius més petits</a:t>
            </a:r>
            <a:r>
              <a:rPr lang="en-US" dirty="0"/>
              <a:t>. </a:t>
            </a:r>
          </a:p>
          <a:p>
            <a:pPr algn="just">
              <a:buClr>
                <a:schemeClr val="accent1"/>
              </a:buClr>
            </a:pPr>
            <a:r>
              <a:rPr lang="es-ES" dirty="0" err="1"/>
              <a:t>És</a:t>
            </a:r>
            <a:r>
              <a:rPr lang="es-ES" dirty="0"/>
              <a:t> </a:t>
            </a:r>
            <a:r>
              <a:rPr lang="ca-ES" dirty="0"/>
              <a:t>important per a tots els membres celebrar els èxits, encara que siguin petits</a:t>
            </a:r>
            <a:r>
              <a:rPr lang="en-US" dirty="0"/>
              <a:t>. </a:t>
            </a:r>
          </a:p>
          <a:p>
            <a:pPr algn="just">
              <a:buClr>
                <a:schemeClr val="accent1"/>
              </a:buClr>
            </a:pPr>
            <a:r>
              <a:rPr lang="ca-ES" dirty="0"/>
              <a:t>Celebrar els èxits farà que les persones segueixin motivades</a:t>
            </a:r>
            <a:r>
              <a:rPr lang="en-US" dirty="0"/>
              <a:t>. </a:t>
            </a:r>
          </a:p>
          <a:p>
            <a:pPr algn="just">
              <a:buClr>
                <a:schemeClr val="accent1"/>
              </a:buClr>
            </a:pPr>
            <a:r>
              <a:rPr lang="ca-ES" dirty="0"/>
              <a:t>Donar a conèixer els èxits també aconseguirà el suport d’altres que reconeixeran la bona feina que porta a terme l’organització</a:t>
            </a:r>
            <a:r>
              <a:rPr lang="es-ES" dirty="0"/>
              <a:t>. </a:t>
            </a:r>
            <a:endParaRPr lang="en-US" dirty="0"/>
          </a:p>
        </p:txBody>
      </p:sp>
      <p:sp>
        <p:nvSpPr>
          <p:cNvPr id="2" name="Title 1">
            <a:extLst>
              <a:ext uri="{FF2B5EF4-FFF2-40B4-BE49-F238E27FC236}">
                <a16:creationId xmlns:a16="http://schemas.microsoft.com/office/drawing/2014/main" id="{B2087D96-EB8D-4046-A48A-03267258EBD6}"/>
              </a:ext>
            </a:extLst>
          </p:cNvPr>
          <p:cNvSpPr>
            <a:spLocks noGrp="1"/>
          </p:cNvSpPr>
          <p:nvPr>
            <p:ph type="title"/>
          </p:nvPr>
        </p:nvSpPr>
        <p:spPr/>
        <p:txBody>
          <a:bodyPr/>
          <a:lstStyle/>
          <a:p>
            <a:r>
              <a:rPr lang="en-US" dirty="0"/>
              <a:t>6. </a:t>
            </a:r>
            <a:r>
              <a:rPr lang="ca-ES" dirty="0"/>
              <a:t>Sostenibilitat</a:t>
            </a:r>
            <a:r>
              <a:rPr lang="es-ES" dirty="0"/>
              <a:t> - 4</a:t>
            </a:r>
            <a:endParaRPr lang="x-none" dirty="0"/>
          </a:p>
        </p:txBody>
      </p:sp>
    </p:spTree>
    <p:extLst>
      <p:ext uri="{BB962C8B-B14F-4D97-AF65-F5344CB8AC3E}">
        <p14:creationId xmlns:p14="http://schemas.microsoft.com/office/powerpoint/2010/main" val="205709397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571CC-91EB-40FC-ABDA-706A6B7585CF}"/>
              </a:ext>
            </a:extLst>
          </p:cNvPr>
          <p:cNvSpPr>
            <a:spLocks noGrp="1"/>
          </p:cNvSpPr>
          <p:nvPr>
            <p:ph type="title"/>
          </p:nvPr>
        </p:nvSpPr>
        <p:spPr/>
        <p:txBody>
          <a:bodyPr/>
          <a:lstStyle/>
          <a:p>
            <a:r>
              <a:rPr lang="en-US" dirty="0" err="1"/>
              <a:t>Butlletins</a:t>
            </a:r>
            <a:endParaRPr lang="x-none" dirty="0"/>
          </a:p>
        </p:txBody>
      </p:sp>
    </p:spTree>
    <p:extLst>
      <p:ext uri="{BB962C8B-B14F-4D97-AF65-F5344CB8AC3E}">
        <p14:creationId xmlns:p14="http://schemas.microsoft.com/office/powerpoint/2010/main" val="8536424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1717-8532-4FB2-9CAB-1B5C570ABBF4}"/>
              </a:ext>
            </a:extLst>
          </p:cNvPr>
          <p:cNvSpPr>
            <a:spLocks noGrp="1"/>
          </p:cNvSpPr>
          <p:nvPr>
            <p:ph type="title"/>
          </p:nvPr>
        </p:nvSpPr>
        <p:spPr>
          <a:xfrm>
            <a:off x="492539" y="327578"/>
            <a:ext cx="9792000" cy="432000"/>
          </a:xfrm>
        </p:spPr>
        <p:txBody>
          <a:bodyPr>
            <a:normAutofit fontScale="90000"/>
          </a:bodyPr>
          <a:lstStyle/>
          <a:p>
            <a:r>
              <a:rPr lang="en-US" dirty="0" err="1"/>
              <a:t>Butlletí</a:t>
            </a:r>
            <a:r>
              <a:rPr lang="en-US" dirty="0"/>
              <a:t> 1</a:t>
            </a:r>
            <a:endParaRPr lang="x-none" dirty="0"/>
          </a:p>
        </p:txBody>
      </p:sp>
      <p:sp>
        <p:nvSpPr>
          <p:cNvPr id="4" name="Content Placeholder 2">
            <a:extLst>
              <a:ext uri="{FF2B5EF4-FFF2-40B4-BE49-F238E27FC236}">
                <a16:creationId xmlns:a16="http://schemas.microsoft.com/office/drawing/2014/main" id="{5D4A905E-75B8-4A1A-A657-F42FD58C5BCE}"/>
              </a:ext>
            </a:extLst>
          </p:cNvPr>
          <p:cNvSpPr>
            <a:spLocks noGrp="1"/>
          </p:cNvSpPr>
          <p:nvPr>
            <p:ph sz="quarter" idx="14"/>
          </p:nvPr>
        </p:nvSpPr>
        <p:spPr>
          <a:xfrm>
            <a:off x="507195" y="955964"/>
            <a:ext cx="11174412" cy="4800600"/>
          </a:xfrm>
          <a:solidFill>
            <a:srgbClr val="D2EFFC"/>
          </a:solidFill>
        </p:spPr>
        <p:txBody>
          <a:bodyPr/>
          <a:lstStyle/>
          <a:p>
            <a:pPr marL="0" indent="0" algn="just">
              <a:lnSpc>
                <a:spcPct val="100000"/>
              </a:lnSpc>
              <a:spcBef>
                <a:spcPts val="0"/>
              </a:spcBef>
              <a:buClr>
                <a:schemeClr val="accent1">
                  <a:lumMod val="75000"/>
                </a:schemeClr>
              </a:buClr>
              <a:buNone/>
            </a:pPr>
            <a:r>
              <a:rPr lang="es-ES" sz="1800" b="1" dirty="0"/>
              <a:t>Normal </a:t>
            </a:r>
            <a:r>
              <a:rPr lang="es-ES" sz="1800" b="1" dirty="0" err="1"/>
              <a:t>Difference</a:t>
            </a:r>
            <a:r>
              <a:rPr lang="es-ES" sz="1800" b="1" dirty="0"/>
              <a:t> Mental </a:t>
            </a:r>
            <a:r>
              <a:rPr lang="es-ES" sz="1800" b="1" dirty="0" err="1"/>
              <a:t>Health</a:t>
            </a:r>
            <a:r>
              <a:rPr lang="es-ES" sz="1800" b="1" dirty="0"/>
              <a:t>, </a:t>
            </a:r>
            <a:r>
              <a:rPr lang="es-ES" sz="1800" b="1" dirty="0" err="1"/>
              <a:t>Kenya</a:t>
            </a:r>
            <a:r>
              <a:rPr lang="es-ES" sz="1800" b="1" dirty="0"/>
              <a:t> – Identificar la </a:t>
            </a:r>
            <a:r>
              <a:rPr lang="es-ES" sz="1800" b="1" dirty="0" err="1"/>
              <a:t>necessitat</a:t>
            </a:r>
            <a:r>
              <a:rPr lang="es-ES" sz="1800" b="1" dirty="0"/>
              <a:t> </a:t>
            </a:r>
            <a:r>
              <a:rPr lang="es-ES" sz="1800" b="1" dirty="0" err="1"/>
              <a:t>d’una</a:t>
            </a:r>
            <a:r>
              <a:rPr lang="es-ES" sz="1800" b="1" dirty="0"/>
              <a:t> </a:t>
            </a:r>
            <a:r>
              <a:rPr lang="es-ES" sz="1800" b="1" dirty="0" err="1"/>
              <a:t>organització</a:t>
            </a:r>
            <a:r>
              <a:rPr lang="es-ES" sz="1800" b="1" dirty="0"/>
              <a:t> de la </a:t>
            </a:r>
            <a:r>
              <a:rPr lang="es-ES" sz="1800" b="1" dirty="0" err="1"/>
              <a:t>societat</a:t>
            </a:r>
            <a:r>
              <a:rPr lang="es-ES" sz="1800" b="1" dirty="0"/>
              <a:t> civil i crear-la </a:t>
            </a:r>
          </a:p>
          <a:p>
            <a:pPr marL="0" indent="0" algn="just">
              <a:lnSpc>
                <a:spcPct val="100000"/>
              </a:lnSpc>
              <a:spcBef>
                <a:spcPts val="0"/>
              </a:spcBef>
              <a:buClr>
                <a:schemeClr val="accent1">
                  <a:lumMod val="75000"/>
                </a:schemeClr>
              </a:buClr>
              <a:buNone/>
            </a:pPr>
            <a:r>
              <a:rPr lang="es-ES" sz="1800" dirty="0" err="1"/>
              <a:t>Fins</a:t>
            </a:r>
            <a:r>
              <a:rPr lang="es-ES" sz="1800" dirty="0"/>
              <a:t> fa </a:t>
            </a:r>
            <a:r>
              <a:rPr lang="es-ES" sz="1800" dirty="0" err="1"/>
              <a:t>poc</a:t>
            </a:r>
            <a:r>
              <a:rPr lang="es-ES" sz="1800" dirty="0"/>
              <a:t> no hi </a:t>
            </a:r>
            <a:r>
              <a:rPr lang="es-ES" sz="1800" dirty="0" err="1"/>
              <a:t>havia</a:t>
            </a:r>
            <a:r>
              <a:rPr lang="es-ES" sz="1800" dirty="0"/>
              <a:t> </a:t>
            </a:r>
            <a:r>
              <a:rPr lang="es-ES" sz="1800" dirty="0" err="1"/>
              <a:t>serveis</a:t>
            </a:r>
            <a:r>
              <a:rPr lang="es-ES" sz="1800" dirty="0"/>
              <a:t> de </a:t>
            </a:r>
            <a:r>
              <a:rPr lang="es-ES" sz="1800" dirty="0" err="1"/>
              <a:t>salut</a:t>
            </a:r>
            <a:r>
              <a:rPr lang="es-ES" sz="1800" dirty="0"/>
              <a:t> mental </a:t>
            </a:r>
            <a:r>
              <a:rPr lang="es-ES" sz="1800" dirty="0" err="1"/>
              <a:t>públics</a:t>
            </a:r>
            <a:r>
              <a:rPr lang="es-ES" sz="1800" dirty="0"/>
              <a:t> </a:t>
            </a:r>
            <a:r>
              <a:rPr lang="es-ES" sz="1800" dirty="0" err="1"/>
              <a:t>als</a:t>
            </a:r>
            <a:r>
              <a:rPr lang="es-ES" sz="1800" dirty="0"/>
              <a:t> </a:t>
            </a:r>
            <a:r>
              <a:rPr lang="es-ES" sz="1800" dirty="0" err="1"/>
              <a:t>barris</a:t>
            </a:r>
            <a:r>
              <a:rPr lang="es-ES" sz="1800" dirty="0"/>
              <a:t> </a:t>
            </a:r>
            <a:r>
              <a:rPr lang="es-ES" sz="1800" dirty="0" err="1"/>
              <a:t>marginals</a:t>
            </a:r>
            <a:r>
              <a:rPr lang="es-ES" sz="1800" dirty="0"/>
              <a:t> de </a:t>
            </a:r>
            <a:r>
              <a:rPr lang="es-ES" sz="1800" dirty="0" err="1"/>
              <a:t>Kariobangi</a:t>
            </a:r>
            <a:r>
              <a:rPr lang="es-ES" sz="1800" dirty="0"/>
              <a:t> i </a:t>
            </a:r>
            <a:r>
              <a:rPr lang="es-ES" sz="1800" dirty="0" err="1"/>
              <a:t>Kisumu</a:t>
            </a:r>
            <a:r>
              <a:rPr lang="es-ES" sz="1800" dirty="0"/>
              <a:t>, a </a:t>
            </a:r>
            <a:r>
              <a:rPr lang="es-ES" sz="1800" dirty="0" err="1"/>
              <a:t>Kenya</a:t>
            </a:r>
            <a:r>
              <a:rPr lang="es-ES" sz="1800" dirty="0"/>
              <a:t>. </a:t>
            </a:r>
            <a:r>
              <a:rPr lang="es-ES" sz="1800" dirty="0" err="1"/>
              <a:t>S’ha</a:t>
            </a:r>
            <a:r>
              <a:rPr lang="es-ES" sz="1800" dirty="0"/>
              <a:t> </a:t>
            </a:r>
            <a:r>
              <a:rPr lang="es-ES" sz="1800" dirty="0" err="1"/>
              <a:t>identificat</a:t>
            </a:r>
            <a:r>
              <a:rPr lang="es-ES" sz="1800" dirty="0"/>
              <a:t> que respectar, empoderar i iniciar el </a:t>
            </a:r>
            <a:r>
              <a:rPr lang="es-ES" sz="1800" dirty="0" err="1"/>
              <a:t>suport</a:t>
            </a:r>
            <a:r>
              <a:rPr lang="es-ES" sz="1800" dirty="0"/>
              <a:t> per a persones que </a:t>
            </a:r>
            <a:r>
              <a:rPr lang="es-ES" sz="1800" dirty="0" err="1"/>
              <a:t>pateixen</a:t>
            </a:r>
            <a:r>
              <a:rPr lang="es-ES" sz="1800" dirty="0"/>
              <a:t> un trauma i </a:t>
            </a:r>
            <a:r>
              <a:rPr lang="es-ES" sz="1800" dirty="0" err="1"/>
              <a:t>destret</a:t>
            </a:r>
            <a:r>
              <a:rPr lang="es-ES" sz="1800" dirty="0"/>
              <a:t> emocional </a:t>
            </a:r>
            <a:r>
              <a:rPr lang="es-ES" sz="1800" dirty="0" err="1"/>
              <a:t>és</a:t>
            </a:r>
            <a:r>
              <a:rPr lang="es-ES" sz="1800" dirty="0"/>
              <a:t> una </a:t>
            </a:r>
            <a:r>
              <a:rPr lang="es-ES" sz="1800" dirty="0" err="1"/>
              <a:t>necessitat</a:t>
            </a:r>
            <a:r>
              <a:rPr lang="es-ES" sz="1800" dirty="0"/>
              <a:t> </a:t>
            </a:r>
            <a:r>
              <a:rPr lang="es-ES" sz="1800" dirty="0" err="1"/>
              <a:t>bàsica</a:t>
            </a:r>
            <a:r>
              <a:rPr lang="es-ES" sz="1800" dirty="0"/>
              <a:t> per </a:t>
            </a:r>
            <a:r>
              <a:rPr lang="es-ES" sz="1800" dirty="0" err="1"/>
              <a:t>millorar</a:t>
            </a:r>
            <a:r>
              <a:rPr lang="es-ES" sz="1800" dirty="0"/>
              <a:t> el </a:t>
            </a:r>
            <a:r>
              <a:rPr lang="es-ES" sz="1800" dirty="0" err="1"/>
              <a:t>benestar</a:t>
            </a:r>
            <a:r>
              <a:rPr lang="es-ES" sz="1800" dirty="0"/>
              <a:t> de </a:t>
            </a:r>
            <a:r>
              <a:rPr lang="es-ES" sz="1800" dirty="0" err="1"/>
              <a:t>moltes</a:t>
            </a:r>
            <a:r>
              <a:rPr lang="es-ES" sz="1800" dirty="0"/>
              <a:t> persones a </a:t>
            </a:r>
            <a:r>
              <a:rPr lang="es-ES" sz="1800" dirty="0" err="1"/>
              <a:t>Kenya</a:t>
            </a:r>
            <a:r>
              <a:rPr lang="es-ES" sz="1800" dirty="0"/>
              <a:t>, </a:t>
            </a:r>
            <a:r>
              <a:rPr lang="es-ES" sz="1800" dirty="0" err="1"/>
              <a:t>especialment</a:t>
            </a:r>
            <a:r>
              <a:rPr lang="es-ES" sz="1800" dirty="0"/>
              <a:t> </a:t>
            </a:r>
            <a:r>
              <a:rPr lang="es-ES" sz="1800" dirty="0" err="1"/>
              <a:t>davant</a:t>
            </a:r>
            <a:r>
              <a:rPr lang="es-ES" sz="1800" dirty="0"/>
              <a:t> del trauma </a:t>
            </a:r>
            <a:r>
              <a:rPr lang="es-ES" sz="1800" dirty="0" err="1"/>
              <a:t>infligit</a:t>
            </a:r>
            <a:r>
              <a:rPr lang="es-ES" sz="1800" dirty="0"/>
              <a:t> per la </a:t>
            </a:r>
            <a:r>
              <a:rPr lang="es-ES" sz="1800" dirty="0" err="1"/>
              <a:t>violència</a:t>
            </a:r>
            <a:r>
              <a:rPr lang="es-ES" sz="1800" dirty="0"/>
              <a:t> postelectoral del 2007 i 2008.</a:t>
            </a:r>
          </a:p>
          <a:p>
            <a:pPr marL="0" indent="0" algn="just">
              <a:lnSpc>
                <a:spcPct val="100000"/>
              </a:lnSpc>
              <a:spcBef>
                <a:spcPts val="0"/>
              </a:spcBef>
              <a:buClr>
                <a:schemeClr val="accent1">
                  <a:lumMod val="75000"/>
                </a:schemeClr>
              </a:buClr>
              <a:buNone/>
            </a:pPr>
            <a:r>
              <a:rPr lang="es-ES" sz="1800" dirty="0"/>
              <a:t> </a:t>
            </a:r>
          </a:p>
          <a:p>
            <a:pPr marL="0" indent="0" algn="just">
              <a:lnSpc>
                <a:spcPct val="100000"/>
              </a:lnSpc>
              <a:spcBef>
                <a:spcPts val="0"/>
              </a:spcBef>
              <a:buClr>
                <a:schemeClr val="accent1">
                  <a:lumMod val="75000"/>
                </a:schemeClr>
              </a:buClr>
              <a:buNone/>
            </a:pPr>
            <a:r>
              <a:rPr lang="es-ES" sz="1800" dirty="0"/>
              <a:t>Les persones que han </a:t>
            </a:r>
            <a:r>
              <a:rPr lang="es-ES" sz="1800" dirty="0" err="1"/>
              <a:t>patit</a:t>
            </a:r>
            <a:r>
              <a:rPr lang="es-ES" sz="1800" dirty="0"/>
              <a:t> un trauma </a:t>
            </a:r>
            <a:r>
              <a:rPr lang="es-ES" sz="1800" dirty="0" err="1"/>
              <a:t>necessiten</a:t>
            </a:r>
            <a:r>
              <a:rPr lang="es-ES" sz="1800" dirty="0"/>
              <a:t> un </a:t>
            </a:r>
            <a:r>
              <a:rPr lang="es-ES" sz="1800" dirty="0" err="1"/>
              <a:t>lloc</a:t>
            </a:r>
            <a:r>
              <a:rPr lang="es-ES" sz="1800" dirty="0"/>
              <a:t> segur i </a:t>
            </a:r>
            <a:r>
              <a:rPr lang="es-ES" sz="1800" dirty="0" err="1"/>
              <a:t>curatiu</a:t>
            </a:r>
            <a:r>
              <a:rPr lang="es-ES" sz="1800" dirty="0"/>
              <a:t> a la </a:t>
            </a:r>
            <a:r>
              <a:rPr lang="es-ES" sz="1800" dirty="0" err="1"/>
              <a:t>comunitat</a:t>
            </a:r>
            <a:r>
              <a:rPr lang="es-ES" sz="1800" dirty="0"/>
              <a:t> </a:t>
            </a:r>
            <a:r>
              <a:rPr lang="es-ES" sz="1800" dirty="0" err="1"/>
              <a:t>on</a:t>
            </a:r>
            <a:r>
              <a:rPr lang="es-ES" sz="1800" dirty="0"/>
              <a:t> </a:t>
            </a:r>
            <a:r>
              <a:rPr lang="es-ES" sz="1800" dirty="0" err="1"/>
              <a:t>tinguin</a:t>
            </a:r>
            <a:r>
              <a:rPr lang="es-ES" sz="1800" dirty="0"/>
              <a:t> </a:t>
            </a:r>
            <a:r>
              <a:rPr lang="es-ES" sz="1800" dirty="0" err="1"/>
              <a:t>l’oportunitat</a:t>
            </a:r>
            <a:r>
              <a:rPr lang="es-ES" sz="1800" dirty="0"/>
              <a:t> </a:t>
            </a:r>
            <a:r>
              <a:rPr lang="es-ES" sz="1800" dirty="0" err="1"/>
              <a:t>d’afrontar</a:t>
            </a:r>
            <a:r>
              <a:rPr lang="es-ES" sz="1800" dirty="0"/>
              <a:t> i superar les </a:t>
            </a:r>
            <a:r>
              <a:rPr lang="es-ES" sz="1800" dirty="0" err="1"/>
              <a:t>seves</a:t>
            </a:r>
            <a:r>
              <a:rPr lang="es-ES" sz="1800" dirty="0"/>
              <a:t> </a:t>
            </a:r>
            <a:r>
              <a:rPr lang="es-ES" sz="1800" dirty="0" err="1"/>
              <a:t>experiències</a:t>
            </a:r>
            <a:r>
              <a:rPr lang="es-ES" sz="1800" dirty="0"/>
              <a:t> </a:t>
            </a:r>
            <a:r>
              <a:rPr lang="es-ES" sz="1800" dirty="0" err="1"/>
              <a:t>traumàtiques</a:t>
            </a:r>
            <a:r>
              <a:rPr lang="es-ES" sz="1800" dirty="0"/>
              <a:t>. </a:t>
            </a:r>
            <a:r>
              <a:rPr lang="es-ES" sz="1800" dirty="0" err="1"/>
              <a:t>L’organització</a:t>
            </a:r>
            <a:r>
              <a:rPr lang="es-ES" sz="1800" dirty="0"/>
              <a:t> Normal </a:t>
            </a:r>
            <a:r>
              <a:rPr lang="es-ES" sz="1800" dirty="0" err="1"/>
              <a:t>Difference</a:t>
            </a:r>
            <a:r>
              <a:rPr lang="es-ES" sz="1800" dirty="0"/>
              <a:t> Mental </a:t>
            </a:r>
            <a:r>
              <a:rPr lang="es-ES" sz="1800" dirty="0" err="1"/>
              <a:t>Health</a:t>
            </a:r>
            <a:r>
              <a:rPr lang="es-ES" sz="1800" dirty="0"/>
              <a:t> de </a:t>
            </a:r>
            <a:r>
              <a:rPr lang="es-ES" sz="1800" dirty="0" err="1"/>
              <a:t>Kenya</a:t>
            </a:r>
            <a:r>
              <a:rPr lang="es-ES" sz="1800" dirty="0"/>
              <a:t> ha </a:t>
            </a:r>
            <a:r>
              <a:rPr lang="es-ES" sz="1800" dirty="0" err="1"/>
              <a:t>donat</a:t>
            </a:r>
            <a:r>
              <a:rPr lang="es-ES" sz="1800" dirty="0"/>
              <a:t> </a:t>
            </a:r>
            <a:r>
              <a:rPr lang="es-ES" sz="1800" dirty="0" err="1"/>
              <a:t>aquest</a:t>
            </a:r>
            <a:r>
              <a:rPr lang="es-ES" sz="1800" dirty="0"/>
              <a:t> </a:t>
            </a:r>
            <a:r>
              <a:rPr lang="es-ES" sz="1800" dirty="0" err="1"/>
              <a:t>lloc</a:t>
            </a:r>
            <a:r>
              <a:rPr lang="es-ES" sz="1800" dirty="0"/>
              <a:t> </a:t>
            </a:r>
            <a:r>
              <a:rPr lang="es-ES" sz="1800" dirty="0" err="1"/>
              <a:t>oferint</a:t>
            </a:r>
            <a:r>
              <a:rPr lang="es-ES" sz="1800" dirty="0"/>
              <a:t> un centre social que </a:t>
            </a:r>
            <a:r>
              <a:rPr lang="es-ES" sz="1800" dirty="0" err="1"/>
              <a:t>inclou</a:t>
            </a:r>
            <a:r>
              <a:rPr lang="es-ES" sz="1800" dirty="0"/>
              <a:t> </a:t>
            </a:r>
            <a:r>
              <a:rPr lang="es-ES" sz="1800" dirty="0" err="1"/>
              <a:t>grups</a:t>
            </a:r>
            <a:r>
              <a:rPr lang="es-ES" sz="1800" dirty="0"/>
              <a:t> </a:t>
            </a:r>
            <a:r>
              <a:rPr lang="es-ES" sz="1800" dirty="0" err="1"/>
              <a:t>d’autoajuda</a:t>
            </a:r>
            <a:r>
              <a:rPr lang="es-ES" sz="1800" dirty="0"/>
              <a:t>, </a:t>
            </a:r>
            <a:r>
              <a:rPr lang="es-ES" sz="1800" dirty="0" err="1"/>
              <a:t>assessorament</a:t>
            </a:r>
            <a:r>
              <a:rPr lang="es-ES" sz="1800" dirty="0"/>
              <a:t>, </a:t>
            </a:r>
            <a:r>
              <a:rPr lang="es-ES" sz="1800" dirty="0" err="1"/>
              <a:t>suport</a:t>
            </a:r>
            <a:r>
              <a:rPr lang="es-ES" sz="1800" dirty="0"/>
              <a:t> i </a:t>
            </a:r>
            <a:r>
              <a:rPr lang="es-ES" sz="1800" dirty="0" err="1"/>
              <a:t>activitats</a:t>
            </a:r>
            <a:r>
              <a:rPr lang="es-ES" sz="1800" dirty="0"/>
              <a:t> </a:t>
            </a:r>
            <a:r>
              <a:rPr lang="es-ES" sz="1800" dirty="0" err="1"/>
              <a:t>creatives</a:t>
            </a:r>
            <a:r>
              <a:rPr lang="es-ES" sz="1800" dirty="0"/>
              <a:t>. </a:t>
            </a:r>
            <a:r>
              <a:rPr lang="es-ES" sz="1800" dirty="0" err="1"/>
              <a:t>L’objectiu</a:t>
            </a:r>
            <a:r>
              <a:rPr lang="es-ES" sz="1800" dirty="0"/>
              <a:t> </a:t>
            </a:r>
            <a:r>
              <a:rPr lang="es-ES" sz="1800" dirty="0" err="1"/>
              <a:t>és</a:t>
            </a:r>
            <a:r>
              <a:rPr lang="es-ES" sz="1800" dirty="0"/>
              <a:t> donar a les persones la </a:t>
            </a:r>
            <a:r>
              <a:rPr lang="es-ES" sz="1800" dirty="0" err="1"/>
              <a:t>possibilitat</a:t>
            </a:r>
            <a:r>
              <a:rPr lang="es-ES" sz="1800" dirty="0"/>
              <a:t> de </a:t>
            </a:r>
            <a:r>
              <a:rPr lang="es-ES" sz="1800" dirty="0" err="1"/>
              <a:t>trobar</a:t>
            </a:r>
            <a:r>
              <a:rPr lang="es-ES" sz="1800" dirty="0"/>
              <a:t> formes positives i inspiradores per </a:t>
            </a:r>
            <a:r>
              <a:rPr lang="es-ES" sz="1800" dirty="0" err="1"/>
              <a:t>tractar</a:t>
            </a:r>
            <a:r>
              <a:rPr lang="es-ES" sz="1800" dirty="0"/>
              <a:t> </a:t>
            </a:r>
            <a:r>
              <a:rPr lang="es-ES" sz="1800" dirty="0" err="1"/>
              <a:t>els</a:t>
            </a:r>
            <a:r>
              <a:rPr lang="es-ES" sz="1800" dirty="0"/>
              <a:t> </a:t>
            </a:r>
            <a:r>
              <a:rPr lang="es-ES" sz="1800" dirty="0" err="1"/>
              <a:t>seus</a:t>
            </a:r>
            <a:r>
              <a:rPr lang="es-ES" sz="1800" dirty="0"/>
              <a:t> </a:t>
            </a:r>
            <a:r>
              <a:rPr lang="es-ES" sz="1800" dirty="0" err="1"/>
              <a:t>problemes</a:t>
            </a:r>
            <a:r>
              <a:rPr lang="es-ES" sz="1800" dirty="0"/>
              <a:t>, recuperar la </a:t>
            </a:r>
            <a:r>
              <a:rPr lang="es-ES" sz="1800" dirty="0" err="1"/>
              <a:t>força</a:t>
            </a:r>
            <a:r>
              <a:rPr lang="es-ES" sz="1800" dirty="0"/>
              <a:t> i </a:t>
            </a:r>
            <a:r>
              <a:rPr lang="es-ES" sz="1800" dirty="0" err="1"/>
              <a:t>l’autoconfiança</a:t>
            </a:r>
            <a:r>
              <a:rPr lang="es-ES" sz="1800" dirty="0"/>
              <a:t> i </a:t>
            </a:r>
            <a:r>
              <a:rPr lang="es-ES" sz="1800" dirty="0" err="1"/>
              <a:t>viure</a:t>
            </a:r>
            <a:r>
              <a:rPr lang="es-ES" sz="1800" dirty="0"/>
              <a:t> vides </a:t>
            </a:r>
            <a:r>
              <a:rPr lang="es-ES" sz="1800" dirty="0" err="1"/>
              <a:t>autònomes</a:t>
            </a:r>
            <a:r>
              <a:rPr lang="es-ES" sz="1800" dirty="0"/>
              <a:t> a les </a:t>
            </a:r>
            <a:r>
              <a:rPr lang="es-ES" sz="1800" dirty="0" err="1"/>
              <a:t>seves</a:t>
            </a:r>
            <a:r>
              <a:rPr lang="es-ES" sz="1800" dirty="0"/>
              <a:t> </a:t>
            </a:r>
            <a:r>
              <a:rPr lang="es-ES" sz="1800" dirty="0" err="1"/>
              <a:t>comunitats</a:t>
            </a:r>
            <a:r>
              <a:rPr lang="es-ES" sz="1800" dirty="0"/>
              <a:t>. </a:t>
            </a:r>
            <a:r>
              <a:rPr lang="es-ES" sz="1800" dirty="0" err="1"/>
              <a:t>Això</a:t>
            </a:r>
            <a:r>
              <a:rPr lang="es-ES" sz="1800" dirty="0"/>
              <a:t> </a:t>
            </a:r>
            <a:r>
              <a:rPr lang="es-ES" sz="1800" dirty="0" err="1"/>
              <a:t>és</a:t>
            </a:r>
            <a:r>
              <a:rPr lang="es-ES" sz="1800" dirty="0"/>
              <a:t> </a:t>
            </a:r>
            <a:r>
              <a:rPr lang="es-ES" sz="1800" dirty="0" err="1"/>
              <a:t>especialment</a:t>
            </a:r>
            <a:r>
              <a:rPr lang="es-ES" sz="1800" dirty="0"/>
              <a:t> difícil </a:t>
            </a:r>
            <a:r>
              <a:rPr lang="es-ES" sz="1800" dirty="0" err="1"/>
              <a:t>pels</a:t>
            </a:r>
            <a:r>
              <a:rPr lang="es-ES" sz="1800" dirty="0"/>
              <a:t> </a:t>
            </a:r>
            <a:r>
              <a:rPr lang="es-ES" sz="1800" dirty="0" err="1"/>
              <a:t>creixents</a:t>
            </a:r>
            <a:r>
              <a:rPr lang="es-ES" sz="1800" dirty="0"/>
              <a:t> </a:t>
            </a:r>
            <a:r>
              <a:rPr lang="es-ES" sz="1800" dirty="0" err="1"/>
              <a:t>nivells</a:t>
            </a:r>
            <a:r>
              <a:rPr lang="es-ES" sz="1800" dirty="0"/>
              <a:t> de </a:t>
            </a:r>
            <a:r>
              <a:rPr lang="es-ES" sz="1800" dirty="0" err="1"/>
              <a:t>pobresa</a:t>
            </a:r>
            <a:r>
              <a:rPr lang="es-ES" sz="1800" dirty="0"/>
              <a:t>.</a:t>
            </a:r>
          </a:p>
          <a:p>
            <a:pPr marL="0" indent="0" algn="just">
              <a:lnSpc>
                <a:spcPct val="100000"/>
              </a:lnSpc>
              <a:spcBef>
                <a:spcPts val="0"/>
              </a:spcBef>
              <a:buClr>
                <a:schemeClr val="accent1">
                  <a:lumMod val="75000"/>
                </a:schemeClr>
              </a:buClr>
              <a:buNone/>
            </a:pPr>
            <a:r>
              <a:rPr lang="es-ES" sz="1800" dirty="0"/>
              <a:t> </a:t>
            </a:r>
          </a:p>
          <a:p>
            <a:pPr marL="0" indent="0" algn="just">
              <a:lnSpc>
                <a:spcPct val="100000"/>
              </a:lnSpc>
              <a:spcBef>
                <a:spcPts val="0"/>
              </a:spcBef>
              <a:buClr>
                <a:schemeClr val="accent1">
                  <a:lumMod val="75000"/>
                </a:schemeClr>
              </a:buClr>
              <a:buNone/>
            </a:pPr>
            <a:r>
              <a:rPr lang="es-ES" sz="1800" dirty="0"/>
              <a:t>El </a:t>
            </a:r>
            <a:r>
              <a:rPr lang="es-ES" sz="1800" dirty="0" err="1"/>
              <a:t>projecte</a:t>
            </a:r>
            <a:r>
              <a:rPr lang="es-ES" sz="1800" dirty="0"/>
              <a:t> es va iniciar el </a:t>
            </a:r>
            <a:r>
              <a:rPr lang="es-ES" sz="1800" dirty="0" err="1"/>
              <a:t>febrer</a:t>
            </a:r>
            <a:r>
              <a:rPr lang="es-ES" sz="1800" dirty="0"/>
              <a:t> del 2009 </a:t>
            </a:r>
            <a:r>
              <a:rPr lang="es-ES" sz="1800" dirty="0" err="1"/>
              <a:t>quan</a:t>
            </a:r>
            <a:r>
              <a:rPr lang="es-ES" sz="1800" dirty="0"/>
              <a:t> un </a:t>
            </a:r>
            <a:r>
              <a:rPr lang="es-ES" sz="1800" dirty="0" err="1"/>
              <a:t>grup</a:t>
            </a:r>
            <a:r>
              <a:rPr lang="es-ES" sz="1800" dirty="0"/>
              <a:t> de </a:t>
            </a:r>
            <a:r>
              <a:rPr lang="es-ES" sz="1800" dirty="0" err="1"/>
              <a:t>quatre</a:t>
            </a:r>
            <a:r>
              <a:rPr lang="es-ES" sz="1800" dirty="0"/>
              <a:t> persones a </a:t>
            </a:r>
            <a:r>
              <a:rPr lang="es-ES" sz="1800" dirty="0" err="1"/>
              <a:t>Kariobangi</a:t>
            </a:r>
            <a:r>
              <a:rPr lang="es-ES" sz="1800" dirty="0"/>
              <a:t>, un </a:t>
            </a:r>
            <a:r>
              <a:rPr lang="es-ES" sz="1800" dirty="0" err="1"/>
              <a:t>dels</a:t>
            </a:r>
            <a:r>
              <a:rPr lang="es-ES" sz="1800" dirty="0"/>
              <a:t> </a:t>
            </a:r>
            <a:r>
              <a:rPr lang="es-ES" sz="1800" dirty="0" err="1"/>
              <a:t>principals</a:t>
            </a:r>
            <a:r>
              <a:rPr lang="es-ES" sz="1800" dirty="0"/>
              <a:t> guetos a Nairobi, va fundar </a:t>
            </a:r>
            <a:r>
              <a:rPr lang="es-ES" sz="1800" dirty="0" err="1"/>
              <a:t>l’organització</a:t>
            </a:r>
            <a:r>
              <a:rPr lang="es-ES" sz="1800" dirty="0"/>
              <a:t> </a:t>
            </a:r>
            <a:r>
              <a:rPr lang="es-ES" sz="1800" dirty="0" err="1"/>
              <a:t>d’autoajuda</a:t>
            </a:r>
            <a:r>
              <a:rPr lang="es-ES" sz="1800" dirty="0"/>
              <a:t> </a:t>
            </a:r>
            <a:r>
              <a:rPr lang="es-ES" sz="1800" dirty="0" err="1"/>
              <a:t>comunitària</a:t>
            </a:r>
            <a:r>
              <a:rPr lang="es-ES" sz="1800" dirty="0"/>
              <a:t> Normal </a:t>
            </a:r>
            <a:r>
              <a:rPr lang="es-ES" sz="1800" dirty="0" err="1"/>
              <a:t>Difference</a:t>
            </a:r>
            <a:r>
              <a:rPr lang="es-ES" sz="1800" dirty="0"/>
              <a:t> Mental </a:t>
            </a:r>
            <a:r>
              <a:rPr lang="es-ES" sz="1800" dirty="0" err="1"/>
              <a:t>Health</a:t>
            </a:r>
            <a:r>
              <a:rPr lang="es-ES" sz="1800" dirty="0"/>
              <a:t> </a:t>
            </a:r>
            <a:r>
              <a:rPr lang="es-ES" sz="1800" dirty="0" err="1"/>
              <a:t>Kariobangi</a:t>
            </a:r>
            <a:r>
              <a:rPr lang="es-ES" sz="1800" dirty="0"/>
              <a:t>. A </a:t>
            </a:r>
            <a:r>
              <a:rPr lang="es-ES" sz="1800" dirty="0" err="1"/>
              <a:t>l’agost</a:t>
            </a:r>
            <a:r>
              <a:rPr lang="es-ES" sz="1800" dirty="0"/>
              <a:t> de 2009, la idea de Normal </a:t>
            </a:r>
            <a:r>
              <a:rPr lang="es-ES" sz="1800" dirty="0" err="1"/>
              <a:t>Difference</a:t>
            </a:r>
            <a:r>
              <a:rPr lang="es-ES" sz="1800" dirty="0"/>
              <a:t> Mental </a:t>
            </a:r>
            <a:r>
              <a:rPr lang="es-ES" sz="1800" dirty="0" err="1"/>
              <a:t>Health</a:t>
            </a:r>
            <a:r>
              <a:rPr lang="es-ES" sz="1800" dirty="0"/>
              <a:t> es va </a:t>
            </a:r>
            <a:r>
              <a:rPr lang="es-ES" sz="1800" dirty="0" err="1"/>
              <a:t>estendre</a:t>
            </a:r>
            <a:r>
              <a:rPr lang="es-ES" sz="1800" dirty="0"/>
              <a:t> a </a:t>
            </a:r>
            <a:r>
              <a:rPr lang="es-ES" sz="1800" dirty="0" err="1"/>
              <a:t>Kisumu</a:t>
            </a:r>
            <a:r>
              <a:rPr lang="es-ES" sz="1800" dirty="0"/>
              <a:t>, la tercera </a:t>
            </a:r>
            <a:r>
              <a:rPr lang="es-ES" sz="1800" dirty="0" err="1"/>
              <a:t>ciutat</a:t>
            </a:r>
            <a:r>
              <a:rPr lang="es-ES" sz="1800" dirty="0"/>
              <a:t> </a:t>
            </a:r>
            <a:r>
              <a:rPr lang="es-ES" sz="1800" dirty="0" err="1"/>
              <a:t>més</a:t>
            </a:r>
            <a:r>
              <a:rPr lang="es-ES" sz="1800" dirty="0"/>
              <a:t> gran de </a:t>
            </a:r>
            <a:r>
              <a:rPr lang="es-ES" sz="1800" dirty="0" err="1"/>
              <a:t>Kenya</a:t>
            </a:r>
            <a:r>
              <a:rPr lang="es-ES" sz="1800" dirty="0"/>
              <a:t>, situada a </a:t>
            </a:r>
            <a:r>
              <a:rPr lang="es-ES" sz="1800" dirty="0" err="1"/>
              <a:t>prop</a:t>
            </a:r>
            <a:r>
              <a:rPr lang="es-ES" sz="1800" dirty="0"/>
              <a:t> del </a:t>
            </a:r>
            <a:r>
              <a:rPr lang="es-ES" sz="1800" dirty="0" err="1"/>
              <a:t>llac</a:t>
            </a:r>
            <a:r>
              <a:rPr lang="es-ES" sz="1800" dirty="0"/>
              <a:t> </a:t>
            </a:r>
            <a:r>
              <a:rPr lang="es-ES" sz="1800" dirty="0" err="1"/>
              <a:t>Victòria</a:t>
            </a:r>
            <a:r>
              <a:rPr lang="es-ES" sz="1800" dirty="0"/>
              <a:t>.</a:t>
            </a:r>
          </a:p>
          <a:p>
            <a:pPr marL="0" indent="0" algn="just">
              <a:lnSpc>
                <a:spcPct val="100000"/>
              </a:lnSpc>
              <a:spcBef>
                <a:spcPts val="0"/>
              </a:spcBef>
              <a:buClr>
                <a:schemeClr val="accent1">
                  <a:lumMod val="75000"/>
                </a:schemeClr>
              </a:buClr>
              <a:buNone/>
            </a:pPr>
            <a:r>
              <a:rPr lang="es-ES" sz="1800" dirty="0"/>
              <a:t>.</a:t>
            </a:r>
          </a:p>
          <a:p>
            <a:pPr marL="0" indent="0" algn="just">
              <a:lnSpc>
                <a:spcPct val="100000"/>
              </a:lnSpc>
              <a:spcBef>
                <a:spcPts val="0"/>
              </a:spcBef>
              <a:buClr>
                <a:schemeClr val="accent1">
                  <a:lumMod val="75000"/>
                </a:schemeClr>
              </a:buClr>
              <a:buNone/>
            </a:pPr>
            <a:endParaRPr lang="es-ES" sz="1800" dirty="0"/>
          </a:p>
          <a:p>
            <a:pPr marL="0" indent="0" algn="just">
              <a:lnSpc>
                <a:spcPct val="100000"/>
              </a:lnSpc>
              <a:spcBef>
                <a:spcPts val="0"/>
              </a:spcBef>
              <a:buClr>
                <a:schemeClr val="accent1">
                  <a:lumMod val="75000"/>
                </a:schemeClr>
              </a:buClr>
              <a:buNone/>
            </a:pPr>
            <a:endParaRPr lang="x-none" sz="1800" b="1" dirty="0"/>
          </a:p>
        </p:txBody>
      </p:sp>
      <p:sp>
        <p:nvSpPr>
          <p:cNvPr id="5" name="Text Placeholder 5">
            <a:extLst>
              <a:ext uri="{FF2B5EF4-FFF2-40B4-BE49-F238E27FC236}">
                <a16:creationId xmlns:a16="http://schemas.microsoft.com/office/drawing/2014/main" id="{67493817-145D-9D46-874B-CB603B283E02}"/>
              </a:ext>
            </a:extLst>
          </p:cNvPr>
          <p:cNvSpPr>
            <a:spLocks noGrp="1"/>
          </p:cNvSpPr>
          <p:nvPr>
            <p:ph type="body" sz="quarter" idx="13"/>
          </p:nvPr>
        </p:nvSpPr>
        <p:spPr>
          <a:xfrm>
            <a:off x="2098965" y="370667"/>
            <a:ext cx="9518072" cy="315133"/>
          </a:xfrm>
        </p:spPr>
        <p:txBody>
          <a:bodyPr/>
          <a:lstStyle/>
          <a:p>
            <a:pPr>
              <a:lnSpc>
                <a:spcPct val="100000"/>
              </a:lnSpc>
            </a:pPr>
            <a:r>
              <a:rPr lang="en-US" sz="2000" dirty="0"/>
              <a:t>Normal Difference Mental Health, Kenia</a:t>
            </a:r>
          </a:p>
        </p:txBody>
      </p:sp>
    </p:spTree>
    <p:extLst>
      <p:ext uri="{BB962C8B-B14F-4D97-AF65-F5344CB8AC3E}">
        <p14:creationId xmlns:p14="http://schemas.microsoft.com/office/powerpoint/2010/main" val="234013377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1717-8532-4FB2-9CAB-1B5C570ABBF4}"/>
              </a:ext>
            </a:extLst>
          </p:cNvPr>
          <p:cNvSpPr>
            <a:spLocks noGrp="1"/>
          </p:cNvSpPr>
          <p:nvPr>
            <p:ph type="title"/>
          </p:nvPr>
        </p:nvSpPr>
        <p:spPr>
          <a:xfrm>
            <a:off x="492539" y="327578"/>
            <a:ext cx="9792000" cy="432000"/>
          </a:xfrm>
        </p:spPr>
        <p:txBody>
          <a:bodyPr>
            <a:normAutofit fontScale="90000"/>
          </a:bodyPr>
          <a:lstStyle/>
          <a:p>
            <a:r>
              <a:rPr lang="en-US" dirty="0" err="1"/>
              <a:t>Butlletí</a:t>
            </a:r>
            <a:r>
              <a:rPr lang="en-US" dirty="0"/>
              <a:t> 1</a:t>
            </a:r>
            <a:endParaRPr lang="x-none" dirty="0"/>
          </a:p>
        </p:txBody>
      </p:sp>
      <p:sp>
        <p:nvSpPr>
          <p:cNvPr id="4" name="Content Placeholder 2">
            <a:extLst>
              <a:ext uri="{FF2B5EF4-FFF2-40B4-BE49-F238E27FC236}">
                <a16:creationId xmlns:a16="http://schemas.microsoft.com/office/drawing/2014/main" id="{5D4A905E-75B8-4A1A-A657-F42FD58C5BCE}"/>
              </a:ext>
            </a:extLst>
          </p:cNvPr>
          <p:cNvSpPr>
            <a:spLocks noGrp="1"/>
          </p:cNvSpPr>
          <p:nvPr>
            <p:ph sz="quarter" idx="14"/>
          </p:nvPr>
        </p:nvSpPr>
        <p:spPr>
          <a:xfrm>
            <a:off x="507195" y="955964"/>
            <a:ext cx="11174412" cy="3449781"/>
          </a:xfrm>
          <a:solidFill>
            <a:srgbClr val="D2EFFC"/>
          </a:solidFill>
        </p:spPr>
        <p:txBody>
          <a:bodyPr/>
          <a:lstStyle/>
          <a:p>
            <a:pPr marL="0" indent="0" algn="just">
              <a:spcBef>
                <a:spcPts val="600"/>
              </a:spcBef>
              <a:buNone/>
            </a:pPr>
            <a:r>
              <a:rPr lang="ca-ES" sz="1800" dirty="0"/>
              <a:t>En integrar les creences africanes locals en serveis de suport, Normal </a:t>
            </a:r>
            <a:r>
              <a:rPr lang="ca-ES" sz="1800" dirty="0" err="1"/>
              <a:t>Difference</a:t>
            </a:r>
            <a:r>
              <a:rPr lang="ca-ES" sz="1800" dirty="0"/>
              <a:t> Mental Health busca promoure la curació i el benestar abordant experiències individuals de trauma i destrets que sovint requereixen atenció especial i intervenció. L’organització reconeix que, des d’un punt de vista africà, aquests problemes poden estar causats per diversos factors, com ara esdeveniments traumàtics del passat (per exemple, pèrdua d’ocupació, pèrdua d’un ésser estimat, abús), bruixeria, esperits ancestrals, abús de drogues, malaltia (per exemple, malària cerebral) i trauma transmès genealògicament.</a:t>
            </a:r>
            <a:endParaRPr lang="es-ES" sz="1800" dirty="0"/>
          </a:p>
          <a:p>
            <a:pPr marL="0" indent="0" algn="just">
              <a:spcBef>
                <a:spcPts val="600"/>
              </a:spcBef>
              <a:buNone/>
            </a:pPr>
            <a:r>
              <a:rPr lang="ca-ES" sz="1800" dirty="0"/>
              <a:t> </a:t>
            </a:r>
            <a:endParaRPr lang="es-ES" sz="1800" dirty="0"/>
          </a:p>
          <a:p>
            <a:pPr marL="0" indent="0" algn="just">
              <a:spcBef>
                <a:spcPts val="600"/>
              </a:spcBef>
              <a:buNone/>
            </a:pPr>
            <a:r>
              <a:rPr lang="ca-ES" sz="1800" dirty="0"/>
              <a:t>A l’octubre de 2009, </a:t>
            </a:r>
            <a:r>
              <a:rPr lang="ca-ES" sz="1800" dirty="0" err="1"/>
              <a:t>Intervoice</a:t>
            </a:r>
            <a:r>
              <a:rPr lang="ca-ES" sz="1800" dirty="0"/>
              <a:t>, la xarxa internacional sobre l’escolta de veus, va donar la condició de soci a Normal </a:t>
            </a:r>
            <a:r>
              <a:rPr lang="ca-ES" sz="1800" dirty="0" err="1"/>
              <a:t>Difference</a:t>
            </a:r>
            <a:r>
              <a:rPr lang="ca-ES" sz="1800" dirty="0"/>
              <a:t> Mental Health a la seva reunió anual a Maastricht, Països Baixos. </a:t>
            </a:r>
            <a:endParaRPr lang="es-ES" sz="1800" dirty="0"/>
          </a:p>
          <a:p>
            <a:pPr marL="0" indent="0" algn="just">
              <a:spcBef>
                <a:spcPts val="600"/>
              </a:spcBef>
              <a:buNone/>
            </a:pPr>
            <a:r>
              <a:rPr lang="ca-ES" sz="1800" dirty="0"/>
              <a:t> </a:t>
            </a:r>
            <a:endParaRPr lang="es-ES" sz="1800" dirty="0"/>
          </a:p>
          <a:p>
            <a:pPr marL="0" indent="0" algn="just">
              <a:spcBef>
                <a:spcPts val="600"/>
              </a:spcBef>
              <a:buNone/>
            </a:pPr>
            <a:r>
              <a:rPr lang="ca-ES" sz="1800" dirty="0"/>
              <a:t>Per a més informació sobre </a:t>
            </a:r>
            <a:r>
              <a:rPr lang="ca-ES" sz="1800" dirty="0" err="1"/>
              <a:t>Intervoice</a:t>
            </a:r>
            <a:r>
              <a:rPr lang="ca-ES" sz="1800" dirty="0"/>
              <a:t>, consulteu:</a:t>
            </a:r>
            <a:r>
              <a:rPr lang="es-ES" sz="1800" dirty="0">
                <a:hlinkClick r:id="rId3"/>
              </a:rPr>
              <a:t> </a:t>
            </a:r>
            <a:r>
              <a:rPr lang="ca-ES" sz="1800" u="sng" dirty="0">
                <a:hlinkClick r:id="rId3"/>
              </a:rPr>
              <a:t>http://www.intervoiceonline.org/</a:t>
            </a:r>
            <a:r>
              <a:rPr lang="ca-ES" sz="1800" dirty="0">
                <a:hlinkClick r:id="rId3"/>
              </a:rPr>
              <a:t>.</a:t>
            </a:r>
            <a:r>
              <a:rPr lang="ca-ES" sz="1800" dirty="0"/>
              <a:t> </a:t>
            </a:r>
            <a:endParaRPr lang="es-ES" sz="1800" dirty="0"/>
          </a:p>
          <a:p>
            <a:pPr marL="0" indent="0" algn="just">
              <a:spcBef>
                <a:spcPts val="600"/>
              </a:spcBef>
              <a:buNone/>
            </a:pPr>
            <a:r>
              <a:rPr lang="ca-ES" sz="1800" dirty="0"/>
              <a:t> </a:t>
            </a:r>
            <a:endParaRPr lang="es-ES" sz="1800" dirty="0"/>
          </a:p>
        </p:txBody>
      </p:sp>
      <p:sp>
        <p:nvSpPr>
          <p:cNvPr id="6" name="Text Placeholder 5">
            <a:extLst>
              <a:ext uri="{FF2B5EF4-FFF2-40B4-BE49-F238E27FC236}">
                <a16:creationId xmlns:a16="http://schemas.microsoft.com/office/drawing/2014/main" id="{67493817-145D-9D46-874B-CB603B283E02}"/>
              </a:ext>
            </a:extLst>
          </p:cNvPr>
          <p:cNvSpPr>
            <a:spLocks noGrp="1"/>
          </p:cNvSpPr>
          <p:nvPr>
            <p:ph type="body" sz="quarter" idx="13"/>
          </p:nvPr>
        </p:nvSpPr>
        <p:spPr>
          <a:xfrm>
            <a:off x="2098965" y="370667"/>
            <a:ext cx="9518072" cy="315133"/>
          </a:xfrm>
        </p:spPr>
        <p:txBody>
          <a:bodyPr/>
          <a:lstStyle/>
          <a:p>
            <a:pPr>
              <a:lnSpc>
                <a:spcPct val="100000"/>
              </a:lnSpc>
            </a:pPr>
            <a:r>
              <a:rPr lang="en-US" sz="2000" dirty="0"/>
              <a:t>Normal Difference Mental Health, Kenia</a:t>
            </a:r>
          </a:p>
        </p:txBody>
      </p:sp>
    </p:spTree>
    <p:extLst>
      <p:ext uri="{BB962C8B-B14F-4D97-AF65-F5344CB8AC3E}">
        <p14:creationId xmlns:p14="http://schemas.microsoft.com/office/powerpoint/2010/main" val="25244822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1717-8532-4FB2-9CAB-1B5C570ABBF4}"/>
              </a:ext>
            </a:extLst>
          </p:cNvPr>
          <p:cNvSpPr>
            <a:spLocks noGrp="1"/>
          </p:cNvSpPr>
          <p:nvPr>
            <p:ph type="title"/>
          </p:nvPr>
        </p:nvSpPr>
        <p:spPr>
          <a:xfrm>
            <a:off x="492539" y="327578"/>
            <a:ext cx="9792000" cy="432000"/>
          </a:xfrm>
        </p:spPr>
        <p:txBody>
          <a:bodyPr>
            <a:normAutofit fontScale="90000"/>
          </a:bodyPr>
          <a:lstStyle/>
          <a:p>
            <a:r>
              <a:rPr lang="en-US" dirty="0" err="1"/>
              <a:t>Butlletí</a:t>
            </a:r>
            <a:r>
              <a:rPr lang="en-US" dirty="0"/>
              <a:t> 2</a:t>
            </a:r>
            <a:endParaRPr lang="x-none" dirty="0"/>
          </a:p>
        </p:txBody>
      </p:sp>
      <p:sp>
        <p:nvSpPr>
          <p:cNvPr id="4" name="Content Placeholder 2">
            <a:extLst>
              <a:ext uri="{FF2B5EF4-FFF2-40B4-BE49-F238E27FC236}">
                <a16:creationId xmlns:a16="http://schemas.microsoft.com/office/drawing/2014/main" id="{5D4A905E-75B8-4A1A-A657-F42FD58C5BCE}"/>
              </a:ext>
            </a:extLst>
          </p:cNvPr>
          <p:cNvSpPr>
            <a:spLocks noGrp="1"/>
          </p:cNvSpPr>
          <p:nvPr>
            <p:ph sz="quarter" idx="14"/>
          </p:nvPr>
        </p:nvSpPr>
        <p:spPr>
          <a:xfrm>
            <a:off x="527976" y="976746"/>
            <a:ext cx="11174412" cy="4842163"/>
          </a:xfrm>
          <a:solidFill>
            <a:srgbClr val="D2EFFC"/>
          </a:solidFill>
        </p:spPr>
        <p:txBody>
          <a:bodyPr/>
          <a:lstStyle/>
          <a:p>
            <a:pPr marL="0" indent="0" algn="just">
              <a:spcBef>
                <a:spcPts val="0"/>
              </a:spcBef>
              <a:buNone/>
            </a:pPr>
            <a:r>
              <a:rPr lang="ca-ES" sz="1800" dirty="0"/>
              <a:t>Del 13 al 15 d’octubre del 2011 es va celebrar un congrés internacional a Ciutat del Cap, Sud-àfrica, on la Xarxa </a:t>
            </a:r>
            <a:r>
              <a:rPr lang="ca-ES" sz="1800" dirty="0" err="1"/>
              <a:t>Panafricana</a:t>
            </a:r>
            <a:r>
              <a:rPr lang="ca-ES" sz="1800" dirty="0"/>
              <a:t> d’Usuaris i Supervivents de Psiquiatria (PANUSP) va debatre la importància de la Convenció sobre els drets de les persones amb discapacitat de les Nacions Unides (2008) i la reforma de la salut mental al continent africà.</a:t>
            </a:r>
            <a:endParaRPr lang="es-ES" sz="1800" dirty="0"/>
          </a:p>
          <a:p>
            <a:pPr marL="0" indent="0" algn="just">
              <a:spcBef>
                <a:spcPts val="0"/>
              </a:spcBef>
              <a:buNone/>
            </a:pPr>
            <a:r>
              <a:rPr lang="ca-ES" sz="1800" dirty="0"/>
              <a:t> </a:t>
            </a:r>
            <a:endParaRPr lang="es-ES" sz="1800" dirty="0"/>
          </a:p>
          <a:p>
            <a:pPr marL="0" indent="0" algn="just">
              <a:spcBef>
                <a:spcPts val="0"/>
              </a:spcBef>
              <a:buNone/>
            </a:pPr>
            <a:r>
              <a:rPr lang="ca-ES" sz="1800" dirty="0"/>
              <a:t>El congrés va acabar amb la Declaració de Ciutat del Cap d’octubre del 2011, que es va llegir a la segona cimera del Moviment per la salut mental global (Ciutat del Cap, 17 d’octubre del 2011) i al Congrés Mundial de la Federació Mundial de Salut Mental (Ciutat del Cap, 18-21 d’octubre del 2011):</a:t>
            </a:r>
            <a:endParaRPr lang="es-ES" sz="1800" dirty="0"/>
          </a:p>
          <a:p>
            <a:pPr marL="0" indent="0" algn="just">
              <a:spcBef>
                <a:spcPts val="0"/>
              </a:spcBef>
              <a:buNone/>
            </a:pPr>
            <a:r>
              <a:rPr lang="ca-ES" sz="1800" dirty="0"/>
              <a:t> </a:t>
            </a:r>
            <a:endParaRPr lang="es-ES" sz="1800" dirty="0"/>
          </a:p>
          <a:p>
            <a:pPr marL="0" indent="0" algn="just">
              <a:spcBef>
                <a:spcPts val="0"/>
              </a:spcBef>
              <a:buNone/>
            </a:pPr>
            <a:r>
              <a:rPr lang="ca-ES" sz="1800" dirty="0"/>
              <a:t>«Som conscients que a les persones amb discapacitat psicosocial se’ns ha mirat de males maneres, amb paraules despectives que es fan servir per descriure’ns, com ara pertorbats mentals, mentalment inestables, idiotes, llunàtics, imbècils i moltes altres etiquetes feridores.</a:t>
            </a:r>
            <a:endParaRPr lang="es-ES" sz="1800" dirty="0"/>
          </a:p>
          <a:p>
            <a:pPr marL="0" indent="0" algn="just">
              <a:spcBef>
                <a:spcPts val="0"/>
              </a:spcBef>
              <a:buNone/>
            </a:pPr>
            <a:r>
              <a:rPr lang="ca-ES" sz="1800" dirty="0"/>
              <a:t> </a:t>
            </a:r>
            <a:endParaRPr lang="es-ES" sz="1800" dirty="0"/>
          </a:p>
          <a:p>
            <a:pPr marL="0" indent="0" algn="just">
              <a:spcBef>
                <a:spcPts val="0"/>
              </a:spcBef>
              <a:buNone/>
            </a:pPr>
            <a:r>
              <a:rPr lang="ca-ES" sz="1800" dirty="0"/>
              <a:t>Abans que res som persones! Tenim potencials, capacitats, talents i cadascú de nosaltres pot fer una gran contribució al món. Nosaltres, en el passat, ara i en el futur, hem fet, fem i continuarem fent grans contribucions si s’eliminen els obstacles.</a:t>
            </a:r>
            <a:endParaRPr lang="es-ES" sz="1800" dirty="0"/>
          </a:p>
          <a:p>
            <a:pPr marL="0" indent="0" algn="just">
              <a:spcBef>
                <a:spcPts val="0"/>
              </a:spcBef>
              <a:buNone/>
            </a:pPr>
            <a:r>
              <a:rPr lang="ca-ES" sz="1800" dirty="0"/>
              <a:t> </a:t>
            </a:r>
            <a:endParaRPr lang="es-ES" sz="1800" dirty="0"/>
          </a:p>
          <a:p>
            <a:pPr marL="0" indent="0" algn="just">
              <a:spcBef>
                <a:spcPts val="0"/>
              </a:spcBef>
              <a:buNone/>
            </a:pPr>
            <a:r>
              <a:rPr lang="ca-ES" sz="1800" dirty="0"/>
              <a:t>Creiem en una Àfrica on totes les persones són lliures per ser elles mateixes i ser tractades amb dignitat. Tots som diferents, únics i les nostres diferències s’haurien d’acceptar com a qüestió de diversitat. Necessitem que totes les persones adoptin aquesta diversitat. La diversitat és bonica.</a:t>
            </a:r>
            <a:endParaRPr lang="es-ES" sz="1800" dirty="0"/>
          </a:p>
          <a:p>
            <a:pPr marL="0" indent="0" algn="just">
              <a:spcBef>
                <a:spcPts val="0"/>
              </a:spcBef>
              <a:buNone/>
            </a:pPr>
            <a:r>
              <a:rPr lang="ca-ES" sz="1800" dirty="0"/>
              <a:t> </a:t>
            </a:r>
            <a:endParaRPr lang="es-ES" sz="1800" dirty="0"/>
          </a:p>
        </p:txBody>
      </p:sp>
      <p:sp>
        <p:nvSpPr>
          <p:cNvPr id="5" name="Text Placeholder 5">
            <a:extLst>
              <a:ext uri="{FF2B5EF4-FFF2-40B4-BE49-F238E27FC236}">
                <a16:creationId xmlns:a16="http://schemas.microsoft.com/office/drawing/2014/main" id="{67493817-145D-9D46-874B-CB603B283E02}"/>
              </a:ext>
            </a:extLst>
          </p:cNvPr>
          <p:cNvSpPr>
            <a:spLocks noGrp="1"/>
          </p:cNvSpPr>
          <p:nvPr>
            <p:ph type="body" sz="quarter" idx="13"/>
          </p:nvPr>
        </p:nvSpPr>
        <p:spPr>
          <a:xfrm>
            <a:off x="2152158" y="370667"/>
            <a:ext cx="9381751" cy="335916"/>
          </a:xfrm>
        </p:spPr>
        <p:txBody>
          <a:bodyPr/>
          <a:lstStyle/>
          <a:p>
            <a:pPr>
              <a:lnSpc>
                <a:spcPct val="100000"/>
              </a:lnSpc>
            </a:pPr>
            <a:r>
              <a:rPr lang="es-ES" sz="2000" dirty="0" err="1"/>
              <a:t>Declaració</a:t>
            </a:r>
            <a:r>
              <a:rPr lang="es-ES" sz="2000" dirty="0"/>
              <a:t> de PANUSP</a:t>
            </a:r>
            <a:endParaRPr lang="en-US" sz="2000" dirty="0"/>
          </a:p>
        </p:txBody>
      </p:sp>
    </p:spTree>
    <p:extLst>
      <p:ext uri="{BB962C8B-B14F-4D97-AF65-F5344CB8AC3E}">
        <p14:creationId xmlns:p14="http://schemas.microsoft.com/office/powerpoint/2010/main" val="28160643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1717-8532-4FB2-9CAB-1B5C570ABBF4}"/>
              </a:ext>
            </a:extLst>
          </p:cNvPr>
          <p:cNvSpPr>
            <a:spLocks noGrp="1"/>
          </p:cNvSpPr>
          <p:nvPr>
            <p:ph type="title"/>
          </p:nvPr>
        </p:nvSpPr>
        <p:spPr>
          <a:xfrm>
            <a:off x="492539" y="327578"/>
            <a:ext cx="9792000" cy="432000"/>
          </a:xfrm>
        </p:spPr>
        <p:txBody>
          <a:bodyPr>
            <a:normAutofit fontScale="90000"/>
          </a:bodyPr>
          <a:lstStyle/>
          <a:p>
            <a:r>
              <a:rPr lang="en-US" dirty="0" err="1"/>
              <a:t>Butlletí</a:t>
            </a:r>
            <a:r>
              <a:rPr lang="en-US" dirty="0"/>
              <a:t> 2</a:t>
            </a:r>
            <a:endParaRPr lang="x-none" dirty="0"/>
          </a:p>
        </p:txBody>
      </p:sp>
      <p:sp>
        <p:nvSpPr>
          <p:cNvPr id="4" name="Content Placeholder 2">
            <a:extLst>
              <a:ext uri="{FF2B5EF4-FFF2-40B4-BE49-F238E27FC236}">
                <a16:creationId xmlns:a16="http://schemas.microsoft.com/office/drawing/2014/main" id="{5D4A905E-75B8-4A1A-A657-F42FD58C5BCE}"/>
              </a:ext>
            </a:extLst>
          </p:cNvPr>
          <p:cNvSpPr>
            <a:spLocks noGrp="1"/>
          </p:cNvSpPr>
          <p:nvPr>
            <p:ph sz="quarter" idx="14"/>
          </p:nvPr>
        </p:nvSpPr>
        <p:spPr>
          <a:xfrm>
            <a:off x="507195" y="955965"/>
            <a:ext cx="11174412" cy="5029200"/>
          </a:xfrm>
          <a:solidFill>
            <a:srgbClr val="D2EFFC"/>
          </a:solidFill>
        </p:spPr>
        <p:txBody>
          <a:bodyPr/>
          <a:lstStyle/>
          <a:p>
            <a:pPr marL="0" indent="0" algn="just">
              <a:lnSpc>
                <a:spcPct val="100000"/>
              </a:lnSpc>
              <a:spcBef>
                <a:spcPts val="0"/>
              </a:spcBef>
              <a:buClr>
                <a:schemeClr val="accent1">
                  <a:lumMod val="75000"/>
                </a:schemeClr>
              </a:buClr>
              <a:buNone/>
            </a:pPr>
            <a:r>
              <a:rPr lang="ca-ES" sz="1600" dirty="0"/>
              <a:t>No hi pot haver salut mental sense la nostra experiència. Nosaltres som els coneixedors i tot i així seguim sent el recurs desaprofitat en l’atenció de salut mental. Nosaltres som els experts. Volem ser escoltats i participar plenament en les decisions de les nostres vides. Hem de ser els amos de les nostres trajectòries de vida. </a:t>
            </a:r>
            <a:endParaRPr lang="es-ES" sz="1600" dirty="0"/>
          </a:p>
          <a:p>
            <a:pPr marL="0" indent="0" algn="just">
              <a:lnSpc>
                <a:spcPct val="100000"/>
              </a:lnSpc>
              <a:spcBef>
                <a:spcPts val="0"/>
              </a:spcBef>
              <a:buClr>
                <a:schemeClr val="accent1">
                  <a:lumMod val="75000"/>
                </a:schemeClr>
              </a:buClr>
              <a:buNone/>
            </a:pPr>
            <a:r>
              <a:rPr lang="es-ES" sz="1600" dirty="0" err="1"/>
              <a:t>Volem</a:t>
            </a:r>
            <a:r>
              <a:rPr lang="es-ES" sz="1600" dirty="0"/>
              <a:t> votar, </a:t>
            </a:r>
            <a:r>
              <a:rPr lang="es-ES" sz="1600" dirty="0" err="1"/>
              <a:t>com</a:t>
            </a:r>
            <a:r>
              <a:rPr lang="es-ES" sz="1600" dirty="0"/>
              <a:t> </a:t>
            </a:r>
            <a:r>
              <a:rPr lang="es-ES" sz="1600" dirty="0" err="1"/>
              <a:t>tothom</a:t>
            </a:r>
            <a:r>
              <a:rPr lang="es-ES" sz="1600" dirty="0"/>
              <a:t>. </a:t>
            </a:r>
            <a:r>
              <a:rPr lang="es-ES" sz="1600" dirty="0" err="1"/>
              <a:t>Volem</a:t>
            </a:r>
            <a:r>
              <a:rPr lang="es-ES" sz="1600" dirty="0"/>
              <a:t> casar-nos, formar </a:t>
            </a:r>
            <a:r>
              <a:rPr lang="es-ES" sz="1600" dirty="0" err="1"/>
              <a:t>relacions</a:t>
            </a:r>
            <a:r>
              <a:rPr lang="es-ES" sz="1600" dirty="0"/>
              <a:t>, </a:t>
            </a:r>
            <a:r>
              <a:rPr lang="es-ES" sz="1600" dirty="0" err="1"/>
              <a:t>tenir</a:t>
            </a:r>
            <a:r>
              <a:rPr lang="es-ES" sz="1600" dirty="0"/>
              <a:t> vides </a:t>
            </a:r>
            <a:r>
              <a:rPr lang="es-ES" sz="1600" dirty="0" err="1"/>
              <a:t>familiars</a:t>
            </a:r>
            <a:r>
              <a:rPr lang="es-ES" sz="1600" dirty="0"/>
              <a:t> </a:t>
            </a:r>
            <a:r>
              <a:rPr lang="es-ES" sz="1600" dirty="0" err="1"/>
              <a:t>plenes</a:t>
            </a:r>
            <a:r>
              <a:rPr lang="es-ES" sz="1600" dirty="0"/>
              <a:t>, criar </a:t>
            </a:r>
            <a:r>
              <a:rPr lang="es-ES" sz="1600" dirty="0" err="1"/>
              <a:t>fills</a:t>
            </a:r>
            <a:r>
              <a:rPr lang="es-ES" sz="1600" dirty="0"/>
              <a:t> i ser </a:t>
            </a:r>
            <a:r>
              <a:rPr lang="es-ES" sz="1600" dirty="0" err="1"/>
              <a:t>tractats</a:t>
            </a:r>
            <a:r>
              <a:rPr lang="es-ES" sz="1600" dirty="0"/>
              <a:t> </a:t>
            </a:r>
            <a:r>
              <a:rPr lang="es-ES" sz="1600" dirty="0" err="1"/>
              <a:t>com</a:t>
            </a:r>
            <a:r>
              <a:rPr lang="es-ES" sz="1600" dirty="0"/>
              <a:t> </a:t>
            </a:r>
            <a:r>
              <a:rPr lang="es-ES" sz="1600" dirty="0" err="1"/>
              <a:t>els</a:t>
            </a:r>
            <a:r>
              <a:rPr lang="es-ES" sz="1600" dirty="0"/>
              <a:t> </a:t>
            </a:r>
            <a:r>
              <a:rPr lang="es-ES" sz="1600" dirty="0" err="1"/>
              <a:t>altres</a:t>
            </a:r>
            <a:r>
              <a:rPr lang="es-ES" sz="1600" dirty="0"/>
              <a:t> al </a:t>
            </a:r>
            <a:r>
              <a:rPr lang="es-ES" sz="1600" dirty="0" err="1"/>
              <a:t>lloc</a:t>
            </a:r>
            <a:r>
              <a:rPr lang="es-ES" sz="1600" dirty="0"/>
              <a:t> de </a:t>
            </a:r>
            <a:r>
              <a:rPr lang="es-ES" sz="1600" dirty="0" err="1"/>
              <a:t>treball</a:t>
            </a:r>
            <a:r>
              <a:rPr lang="es-ES" sz="1600" dirty="0"/>
              <a:t>, </a:t>
            </a:r>
            <a:r>
              <a:rPr lang="es-ES" sz="1600" dirty="0" err="1"/>
              <a:t>amb</a:t>
            </a:r>
            <a:r>
              <a:rPr lang="es-ES" sz="1600" dirty="0"/>
              <a:t> la </a:t>
            </a:r>
            <a:r>
              <a:rPr lang="es-ES" sz="1600" dirty="0" err="1"/>
              <a:t>mateixa</a:t>
            </a:r>
            <a:r>
              <a:rPr lang="es-ES" sz="1600" dirty="0"/>
              <a:t> </a:t>
            </a:r>
            <a:r>
              <a:rPr lang="es-ES" sz="1600" dirty="0" err="1"/>
              <a:t>remuneració</a:t>
            </a:r>
            <a:r>
              <a:rPr lang="es-ES" sz="1600" dirty="0"/>
              <a:t> per la </a:t>
            </a:r>
            <a:r>
              <a:rPr lang="es-ES" sz="1600" dirty="0" err="1"/>
              <a:t>mateixa</a:t>
            </a:r>
            <a:r>
              <a:rPr lang="es-ES" sz="1600" dirty="0"/>
              <a:t> </a:t>
            </a:r>
            <a:r>
              <a:rPr lang="es-ES" sz="1600" dirty="0" err="1"/>
              <a:t>feina</a:t>
            </a:r>
            <a:r>
              <a:rPr lang="es-ES" sz="1600" dirty="0"/>
              <a:t>.</a:t>
            </a:r>
          </a:p>
          <a:p>
            <a:pPr marL="0" indent="0" algn="just">
              <a:lnSpc>
                <a:spcPct val="100000"/>
              </a:lnSpc>
              <a:spcBef>
                <a:spcPts val="0"/>
              </a:spcBef>
              <a:buClr>
                <a:schemeClr val="accent1">
                  <a:lumMod val="75000"/>
                </a:schemeClr>
              </a:buClr>
              <a:buNone/>
            </a:pPr>
            <a:r>
              <a:rPr lang="es-ES" sz="1600" dirty="0"/>
              <a:t> </a:t>
            </a:r>
            <a:r>
              <a:rPr lang="es-ES" sz="1600" dirty="0" err="1"/>
              <a:t>Mentre</a:t>
            </a:r>
            <a:r>
              <a:rPr lang="es-ES" sz="1600" dirty="0"/>
              <a:t> </a:t>
            </a:r>
            <a:r>
              <a:rPr lang="es-ES" sz="1600" dirty="0" err="1"/>
              <a:t>els</a:t>
            </a:r>
            <a:r>
              <a:rPr lang="es-ES" sz="1600" dirty="0"/>
              <a:t> </a:t>
            </a:r>
            <a:r>
              <a:rPr lang="es-ES" sz="1600" dirty="0" err="1"/>
              <a:t>altres</a:t>
            </a:r>
            <a:r>
              <a:rPr lang="es-ES" sz="1600" dirty="0"/>
              <a:t> </a:t>
            </a:r>
            <a:r>
              <a:rPr lang="es-ES" sz="1600" dirty="0" err="1"/>
              <a:t>decideixin</a:t>
            </a:r>
            <a:r>
              <a:rPr lang="es-ES" sz="1600" dirty="0"/>
              <a:t> per </a:t>
            </a:r>
            <a:r>
              <a:rPr lang="es-ES" sz="1600" dirty="0" err="1"/>
              <a:t>nosaltres</a:t>
            </a:r>
            <a:r>
              <a:rPr lang="es-ES" sz="1600" dirty="0"/>
              <a:t>, </a:t>
            </a:r>
            <a:r>
              <a:rPr lang="es-ES" sz="1600" dirty="0" err="1"/>
              <a:t>nosaltres</a:t>
            </a:r>
            <a:r>
              <a:rPr lang="es-ES" sz="1600" dirty="0"/>
              <a:t> no </a:t>
            </a:r>
            <a:r>
              <a:rPr lang="es-ES" sz="1600" dirty="0" err="1"/>
              <a:t>tenim</a:t>
            </a:r>
            <a:r>
              <a:rPr lang="es-ES" sz="1600" dirty="0"/>
              <a:t> </a:t>
            </a:r>
            <a:r>
              <a:rPr lang="es-ES" sz="1600" dirty="0" err="1"/>
              <a:t>drets</a:t>
            </a:r>
            <a:r>
              <a:rPr lang="es-ES" sz="1600" dirty="0"/>
              <a:t>. </a:t>
            </a:r>
            <a:r>
              <a:rPr lang="es-ES" sz="1600" dirty="0" err="1"/>
              <a:t>Ningú</a:t>
            </a:r>
            <a:r>
              <a:rPr lang="es-ES" sz="1600" dirty="0"/>
              <a:t> no </a:t>
            </a:r>
            <a:r>
              <a:rPr lang="es-ES" sz="1600" dirty="0" err="1"/>
              <a:t>pot</a:t>
            </a:r>
            <a:r>
              <a:rPr lang="es-ES" sz="1600" dirty="0"/>
              <a:t> parlar per </a:t>
            </a:r>
            <a:r>
              <a:rPr lang="es-ES" sz="1600" dirty="0" err="1"/>
              <a:t>nosaltres</a:t>
            </a:r>
            <a:r>
              <a:rPr lang="es-ES" sz="1600" dirty="0"/>
              <a:t>. </a:t>
            </a:r>
            <a:r>
              <a:rPr lang="es-ES" sz="1600" dirty="0" err="1"/>
              <a:t>Volem</a:t>
            </a:r>
            <a:r>
              <a:rPr lang="es-ES" sz="1600" dirty="0"/>
              <a:t> parlar per </a:t>
            </a:r>
            <a:r>
              <a:rPr lang="es-ES" sz="1600" dirty="0" err="1"/>
              <a:t>nosaltres</a:t>
            </a:r>
            <a:r>
              <a:rPr lang="es-ES" sz="1600" dirty="0"/>
              <a:t> </a:t>
            </a:r>
            <a:r>
              <a:rPr lang="es-ES" sz="1600" dirty="0" err="1"/>
              <a:t>mateixos</a:t>
            </a:r>
            <a:r>
              <a:rPr lang="es-ES" sz="1600" dirty="0"/>
              <a:t>.</a:t>
            </a:r>
          </a:p>
          <a:p>
            <a:pPr marL="0" indent="0" algn="just">
              <a:lnSpc>
                <a:spcPct val="100000"/>
              </a:lnSpc>
              <a:spcBef>
                <a:spcPts val="0"/>
              </a:spcBef>
              <a:buClr>
                <a:schemeClr val="accent1">
                  <a:lumMod val="75000"/>
                </a:schemeClr>
              </a:buClr>
              <a:buNone/>
            </a:pPr>
            <a:r>
              <a:rPr lang="es-ES" sz="1600" dirty="0" err="1"/>
              <a:t>Volem</a:t>
            </a:r>
            <a:r>
              <a:rPr lang="es-ES" sz="1600" dirty="0"/>
              <a:t> ser </a:t>
            </a:r>
            <a:r>
              <a:rPr lang="es-ES" sz="1600" dirty="0" err="1"/>
              <a:t>acollits</a:t>
            </a:r>
            <a:r>
              <a:rPr lang="es-ES" sz="1600" dirty="0"/>
              <a:t> </a:t>
            </a:r>
            <a:r>
              <a:rPr lang="es-ES" sz="1600" dirty="0" err="1"/>
              <a:t>amb</a:t>
            </a:r>
            <a:r>
              <a:rPr lang="es-ES" sz="1600" dirty="0"/>
              <a:t> respecte i amor.</a:t>
            </a:r>
          </a:p>
          <a:p>
            <a:pPr marL="0" indent="0" algn="just">
              <a:lnSpc>
                <a:spcPct val="100000"/>
              </a:lnSpc>
              <a:spcBef>
                <a:spcPts val="0"/>
              </a:spcBef>
              <a:buClr>
                <a:schemeClr val="accent1">
                  <a:lumMod val="75000"/>
                </a:schemeClr>
              </a:buClr>
              <a:buNone/>
            </a:pPr>
            <a:r>
              <a:rPr lang="es-ES" sz="1600" dirty="0"/>
              <a:t> </a:t>
            </a:r>
            <a:r>
              <a:rPr lang="es-ES" sz="1600" dirty="0" err="1"/>
              <a:t>Estem</a:t>
            </a:r>
            <a:r>
              <a:rPr lang="es-ES" sz="1600" dirty="0"/>
              <a:t> </a:t>
            </a:r>
            <a:r>
              <a:rPr lang="es-ES" sz="1600" dirty="0" err="1"/>
              <a:t>molt</a:t>
            </a:r>
            <a:r>
              <a:rPr lang="es-ES" sz="1600" dirty="0"/>
              <a:t> </a:t>
            </a:r>
            <a:r>
              <a:rPr lang="es-ES" sz="1600" dirty="0" err="1"/>
              <a:t>preocupats</a:t>
            </a:r>
            <a:r>
              <a:rPr lang="es-ES" sz="1600" dirty="0"/>
              <a:t> </a:t>
            </a:r>
            <a:r>
              <a:rPr lang="es-ES" sz="1600" dirty="0" err="1"/>
              <a:t>pel</a:t>
            </a:r>
            <a:r>
              <a:rPr lang="es-ES" sz="1600" dirty="0"/>
              <a:t> </a:t>
            </a:r>
            <a:r>
              <a:rPr lang="es-ES" sz="1600" dirty="0" err="1"/>
              <a:t>grau</a:t>
            </a:r>
            <a:r>
              <a:rPr lang="es-ES" sz="1600" dirty="0"/>
              <a:t> de </a:t>
            </a:r>
            <a:r>
              <a:rPr lang="es-ES" sz="1600" dirty="0" err="1"/>
              <a:t>patiment</a:t>
            </a:r>
            <a:r>
              <a:rPr lang="es-ES" sz="1600" dirty="0"/>
              <a:t> </a:t>
            </a:r>
            <a:r>
              <a:rPr lang="es-ES" sz="1600" dirty="0" err="1"/>
              <a:t>sofert</a:t>
            </a:r>
            <a:r>
              <a:rPr lang="es-ES" sz="1600" dirty="0"/>
              <a:t> </a:t>
            </a:r>
            <a:r>
              <a:rPr lang="es-ES" sz="1600" dirty="0" err="1"/>
              <a:t>pels</a:t>
            </a:r>
            <a:r>
              <a:rPr lang="es-ES" sz="1600" dirty="0"/>
              <a:t> </a:t>
            </a:r>
            <a:r>
              <a:rPr lang="es-ES" sz="1600" dirty="0" err="1"/>
              <a:t>nostres</a:t>
            </a:r>
            <a:r>
              <a:rPr lang="es-ES" sz="1600" dirty="0"/>
              <a:t> </a:t>
            </a:r>
            <a:r>
              <a:rPr lang="es-ES" sz="1600" dirty="0" err="1"/>
              <a:t>germans</a:t>
            </a:r>
            <a:r>
              <a:rPr lang="es-ES" sz="1600" dirty="0"/>
              <a:t> i </a:t>
            </a:r>
            <a:r>
              <a:rPr lang="es-ES" sz="1600" dirty="0" err="1"/>
              <a:t>germanes</a:t>
            </a:r>
            <a:r>
              <a:rPr lang="es-ES" sz="1600" dirty="0"/>
              <a:t> al </a:t>
            </a:r>
            <a:r>
              <a:rPr lang="es-ES" sz="1600" dirty="0" err="1"/>
              <a:t>nostre</a:t>
            </a:r>
            <a:r>
              <a:rPr lang="es-ES" sz="1600" dirty="0"/>
              <a:t> </a:t>
            </a:r>
            <a:r>
              <a:rPr lang="es-ES" sz="1600" dirty="0" err="1"/>
              <a:t>immens</a:t>
            </a:r>
            <a:r>
              <a:rPr lang="es-ES" sz="1600" dirty="0"/>
              <a:t> </a:t>
            </a:r>
            <a:r>
              <a:rPr lang="es-ES" sz="1600" dirty="0" err="1"/>
              <a:t>continent</a:t>
            </a:r>
            <a:r>
              <a:rPr lang="es-ES" sz="1600" dirty="0"/>
              <a:t>. </a:t>
            </a:r>
            <a:r>
              <a:rPr lang="es-ES" sz="1600" dirty="0" err="1"/>
              <a:t>Pobresa</a:t>
            </a:r>
            <a:r>
              <a:rPr lang="es-ES" sz="1600" dirty="0"/>
              <a:t>, </a:t>
            </a:r>
            <a:r>
              <a:rPr lang="es-ES" sz="1600" dirty="0" err="1"/>
              <a:t>violacions</a:t>
            </a:r>
            <a:r>
              <a:rPr lang="es-ES" sz="1600" dirty="0"/>
              <a:t> </a:t>
            </a:r>
            <a:r>
              <a:rPr lang="es-ES" sz="1600" dirty="0" err="1"/>
              <a:t>dels</a:t>
            </a:r>
            <a:r>
              <a:rPr lang="es-ES" sz="1600" dirty="0"/>
              <a:t> </a:t>
            </a:r>
            <a:r>
              <a:rPr lang="es-ES" sz="1600" dirty="0" err="1"/>
              <a:t>drets</a:t>
            </a:r>
            <a:r>
              <a:rPr lang="es-ES" sz="1600" dirty="0"/>
              <a:t> </a:t>
            </a:r>
            <a:r>
              <a:rPr lang="es-ES" sz="1600" dirty="0" err="1"/>
              <a:t>humans</a:t>
            </a:r>
            <a:r>
              <a:rPr lang="es-ES" sz="1600" dirty="0"/>
              <a:t> i </a:t>
            </a:r>
            <a:r>
              <a:rPr lang="es-ES" sz="1600" dirty="0" err="1"/>
              <a:t>discapacitat</a:t>
            </a:r>
            <a:r>
              <a:rPr lang="es-ES" sz="1600" dirty="0"/>
              <a:t> psicosocial van de la </a:t>
            </a:r>
            <a:r>
              <a:rPr lang="es-ES" sz="1600" dirty="0" err="1"/>
              <a:t>mà</a:t>
            </a:r>
            <a:r>
              <a:rPr lang="es-ES" sz="1600" dirty="0"/>
              <a:t>. </a:t>
            </a:r>
            <a:r>
              <a:rPr lang="es-ES" sz="1600" dirty="0" err="1"/>
              <a:t>Sabem</a:t>
            </a:r>
            <a:r>
              <a:rPr lang="es-ES" sz="1600" dirty="0"/>
              <a:t> que no hi </a:t>
            </a:r>
            <a:r>
              <a:rPr lang="es-ES" sz="1600" dirty="0" err="1"/>
              <a:t>pot</a:t>
            </a:r>
            <a:r>
              <a:rPr lang="es-ES" sz="1600" dirty="0"/>
              <a:t> </a:t>
            </a:r>
            <a:r>
              <a:rPr lang="es-ES" sz="1600" dirty="0" err="1"/>
              <a:t>haver</a:t>
            </a:r>
            <a:r>
              <a:rPr lang="es-ES" sz="1600" dirty="0"/>
              <a:t> </a:t>
            </a:r>
            <a:r>
              <a:rPr lang="es-ES" sz="1600" dirty="0" err="1"/>
              <a:t>dignitat</a:t>
            </a:r>
            <a:r>
              <a:rPr lang="es-ES" sz="1600" dirty="0"/>
              <a:t> si hi ha </a:t>
            </a:r>
            <a:r>
              <a:rPr lang="es-ES" sz="1600" dirty="0" err="1"/>
              <a:t>pobresa</a:t>
            </a:r>
            <a:r>
              <a:rPr lang="es-ES" sz="1600" dirty="0"/>
              <a:t>. Ni les medicines ni la sofisticada </a:t>
            </a:r>
            <a:r>
              <a:rPr lang="es-ES" sz="1600" dirty="0" err="1"/>
              <a:t>tecnologia</a:t>
            </a:r>
            <a:r>
              <a:rPr lang="es-ES" sz="1600" dirty="0"/>
              <a:t> occidental poden erradicar la </a:t>
            </a:r>
            <a:r>
              <a:rPr lang="es-ES" sz="1600" dirty="0" err="1"/>
              <a:t>pobresa</a:t>
            </a:r>
            <a:r>
              <a:rPr lang="es-ES" sz="1600" dirty="0"/>
              <a:t> i </a:t>
            </a:r>
            <a:r>
              <a:rPr lang="es-ES" sz="1600" dirty="0" err="1"/>
              <a:t>restablir</a:t>
            </a:r>
            <a:r>
              <a:rPr lang="es-ES" sz="1600" dirty="0"/>
              <a:t> la </a:t>
            </a:r>
            <a:r>
              <a:rPr lang="es-ES" sz="1600" dirty="0" err="1"/>
              <a:t>dignitat</a:t>
            </a:r>
            <a:r>
              <a:rPr lang="es-ES" sz="1600" dirty="0"/>
              <a:t>.</a:t>
            </a:r>
          </a:p>
          <a:p>
            <a:pPr marL="0" indent="0" algn="just">
              <a:lnSpc>
                <a:spcPct val="100000"/>
              </a:lnSpc>
              <a:spcBef>
                <a:spcPts val="0"/>
              </a:spcBef>
              <a:buClr>
                <a:schemeClr val="accent1">
                  <a:lumMod val="75000"/>
                </a:schemeClr>
              </a:buClr>
              <a:buNone/>
            </a:pPr>
            <a:r>
              <a:rPr lang="es-ES" sz="1600" dirty="0"/>
              <a:t>La </a:t>
            </a:r>
            <a:r>
              <a:rPr lang="es-ES" sz="1600" dirty="0" err="1"/>
              <a:t>història</a:t>
            </a:r>
            <a:r>
              <a:rPr lang="es-ES" sz="1600" dirty="0"/>
              <a:t> de la </a:t>
            </a:r>
            <a:r>
              <a:rPr lang="es-ES" sz="1600" dirty="0" err="1"/>
              <a:t>psiquiatria</a:t>
            </a:r>
            <a:r>
              <a:rPr lang="es-ES" sz="1600" dirty="0"/>
              <a:t> </a:t>
            </a:r>
            <a:r>
              <a:rPr lang="es-ES" sz="1600" dirty="0" err="1"/>
              <a:t>persegueix</a:t>
            </a:r>
            <a:r>
              <a:rPr lang="es-ES" sz="1600" dirty="0"/>
              <a:t> el </a:t>
            </a:r>
            <a:r>
              <a:rPr lang="es-ES" sz="1600" dirty="0" err="1"/>
              <a:t>nostre</a:t>
            </a:r>
            <a:r>
              <a:rPr lang="es-ES" sz="1600" dirty="0"/>
              <a:t> </a:t>
            </a:r>
            <a:r>
              <a:rPr lang="es-ES" sz="1600" dirty="0" err="1"/>
              <a:t>present</a:t>
            </a:r>
            <a:r>
              <a:rPr lang="es-ES" sz="1600" dirty="0"/>
              <a:t>. La </a:t>
            </a:r>
            <a:r>
              <a:rPr lang="es-ES" sz="1600" dirty="0" err="1"/>
              <a:t>nostra</a:t>
            </a:r>
            <a:r>
              <a:rPr lang="es-ES" sz="1600" dirty="0"/>
              <a:t> </a:t>
            </a:r>
            <a:r>
              <a:rPr lang="es-ES" sz="1600" dirty="0" err="1"/>
              <a:t>gent</a:t>
            </a:r>
            <a:r>
              <a:rPr lang="es-ES" sz="1600" dirty="0"/>
              <a:t> </a:t>
            </a:r>
            <a:r>
              <a:rPr lang="es-ES" sz="1600" dirty="0" err="1"/>
              <a:t>segueix</a:t>
            </a:r>
            <a:r>
              <a:rPr lang="es-ES" sz="1600" dirty="0"/>
              <a:t> encadenada a les </a:t>
            </a:r>
            <a:r>
              <a:rPr lang="es-ES" sz="1600" dirty="0" err="1"/>
              <a:t>institucions</a:t>
            </a:r>
            <a:r>
              <a:rPr lang="es-ES" sz="1600" dirty="0"/>
              <a:t> i per idees que </a:t>
            </a:r>
            <a:r>
              <a:rPr lang="es-ES" sz="1600" dirty="0" err="1"/>
              <a:t>els</a:t>
            </a:r>
            <a:r>
              <a:rPr lang="es-ES" sz="1600" dirty="0"/>
              <a:t> </a:t>
            </a:r>
            <a:r>
              <a:rPr lang="es-ES" sz="1600" dirty="0" err="1"/>
              <a:t>nostres</a:t>
            </a:r>
            <a:r>
              <a:rPr lang="es-ES" sz="1600" dirty="0"/>
              <a:t> </a:t>
            </a:r>
            <a:r>
              <a:rPr lang="es-ES" sz="1600" dirty="0" err="1"/>
              <a:t>colonitzadors</a:t>
            </a:r>
            <a:r>
              <a:rPr lang="es-ES" sz="1600" dirty="0"/>
              <a:t> van portar al </a:t>
            </a:r>
            <a:r>
              <a:rPr lang="es-ES" sz="1600" dirty="0" err="1"/>
              <a:t>nostre</a:t>
            </a:r>
            <a:r>
              <a:rPr lang="es-ES" sz="1600" dirty="0"/>
              <a:t> </a:t>
            </a:r>
            <a:r>
              <a:rPr lang="es-ES" sz="1600" dirty="0" err="1"/>
              <a:t>continent</a:t>
            </a:r>
            <a:r>
              <a:rPr lang="es-ES" sz="1600" dirty="0"/>
              <a:t>.</a:t>
            </a:r>
          </a:p>
          <a:p>
            <a:pPr marL="0" indent="0" algn="just">
              <a:lnSpc>
                <a:spcPct val="100000"/>
              </a:lnSpc>
              <a:spcBef>
                <a:spcPts val="0"/>
              </a:spcBef>
              <a:buClr>
                <a:schemeClr val="accent1">
                  <a:lumMod val="75000"/>
                </a:schemeClr>
              </a:buClr>
              <a:buNone/>
            </a:pPr>
            <a:r>
              <a:rPr lang="es-ES" sz="1600" dirty="0"/>
              <a:t> </a:t>
            </a:r>
            <a:r>
              <a:rPr lang="es-ES" sz="1600" dirty="0" err="1"/>
              <a:t>Volem</a:t>
            </a:r>
            <a:r>
              <a:rPr lang="es-ES" sz="1600" dirty="0"/>
              <a:t> que </a:t>
            </a:r>
            <a:r>
              <a:rPr lang="es-ES" sz="1600" dirty="0" err="1"/>
              <a:t>tots</a:t>
            </a:r>
            <a:r>
              <a:rPr lang="es-ES" sz="1600" dirty="0"/>
              <a:t> </a:t>
            </a:r>
            <a:r>
              <a:rPr lang="es-ES" sz="1600" dirty="0" err="1"/>
              <a:t>reconeguin</a:t>
            </a:r>
            <a:r>
              <a:rPr lang="es-ES" sz="1600" dirty="0"/>
              <a:t> la </a:t>
            </a:r>
            <a:r>
              <a:rPr lang="es-ES" sz="1600" dirty="0" err="1"/>
              <a:t>seva</a:t>
            </a:r>
            <a:r>
              <a:rPr lang="es-ES" sz="1600" dirty="0"/>
              <a:t> </a:t>
            </a:r>
            <a:r>
              <a:rPr lang="es-ES" sz="1600" dirty="0" err="1"/>
              <a:t>participació</a:t>
            </a:r>
            <a:r>
              <a:rPr lang="es-ES" sz="1600" dirty="0"/>
              <a:t> en insultar-nos i </a:t>
            </a:r>
            <a:r>
              <a:rPr lang="es-ES" sz="1600" dirty="0" err="1"/>
              <a:t>tractar</a:t>
            </a:r>
            <a:r>
              <a:rPr lang="es-ES" sz="1600" dirty="0"/>
              <a:t>-nos </a:t>
            </a:r>
            <a:r>
              <a:rPr lang="es-ES" sz="1600" dirty="0" err="1"/>
              <a:t>com</a:t>
            </a:r>
            <a:r>
              <a:rPr lang="es-ES" sz="1600" dirty="0"/>
              <a:t> a </a:t>
            </a:r>
            <a:r>
              <a:rPr lang="es-ES" sz="1600" dirty="0" err="1"/>
              <a:t>éssers</a:t>
            </a:r>
            <a:r>
              <a:rPr lang="es-ES" sz="1600" dirty="0"/>
              <a:t> </a:t>
            </a:r>
            <a:r>
              <a:rPr lang="es-ES" sz="1600" dirty="0" err="1"/>
              <a:t>inferiors</a:t>
            </a:r>
            <a:r>
              <a:rPr lang="es-ES" sz="1600" dirty="0"/>
              <a:t>. </a:t>
            </a:r>
            <a:r>
              <a:rPr lang="es-ES" sz="1600" dirty="0" err="1"/>
              <a:t>Aquests</a:t>
            </a:r>
            <a:r>
              <a:rPr lang="es-ES" sz="1600" dirty="0"/>
              <a:t> </a:t>
            </a:r>
            <a:r>
              <a:rPr lang="es-ES" sz="1600" dirty="0" err="1"/>
              <a:t>són</a:t>
            </a:r>
            <a:r>
              <a:rPr lang="es-ES" sz="1600" dirty="0"/>
              <a:t> </a:t>
            </a:r>
            <a:r>
              <a:rPr lang="es-ES" sz="1600" dirty="0" err="1"/>
              <a:t>els</a:t>
            </a:r>
            <a:r>
              <a:rPr lang="es-ES" sz="1600" dirty="0"/>
              <a:t> </a:t>
            </a:r>
            <a:r>
              <a:rPr lang="es-ES" sz="1600" dirty="0" err="1"/>
              <a:t>obstacles</a:t>
            </a:r>
            <a:r>
              <a:rPr lang="es-ES" sz="1600" dirty="0"/>
              <a:t> per </a:t>
            </a:r>
            <a:r>
              <a:rPr lang="es-ES" sz="1600" dirty="0" err="1"/>
              <a:t>gaudir</a:t>
            </a:r>
            <a:r>
              <a:rPr lang="es-ES" sz="1600" dirty="0"/>
              <a:t> </a:t>
            </a:r>
            <a:r>
              <a:rPr lang="es-ES" sz="1600" dirty="0" err="1"/>
              <a:t>plenament</a:t>
            </a:r>
            <a:r>
              <a:rPr lang="es-ES" sz="1600" dirty="0"/>
              <a:t> de la vida. </a:t>
            </a:r>
            <a:r>
              <a:rPr lang="es-ES" sz="1600" dirty="0" err="1"/>
              <a:t>Aquests</a:t>
            </a:r>
            <a:r>
              <a:rPr lang="es-ES" sz="1600" dirty="0"/>
              <a:t> </a:t>
            </a:r>
            <a:r>
              <a:rPr lang="es-ES" sz="1600" dirty="0" err="1"/>
              <a:t>obstacles</a:t>
            </a:r>
            <a:r>
              <a:rPr lang="es-ES" sz="1600" dirty="0"/>
              <a:t> </a:t>
            </a:r>
            <a:r>
              <a:rPr lang="es-ES" sz="1600" dirty="0" err="1"/>
              <a:t>ens</a:t>
            </a:r>
            <a:r>
              <a:rPr lang="es-ES" sz="1600" dirty="0"/>
              <a:t> </a:t>
            </a:r>
            <a:r>
              <a:rPr lang="es-ES" sz="1600" dirty="0" err="1"/>
              <a:t>discapaciten</a:t>
            </a:r>
            <a:r>
              <a:rPr lang="es-ES" sz="1600" dirty="0"/>
              <a:t> i </a:t>
            </a:r>
            <a:r>
              <a:rPr lang="es-ES" sz="1600" dirty="0" err="1"/>
              <a:t>ens</a:t>
            </a:r>
            <a:r>
              <a:rPr lang="es-ES" sz="1600" dirty="0"/>
              <a:t> </a:t>
            </a:r>
            <a:r>
              <a:rPr lang="es-ES" sz="1600" dirty="0" err="1"/>
              <a:t>impedeixen</a:t>
            </a:r>
            <a:r>
              <a:rPr lang="es-ES" sz="1600" dirty="0"/>
              <a:t> participar </a:t>
            </a:r>
            <a:r>
              <a:rPr lang="es-ES" sz="1600" dirty="0" err="1"/>
              <a:t>plenament</a:t>
            </a:r>
            <a:r>
              <a:rPr lang="es-ES" sz="1600" dirty="0"/>
              <a:t> en la </a:t>
            </a:r>
            <a:r>
              <a:rPr lang="es-ES" sz="1600" dirty="0" err="1"/>
              <a:t>societat</a:t>
            </a:r>
            <a:r>
              <a:rPr lang="es-ES" sz="1600" dirty="0"/>
              <a:t>.</a:t>
            </a:r>
          </a:p>
          <a:p>
            <a:pPr marL="0" indent="0" algn="just">
              <a:lnSpc>
                <a:spcPct val="100000"/>
              </a:lnSpc>
              <a:spcBef>
                <a:spcPts val="0"/>
              </a:spcBef>
              <a:buClr>
                <a:schemeClr val="accent1">
                  <a:lumMod val="75000"/>
                </a:schemeClr>
              </a:buClr>
              <a:buNone/>
            </a:pPr>
            <a:r>
              <a:rPr lang="es-ES" sz="1600" dirty="0" err="1"/>
              <a:t>Desitgem</a:t>
            </a:r>
            <a:r>
              <a:rPr lang="es-ES" sz="1600" dirty="0"/>
              <a:t> un </a:t>
            </a:r>
            <a:r>
              <a:rPr lang="es-ES" sz="1600" dirty="0" err="1"/>
              <a:t>món</a:t>
            </a:r>
            <a:r>
              <a:rPr lang="es-ES" sz="1600" dirty="0"/>
              <a:t> </a:t>
            </a:r>
            <a:r>
              <a:rPr lang="es-ES" sz="1600" dirty="0" err="1"/>
              <a:t>millor</a:t>
            </a:r>
            <a:r>
              <a:rPr lang="es-ES" sz="1600" dirty="0"/>
              <a:t> en </a:t>
            </a:r>
            <a:r>
              <a:rPr lang="es-ES" sz="1600" dirty="0" err="1"/>
              <a:t>què</a:t>
            </a:r>
            <a:r>
              <a:rPr lang="es-ES" sz="1600" dirty="0"/>
              <a:t> es </a:t>
            </a:r>
            <a:r>
              <a:rPr lang="es-ES" sz="1600" dirty="0" err="1"/>
              <a:t>tracti</a:t>
            </a:r>
            <a:r>
              <a:rPr lang="es-ES" sz="1600" dirty="0"/>
              <a:t> igual a totes les persones, un </a:t>
            </a:r>
            <a:r>
              <a:rPr lang="es-ES" sz="1600" dirty="0" err="1"/>
              <a:t>món</a:t>
            </a:r>
            <a:r>
              <a:rPr lang="es-ES" sz="1600" dirty="0"/>
              <a:t> </a:t>
            </a:r>
            <a:r>
              <a:rPr lang="es-ES" sz="1600" dirty="0" err="1"/>
              <a:t>on</a:t>
            </a:r>
            <a:r>
              <a:rPr lang="es-ES" sz="1600" dirty="0"/>
              <a:t> </a:t>
            </a:r>
            <a:r>
              <a:rPr lang="es-ES" sz="1600" dirty="0" err="1"/>
              <a:t>els</a:t>
            </a:r>
            <a:r>
              <a:rPr lang="es-ES" sz="1600" dirty="0"/>
              <a:t> </a:t>
            </a:r>
            <a:r>
              <a:rPr lang="es-ES" sz="1600" dirty="0" err="1"/>
              <a:t>drets</a:t>
            </a:r>
            <a:r>
              <a:rPr lang="es-ES" sz="1600" dirty="0"/>
              <a:t> </a:t>
            </a:r>
            <a:r>
              <a:rPr lang="es-ES" sz="1600" dirty="0" err="1"/>
              <a:t>humans</a:t>
            </a:r>
            <a:r>
              <a:rPr lang="es-ES" sz="1600" dirty="0"/>
              <a:t> </a:t>
            </a:r>
            <a:r>
              <a:rPr lang="es-ES" sz="1600" dirty="0" err="1"/>
              <a:t>siguin</a:t>
            </a:r>
            <a:r>
              <a:rPr lang="es-ES" sz="1600" dirty="0"/>
              <a:t> de </a:t>
            </a:r>
            <a:r>
              <a:rPr lang="es-ES" sz="1600" dirty="0" err="1"/>
              <a:t>tots</a:t>
            </a:r>
            <a:r>
              <a:rPr lang="es-ES" sz="1600" dirty="0"/>
              <a:t>. </a:t>
            </a:r>
            <a:r>
              <a:rPr lang="es-ES" sz="1600" dirty="0" err="1"/>
              <a:t>Us</a:t>
            </a:r>
            <a:r>
              <a:rPr lang="es-ES" sz="1600" dirty="0"/>
              <a:t> </a:t>
            </a:r>
            <a:r>
              <a:rPr lang="es-ES" sz="1600" dirty="0" err="1"/>
              <a:t>convidem</a:t>
            </a:r>
            <a:r>
              <a:rPr lang="es-ES" sz="1600" dirty="0"/>
              <a:t> a caminar </a:t>
            </a:r>
            <a:r>
              <a:rPr lang="es-ES" sz="1600" dirty="0" err="1"/>
              <a:t>amb</a:t>
            </a:r>
            <a:r>
              <a:rPr lang="es-ES" sz="1600" dirty="0"/>
              <a:t> </a:t>
            </a:r>
            <a:r>
              <a:rPr lang="es-ES" sz="1600" dirty="0" err="1"/>
              <a:t>nosaltres</a:t>
            </a:r>
            <a:r>
              <a:rPr lang="es-ES" sz="1600" dirty="0"/>
              <a:t>. </a:t>
            </a:r>
            <a:r>
              <a:rPr lang="es-ES" sz="1600" dirty="0" err="1"/>
              <a:t>Sabem</a:t>
            </a:r>
            <a:r>
              <a:rPr lang="es-ES" sz="1600" dirty="0"/>
              <a:t> </a:t>
            </a:r>
            <a:r>
              <a:rPr lang="es-ES" sz="1600" dirty="0" err="1"/>
              <a:t>cap</a:t>
            </a:r>
            <a:r>
              <a:rPr lang="es-ES" sz="1600" dirty="0"/>
              <a:t> </a:t>
            </a:r>
            <a:r>
              <a:rPr lang="es-ES" sz="1600" dirty="0" err="1"/>
              <a:t>on</a:t>
            </a:r>
            <a:r>
              <a:rPr lang="es-ES" sz="1600" dirty="0"/>
              <a:t> </a:t>
            </a:r>
            <a:r>
              <a:rPr lang="es-ES" sz="1600" dirty="0" err="1"/>
              <a:t>volem</a:t>
            </a:r>
            <a:r>
              <a:rPr lang="es-ES" sz="1600" dirty="0"/>
              <a:t> </a:t>
            </a:r>
            <a:r>
              <a:rPr lang="es-ES" sz="1600" dirty="0" err="1"/>
              <a:t>anar</a:t>
            </a:r>
            <a:r>
              <a:rPr lang="es-ES" sz="1600" dirty="0"/>
              <a:t>.»</a:t>
            </a:r>
          </a:p>
          <a:p>
            <a:pPr marL="0" indent="0" algn="just">
              <a:lnSpc>
                <a:spcPct val="100000"/>
              </a:lnSpc>
              <a:spcBef>
                <a:spcPts val="0"/>
              </a:spcBef>
              <a:buClr>
                <a:schemeClr val="accent1">
                  <a:lumMod val="75000"/>
                </a:schemeClr>
              </a:buClr>
              <a:buNone/>
            </a:pPr>
            <a:r>
              <a:rPr lang="es-ES" sz="1600" dirty="0"/>
              <a:t> </a:t>
            </a:r>
          </a:p>
          <a:p>
            <a:pPr marL="0" indent="0" algn="just">
              <a:lnSpc>
                <a:spcPct val="100000"/>
              </a:lnSpc>
              <a:spcBef>
                <a:spcPts val="0"/>
              </a:spcBef>
              <a:buClr>
                <a:schemeClr val="accent1">
                  <a:lumMod val="75000"/>
                </a:schemeClr>
              </a:buClr>
              <a:buNone/>
            </a:pPr>
            <a:r>
              <a:rPr lang="es-ES" sz="1600" dirty="0"/>
              <a:t>PANUSP es </a:t>
            </a:r>
            <a:r>
              <a:rPr lang="es-ES" sz="1600" dirty="0" err="1"/>
              <a:t>coneix</a:t>
            </a:r>
            <a:r>
              <a:rPr lang="es-ES" sz="1600" dirty="0"/>
              <a:t> ara </a:t>
            </a:r>
            <a:r>
              <a:rPr lang="es-ES" sz="1600" dirty="0" err="1"/>
              <a:t>formalment</a:t>
            </a:r>
            <a:r>
              <a:rPr lang="es-ES" sz="1600" dirty="0"/>
              <a:t> </a:t>
            </a:r>
            <a:r>
              <a:rPr lang="es-ES" sz="1600" dirty="0" err="1"/>
              <a:t>com</a:t>
            </a:r>
            <a:r>
              <a:rPr lang="es-ES" sz="1600" dirty="0"/>
              <a:t> a PANPPD – </a:t>
            </a:r>
            <a:r>
              <a:rPr lang="es-ES" sz="1600" dirty="0" err="1"/>
              <a:t>Xarxa</a:t>
            </a:r>
            <a:r>
              <a:rPr lang="es-ES" sz="1600" dirty="0"/>
              <a:t> Panafricana de Persones </a:t>
            </a:r>
            <a:r>
              <a:rPr lang="es-ES" sz="1600" dirty="0" err="1"/>
              <a:t>amb</a:t>
            </a:r>
            <a:r>
              <a:rPr lang="es-ES" sz="1600" dirty="0"/>
              <a:t> </a:t>
            </a:r>
            <a:r>
              <a:rPr lang="es-ES" sz="1600" dirty="0" err="1"/>
              <a:t>Discapacitat</a:t>
            </a:r>
            <a:r>
              <a:rPr lang="es-ES" sz="1600" dirty="0"/>
              <a:t> Psicosocial.</a:t>
            </a:r>
          </a:p>
        </p:txBody>
      </p:sp>
      <p:sp>
        <p:nvSpPr>
          <p:cNvPr id="6" name="Text Placeholder 5">
            <a:extLst>
              <a:ext uri="{FF2B5EF4-FFF2-40B4-BE49-F238E27FC236}">
                <a16:creationId xmlns:a16="http://schemas.microsoft.com/office/drawing/2014/main" id="{67493817-145D-9D46-874B-CB603B283E02}"/>
              </a:ext>
            </a:extLst>
          </p:cNvPr>
          <p:cNvSpPr>
            <a:spLocks noGrp="1"/>
          </p:cNvSpPr>
          <p:nvPr>
            <p:ph type="body" sz="quarter" idx="13"/>
          </p:nvPr>
        </p:nvSpPr>
        <p:spPr>
          <a:xfrm>
            <a:off x="2152158" y="370667"/>
            <a:ext cx="9381751" cy="335916"/>
          </a:xfrm>
        </p:spPr>
        <p:txBody>
          <a:bodyPr/>
          <a:lstStyle/>
          <a:p>
            <a:pPr>
              <a:lnSpc>
                <a:spcPct val="100000"/>
              </a:lnSpc>
            </a:pPr>
            <a:r>
              <a:rPr lang="es-ES" sz="2000" dirty="0" err="1"/>
              <a:t>Declaració</a:t>
            </a:r>
            <a:r>
              <a:rPr lang="es-ES" sz="2000" dirty="0"/>
              <a:t> de PANUSP</a:t>
            </a:r>
            <a:endParaRPr lang="en-US" sz="2000" dirty="0"/>
          </a:p>
        </p:txBody>
      </p:sp>
    </p:spTree>
    <p:extLst>
      <p:ext uri="{BB962C8B-B14F-4D97-AF65-F5344CB8AC3E}">
        <p14:creationId xmlns:p14="http://schemas.microsoft.com/office/powerpoint/2010/main" val="2161490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50772-CE2B-4FCB-BECC-3AAB7C543DE1}"/>
              </a:ext>
            </a:extLst>
          </p:cNvPr>
          <p:cNvSpPr>
            <a:spLocks noGrp="1"/>
          </p:cNvSpPr>
          <p:nvPr>
            <p:ph type="title"/>
          </p:nvPr>
        </p:nvSpPr>
        <p:spPr/>
        <p:txBody>
          <a:bodyPr/>
          <a:lstStyle/>
          <a:p>
            <a:r>
              <a:rPr lang="en-GB" dirty="0"/>
              <a:t>2. </a:t>
            </a:r>
            <a:r>
              <a:rPr lang="ca-ES" dirty="0"/>
              <a:t>Què és una organització de la societat civil?</a:t>
            </a:r>
            <a:endParaRPr lang="x-none" dirty="0"/>
          </a:p>
        </p:txBody>
      </p:sp>
      <p:sp>
        <p:nvSpPr>
          <p:cNvPr id="8" name="Content Placeholder 7">
            <a:extLst>
              <a:ext uri="{FF2B5EF4-FFF2-40B4-BE49-F238E27FC236}">
                <a16:creationId xmlns:a16="http://schemas.microsoft.com/office/drawing/2014/main" id="{4D924FC4-3F3C-004D-85BE-5CE7909027A7}"/>
              </a:ext>
            </a:extLst>
          </p:cNvPr>
          <p:cNvSpPr>
            <a:spLocks noGrp="1"/>
          </p:cNvSpPr>
          <p:nvPr>
            <p:ph sz="quarter" idx="14"/>
          </p:nvPr>
        </p:nvSpPr>
        <p:spPr>
          <a:xfrm>
            <a:off x="540327" y="1295485"/>
            <a:ext cx="11141268" cy="4211697"/>
          </a:xfrm>
          <a:solidFill>
            <a:srgbClr val="D2EFFC"/>
          </a:solidFill>
        </p:spPr>
        <p:txBody>
          <a:bodyPr/>
          <a:lstStyle/>
          <a:p>
            <a:pPr marL="0" indent="0" algn="just">
              <a:lnSpc>
                <a:spcPct val="100000"/>
              </a:lnSpc>
              <a:spcBef>
                <a:spcPts val="0"/>
              </a:spcBef>
              <a:spcAft>
                <a:spcPts val="1000"/>
              </a:spcAft>
              <a:buNone/>
            </a:pPr>
            <a:r>
              <a:rPr lang="ca-ES" sz="1800" b="1" dirty="0"/>
              <a:t>Mental Health </a:t>
            </a:r>
            <a:r>
              <a:rPr lang="ca-ES" sz="1800" b="1" dirty="0" err="1"/>
              <a:t>Peer</a:t>
            </a:r>
            <a:r>
              <a:rPr lang="ca-ES" sz="1800" b="1" dirty="0"/>
              <a:t> </a:t>
            </a:r>
            <a:r>
              <a:rPr lang="ca-ES" sz="1800" b="1" dirty="0" err="1"/>
              <a:t>Connection</a:t>
            </a:r>
            <a:r>
              <a:rPr lang="ca-ES" sz="1800" b="1" dirty="0"/>
              <a:t> (MHPC), Estats Units – Una organització de defensa dirigida per iguals </a:t>
            </a:r>
          </a:p>
          <a:p>
            <a:pPr marL="0" indent="0" algn="just">
              <a:lnSpc>
                <a:spcPct val="100000"/>
              </a:lnSpc>
              <a:spcBef>
                <a:spcPts val="0"/>
              </a:spcBef>
              <a:spcAft>
                <a:spcPts val="1000"/>
              </a:spcAft>
              <a:buNone/>
            </a:pPr>
            <a:r>
              <a:rPr lang="es-ES" sz="1800" dirty="0"/>
              <a:t>MHPC </a:t>
            </a:r>
            <a:r>
              <a:rPr lang="es-ES" sz="1800" dirty="0" err="1"/>
              <a:t>és</a:t>
            </a:r>
            <a:r>
              <a:rPr lang="es-ES" sz="1800" dirty="0"/>
              <a:t> una </a:t>
            </a:r>
            <a:r>
              <a:rPr lang="es-ES" sz="1800" dirty="0" err="1"/>
              <a:t>organització</a:t>
            </a:r>
            <a:r>
              <a:rPr lang="es-ES" sz="1800" dirty="0"/>
              <a:t> de defensa dirigida per </a:t>
            </a:r>
            <a:r>
              <a:rPr lang="es-ES" sz="1800" dirty="0" err="1"/>
              <a:t>iguals</a:t>
            </a:r>
            <a:r>
              <a:rPr lang="es-ES" sz="1800" dirty="0"/>
              <a:t> que es dedica a facilitar el </a:t>
            </a:r>
            <a:r>
              <a:rPr lang="es-ES" sz="1800" dirty="0" err="1"/>
              <a:t>creixement</a:t>
            </a:r>
            <a:r>
              <a:rPr lang="es-ES" sz="1800" dirty="0"/>
              <a:t> </a:t>
            </a:r>
            <a:r>
              <a:rPr lang="es-ES" sz="1800" dirty="0" err="1"/>
              <a:t>autònom</a:t>
            </a:r>
            <a:r>
              <a:rPr lang="es-ES" sz="1800" dirty="0"/>
              <a:t>, el </a:t>
            </a:r>
            <a:r>
              <a:rPr lang="es-ES" sz="1800" dirty="0" err="1"/>
              <a:t>benestar</a:t>
            </a:r>
            <a:r>
              <a:rPr lang="es-ES" sz="1800" dirty="0"/>
              <a:t> i </a:t>
            </a:r>
            <a:r>
              <a:rPr lang="es-ES" sz="1800" dirty="0" err="1"/>
              <a:t>l’elecció</a:t>
            </a:r>
            <a:r>
              <a:rPr lang="es-ES" sz="1800" dirty="0"/>
              <a:t> </a:t>
            </a:r>
            <a:r>
              <a:rPr lang="es-ES" sz="1800" dirty="0" err="1"/>
              <a:t>mitjançant</a:t>
            </a:r>
            <a:r>
              <a:rPr lang="es-ES" sz="1800" dirty="0"/>
              <a:t> una </a:t>
            </a:r>
            <a:r>
              <a:rPr lang="es-ES" sz="1800" dirty="0" err="1"/>
              <a:t>tutoria</a:t>
            </a:r>
            <a:r>
              <a:rPr lang="es-ES" sz="1800" dirty="0"/>
              <a:t> </a:t>
            </a:r>
            <a:r>
              <a:rPr lang="es-ES" sz="1800" dirty="0" err="1"/>
              <a:t>autèntica</a:t>
            </a:r>
            <a:r>
              <a:rPr lang="es-ES" sz="1800" dirty="0"/>
              <a:t> entre </a:t>
            </a:r>
            <a:r>
              <a:rPr lang="es-ES" sz="1800" dirty="0" err="1"/>
              <a:t>iguals</a:t>
            </a:r>
            <a:r>
              <a:rPr lang="es-ES" sz="1800" dirty="0"/>
              <a:t>. </a:t>
            </a:r>
            <a:r>
              <a:rPr lang="es-ES" sz="1800" dirty="0" err="1"/>
              <a:t>Els</a:t>
            </a:r>
            <a:r>
              <a:rPr lang="es-ES" sz="1800" dirty="0"/>
              <a:t> </a:t>
            </a:r>
            <a:r>
              <a:rPr lang="es-ES" sz="1800" dirty="0" err="1"/>
              <a:t>membres</a:t>
            </a:r>
            <a:r>
              <a:rPr lang="es-ES" sz="1800" dirty="0"/>
              <a:t> de MHPC </a:t>
            </a:r>
            <a:r>
              <a:rPr lang="es-ES" sz="1800" dirty="0" err="1"/>
              <a:t>són</a:t>
            </a:r>
            <a:r>
              <a:rPr lang="es-ES" sz="1800" dirty="0"/>
              <a:t> </a:t>
            </a:r>
            <a:r>
              <a:rPr lang="es-ES" sz="1800" dirty="0" err="1"/>
              <a:t>iguals</a:t>
            </a:r>
            <a:r>
              <a:rPr lang="es-ES" sz="1800" dirty="0"/>
              <a:t> que </a:t>
            </a:r>
            <a:r>
              <a:rPr lang="es-ES" sz="1800" dirty="0" err="1"/>
              <a:t>s’estan</a:t>
            </a:r>
            <a:r>
              <a:rPr lang="es-ES" sz="1800" dirty="0"/>
              <a:t> </a:t>
            </a:r>
            <a:r>
              <a:rPr lang="es-ES" sz="1800" dirty="0" err="1"/>
              <a:t>recuperant</a:t>
            </a:r>
            <a:r>
              <a:rPr lang="es-ES" sz="1800" dirty="0"/>
              <a:t> de </a:t>
            </a:r>
            <a:r>
              <a:rPr lang="es-ES" sz="1800" dirty="0" err="1"/>
              <a:t>problemes</a:t>
            </a:r>
            <a:r>
              <a:rPr lang="es-ES" sz="1800" dirty="0"/>
              <a:t> de </a:t>
            </a:r>
            <a:r>
              <a:rPr lang="es-ES" sz="1800" dirty="0" err="1"/>
              <a:t>salut</a:t>
            </a:r>
            <a:r>
              <a:rPr lang="es-ES" sz="1800" dirty="0"/>
              <a:t> mental i/o </a:t>
            </a:r>
            <a:r>
              <a:rPr lang="es-ES" sz="1800" dirty="0" err="1"/>
              <a:t>abús</a:t>
            </a:r>
            <a:r>
              <a:rPr lang="es-ES" sz="1800" dirty="0"/>
              <a:t> de </a:t>
            </a:r>
            <a:r>
              <a:rPr lang="es-ES" sz="1800" dirty="0" err="1"/>
              <a:t>substàncies</a:t>
            </a:r>
            <a:r>
              <a:rPr lang="es-ES" sz="1800" dirty="0"/>
              <a:t> i que es poden identificar </a:t>
            </a:r>
            <a:r>
              <a:rPr lang="es-ES" sz="1800" dirty="0" err="1"/>
              <a:t>amb</a:t>
            </a:r>
            <a:r>
              <a:rPr lang="es-ES" sz="1800" dirty="0"/>
              <a:t> les persones que </a:t>
            </a:r>
            <a:r>
              <a:rPr lang="es-ES" sz="1800" dirty="0" err="1"/>
              <a:t>atenen</a:t>
            </a:r>
            <a:r>
              <a:rPr lang="es-ES" sz="1800" dirty="0"/>
              <a:t>. MHPC </a:t>
            </a:r>
            <a:r>
              <a:rPr lang="es-ES" sz="1800" dirty="0" err="1"/>
              <a:t>ofereix</a:t>
            </a:r>
            <a:r>
              <a:rPr lang="es-ES" sz="1800" dirty="0"/>
              <a:t> diversos </a:t>
            </a:r>
            <a:r>
              <a:rPr lang="es-ES" sz="1800" dirty="0" err="1"/>
              <a:t>serveis</a:t>
            </a:r>
            <a:r>
              <a:rPr lang="es-ES" sz="1800" dirty="0"/>
              <a:t> i programes per </a:t>
            </a:r>
            <a:r>
              <a:rPr lang="es-ES" sz="1800" dirty="0" err="1"/>
              <a:t>ajudar</a:t>
            </a:r>
            <a:r>
              <a:rPr lang="es-ES" sz="1800" dirty="0"/>
              <a:t> les persones en el </a:t>
            </a:r>
            <a:r>
              <a:rPr lang="es-ES" sz="1800" dirty="0" err="1"/>
              <a:t>seu</a:t>
            </a:r>
            <a:r>
              <a:rPr lang="es-ES" sz="1800" dirty="0"/>
              <a:t> </a:t>
            </a:r>
            <a:r>
              <a:rPr lang="es-ES" sz="1800" dirty="0" err="1"/>
              <a:t>procés</a:t>
            </a:r>
            <a:r>
              <a:rPr lang="es-ES" sz="1800" dirty="0"/>
              <a:t> de </a:t>
            </a:r>
            <a:r>
              <a:rPr lang="es-ES" sz="1800" dirty="0" err="1"/>
              <a:t>recuperació</a:t>
            </a:r>
            <a:r>
              <a:rPr lang="es-ES" sz="1800" dirty="0"/>
              <a:t>.</a:t>
            </a:r>
          </a:p>
          <a:p>
            <a:pPr marL="0" indent="0" algn="just">
              <a:lnSpc>
                <a:spcPct val="100000"/>
              </a:lnSpc>
              <a:spcBef>
                <a:spcPts val="0"/>
              </a:spcBef>
              <a:spcAft>
                <a:spcPts val="1000"/>
              </a:spcAft>
              <a:buNone/>
            </a:pPr>
            <a:r>
              <a:rPr lang="es-ES" sz="1800" dirty="0"/>
              <a:t>A la </a:t>
            </a:r>
            <a:r>
              <a:rPr lang="es-ES" sz="1800" dirty="0" err="1"/>
              <a:t>pel·lícula</a:t>
            </a:r>
            <a:r>
              <a:rPr lang="es-ES" sz="1800" dirty="0"/>
              <a:t> </a:t>
            </a:r>
            <a:r>
              <a:rPr lang="es-ES" sz="1800" dirty="0" err="1"/>
              <a:t>Not</a:t>
            </a:r>
            <a:r>
              <a:rPr lang="es-ES" sz="1800" dirty="0"/>
              <a:t> </a:t>
            </a:r>
            <a:r>
              <a:rPr lang="es-ES" sz="1800" dirty="0" err="1"/>
              <a:t>without</a:t>
            </a:r>
            <a:r>
              <a:rPr lang="es-ES" sz="1800" dirty="0"/>
              <a:t> </a:t>
            </a:r>
            <a:r>
              <a:rPr lang="es-ES" sz="1800" dirty="0" err="1"/>
              <a:t>us</a:t>
            </a:r>
            <a:r>
              <a:rPr lang="es-ES" sz="1800" dirty="0"/>
              <a:t> (2013) de MHPC i Sam </a:t>
            </a:r>
            <a:r>
              <a:rPr lang="es-ES" sz="1800" dirty="0" err="1"/>
              <a:t>Avery</a:t>
            </a:r>
            <a:r>
              <a:rPr lang="es-ES" sz="1800" dirty="0"/>
              <a:t> es </a:t>
            </a:r>
            <a:r>
              <a:rPr lang="es-ES" sz="1800" dirty="0" err="1"/>
              <a:t>desconstrueixen</a:t>
            </a:r>
            <a:r>
              <a:rPr lang="es-ES" sz="1800" dirty="0"/>
              <a:t> </a:t>
            </a:r>
            <a:r>
              <a:rPr lang="es-ES" sz="1800" dirty="0" err="1"/>
              <a:t>qüestions</a:t>
            </a:r>
            <a:r>
              <a:rPr lang="es-ES" sz="1800" dirty="0"/>
              <a:t> </a:t>
            </a:r>
            <a:r>
              <a:rPr lang="es-ES" sz="1800" dirty="0" err="1"/>
              <a:t>complexes</a:t>
            </a:r>
            <a:r>
              <a:rPr lang="es-ES" sz="1800" dirty="0"/>
              <a:t> sobre </a:t>
            </a:r>
            <a:r>
              <a:rPr lang="es-ES" sz="1800" dirty="0" err="1"/>
              <a:t>l’estigmatització</a:t>
            </a:r>
            <a:r>
              <a:rPr lang="es-ES" sz="1800" dirty="0"/>
              <a:t> i la </a:t>
            </a:r>
            <a:r>
              <a:rPr lang="es-ES" sz="1800" dirty="0" err="1"/>
              <a:t>discriminació</a:t>
            </a:r>
            <a:r>
              <a:rPr lang="es-ES" sz="1800" dirty="0"/>
              <a:t> de persones </a:t>
            </a:r>
            <a:r>
              <a:rPr lang="es-ES" sz="1800" dirty="0" err="1"/>
              <a:t>amb</a:t>
            </a:r>
            <a:r>
              <a:rPr lang="es-ES" sz="1800" dirty="0"/>
              <a:t> </a:t>
            </a:r>
            <a:r>
              <a:rPr lang="es-ES" sz="1800" dirty="0" err="1"/>
              <a:t>discapacitat</a:t>
            </a:r>
            <a:r>
              <a:rPr lang="es-ES" sz="1800" dirty="0"/>
              <a:t> psicosocial </a:t>
            </a:r>
            <a:r>
              <a:rPr lang="es-ES" sz="1800" dirty="0" err="1"/>
              <a:t>als</a:t>
            </a:r>
            <a:r>
              <a:rPr lang="es-ES" sz="1800" dirty="0"/>
              <a:t> EUA. La </a:t>
            </a:r>
            <a:r>
              <a:rPr lang="es-ES" sz="1800" dirty="0" err="1"/>
              <a:t>pel·lícula</a:t>
            </a:r>
            <a:r>
              <a:rPr lang="es-ES" sz="1800" dirty="0"/>
              <a:t> retrata </a:t>
            </a:r>
            <a:r>
              <a:rPr lang="es-ES" sz="1800" dirty="0" err="1"/>
              <a:t>què</a:t>
            </a:r>
            <a:r>
              <a:rPr lang="es-ES" sz="1800" dirty="0"/>
              <a:t> </a:t>
            </a:r>
            <a:r>
              <a:rPr lang="es-ES" sz="1800" dirty="0" err="1"/>
              <a:t>passa</a:t>
            </a:r>
            <a:r>
              <a:rPr lang="es-ES" sz="1800" dirty="0"/>
              <a:t> </a:t>
            </a:r>
            <a:r>
              <a:rPr lang="es-ES" sz="1800" dirty="0" err="1"/>
              <a:t>quan</a:t>
            </a:r>
            <a:r>
              <a:rPr lang="es-ES" sz="1800" dirty="0"/>
              <a:t> un </a:t>
            </a:r>
            <a:r>
              <a:rPr lang="es-ES" sz="1800" dirty="0" err="1"/>
              <a:t>grup</a:t>
            </a:r>
            <a:r>
              <a:rPr lang="es-ES" sz="1800" dirty="0"/>
              <a:t> de persones, </a:t>
            </a:r>
            <a:r>
              <a:rPr lang="es-ES" sz="1800" dirty="0" err="1"/>
              <a:t>sovint</a:t>
            </a:r>
            <a:r>
              <a:rPr lang="es-ES" sz="1800" dirty="0"/>
              <a:t> </a:t>
            </a:r>
            <a:r>
              <a:rPr lang="es-ES" sz="1800" dirty="0" err="1"/>
              <a:t>presentades</a:t>
            </a:r>
            <a:r>
              <a:rPr lang="es-ES" sz="1800" dirty="0"/>
              <a:t> </a:t>
            </a:r>
            <a:r>
              <a:rPr lang="es-ES" sz="1800" dirty="0" err="1"/>
              <a:t>com</a:t>
            </a:r>
            <a:r>
              <a:rPr lang="es-ES" sz="1800" dirty="0"/>
              <a:t> un problema a </a:t>
            </a:r>
            <a:r>
              <a:rPr lang="es-ES" sz="1800" dirty="0" err="1"/>
              <a:t>resoldre</a:t>
            </a:r>
            <a:r>
              <a:rPr lang="es-ES" sz="1800" dirty="0"/>
              <a:t> per la </a:t>
            </a:r>
            <a:r>
              <a:rPr lang="es-ES" sz="1800" dirty="0" err="1"/>
              <a:t>societat</a:t>
            </a:r>
            <a:r>
              <a:rPr lang="es-ES" sz="1800" dirty="0"/>
              <a:t>, es </a:t>
            </a:r>
            <a:r>
              <a:rPr lang="es-ES" sz="1800" dirty="0" err="1"/>
              <a:t>reuneix</a:t>
            </a:r>
            <a:r>
              <a:rPr lang="es-ES" sz="1800" dirty="0"/>
              <a:t> per </a:t>
            </a:r>
            <a:r>
              <a:rPr lang="es-ES" sz="1800" dirty="0" err="1"/>
              <a:t>defensar</a:t>
            </a:r>
            <a:r>
              <a:rPr lang="es-ES" sz="1800" dirty="0"/>
              <a:t> </a:t>
            </a:r>
            <a:r>
              <a:rPr lang="es-ES" sz="1800" dirty="0" err="1"/>
              <a:t>els</a:t>
            </a:r>
            <a:r>
              <a:rPr lang="es-ES" sz="1800" dirty="0"/>
              <a:t> </a:t>
            </a:r>
            <a:r>
              <a:rPr lang="es-ES" sz="1800" dirty="0" err="1"/>
              <a:t>seus</a:t>
            </a:r>
            <a:r>
              <a:rPr lang="es-ES" sz="1800" dirty="0"/>
              <a:t> </a:t>
            </a:r>
            <a:r>
              <a:rPr lang="es-ES" sz="1800" dirty="0" err="1"/>
              <a:t>drets</a:t>
            </a:r>
            <a:r>
              <a:rPr lang="es-ES" sz="1800" dirty="0"/>
              <a:t> per redefinir la </a:t>
            </a:r>
            <a:r>
              <a:rPr lang="es-ES" sz="1800" dirty="0" err="1"/>
              <a:t>naturalesa</a:t>
            </a:r>
            <a:r>
              <a:rPr lang="es-ES" sz="1800" dirty="0"/>
              <a:t> del problema i reclamar el </a:t>
            </a:r>
            <a:r>
              <a:rPr lang="es-ES" sz="1800" dirty="0" err="1"/>
              <a:t>seu</a:t>
            </a:r>
            <a:r>
              <a:rPr lang="es-ES" sz="1800" dirty="0"/>
              <a:t> estatus </a:t>
            </a:r>
            <a:r>
              <a:rPr lang="es-ES" sz="1800" dirty="0" err="1"/>
              <a:t>com</a:t>
            </a:r>
            <a:r>
              <a:rPr lang="es-ES" sz="1800" dirty="0"/>
              <a:t> a </a:t>
            </a:r>
            <a:r>
              <a:rPr lang="es-ES" sz="1800" dirty="0" err="1"/>
              <a:t>membres</a:t>
            </a:r>
            <a:r>
              <a:rPr lang="es-ES" sz="1800" dirty="0"/>
              <a:t> </a:t>
            </a:r>
            <a:r>
              <a:rPr lang="es-ES" sz="1800" dirty="0" err="1"/>
              <a:t>integrals</a:t>
            </a:r>
            <a:r>
              <a:rPr lang="es-ES" sz="1800" dirty="0"/>
              <a:t> de la </a:t>
            </a:r>
            <a:r>
              <a:rPr lang="es-ES" sz="1800" dirty="0" err="1"/>
              <a:t>societat</a:t>
            </a:r>
            <a:r>
              <a:rPr lang="es-ES" sz="1800" dirty="0"/>
              <a:t>. </a:t>
            </a:r>
          </a:p>
          <a:p>
            <a:pPr marL="0" indent="0" algn="just">
              <a:lnSpc>
                <a:spcPct val="100000"/>
              </a:lnSpc>
              <a:spcBef>
                <a:spcPts val="0"/>
              </a:spcBef>
              <a:spcAft>
                <a:spcPts val="1000"/>
              </a:spcAft>
              <a:buNone/>
            </a:pPr>
            <a:endParaRPr lang="es-ES" sz="1800" dirty="0"/>
          </a:p>
          <a:p>
            <a:pPr marL="0" indent="0" algn="just">
              <a:lnSpc>
                <a:spcPct val="100000"/>
              </a:lnSpc>
              <a:spcBef>
                <a:spcPts val="0"/>
              </a:spcBef>
              <a:spcAft>
                <a:spcPts val="1000"/>
              </a:spcAft>
              <a:buNone/>
            </a:pPr>
            <a:r>
              <a:rPr lang="es-ES" sz="1800" dirty="0"/>
              <a:t>Per mirar </a:t>
            </a:r>
            <a:r>
              <a:rPr lang="es-ES" sz="1800" dirty="0" err="1"/>
              <a:t>Not</a:t>
            </a:r>
            <a:r>
              <a:rPr lang="es-ES" sz="1800" dirty="0"/>
              <a:t> </a:t>
            </a:r>
            <a:r>
              <a:rPr lang="es-ES" sz="1800" dirty="0" err="1"/>
              <a:t>without</a:t>
            </a:r>
            <a:r>
              <a:rPr lang="es-ES" sz="1800" dirty="0"/>
              <a:t> </a:t>
            </a:r>
            <a:r>
              <a:rPr lang="es-ES" sz="1800" dirty="0" err="1"/>
              <a:t>us</a:t>
            </a:r>
            <a:r>
              <a:rPr lang="es-ES" sz="1800" dirty="0"/>
              <a:t>, </a:t>
            </a:r>
            <a:r>
              <a:rPr lang="es-ES" sz="1800" dirty="0" err="1"/>
              <a:t>consulteu</a:t>
            </a:r>
            <a:r>
              <a:rPr lang="es-ES" sz="1800" dirty="0"/>
              <a:t>: </a:t>
            </a:r>
            <a:r>
              <a:rPr lang="es-ES" sz="1800" dirty="0">
                <a:hlinkClick r:id="rId3"/>
              </a:rPr>
              <a:t>https://youtu.be/fv9jbKFANZc</a:t>
            </a:r>
            <a:r>
              <a:rPr lang="es-ES" sz="1800" dirty="0"/>
              <a:t> </a:t>
            </a:r>
          </a:p>
          <a:p>
            <a:pPr marL="0" indent="0" algn="just">
              <a:lnSpc>
                <a:spcPct val="100000"/>
              </a:lnSpc>
              <a:spcBef>
                <a:spcPts val="0"/>
              </a:spcBef>
              <a:spcAft>
                <a:spcPts val="1000"/>
              </a:spcAft>
              <a:buNone/>
            </a:pPr>
            <a:r>
              <a:rPr lang="es-ES" sz="1800" dirty="0"/>
              <a:t>Per saber-</a:t>
            </a:r>
            <a:r>
              <a:rPr lang="es-ES" sz="1800" dirty="0" err="1"/>
              <a:t>ne</a:t>
            </a:r>
            <a:r>
              <a:rPr lang="es-ES" sz="1800" dirty="0"/>
              <a:t> </a:t>
            </a:r>
            <a:r>
              <a:rPr lang="es-ES" sz="1800" dirty="0" err="1"/>
              <a:t>més</a:t>
            </a:r>
            <a:r>
              <a:rPr lang="es-ES" sz="1800" dirty="0"/>
              <a:t> de MHPC, </a:t>
            </a:r>
            <a:r>
              <a:rPr lang="es-ES" sz="1800" dirty="0" err="1"/>
              <a:t>consulteu</a:t>
            </a:r>
            <a:r>
              <a:rPr lang="es-ES" sz="1800" dirty="0"/>
              <a:t>: </a:t>
            </a:r>
            <a:r>
              <a:rPr lang="es-ES" sz="1800" dirty="0">
                <a:hlinkClick r:id="rId4"/>
              </a:rPr>
              <a:t>http://www.wnyil.org/Mental-Health-PEER-Connection/</a:t>
            </a:r>
            <a:endParaRPr lang="es-ES" sz="1800" dirty="0"/>
          </a:p>
          <a:p>
            <a:pPr marL="0" indent="0" algn="just">
              <a:lnSpc>
                <a:spcPct val="100000"/>
              </a:lnSpc>
              <a:spcBef>
                <a:spcPts val="0"/>
              </a:spcBef>
              <a:spcAft>
                <a:spcPts val="1000"/>
              </a:spcAft>
              <a:buNone/>
            </a:pPr>
            <a:endParaRPr lang="x-none" sz="1800">
              <a:solidFill>
                <a:srgbClr val="000000"/>
              </a:solidFill>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280108630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1717-8532-4FB2-9CAB-1B5C570ABBF4}"/>
              </a:ext>
            </a:extLst>
          </p:cNvPr>
          <p:cNvSpPr>
            <a:spLocks noGrp="1"/>
          </p:cNvSpPr>
          <p:nvPr>
            <p:ph type="title"/>
          </p:nvPr>
        </p:nvSpPr>
        <p:spPr>
          <a:xfrm>
            <a:off x="492539" y="327578"/>
            <a:ext cx="9792000" cy="432000"/>
          </a:xfrm>
        </p:spPr>
        <p:txBody>
          <a:bodyPr>
            <a:normAutofit fontScale="90000"/>
          </a:bodyPr>
          <a:lstStyle/>
          <a:p>
            <a:r>
              <a:rPr lang="en-US" dirty="0" err="1"/>
              <a:t>Butlletí</a:t>
            </a:r>
            <a:r>
              <a:rPr lang="en-US" dirty="0"/>
              <a:t> 3</a:t>
            </a:r>
            <a:endParaRPr lang="x-none" dirty="0"/>
          </a:p>
        </p:txBody>
      </p:sp>
      <p:sp>
        <p:nvSpPr>
          <p:cNvPr id="4" name="Content Placeholder 2">
            <a:extLst>
              <a:ext uri="{FF2B5EF4-FFF2-40B4-BE49-F238E27FC236}">
                <a16:creationId xmlns:a16="http://schemas.microsoft.com/office/drawing/2014/main" id="{5D4A905E-75B8-4A1A-A657-F42FD58C5BCE}"/>
              </a:ext>
            </a:extLst>
          </p:cNvPr>
          <p:cNvSpPr>
            <a:spLocks noGrp="1"/>
          </p:cNvSpPr>
          <p:nvPr>
            <p:ph sz="quarter" idx="14"/>
          </p:nvPr>
        </p:nvSpPr>
        <p:spPr>
          <a:xfrm>
            <a:off x="507195" y="955965"/>
            <a:ext cx="11174412" cy="4925290"/>
          </a:xfrm>
          <a:solidFill>
            <a:srgbClr val="D2EFFC"/>
          </a:solidFill>
        </p:spPr>
        <p:txBody>
          <a:bodyPr/>
          <a:lstStyle/>
          <a:p>
            <a:pPr marL="0" indent="0" algn="just">
              <a:lnSpc>
                <a:spcPct val="100000"/>
              </a:lnSpc>
              <a:spcBef>
                <a:spcPts val="0"/>
              </a:spcBef>
              <a:buClr>
                <a:schemeClr val="accent1">
                  <a:lumMod val="75000"/>
                </a:schemeClr>
              </a:buClr>
              <a:buNone/>
            </a:pPr>
            <a:r>
              <a:rPr lang="es-ES" sz="1800" b="1" dirty="0"/>
              <a:t>USP </a:t>
            </a:r>
            <a:r>
              <a:rPr lang="es-ES" sz="1800" b="1" dirty="0" err="1"/>
              <a:t>Kenya</a:t>
            </a:r>
            <a:r>
              <a:rPr lang="es-ES" sz="1800" b="1" dirty="0"/>
              <a:t> – </a:t>
            </a:r>
            <a:r>
              <a:rPr lang="es-ES" sz="1800" b="1" dirty="0" err="1"/>
              <a:t>Defensar</a:t>
            </a:r>
            <a:r>
              <a:rPr lang="es-ES" sz="1800" b="1" dirty="0"/>
              <a:t> </a:t>
            </a:r>
            <a:r>
              <a:rPr lang="es-ES" sz="1800" b="1" dirty="0" err="1"/>
              <a:t>els</a:t>
            </a:r>
            <a:r>
              <a:rPr lang="es-ES" sz="1800" b="1" dirty="0"/>
              <a:t> </a:t>
            </a:r>
            <a:r>
              <a:rPr lang="es-ES" sz="1800" b="1" dirty="0" err="1"/>
              <a:t>drets</a:t>
            </a:r>
            <a:r>
              <a:rPr lang="es-ES" sz="1800" b="1" dirty="0"/>
              <a:t> i </a:t>
            </a:r>
            <a:r>
              <a:rPr lang="es-ES" sz="1800" b="1" dirty="0" err="1"/>
              <a:t>promoure</a:t>
            </a:r>
            <a:r>
              <a:rPr lang="es-ES" sz="1800" b="1" dirty="0"/>
              <a:t> la </a:t>
            </a:r>
            <a:r>
              <a:rPr lang="es-ES" sz="1800" b="1" dirty="0" err="1"/>
              <a:t>recuperació</a:t>
            </a:r>
            <a:r>
              <a:rPr lang="es-ES" sz="1800" b="1" dirty="0"/>
              <a:t> </a:t>
            </a:r>
            <a:r>
              <a:rPr lang="es-ES" sz="1800" b="1" dirty="0" err="1"/>
              <a:t>amb</a:t>
            </a:r>
            <a:r>
              <a:rPr lang="es-ES" sz="1800" b="1" dirty="0"/>
              <a:t> </a:t>
            </a:r>
            <a:r>
              <a:rPr lang="es-ES" sz="1800" b="1" dirty="0" err="1"/>
              <a:t>suport</a:t>
            </a:r>
            <a:r>
              <a:rPr lang="es-ES" sz="1800" b="1" dirty="0"/>
              <a:t> entre </a:t>
            </a:r>
            <a:r>
              <a:rPr lang="es-ES" sz="1800" b="1" dirty="0" err="1"/>
              <a:t>iguals</a:t>
            </a:r>
            <a:r>
              <a:rPr lang="es-ES" sz="1800" b="1" dirty="0"/>
              <a:t>, basada en la </a:t>
            </a:r>
            <a:r>
              <a:rPr lang="es-ES" sz="1800" b="1" dirty="0" err="1"/>
              <a:t>comunitat</a:t>
            </a:r>
            <a:r>
              <a:rPr lang="es-ES" sz="1800" b="1" dirty="0"/>
              <a:t> </a:t>
            </a:r>
            <a:r>
              <a:rPr lang="es-ES" sz="1800" dirty="0" err="1"/>
              <a:t>Usuaris</a:t>
            </a:r>
            <a:r>
              <a:rPr lang="es-ES" sz="1800" dirty="0"/>
              <a:t> i </a:t>
            </a:r>
            <a:r>
              <a:rPr lang="es-ES" sz="1800" dirty="0" err="1"/>
              <a:t>Supervivents</a:t>
            </a:r>
            <a:r>
              <a:rPr lang="es-ES" sz="1800" dirty="0"/>
              <a:t> de </a:t>
            </a:r>
            <a:r>
              <a:rPr lang="es-ES" sz="1800" dirty="0" err="1"/>
              <a:t>Psiquiatria</a:t>
            </a:r>
            <a:r>
              <a:rPr lang="es-ES" sz="1800" dirty="0"/>
              <a:t> de </a:t>
            </a:r>
            <a:r>
              <a:rPr lang="es-ES" sz="1800" dirty="0" err="1"/>
              <a:t>Kenya</a:t>
            </a:r>
            <a:r>
              <a:rPr lang="es-ES" sz="1800" dirty="0"/>
              <a:t> (USP </a:t>
            </a:r>
            <a:r>
              <a:rPr lang="es-ES" sz="1800" dirty="0" err="1"/>
              <a:t>Kenya</a:t>
            </a:r>
            <a:r>
              <a:rPr lang="es-ES" sz="1800" dirty="0"/>
              <a:t>) </a:t>
            </a:r>
            <a:r>
              <a:rPr lang="es-ES" sz="1800" dirty="0" err="1"/>
              <a:t>és</a:t>
            </a:r>
            <a:r>
              <a:rPr lang="es-ES" sz="1800" dirty="0"/>
              <a:t> una </a:t>
            </a:r>
            <a:r>
              <a:rPr lang="es-ES" sz="1800" dirty="0" err="1"/>
              <a:t>organització</a:t>
            </a:r>
            <a:r>
              <a:rPr lang="es-ES" sz="1800" dirty="0"/>
              <a:t> de la </a:t>
            </a:r>
            <a:r>
              <a:rPr lang="es-ES" sz="1800" dirty="0" err="1"/>
              <a:t>societat</a:t>
            </a:r>
            <a:r>
              <a:rPr lang="es-ES" sz="1800" dirty="0"/>
              <a:t> civil </a:t>
            </a:r>
            <a:r>
              <a:rPr lang="es-ES" sz="1800" dirty="0" err="1"/>
              <a:t>associada</a:t>
            </a:r>
            <a:r>
              <a:rPr lang="es-ES" sz="1800" dirty="0"/>
              <a:t> </a:t>
            </a:r>
            <a:r>
              <a:rPr lang="es-ES" sz="1800" dirty="0" err="1"/>
              <a:t>amb</a:t>
            </a:r>
            <a:r>
              <a:rPr lang="es-ES" sz="1800" dirty="0"/>
              <a:t> la </a:t>
            </a:r>
            <a:r>
              <a:rPr lang="es-ES" sz="1800" dirty="0" err="1"/>
              <a:t>Xarxa</a:t>
            </a:r>
            <a:r>
              <a:rPr lang="es-ES" sz="1800" dirty="0"/>
              <a:t> Mundial </a:t>
            </a:r>
            <a:r>
              <a:rPr lang="es-ES" sz="1800" dirty="0" err="1"/>
              <a:t>d’Usuaris</a:t>
            </a:r>
            <a:r>
              <a:rPr lang="es-ES" sz="1800" dirty="0"/>
              <a:t> i </a:t>
            </a:r>
            <a:r>
              <a:rPr lang="es-ES" sz="1800" dirty="0" err="1"/>
              <a:t>Supervivents</a:t>
            </a:r>
            <a:r>
              <a:rPr lang="es-ES" sz="1800" dirty="0"/>
              <a:t> de </a:t>
            </a:r>
            <a:r>
              <a:rPr lang="es-ES" sz="1800" dirty="0" err="1"/>
              <a:t>Psiquiatria</a:t>
            </a:r>
            <a:r>
              <a:rPr lang="es-ES" sz="1800" dirty="0"/>
              <a:t>. Es va crear el 2009 i </a:t>
            </a:r>
            <a:r>
              <a:rPr lang="es-ES" sz="1800" dirty="0" err="1"/>
              <a:t>està</a:t>
            </a:r>
            <a:r>
              <a:rPr lang="es-ES" sz="1800" dirty="0"/>
              <a:t> dirigida per i destinada a persones </a:t>
            </a:r>
            <a:r>
              <a:rPr lang="es-ES" sz="1800" dirty="0" err="1"/>
              <a:t>amb</a:t>
            </a:r>
            <a:r>
              <a:rPr lang="es-ES" sz="1800" dirty="0"/>
              <a:t> </a:t>
            </a:r>
            <a:r>
              <a:rPr lang="es-ES" sz="1800" dirty="0" err="1"/>
              <a:t>experiències</a:t>
            </a:r>
            <a:r>
              <a:rPr lang="es-ES" sz="1800" dirty="0"/>
              <a:t> </a:t>
            </a:r>
            <a:r>
              <a:rPr lang="es-ES" sz="1800" dirty="0" err="1"/>
              <a:t>viscudes</a:t>
            </a:r>
            <a:r>
              <a:rPr lang="es-ES" sz="1800" dirty="0"/>
              <a:t>.</a:t>
            </a:r>
          </a:p>
          <a:p>
            <a:pPr marL="0" indent="0" algn="just">
              <a:lnSpc>
                <a:spcPct val="100000"/>
              </a:lnSpc>
              <a:spcBef>
                <a:spcPts val="0"/>
              </a:spcBef>
              <a:buClr>
                <a:schemeClr val="accent1">
                  <a:lumMod val="75000"/>
                </a:schemeClr>
              </a:buClr>
              <a:buNone/>
            </a:pPr>
            <a:r>
              <a:rPr lang="es-ES" sz="1800" dirty="0"/>
              <a:t> </a:t>
            </a:r>
          </a:p>
          <a:p>
            <a:pPr marL="0" indent="0" algn="just">
              <a:lnSpc>
                <a:spcPct val="100000"/>
              </a:lnSpc>
              <a:spcBef>
                <a:spcPts val="0"/>
              </a:spcBef>
              <a:buClr>
                <a:schemeClr val="accent1">
                  <a:lumMod val="75000"/>
                </a:schemeClr>
              </a:buClr>
              <a:buNone/>
            </a:pPr>
            <a:r>
              <a:rPr lang="es-ES" sz="1800" dirty="0" err="1"/>
              <a:t>L’objectiu</a:t>
            </a:r>
            <a:r>
              <a:rPr lang="es-ES" sz="1800" dirty="0"/>
              <a:t> global </a:t>
            </a:r>
            <a:r>
              <a:rPr lang="es-ES" sz="1800" dirty="0" err="1"/>
              <a:t>d’USP</a:t>
            </a:r>
            <a:r>
              <a:rPr lang="es-ES" sz="1800" dirty="0"/>
              <a:t> </a:t>
            </a:r>
            <a:r>
              <a:rPr lang="es-ES" sz="1800" dirty="0" err="1"/>
              <a:t>Kenya</a:t>
            </a:r>
            <a:r>
              <a:rPr lang="es-ES" sz="1800" dirty="0"/>
              <a:t> </a:t>
            </a:r>
            <a:r>
              <a:rPr lang="es-ES" sz="1800" dirty="0" err="1"/>
              <a:t>és</a:t>
            </a:r>
            <a:r>
              <a:rPr lang="es-ES" sz="1800" dirty="0"/>
              <a:t> </a:t>
            </a:r>
            <a:r>
              <a:rPr lang="es-ES" sz="1800" dirty="0" err="1"/>
              <a:t>promoure</a:t>
            </a:r>
            <a:r>
              <a:rPr lang="es-ES" sz="1800" dirty="0"/>
              <a:t> i </a:t>
            </a:r>
            <a:r>
              <a:rPr lang="es-ES" sz="1800" dirty="0" err="1"/>
              <a:t>defensar</a:t>
            </a:r>
            <a:r>
              <a:rPr lang="es-ES" sz="1800" dirty="0"/>
              <a:t> </a:t>
            </a:r>
            <a:r>
              <a:rPr lang="es-ES" sz="1800" dirty="0" err="1"/>
              <a:t>els</a:t>
            </a:r>
            <a:r>
              <a:rPr lang="es-ES" sz="1800" dirty="0"/>
              <a:t> </a:t>
            </a:r>
            <a:r>
              <a:rPr lang="es-ES" sz="1800" dirty="0" err="1"/>
              <a:t>drets</a:t>
            </a:r>
            <a:r>
              <a:rPr lang="es-ES" sz="1800" dirty="0"/>
              <a:t> de les persones </a:t>
            </a:r>
            <a:r>
              <a:rPr lang="es-ES" sz="1800" dirty="0" err="1"/>
              <a:t>amb</a:t>
            </a:r>
            <a:r>
              <a:rPr lang="es-ES" sz="1800" dirty="0"/>
              <a:t> </a:t>
            </a:r>
            <a:r>
              <a:rPr lang="es-ES" sz="1800" dirty="0" err="1"/>
              <a:t>discapacitat</a:t>
            </a:r>
            <a:r>
              <a:rPr lang="es-ES" sz="1800" dirty="0"/>
              <a:t> psicosocial </a:t>
            </a:r>
            <a:r>
              <a:rPr lang="es-ES" sz="1800" dirty="0" err="1"/>
              <a:t>perquè</a:t>
            </a:r>
            <a:r>
              <a:rPr lang="es-ES" sz="1800" dirty="0"/>
              <a:t> </a:t>
            </a:r>
            <a:r>
              <a:rPr lang="es-ES" sz="1800" dirty="0" err="1"/>
              <a:t>puguin</a:t>
            </a:r>
            <a:r>
              <a:rPr lang="es-ES" sz="1800" dirty="0"/>
              <a:t> </a:t>
            </a:r>
            <a:r>
              <a:rPr lang="es-ES" sz="1800" dirty="0" err="1"/>
              <a:t>viure</a:t>
            </a:r>
            <a:r>
              <a:rPr lang="es-ES" sz="1800" dirty="0"/>
              <a:t> i </a:t>
            </a:r>
            <a:r>
              <a:rPr lang="es-ES" sz="1800" dirty="0" err="1"/>
              <a:t>treballar</a:t>
            </a:r>
            <a:r>
              <a:rPr lang="es-ES" sz="1800" dirty="0"/>
              <a:t> </a:t>
            </a:r>
            <a:r>
              <a:rPr lang="es-ES" sz="1800" dirty="0" err="1"/>
              <a:t>com</a:t>
            </a:r>
            <a:r>
              <a:rPr lang="es-ES" sz="1800" dirty="0"/>
              <a:t> a </a:t>
            </a:r>
            <a:r>
              <a:rPr lang="es-ES" sz="1800" dirty="0" err="1"/>
              <a:t>membres</a:t>
            </a:r>
            <a:r>
              <a:rPr lang="es-ES" sz="1800" dirty="0"/>
              <a:t> </a:t>
            </a:r>
            <a:r>
              <a:rPr lang="es-ES" sz="1800" dirty="0" err="1"/>
              <a:t>productius</a:t>
            </a:r>
            <a:r>
              <a:rPr lang="es-ES" sz="1800" dirty="0"/>
              <a:t> de la </a:t>
            </a:r>
            <a:r>
              <a:rPr lang="es-ES" sz="1800" dirty="0" err="1"/>
              <a:t>societat</a:t>
            </a:r>
            <a:r>
              <a:rPr lang="es-ES" sz="1800" dirty="0"/>
              <a:t>. USP </a:t>
            </a:r>
            <a:r>
              <a:rPr lang="es-ES" sz="1800" dirty="0" err="1"/>
              <a:t>Kenya</a:t>
            </a:r>
            <a:r>
              <a:rPr lang="es-ES" sz="1800" dirty="0"/>
              <a:t> també treballa per </a:t>
            </a:r>
            <a:r>
              <a:rPr lang="es-ES" sz="1800" dirty="0" err="1"/>
              <a:t>promoure</a:t>
            </a:r>
            <a:r>
              <a:rPr lang="es-ES" sz="1800" dirty="0"/>
              <a:t> el </a:t>
            </a:r>
            <a:r>
              <a:rPr lang="es-ES" sz="1800" dirty="0" err="1"/>
              <a:t>benestar</a:t>
            </a:r>
            <a:r>
              <a:rPr lang="es-ES" sz="1800" dirty="0"/>
              <a:t> de les persones </a:t>
            </a:r>
            <a:r>
              <a:rPr lang="es-ES" sz="1800" dirty="0" err="1"/>
              <a:t>amb</a:t>
            </a:r>
            <a:r>
              <a:rPr lang="es-ES" sz="1800" dirty="0"/>
              <a:t> </a:t>
            </a:r>
            <a:r>
              <a:rPr lang="es-ES" sz="1800" dirty="0" err="1"/>
              <a:t>discapacitat</a:t>
            </a:r>
            <a:r>
              <a:rPr lang="es-ES" sz="1800" dirty="0"/>
              <a:t> psicosocial per </a:t>
            </a:r>
            <a:r>
              <a:rPr lang="es-ES" sz="1800" dirty="0" err="1"/>
              <a:t>mitjà</a:t>
            </a:r>
            <a:r>
              <a:rPr lang="es-ES" sz="1800" dirty="0"/>
              <a:t> de la </a:t>
            </a:r>
            <a:r>
              <a:rPr lang="es-ES" sz="1800" dirty="0" err="1"/>
              <a:t>sensibilització</a:t>
            </a:r>
            <a:r>
              <a:rPr lang="es-ES" sz="1800" dirty="0"/>
              <a:t>, la defensa </a:t>
            </a:r>
            <a:r>
              <a:rPr lang="es-ES" sz="1800" dirty="0" err="1"/>
              <a:t>d’un</a:t>
            </a:r>
            <a:r>
              <a:rPr lang="es-ES" sz="1800" dirty="0"/>
              <a:t> </a:t>
            </a:r>
            <a:r>
              <a:rPr lang="es-ES" sz="1800" dirty="0" err="1"/>
              <a:t>canvi</a:t>
            </a:r>
            <a:r>
              <a:rPr lang="es-ES" sz="1800" dirty="0"/>
              <a:t> </a:t>
            </a:r>
            <a:r>
              <a:rPr lang="es-ES" sz="1800" dirty="0" err="1"/>
              <a:t>legislatiu</a:t>
            </a:r>
            <a:r>
              <a:rPr lang="es-ES" sz="1800" dirty="0"/>
              <a:t> i </a:t>
            </a:r>
            <a:r>
              <a:rPr lang="es-ES" sz="1800" dirty="0" err="1"/>
              <a:t>els</a:t>
            </a:r>
            <a:r>
              <a:rPr lang="es-ES" sz="1800" dirty="0"/>
              <a:t> </a:t>
            </a:r>
            <a:r>
              <a:rPr lang="es-ES" sz="1800" dirty="0" err="1"/>
              <a:t>serveis</a:t>
            </a:r>
            <a:r>
              <a:rPr lang="es-ES" sz="1800" dirty="0"/>
              <a:t> de </a:t>
            </a:r>
            <a:r>
              <a:rPr lang="es-ES" sz="1800" dirty="0" err="1"/>
              <a:t>suport</a:t>
            </a:r>
            <a:r>
              <a:rPr lang="es-ES" sz="1800" dirty="0"/>
              <a:t> entre </a:t>
            </a:r>
            <a:r>
              <a:rPr lang="es-ES" sz="1800" dirty="0" err="1"/>
              <a:t>iguals</a:t>
            </a:r>
            <a:r>
              <a:rPr lang="es-ES" sz="1800" dirty="0"/>
              <a:t>. </a:t>
            </a:r>
            <a:r>
              <a:rPr lang="es-ES" sz="1800" dirty="0" err="1"/>
              <a:t>L’organització</a:t>
            </a:r>
            <a:r>
              <a:rPr lang="es-ES" sz="1800" dirty="0"/>
              <a:t> té </a:t>
            </a:r>
            <a:r>
              <a:rPr lang="es-ES" sz="1800" dirty="0" err="1"/>
              <a:t>grups</a:t>
            </a:r>
            <a:r>
              <a:rPr lang="es-ES" sz="1800" dirty="0"/>
              <a:t> de </a:t>
            </a:r>
            <a:r>
              <a:rPr lang="es-ES" sz="1800" dirty="0" err="1"/>
              <a:t>suport</a:t>
            </a:r>
            <a:r>
              <a:rPr lang="es-ES" sz="1800" dirty="0"/>
              <a:t> entre </a:t>
            </a:r>
            <a:r>
              <a:rPr lang="es-ES" sz="1800" dirty="0" err="1"/>
              <a:t>iguals</a:t>
            </a:r>
            <a:r>
              <a:rPr lang="es-ES" sz="1800" dirty="0"/>
              <a:t> a </a:t>
            </a:r>
            <a:r>
              <a:rPr lang="es-ES" sz="1800" dirty="0" err="1"/>
              <a:t>Eldoret</a:t>
            </a:r>
            <a:r>
              <a:rPr lang="es-ES" sz="1800" dirty="0"/>
              <a:t>, </a:t>
            </a:r>
            <a:r>
              <a:rPr lang="es-ES" sz="1800" dirty="0" err="1"/>
              <a:t>Kiambu</a:t>
            </a:r>
            <a:r>
              <a:rPr lang="es-ES" sz="1800" dirty="0"/>
              <a:t>, Nairobi, </a:t>
            </a:r>
            <a:r>
              <a:rPr lang="es-ES" sz="1800" dirty="0" err="1"/>
              <a:t>Nakuru</a:t>
            </a:r>
            <a:r>
              <a:rPr lang="es-ES" sz="1800" dirty="0"/>
              <a:t> i </a:t>
            </a:r>
            <a:r>
              <a:rPr lang="es-ES" sz="1800" dirty="0" err="1"/>
              <a:t>Nyeri</a:t>
            </a:r>
            <a:r>
              <a:rPr lang="es-ES" sz="1800" dirty="0"/>
              <a:t>, que </a:t>
            </a:r>
            <a:r>
              <a:rPr lang="es-ES" sz="1800" dirty="0" err="1"/>
              <a:t>tenen</a:t>
            </a:r>
            <a:r>
              <a:rPr lang="es-ES" sz="1800" dirty="0"/>
              <a:t> </a:t>
            </a:r>
            <a:r>
              <a:rPr lang="es-ES" sz="1800" dirty="0" err="1"/>
              <a:t>com</a:t>
            </a:r>
            <a:r>
              <a:rPr lang="es-ES" sz="1800" dirty="0"/>
              <a:t> a </a:t>
            </a:r>
            <a:r>
              <a:rPr lang="es-ES" sz="1800" dirty="0" err="1"/>
              <a:t>objectiu</a:t>
            </a:r>
            <a:r>
              <a:rPr lang="es-ES" sz="1800" dirty="0"/>
              <a:t> proporcionar </a:t>
            </a:r>
            <a:r>
              <a:rPr lang="es-ES" sz="1800" dirty="0" err="1"/>
              <a:t>suport</a:t>
            </a:r>
            <a:r>
              <a:rPr lang="es-ES" sz="1800" dirty="0"/>
              <a:t>, </a:t>
            </a:r>
            <a:r>
              <a:rPr lang="es-ES" sz="1800" dirty="0" err="1"/>
              <a:t>augmentar</a:t>
            </a:r>
            <a:r>
              <a:rPr lang="es-ES" sz="1800" dirty="0"/>
              <a:t> la </a:t>
            </a:r>
            <a:r>
              <a:rPr lang="es-ES" sz="1800" dirty="0" err="1"/>
              <a:t>capacitat</a:t>
            </a:r>
            <a:r>
              <a:rPr lang="es-ES" sz="1800" dirty="0"/>
              <a:t> i guiar el </a:t>
            </a:r>
            <a:r>
              <a:rPr lang="es-ES" sz="1800" dirty="0" err="1"/>
              <a:t>canvi</a:t>
            </a:r>
            <a:r>
              <a:rPr lang="es-ES" sz="1800" dirty="0"/>
              <a:t> social per </a:t>
            </a:r>
            <a:r>
              <a:rPr lang="es-ES" sz="1800" dirty="0" err="1"/>
              <a:t>promoure</a:t>
            </a:r>
            <a:r>
              <a:rPr lang="es-ES" sz="1800" dirty="0"/>
              <a:t> una </a:t>
            </a:r>
            <a:r>
              <a:rPr lang="es-ES" sz="1800" dirty="0" err="1"/>
              <a:t>major</a:t>
            </a:r>
            <a:r>
              <a:rPr lang="es-ES" sz="1800" dirty="0"/>
              <a:t> </a:t>
            </a:r>
            <a:r>
              <a:rPr lang="es-ES" sz="1800" dirty="0" err="1"/>
              <a:t>inclusió</a:t>
            </a:r>
            <a:r>
              <a:rPr lang="es-ES" sz="1800" dirty="0"/>
              <a:t> en </a:t>
            </a:r>
            <a:r>
              <a:rPr lang="es-ES" sz="1800" dirty="0" err="1"/>
              <a:t>l’àmbit</a:t>
            </a:r>
            <a:r>
              <a:rPr lang="es-ES" sz="1800" dirty="0"/>
              <a:t> nacional i </a:t>
            </a:r>
            <a:r>
              <a:rPr lang="es-ES" sz="1800" dirty="0" err="1"/>
              <a:t>comunitari</a:t>
            </a:r>
            <a:r>
              <a:rPr lang="es-ES" sz="1800" dirty="0"/>
              <a:t>. </a:t>
            </a:r>
          </a:p>
          <a:p>
            <a:pPr marL="0" indent="0" algn="just">
              <a:lnSpc>
                <a:spcPct val="100000"/>
              </a:lnSpc>
              <a:spcBef>
                <a:spcPts val="0"/>
              </a:spcBef>
              <a:buClr>
                <a:schemeClr val="accent1">
                  <a:lumMod val="75000"/>
                </a:schemeClr>
              </a:buClr>
              <a:buNone/>
            </a:pPr>
            <a:r>
              <a:rPr lang="es-ES" sz="1800" dirty="0"/>
              <a:t> </a:t>
            </a:r>
          </a:p>
          <a:p>
            <a:pPr marL="0" indent="0" algn="just">
              <a:lnSpc>
                <a:spcPct val="100000"/>
              </a:lnSpc>
              <a:spcBef>
                <a:spcPts val="0"/>
              </a:spcBef>
              <a:buClr>
                <a:schemeClr val="accent1">
                  <a:lumMod val="75000"/>
                </a:schemeClr>
              </a:buClr>
              <a:buNone/>
            </a:pPr>
            <a:r>
              <a:rPr lang="es-ES" sz="1800" dirty="0" err="1"/>
              <a:t>Més</a:t>
            </a:r>
            <a:r>
              <a:rPr lang="es-ES" sz="1800" dirty="0"/>
              <a:t> </a:t>
            </a:r>
            <a:r>
              <a:rPr lang="es-ES" sz="1800" dirty="0" err="1"/>
              <a:t>concretament</a:t>
            </a:r>
            <a:r>
              <a:rPr lang="es-ES" sz="1800" dirty="0"/>
              <a:t>, </a:t>
            </a:r>
            <a:r>
              <a:rPr lang="es-ES" sz="1800" dirty="0" err="1"/>
              <a:t>els</a:t>
            </a:r>
            <a:r>
              <a:rPr lang="es-ES" sz="1800" dirty="0"/>
              <a:t> </a:t>
            </a:r>
            <a:r>
              <a:rPr lang="es-ES" sz="1800" dirty="0" err="1"/>
              <a:t>objectius</a:t>
            </a:r>
            <a:r>
              <a:rPr lang="es-ES" sz="1800" dirty="0"/>
              <a:t> </a:t>
            </a:r>
            <a:r>
              <a:rPr lang="es-ES" sz="1800" dirty="0" err="1"/>
              <a:t>d’USP</a:t>
            </a:r>
            <a:r>
              <a:rPr lang="es-ES" sz="1800" dirty="0"/>
              <a:t> </a:t>
            </a:r>
            <a:r>
              <a:rPr lang="es-ES" sz="1800" dirty="0" err="1"/>
              <a:t>Kenya</a:t>
            </a:r>
            <a:r>
              <a:rPr lang="es-ES" sz="1800" dirty="0"/>
              <a:t> </a:t>
            </a:r>
            <a:r>
              <a:rPr lang="es-ES" sz="1800" dirty="0" err="1"/>
              <a:t>són</a:t>
            </a:r>
            <a:r>
              <a:rPr lang="es-ES" sz="1800" dirty="0"/>
              <a:t>: </a:t>
            </a:r>
          </a:p>
          <a:p>
            <a:pPr marL="0" indent="0" algn="just">
              <a:lnSpc>
                <a:spcPct val="100000"/>
              </a:lnSpc>
              <a:spcBef>
                <a:spcPts val="0"/>
              </a:spcBef>
              <a:buClr>
                <a:schemeClr val="accent1">
                  <a:lumMod val="75000"/>
                </a:schemeClr>
              </a:buClr>
              <a:buNone/>
            </a:pPr>
            <a:r>
              <a:rPr lang="es-ES" sz="1800" dirty="0"/>
              <a:t>1.  </a:t>
            </a:r>
            <a:r>
              <a:rPr lang="es-ES" sz="1800" dirty="0" err="1"/>
              <a:t>Promoure</a:t>
            </a:r>
            <a:r>
              <a:rPr lang="es-ES" sz="1800" dirty="0"/>
              <a:t> el </a:t>
            </a:r>
            <a:r>
              <a:rPr lang="es-ES" sz="1800" dirty="0" err="1"/>
              <a:t>benestar</a:t>
            </a:r>
            <a:r>
              <a:rPr lang="es-ES" sz="1800" dirty="0"/>
              <a:t> de les persones </a:t>
            </a:r>
            <a:r>
              <a:rPr lang="es-ES" sz="1800" dirty="0" err="1"/>
              <a:t>amb</a:t>
            </a:r>
            <a:r>
              <a:rPr lang="es-ES" sz="1800" dirty="0"/>
              <a:t> </a:t>
            </a:r>
            <a:r>
              <a:rPr lang="es-ES" sz="1800" dirty="0" err="1"/>
              <a:t>discapacitat</a:t>
            </a:r>
            <a:r>
              <a:rPr lang="es-ES" sz="1800" dirty="0"/>
              <a:t> psicosocial, </a:t>
            </a:r>
            <a:r>
              <a:rPr lang="es-ES" sz="1800" dirty="0" err="1"/>
              <a:t>com</a:t>
            </a:r>
            <a:r>
              <a:rPr lang="es-ES" sz="1800" dirty="0"/>
              <a:t>:</a:t>
            </a:r>
          </a:p>
          <a:p>
            <a:pPr marL="457200" lvl="1" indent="0" algn="just">
              <a:lnSpc>
                <a:spcPct val="100000"/>
              </a:lnSpc>
              <a:spcBef>
                <a:spcPts val="0"/>
              </a:spcBef>
              <a:buClr>
                <a:schemeClr val="accent1">
                  <a:lumMod val="75000"/>
                </a:schemeClr>
              </a:buClr>
              <a:buNone/>
            </a:pPr>
            <a:r>
              <a:rPr lang="es-ES" sz="1800" dirty="0"/>
              <a:t>a.    </a:t>
            </a:r>
            <a:r>
              <a:rPr lang="es-ES" sz="1800" dirty="0" err="1"/>
              <a:t>Establir</a:t>
            </a:r>
            <a:r>
              <a:rPr lang="es-ES" sz="1800" dirty="0"/>
              <a:t> i facilitar </a:t>
            </a:r>
            <a:r>
              <a:rPr lang="es-ES" sz="1800" dirty="0" err="1"/>
              <a:t>grups</a:t>
            </a:r>
            <a:r>
              <a:rPr lang="es-ES" sz="1800" dirty="0"/>
              <a:t> de entre </a:t>
            </a:r>
            <a:r>
              <a:rPr lang="es-ES" sz="1800" dirty="0" err="1"/>
              <a:t>iguals</a:t>
            </a:r>
            <a:r>
              <a:rPr lang="es-ES" sz="1800" dirty="0"/>
              <a:t> </a:t>
            </a:r>
            <a:r>
              <a:rPr lang="es-ES" sz="1800" dirty="0" err="1"/>
              <a:t>mutu</a:t>
            </a:r>
            <a:r>
              <a:rPr lang="es-ES" sz="1800" dirty="0"/>
              <a:t> </a:t>
            </a:r>
            <a:r>
              <a:rPr lang="es-ES" sz="1800" dirty="0" err="1"/>
              <a:t>basats</a:t>
            </a:r>
            <a:r>
              <a:rPr lang="es-ES" sz="1800" dirty="0"/>
              <a:t> en la </a:t>
            </a:r>
            <a:r>
              <a:rPr lang="es-ES" sz="1800" dirty="0" err="1"/>
              <a:t>comunitat</a:t>
            </a:r>
            <a:r>
              <a:rPr lang="es-ES" sz="1800" dirty="0"/>
              <a:t>.</a:t>
            </a:r>
          </a:p>
          <a:p>
            <a:pPr marL="800100" lvl="1" indent="-342900" algn="just">
              <a:lnSpc>
                <a:spcPct val="100000"/>
              </a:lnSpc>
              <a:spcBef>
                <a:spcPts val="0"/>
              </a:spcBef>
              <a:buClr>
                <a:schemeClr val="accent1">
                  <a:lumMod val="75000"/>
                </a:schemeClr>
              </a:buClr>
              <a:buAutoNum type="alphaLcPeriod" startAt="2"/>
            </a:pPr>
            <a:r>
              <a:rPr lang="es-ES" sz="1800" dirty="0"/>
              <a:t>Defensa, </a:t>
            </a:r>
            <a:r>
              <a:rPr lang="es-ES" sz="1800" dirty="0" err="1"/>
              <a:t>conscienciació</a:t>
            </a:r>
            <a:r>
              <a:rPr lang="es-ES" sz="1800" dirty="0"/>
              <a:t> i </a:t>
            </a:r>
            <a:r>
              <a:rPr lang="es-ES" sz="1800" dirty="0" err="1"/>
              <a:t>educació</a:t>
            </a:r>
            <a:r>
              <a:rPr lang="es-ES" sz="1800" dirty="0"/>
              <a:t> pública.</a:t>
            </a:r>
          </a:p>
          <a:p>
            <a:pPr marL="800100" lvl="1" indent="-342900" algn="just">
              <a:lnSpc>
                <a:spcPct val="100000"/>
              </a:lnSpc>
              <a:spcBef>
                <a:spcPts val="0"/>
              </a:spcBef>
              <a:buClr>
                <a:schemeClr val="accent1">
                  <a:lumMod val="75000"/>
                </a:schemeClr>
              </a:buClr>
              <a:buAutoNum type="alphaLcPeriod" startAt="2"/>
            </a:pPr>
            <a:r>
              <a:rPr lang="es-ES" sz="1800" dirty="0" err="1"/>
              <a:t>Defensar</a:t>
            </a:r>
            <a:r>
              <a:rPr lang="es-ES" sz="1800" dirty="0"/>
              <a:t> </a:t>
            </a:r>
            <a:r>
              <a:rPr lang="es-ES" sz="1800" dirty="0" err="1"/>
              <a:t>l’accés</a:t>
            </a:r>
            <a:r>
              <a:rPr lang="es-ES" sz="1800" dirty="0"/>
              <a:t> </a:t>
            </a:r>
            <a:r>
              <a:rPr lang="es-ES" sz="1800" dirty="0" err="1"/>
              <a:t>als</a:t>
            </a:r>
            <a:r>
              <a:rPr lang="es-ES" sz="1800" dirty="0"/>
              <a:t> </a:t>
            </a:r>
            <a:r>
              <a:rPr lang="es-ES" sz="1800" dirty="0" err="1"/>
              <a:t>serveis</a:t>
            </a:r>
            <a:r>
              <a:rPr lang="es-ES" sz="1800" dirty="0"/>
              <a:t> a les </a:t>
            </a:r>
            <a:r>
              <a:rPr lang="es-ES" sz="1800" dirty="0" err="1"/>
              <a:t>seves</a:t>
            </a:r>
            <a:r>
              <a:rPr lang="es-ES" sz="1800" dirty="0"/>
              <a:t> </a:t>
            </a:r>
            <a:r>
              <a:rPr lang="es-ES" sz="1800" dirty="0" err="1"/>
              <a:t>comunitats</a:t>
            </a:r>
            <a:r>
              <a:rPr lang="es-ES" sz="1800" dirty="0"/>
              <a:t> en </a:t>
            </a:r>
            <a:r>
              <a:rPr lang="es-ES" sz="1800" dirty="0" err="1"/>
              <a:t>igualtat</a:t>
            </a:r>
            <a:r>
              <a:rPr lang="es-ES" sz="1800" dirty="0"/>
              <a:t> de </a:t>
            </a:r>
            <a:r>
              <a:rPr lang="es-ES" sz="1800" dirty="0" err="1"/>
              <a:t>condicions</a:t>
            </a:r>
            <a:r>
              <a:rPr lang="es-ES" sz="1800" dirty="0"/>
              <a:t> que </a:t>
            </a:r>
            <a:r>
              <a:rPr lang="es-ES" sz="1800" dirty="0" err="1"/>
              <a:t>els</a:t>
            </a:r>
            <a:r>
              <a:rPr lang="es-ES" sz="1800" dirty="0"/>
              <a:t> </a:t>
            </a:r>
            <a:r>
              <a:rPr lang="es-ES" sz="1800" dirty="0" err="1"/>
              <a:t>altres</a:t>
            </a:r>
            <a:r>
              <a:rPr lang="es-ES" sz="1800" dirty="0"/>
              <a:t>. </a:t>
            </a:r>
          </a:p>
        </p:txBody>
      </p:sp>
      <p:sp>
        <p:nvSpPr>
          <p:cNvPr id="5" name="Text Placeholder 5">
            <a:extLst>
              <a:ext uri="{FF2B5EF4-FFF2-40B4-BE49-F238E27FC236}">
                <a16:creationId xmlns:a16="http://schemas.microsoft.com/office/drawing/2014/main" id="{67493817-145D-9D46-874B-CB603B283E02}"/>
              </a:ext>
            </a:extLst>
          </p:cNvPr>
          <p:cNvSpPr>
            <a:spLocks noGrp="1"/>
          </p:cNvSpPr>
          <p:nvPr>
            <p:ph type="body" sz="quarter" idx="13"/>
          </p:nvPr>
        </p:nvSpPr>
        <p:spPr>
          <a:xfrm>
            <a:off x="2235285" y="370667"/>
            <a:ext cx="9381751" cy="335916"/>
          </a:xfrm>
        </p:spPr>
        <p:txBody>
          <a:bodyPr/>
          <a:lstStyle/>
          <a:p>
            <a:pPr>
              <a:lnSpc>
                <a:spcPct val="100000"/>
              </a:lnSpc>
            </a:pPr>
            <a:r>
              <a:rPr lang="ca-ES" sz="2000" dirty="0"/>
              <a:t>Usuaris i Supervivents de Psiquiatria de Kenya </a:t>
            </a:r>
            <a:r>
              <a:rPr lang="es-ES" sz="2000" dirty="0"/>
              <a:t>- USP </a:t>
            </a:r>
            <a:r>
              <a:rPr lang="es-ES" sz="2000" dirty="0" err="1"/>
              <a:t>Kenya</a:t>
            </a:r>
            <a:endParaRPr lang="en-US" sz="2000" dirty="0"/>
          </a:p>
        </p:txBody>
      </p:sp>
    </p:spTree>
    <p:extLst>
      <p:ext uri="{BB962C8B-B14F-4D97-AF65-F5344CB8AC3E}">
        <p14:creationId xmlns:p14="http://schemas.microsoft.com/office/powerpoint/2010/main" val="42828696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1717-8532-4FB2-9CAB-1B5C570ABBF4}"/>
              </a:ext>
            </a:extLst>
          </p:cNvPr>
          <p:cNvSpPr>
            <a:spLocks noGrp="1"/>
          </p:cNvSpPr>
          <p:nvPr>
            <p:ph type="title"/>
          </p:nvPr>
        </p:nvSpPr>
        <p:spPr>
          <a:xfrm>
            <a:off x="492539" y="327578"/>
            <a:ext cx="9792000" cy="432000"/>
          </a:xfrm>
        </p:spPr>
        <p:txBody>
          <a:bodyPr>
            <a:normAutofit fontScale="90000"/>
          </a:bodyPr>
          <a:lstStyle/>
          <a:p>
            <a:r>
              <a:rPr lang="en-US" dirty="0" err="1"/>
              <a:t>Butlletí</a:t>
            </a:r>
            <a:r>
              <a:rPr lang="en-US" dirty="0"/>
              <a:t> 3</a:t>
            </a:r>
            <a:endParaRPr lang="x-none" dirty="0"/>
          </a:p>
        </p:txBody>
      </p:sp>
      <p:sp>
        <p:nvSpPr>
          <p:cNvPr id="4" name="Content Placeholder 2">
            <a:extLst>
              <a:ext uri="{FF2B5EF4-FFF2-40B4-BE49-F238E27FC236}">
                <a16:creationId xmlns:a16="http://schemas.microsoft.com/office/drawing/2014/main" id="{5D4A905E-75B8-4A1A-A657-F42FD58C5BCE}"/>
              </a:ext>
            </a:extLst>
          </p:cNvPr>
          <p:cNvSpPr>
            <a:spLocks noGrp="1"/>
          </p:cNvSpPr>
          <p:nvPr>
            <p:ph sz="quarter" idx="14"/>
          </p:nvPr>
        </p:nvSpPr>
        <p:spPr>
          <a:xfrm>
            <a:off x="527977" y="1392383"/>
            <a:ext cx="11174412" cy="3054926"/>
          </a:xfrm>
          <a:solidFill>
            <a:srgbClr val="D2EFFC"/>
          </a:solidFill>
        </p:spPr>
        <p:txBody>
          <a:bodyPr/>
          <a:lstStyle/>
          <a:p>
            <a:pPr marL="0" lvl="0" indent="0" algn="just" fontAlgn="base">
              <a:buNone/>
            </a:pPr>
            <a:r>
              <a:rPr lang="ca-ES" sz="1800" dirty="0"/>
              <a:t>2. Crear un moviment sòlid d’usuaris i supervivents a Kenya per a persones amb discapacitat psicosocial. </a:t>
            </a:r>
            <a:endParaRPr lang="es-ES" sz="1800" dirty="0"/>
          </a:p>
          <a:p>
            <a:pPr marL="0" lvl="0" indent="0" algn="just" fontAlgn="base">
              <a:buNone/>
            </a:pPr>
            <a:r>
              <a:rPr lang="ca-ES" sz="1800" dirty="0"/>
              <a:t>3. Participar en processos de reforma legislativa per assegurar que els problemes que afecten les persones amb discapacitat psicosocial s’incorporen al marc jurídic nacional d’acord amb la Convenció sobre els drets de les persones amb discapacitat. </a:t>
            </a:r>
            <a:endParaRPr lang="es-ES" sz="1800" dirty="0"/>
          </a:p>
          <a:p>
            <a:pPr marL="0" lvl="0" indent="0" algn="just" fontAlgn="base">
              <a:buNone/>
            </a:pPr>
            <a:r>
              <a:rPr lang="ca-ES" sz="1800" dirty="0"/>
              <a:t>4. Construir relacions estratègiques amb les parts interessades corresponents per promoure el discurs dels drets humans per a persones amb discapacitat psicosocial. </a:t>
            </a:r>
            <a:endParaRPr lang="es-ES" sz="1800" dirty="0"/>
          </a:p>
          <a:p>
            <a:pPr marL="0" indent="0" algn="just">
              <a:lnSpc>
                <a:spcPct val="100000"/>
              </a:lnSpc>
              <a:spcBef>
                <a:spcPts val="0"/>
              </a:spcBef>
              <a:buClr>
                <a:schemeClr val="accent1">
                  <a:lumMod val="75000"/>
                </a:schemeClr>
              </a:buClr>
              <a:buNone/>
            </a:pPr>
            <a:endParaRPr lang="es-ES" sz="1800" dirty="0"/>
          </a:p>
          <a:p>
            <a:pPr marL="0" indent="0" algn="just">
              <a:lnSpc>
                <a:spcPct val="100000"/>
              </a:lnSpc>
              <a:spcBef>
                <a:spcPts val="0"/>
              </a:spcBef>
              <a:buClr>
                <a:schemeClr val="accent1">
                  <a:lumMod val="75000"/>
                </a:schemeClr>
              </a:buClr>
              <a:buNone/>
            </a:pPr>
            <a:r>
              <a:rPr lang="es-ES" sz="1800" dirty="0"/>
              <a:t>Para saber más, consultar: </a:t>
            </a:r>
            <a:r>
              <a:rPr lang="es-ES" sz="1800" dirty="0">
                <a:hlinkClick r:id="rId3"/>
              </a:rPr>
              <a:t>http://www.uspkenya.org</a:t>
            </a:r>
            <a:r>
              <a:rPr lang="es-ES" sz="1800" dirty="0"/>
              <a:t> </a:t>
            </a:r>
            <a:endParaRPr lang="x-none" sz="1800" dirty="0"/>
          </a:p>
        </p:txBody>
      </p:sp>
      <p:sp>
        <p:nvSpPr>
          <p:cNvPr id="5" name="Text Placeholder 5">
            <a:extLst>
              <a:ext uri="{FF2B5EF4-FFF2-40B4-BE49-F238E27FC236}">
                <a16:creationId xmlns:a16="http://schemas.microsoft.com/office/drawing/2014/main" id="{67493817-145D-9D46-874B-CB603B283E02}"/>
              </a:ext>
            </a:extLst>
          </p:cNvPr>
          <p:cNvSpPr>
            <a:spLocks noGrp="1"/>
          </p:cNvSpPr>
          <p:nvPr>
            <p:ph type="body" sz="quarter" idx="13"/>
          </p:nvPr>
        </p:nvSpPr>
        <p:spPr>
          <a:xfrm>
            <a:off x="2235285" y="370667"/>
            <a:ext cx="9381751" cy="335916"/>
          </a:xfrm>
        </p:spPr>
        <p:txBody>
          <a:bodyPr/>
          <a:lstStyle/>
          <a:p>
            <a:pPr>
              <a:lnSpc>
                <a:spcPct val="100000"/>
              </a:lnSpc>
            </a:pPr>
            <a:r>
              <a:rPr lang="ca-ES" sz="2000" dirty="0"/>
              <a:t>Usuaris i Supervivents de Psiquiatria de Kenya </a:t>
            </a:r>
            <a:r>
              <a:rPr lang="es-ES" sz="2000" dirty="0"/>
              <a:t>- USP </a:t>
            </a:r>
            <a:r>
              <a:rPr lang="es-ES" sz="2000" dirty="0" err="1"/>
              <a:t>Kenya</a:t>
            </a:r>
            <a:endParaRPr lang="en-US" sz="2000" dirty="0"/>
          </a:p>
        </p:txBody>
      </p:sp>
    </p:spTree>
    <p:extLst>
      <p:ext uri="{BB962C8B-B14F-4D97-AF65-F5344CB8AC3E}">
        <p14:creationId xmlns:p14="http://schemas.microsoft.com/office/powerpoint/2010/main" val="392841857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1717-8532-4FB2-9CAB-1B5C570ABBF4}"/>
              </a:ext>
            </a:extLst>
          </p:cNvPr>
          <p:cNvSpPr>
            <a:spLocks noGrp="1"/>
          </p:cNvSpPr>
          <p:nvPr>
            <p:ph type="title"/>
          </p:nvPr>
        </p:nvSpPr>
        <p:spPr>
          <a:xfrm>
            <a:off x="492539" y="327578"/>
            <a:ext cx="9792000" cy="432000"/>
          </a:xfrm>
        </p:spPr>
        <p:txBody>
          <a:bodyPr>
            <a:normAutofit fontScale="90000"/>
          </a:bodyPr>
          <a:lstStyle/>
          <a:p>
            <a:r>
              <a:rPr lang="en-US" dirty="0" err="1"/>
              <a:t>Butlletí</a:t>
            </a:r>
            <a:r>
              <a:rPr lang="en-US" dirty="0"/>
              <a:t> 4</a:t>
            </a:r>
            <a:endParaRPr lang="x-none" dirty="0"/>
          </a:p>
        </p:txBody>
      </p:sp>
      <p:sp>
        <p:nvSpPr>
          <p:cNvPr id="4" name="Content Placeholder 2">
            <a:extLst>
              <a:ext uri="{FF2B5EF4-FFF2-40B4-BE49-F238E27FC236}">
                <a16:creationId xmlns:a16="http://schemas.microsoft.com/office/drawing/2014/main" id="{5D4A905E-75B8-4A1A-A657-F42FD58C5BCE}"/>
              </a:ext>
            </a:extLst>
          </p:cNvPr>
          <p:cNvSpPr>
            <a:spLocks noGrp="1"/>
          </p:cNvSpPr>
          <p:nvPr>
            <p:ph sz="quarter" idx="14"/>
          </p:nvPr>
        </p:nvSpPr>
        <p:spPr>
          <a:xfrm>
            <a:off x="527977" y="1392383"/>
            <a:ext cx="11174412" cy="3221181"/>
          </a:xfrm>
          <a:solidFill>
            <a:srgbClr val="D2EFFC"/>
          </a:solidFill>
        </p:spPr>
        <p:txBody>
          <a:bodyPr/>
          <a:lstStyle/>
          <a:p>
            <a:pPr marL="0" indent="0" algn="just">
              <a:lnSpc>
                <a:spcPct val="100000"/>
              </a:lnSpc>
              <a:spcBef>
                <a:spcPts val="0"/>
              </a:spcBef>
              <a:buClr>
                <a:schemeClr val="accent1">
                  <a:lumMod val="75000"/>
                </a:schemeClr>
              </a:buClr>
              <a:buNone/>
            </a:pPr>
            <a:r>
              <a:rPr lang="fr-FR" sz="1800" b="1" dirty="0"/>
              <a:t>Northamptonshire People First – </a:t>
            </a:r>
            <a:r>
              <a:rPr lang="fr-FR" sz="1800" b="1" dirty="0" err="1"/>
              <a:t>Assegurar</a:t>
            </a:r>
            <a:r>
              <a:rPr lang="fr-FR" sz="1800" b="1" dirty="0"/>
              <a:t> que se </a:t>
            </a:r>
            <a:r>
              <a:rPr lang="fr-FR" sz="1800" b="1" dirty="0" err="1"/>
              <a:t>senten</a:t>
            </a:r>
            <a:r>
              <a:rPr lang="fr-FR" sz="1800" b="1" dirty="0"/>
              <a:t> les </a:t>
            </a:r>
            <a:r>
              <a:rPr lang="fr-FR" sz="1800" b="1" dirty="0" err="1"/>
              <a:t>veus</a:t>
            </a:r>
            <a:r>
              <a:rPr lang="fr-FR" sz="1800" b="1" dirty="0"/>
              <a:t> de les </a:t>
            </a:r>
            <a:r>
              <a:rPr lang="fr-FR" sz="1800" b="1" dirty="0" err="1"/>
              <a:t>persones</a:t>
            </a:r>
            <a:r>
              <a:rPr lang="fr-FR" sz="1800" b="1" dirty="0"/>
              <a:t> </a:t>
            </a:r>
            <a:r>
              <a:rPr lang="fr-FR" sz="1800" b="1" dirty="0" err="1"/>
              <a:t>amb</a:t>
            </a:r>
            <a:r>
              <a:rPr lang="fr-FR" sz="1800" b="1" dirty="0"/>
              <a:t> </a:t>
            </a:r>
            <a:r>
              <a:rPr lang="fr-FR" sz="1800" b="1" dirty="0" err="1"/>
              <a:t>problemes</a:t>
            </a:r>
            <a:r>
              <a:rPr lang="fr-FR" sz="1800" b="1" dirty="0"/>
              <a:t> d’</a:t>
            </a:r>
            <a:r>
              <a:rPr lang="fr-FR" sz="1800" b="1" dirty="0" err="1"/>
              <a:t>aprenentatge</a:t>
            </a:r>
            <a:r>
              <a:rPr lang="fr-FR" sz="1800" b="1" dirty="0"/>
              <a:t> </a:t>
            </a:r>
          </a:p>
          <a:p>
            <a:pPr marL="0" indent="0" algn="just">
              <a:buNone/>
            </a:pPr>
            <a:r>
              <a:rPr lang="ca-ES" sz="1800" dirty="0"/>
              <a:t>Es va fundar el 1990 per un grup de persones amb problemes d’aprenentatge que volien més que quedar-se estancades en un centre dia. Vam començar perquè les persones amb problemes d’aprenentatge poguessin tenir veu. Els vam ajudar a entendre els seus drets i fer que altres persones entenguessin que no som una discapacitat, sinó que primer som persones.</a:t>
            </a:r>
            <a:endParaRPr lang="es-ES" sz="1800" dirty="0"/>
          </a:p>
          <a:p>
            <a:pPr marL="0" indent="0" algn="just">
              <a:buNone/>
            </a:pPr>
            <a:r>
              <a:rPr lang="ca-ES" sz="1800" dirty="0"/>
              <a:t>Hi ha molts grups que utilitzen l’expressió «les persones primer». Tots fem coses similars, però som independents els uns dels altres. Ajudem les persones que viuen a </a:t>
            </a:r>
            <a:r>
              <a:rPr lang="ca-ES" sz="1800" dirty="0" err="1"/>
              <a:t>Northamptonshire</a:t>
            </a:r>
            <a:r>
              <a:rPr lang="ca-ES" sz="1800" dirty="0"/>
              <a:t>.</a:t>
            </a:r>
            <a:endParaRPr lang="es-ES" sz="1800" dirty="0"/>
          </a:p>
          <a:p>
            <a:pPr marL="0" indent="0" algn="just">
              <a:buNone/>
            </a:pPr>
            <a:r>
              <a:rPr lang="ca-ES" sz="1800" dirty="0"/>
              <a:t>Treballem molt per garantir que se senten les veus de les persones. Fem la nostra pròpia recerca, organitzem campanyes, ajudem les persones individualment, parlem en reunions, fem formació i col·laborem amb organitzacions per garantir que allò que fan és bo per a les persones amb problemes d’aprenentatge. </a:t>
            </a:r>
            <a:endParaRPr lang="es-ES" sz="1800" dirty="0"/>
          </a:p>
        </p:txBody>
      </p:sp>
      <p:sp>
        <p:nvSpPr>
          <p:cNvPr id="5" name="Text Placeholder 5">
            <a:extLst>
              <a:ext uri="{FF2B5EF4-FFF2-40B4-BE49-F238E27FC236}">
                <a16:creationId xmlns:a16="http://schemas.microsoft.com/office/drawing/2014/main" id="{67493817-145D-9D46-874B-CB603B283E02}"/>
              </a:ext>
            </a:extLst>
          </p:cNvPr>
          <p:cNvSpPr>
            <a:spLocks noGrp="1"/>
          </p:cNvSpPr>
          <p:nvPr>
            <p:ph type="body" sz="quarter" idx="13"/>
          </p:nvPr>
        </p:nvSpPr>
        <p:spPr>
          <a:xfrm>
            <a:off x="2265218" y="370667"/>
            <a:ext cx="9351818" cy="335915"/>
          </a:xfrm>
        </p:spPr>
        <p:txBody>
          <a:bodyPr/>
          <a:lstStyle/>
          <a:p>
            <a:pPr>
              <a:lnSpc>
                <a:spcPct val="100000"/>
              </a:lnSpc>
            </a:pPr>
            <a:r>
              <a:rPr lang="es-ES" sz="2000" dirty="0"/>
              <a:t>Northamptonshire </a:t>
            </a:r>
            <a:r>
              <a:rPr lang="es-ES" sz="2000" dirty="0" err="1"/>
              <a:t>People</a:t>
            </a:r>
            <a:r>
              <a:rPr lang="es-ES" sz="2000" dirty="0"/>
              <a:t> </a:t>
            </a:r>
            <a:r>
              <a:rPr lang="es-ES" sz="2000" dirty="0" err="1"/>
              <a:t>First</a:t>
            </a:r>
            <a:endParaRPr lang="en-US" sz="2000" dirty="0"/>
          </a:p>
        </p:txBody>
      </p:sp>
    </p:spTree>
    <p:extLst>
      <p:ext uri="{BB962C8B-B14F-4D97-AF65-F5344CB8AC3E}">
        <p14:creationId xmlns:p14="http://schemas.microsoft.com/office/powerpoint/2010/main" val="248661596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1717-8532-4FB2-9CAB-1B5C570ABBF4}"/>
              </a:ext>
            </a:extLst>
          </p:cNvPr>
          <p:cNvSpPr>
            <a:spLocks noGrp="1"/>
          </p:cNvSpPr>
          <p:nvPr>
            <p:ph type="title"/>
          </p:nvPr>
        </p:nvSpPr>
        <p:spPr>
          <a:xfrm>
            <a:off x="492539" y="327578"/>
            <a:ext cx="9792000" cy="432000"/>
          </a:xfrm>
        </p:spPr>
        <p:txBody>
          <a:bodyPr>
            <a:normAutofit fontScale="90000"/>
          </a:bodyPr>
          <a:lstStyle/>
          <a:p>
            <a:r>
              <a:rPr lang="en-US" dirty="0" err="1"/>
              <a:t>Butlletí</a:t>
            </a:r>
            <a:r>
              <a:rPr lang="en-US" dirty="0"/>
              <a:t> 4</a:t>
            </a:r>
            <a:endParaRPr lang="x-none" dirty="0"/>
          </a:p>
        </p:txBody>
      </p:sp>
      <p:sp>
        <p:nvSpPr>
          <p:cNvPr id="4" name="Content Placeholder 2">
            <a:extLst>
              <a:ext uri="{FF2B5EF4-FFF2-40B4-BE49-F238E27FC236}">
                <a16:creationId xmlns:a16="http://schemas.microsoft.com/office/drawing/2014/main" id="{5D4A905E-75B8-4A1A-A657-F42FD58C5BCE}"/>
              </a:ext>
            </a:extLst>
          </p:cNvPr>
          <p:cNvSpPr>
            <a:spLocks noGrp="1"/>
          </p:cNvSpPr>
          <p:nvPr>
            <p:ph sz="quarter" idx="14"/>
          </p:nvPr>
        </p:nvSpPr>
        <p:spPr>
          <a:xfrm>
            <a:off x="569541" y="1080655"/>
            <a:ext cx="11174412" cy="4509653"/>
          </a:xfrm>
          <a:solidFill>
            <a:srgbClr val="D2EFFC"/>
          </a:solidFill>
        </p:spPr>
        <p:txBody>
          <a:bodyPr/>
          <a:lstStyle/>
          <a:p>
            <a:pPr marL="0" indent="0" algn="just">
              <a:lnSpc>
                <a:spcPct val="100000"/>
              </a:lnSpc>
              <a:spcBef>
                <a:spcPts val="0"/>
              </a:spcBef>
              <a:buClr>
                <a:schemeClr val="accent1">
                  <a:lumMod val="75000"/>
                </a:schemeClr>
              </a:buClr>
              <a:buNone/>
            </a:pPr>
            <a:r>
              <a:rPr lang="es-ES" sz="1600" b="1" dirty="0" err="1"/>
              <a:t>Els</a:t>
            </a:r>
            <a:r>
              <a:rPr lang="es-ES" sz="1600" b="1" dirty="0"/>
              <a:t> </a:t>
            </a:r>
            <a:r>
              <a:rPr lang="es-ES" sz="1600" b="1" dirty="0" err="1"/>
              <a:t>nostres</a:t>
            </a:r>
            <a:r>
              <a:rPr lang="es-ES" sz="1600" b="1" dirty="0"/>
              <a:t> </a:t>
            </a:r>
            <a:r>
              <a:rPr lang="es-ES" sz="1600" b="1" dirty="0" err="1"/>
              <a:t>objectius</a:t>
            </a:r>
            <a:r>
              <a:rPr lang="es-ES" sz="1600" b="1" dirty="0"/>
              <a:t> i </a:t>
            </a:r>
            <a:r>
              <a:rPr lang="es-ES" sz="1600" b="1" dirty="0" err="1"/>
              <a:t>finalitats</a:t>
            </a:r>
            <a:endParaRPr lang="es-ES" sz="1600" b="1" dirty="0"/>
          </a:p>
          <a:p>
            <a:pPr lvl="0" algn="just" fontAlgn="base"/>
            <a:r>
              <a:rPr lang="ca-ES" sz="1600" dirty="0"/>
              <a:t>Ajudar les persones amb problemes d’aprenentatge i/o autisme a parlar per si mateixes, amb ajuda i suport si cal. </a:t>
            </a:r>
            <a:endParaRPr lang="es-ES" sz="1600" dirty="0"/>
          </a:p>
          <a:p>
            <a:pPr lvl="0" algn="just" fontAlgn="base"/>
            <a:r>
              <a:rPr lang="ca-ES" sz="1600" dirty="0"/>
              <a:t>Treballar per eliminar etiquetes que afecten negativament les nostres vides. </a:t>
            </a:r>
            <a:endParaRPr lang="es-ES" sz="1600" dirty="0"/>
          </a:p>
          <a:p>
            <a:pPr lvl="0" algn="just" fontAlgn="base"/>
            <a:r>
              <a:rPr lang="ca-ES" sz="1600" dirty="0"/>
              <a:t>Garantir que totes les persones amb problemes d’aprenentatge i/o autisme siguin respectades per allò que són i pel que diuen. </a:t>
            </a:r>
            <a:endParaRPr lang="es-ES" sz="1600" dirty="0"/>
          </a:p>
          <a:p>
            <a:pPr lvl="0" algn="just" fontAlgn="base"/>
            <a:r>
              <a:rPr lang="ca-ES" sz="1600" dirty="0"/>
              <a:t>Garantir que les persones amb problemes d’aprenentatge i/o autisme: </a:t>
            </a:r>
            <a:endParaRPr lang="es-ES" sz="1600" dirty="0"/>
          </a:p>
          <a:p>
            <a:pPr lvl="1" algn="just" fontAlgn="base"/>
            <a:r>
              <a:rPr lang="ca-ES" sz="1600" dirty="0"/>
              <a:t>coneguin els seus drets,</a:t>
            </a:r>
            <a:endParaRPr lang="es-ES" sz="1600" dirty="0"/>
          </a:p>
          <a:p>
            <a:pPr lvl="1" algn="just" fontAlgn="base"/>
            <a:r>
              <a:rPr lang="ca-ES" sz="1600" dirty="0"/>
              <a:t>puguin conquerir els seus drets,</a:t>
            </a:r>
            <a:endParaRPr lang="es-ES" sz="1600" dirty="0"/>
          </a:p>
          <a:p>
            <a:pPr lvl="1" algn="just" fontAlgn="base"/>
            <a:r>
              <a:rPr lang="ca-ES" sz="1600" dirty="0"/>
              <a:t>tinguin els mateixos drets que tots els altres.</a:t>
            </a:r>
            <a:endParaRPr lang="es-ES" sz="1600" dirty="0"/>
          </a:p>
          <a:p>
            <a:pPr lvl="0" algn="just" fontAlgn="base"/>
            <a:r>
              <a:rPr lang="ca-ES" sz="1600" dirty="0"/>
              <a:t>Explicar a les persones i els grups a </a:t>
            </a:r>
            <a:r>
              <a:rPr lang="ca-ES" sz="1600" dirty="0" err="1"/>
              <a:t>Northamptonshire</a:t>
            </a:r>
            <a:r>
              <a:rPr lang="ca-ES" sz="1600" dirty="0"/>
              <a:t> i en altres llocs les necessitats i inquietuds de les persones amb problemes d’aprenentatge i/o autisme. </a:t>
            </a:r>
            <a:endParaRPr lang="es-ES" sz="1600" dirty="0"/>
          </a:p>
          <a:p>
            <a:pPr lvl="0" algn="just" fontAlgn="base"/>
            <a:r>
              <a:rPr lang="ca-ES" sz="1600" dirty="0"/>
              <a:t>Garantir que les persones amb problemes d’aprenentatge i/o autisme participen en la planificació i el desenvolupament dels serveis que reben a tots els nivells. </a:t>
            </a:r>
            <a:endParaRPr lang="es-ES" sz="1600" dirty="0"/>
          </a:p>
          <a:p>
            <a:pPr lvl="0" algn="just" fontAlgn="base"/>
            <a:r>
              <a:rPr lang="ca-ES" sz="1600" dirty="0"/>
              <a:t>Animar i donar suport al creixement dels grups </a:t>
            </a:r>
            <a:r>
              <a:rPr lang="ca-ES" sz="1600" dirty="0" err="1"/>
              <a:t>People</a:t>
            </a:r>
            <a:r>
              <a:rPr lang="ca-ES" sz="1600" dirty="0"/>
              <a:t> </a:t>
            </a:r>
            <a:r>
              <a:rPr lang="ca-ES" sz="1600" dirty="0" err="1"/>
              <a:t>First</a:t>
            </a:r>
            <a:r>
              <a:rPr lang="ca-ES" sz="1600" dirty="0"/>
              <a:t> i </a:t>
            </a:r>
            <a:r>
              <a:rPr lang="ca-ES" sz="1600" dirty="0" err="1"/>
              <a:t>Speaking</a:t>
            </a:r>
            <a:r>
              <a:rPr lang="ca-ES" sz="1600" dirty="0"/>
              <a:t> Up for </a:t>
            </a:r>
            <a:r>
              <a:rPr lang="ca-ES" sz="1600" dirty="0" err="1"/>
              <a:t>Yourself</a:t>
            </a:r>
            <a:r>
              <a:rPr lang="ca-ES" sz="1600" dirty="0"/>
              <a:t>. </a:t>
            </a:r>
            <a:endParaRPr lang="es-ES" sz="1600" dirty="0"/>
          </a:p>
          <a:p>
            <a:pPr marL="0" indent="0" algn="just">
              <a:buNone/>
            </a:pPr>
            <a:r>
              <a:rPr lang="ca-ES" sz="1600" dirty="0"/>
              <a:t>Per saber-ne més, consulteu: </a:t>
            </a:r>
            <a:r>
              <a:rPr lang="ca-ES" sz="1600" u="sng" dirty="0">
                <a:hlinkClick r:id="rId3"/>
              </a:rPr>
              <a:t>https://www.peoplefirst.org.uk/about</a:t>
            </a:r>
            <a:r>
              <a:rPr lang="ca-ES" sz="1600" dirty="0">
                <a:hlinkClick r:id="rId3"/>
              </a:rPr>
              <a:t>.</a:t>
            </a:r>
            <a:r>
              <a:rPr lang="ca-ES" sz="1600" dirty="0"/>
              <a:t> </a:t>
            </a:r>
            <a:endParaRPr lang="es-ES" sz="1600" dirty="0"/>
          </a:p>
          <a:p>
            <a:pPr marL="0" indent="0" algn="just">
              <a:buNone/>
            </a:pPr>
            <a:endParaRPr lang="x-none" sz="1600" dirty="0"/>
          </a:p>
        </p:txBody>
      </p:sp>
      <p:sp>
        <p:nvSpPr>
          <p:cNvPr id="5" name="Text Placeholder 5">
            <a:extLst>
              <a:ext uri="{FF2B5EF4-FFF2-40B4-BE49-F238E27FC236}">
                <a16:creationId xmlns:a16="http://schemas.microsoft.com/office/drawing/2014/main" id="{67493817-145D-9D46-874B-CB603B283E02}"/>
              </a:ext>
            </a:extLst>
          </p:cNvPr>
          <p:cNvSpPr>
            <a:spLocks noGrp="1"/>
          </p:cNvSpPr>
          <p:nvPr>
            <p:ph type="body" sz="quarter" idx="13"/>
          </p:nvPr>
        </p:nvSpPr>
        <p:spPr>
          <a:xfrm>
            <a:off x="2265218" y="370667"/>
            <a:ext cx="9351818" cy="335915"/>
          </a:xfrm>
        </p:spPr>
        <p:txBody>
          <a:bodyPr/>
          <a:lstStyle/>
          <a:p>
            <a:pPr>
              <a:lnSpc>
                <a:spcPct val="100000"/>
              </a:lnSpc>
            </a:pPr>
            <a:r>
              <a:rPr lang="es-ES" sz="2000" dirty="0"/>
              <a:t>Northamptonshire </a:t>
            </a:r>
            <a:r>
              <a:rPr lang="es-ES" sz="2000" dirty="0" err="1"/>
              <a:t>People</a:t>
            </a:r>
            <a:r>
              <a:rPr lang="es-ES" sz="2000" dirty="0"/>
              <a:t> </a:t>
            </a:r>
            <a:r>
              <a:rPr lang="es-ES" sz="2000" dirty="0" err="1"/>
              <a:t>First</a:t>
            </a:r>
            <a:endParaRPr lang="en-US" sz="2000" dirty="0"/>
          </a:p>
        </p:txBody>
      </p:sp>
    </p:spTree>
    <p:extLst>
      <p:ext uri="{BB962C8B-B14F-4D97-AF65-F5344CB8AC3E}">
        <p14:creationId xmlns:p14="http://schemas.microsoft.com/office/powerpoint/2010/main" val="373932839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1717-8532-4FB2-9CAB-1B5C570ABBF4}"/>
              </a:ext>
            </a:extLst>
          </p:cNvPr>
          <p:cNvSpPr>
            <a:spLocks noGrp="1"/>
          </p:cNvSpPr>
          <p:nvPr>
            <p:ph type="title"/>
          </p:nvPr>
        </p:nvSpPr>
        <p:spPr>
          <a:xfrm>
            <a:off x="492539" y="327578"/>
            <a:ext cx="9792000" cy="432000"/>
          </a:xfrm>
        </p:spPr>
        <p:txBody>
          <a:bodyPr>
            <a:normAutofit fontScale="90000"/>
          </a:bodyPr>
          <a:lstStyle/>
          <a:p>
            <a:r>
              <a:rPr lang="en-US" dirty="0" err="1"/>
              <a:t>Butlletí</a:t>
            </a:r>
            <a:r>
              <a:rPr lang="en-US" dirty="0"/>
              <a:t> 5</a:t>
            </a:r>
            <a:endParaRPr lang="x-none" dirty="0"/>
          </a:p>
        </p:txBody>
      </p:sp>
      <p:sp>
        <p:nvSpPr>
          <p:cNvPr id="4" name="Content Placeholder 2">
            <a:extLst>
              <a:ext uri="{FF2B5EF4-FFF2-40B4-BE49-F238E27FC236}">
                <a16:creationId xmlns:a16="http://schemas.microsoft.com/office/drawing/2014/main" id="{5D4A905E-75B8-4A1A-A657-F42FD58C5BCE}"/>
              </a:ext>
            </a:extLst>
          </p:cNvPr>
          <p:cNvSpPr>
            <a:spLocks noGrp="1"/>
          </p:cNvSpPr>
          <p:nvPr>
            <p:ph sz="quarter" idx="14"/>
          </p:nvPr>
        </p:nvSpPr>
        <p:spPr>
          <a:xfrm>
            <a:off x="569541" y="1080656"/>
            <a:ext cx="11174412" cy="4405744"/>
          </a:xfrm>
          <a:solidFill>
            <a:srgbClr val="D2EFFC"/>
          </a:solidFill>
        </p:spPr>
        <p:txBody>
          <a:bodyPr/>
          <a:lstStyle/>
          <a:p>
            <a:pPr marL="0" indent="0" algn="just">
              <a:lnSpc>
                <a:spcPct val="100000"/>
              </a:lnSpc>
              <a:spcBef>
                <a:spcPts val="0"/>
              </a:spcBef>
              <a:buClr>
                <a:schemeClr val="accent1">
                  <a:lumMod val="75000"/>
                </a:schemeClr>
              </a:buClr>
              <a:buNone/>
            </a:pPr>
            <a:r>
              <a:rPr lang="es-ES" sz="2000" b="1" dirty="0" err="1"/>
              <a:t>Koshish</a:t>
            </a:r>
            <a:r>
              <a:rPr lang="es-ES" sz="2000" b="1" dirty="0"/>
              <a:t>, al Nepal, </a:t>
            </a:r>
            <a:r>
              <a:rPr lang="es-ES" sz="2000" b="1" dirty="0" err="1"/>
              <a:t>s’involucra</a:t>
            </a:r>
            <a:r>
              <a:rPr lang="es-ES" sz="2000" b="1" dirty="0"/>
              <a:t> en la defensa </a:t>
            </a:r>
            <a:r>
              <a:rPr lang="es-ES" sz="2000" b="1" dirty="0" err="1"/>
              <a:t>sistèmica</a:t>
            </a:r>
            <a:r>
              <a:rPr lang="es-ES" sz="2000" b="1" dirty="0"/>
              <a:t> per </a:t>
            </a:r>
            <a:r>
              <a:rPr lang="es-ES" sz="2000" b="1" dirty="0" err="1"/>
              <a:t>promoure</a:t>
            </a:r>
            <a:r>
              <a:rPr lang="es-ES" sz="2000" b="1" dirty="0"/>
              <a:t> </a:t>
            </a:r>
            <a:r>
              <a:rPr lang="es-ES" sz="2000" b="1" dirty="0" err="1"/>
              <a:t>els</a:t>
            </a:r>
            <a:r>
              <a:rPr lang="es-ES" sz="2000" b="1" dirty="0"/>
              <a:t> </a:t>
            </a:r>
            <a:r>
              <a:rPr lang="es-ES" sz="2000" b="1" dirty="0" err="1"/>
              <a:t>drets</a:t>
            </a:r>
            <a:r>
              <a:rPr lang="es-ES" sz="2000" b="1" dirty="0"/>
              <a:t> de les persones </a:t>
            </a:r>
            <a:r>
              <a:rPr lang="es-ES" sz="2000" b="1" dirty="0" err="1"/>
              <a:t>amb</a:t>
            </a:r>
            <a:r>
              <a:rPr lang="es-ES" sz="2000" b="1" dirty="0"/>
              <a:t> </a:t>
            </a:r>
            <a:r>
              <a:rPr lang="es-ES" sz="2000" b="1" dirty="0" err="1"/>
              <a:t>discapacitat</a:t>
            </a:r>
            <a:r>
              <a:rPr lang="es-ES" sz="2000" b="1" dirty="0"/>
              <a:t> psicosocial</a:t>
            </a:r>
            <a:endParaRPr lang="es-ES" sz="1800" b="1" dirty="0"/>
          </a:p>
          <a:p>
            <a:pPr marL="0" indent="0" algn="just">
              <a:lnSpc>
                <a:spcPct val="100000"/>
              </a:lnSpc>
              <a:spcBef>
                <a:spcPts val="0"/>
              </a:spcBef>
              <a:buClr>
                <a:schemeClr val="accent1">
                  <a:lumMod val="75000"/>
                </a:schemeClr>
              </a:buClr>
              <a:buNone/>
            </a:pPr>
            <a:r>
              <a:rPr lang="es-ES" sz="1800" dirty="0" err="1"/>
              <a:t>Koshish</a:t>
            </a:r>
            <a:r>
              <a:rPr lang="es-ES" sz="1800" dirty="0"/>
              <a:t>, que significa «</a:t>
            </a:r>
            <a:r>
              <a:rPr lang="es-ES" sz="1800" dirty="0" err="1"/>
              <a:t>fer</a:t>
            </a:r>
            <a:r>
              <a:rPr lang="es-ES" sz="1800" dirty="0"/>
              <a:t> un </a:t>
            </a:r>
            <a:r>
              <a:rPr lang="es-ES" sz="1800" dirty="0" err="1"/>
              <a:t>esforç</a:t>
            </a:r>
            <a:r>
              <a:rPr lang="es-ES" sz="1800" dirty="0"/>
              <a:t>» en </a:t>
            </a:r>
            <a:r>
              <a:rPr lang="es-ES" sz="1800" dirty="0" err="1"/>
              <a:t>nepalès</a:t>
            </a:r>
            <a:r>
              <a:rPr lang="es-ES" sz="1800" dirty="0"/>
              <a:t>, </a:t>
            </a:r>
            <a:r>
              <a:rPr lang="es-ES" sz="1800" dirty="0" err="1"/>
              <a:t>és</a:t>
            </a:r>
            <a:r>
              <a:rPr lang="es-ES" sz="1800" dirty="0"/>
              <a:t> una ONG de </a:t>
            </a:r>
            <a:r>
              <a:rPr lang="es-ES" sz="1800" dirty="0" err="1"/>
              <a:t>drets</a:t>
            </a:r>
            <a:r>
              <a:rPr lang="es-ES" sz="1800" dirty="0"/>
              <a:t> registrada al </a:t>
            </a:r>
            <a:r>
              <a:rPr lang="es-ES" sz="1800" dirty="0" err="1"/>
              <a:t>districte</a:t>
            </a:r>
            <a:r>
              <a:rPr lang="es-ES" sz="1800" dirty="0"/>
              <a:t> de Katmandú. </a:t>
            </a:r>
            <a:r>
              <a:rPr lang="es-ES" sz="1800" dirty="0" err="1"/>
              <a:t>Koshish</a:t>
            </a:r>
            <a:r>
              <a:rPr lang="es-ES" sz="1800" dirty="0"/>
              <a:t> la van iniciar persones </a:t>
            </a:r>
            <a:r>
              <a:rPr lang="es-ES" sz="1800" dirty="0" err="1"/>
              <a:t>amb</a:t>
            </a:r>
            <a:r>
              <a:rPr lang="es-ES" sz="1800" dirty="0"/>
              <a:t> </a:t>
            </a:r>
            <a:r>
              <a:rPr lang="es-ES" sz="1800" dirty="0" err="1"/>
              <a:t>discapacitat</a:t>
            </a:r>
            <a:r>
              <a:rPr lang="es-ES" sz="1800" dirty="0"/>
              <a:t> psicosocial que van </a:t>
            </a:r>
            <a:r>
              <a:rPr lang="es-ES" sz="1800" dirty="0" err="1"/>
              <a:t>reconèixer</a:t>
            </a:r>
            <a:r>
              <a:rPr lang="es-ES" sz="1800" dirty="0"/>
              <a:t> la </a:t>
            </a:r>
            <a:r>
              <a:rPr lang="es-ES" sz="1800" dirty="0" err="1"/>
              <a:t>necessitat</a:t>
            </a:r>
            <a:r>
              <a:rPr lang="es-ES" sz="1800" dirty="0"/>
              <a:t> de </a:t>
            </a:r>
            <a:r>
              <a:rPr lang="es-ES" sz="1800" dirty="0" err="1"/>
              <a:t>millorar</a:t>
            </a:r>
            <a:r>
              <a:rPr lang="es-ES" sz="1800" dirty="0"/>
              <a:t> </a:t>
            </a:r>
            <a:r>
              <a:rPr lang="es-ES" sz="1800" dirty="0" err="1"/>
              <a:t>els</a:t>
            </a:r>
            <a:r>
              <a:rPr lang="es-ES" sz="1800" dirty="0"/>
              <a:t> </a:t>
            </a:r>
            <a:r>
              <a:rPr lang="es-ES" sz="1800" dirty="0" err="1"/>
              <a:t>sistemes</a:t>
            </a:r>
            <a:r>
              <a:rPr lang="es-ES" sz="1800" dirty="0"/>
              <a:t> de </a:t>
            </a:r>
            <a:r>
              <a:rPr lang="es-ES" sz="1800" dirty="0" err="1"/>
              <a:t>salut</a:t>
            </a:r>
            <a:r>
              <a:rPr lang="es-ES" sz="1800" dirty="0"/>
              <a:t> mental al Nepal. L’ONG busca crear una </a:t>
            </a:r>
            <a:r>
              <a:rPr lang="es-ES" sz="1800" dirty="0" err="1"/>
              <a:t>societat</a:t>
            </a:r>
            <a:r>
              <a:rPr lang="es-ES" sz="1800" dirty="0"/>
              <a:t> </a:t>
            </a:r>
            <a:r>
              <a:rPr lang="es-ES" sz="1800" dirty="0" err="1"/>
              <a:t>on</a:t>
            </a:r>
            <a:r>
              <a:rPr lang="es-ES" sz="1800" dirty="0"/>
              <a:t> les persones </a:t>
            </a:r>
            <a:r>
              <a:rPr lang="es-ES" sz="1800" dirty="0" err="1"/>
              <a:t>amb</a:t>
            </a:r>
            <a:r>
              <a:rPr lang="es-ES" sz="1800" dirty="0"/>
              <a:t> </a:t>
            </a:r>
            <a:r>
              <a:rPr lang="es-ES" sz="1800" dirty="0" err="1"/>
              <a:t>destrets</a:t>
            </a:r>
            <a:r>
              <a:rPr lang="es-ES" sz="1800" dirty="0"/>
              <a:t> </a:t>
            </a:r>
            <a:r>
              <a:rPr lang="es-ES" sz="1800" dirty="0" err="1"/>
              <a:t>emocionals</a:t>
            </a:r>
            <a:r>
              <a:rPr lang="es-ES" sz="1800" dirty="0"/>
              <a:t> </a:t>
            </a:r>
            <a:r>
              <a:rPr lang="es-ES" sz="1800" dirty="0" err="1"/>
              <a:t>puguin</a:t>
            </a:r>
            <a:r>
              <a:rPr lang="es-ES" sz="1800" dirty="0"/>
              <a:t> </a:t>
            </a:r>
            <a:r>
              <a:rPr lang="es-ES" sz="1800" dirty="0" err="1"/>
              <a:t>viure</a:t>
            </a:r>
            <a:r>
              <a:rPr lang="es-ES" sz="1800" dirty="0"/>
              <a:t> una vida digna.</a:t>
            </a:r>
          </a:p>
          <a:p>
            <a:pPr marL="0" indent="0" algn="just">
              <a:lnSpc>
                <a:spcPct val="100000"/>
              </a:lnSpc>
              <a:spcBef>
                <a:spcPts val="0"/>
              </a:spcBef>
              <a:buClr>
                <a:schemeClr val="accent1">
                  <a:lumMod val="75000"/>
                </a:schemeClr>
              </a:buClr>
              <a:buNone/>
            </a:pPr>
            <a:r>
              <a:rPr lang="es-ES" sz="1800" dirty="0"/>
              <a:t> </a:t>
            </a:r>
          </a:p>
          <a:p>
            <a:pPr marL="0" indent="0" algn="just">
              <a:lnSpc>
                <a:spcPct val="100000"/>
              </a:lnSpc>
              <a:spcBef>
                <a:spcPts val="0"/>
              </a:spcBef>
              <a:buClr>
                <a:schemeClr val="accent1">
                  <a:lumMod val="75000"/>
                </a:schemeClr>
              </a:buClr>
              <a:buNone/>
            </a:pPr>
            <a:r>
              <a:rPr lang="es-ES" sz="1800" dirty="0" err="1"/>
              <a:t>Mitjançant</a:t>
            </a:r>
            <a:r>
              <a:rPr lang="es-ES" sz="1800" dirty="0"/>
              <a:t> </a:t>
            </a:r>
            <a:r>
              <a:rPr lang="es-ES" sz="1800" dirty="0" err="1"/>
              <a:t>esforços</a:t>
            </a:r>
            <a:r>
              <a:rPr lang="es-ES" sz="1800" dirty="0"/>
              <a:t> de defensa i autodefensa, </a:t>
            </a:r>
            <a:r>
              <a:rPr lang="es-ES" sz="1800" dirty="0" err="1"/>
              <a:t>Koshish</a:t>
            </a:r>
            <a:r>
              <a:rPr lang="es-ES" sz="1800" dirty="0"/>
              <a:t> treballa per </a:t>
            </a:r>
            <a:r>
              <a:rPr lang="es-ES" sz="1800" dirty="0" err="1"/>
              <a:t>reconèixer</a:t>
            </a:r>
            <a:r>
              <a:rPr lang="es-ES" sz="1800" dirty="0"/>
              <a:t> </a:t>
            </a:r>
            <a:r>
              <a:rPr lang="es-ES" sz="1800" dirty="0" err="1"/>
              <a:t>els</a:t>
            </a:r>
            <a:r>
              <a:rPr lang="es-ES" sz="1800" dirty="0"/>
              <a:t> </a:t>
            </a:r>
            <a:r>
              <a:rPr lang="es-ES" sz="1800" dirty="0" err="1"/>
              <a:t>drets</a:t>
            </a:r>
            <a:r>
              <a:rPr lang="es-ES" sz="1800" dirty="0"/>
              <a:t> de les persones </a:t>
            </a:r>
            <a:r>
              <a:rPr lang="es-ES" sz="1800" dirty="0" err="1"/>
              <a:t>amb</a:t>
            </a:r>
            <a:r>
              <a:rPr lang="es-ES" sz="1800" dirty="0"/>
              <a:t> </a:t>
            </a:r>
            <a:r>
              <a:rPr lang="es-ES" sz="1800" dirty="0" err="1"/>
              <a:t>discapacitat</a:t>
            </a:r>
            <a:r>
              <a:rPr lang="es-ES" sz="1800" dirty="0"/>
              <a:t> psicosocial. En </a:t>
            </a:r>
            <a:r>
              <a:rPr lang="es-ES" sz="1800" dirty="0" err="1"/>
              <a:t>reconèixer</a:t>
            </a:r>
            <a:r>
              <a:rPr lang="es-ES" sz="1800" dirty="0"/>
              <a:t> que la </a:t>
            </a:r>
            <a:r>
              <a:rPr lang="es-ES" sz="1800" dirty="0" err="1"/>
              <a:t>participació</a:t>
            </a:r>
            <a:r>
              <a:rPr lang="es-ES" sz="1800" dirty="0"/>
              <a:t> de les persones </a:t>
            </a:r>
            <a:r>
              <a:rPr lang="es-ES" sz="1800" dirty="0" err="1"/>
              <a:t>amb</a:t>
            </a:r>
            <a:r>
              <a:rPr lang="es-ES" sz="1800" dirty="0"/>
              <a:t> </a:t>
            </a:r>
            <a:r>
              <a:rPr lang="es-ES" sz="1800" dirty="0" err="1"/>
              <a:t>discapacitat</a:t>
            </a:r>
            <a:r>
              <a:rPr lang="es-ES" sz="1800" dirty="0"/>
              <a:t> psicosocial en temes </a:t>
            </a:r>
            <a:r>
              <a:rPr lang="es-ES" sz="1800" dirty="0" err="1"/>
              <a:t>públics</a:t>
            </a:r>
            <a:r>
              <a:rPr lang="es-ES" sz="1800" dirty="0"/>
              <a:t> </a:t>
            </a:r>
            <a:r>
              <a:rPr lang="es-ES" sz="1800" dirty="0" err="1"/>
              <a:t>s’ha</a:t>
            </a:r>
            <a:r>
              <a:rPr lang="es-ES" sz="1800" dirty="0"/>
              <a:t> </a:t>
            </a:r>
            <a:r>
              <a:rPr lang="es-ES" sz="1800" dirty="0" err="1"/>
              <a:t>limitat</a:t>
            </a:r>
            <a:r>
              <a:rPr lang="es-ES" sz="1800" dirty="0"/>
              <a:t> </a:t>
            </a:r>
            <a:r>
              <a:rPr lang="es-ES" sz="1800" dirty="0" err="1"/>
              <a:t>com</a:t>
            </a:r>
            <a:r>
              <a:rPr lang="es-ES" sz="1800" dirty="0"/>
              <a:t> a </a:t>
            </a:r>
            <a:r>
              <a:rPr lang="es-ES" sz="1800" dirty="0" err="1"/>
              <a:t>conseqüència</a:t>
            </a:r>
            <a:r>
              <a:rPr lang="es-ES" sz="1800" dirty="0"/>
              <a:t> de </a:t>
            </a:r>
            <a:r>
              <a:rPr lang="es-ES" sz="1800" dirty="0" err="1"/>
              <a:t>diverses</a:t>
            </a:r>
            <a:r>
              <a:rPr lang="es-ES" sz="1800" dirty="0"/>
              <a:t> formes </a:t>
            </a:r>
            <a:r>
              <a:rPr lang="es-ES" sz="1800" dirty="0" err="1"/>
              <a:t>d’estigmes</a:t>
            </a:r>
            <a:r>
              <a:rPr lang="es-ES" sz="1800" dirty="0"/>
              <a:t> i </a:t>
            </a:r>
            <a:r>
              <a:rPr lang="es-ES" sz="1800" dirty="0" err="1"/>
              <a:t>discriminació</a:t>
            </a:r>
            <a:r>
              <a:rPr lang="es-ES" sz="1800" dirty="0"/>
              <a:t>, </a:t>
            </a:r>
            <a:r>
              <a:rPr lang="es-ES" sz="1800" dirty="0" err="1"/>
              <a:t>Koshish</a:t>
            </a:r>
            <a:r>
              <a:rPr lang="es-ES" sz="1800" dirty="0"/>
              <a:t> ha </a:t>
            </a:r>
            <a:r>
              <a:rPr lang="es-ES" sz="1800" dirty="0" err="1"/>
              <a:t>estat</a:t>
            </a:r>
            <a:r>
              <a:rPr lang="es-ES" sz="1800" dirty="0"/>
              <a:t> </a:t>
            </a:r>
            <a:r>
              <a:rPr lang="es-ES" sz="1800" dirty="0" err="1"/>
              <a:t>fent</a:t>
            </a:r>
            <a:r>
              <a:rPr lang="es-ES" sz="1800" dirty="0"/>
              <a:t> tasques de </a:t>
            </a:r>
            <a:r>
              <a:rPr lang="es-ES" sz="1800" dirty="0" err="1"/>
              <a:t>promoció</a:t>
            </a:r>
            <a:r>
              <a:rPr lang="es-ES" sz="1800" dirty="0"/>
              <a:t> per animar les persones </a:t>
            </a:r>
            <a:r>
              <a:rPr lang="es-ES" sz="1800" dirty="0" err="1"/>
              <a:t>amb</a:t>
            </a:r>
            <a:r>
              <a:rPr lang="es-ES" sz="1800" dirty="0"/>
              <a:t> </a:t>
            </a:r>
            <a:r>
              <a:rPr lang="es-ES" sz="1800" dirty="0" err="1"/>
              <a:t>discapacitat</a:t>
            </a:r>
            <a:r>
              <a:rPr lang="es-ES" sz="1800" dirty="0"/>
              <a:t> psicosocial a manifestar </a:t>
            </a:r>
            <a:r>
              <a:rPr lang="es-ES" sz="1800" dirty="0" err="1"/>
              <a:t>públicament</a:t>
            </a:r>
            <a:r>
              <a:rPr lang="es-ES" sz="1800" dirty="0"/>
              <a:t> les </a:t>
            </a:r>
            <a:r>
              <a:rPr lang="es-ES" sz="1800" dirty="0" err="1"/>
              <a:t>seves</a:t>
            </a:r>
            <a:r>
              <a:rPr lang="es-ES" sz="1800" dirty="0"/>
              <a:t> </a:t>
            </a:r>
            <a:r>
              <a:rPr lang="es-ES" sz="1800" dirty="0" err="1"/>
              <a:t>experiències</a:t>
            </a:r>
            <a:r>
              <a:rPr lang="es-ES" sz="1800" dirty="0"/>
              <a:t> i a participar </a:t>
            </a:r>
            <a:r>
              <a:rPr lang="es-ES" sz="1800" dirty="0" err="1"/>
              <a:t>activament</a:t>
            </a:r>
            <a:r>
              <a:rPr lang="es-ES" sz="1800" dirty="0"/>
              <a:t> en </a:t>
            </a:r>
            <a:r>
              <a:rPr lang="es-ES" sz="1800" dirty="0" err="1"/>
              <a:t>accions</a:t>
            </a:r>
            <a:r>
              <a:rPr lang="es-ES" sz="1800" dirty="0"/>
              <a:t> per </a:t>
            </a:r>
            <a:r>
              <a:rPr lang="es-ES" sz="1800" dirty="0" err="1"/>
              <a:t>defensar</a:t>
            </a:r>
            <a:r>
              <a:rPr lang="es-ES" sz="1800" dirty="0"/>
              <a:t> </a:t>
            </a:r>
            <a:r>
              <a:rPr lang="es-ES" sz="1800" dirty="0" err="1"/>
              <a:t>els</a:t>
            </a:r>
            <a:r>
              <a:rPr lang="es-ES" sz="1800" dirty="0"/>
              <a:t> </a:t>
            </a:r>
            <a:r>
              <a:rPr lang="es-ES" sz="1800" dirty="0" err="1"/>
              <a:t>seus</a:t>
            </a:r>
            <a:r>
              <a:rPr lang="es-ES" sz="1800" dirty="0"/>
              <a:t> </a:t>
            </a:r>
            <a:r>
              <a:rPr lang="es-ES" sz="1800" dirty="0" err="1"/>
              <a:t>drets</a:t>
            </a:r>
            <a:r>
              <a:rPr lang="es-ES" sz="1800" dirty="0"/>
              <a:t>.</a:t>
            </a:r>
          </a:p>
          <a:p>
            <a:pPr marL="0" indent="0" algn="just">
              <a:lnSpc>
                <a:spcPct val="100000"/>
              </a:lnSpc>
              <a:spcBef>
                <a:spcPts val="0"/>
              </a:spcBef>
              <a:buClr>
                <a:schemeClr val="accent1">
                  <a:lumMod val="75000"/>
                </a:schemeClr>
              </a:buClr>
              <a:buNone/>
            </a:pPr>
            <a:r>
              <a:rPr lang="es-ES" sz="1800" dirty="0"/>
              <a:t> </a:t>
            </a:r>
          </a:p>
          <a:p>
            <a:pPr marL="0" indent="0" algn="just">
              <a:lnSpc>
                <a:spcPct val="100000"/>
              </a:lnSpc>
              <a:spcBef>
                <a:spcPts val="0"/>
              </a:spcBef>
              <a:buClr>
                <a:schemeClr val="accent1">
                  <a:lumMod val="75000"/>
                </a:schemeClr>
              </a:buClr>
              <a:buNone/>
            </a:pPr>
            <a:r>
              <a:rPr lang="es-ES" sz="1800" dirty="0" err="1"/>
              <a:t>Koshish</a:t>
            </a:r>
            <a:r>
              <a:rPr lang="es-ES" sz="1800" dirty="0"/>
              <a:t> basa la </a:t>
            </a:r>
            <a:r>
              <a:rPr lang="es-ES" sz="1800" dirty="0" err="1"/>
              <a:t>seva</a:t>
            </a:r>
            <a:r>
              <a:rPr lang="es-ES" sz="1800" dirty="0"/>
              <a:t> </a:t>
            </a:r>
            <a:r>
              <a:rPr lang="es-ES" sz="1800" dirty="0" err="1"/>
              <a:t>orientació</a:t>
            </a:r>
            <a:r>
              <a:rPr lang="es-ES" sz="1800" dirty="0"/>
              <a:t> política en una perspectiva holística i treballa en </a:t>
            </a:r>
            <a:r>
              <a:rPr lang="es-ES" sz="1800" dirty="0" err="1"/>
              <a:t>coordinació</a:t>
            </a:r>
            <a:r>
              <a:rPr lang="es-ES" sz="1800" dirty="0"/>
              <a:t> i </a:t>
            </a:r>
            <a:r>
              <a:rPr lang="es-ES" sz="1800" dirty="0" err="1"/>
              <a:t>col·laboració</a:t>
            </a:r>
            <a:r>
              <a:rPr lang="es-ES" sz="1800" dirty="0"/>
              <a:t> </a:t>
            </a:r>
            <a:r>
              <a:rPr lang="es-ES" sz="1800" dirty="0" err="1"/>
              <a:t>amb</a:t>
            </a:r>
            <a:r>
              <a:rPr lang="es-ES" sz="1800" dirty="0"/>
              <a:t> </a:t>
            </a:r>
            <a:r>
              <a:rPr lang="es-ES" sz="1800" dirty="0" err="1"/>
              <a:t>organitzacions</a:t>
            </a:r>
            <a:r>
              <a:rPr lang="es-ES" sz="1800" dirty="0"/>
              <a:t> que </a:t>
            </a:r>
            <a:r>
              <a:rPr lang="es-ES" sz="1800" dirty="0" err="1"/>
              <a:t>treballen</a:t>
            </a:r>
            <a:r>
              <a:rPr lang="es-ES" sz="1800" dirty="0"/>
              <a:t> en </a:t>
            </a:r>
            <a:r>
              <a:rPr lang="es-ES" sz="1800" dirty="0" err="1"/>
              <a:t>problemes</a:t>
            </a:r>
            <a:r>
              <a:rPr lang="es-ES" sz="1800" dirty="0"/>
              <a:t> de </a:t>
            </a:r>
            <a:r>
              <a:rPr lang="es-ES" sz="1800" dirty="0" err="1"/>
              <a:t>salut</a:t>
            </a:r>
            <a:r>
              <a:rPr lang="es-ES" sz="1800" dirty="0"/>
              <a:t> mental a diversos </a:t>
            </a:r>
            <a:r>
              <a:rPr lang="es-ES" sz="1800" dirty="0" err="1"/>
              <a:t>sectors</a:t>
            </a:r>
            <a:r>
              <a:rPr lang="es-ES" sz="1800" dirty="0"/>
              <a:t> i </a:t>
            </a:r>
            <a:r>
              <a:rPr lang="es-ES" sz="1800" dirty="0" err="1"/>
              <a:t>dominis</a:t>
            </a:r>
            <a:r>
              <a:rPr lang="es-ES" sz="1800" dirty="0"/>
              <a:t>. </a:t>
            </a:r>
            <a:r>
              <a:rPr lang="es-ES" sz="1800" dirty="0" err="1"/>
              <a:t>Com</a:t>
            </a:r>
            <a:r>
              <a:rPr lang="es-ES" sz="1800" dirty="0"/>
              <a:t> a </a:t>
            </a:r>
            <a:r>
              <a:rPr lang="es-ES" sz="1800" dirty="0" err="1"/>
              <a:t>part</a:t>
            </a:r>
            <a:r>
              <a:rPr lang="es-ES" sz="1800" dirty="0"/>
              <a:t> de les </a:t>
            </a:r>
            <a:r>
              <a:rPr lang="es-ES" sz="1800" dirty="0" err="1"/>
              <a:t>seves</a:t>
            </a:r>
            <a:r>
              <a:rPr lang="es-ES" sz="1800" dirty="0"/>
              <a:t> </a:t>
            </a:r>
            <a:r>
              <a:rPr lang="es-ES" sz="1800" dirty="0" err="1"/>
              <a:t>accions</a:t>
            </a:r>
            <a:r>
              <a:rPr lang="es-ES" sz="1800" dirty="0"/>
              <a:t> de defensa, </a:t>
            </a:r>
            <a:r>
              <a:rPr lang="es-ES" sz="1800" dirty="0" err="1"/>
              <a:t>Koshish</a:t>
            </a:r>
            <a:r>
              <a:rPr lang="es-ES" sz="1800" dirty="0"/>
              <a:t> participa en les </a:t>
            </a:r>
            <a:r>
              <a:rPr lang="es-ES" sz="1800" dirty="0" err="1"/>
              <a:t>activitats</a:t>
            </a:r>
            <a:r>
              <a:rPr lang="es-ES" sz="1800" dirty="0"/>
              <a:t> </a:t>
            </a:r>
            <a:r>
              <a:rPr lang="es-ES" sz="1800" dirty="0" err="1"/>
              <a:t>següents</a:t>
            </a:r>
            <a:r>
              <a:rPr lang="es-ES" sz="1800" dirty="0"/>
              <a:t>: </a:t>
            </a:r>
          </a:p>
          <a:p>
            <a:pPr marL="0" indent="0" algn="just">
              <a:lnSpc>
                <a:spcPct val="100000"/>
              </a:lnSpc>
              <a:spcBef>
                <a:spcPts val="0"/>
              </a:spcBef>
              <a:buClr>
                <a:schemeClr val="accent1">
                  <a:lumMod val="75000"/>
                </a:schemeClr>
              </a:buClr>
              <a:buNone/>
            </a:pPr>
            <a:endParaRPr lang="x-none" sz="1800" dirty="0"/>
          </a:p>
        </p:txBody>
      </p:sp>
      <p:sp>
        <p:nvSpPr>
          <p:cNvPr id="5" name="Text Placeholder 5">
            <a:extLst>
              <a:ext uri="{FF2B5EF4-FFF2-40B4-BE49-F238E27FC236}">
                <a16:creationId xmlns:a16="http://schemas.microsoft.com/office/drawing/2014/main" id="{67493817-145D-9D46-874B-CB603B283E02}"/>
              </a:ext>
            </a:extLst>
          </p:cNvPr>
          <p:cNvSpPr>
            <a:spLocks noGrp="1"/>
          </p:cNvSpPr>
          <p:nvPr>
            <p:ph type="body" sz="quarter" idx="13"/>
          </p:nvPr>
        </p:nvSpPr>
        <p:spPr>
          <a:xfrm>
            <a:off x="2265218" y="370667"/>
            <a:ext cx="9351818" cy="335915"/>
          </a:xfrm>
        </p:spPr>
        <p:txBody>
          <a:bodyPr/>
          <a:lstStyle/>
          <a:p>
            <a:pPr>
              <a:lnSpc>
                <a:spcPct val="100000"/>
              </a:lnSpc>
            </a:pPr>
            <a:r>
              <a:rPr lang="es-ES" sz="2000" dirty="0" err="1"/>
              <a:t>Koshish</a:t>
            </a:r>
            <a:r>
              <a:rPr lang="es-ES" sz="2000" dirty="0"/>
              <a:t>, Nepal</a:t>
            </a:r>
            <a:endParaRPr lang="en-US" sz="2000" dirty="0"/>
          </a:p>
        </p:txBody>
      </p:sp>
    </p:spTree>
    <p:extLst>
      <p:ext uri="{BB962C8B-B14F-4D97-AF65-F5344CB8AC3E}">
        <p14:creationId xmlns:p14="http://schemas.microsoft.com/office/powerpoint/2010/main" val="346204427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1717-8532-4FB2-9CAB-1B5C570ABBF4}"/>
              </a:ext>
            </a:extLst>
          </p:cNvPr>
          <p:cNvSpPr>
            <a:spLocks noGrp="1"/>
          </p:cNvSpPr>
          <p:nvPr>
            <p:ph type="title"/>
          </p:nvPr>
        </p:nvSpPr>
        <p:spPr>
          <a:xfrm>
            <a:off x="492539" y="327578"/>
            <a:ext cx="9792000" cy="432000"/>
          </a:xfrm>
        </p:spPr>
        <p:txBody>
          <a:bodyPr>
            <a:normAutofit fontScale="90000"/>
          </a:bodyPr>
          <a:lstStyle/>
          <a:p>
            <a:r>
              <a:rPr lang="en-US" dirty="0" err="1"/>
              <a:t>Butlletí</a:t>
            </a:r>
            <a:r>
              <a:rPr lang="en-US" dirty="0"/>
              <a:t> 5</a:t>
            </a:r>
            <a:endParaRPr lang="x-none" dirty="0"/>
          </a:p>
        </p:txBody>
      </p:sp>
      <p:sp>
        <p:nvSpPr>
          <p:cNvPr id="4" name="Content Placeholder 2">
            <a:extLst>
              <a:ext uri="{FF2B5EF4-FFF2-40B4-BE49-F238E27FC236}">
                <a16:creationId xmlns:a16="http://schemas.microsoft.com/office/drawing/2014/main" id="{5D4A905E-75B8-4A1A-A657-F42FD58C5BCE}"/>
              </a:ext>
            </a:extLst>
          </p:cNvPr>
          <p:cNvSpPr>
            <a:spLocks noGrp="1"/>
          </p:cNvSpPr>
          <p:nvPr>
            <p:ph sz="quarter" idx="14"/>
          </p:nvPr>
        </p:nvSpPr>
        <p:spPr>
          <a:xfrm>
            <a:off x="569541" y="1080656"/>
            <a:ext cx="11174412" cy="2701635"/>
          </a:xfrm>
          <a:solidFill>
            <a:srgbClr val="D2EFFC"/>
          </a:solidFill>
        </p:spPr>
        <p:txBody>
          <a:bodyPr/>
          <a:lstStyle/>
          <a:p>
            <a:pPr algn="just">
              <a:lnSpc>
                <a:spcPct val="100000"/>
              </a:lnSpc>
              <a:spcBef>
                <a:spcPts val="0"/>
              </a:spcBef>
              <a:buClr>
                <a:schemeClr val="accent1">
                  <a:lumMod val="75000"/>
                </a:schemeClr>
              </a:buClr>
            </a:pPr>
            <a:r>
              <a:rPr lang="es-ES" sz="1800" dirty="0" err="1"/>
              <a:t>Revisió</a:t>
            </a:r>
            <a:r>
              <a:rPr lang="es-ES" sz="1800" dirty="0"/>
              <a:t> de </a:t>
            </a:r>
            <a:r>
              <a:rPr lang="es-ES" sz="1800" dirty="0" err="1"/>
              <a:t>lleis</a:t>
            </a:r>
            <a:r>
              <a:rPr lang="es-ES" sz="1800" dirty="0"/>
              <a:t>, </a:t>
            </a:r>
            <a:r>
              <a:rPr lang="es-ES" sz="1800" dirty="0" err="1"/>
              <a:t>polítiques</a:t>
            </a:r>
            <a:r>
              <a:rPr lang="es-ES" sz="1800" dirty="0"/>
              <a:t> i programes </a:t>
            </a:r>
            <a:r>
              <a:rPr lang="es-ES" sz="1800" dirty="0" err="1"/>
              <a:t>relacionats</a:t>
            </a:r>
            <a:r>
              <a:rPr lang="es-ES" sz="1800" dirty="0"/>
              <a:t> </a:t>
            </a:r>
            <a:r>
              <a:rPr lang="es-ES" sz="1800" dirty="0" err="1"/>
              <a:t>amb</a:t>
            </a:r>
            <a:r>
              <a:rPr lang="es-ES" sz="1800" dirty="0"/>
              <a:t> </a:t>
            </a:r>
            <a:r>
              <a:rPr lang="es-ES" sz="1800" dirty="0" err="1"/>
              <a:t>serveis</a:t>
            </a:r>
            <a:r>
              <a:rPr lang="es-ES" sz="1800" dirty="0"/>
              <a:t> </a:t>
            </a:r>
            <a:r>
              <a:rPr lang="es-ES" sz="1800" dirty="0" err="1"/>
              <a:t>socials</a:t>
            </a:r>
            <a:r>
              <a:rPr lang="es-ES" sz="1800" dirty="0"/>
              <a:t> i de </a:t>
            </a:r>
            <a:r>
              <a:rPr lang="es-ES" sz="1800" dirty="0" err="1"/>
              <a:t>salut</a:t>
            </a:r>
            <a:r>
              <a:rPr lang="es-ES" sz="1800" dirty="0"/>
              <a:t> mental  per garantir que </a:t>
            </a:r>
            <a:r>
              <a:rPr lang="es-ES" sz="1800" dirty="0" err="1"/>
              <a:t>segueixen</a:t>
            </a:r>
            <a:r>
              <a:rPr lang="es-ES" sz="1800" dirty="0"/>
              <a:t> </a:t>
            </a:r>
            <a:r>
              <a:rPr lang="es-ES" sz="1800" dirty="0" err="1"/>
              <a:t>els</a:t>
            </a:r>
            <a:r>
              <a:rPr lang="es-ES" sz="1800" dirty="0"/>
              <a:t> </a:t>
            </a:r>
            <a:r>
              <a:rPr lang="es-ES" sz="1800" dirty="0" err="1"/>
              <a:t>estàndards</a:t>
            </a:r>
            <a:r>
              <a:rPr lang="es-ES" sz="1800" dirty="0"/>
              <a:t> </a:t>
            </a:r>
            <a:r>
              <a:rPr lang="es-ES" sz="1800" dirty="0" err="1"/>
              <a:t>internacionals</a:t>
            </a:r>
            <a:r>
              <a:rPr lang="es-ES" sz="1800" dirty="0"/>
              <a:t> de </a:t>
            </a:r>
            <a:r>
              <a:rPr lang="es-ES" sz="1800" dirty="0" err="1"/>
              <a:t>drets</a:t>
            </a:r>
            <a:r>
              <a:rPr lang="es-ES" sz="1800" dirty="0"/>
              <a:t> </a:t>
            </a:r>
            <a:r>
              <a:rPr lang="es-ES" sz="1800" dirty="0" err="1"/>
              <a:t>humans</a:t>
            </a:r>
            <a:r>
              <a:rPr lang="es-ES" sz="1800" dirty="0"/>
              <a:t>. </a:t>
            </a:r>
          </a:p>
          <a:p>
            <a:pPr algn="just">
              <a:lnSpc>
                <a:spcPct val="100000"/>
              </a:lnSpc>
              <a:spcBef>
                <a:spcPts val="0"/>
              </a:spcBef>
              <a:buClr>
                <a:schemeClr val="accent1">
                  <a:lumMod val="75000"/>
                </a:schemeClr>
              </a:buClr>
            </a:pPr>
            <a:r>
              <a:rPr lang="es-ES" sz="1800" dirty="0" err="1"/>
              <a:t>Mobilització</a:t>
            </a:r>
            <a:r>
              <a:rPr lang="es-ES" sz="1800" dirty="0"/>
              <a:t> </a:t>
            </a:r>
            <a:r>
              <a:rPr lang="es-ES" sz="1800" dirty="0" err="1"/>
              <a:t>dels</a:t>
            </a:r>
            <a:r>
              <a:rPr lang="es-ES" sz="1800" dirty="0"/>
              <a:t> </a:t>
            </a:r>
            <a:r>
              <a:rPr lang="es-ES" sz="1800" dirty="0" err="1"/>
              <a:t>mitjans</a:t>
            </a:r>
            <a:r>
              <a:rPr lang="es-ES" sz="1800" dirty="0"/>
              <a:t> i </a:t>
            </a:r>
            <a:r>
              <a:rPr lang="es-ES" sz="1800" dirty="0" err="1"/>
              <a:t>promoure</a:t>
            </a:r>
            <a:r>
              <a:rPr lang="es-ES" sz="1800" dirty="0"/>
              <a:t> la </a:t>
            </a:r>
            <a:r>
              <a:rPr lang="es-ES" sz="1800" dirty="0" err="1"/>
              <a:t>conscienciació</a:t>
            </a:r>
            <a:r>
              <a:rPr lang="es-ES" sz="1800" dirty="0"/>
              <a:t> </a:t>
            </a:r>
            <a:r>
              <a:rPr lang="es-ES" sz="1800" dirty="0" err="1"/>
              <a:t>dels</a:t>
            </a:r>
            <a:r>
              <a:rPr lang="es-ES" sz="1800" dirty="0"/>
              <a:t> </a:t>
            </a:r>
            <a:r>
              <a:rPr lang="es-ES" sz="1800" dirty="0" err="1"/>
              <a:t>problemes</a:t>
            </a:r>
            <a:r>
              <a:rPr lang="es-ES" sz="1800" dirty="0"/>
              <a:t> que afecten les persones </a:t>
            </a:r>
            <a:r>
              <a:rPr lang="es-ES" sz="1800" dirty="0" err="1"/>
              <a:t>amb</a:t>
            </a:r>
            <a:r>
              <a:rPr lang="es-ES" sz="1800" dirty="0"/>
              <a:t> </a:t>
            </a:r>
            <a:r>
              <a:rPr lang="es-ES" sz="1800" dirty="0" err="1"/>
              <a:t>discapacitat</a:t>
            </a:r>
            <a:r>
              <a:rPr lang="es-ES" sz="1800" dirty="0"/>
              <a:t> psicosocial. </a:t>
            </a:r>
          </a:p>
          <a:p>
            <a:pPr algn="just">
              <a:lnSpc>
                <a:spcPct val="100000"/>
              </a:lnSpc>
              <a:spcBef>
                <a:spcPts val="0"/>
              </a:spcBef>
              <a:buClr>
                <a:schemeClr val="accent1">
                  <a:lumMod val="75000"/>
                </a:schemeClr>
              </a:buClr>
            </a:pPr>
            <a:r>
              <a:rPr lang="es-ES" sz="1800" dirty="0" err="1"/>
              <a:t>Creació</a:t>
            </a:r>
            <a:r>
              <a:rPr lang="es-ES" sz="1800" dirty="0"/>
              <a:t> de </a:t>
            </a:r>
            <a:r>
              <a:rPr lang="es-ES" sz="1800" dirty="0" err="1"/>
              <a:t>xarxes</a:t>
            </a:r>
            <a:r>
              <a:rPr lang="es-ES" sz="1800" dirty="0"/>
              <a:t> de contactes i </a:t>
            </a:r>
            <a:r>
              <a:rPr lang="es-ES" sz="1800" dirty="0" err="1"/>
              <a:t>col·laboració</a:t>
            </a:r>
            <a:r>
              <a:rPr lang="es-ES" sz="1800" dirty="0"/>
              <a:t> </a:t>
            </a:r>
            <a:r>
              <a:rPr lang="es-ES" sz="1800" dirty="0" err="1"/>
              <a:t>amb</a:t>
            </a:r>
            <a:r>
              <a:rPr lang="es-ES" sz="1800" dirty="0"/>
              <a:t> </a:t>
            </a:r>
            <a:r>
              <a:rPr lang="es-ES" sz="1800" dirty="0" err="1"/>
              <a:t>altres</a:t>
            </a:r>
            <a:r>
              <a:rPr lang="es-ES" sz="1800" dirty="0"/>
              <a:t> </a:t>
            </a:r>
            <a:r>
              <a:rPr lang="es-ES" sz="1800" dirty="0" err="1"/>
              <a:t>organitzacions</a:t>
            </a:r>
            <a:r>
              <a:rPr lang="es-ES" sz="1800" dirty="0"/>
              <a:t> i </a:t>
            </a:r>
            <a:r>
              <a:rPr lang="es-ES" sz="1800" dirty="0" err="1"/>
              <a:t>parts</a:t>
            </a:r>
            <a:r>
              <a:rPr lang="es-ES" sz="1800" dirty="0"/>
              <a:t> </a:t>
            </a:r>
            <a:r>
              <a:rPr lang="es-ES" sz="1800" dirty="0" err="1"/>
              <a:t>interessades</a:t>
            </a:r>
            <a:r>
              <a:rPr lang="es-ES" sz="1800" dirty="0"/>
              <a:t>. </a:t>
            </a:r>
          </a:p>
          <a:p>
            <a:pPr algn="just">
              <a:lnSpc>
                <a:spcPct val="100000"/>
              </a:lnSpc>
              <a:spcBef>
                <a:spcPts val="0"/>
              </a:spcBef>
              <a:buClr>
                <a:schemeClr val="accent1">
                  <a:lumMod val="75000"/>
                </a:schemeClr>
              </a:buClr>
            </a:pPr>
            <a:r>
              <a:rPr lang="es-ES" sz="1800" dirty="0" err="1"/>
              <a:t>Preparació</a:t>
            </a:r>
            <a:r>
              <a:rPr lang="es-ES" sz="1800" dirty="0"/>
              <a:t> de </a:t>
            </a:r>
            <a:r>
              <a:rPr lang="es-ES" sz="1800" dirty="0" err="1"/>
              <a:t>defensors</a:t>
            </a:r>
            <a:r>
              <a:rPr lang="es-ES" sz="1800" dirty="0"/>
              <a:t> i </a:t>
            </a:r>
            <a:r>
              <a:rPr lang="es-ES" sz="1800" dirty="0" err="1"/>
              <a:t>autodefensors</a:t>
            </a:r>
            <a:r>
              <a:rPr lang="es-ES" sz="1800" dirty="0"/>
              <a:t> </a:t>
            </a:r>
            <a:r>
              <a:rPr lang="es-ES" sz="1800" dirty="0" err="1"/>
              <a:t>dels</a:t>
            </a:r>
            <a:r>
              <a:rPr lang="es-ES" sz="1800" dirty="0"/>
              <a:t> </a:t>
            </a:r>
            <a:r>
              <a:rPr lang="es-ES" sz="1800" dirty="0" err="1"/>
              <a:t>drets</a:t>
            </a:r>
            <a:r>
              <a:rPr lang="es-ES" sz="1800" dirty="0"/>
              <a:t> </a:t>
            </a:r>
            <a:r>
              <a:rPr lang="es-ES" sz="1800" dirty="0" err="1"/>
              <a:t>humans</a:t>
            </a:r>
            <a:r>
              <a:rPr lang="es-ES" sz="1800" dirty="0"/>
              <a:t> per </a:t>
            </a:r>
            <a:r>
              <a:rPr lang="es-ES" sz="1800" dirty="0" err="1"/>
              <a:t>mitjà</a:t>
            </a:r>
            <a:r>
              <a:rPr lang="es-ES" sz="1800" dirty="0"/>
              <a:t> del </a:t>
            </a:r>
            <a:r>
              <a:rPr lang="es-ES" sz="1800" dirty="0" err="1"/>
              <a:t>suport</a:t>
            </a:r>
            <a:r>
              <a:rPr lang="es-ES" sz="1800" dirty="0"/>
              <a:t> i </a:t>
            </a:r>
            <a:r>
              <a:rPr lang="es-ES" sz="1800" dirty="0" err="1"/>
              <a:t>l’enfortiment</a:t>
            </a:r>
            <a:r>
              <a:rPr lang="es-ES" sz="1800" dirty="0"/>
              <a:t> de les </a:t>
            </a:r>
            <a:r>
              <a:rPr lang="es-ES" sz="1800" dirty="0" err="1"/>
              <a:t>capacitats</a:t>
            </a:r>
            <a:r>
              <a:rPr lang="es-ES" sz="1800" dirty="0"/>
              <a:t>. </a:t>
            </a:r>
          </a:p>
          <a:p>
            <a:pPr marL="0" indent="0" algn="just">
              <a:lnSpc>
                <a:spcPct val="100000"/>
              </a:lnSpc>
              <a:spcBef>
                <a:spcPts val="0"/>
              </a:spcBef>
              <a:buClr>
                <a:schemeClr val="accent1">
                  <a:lumMod val="75000"/>
                </a:schemeClr>
              </a:buClr>
              <a:buNone/>
            </a:pPr>
            <a:r>
              <a:rPr lang="es-ES" sz="1800" dirty="0"/>
              <a:t> </a:t>
            </a:r>
          </a:p>
          <a:p>
            <a:pPr marL="0" indent="0" algn="just">
              <a:lnSpc>
                <a:spcPct val="100000"/>
              </a:lnSpc>
              <a:spcBef>
                <a:spcPts val="0"/>
              </a:spcBef>
              <a:buClr>
                <a:schemeClr val="accent1">
                  <a:lumMod val="75000"/>
                </a:schemeClr>
              </a:buClr>
              <a:buNone/>
            </a:pPr>
            <a:r>
              <a:rPr lang="es-ES" sz="1800" dirty="0"/>
              <a:t>Per a </a:t>
            </a:r>
            <a:r>
              <a:rPr lang="es-ES" sz="1800" dirty="0" err="1"/>
              <a:t>més</a:t>
            </a:r>
            <a:r>
              <a:rPr lang="es-ES" sz="1800" dirty="0"/>
              <a:t> </a:t>
            </a:r>
            <a:r>
              <a:rPr lang="es-ES" sz="1800" dirty="0" err="1"/>
              <a:t>informació</a:t>
            </a:r>
            <a:r>
              <a:rPr lang="es-ES" sz="1800" dirty="0"/>
              <a:t>, </a:t>
            </a:r>
            <a:r>
              <a:rPr lang="es-ES" sz="1800" dirty="0" err="1"/>
              <a:t>consulteu</a:t>
            </a:r>
            <a:r>
              <a:rPr lang="es-ES" sz="1800" dirty="0"/>
              <a:t>: </a:t>
            </a:r>
            <a:r>
              <a:rPr lang="es-ES" sz="1800" dirty="0">
                <a:hlinkClick r:id="rId3"/>
              </a:rPr>
              <a:t>http://koshishnepal.org/content/sub/program/1</a:t>
            </a:r>
            <a:r>
              <a:rPr lang="es-ES" sz="1800" dirty="0"/>
              <a:t> </a:t>
            </a:r>
            <a:endParaRPr lang="x-none" sz="1800" dirty="0"/>
          </a:p>
        </p:txBody>
      </p:sp>
      <p:sp>
        <p:nvSpPr>
          <p:cNvPr id="5" name="Text Placeholder 5">
            <a:extLst>
              <a:ext uri="{FF2B5EF4-FFF2-40B4-BE49-F238E27FC236}">
                <a16:creationId xmlns:a16="http://schemas.microsoft.com/office/drawing/2014/main" id="{67493817-145D-9D46-874B-CB603B283E02}"/>
              </a:ext>
            </a:extLst>
          </p:cNvPr>
          <p:cNvSpPr>
            <a:spLocks noGrp="1"/>
          </p:cNvSpPr>
          <p:nvPr>
            <p:ph type="body" sz="quarter" idx="13"/>
          </p:nvPr>
        </p:nvSpPr>
        <p:spPr>
          <a:xfrm>
            <a:off x="2265218" y="370667"/>
            <a:ext cx="9351818" cy="335915"/>
          </a:xfrm>
        </p:spPr>
        <p:txBody>
          <a:bodyPr/>
          <a:lstStyle/>
          <a:p>
            <a:pPr>
              <a:lnSpc>
                <a:spcPct val="100000"/>
              </a:lnSpc>
            </a:pPr>
            <a:r>
              <a:rPr lang="es-ES" sz="2000" dirty="0" err="1"/>
              <a:t>Koshish</a:t>
            </a:r>
            <a:r>
              <a:rPr lang="es-ES" sz="2000" dirty="0"/>
              <a:t>, Nepal</a:t>
            </a:r>
            <a:endParaRPr lang="en-US" sz="2000" dirty="0"/>
          </a:p>
        </p:txBody>
      </p:sp>
    </p:spTree>
    <p:extLst>
      <p:ext uri="{BB962C8B-B14F-4D97-AF65-F5344CB8AC3E}">
        <p14:creationId xmlns:p14="http://schemas.microsoft.com/office/powerpoint/2010/main" val="223184616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1717-8532-4FB2-9CAB-1B5C570ABBF4}"/>
              </a:ext>
            </a:extLst>
          </p:cNvPr>
          <p:cNvSpPr>
            <a:spLocks noGrp="1"/>
          </p:cNvSpPr>
          <p:nvPr>
            <p:ph type="title"/>
          </p:nvPr>
        </p:nvSpPr>
        <p:spPr>
          <a:xfrm>
            <a:off x="492539" y="327578"/>
            <a:ext cx="9792000" cy="432000"/>
          </a:xfrm>
        </p:spPr>
        <p:txBody>
          <a:bodyPr>
            <a:normAutofit fontScale="90000"/>
          </a:bodyPr>
          <a:lstStyle/>
          <a:p>
            <a:r>
              <a:rPr lang="en-US" dirty="0" err="1"/>
              <a:t>Butlletí</a:t>
            </a:r>
            <a:r>
              <a:rPr lang="en-US" dirty="0"/>
              <a:t> 6</a:t>
            </a:r>
            <a:endParaRPr lang="x-none" dirty="0"/>
          </a:p>
        </p:txBody>
      </p:sp>
      <p:sp>
        <p:nvSpPr>
          <p:cNvPr id="4" name="Content Placeholder 2">
            <a:extLst>
              <a:ext uri="{FF2B5EF4-FFF2-40B4-BE49-F238E27FC236}">
                <a16:creationId xmlns:a16="http://schemas.microsoft.com/office/drawing/2014/main" id="{5D4A905E-75B8-4A1A-A657-F42FD58C5BCE}"/>
              </a:ext>
            </a:extLst>
          </p:cNvPr>
          <p:cNvSpPr>
            <a:spLocks noGrp="1"/>
          </p:cNvSpPr>
          <p:nvPr>
            <p:ph sz="quarter" idx="14"/>
          </p:nvPr>
        </p:nvSpPr>
        <p:spPr>
          <a:xfrm>
            <a:off x="569541" y="893618"/>
            <a:ext cx="11174412" cy="4738254"/>
          </a:xfrm>
          <a:solidFill>
            <a:srgbClr val="D2EFFC"/>
          </a:solidFill>
        </p:spPr>
        <p:txBody>
          <a:bodyPr/>
          <a:lstStyle/>
          <a:p>
            <a:pPr marL="0" indent="0" algn="just">
              <a:lnSpc>
                <a:spcPct val="100000"/>
              </a:lnSpc>
              <a:spcBef>
                <a:spcPts val="0"/>
              </a:spcBef>
              <a:buClr>
                <a:schemeClr val="accent1">
                  <a:lumMod val="75000"/>
                </a:schemeClr>
              </a:buClr>
              <a:buNone/>
            </a:pPr>
            <a:r>
              <a:rPr lang="it-IT" sz="2000" b="1" dirty="0"/>
              <a:t>Dementia Alliance International – Suport i defensa per i destinat a persones amb demència </a:t>
            </a:r>
          </a:p>
          <a:p>
            <a:pPr marL="0" indent="0" algn="just">
              <a:lnSpc>
                <a:spcPct val="100000"/>
              </a:lnSpc>
              <a:spcBef>
                <a:spcPts val="0"/>
              </a:spcBef>
              <a:buClr>
                <a:schemeClr val="accent1">
                  <a:lumMod val="75000"/>
                </a:schemeClr>
              </a:buClr>
              <a:buNone/>
            </a:pPr>
            <a:r>
              <a:rPr lang="es-ES" sz="1800" dirty="0" err="1"/>
              <a:t>Demència</a:t>
            </a:r>
            <a:r>
              <a:rPr lang="es-ES" sz="1800" dirty="0"/>
              <a:t> Alliance International (DAI) </a:t>
            </a:r>
            <a:r>
              <a:rPr lang="es-ES" sz="1800" dirty="0" err="1"/>
              <a:t>és</a:t>
            </a:r>
            <a:r>
              <a:rPr lang="es-ES" sz="1800" dirty="0"/>
              <a:t> una </a:t>
            </a:r>
            <a:r>
              <a:rPr lang="es-ES" sz="1800" dirty="0" err="1"/>
              <a:t>organització</a:t>
            </a:r>
            <a:r>
              <a:rPr lang="es-ES" sz="1800" dirty="0"/>
              <a:t> </a:t>
            </a:r>
            <a:r>
              <a:rPr lang="es-ES" sz="1800" dirty="0" err="1"/>
              <a:t>sense</a:t>
            </a:r>
            <a:r>
              <a:rPr lang="es-ES" sz="1800" dirty="0"/>
              <a:t> </a:t>
            </a:r>
            <a:r>
              <a:rPr lang="es-ES" sz="1800" dirty="0" err="1"/>
              <a:t>ànim</a:t>
            </a:r>
            <a:r>
              <a:rPr lang="es-ES" sz="1800" dirty="0"/>
              <a:t> de lucre registrada </a:t>
            </a:r>
            <a:r>
              <a:rPr lang="es-ES" sz="1800" dirty="0" err="1"/>
              <a:t>l’afiliació</a:t>
            </a:r>
            <a:r>
              <a:rPr lang="es-ES" sz="1800" dirty="0"/>
              <a:t> de la </a:t>
            </a:r>
            <a:r>
              <a:rPr lang="es-ES" sz="1800" dirty="0" err="1"/>
              <a:t>qual</a:t>
            </a:r>
            <a:r>
              <a:rPr lang="es-ES" sz="1800" dirty="0"/>
              <a:t> </a:t>
            </a:r>
            <a:r>
              <a:rPr lang="es-ES" sz="1800" dirty="0" err="1"/>
              <a:t>és</a:t>
            </a:r>
            <a:r>
              <a:rPr lang="es-ES" sz="1800" dirty="0"/>
              <a:t> </a:t>
            </a:r>
            <a:r>
              <a:rPr lang="es-ES" sz="1800" dirty="0" err="1"/>
              <a:t>exclusivament</a:t>
            </a:r>
            <a:r>
              <a:rPr lang="es-ES" sz="1800" dirty="0"/>
              <a:t> per a persones </a:t>
            </a:r>
            <a:r>
              <a:rPr lang="es-ES" sz="1800" dirty="0" err="1"/>
              <a:t>amb</a:t>
            </a:r>
            <a:r>
              <a:rPr lang="es-ES" sz="1800" dirty="0"/>
              <a:t> un </a:t>
            </a:r>
            <a:r>
              <a:rPr lang="es-ES" sz="1800" dirty="0" err="1"/>
              <a:t>diagnòstic</a:t>
            </a:r>
            <a:r>
              <a:rPr lang="es-ES" sz="1800" dirty="0"/>
              <a:t> </a:t>
            </a:r>
            <a:r>
              <a:rPr lang="es-ES" sz="1800" dirty="0" err="1"/>
              <a:t>mèdic</a:t>
            </a:r>
            <a:r>
              <a:rPr lang="es-ES" sz="1800" dirty="0"/>
              <a:t> </a:t>
            </a:r>
            <a:r>
              <a:rPr lang="es-ES" sz="1800" dirty="0" err="1"/>
              <a:t>confirmat</a:t>
            </a:r>
            <a:r>
              <a:rPr lang="es-ES" sz="1800" dirty="0"/>
              <a:t> </a:t>
            </a:r>
            <a:r>
              <a:rPr lang="es-ES" sz="1800" dirty="0" err="1"/>
              <a:t>d’algun</a:t>
            </a:r>
            <a:r>
              <a:rPr lang="es-ES" sz="1800" dirty="0"/>
              <a:t> </a:t>
            </a:r>
            <a:r>
              <a:rPr lang="es-ES" sz="1800" dirty="0" err="1"/>
              <a:t>tipus</a:t>
            </a:r>
            <a:r>
              <a:rPr lang="es-ES" sz="1800" dirty="0"/>
              <a:t> de </a:t>
            </a:r>
            <a:r>
              <a:rPr lang="es-ES" sz="1800" dirty="0" err="1"/>
              <a:t>demència</a:t>
            </a:r>
            <a:r>
              <a:rPr lang="es-ES" sz="1800" dirty="0"/>
              <a:t> a </a:t>
            </a:r>
            <a:r>
              <a:rPr lang="es-ES" sz="1800" dirty="0" err="1"/>
              <a:t>tot</a:t>
            </a:r>
            <a:r>
              <a:rPr lang="es-ES" sz="1800" dirty="0"/>
              <a:t> el </a:t>
            </a:r>
            <a:r>
              <a:rPr lang="es-ES" sz="1800" dirty="0" err="1"/>
              <a:t>món</a:t>
            </a:r>
            <a:r>
              <a:rPr lang="es-ES" sz="1800" dirty="0"/>
              <a:t>. DAI cerca representar, donar </a:t>
            </a:r>
            <a:r>
              <a:rPr lang="es-ES" sz="1800" dirty="0" err="1"/>
              <a:t>suport</a:t>
            </a:r>
            <a:r>
              <a:rPr lang="es-ES" sz="1800" dirty="0"/>
              <a:t> i educar les persones </a:t>
            </a:r>
            <a:r>
              <a:rPr lang="es-ES" sz="1800" dirty="0" err="1"/>
              <a:t>amb</a:t>
            </a:r>
            <a:r>
              <a:rPr lang="es-ES" sz="1800" dirty="0"/>
              <a:t> </a:t>
            </a:r>
            <a:r>
              <a:rPr lang="es-ES" sz="1800" dirty="0" err="1"/>
              <a:t>demència</a:t>
            </a:r>
            <a:r>
              <a:rPr lang="es-ES" sz="1800" dirty="0"/>
              <a:t> i la </a:t>
            </a:r>
            <a:r>
              <a:rPr lang="es-ES" sz="1800" dirty="0" err="1"/>
              <a:t>comunitat</a:t>
            </a:r>
            <a:r>
              <a:rPr lang="es-ES" sz="1800" dirty="0"/>
              <a:t> de </a:t>
            </a:r>
            <a:r>
              <a:rPr lang="es-ES" sz="1800" dirty="0" err="1"/>
              <a:t>demència</a:t>
            </a:r>
            <a:r>
              <a:rPr lang="es-ES" sz="1800" dirty="0"/>
              <a:t> en general. DAI </a:t>
            </a:r>
            <a:r>
              <a:rPr lang="es-ES" sz="1800" dirty="0" err="1"/>
              <a:t>lluita</a:t>
            </a:r>
            <a:r>
              <a:rPr lang="es-ES" sz="1800" dirty="0"/>
              <a:t> per </a:t>
            </a:r>
            <a:r>
              <a:rPr lang="es-ES" sz="1800" dirty="0" err="1"/>
              <a:t>expressar</a:t>
            </a:r>
            <a:r>
              <a:rPr lang="es-ES" sz="1800" dirty="0"/>
              <a:t> una </a:t>
            </a:r>
            <a:r>
              <a:rPr lang="es-ES" sz="1800" dirty="0" err="1"/>
              <a:t>veu</a:t>
            </a:r>
            <a:r>
              <a:rPr lang="es-ES" sz="1800" dirty="0"/>
              <a:t> unificada de </a:t>
            </a:r>
            <a:r>
              <a:rPr lang="es-ES" sz="1800" dirty="0" err="1"/>
              <a:t>força</a:t>
            </a:r>
            <a:r>
              <a:rPr lang="es-ES" sz="1800" dirty="0"/>
              <a:t>, defensa i </a:t>
            </a:r>
            <a:r>
              <a:rPr lang="es-ES" sz="1800" dirty="0" err="1"/>
              <a:t>suport</a:t>
            </a:r>
            <a:r>
              <a:rPr lang="es-ES" sz="1800" dirty="0"/>
              <a:t> a la </a:t>
            </a:r>
            <a:r>
              <a:rPr lang="es-ES" sz="1800" dirty="0" err="1"/>
              <a:t>lluita</a:t>
            </a:r>
            <a:r>
              <a:rPr lang="es-ES" sz="1800" dirty="0"/>
              <a:t> per </a:t>
            </a:r>
            <a:r>
              <a:rPr lang="es-ES" sz="1800" dirty="0" err="1"/>
              <a:t>l’autonomia</a:t>
            </a:r>
            <a:r>
              <a:rPr lang="es-ES" sz="1800" dirty="0"/>
              <a:t> individual i una </a:t>
            </a:r>
            <a:r>
              <a:rPr lang="es-ES" sz="1800" dirty="0" err="1"/>
              <a:t>millor</a:t>
            </a:r>
            <a:r>
              <a:rPr lang="es-ES" sz="1800" dirty="0"/>
              <a:t> </a:t>
            </a:r>
            <a:r>
              <a:rPr lang="es-ES" sz="1800" dirty="0" err="1"/>
              <a:t>qualitat</a:t>
            </a:r>
            <a:r>
              <a:rPr lang="es-ES" sz="1800" dirty="0"/>
              <a:t> de vida per a les persones </a:t>
            </a:r>
            <a:r>
              <a:rPr lang="es-ES" sz="1800" dirty="0" err="1"/>
              <a:t>amb</a:t>
            </a:r>
            <a:r>
              <a:rPr lang="es-ES" sz="1800" dirty="0"/>
              <a:t> </a:t>
            </a:r>
            <a:r>
              <a:rPr lang="es-ES" sz="1800" dirty="0" err="1"/>
              <a:t>demència</a:t>
            </a:r>
            <a:r>
              <a:rPr lang="es-ES" sz="1800" dirty="0"/>
              <a:t>. DAI </a:t>
            </a:r>
            <a:r>
              <a:rPr lang="es-ES" sz="1800" dirty="0" err="1"/>
              <a:t>és</a:t>
            </a:r>
            <a:r>
              <a:rPr lang="es-ES" sz="1800" dirty="0"/>
              <a:t> un </a:t>
            </a:r>
            <a:r>
              <a:rPr lang="es-ES" sz="1800" dirty="0" err="1"/>
              <a:t>grup</a:t>
            </a:r>
            <a:r>
              <a:rPr lang="es-ES" sz="1800" dirty="0"/>
              <a:t> global de, per i </a:t>
            </a:r>
            <a:r>
              <a:rPr lang="es-ES" sz="1800" dirty="0" err="1"/>
              <a:t>destinat</a:t>
            </a:r>
            <a:r>
              <a:rPr lang="es-ES" sz="1800" dirty="0"/>
              <a:t> a persones </a:t>
            </a:r>
            <a:r>
              <a:rPr lang="es-ES" sz="1800" dirty="0" err="1"/>
              <a:t>amb</a:t>
            </a:r>
            <a:r>
              <a:rPr lang="es-ES" sz="1800" dirty="0"/>
              <a:t> </a:t>
            </a:r>
            <a:r>
              <a:rPr lang="es-ES" sz="1800" dirty="0" err="1"/>
              <a:t>demència</a:t>
            </a:r>
            <a:r>
              <a:rPr lang="es-ES" sz="1800" dirty="0"/>
              <a:t>, que defensa la </a:t>
            </a:r>
            <a:r>
              <a:rPr lang="es-ES" sz="1800" dirty="0" err="1"/>
              <a:t>veu</a:t>
            </a:r>
            <a:r>
              <a:rPr lang="es-ES" sz="1800" dirty="0"/>
              <a:t> i les </a:t>
            </a:r>
            <a:r>
              <a:rPr lang="es-ES" sz="1800" dirty="0" err="1"/>
              <a:t>necessitats</a:t>
            </a:r>
            <a:r>
              <a:rPr lang="es-ES" sz="1800" dirty="0"/>
              <a:t> de les persones </a:t>
            </a:r>
            <a:r>
              <a:rPr lang="es-ES" sz="1800" dirty="0" err="1"/>
              <a:t>amb</a:t>
            </a:r>
            <a:r>
              <a:rPr lang="es-ES" sz="1800" dirty="0"/>
              <a:t> </a:t>
            </a:r>
            <a:r>
              <a:rPr lang="es-ES" sz="1800" dirty="0" err="1"/>
              <a:t>demència</a:t>
            </a:r>
            <a:r>
              <a:rPr lang="es-ES" sz="1800" dirty="0"/>
              <a:t>.</a:t>
            </a:r>
          </a:p>
          <a:p>
            <a:pPr marL="0" indent="0" algn="just">
              <a:lnSpc>
                <a:spcPct val="100000"/>
              </a:lnSpc>
              <a:spcBef>
                <a:spcPts val="0"/>
              </a:spcBef>
              <a:buClr>
                <a:schemeClr val="accent1">
                  <a:lumMod val="75000"/>
                </a:schemeClr>
              </a:buClr>
              <a:buNone/>
            </a:pPr>
            <a:endParaRPr lang="es-ES" sz="1800" b="1" dirty="0"/>
          </a:p>
          <a:p>
            <a:pPr marL="0" indent="0" algn="just">
              <a:lnSpc>
                <a:spcPct val="100000"/>
              </a:lnSpc>
              <a:spcBef>
                <a:spcPts val="0"/>
              </a:spcBef>
              <a:buClr>
                <a:schemeClr val="accent1">
                  <a:lumMod val="75000"/>
                </a:schemeClr>
              </a:buClr>
              <a:buNone/>
            </a:pPr>
            <a:r>
              <a:rPr lang="es-ES" sz="1800" b="1" dirty="0"/>
              <a:t>La </a:t>
            </a:r>
            <a:r>
              <a:rPr lang="es-ES" sz="1800" b="1" dirty="0" err="1"/>
              <a:t>missió</a:t>
            </a:r>
            <a:r>
              <a:rPr lang="es-ES" sz="1800" b="1" dirty="0"/>
              <a:t> de DAI </a:t>
            </a:r>
            <a:r>
              <a:rPr lang="es-ES" sz="1800" b="1" dirty="0" err="1"/>
              <a:t>és</a:t>
            </a:r>
            <a:r>
              <a:rPr lang="es-ES" sz="1800" b="1" dirty="0"/>
              <a:t> construir una </a:t>
            </a:r>
            <a:r>
              <a:rPr lang="es-ES" sz="1800" b="1" dirty="0" err="1"/>
              <a:t>comunitat</a:t>
            </a:r>
            <a:r>
              <a:rPr lang="es-ES" sz="1800" b="1" dirty="0"/>
              <a:t> global de persones </a:t>
            </a:r>
            <a:r>
              <a:rPr lang="es-ES" sz="1800" b="1" dirty="0" err="1"/>
              <a:t>amb</a:t>
            </a:r>
            <a:r>
              <a:rPr lang="es-ES" sz="1800" b="1" dirty="0"/>
              <a:t> </a:t>
            </a:r>
            <a:r>
              <a:rPr lang="es-ES" sz="1800" b="1" dirty="0" err="1"/>
              <a:t>demència</a:t>
            </a:r>
            <a:r>
              <a:rPr lang="es-ES" sz="1800" b="1" dirty="0"/>
              <a:t> que </a:t>
            </a:r>
            <a:r>
              <a:rPr lang="es-ES" sz="1800" b="1" dirty="0" err="1"/>
              <a:t>col·labori</a:t>
            </a:r>
            <a:r>
              <a:rPr lang="es-ES" sz="1800" b="1" dirty="0"/>
              <a:t> </a:t>
            </a:r>
            <a:r>
              <a:rPr lang="es-ES" sz="1800" b="1" dirty="0" err="1"/>
              <a:t>inclusivament</a:t>
            </a:r>
            <a:r>
              <a:rPr lang="es-ES" sz="1800" b="1" dirty="0"/>
              <a:t> per: </a:t>
            </a:r>
          </a:p>
          <a:p>
            <a:pPr marL="0" indent="0" algn="just">
              <a:lnSpc>
                <a:spcPct val="100000"/>
              </a:lnSpc>
              <a:spcBef>
                <a:spcPts val="0"/>
              </a:spcBef>
              <a:buClr>
                <a:schemeClr val="accent1">
                  <a:lumMod val="75000"/>
                </a:schemeClr>
              </a:buClr>
              <a:buNone/>
            </a:pPr>
            <a:r>
              <a:rPr lang="es-ES" sz="1800" b="1" dirty="0"/>
              <a:t> </a:t>
            </a:r>
          </a:p>
          <a:p>
            <a:pPr algn="just">
              <a:lnSpc>
                <a:spcPct val="100000"/>
              </a:lnSpc>
              <a:spcBef>
                <a:spcPts val="0"/>
              </a:spcBef>
              <a:buClr>
                <a:schemeClr val="accent1">
                  <a:lumMod val="75000"/>
                </a:schemeClr>
              </a:buClr>
            </a:pPr>
            <a:r>
              <a:rPr lang="es-ES" sz="1800" dirty="0" err="1"/>
              <a:t>Oferir</a:t>
            </a:r>
            <a:r>
              <a:rPr lang="es-ES" sz="1800" dirty="0"/>
              <a:t> </a:t>
            </a:r>
            <a:r>
              <a:rPr lang="es-ES" sz="1800" dirty="0" err="1"/>
              <a:t>suport</a:t>
            </a:r>
            <a:r>
              <a:rPr lang="es-ES" sz="1800" dirty="0"/>
              <a:t> i </a:t>
            </a:r>
            <a:r>
              <a:rPr lang="es-ES" sz="1800" dirty="0" err="1"/>
              <a:t>ànims</a:t>
            </a:r>
            <a:r>
              <a:rPr lang="es-ES" sz="1800" dirty="0"/>
              <a:t> a les persones </a:t>
            </a:r>
            <a:r>
              <a:rPr lang="es-ES" sz="1800" dirty="0" err="1"/>
              <a:t>amb</a:t>
            </a:r>
            <a:r>
              <a:rPr lang="es-ES" sz="1800" dirty="0"/>
              <a:t> </a:t>
            </a:r>
            <a:r>
              <a:rPr lang="es-ES" sz="1800" dirty="0" err="1"/>
              <a:t>demència</a:t>
            </a:r>
            <a:r>
              <a:rPr lang="es-ES" sz="1800" dirty="0"/>
              <a:t> a </a:t>
            </a:r>
            <a:r>
              <a:rPr lang="es-ES" sz="1800" dirty="0" err="1"/>
              <a:t>viure</a:t>
            </a:r>
            <a:r>
              <a:rPr lang="es-ES" sz="1800" dirty="0"/>
              <a:t> </a:t>
            </a:r>
            <a:r>
              <a:rPr lang="es-ES" sz="1800" dirty="0" err="1"/>
              <a:t>més</a:t>
            </a:r>
            <a:r>
              <a:rPr lang="es-ES" sz="1800" dirty="0"/>
              <a:t> </a:t>
            </a:r>
            <a:r>
              <a:rPr lang="es-ES" sz="1800" dirty="0" err="1"/>
              <a:t>enllà</a:t>
            </a:r>
            <a:r>
              <a:rPr lang="es-ES" sz="1800" dirty="0"/>
              <a:t> del </a:t>
            </a:r>
            <a:r>
              <a:rPr lang="es-ES" sz="1800" dirty="0" err="1"/>
              <a:t>diagnòstic</a:t>
            </a:r>
            <a:r>
              <a:rPr lang="es-ES" sz="1800" dirty="0"/>
              <a:t> de </a:t>
            </a:r>
            <a:r>
              <a:rPr lang="es-ES" sz="1800" dirty="0" err="1"/>
              <a:t>demència</a:t>
            </a:r>
            <a:r>
              <a:rPr lang="es-ES" sz="1800" dirty="0"/>
              <a:t>. </a:t>
            </a:r>
          </a:p>
          <a:p>
            <a:pPr algn="just">
              <a:lnSpc>
                <a:spcPct val="100000"/>
              </a:lnSpc>
              <a:spcBef>
                <a:spcPts val="0"/>
              </a:spcBef>
              <a:buClr>
                <a:schemeClr val="accent1">
                  <a:lumMod val="75000"/>
                </a:schemeClr>
              </a:buClr>
            </a:pPr>
            <a:r>
              <a:rPr lang="es-ES" sz="1800" dirty="0"/>
              <a:t>Modelar una vida </a:t>
            </a:r>
            <a:r>
              <a:rPr lang="es-ES" sz="1800" dirty="0" err="1"/>
              <a:t>més</a:t>
            </a:r>
            <a:r>
              <a:rPr lang="es-ES" sz="1800" dirty="0"/>
              <a:t> </a:t>
            </a:r>
            <a:r>
              <a:rPr lang="es-ES" sz="1800" dirty="0" err="1"/>
              <a:t>enllà</a:t>
            </a:r>
            <a:r>
              <a:rPr lang="es-ES" sz="1800" dirty="0"/>
              <a:t> del </a:t>
            </a:r>
            <a:r>
              <a:rPr lang="es-ES" sz="1800" dirty="0" err="1"/>
              <a:t>diagnòstic</a:t>
            </a:r>
            <a:r>
              <a:rPr lang="es-ES" sz="1800" dirty="0"/>
              <a:t> a </a:t>
            </a:r>
            <a:r>
              <a:rPr lang="es-ES" sz="1800" dirty="0" err="1"/>
              <a:t>altres</a:t>
            </a:r>
            <a:r>
              <a:rPr lang="es-ES" sz="1800" dirty="0"/>
              <a:t> persones </a:t>
            </a:r>
            <a:r>
              <a:rPr lang="es-ES" sz="1800" dirty="0" err="1"/>
              <a:t>amb</a:t>
            </a:r>
            <a:r>
              <a:rPr lang="es-ES" sz="1800" dirty="0"/>
              <a:t> </a:t>
            </a:r>
            <a:r>
              <a:rPr lang="es-ES" sz="1800" dirty="0" err="1"/>
              <a:t>demència</a:t>
            </a:r>
            <a:r>
              <a:rPr lang="es-ES" sz="1800" dirty="0"/>
              <a:t> i la </a:t>
            </a:r>
            <a:r>
              <a:rPr lang="es-ES" sz="1800" dirty="0" err="1"/>
              <a:t>comunitat</a:t>
            </a:r>
            <a:r>
              <a:rPr lang="es-ES" sz="1800" dirty="0"/>
              <a:t> en general i mostrar </a:t>
            </a:r>
            <a:r>
              <a:rPr lang="es-ES" sz="1800" dirty="0" err="1"/>
              <a:t>com</a:t>
            </a:r>
            <a:r>
              <a:rPr lang="es-ES" sz="1800" dirty="0"/>
              <a:t> </a:t>
            </a:r>
            <a:r>
              <a:rPr lang="es-ES" sz="1800" dirty="0" err="1"/>
              <a:t>és</a:t>
            </a:r>
            <a:r>
              <a:rPr lang="es-ES" sz="1800" dirty="0"/>
              <a:t> «</a:t>
            </a:r>
            <a:r>
              <a:rPr lang="es-ES" sz="1800" dirty="0" err="1"/>
              <a:t>viure</a:t>
            </a:r>
            <a:r>
              <a:rPr lang="es-ES" sz="1800" dirty="0"/>
              <a:t> </a:t>
            </a:r>
            <a:r>
              <a:rPr lang="es-ES" sz="1800" dirty="0" err="1"/>
              <a:t>amb</a:t>
            </a:r>
            <a:r>
              <a:rPr lang="es-ES" sz="1800" dirty="0"/>
              <a:t> </a:t>
            </a:r>
            <a:r>
              <a:rPr lang="es-ES" sz="1800" dirty="0" err="1"/>
              <a:t>propòsit</a:t>
            </a:r>
            <a:r>
              <a:rPr lang="es-ES" sz="1800" dirty="0"/>
              <a:t>» </a:t>
            </a:r>
            <a:r>
              <a:rPr lang="es-ES" sz="1800" dirty="0" err="1"/>
              <a:t>amb</a:t>
            </a:r>
            <a:r>
              <a:rPr lang="es-ES" sz="1800" dirty="0"/>
              <a:t> </a:t>
            </a:r>
            <a:r>
              <a:rPr lang="es-ES" sz="1800" dirty="0" err="1"/>
              <a:t>demència</a:t>
            </a:r>
            <a:r>
              <a:rPr lang="es-ES" sz="1800" dirty="0"/>
              <a:t>. </a:t>
            </a:r>
          </a:p>
          <a:p>
            <a:pPr algn="just">
              <a:lnSpc>
                <a:spcPct val="100000"/>
              </a:lnSpc>
              <a:spcBef>
                <a:spcPts val="0"/>
              </a:spcBef>
              <a:buClr>
                <a:schemeClr val="accent1">
                  <a:lumMod val="75000"/>
                </a:schemeClr>
              </a:buClr>
            </a:pPr>
            <a:r>
              <a:rPr lang="es-ES" sz="1800" dirty="0" err="1"/>
              <a:t>Defensar</a:t>
            </a:r>
            <a:r>
              <a:rPr lang="es-ES" sz="1800" dirty="0"/>
              <a:t> les persones </a:t>
            </a:r>
            <a:r>
              <a:rPr lang="es-ES" sz="1800" dirty="0" err="1"/>
              <a:t>amb</a:t>
            </a:r>
            <a:r>
              <a:rPr lang="es-ES" sz="1800" dirty="0"/>
              <a:t> </a:t>
            </a:r>
            <a:r>
              <a:rPr lang="es-ES" sz="1800" dirty="0" err="1"/>
              <a:t>demència</a:t>
            </a:r>
            <a:r>
              <a:rPr lang="es-ES" sz="1800" dirty="0"/>
              <a:t> i </a:t>
            </a:r>
            <a:r>
              <a:rPr lang="es-ES" sz="1800" dirty="0" err="1"/>
              <a:t>enfortir</a:t>
            </a:r>
            <a:r>
              <a:rPr lang="es-ES" sz="1800" dirty="0"/>
              <a:t> la </a:t>
            </a:r>
            <a:r>
              <a:rPr lang="es-ES" sz="1800" dirty="0" err="1"/>
              <a:t>seva</a:t>
            </a:r>
            <a:r>
              <a:rPr lang="es-ES" sz="1800" dirty="0"/>
              <a:t> </a:t>
            </a:r>
            <a:r>
              <a:rPr lang="es-ES" sz="1800" dirty="0" err="1"/>
              <a:t>capacitat</a:t>
            </a:r>
            <a:r>
              <a:rPr lang="es-ES" sz="1800" dirty="0"/>
              <a:t> per </a:t>
            </a:r>
            <a:r>
              <a:rPr lang="es-ES" sz="1800" dirty="0" err="1"/>
              <a:t>defensar</a:t>
            </a:r>
            <a:r>
              <a:rPr lang="es-ES" sz="1800" dirty="0"/>
              <a:t>-se a si </a:t>
            </a:r>
            <a:r>
              <a:rPr lang="es-ES" sz="1800" dirty="0" err="1"/>
              <a:t>mateixes</a:t>
            </a:r>
            <a:r>
              <a:rPr lang="es-ES" sz="1800" dirty="0"/>
              <a:t> i </a:t>
            </a:r>
            <a:r>
              <a:rPr lang="es-ES" sz="1800" dirty="0" err="1"/>
              <a:t>altres</a:t>
            </a:r>
            <a:r>
              <a:rPr lang="es-ES" sz="1800" dirty="0"/>
              <a:t> persones que </a:t>
            </a:r>
            <a:r>
              <a:rPr lang="es-ES" sz="1800" dirty="0" err="1"/>
              <a:t>tenen</a:t>
            </a:r>
            <a:r>
              <a:rPr lang="es-ES" sz="1800" dirty="0"/>
              <a:t> la </a:t>
            </a:r>
            <a:r>
              <a:rPr lang="es-ES" sz="1800" dirty="0" err="1"/>
              <a:t>malaltia</a:t>
            </a:r>
            <a:r>
              <a:rPr lang="es-ES" sz="1800" dirty="0"/>
              <a:t>.</a:t>
            </a:r>
          </a:p>
          <a:p>
            <a:pPr algn="just">
              <a:lnSpc>
                <a:spcPct val="100000"/>
              </a:lnSpc>
              <a:spcBef>
                <a:spcPts val="0"/>
              </a:spcBef>
              <a:buClr>
                <a:schemeClr val="accent1">
                  <a:lumMod val="75000"/>
                </a:schemeClr>
              </a:buClr>
            </a:pPr>
            <a:r>
              <a:rPr lang="es-ES" sz="1800" dirty="0" err="1"/>
              <a:t>Reduir</a:t>
            </a:r>
            <a:r>
              <a:rPr lang="es-ES" sz="1800" dirty="0"/>
              <a:t> </a:t>
            </a:r>
            <a:r>
              <a:rPr lang="es-ES" sz="1800" dirty="0" err="1"/>
              <a:t>els</a:t>
            </a:r>
            <a:r>
              <a:rPr lang="es-ES" sz="1800" dirty="0"/>
              <a:t> </a:t>
            </a:r>
            <a:r>
              <a:rPr lang="es-ES" sz="1800" dirty="0" err="1"/>
              <a:t>estigmes</a:t>
            </a:r>
            <a:r>
              <a:rPr lang="es-ES" sz="1800" dirty="0"/>
              <a:t>, </a:t>
            </a:r>
            <a:r>
              <a:rPr lang="es-ES" sz="1800" dirty="0" err="1"/>
              <a:t>l’aïllament</a:t>
            </a:r>
            <a:r>
              <a:rPr lang="es-ES" sz="1800" dirty="0"/>
              <a:t> i la </a:t>
            </a:r>
            <a:r>
              <a:rPr lang="es-ES" sz="1800" dirty="0" err="1"/>
              <a:t>discriminació</a:t>
            </a:r>
            <a:r>
              <a:rPr lang="es-ES" sz="1800" dirty="0"/>
              <a:t> de la </a:t>
            </a:r>
            <a:r>
              <a:rPr lang="es-ES" sz="1800" dirty="0" err="1"/>
              <a:t>demència</a:t>
            </a:r>
            <a:r>
              <a:rPr lang="es-ES" sz="1800" dirty="0"/>
              <a:t> i </a:t>
            </a:r>
            <a:r>
              <a:rPr lang="es-ES" sz="1800" dirty="0" err="1"/>
              <a:t>fer</a:t>
            </a:r>
            <a:r>
              <a:rPr lang="es-ES" sz="1800" dirty="0"/>
              <a:t> </a:t>
            </a:r>
            <a:r>
              <a:rPr lang="es-ES" sz="1800" dirty="0" err="1"/>
              <a:t>complir</a:t>
            </a:r>
            <a:r>
              <a:rPr lang="es-ES" sz="1800" dirty="0"/>
              <a:t> </a:t>
            </a:r>
            <a:r>
              <a:rPr lang="es-ES" sz="1800" dirty="0" err="1"/>
              <a:t>els</a:t>
            </a:r>
            <a:r>
              <a:rPr lang="es-ES" sz="1800" dirty="0"/>
              <a:t> </a:t>
            </a:r>
            <a:r>
              <a:rPr lang="es-ES" sz="1800" dirty="0" err="1"/>
              <a:t>drets</a:t>
            </a:r>
            <a:r>
              <a:rPr lang="es-ES" sz="1800" dirty="0"/>
              <a:t> </a:t>
            </a:r>
            <a:r>
              <a:rPr lang="es-ES" sz="1800" dirty="0" err="1"/>
              <a:t>humans</a:t>
            </a:r>
            <a:r>
              <a:rPr lang="es-ES" sz="1800" dirty="0"/>
              <a:t> de les persones </a:t>
            </a:r>
            <a:r>
              <a:rPr lang="es-ES" sz="1800" dirty="0" err="1"/>
              <a:t>amb</a:t>
            </a:r>
            <a:r>
              <a:rPr lang="es-ES" sz="1800" dirty="0"/>
              <a:t> </a:t>
            </a:r>
            <a:r>
              <a:rPr lang="es-ES" sz="1800" dirty="0" err="1"/>
              <a:t>demència</a:t>
            </a:r>
            <a:r>
              <a:rPr lang="es-ES" sz="1800" dirty="0"/>
              <a:t> a </a:t>
            </a:r>
            <a:r>
              <a:rPr lang="es-ES" sz="1800" dirty="0" err="1"/>
              <a:t>tot</a:t>
            </a:r>
            <a:r>
              <a:rPr lang="es-ES" sz="1800" dirty="0"/>
              <a:t> el </a:t>
            </a:r>
            <a:r>
              <a:rPr lang="es-ES" sz="1800" dirty="0" err="1"/>
              <a:t>món</a:t>
            </a:r>
            <a:endParaRPr lang="es-ES" sz="1800" dirty="0"/>
          </a:p>
        </p:txBody>
      </p:sp>
      <p:sp>
        <p:nvSpPr>
          <p:cNvPr id="5" name="Text Placeholder 5">
            <a:extLst>
              <a:ext uri="{FF2B5EF4-FFF2-40B4-BE49-F238E27FC236}">
                <a16:creationId xmlns:a16="http://schemas.microsoft.com/office/drawing/2014/main" id="{67493817-145D-9D46-874B-CB603B283E02}"/>
              </a:ext>
            </a:extLst>
          </p:cNvPr>
          <p:cNvSpPr>
            <a:spLocks noGrp="1"/>
          </p:cNvSpPr>
          <p:nvPr>
            <p:ph type="body" sz="quarter" idx="13"/>
          </p:nvPr>
        </p:nvSpPr>
        <p:spPr>
          <a:xfrm>
            <a:off x="2265218" y="370667"/>
            <a:ext cx="9351818" cy="335915"/>
          </a:xfrm>
        </p:spPr>
        <p:txBody>
          <a:bodyPr/>
          <a:lstStyle/>
          <a:p>
            <a:pPr>
              <a:lnSpc>
                <a:spcPct val="100000"/>
              </a:lnSpc>
            </a:pPr>
            <a:r>
              <a:rPr lang="es-ES" sz="2000" dirty="0" err="1"/>
              <a:t>Dementia</a:t>
            </a:r>
            <a:r>
              <a:rPr lang="es-ES" sz="2000" dirty="0"/>
              <a:t> Alliance International </a:t>
            </a:r>
            <a:endParaRPr lang="en-US" sz="2000" dirty="0"/>
          </a:p>
        </p:txBody>
      </p:sp>
    </p:spTree>
    <p:extLst>
      <p:ext uri="{BB962C8B-B14F-4D97-AF65-F5344CB8AC3E}">
        <p14:creationId xmlns:p14="http://schemas.microsoft.com/office/powerpoint/2010/main" val="335188973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1717-8532-4FB2-9CAB-1B5C570ABBF4}"/>
              </a:ext>
            </a:extLst>
          </p:cNvPr>
          <p:cNvSpPr>
            <a:spLocks noGrp="1"/>
          </p:cNvSpPr>
          <p:nvPr>
            <p:ph type="title"/>
          </p:nvPr>
        </p:nvSpPr>
        <p:spPr>
          <a:xfrm>
            <a:off x="492539" y="327578"/>
            <a:ext cx="9792000" cy="432000"/>
          </a:xfrm>
        </p:spPr>
        <p:txBody>
          <a:bodyPr>
            <a:normAutofit fontScale="90000"/>
          </a:bodyPr>
          <a:lstStyle/>
          <a:p>
            <a:r>
              <a:rPr lang="en-US" dirty="0" err="1"/>
              <a:t>Butlletí</a:t>
            </a:r>
            <a:r>
              <a:rPr lang="en-US" dirty="0"/>
              <a:t> 6</a:t>
            </a:r>
            <a:endParaRPr lang="x-none" dirty="0"/>
          </a:p>
        </p:txBody>
      </p:sp>
      <p:sp>
        <p:nvSpPr>
          <p:cNvPr id="4" name="Content Placeholder 2">
            <a:extLst>
              <a:ext uri="{FF2B5EF4-FFF2-40B4-BE49-F238E27FC236}">
                <a16:creationId xmlns:a16="http://schemas.microsoft.com/office/drawing/2014/main" id="{5D4A905E-75B8-4A1A-A657-F42FD58C5BCE}"/>
              </a:ext>
            </a:extLst>
          </p:cNvPr>
          <p:cNvSpPr>
            <a:spLocks noGrp="1"/>
          </p:cNvSpPr>
          <p:nvPr>
            <p:ph sz="quarter" idx="14"/>
          </p:nvPr>
        </p:nvSpPr>
        <p:spPr>
          <a:xfrm>
            <a:off x="569541" y="1080656"/>
            <a:ext cx="11047495" cy="3636817"/>
          </a:xfrm>
          <a:solidFill>
            <a:srgbClr val="D2EFFC"/>
          </a:solidFill>
        </p:spPr>
        <p:txBody>
          <a:bodyPr/>
          <a:lstStyle/>
          <a:p>
            <a:pPr marL="0" indent="0" algn="just">
              <a:buNone/>
            </a:pPr>
            <a:r>
              <a:rPr lang="ca-ES" sz="1800" b="1" dirty="0"/>
              <a:t>Per complir la seva missió, DAI realitza les activitats següents: </a:t>
            </a:r>
            <a:endParaRPr lang="es-ES" sz="1800" dirty="0"/>
          </a:p>
          <a:p>
            <a:pPr lvl="0" algn="just" fontAlgn="base"/>
            <a:r>
              <a:rPr lang="ca-ES" sz="1800" dirty="0"/>
              <a:t>Promoure la connexió i el diàleg entre les persones amb demència.</a:t>
            </a:r>
            <a:r>
              <a:rPr lang="ca-ES" sz="1800" b="1" dirty="0"/>
              <a:t> </a:t>
            </a:r>
            <a:endParaRPr lang="es-ES" sz="1800" dirty="0"/>
          </a:p>
          <a:p>
            <a:pPr lvl="0" algn="just" fontAlgn="base"/>
            <a:r>
              <a:rPr lang="ca-ES" sz="1800" dirty="0"/>
              <a:t>Combatre l’aïllament i exclusió de les persones amb demència.</a:t>
            </a:r>
            <a:r>
              <a:rPr lang="ca-ES" sz="1800" b="1" dirty="0"/>
              <a:t> </a:t>
            </a:r>
            <a:endParaRPr lang="es-ES" sz="1800" dirty="0"/>
          </a:p>
          <a:p>
            <a:pPr lvl="0" algn="just" fontAlgn="base"/>
            <a:r>
              <a:rPr lang="ca-ES" sz="1800" dirty="0"/>
              <a:t>Oferir oportunitats de suport i educació a les persones amb demència.</a:t>
            </a:r>
            <a:r>
              <a:rPr lang="ca-ES" sz="1800" b="1" dirty="0"/>
              <a:t> </a:t>
            </a:r>
            <a:endParaRPr lang="es-ES" sz="1800" dirty="0"/>
          </a:p>
          <a:p>
            <a:pPr lvl="0" algn="just" fontAlgn="base"/>
            <a:r>
              <a:rPr lang="ca-ES" sz="1800" dirty="0"/>
              <a:t>Promoure un sentit compartit de viure més enllà del diagnòstic de demència.</a:t>
            </a:r>
            <a:r>
              <a:rPr lang="ca-ES" sz="1800" b="1" dirty="0"/>
              <a:t> </a:t>
            </a:r>
            <a:endParaRPr lang="es-ES" sz="1800" dirty="0"/>
          </a:p>
          <a:p>
            <a:pPr lvl="0" algn="just" fontAlgn="base"/>
            <a:r>
              <a:rPr lang="ca-ES" sz="1800" dirty="0"/>
              <a:t>Treballar per garantir que s’escolten i honren les veus de les persones amb demència.</a:t>
            </a:r>
            <a:r>
              <a:rPr lang="ca-ES" sz="1800" b="1" dirty="0"/>
              <a:t> </a:t>
            </a:r>
            <a:endParaRPr lang="es-ES" sz="1800" dirty="0"/>
          </a:p>
          <a:p>
            <a:pPr lvl="0" algn="just" fontAlgn="base"/>
            <a:r>
              <a:rPr lang="ca-ES" sz="1800" dirty="0"/>
              <a:t>Col·laborar amb altres organitzacions i amb els governs per canviar els temes i les polítiques que afecten les persones amb demència ara i en el futur.</a:t>
            </a:r>
            <a:r>
              <a:rPr lang="ca-ES" sz="1800" b="1" dirty="0"/>
              <a:t> </a:t>
            </a:r>
          </a:p>
          <a:p>
            <a:pPr lvl="0" algn="just" fontAlgn="base"/>
            <a:endParaRPr lang="es-ES" sz="1800" dirty="0"/>
          </a:p>
          <a:p>
            <a:pPr marL="0" lvl="0" indent="0" algn="just" fontAlgn="base">
              <a:buNone/>
            </a:pPr>
            <a:r>
              <a:rPr lang="ca-ES" sz="1800" dirty="0"/>
              <a:t>Per saber-ne més, consulteu: </a:t>
            </a:r>
            <a:r>
              <a:rPr lang="ca-ES" sz="1800" u="sng" dirty="0">
                <a:hlinkClick r:id="rId3"/>
              </a:rPr>
              <a:t>http://www.dementiaallianceinternational.org/</a:t>
            </a:r>
            <a:r>
              <a:rPr lang="ca-ES" sz="1800" dirty="0">
                <a:hlinkClick r:id="rId3"/>
              </a:rPr>
              <a:t>.</a:t>
            </a:r>
            <a:r>
              <a:rPr lang="ca-ES" sz="1800" dirty="0"/>
              <a:t>  </a:t>
            </a:r>
            <a:endParaRPr lang="es-ES" sz="1800" dirty="0"/>
          </a:p>
        </p:txBody>
      </p:sp>
      <p:sp>
        <p:nvSpPr>
          <p:cNvPr id="5" name="Text Placeholder 5">
            <a:extLst>
              <a:ext uri="{FF2B5EF4-FFF2-40B4-BE49-F238E27FC236}">
                <a16:creationId xmlns:a16="http://schemas.microsoft.com/office/drawing/2014/main" id="{67493817-145D-9D46-874B-CB603B283E02}"/>
              </a:ext>
            </a:extLst>
          </p:cNvPr>
          <p:cNvSpPr>
            <a:spLocks noGrp="1"/>
          </p:cNvSpPr>
          <p:nvPr>
            <p:ph type="body" sz="quarter" idx="13"/>
          </p:nvPr>
        </p:nvSpPr>
        <p:spPr>
          <a:xfrm>
            <a:off x="2265218" y="370667"/>
            <a:ext cx="9351818" cy="335915"/>
          </a:xfrm>
        </p:spPr>
        <p:txBody>
          <a:bodyPr/>
          <a:lstStyle/>
          <a:p>
            <a:pPr>
              <a:lnSpc>
                <a:spcPct val="100000"/>
              </a:lnSpc>
            </a:pPr>
            <a:r>
              <a:rPr lang="es-ES" sz="2000" dirty="0" err="1"/>
              <a:t>Dementia</a:t>
            </a:r>
            <a:r>
              <a:rPr lang="es-ES" sz="2000" dirty="0"/>
              <a:t> Alliance International </a:t>
            </a:r>
            <a:endParaRPr lang="en-US" sz="2000" dirty="0"/>
          </a:p>
        </p:txBody>
      </p:sp>
    </p:spTree>
    <p:extLst>
      <p:ext uri="{BB962C8B-B14F-4D97-AF65-F5344CB8AC3E}">
        <p14:creationId xmlns:p14="http://schemas.microsoft.com/office/powerpoint/2010/main" val="91647255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1717-8532-4FB2-9CAB-1B5C570ABBF4}"/>
              </a:ext>
            </a:extLst>
          </p:cNvPr>
          <p:cNvSpPr>
            <a:spLocks noGrp="1"/>
          </p:cNvSpPr>
          <p:nvPr>
            <p:ph type="title"/>
          </p:nvPr>
        </p:nvSpPr>
        <p:spPr>
          <a:xfrm>
            <a:off x="492539" y="327578"/>
            <a:ext cx="9792000" cy="432000"/>
          </a:xfrm>
        </p:spPr>
        <p:txBody>
          <a:bodyPr>
            <a:normAutofit fontScale="90000"/>
          </a:bodyPr>
          <a:lstStyle/>
          <a:p>
            <a:r>
              <a:rPr lang="en-US" dirty="0" err="1"/>
              <a:t>Butlletí</a:t>
            </a:r>
            <a:r>
              <a:rPr lang="en-US" dirty="0"/>
              <a:t> 7</a:t>
            </a:r>
            <a:endParaRPr lang="x-none" dirty="0"/>
          </a:p>
        </p:txBody>
      </p:sp>
      <p:sp>
        <p:nvSpPr>
          <p:cNvPr id="4" name="Content Placeholder 2">
            <a:extLst>
              <a:ext uri="{FF2B5EF4-FFF2-40B4-BE49-F238E27FC236}">
                <a16:creationId xmlns:a16="http://schemas.microsoft.com/office/drawing/2014/main" id="{5D4A905E-75B8-4A1A-A657-F42FD58C5BCE}"/>
              </a:ext>
            </a:extLst>
          </p:cNvPr>
          <p:cNvSpPr>
            <a:spLocks noGrp="1"/>
          </p:cNvSpPr>
          <p:nvPr>
            <p:ph sz="quarter" idx="14"/>
          </p:nvPr>
        </p:nvSpPr>
        <p:spPr>
          <a:xfrm>
            <a:off x="569541" y="1080657"/>
            <a:ext cx="11047495" cy="4530434"/>
          </a:xfrm>
          <a:solidFill>
            <a:srgbClr val="D2EFFC"/>
          </a:solidFill>
        </p:spPr>
        <p:txBody>
          <a:bodyPr/>
          <a:lstStyle/>
          <a:p>
            <a:pPr marL="0" indent="0" algn="just">
              <a:lnSpc>
                <a:spcPct val="100000"/>
              </a:lnSpc>
              <a:spcBef>
                <a:spcPts val="0"/>
              </a:spcBef>
              <a:buClr>
                <a:schemeClr val="accent1">
                  <a:lumMod val="75000"/>
                </a:schemeClr>
              </a:buClr>
              <a:buNone/>
            </a:pPr>
            <a:r>
              <a:rPr lang="es-ES" sz="2000" b="1" dirty="0" err="1"/>
              <a:t>Inclusion</a:t>
            </a:r>
            <a:r>
              <a:rPr lang="es-ES" sz="2000" b="1" dirty="0"/>
              <a:t> </a:t>
            </a:r>
            <a:r>
              <a:rPr lang="es-ES" sz="2000" b="1" dirty="0" err="1"/>
              <a:t>Europe</a:t>
            </a:r>
            <a:r>
              <a:rPr lang="es-ES" sz="2000" b="1" dirty="0"/>
              <a:t>: </a:t>
            </a:r>
            <a:r>
              <a:rPr lang="es-ES" sz="2000" b="1" dirty="0" err="1"/>
              <a:t>projecte</a:t>
            </a:r>
            <a:r>
              <a:rPr lang="es-ES" sz="2000" b="1" dirty="0"/>
              <a:t> TOPSIDE – </a:t>
            </a:r>
            <a:r>
              <a:rPr lang="es-ES" sz="2000" b="1" dirty="0" err="1"/>
              <a:t>Oportunitats</a:t>
            </a:r>
            <a:r>
              <a:rPr lang="es-ES" sz="2000" b="1" dirty="0"/>
              <a:t> de </a:t>
            </a:r>
            <a:r>
              <a:rPr lang="es-ES" sz="2000" b="1" dirty="0" err="1"/>
              <a:t>formació</a:t>
            </a:r>
            <a:r>
              <a:rPr lang="es-ES" sz="2000" b="1" dirty="0"/>
              <a:t> per a </a:t>
            </a:r>
            <a:r>
              <a:rPr lang="es-ES" sz="2000" b="1" dirty="0" err="1"/>
              <a:t>professionals</a:t>
            </a:r>
            <a:r>
              <a:rPr lang="es-ES" sz="2000" b="1" dirty="0"/>
              <a:t> de </a:t>
            </a:r>
            <a:r>
              <a:rPr lang="es-ES" sz="2000" b="1" dirty="0" err="1"/>
              <a:t>suport</a:t>
            </a:r>
            <a:r>
              <a:rPr lang="es-ES" sz="2000" b="1" dirty="0"/>
              <a:t> entre </a:t>
            </a:r>
            <a:r>
              <a:rPr lang="es-ES" sz="2000" b="1" dirty="0" err="1"/>
              <a:t>iguals</a:t>
            </a:r>
            <a:r>
              <a:rPr lang="es-ES" sz="2000" b="1" dirty="0"/>
              <a:t> </a:t>
            </a:r>
            <a:r>
              <a:rPr lang="es-ES" sz="2000" b="1" dirty="0" err="1"/>
              <a:t>amb</a:t>
            </a:r>
            <a:r>
              <a:rPr lang="es-ES" sz="2000" b="1" dirty="0"/>
              <a:t> </a:t>
            </a:r>
            <a:r>
              <a:rPr lang="es-ES" sz="2000" b="1" dirty="0" err="1"/>
              <a:t>discapacitat</a:t>
            </a:r>
            <a:r>
              <a:rPr lang="es-ES" sz="2000" b="1" dirty="0"/>
              <a:t> </a:t>
            </a:r>
            <a:r>
              <a:rPr lang="es-ES" sz="2000" b="1" dirty="0" err="1"/>
              <a:t>intel·lectual</a:t>
            </a:r>
            <a:r>
              <a:rPr lang="es-ES" sz="2000" b="1" dirty="0"/>
              <a:t> a Europa :</a:t>
            </a:r>
          </a:p>
          <a:p>
            <a:pPr marL="0" indent="0" algn="just">
              <a:lnSpc>
                <a:spcPct val="100000"/>
              </a:lnSpc>
              <a:spcBef>
                <a:spcPts val="0"/>
              </a:spcBef>
              <a:buClr>
                <a:schemeClr val="accent1">
                  <a:lumMod val="75000"/>
                </a:schemeClr>
              </a:buClr>
              <a:buNone/>
            </a:pPr>
            <a:endParaRPr lang="es-ES" sz="1800" b="1" dirty="0"/>
          </a:p>
          <a:p>
            <a:pPr marL="0" indent="0" algn="just">
              <a:lnSpc>
                <a:spcPct val="100000"/>
              </a:lnSpc>
              <a:spcBef>
                <a:spcPts val="0"/>
              </a:spcBef>
              <a:buClr>
                <a:schemeClr val="accent1">
                  <a:lumMod val="75000"/>
                </a:schemeClr>
              </a:buClr>
              <a:buNone/>
            </a:pPr>
            <a:r>
              <a:rPr lang="es-ES" sz="1800" dirty="0"/>
              <a:t>TOPSIDE </a:t>
            </a:r>
            <a:r>
              <a:rPr lang="es-ES" sz="1800" dirty="0" err="1"/>
              <a:t>és</a:t>
            </a:r>
            <a:r>
              <a:rPr lang="es-ES" sz="1800" dirty="0"/>
              <a:t> un </a:t>
            </a:r>
            <a:r>
              <a:rPr lang="es-ES" sz="1800" dirty="0" err="1"/>
              <a:t>projecte</a:t>
            </a:r>
            <a:r>
              <a:rPr lang="es-ES" sz="1800" dirty="0"/>
              <a:t> </a:t>
            </a:r>
            <a:r>
              <a:rPr lang="es-ES" sz="1800" dirty="0" err="1"/>
              <a:t>d’Inclusion</a:t>
            </a:r>
            <a:r>
              <a:rPr lang="es-ES" sz="1800" dirty="0"/>
              <a:t> </a:t>
            </a:r>
            <a:r>
              <a:rPr lang="es-ES" sz="1800" dirty="0" err="1"/>
              <a:t>Europe</a:t>
            </a:r>
            <a:r>
              <a:rPr lang="es-ES" sz="1800" dirty="0"/>
              <a:t> que té </a:t>
            </a:r>
            <a:r>
              <a:rPr lang="es-ES" sz="1800" dirty="0" err="1"/>
              <a:t>com</a:t>
            </a:r>
            <a:r>
              <a:rPr lang="es-ES" sz="1800" dirty="0"/>
              <a:t> a </a:t>
            </a:r>
            <a:r>
              <a:rPr lang="es-ES" sz="1800" dirty="0" err="1"/>
              <a:t>objectiu</a:t>
            </a:r>
            <a:r>
              <a:rPr lang="es-ES" sz="1800" dirty="0"/>
              <a:t> </a:t>
            </a:r>
            <a:r>
              <a:rPr lang="es-ES" sz="1800" dirty="0" err="1"/>
              <a:t>desenvolupar</a:t>
            </a:r>
            <a:r>
              <a:rPr lang="es-ES" sz="1800" dirty="0"/>
              <a:t> el </a:t>
            </a:r>
            <a:r>
              <a:rPr lang="es-ES" sz="1800" dirty="0" err="1"/>
              <a:t>suport</a:t>
            </a:r>
            <a:r>
              <a:rPr lang="es-ES" sz="1800" dirty="0"/>
              <a:t> i la </a:t>
            </a:r>
            <a:r>
              <a:rPr lang="es-ES" sz="1800" dirty="0" err="1"/>
              <a:t>formació</a:t>
            </a:r>
            <a:r>
              <a:rPr lang="es-ES" sz="1800" dirty="0"/>
              <a:t> entre </a:t>
            </a:r>
            <a:r>
              <a:rPr lang="es-ES" sz="1800" dirty="0" err="1"/>
              <a:t>iguals</a:t>
            </a:r>
            <a:r>
              <a:rPr lang="es-ES" sz="1800" dirty="0"/>
              <a:t> </a:t>
            </a:r>
            <a:r>
              <a:rPr lang="es-ES" sz="1800" dirty="0" err="1"/>
              <a:t>com</a:t>
            </a:r>
            <a:r>
              <a:rPr lang="es-ES" sz="1800" dirty="0"/>
              <a:t> a </a:t>
            </a:r>
            <a:r>
              <a:rPr lang="es-ES" sz="1800" dirty="0" err="1"/>
              <a:t>components</a:t>
            </a:r>
            <a:r>
              <a:rPr lang="es-ES" sz="1800" dirty="0"/>
              <a:t> </a:t>
            </a:r>
            <a:r>
              <a:rPr lang="es-ES" sz="1800" dirty="0" err="1"/>
              <a:t>nous</a:t>
            </a:r>
            <a:r>
              <a:rPr lang="es-ES" sz="1800" dirty="0"/>
              <a:t> en </a:t>
            </a:r>
            <a:r>
              <a:rPr lang="es-ES" sz="1800" dirty="0" err="1"/>
              <a:t>educació</a:t>
            </a:r>
            <a:r>
              <a:rPr lang="es-ES" sz="1800" dirty="0"/>
              <a:t> informal </a:t>
            </a:r>
            <a:r>
              <a:rPr lang="es-ES" sz="1800" dirty="0" err="1"/>
              <a:t>d’adults</a:t>
            </a:r>
            <a:r>
              <a:rPr lang="es-ES" sz="1800" dirty="0"/>
              <a:t> per a persones </a:t>
            </a:r>
            <a:r>
              <a:rPr lang="es-ES" sz="1800" dirty="0" err="1"/>
              <a:t>amb</a:t>
            </a:r>
            <a:r>
              <a:rPr lang="es-ES" sz="1800" dirty="0"/>
              <a:t> </a:t>
            </a:r>
            <a:r>
              <a:rPr lang="es-ES" sz="1800" dirty="0" err="1"/>
              <a:t>discapacitat</a:t>
            </a:r>
            <a:r>
              <a:rPr lang="es-ES" sz="1800" dirty="0"/>
              <a:t> </a:t>
            </a:r>
            <a:r>
              <a:rPr lang="es-ES" sz="1800" dirty="0" err="1"/>
              <a:t>intel·lectual</a:t>
            </a:r>
            <a:r>
              <a:rPr lang="es-ES" sz="1800" dirty="0"/>
              <a:t>. </a:t>
            </a:r>
            <a:r>
              <a:rPr lang="es-ES" sz="1800" dirty="0" err="1"/>
              <a:t>Atès</a:t>
            </a:r>
            <a:r>
              <a:rPr lang="es-ES" sz="1800" dirty="0"/>
              <a:t> que </a:t>
            </a:r>
            <a:r>
              <a:rPr lang="es-ES" sz="1800" dirty="0" err="1"/>
              <a:t>l’accés</a:t>
            </a:r>
            <a:r>
              <a:rPr lang="es-ES" sz="1800" dirty="0"/>
              <a:t> a </a:t>
            </a:r>
            <a:r>
              <a:rPr lang="es-ES" sz="1800" dirty="0" err="1"/>
              <a:t>l’educació</a:t>
            </a:r>
            <a:r>
              <a:rPr lang="es-ES" sz="1800" dirty="0"/>
              <a:t> i la </a:t>
            </a:r>
            <a:r>
              <a:rPr lang="es-ES" sz="1800" dirty="0" err="1"/>
              <a:t>formació</a:t>
            </a:r>
            <a:r>
              <a:rPr lang="es-ES" sz="1800" dirty="0"/>
              <a:t> formal o informal </a:t>
            </a:r>
            <a:r>
              <a:rPr lang="es-ES" sz="1800" dirty="0" err="1"/>
              <a:t>dels</a:t>
            </a:r>
            <a:r>
              <a:rPr lang="es-ES" sz="1800" dirty="0"/>
              <a:t> </a:t>
            </a:r>
            <a:r>
              <a:rPr lang="es-ES" sz="1800" dirty="0" err="1"/>
              <a:t>adults</a:t>
            </a:r>
            <a:r>
              <a:rPr lang="es-ES" sz="1800" dirty="0"/>
              <a:t> </a:t>
            </a:r>
            <a:r>
              <a:rPr lang="es-ES" sz="1800" dirty="0" err="1"/>
              <a:t>pot</a:t>
            </a:r>
            <a:r>
              <a:rPr lang="es-ES" sz="1800" dirty="0"/>
              <a:t> estar </a:t>
            </a:r>
            <a:r>
              <a:rPr lang="es-ES" sz="1800" dirty="0" err="1"/>
              <a:t>limitat</a:t>
            </a:r>
            <a:r>
              <a:rPr lang="es-ES" sz="1800" dirty="0"/>
              <a:t> per a les persones </a:t>
            </a:r>
            <a:r>
              <a:rPr lang="es-ES" sz="1800" dirty="0" err="1"/>
              <a:t>amb</a:t>
            </a:r>
            <a:r>
              <a:rPr lang="es-ES" sz="1800" dirty="0"/>
              <a:t> </a:t>
            </a:r>
            <a:r>
              <a:rPr lang="es-ES" sz="1800" dirty="0" err="1"/>
              <a:t>discapacitat</a:t>
            </a:r>
            <a:r>
              <a:rPr lang="es-ES" sz="1800" dirty="0"/>
              <a:t> </a:t>
            </a:r>
            <a:r>
              <a:rPr lang="es-ES" sz="1800" dirty="0" err="1"/>
              <a:t>intel·lectual</a:t>
            </a:r>
            <a:r>
              <a:rPr lang="es-ES" sz="1800" dirty="0"/>
              <a:t>, la </a:t>
            </a:r>
            <a:r>
              <a:rPr lang="es-ES" sz="1800" dirty="0" err="1"/>
              <a:t>formació</a:t>
            </a:r>
            <a:r>
              <a:rPr lang="es-ES" sz="1800" dirty="0"/>
              <a:t> i el </a:t>
            </a:r>
            <a:r>
              <a:rPr lang="es-ES" sz="1800" dirty="0" err="1"/>
              <a:t>suport</a:t>
            </a:r>
            <a:r>
              <a:rPr lang="es-ES" sz="1800" dirty="0"/>
              <a:t> entre </a:t>
            </a:r>
            <a:r>
              <a:rPr lang="es-ES" sz="1800" dirty="0" err="1"/>
              <a:t>iguals</a:t>
            </a:r>
            <a:r>
              <a:rPr lang="es-ES" sz="1800" dirty="0"/>
              <a:t> se centra a </a:t>
            </a:r>
            <a:r>
              <a:rPr lang="es-ES" sz="1800" dirty="0" err="1"/>
              <a:t>ajudar</a:t>
            </a:r>
            <a:r>
              <a:rPr lang="es-ES" sz="1800" dirty="0"/>
              <a:t> a </a:t>
            </a:r>
            <a:r>
              <a:rPr lang="es-ES" sz="1800" dirty="0" err="1"/>
              <a:t>desenvolupar</a:t>
            </a:r>
            <a:r>
              <a:rPr lang="es-ES" sz="1800" dirty="0"/>
              <a:t> </a:t>
            </a:r>
            <a:r>
              <a:rPr lang="es-ES" sz="1800" dirty="0" err="1"/>
              <a:t>habilitats</a:t>
            </a:r>
            <a:r>
              <a:rPr lang="es-ES" sz="1800" dirty="0"/>
              <a:t> </a:t>
            </a:r>
            <a:r>
              <a:rPr lang="es-ES" sz="1800" dirty="0" err="1"/>
              <a:t>importants</a:t>
            </a:r>
            <a:r>
              <a:rPr lang="es-ES" sz="1800" dirty="0"/>
              <a:t> en les </a:t>
            </a:r>
            <a:r>
              <a:rPr lang="es-ES" sz="1800" dirty="0" err="1"/>
              <a:t>àrees</a:t>
            </a:r>
            <a:r>
              <a:rPr lang="es-ES" sz="1800" dirty="0"/>
              <a:t> de presa de </a:t>
            </a:r>
            <a:r>
              <a:rPr lang="es-ES" sz="1800" dirty="0" err="1"/>
              <a:t>decisions</a:t>
            </a:r>
            <a:r>
              <a:rPr lang="es-ES" sz="1800" dirty="0"/>
              <a:t> </a:t>
            </a:r>
            <a:r>
              <a:rPr lang="es-ES" sz="1800" dirty="0" err="1"/>
              <a:t>perquè</a:t>
            </a:r>
            <a:r>
              <a:rPr lang="es-ES" sz="1800" dirty="0"/>
              <a:t> les persones </a:t>
            </a:r>
            <a:r>
              <a:rPr lang="es-ES" sz="1800" dirty="0" err="1"/>
              <a:t>puguin</a:t>
            </a:r>
            <a:r>
              <a:rPr lang="es-ES" sz="1800" dirty="0"/>
              <a:t> </a:t>
            </a:r>
            <a:r>
              <a:rPr lang="es-ES" sz="1800" dirty="0" err="1"/>
              <a:t>prendre</a:t>
            </a:r>
            <a:r>
              <a:rPr lang="es-ES" sz="1800" dirty="0"/>
              <a:t> el control de les </a:t>
            </a:r>
            <a:r>
              <a:rPr lang="es-ES" sz="1800" dirty="0" err="1"/>
              <a:t>seves</a:t>
            </a:r>
            <a:r>
              <a:rPr lang="es-ES" sz="1800" dirty="0"/>
              <a:t> vides i </a:t>
            </a:r>
            <a:r>
              <a:rPr lang="es-ES" sz="1800" dirty="0" err="1"/>
              <a:t>exercir</a:t>
            </a:r>
            <a:r>
              <a:rPr lang="es-ES" sz="1800" dirty="0"/>
              <a:t> les </a:t>
            </a:r>
            <a:r>
              <a:rPr lang="es-ES" sz="1800" dirty="0" err="1"/>
              <a:t>seves</a:t>
            </a:r>
            <a:r>
              <a:rPr lang="es-ES" sz="1800" dirty="0"/>
              <a:t> </a:t>
            </a:r>
            <a:r>
              <a:rPr lang="es-ES" sz="1800" dirty="0" err="1"/>
              <a:t>funcions</a:t>
            </a:r>
            <a:r>
              <a:rPr lang="es-ES" sz="1800" dirty="0"/>
              <a:t> </a:t>
            </a:r>
            <a:r>
              <a:rPr lang="es-ES" sz="1800" dirty="0" err="1"/>
              <a:t>com</a:t>
            </a:r>
            <a:r>
              <a:rPr lang="es-ES" sz="1800" dirty="0"/>
              <a:t> a </a:t>
            </a:r>
            <a:r>
              <a:rPr lang="es-ES" sz="1800" dirty="0" err="1"/>
              <a:t>ciutadans</a:t>
            </a:r>
            <a:r>
              <a:rPr lang="es-ES" sz="1800" dirty="0"/>
              <a:t> </a:t>
            </a:r>
            <a:r>
              <a:rPr lang="es-ES" sz="1800" dirty="0" err="1"/>
              <a:t>actius</a:t>
            </a:r>
            <a:r>
              <a:rPr lang="es-ES" sz="1800" dirty="0"/>
              <a:t>. </a:t>
            </a:r>
          </a:p>
          <a:p>
            <a:pPr marL="0" indent="0" algn="just">
              <a:lnSpc>
                <a:spcPct val="100000"/>
              </a:lnSpc>
              <a:spcBef>
                <a:spcPts val="0"/>
              </a:spcBef>
              <a:buClr>
                <a:schemeClr val="accent1">
                  <a:lumMod val="75000"/>
                </a:schemeClr>
              </a:buClr>
              <a:buNone/>
            </a:pPr>
            <a:r>
              <a:rPr lang="es-ES" sz="1800" dirty="0"/>
              <a:t> </a:t>
            </a:r>
          </a:p>
          <a:p>
            <a:pPr marL="0" indent="0" algn="just">
              <a:lnSpc>
                <a:spcPct val="100000"/>
              </a:lnSpc>
              <a:spcBef>
                <a:spcPts val="0"/>
              </a:spcBef>
              <a:buClr>
                <a:schemeClr val="accent1">
                  <a:lumMod val="75000"/>
                </a:schemeClr>
              </a:buClr>
              <a:buNone/>
            </a:pPr>
            <a:r>
              <a:rPr lang="es-ES" sz="1800" dirty="0" err="1"/>
              <a:t>Amb</a:t>
            </a:r>
            <a:r>
              <a:rPr lang="es-ES" sz="1800" dirty="0"/>
              <a:t> el programa de </a:t>
            </a:r>
            <a:r>
              <a:rPr lang="es-ES" sz="1800" dirty="0" err="1"/>
              <a:t>formació</a:t>
            </a:r>
            <a:r>
              <a:rPr lang="es-ES" sz="1800" dirty="0"/>
              <a:t>, </a:t>
            </a:r>
            <a:r>
              <a:rPr lang="es-ES" sz="1800" dirty="0" err="1"/>
              <a:t>els</a:t>
            </a:r>
            <a:r>
              <a:rPr lang="es-ES" sz="1800" dirty="0"/>
              <a:t> </a:t>
            </a:r>
            <a:r>
              <a:rPr lang="es-ES" sz="1800" dirty="0" err="1"/>
              <a:t>professionals</a:t>
            </a:r>
            <a:r>
              <a:rPr lang="es-ES" sz="1800" dirty="0"/>
              <a:t> de </a:t>
            </a:r>
            <a:r>
              <a:rPr lang="es-ES" sz="1800" dirty="0" err="1"/>
              <a:t>suport</a:t>
            </a:r>
            <a:r>
              <a:rPr lang="es-ES" sz="1800" dirty="0"/>
              <a:t> entre </a:t>
            </a:r>
            <a:r>
              <a:rPr lang="es-ES" sz="1800" dirty="0" err="1"/>
              <a:t>iguals</a:t>
            </a:r>
            <a:r>
              <a:rPr lang="es-ES" sz="1800" dirty="0"/>
              <a:t> </a:t>
            </a:r>
            <a:r>
              <a:rPr lang="es-ES" sz="1800" dirty="0" err="1"/>
              <a:t>aprenen</a:t>
            </a:r>
            <a:r>
              <a:rPr lang="es-ES" sz="1800" dirty="0"/>
              <a:t> a </a:t>
            </a:r>
            <a:r>
              <a:rPr lang="es-ES" sz="1800" dirty="0" err="1"/>
              <a:t>millorar</a:t>
            </a:r>
            <a:r>
              <a:rPr lang="es-ES" sz="1800" dirty="0"/>
              <a:t> la </a:t>
            </a:r>
            <a:r>
              <a:rPr lang="es-ES" sz="1800" dirty="0" err="1"/>
              <a:t>seva</a:t>
            </a:r>
            <a:r>
              <a:rPr lang="es-ES" sz="1800" dirty="0"/>
              <a:t> </a:t>
            </a:r>
            <a:r>
              <a:rPr lang="es-ES" sz="1800" dirty="0" err="1"/>
              <a:t>comunicació</a:t>
            </a:r>
            <a:r>
              <a:rPr lang="es-ES" sz="1800" dirty="0"/>
              <a:t>, </a:t>
            </a:r>
            <a:r>
              <a:rPr lang="es-ES" sz="1800" dirty="0" err="1"/>
              <a:t>com</a:t>
            </a:r>
            <a:r>
              <a:rPr lang="es-ES" sz="1800" dirty="0"/>
              <a:t> ara donar </a:t>
            </a:r>
            <a:r>
              <a:rPr lang="es-ES" sz="1800" dirty="0" err="1"/>
              <a:t>suport</a:t>
            </a:r>
            <a:r>
              <a:rPr lang="es-ES" sz="1800" dirty="0"/>
              <a:t> a </a:t>
            </a:r>
            <a:r>
              <a:rPr lang="es-ES" sz="1800" dirty="0" err="1"/>
              <a:t>algú</a:t>
            </a:r>
            <a:r>
              <a:rPr lang="es-ES" sz="1800" dirty="0"/>
              <a:t> </a:t>
            </a:r>
            <a:r>
              <a:rPr lang="es-ES" sz="1800" dirty="0" err="1"/>
              <a:t>apropiadament</a:t>
            </a:r>
            <a:r>
              <a:rPr lang="es-ES" sz="1800" dirty="0"/>
              <a:t> i </a:t>
            </a:r>
            <a:r>
              <a:rPr lang="es-ES" sz="1800" dirty="0" err="1"/>
              <a:t>com</a:t>
            </a:r>
            <a:r>
              <a:rPr lang="es-ES" sz="1800" dirty="0"/>
              <a:t> </a:t>
            </a:r>
            <a:r>
              <a:rPr lang="es-ES" sz="1800" dirty="0" err="1"/>
              <a:t>empatitzar</a:t>
            </a:r>
            <a:r>
              <a:rPr lang="es-ES" sz="1800" dirty="0"/>
              <a:t> </a:t>
            </a:r>
            <a:r>
              <a:rPr lang="es-ES" sz="1800" dirty="0" err="1"/>
              <a:t>amb</a:t>
            </a:r>
            <a:r>
              <a:rPr lang="es-ES" sz="1800" dirty="0"/>
              <a:t> </a:t>
            </a:r>
            <a:r>
              <a:rPr lang="es-ES" sz="1800" dirty="0" err="1"/>
              <a:t>els</a:t>
            </a:r>
            <a:r>
              <a:rPr lang="es-ES" sz="1800" dirty="0"/>
              <a:t> </a:t>
            </a:r>
            <a:r>
              <a:rPr lang="es-ES" sz="1800" dirty="0" err="1"/>
              <a:t>altres</a:t>
            </a:r>
            <a:r>
              <a:rPr lang="es-ES" sz="1800" dirty="0"/>
              <a:t>. </a:t>
            </a:r>
            <a:r>
              <a:rPr lang="es-ES" sz="1800" dirty="0" err="1"/>
              <a:t>Els</a:t>
            </a:r>
            <a:r>
              <a:rPr lang="es-ES" sz="1800" dirty="0"/>
              <a:t> </a:t>
            </a:r>
            <a:r>
              <a:rPr lang="es-ES" sz="1800" dirty="0" err="1"/>
              <a:t>professionals</a:t>
            </a:r>
            <a:r>
              <a:rPr lang="es-ES" sz="1800" dirty="0"/>
              <a:t> de </a:t>
            </a:r>
            <a:r>
              <a:rPr lang="es-ES" sz="1800" dirty="0" err="1"/>
              <a:t>suport</a:t>
            </a:r>
            <a:r>
              <a:rPr lang="es-ES" sz="1800" dirty="0"/>
              <a:t> entre </a:t>
            </a:r>
            <a:r>
              <a:rPr lang="es-ES" sz="1800" dirty="0" err="1"/>
              <a:t>iguals</a:t>
            </a:r>
            <a:r>
              <a:rPr lang="es-ES" sz="1800" dirty="0"/>
              <a:t> </a:t>
            </a:r>
            <a:r>
              <a:rPr lang="es-ES" sz="1800" dirty="0" err="1"/>
              <a:t>aprenen</a:t>
            </a:r>
            <a:r>
              <a:rPr lang="es-ES" sz="1800" dirty="0"/>
              <a:t> a relacionar les </a:t>
            </a:r>
            <a:r>
              <a:rPr lang="es-ES" sz="1800" dirty="0" err="1"/>
              <a:t>seves</a:t>
            </a:r>
            <a:r>
              <a:rPr lang="es-ES" sz="1800" dirty="0"/>
              <a:t> </a:t>
            </a:r>
            <a:r>
              <a:rPr lang="es-ES" sz="1800" dirty="0" err="1"/>
              <a:t>pròpies</a:t>
            </a:r>
            <a:r>
              <a:rPr lang="es-ES" sz="1800" dirty="0"/>
              <a:t> </a:t>
            </a:r>
            <a:r>
              <a:rPr lang="es-ES" sz="1800" dirty="0" err="1"/>
              <a:t>experiències</a:t>
            </a:r>
            <a:r>
              <a:rPr lang="es-ES" sz="1800" dirty="0"/>
              <a:t> de vida </a:t>
            </a:r>
            <a:r>
              <a:rPr lang="es-ES" sz="1800" dirty="0" err="1"/>
              <a:t>amb</a:t>
            </a:r>
            <a:r>
              <a:rPr lang="es-ES" sz="1800" dirty="0"/>
              <a:t> el </a:t>
            </a:r>
            <a:r>
              <a:rPr lang="es-ES" sz="1800" dirty="0" err="1"/>
              <a:t>suport</a:t>
            </a:r>
            <a:r>
              <a:rPr lang="es-ES" sz="1800" dirty="0"/>
              <a:t> entre </a:t>
            </a:r>
            <a:r>
              <a:rPr lang="es-ES" sz="1800" dirty="0" err="1"/>
              <a:t>iguals</a:t>
            </a:r>
            <a:r>
              <a:rPr lang="es-ES" sz="1800" dirty="0"/>
              <a:t> i </a:t>
            </a:r>
            <a:r>
              <a:rPr lang="es-ES" sz="1800" dirty="0" err="1"/>
              <a:t>utilitzen</a:t>
            </a:r>
            <a:r>
              <a:rPr lang="es-ES" sz="1800" dirty="0"/>
              <a:t> </a:t>
            </a:r>
            <a:r>
              <a:rPr lang="es-ES" sz="1800" dirty="0" err="1"/>
              <a:t>aquests</a:t>
            </a:r>
            <a:r>
              <a:rPr lang="es-ES" sz="1800" dirty="0"/>
              <a:t> </a:t>
            </a:r>
            <a:r>
              <a:rPr lang="es-ES" sz="1800" dirty="0" err="1"/>
              <a:t>exemples</a:t>
            </a:r>
            <a:r>
              <a:rPr lang="es-ES" sz="1800" dirty="0"/>
              <a:t> i el </a:t>
            </a:r>
            <a:r>
              <a:rPr lang="es-ES" sz="1800" dirty="0" err="1"/>
              <a:t>seu</a:t>
            </a:r>
            <a:r>
              <a:rPr lang="es-ES" sz="1800" dirty="0"/>
              <a:t> propi </a:t>
            </a:r>
            <a:r>
              <a:rPr lang="es-ES" sz="1800" dirty="0" err="1"/>
              <a:t>aprenentatge</a:t>
            </a:r>
            <a:r>
              <a:rPr lang="es-ES" sz="1800" dirty="0"/>
              <a:t> per donar </a:t>
            </a:r>
            <a:r>
              <a:rPr lang="es-ES" sz="1800" dirty="0" err="1"/>
              <a:t>suport</a:t>
            </a:r>
            <a:r>
              <a:rPr lang="es-ES" sz="1800" dirty="0"/>
              <a:t> a </a:t>
            </a:r>
            <a:r>
              <a:rPr lang="es-ES" sz="1800" dirty="0" err="1"/>
              <a:t>altres</a:t>
            </a:r>
            <a:r>
              <a:rPr lang="es-ES" sz="1800" dirty="0"/>
              <a:t> persones. La </a:t>
            </a:r>
            <a:r>
              <a:rPr lang="es-ES" sz="1800" dirty="0" err="1"/>
              <a:t>formació</a:t>
            </a:r>
            <a:r>
              <a:rPr lang="es-ES" sz="1800" dirty="0"/>
              <a:t> també examina </a:t>
            </a:r>
            <a:r>
              <a:rPr lang="es-ES" sz="1800" dirty="0" err="1"/>
              <a:t>diferents</a:t>
            </a:r>
            <a:r>
              <a:rPr lang="es-ES" sz="1800" dirty="0"/>
              <a:t> </a:t>
            </a:r>
            <a:r>
              <a:rPr lang="es-ES" sz="1800" dirty="0" err="1"/>
              <a:t>valors</a:t>
            </a:r>
            <a:r>
              <a:rPr lang="es-ES" sz="1800" dirty="0"/>
              <a:t> que </a:t>
            </a:r>
            <a:r>
              <a:rPr lang="es-ES" sz="1800" dirty="0" err="1"/>
              <a:t>els</a:t>
            </a:r>
            <a:r>
              <a:rPr lang="es-ES" sz="1800" dirty="0"/>
              <a:t> </a:t>
            </a:r>
            <a:r>
              <a:rPr lang="es-ES" sz="1800" dirty="0" err="1"/>
              <a:t>professionals</a:t>
            </a:r>
            <a:r>
              <a:rPr lang="es-ES" sz="1800" dirty="0"/>
              <a:t> de </a:t>
            </a:r>
            <a:r>
              <a:rPr lang="es-ES" sz="1800" dirty="0" err="1"/>
              <a:t>suport</a:t>
            </a:r>
            <a:r>
              <a:rPr lang="es-ES" sz="1800" dirty="0"/>
              <a:t> entre </a:t>
            </a:r>
            <a:r>
              <a:rPr lang="es-ES" sz="1800" dirty="0" err="1"/>
              <a:t>iguals</a:t>
            </a:r>
            <a:r>
              <a:rPr lang="es-ES" sz="1800" dirty="0"/>
              <a:t> </a:t>
            </a:r>
            <a:r>
              <a:rPr lang="es-ES" sz="1800" dirty="0" err="1"/>
              <a:t>podrien</a:t>
            </a:r>
            <a:r>
              <a:rPr lang="es-ES" sz="1800" dirty="0"/>
              <a:t> adoptar: </a:t>
            </a:r>
            <a:r>
              <a:rPr lang="es-ES" sz="1800" dirty="0" err="1"/>
              <a:t>inclusió</a:t>
            </a:r>
            <a:r>
              <a:rPr lang="es-ES" sz="1800" dirty="0"/>
              <a:t>, </a:t>
            </a:r>
            <a:r>
              <a:rPr lang="es-ES" sz="1800" dirty="0" err="1"/>
              <a:t>opinió</a:t>
            </a:r>
            <a:r>
              <a:rPr lang="es-ES" sz="1800" dirty="0"/>
              <a:t> centrada en la persona, bona vida, </a:t>
            </a:r>
            <a:r>
              <a:rPr lang="es-ES" sz="1800" dirty="0" err="1"/>
              <a:t>rols</a:t>
            </a:r>
            <a:r>
              <a:rPr lang="es-ES" sz="1800" dirty="0"/>
              <a:t> </a:t>
            </a:r>
            <a:r>
              <a:rPr lang="es-ES" sz="1800" dirty="0" err="1"/>
              <a:t>apreciats</a:t>
            </a:r>
            <a:r>
              <a:rPr lang="es-ES" sz="1800" dirty="0"/>
              <a:t> i </a:t>
            </a:r>
            <a:r>
              <a:rPr lang="es-ES" sz="1800" dirty="0" err="1"/>
              <a:t>ciutadania</a:t>
            </a:r>
            <a:r>
              <a:rPr lang="es-ES" sz="1800" dirty="0"/>
              <a:t> a la </a:t>
            </a:r>
            <a:r>
              <a:rPr lang="es-ES" sz="1800" dirty="0" err="1"/>
              <a:t>seva</a:t>
            </a:r>
            <a:r>
              <a:rPr lang="es-ES" sz="1800" dirty="0"/>
              <a:t> </a:t>
            </a:r>
            <a:r>
              <a:rPr lang="es-ES" sz="1800" dirty="0" err="1"/>
              <a:t>pròpia</a:t>
            </a:r>
            <a:r>
              <a:rPr lang="es-ES" sz="1800" dirty="0"/>
              <a:t> </a:t>
            </a:r>
            <a:r>
              <a:rPr lang="es-ES" sz="1800" dirty="0" err="1"/>
              <a:t>comunitat</a:t>
            </a:r>
            <a:r>
              <a:rPr lang="es-ES" sz="1800" dirty="0"/>
              <a:t>.</a:t>
            </a:r>
          </a:p>
          <a:p>
            <a:pPr marL="0" indent="0" algn="just">
              <a:lnSpc>
                <a:spcPct val="100000"/>
              </a:lnSpc>
              <a:spcBef>
                <a:spcPts val="0"/>
              </a:spcBef>
              <a:buClr>
                <a:schemeClr val="accent1">
                  <a:lumMod val="75000"/>
                </a:schemeClr>
              </a:buClr>
              <a:buNone/>
            </a:pPr>
            <a:r>
              <a:rPr lang="es-ES" sz="1800" dirty="0"/>
              <a:t>.</a:t>
            </a:r>
            <a:endParaRPr lang="es-ES" sz="1800" b="1" dirty="0"/>
          </a:p>
        </p:txBody>
      </p:sp>
      <p:sp>
        <p:nvSpPr>
          <p:cNvPr id="5" name="Text Placeholder 5">
            <a:extLst>
              <a:ext uri="{FF2B5EF4-FFF2-40B4-BE49-F238E27FC236}">
                <a16:creationId xmlns:a16="http://schemas.microsoft.com/office/drawing/2014/main" id="{67493817-145D-9D46-874B-CB603B283E02}"/>
              </a:ext>
            </a:extLst>
          </p:cNvPr>
          <p:cNvSpPr>
            <a:spLocks noGrp="1"/>
          </p:cNvSpPr>
          <p:nvPr>
            <p:ph type="body" sz="quarter" idx="13"/>
          </p:nvPr>
        </p:nvSpPr>
        <p:spPr>
          <a:xfrm>
            <a:off x="2265218" y="370667"/>
            <a:ext cx="9351818" cy="335915"/>
          </a:xfrm>
        </p:spPr>
        <p:txBody>
          <a:bodyPr/>
          <a:lstStyle/>
          <a:p>
            <a:pPr>
              <a:lnSpc>
                <a:spcPct val="100000"/>
              </a:lnSpc>
            </a:pPr>
            <a:r>
              <a:rPr lang="es-ES" sz="2000" dirty="0" err="1"/>
              <a:t>Inclusion</a:t>
            </a:r>
            <a:r>
              <a:rPr lang="es-ES" sz="2000" dirty="0"/>
              <a:t> </a:t>
            </a:r>
            <a:r>
              <a:rPr lang="es-ES" sz="2000" dirty="0" err="1"/>
              <a:t>Europe</a:t>
            </a:r>
            <a:r>
              <a:rPr lang="es-ES" sz="2000" dirty="0"/>
              <a:t>: </a:t>
            </a:r>
            <a:r>
              <a:rPr lang="es-ES" sz="2000" dirty="0" err="1"/>
              <a:t>projecte</a:t>
            </a:r>
            <a:r>
              <a:rPr lang="es-ES" sz="2000" dirty="0"/>
              <a:t> TOPSIDE</a:t>
            </a:r>
            <a:endParaRPr lang="en-US" sz="2000" dirty="0"/>
          </a:p>
        </p:txBody>
      </p:sp>
    </p:spTree>
    <p:extLst>
      <p:ext uri="{BB962C8B-B14F-4D97-AF65-F5344CB8AC3E}">
        <p14:creationId xmlns:p14="http://schemas.microsoft.com/office/powerpoint/2010/main" val="152746775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1717-8532-4FB2-9CAB-1B5C570ABBF4}"/>
              </a:ext>
            </a:extLst>
          </p:cNvPr>
          <p:cNvSpPr>
            <a:spLocks noGrp="1"/>
          </p:cNvSpPr>
          <p:nvPr>
            <p:ph type="title"/>
          </p:nvPr>
        </p:nvSpPr>
        <p:spPr>
          <a:xfrm>
            <a:off x="492539" y="327578"/>
            <a:ext cx="9792000" cy="432000"/>
          </a:xfrm>
        </p:spPr>
        <p:txBody>
          <a:bodyPr>
            <a:normAutofit fontScale="90000"/>
          </a:bodyPr>
          <a:lstStyle/>
          <a:p>
            <a:r>
              <a:rPr lang="en-US" dirty="0" err="1"/>
              <a:t>Butlletí</a:t>
            </a:r>
            <a:r>
              <a:rPr lang="en-US" dirty="0"/>
              <a:t> 7</a:t>
            </a:r>
            <a:endParaRPr lang="x-none" dirty="0"/>
          </a:p>
        </p:txBody>
      </p:sp>
      <p:sp>
        <p:nvSpPr>
          <p:cNvPr id="4" name="Content Placeholder 2">
            <a:extLst>
              <a:ext uri="{FF2B5EF4-FFF2-40B4-BE49-F238E27FC236}">
                <a16:creationId xmlns:a16="http://schemas.microsoft.com/office/drawing/2014/main" id="{5D4A905E-75B8-4A1A-A657-F42FD58C5BCE}"/>
              </a:ext>
            </a:extLst>
          </p:cNvPr>
          <p:cNvSpPr>
            <a:spLocks noGrp="1"/>
          </p:cNvSpPr>
          <p:nvPr>
            <p:ph sz="quarter" idx="14"/>
          </p:nvPr>
        </p:nvSpPr>
        <p:spPr>
          <a:xfrm>
            <a:off x="569541" y="1080657"/>
            <a:ext cx="11047495" cy="4010888"/>
          </a:xfrm>
          <a:solidFill>
            <a:srgbClr val="D2EFFC"/>
          </a:solidFill>
        </p:spPr>
        <p:txBody>
          <a:bodyPr/>
          <a:lstStyle/>
          <a:p>
            <a:pPr marL="0" indent="0" algn="just">
              <a:buNone/>
            </a:pPr>
            <a:r>
              <a:rPr lang="ca-ES" sz="1800" dirty="0"/>
              <a:t>Els iguals poden donar suport a persones que no veuen aquestes oportunitats per si mateixes obrint-los els ulls al que és possible. La formació s’ha dissenyat de manera que totes les capacitats descrites al programa s’ancoren en la realitat i es basen en situacions de la vida real. Les habilitats que es van adquirint i reforçant progressivament entren en tres categories: </a:t>
            </a:r>
            <a:endParaRPr lang="es-ES" sz="1800" dirty="0"/>
          </a:p>
          <a:p>
            <a:pPr marL="0" indent="0" algn="just">
              <a:buNone/>
            </a:pPr>
            <a:endParaRPr lang="es-ES" sz="1800" dirty="0"/>
          </a:p>
          <a:p>
            <a:pPr lvl="0" algn="just" fontAlgn="base"/>
            <a:r>
              <a:rPr lang="ca-ES" sz="1800" b="1" dirty="0"/>
              <a:t>Habilitats entre iguals </a:t>
            </a:r>
            <a:r>
              <a:rPr lang="ca-ES" sz="1800" dirty="0"/>
              <a:t>que cobreixen la comunicació, la reacció i l’empatia individualment o en grup. </a:t>
            </a:r>
            <a:endParaRPr lang="es-ES" sz="1800" dirty="0"/>
          </a:p>
          <a:p>
            <a:pPr lvl="0" algn="just" fontAlgn="base"/>
            <a:r>
              <a:rPr lang="ca-ES" sz="1800" b="1" dirty="0"/>
              <a:t>Valors/habilitats inclusius </a:t>
            </a:r>
            <a:r>
              <a:rPr lang="ca-ES" sz="1800" dirty="0"/>
              <a:t>que cobreixen la inclusió, l’opinió centrada en la persona, els rols socials valorats i ser ciutadà en una comunitat. </a:t>
            </a:r>
            <a:endParaRPr lang="es-ES" sz="1800" dirty="0"/>
          </a:p>
          <a:p>
            <a:pPr lvl="0" algn="just" fontAlgn="base"/>
            <a:r>
              <a:rPr lang="ca-ES" sz="1800" b="1" dirty="0"/>
              <a:t>Habilitats pragmàtiques </a:t>
            </a:r>
            <a:r>
              <a:rPr lang="ca-ES" sz="1800" dirty="0"/>
              <a:t>que cobreixen experiències de diferents àrees de la vida i la qualitat de vida en relació amb la inclusió (per exemple, habitatge, drets, treball, vida social). </a:t>
            </a:r>
            <a:endParaRPr lang="es-ES" sz="1800" dirty="0"/>
          </a:p>
          <a:p>
            <a:pPr marL="0" indent="0" algn="just">
              <a:buNone/>
            </a:pPr>
            <a:endParaRPr lang="es-ES" sz="1800" dirty="0"/>
          </a:p>
          <a:p>
            <a:pPr algn="just"/>
            <a:r>
              <a:rPr lang="ca-ES" sz="1800" dirty="0"/>
              <a:t>Per a més informació, consulteu: </a:t>
            </a:r>
            <a:r>
              <a:rPr lang="ca-ES" sz="1800" u="sng" dirty="0">
                <a:hlinkClick r:id="rId3"/>
              </a:rPr>
              <a:t>http://www.peer-support.eu/about-the-project/</a:t>
            </a:r>
            <a:r>
              <a:rPr lang="ca-ES" sz="1800" dirty="0">
                <a:hlinkClick r:id="rId3"/>
              </a:rPr>
              <a:t>.</a:t>
            </a:r>
            <a:r>
              <a:rPr lang="ca-ES" sz="1800" dirty="0"/>
              <a:t> </a:t>
            </a:r>
            <a:endParaRPr lang="es-ES" sz="1800" dirty="0"/>
          </a:p>
        </p:txBody>
      </p:sp>
      <p:sp>
        <p:nvSpPr>
          <p:cNvPr id="5" name="Text Placeholder 5">
            <a:extLst>
              <a:ext uri="{FF2B5EF4-FFF2-40B4-BE49-F238E27FC236}">
                <a16:creationId xmlns:a16="http://schemas.microsoft.com/office/drawing/2014/main" id="{67493817-145D-9D46-874B-CB603B283E02}"/>
              </a:ext>
            </a:extLst>
          </p:cNvPr>
          <p:cNvSpPr>
            <a:spLocks noGrp="1"/>
          </p:cNvSpPr>
          <p:nvPr>
            <p:ph type="body" sz="quarter" idx="13"/>
          </p:nvPr>
        </p:nvSpPr>
        <p:spPr>
          <a:xfrm>
            <a:off x="2265218" y="370667"/>
            <a:ext cx="9351818" cy="335915"/>
          </a:xfrm>
        </p:spPr>
        <p:txBody>
          <a:bodyPr/>
          <a:lstStyle/>
          <a:p>
            <a:pPr>
              <a:lnSpc>
                <a:spcPct val="100000"/>
              </a:lnSpc>
            </a:pPr>
            <a:r>
              <a:rPr lang="es-ES" sz="2000" dirty="0" err="1"/>
              <a:t>Inclusion</a:t>
            </a:r>
            <a:r>
              <a:rPr lang="es-ES" sz="2000" dirty="0"/>
              <a:t> </a:t>
            </a:r>
            <a:r>
              <a:rPr lang="es-ES" sz="2000" dirty="0" err="1"/>
              <a:t>Europe</a:t>
            </a:r>
            <a:r>
              <a:rPr lang="es-ES" sz="2000" dirty="0"/>
              <a:t>: </a:t>
            </a:r>
            <a:r>
              <a:rPr lang="es-ES" sz="2000" dirty="0" err="1"/>
              <a:t>projecte</a:t>
            </a:r>
            <a:r>
              <a:rPr lang="es-ES" sz="2000" dirty="0"/>
              <a:t> TOPSIDE</a:t>
            </a:r>
            <a:endParaRPr lang="en-US" sz="2000" dirty="0"/>
          </a:p>
        </p:txBody>
      </p:sp>
    </p:spTree>
    <p:extLst>
      <p:ext uri="{BB962C8B-B14F-4D97-AF65-F5344CB8AC3E}">
        <p14:creationId xmlns:p14="http://schemas.microsoft.com/office/powerpoint/2010/main" val="42069138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SHAPETYPE" val="Classification"/>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2.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3.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10119</TotalTime>
  <Words>41069</Words>
  <Application>Microsoft Office PowerPoint</Application>
  <PresentationFormat>Pantalla panoràmica</PresentationFormat>
  <Paragraphs>2107</Paragraphs>
  <Slides>112</Slides>
  <Notes>112</Notes>
  <HiddenSlides>0</HiddenSlides>
  <MMClips>0</MMClips>
  <ScaleCrop>false</ScaleCrop>
  <HeadingPairs>
    <vt:vector size="8" baseType="variant">
      <vt:variant>
        <vt:lpstr>Tipus de lletra utilitzats</vt:lpstr>
      </vt:variant>
      <vt:variant>
        <vt:i4>6</vt:i4>
      </vt:variant>
      <vt:variant>
        <vt:lpstr>Tema</vt:lpstr>
      </vt:variant>
      <vt:variant>
        <vt:i4>1</vt:i4>
      </vt:variant>
      <vt:variant>
        <vt:lpstr>Servidors OLE incrustats</vt:lpstr>
      </vt:variant>
      <vt:variant>
        <vt:i4>1</vt:i4>
      </vt:variant>
      <vt:variant>
        <vt:lpstr>Títols de les diapositives</vt:lpstr>
      </vt:variant>
      <vt:variant>
        <vt:i4>112</vt:i4>
      </vt:variant>
    </vt:vector>
  </HeadingPairs>
  <TitlesOfParts>
    <vt:vector size="120" baseType="lpstr">
      <vt:lpstr>Arial</vt:lpstr>
      <vt:lpstr>Calibri</vt:lpstr>
      <vt:lpstr>Calibri Light</vt:lpstr>
      <vt:lpstr>Century Gothic</vt:lpstr>
      <vt:lpstr>Symbol</vt:lpstr>
      <vt:lpstr>Wingdings</vt:lpstr>
      <vt:lpstr>2_Office Theme</vt:lpstr>
      <vt:lpstr>think-cell Slide</vt:lpstr>
      <vt:lpstr>Presentació del PowerPoint</vt:lpstr>
      <vt:lpstr>Presentació del PowerPoint</vt:lpstr>
      <vt:lpstr>Quality Rights de l’OMS: objectius i propòsits</vt:lpstr>
      <vt:lpstr>Nota preliminar sobre el llenguatge - 1</vt:lpstr>
      <vt:lpstr>Nota preliminar sobre el llenguatge - 2</vt:lpstr>
      <vt:lpstr>Temes del mòdul</vt:lpstr>
      <vt:lpstr>1. Introducció</vt:lpstr>
      <vt:lpstr>2. Què és una organització de la societat civil?</vt:lpstr>
      <vt:lpstr>2. Què és una organització de la societat civil?</vt:lpstr>
      <vt:lpstr>3. Crear una organització de la societat civil - 1</vt:lpstr>
      <vt:lpstr>3. Crear una organització de la societat civil - 2</vt:lpstr>
      <vt:lpstr>3. Crear una organització de la societat civil - 3 </vt:lpstr>
      <vt:lpstr>3. Crear una organització de la societat civil - 4 </vt:lpstr>
      <vt:lpstr>3. Crear una organització de la societat civil - 5 </vt:lpstr>
      <vt:lpstr>3. Crear una organització de la societat civil - 6 </vt:lpstr>
      <vt:lpstr>3. Crear una organització de la societat civil - 7 </vt:lpstr>
      <vt:lpstr>3. Crear una organització de la societat civil - 8 </vt:lpstr>
      <vt:lpstr>3. Crear una organització de la societat civil - 9 </vt:lpstr>
      <vt:lpstr>3. Crear una organització de la societat civil - 10 </vt:lpstr>
      <vt:lpstr>3. Crear una organització de la societat civil - 11 </vt:lpstr>
      <vt:lpstr>3. Crear una organització de la societat civil - 12</vt:lpstr>
      <vt:lpstr>3. Crear una organització de la societat civil - 13</vt:lpstr>
      <vt:lpstr>3. Crear una organització de la societat civil - 14</vt:lpstr>
      <vt:lpstr>3. Crear una organització de la societat civil - 15 </vt:lpstr>
      <vt:lpstr>3. Crear una organització de la societat civil - 16</vt:lpstr>
      <vt:lpstr>3. Crear una organització de la societat civil - 17</vt:lpstr>
      <vt:lpstr>3. Crear una organització de la societat civil - 18</vt:lpstr>
      <vt:lpstr>3. Crear una organització de la societat civil - 19</vt:lpstr>
      <vt:lpstr>3. Crear una organització de la societat civil - 20</vt:lpstr>
      <vt:lpstr>3. Crear una organització de la societat civil - 21</vt:lpstr>
      <vt:lpstr>3. Crear una organització de la societat civil - 22</vt:lpstr>
      <vt:lpstr>3. Crear una organització de la societat civil - 23</vt:lpstr>
      <vt:lpstr>3. Crear una organització de la societat civil - 24</vt:lpstr>
      <vt:lpstr>3. Crear una organització de la societat civil - 25</vt:lpstr>
      <vt:lpstr>3. Crear una organització de la societat civil - 26</vt:lpstr>
      <vt:lpstr>3. Crear una organització de la societat civil - 27</vt:lpstr>
      <vt:lpstr>3. Crear una organització de la societat civil - 28</vt:lpstr>
      <vt:lpstr>3. Crear una organització de la societat civil - 29</vt:lpstr>
      <vt:lpstr>3. Crear una organització de la societat civil - 30</vt:lpstr>
      <vt:lpstr>3. Crear una organització de la societat civil - 31</vt:lpstr>
      <vt:lpstr>3. Crear una organització de la societat civil - 32</vt:lpstr>
      <vt:lpstr>3. Crear una organització de la societat civil - 33</vt:lpstr>
      <vt:lpstr>3. Crear una organització de la societat civil - 34</vt:lpstr>
      <vt:lpstr>3. Crear una organització de la societat civil - 35</vt:lpstr>
      <vt:lpstr>3. Crear una organització de la societat civil - 36</vt:lpstr>
      <vt:lpstr>3. Crear una organització de la societat civil - 37</vt:lpstr>
      <vt:lpstr>3. Crear una organització de la societat civil - 38</vt:lpstr>
      <vt:lpstr>3. Crear una organització de la societat civil - 39</vt:lpstr>
      <vt:lpstr>3. Crear una organització de la societat civil - 40</vt:lpstr>
      <vt:lpstr>3. Crear una organització de la societat civil - 41</vt:lpstr>
      <vt:lpstr>3. Crear una organització de la societat civil - 42</vt:lpstr>
      <vt:lpstr>4. Funcionament quotidià de l’organització - 1</vt:lpstr>
      <vt:lpstr>4. Funcionament quotidià de l’organització - 2</vt:lpstr>
      <vt:lpstr>4. Funcionament quotidià de l’organització - 3</vt:lpstr>
      <vt:lpstr>4. Funcionament quotidià de l’organització - 4 </vt:lpstr>
      <vt:lpstr>4. Funcionament quotidià de l’organització - 5</vt:lpstr>
      <vt:lpstr>4. Funcionament quotidià de l’organització - 6</vt:lpstr>
      <vt:lpstr>4. Funcionament quotidià de l’organització - 7</vt:lpstr>
      <vt:lpstr>4. Funcionament quotidià de l’organització - 8</vt:lpstr>
      <vt:lpstr>4. Funcionament quotidià de l’organització - 9</vt:lpstr>
      <vt:lpstr>4. Funcionament quotidià de l’organització - 10</vt:lpstr>
      <vt:lpstr>4. Funcionament quotidià de l’organització - 11</vt:lpstr>
      <vt:lpstr>4. Funcionament quotidià de l’organització - 12</vt:lpstr>
      <vt:lpstr>4. Funcionament quotidià de l’organització - 13</vt:lpstr>
      <vt:lpstr>4. Funcionament quotidià de l’organització - 14</vt:lpstr>
      <vt:lpstr>4. Funcionament quotidià de l’organització - 15 </vt:lpstr>
      <vt:lpstr>4. Funcionament quotidià de l’organització - 16</vt:lpstr>
      <vt:lpstr>4. Funcionament quotidià de l’organització - 17</vt:lpstr>
      <vt:lpstr>4. Funcionament quotidià de l’organització - 18</vt:lpstr>
      <vt:lpstr>4. Funcionament quotidià de l’organització - 19</vt:lpstr>
      <vt:lpstr>4. Funcionament quotidià de l’organització - 20 </vt:lpstr>
      <vt:lpstr>4. Funcionament quotidià de l’organització - 21</vt:lpstr>
      <vt:lpstr>4. Funcionament quotidià de l’organització - 22</vt:lpstr>
      <vt:lpstr>5. Monitoratge, avaluació i presentació d’informes - 1</vt:lpstr>
      <vt:lpstr>5. Monitoratge, avaluació i presentació d’informes - 2</vt:lpstr>
      <vt:lpstr>5. Monitoratge, avaluació i presentació d’informes - 3</vt:lpstr>
      <vt:lpstr>5. Monitoratge, avaluació i presentació d’informes - 4</vt:lpstr>
      <vt:lpstr>5. Monitoratge, avaluació i presentació d’informes - 5</vt:lpstr>
      <vt:lpstr>5. Monitoratge, avaluació i presentació d’informes - 6</vt:lpstr>
      <vt:lpstr>5. Monitoratge, avaluació i presentació d’informes - 7</vt:lpstr>
      <vt:lpstr>6. Sostenibilitat - 1</vt:lpstr>
      <vt:lpstr>6. Sostenibilitat - 2</vt:lpstr>
      <vt:lpstr>6. Sostenibilitat - 3</vt:lpstr>
      <vt:lpstr>6. Sostenibilitat - 4</vt:lpstr>
      <vt:lpstr>Butlletins</vt:lpstr>
      <vt:lpstr>Butlletí 1</vt:lpstr>
      <vt:lpstr>Butlletí 1</vt:lpstr>
      <vt:lpstr>Butlletí 2</vt:lpstr>
      <vt:lpstr>Butlletí 2</vt:lpstr>
      <vt:lpstr>Butlletí 3</vt:lpstr>
      <vt:lpstr>Butlletí 3</vt:lpstr>
      <vt:lpstr>Butlletí 4</vt:lpstr>
      <vt:lpstr>Butlletí 4</vt:lpstr>
      <vt:lpstr>Butlletí 5</vt:lpstr>
      <vt:lpstr>Butlletí 5</vt:lpstr>
      <vt:lpstr>Butlletí 6</vt:lpstr>
      <vt:lpstr>Butlletí 6</vt:lpstr>
      <vt:lpstr>Butlletí 7</vt:lpstr>
      <vt:lpstr>Butlletí 7</vt:lpstr>
      <vt:lpstr>Butlletí 8</vt:lpstr>
      <vt:lpstr>Butlletí 8</vt:lpstr>
      <vt:lpstr>Butlletí 9</vt:lpstr>
      <vt:lpstr>Butlletí 9</vt:lpstr>
      <vt:lpstr>Butlletí 9</vt:lpstr>
      <vt:lpstr>Butlletí 9</vt:lpstr>
      <vt:lpstr>Butlletí 10</vt:lpstr>
      <vt:lpstr>Butlletí 11</vt:lpstr>
      <vt:lpstr>Butlletí 12</vt:lpstr>
      <vt:lpstr>Butlletí 12</vt:lpstr>
      <vt:lpstr>Butlletí 13</vt:lpstr>
      <vt:lpstr>Butlletí 13</vt:lpstr>
      <vt:lpstr>Reconeixements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Bramley</dc:creator>
  <cp:lastModifiedBy>Plural Comunicació</cp:lastModifiedBy>
  <cp:revision>487</cp:revision>
  <cp:lastPrinted>2019-10-27T15:20:18Z</cp:lastPrinted>
  <dcterms:created xsi:type="dcterms:W3CDTF">2019-03-20T21:25:35Z</dcterms:created>
  <dcterms:modified xsi:type="dcterms:W3CDTF">2023-04-24T19:17:04Z</dcterms:modified>
</cp:coreProperties>
</file>